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5"/>
  </p:notesMasterIdLst>
  <p:sldIdLst>
    <p:sldId id="2147482560" r:id="rId2"/>
    <p:sldId id="2147482617" r:id="rId3"/>
    <p:sldId id="18081" r:id="rId4"/>
    <p:sldId id="18100" r:id="rId5"/>
    <p:sldId id="2147482618" r:id="rId6"/>
    <p:sldId id="18099" r:id="rId7"/>
    <p:sldId id="18087" r:id="rId8"/>
    <p:sldId id="17932" r:id="rId9"/>
    <p:sldId id="2147482606" r:id="rId10"/>
    <p:sldId id="2147482612" r:id="rId11"/>
    <p:sldId id="18062" r:id="rId12"/>
    <p:sldId id="18117" r:id="rId13"/>
    <p:sldId id="18072" r:id="rId14"/>
    <p:sldId id="18108" r:id="rId15"/>
    <p:sldId id="18074" r:id="rId16"/>
    <p:sldId id="18115" r:id="rId17"/>
    <p:sldId id="17927" r:id="rId18"/>
    <p:sldId id="18112" r:id="rId19"/>
    <p:sldId id="2147482626" r:id="rId20"/>
    <p:sldId id="420" r:id="rId21"/>
    <p:sldId id="18078" r:id="rId22"/>
    <p:sldId id="18098" r:id="rId23"/>
    <p:sldId id="2147482608" r:id="rId24"/>
    <p:sldId id="18124" r:id="rId25"/>
    <p:sldId id="18076" r:id="rId26"/>
    <p:sldId id="18092" r:id="rId27"/>
    <p:sldId id="2147482624" r:id="rId28"/>
    <p:sldId id="17957" r:id="rId29"/>
    <p:sldId id="18079" r:id="rId30"/>
    <p:sldId id="2147482613" r:id="rId31"/>
    <p:sldId id="18106" r:id="rId32"/>
    <p:sldId id="18123" r:id="rId33"/>
    <p:sldId id="18085" r:id="rId34"/>
    <p:sldId id="17962" r:id="rId35"/>
    <p:sldId id="18126" r:id="rId36"/>
    <p:sldId id="18118" r:id="rId37"/>
    <p:sldId id="2147482625" r:id="rId38"/>
    <p:sldId id="17949" r:id="rId39"/>
    <p:sldId id="18110" r:id="rId40"/>
    <p:sldId id="18121" r:id="rId41"/>
    <p:sldId id="2147482623" r:id="rId42"/>
    <p:sldId id="2147482619" r:id="rId43"/>
    <p:sldId id="2147482611"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4C5E"/>
    <a:srgbClr val="162B90"/>
    <a:srgbClr val="A6D99D"/>
    <a:srgbClr val="F08894"/>
    <a:srgbClr val="36CAC5"/>
    <a:srgbClr val="C8F0EF"/>
    <a:srgbClr val="FFEDB9"/>
    <a:srgbClr val="D7E9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90" autoAdjust="0"/>
    <p:restoredTop sz="94660"/>
  </p:normalViewPr>
  <p:slideViewPr>
    <p:cSldViewPr snapToGrid="0">
      <p:cViewPr varScale="1">
        <p:scale>
          <a:sx n="60" d="100"/>
          <a:sy n="60" d="100"/>
        </p:scale>
        <p:origin x="96" y="10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C:\Work\IDC\War2023\GovBudget\&#1514;&#1511;&#1510;&#1497;&#1489;%20&#1502;&#1502;&#1513;&#1500;&#1492;%2028.08.202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4.8142235715042142E-2"/>
          <c:y val="5.2870329866174133E-2"/>
          <c:w val="0.72563639180519102"/>
          <c:h val="0.72170781893004121"/>
        </c:manualLayout>
      </c:layout>
      <c:lineChart>
        <c:grouping val="standard"/>
        <c:varyColors val="0"/>
        <c:ser>
          <c:idx val="5"/>
          <c:order val="0"/>
          <c:tx>
            <c:strRef>
              <c:f>סיכום!$BQ$2</c:f>
              <c:strCache>
                <c:ptCount val="1"/>
                <c:pt idx="0">
                  <c:v>כיבוש עזה ושליטה אזרחית</c:v>
                </c:pt>
              </c:strCache>
            </c:strRef>
          </c:tx>
          <c:spPr>
            <a:ln w="25400">
              <a:solidFill>
                <a:srgbClr val="E94C5E"/>
              </a:solidFill>
            </a:ln>
          </c:spPr>
          <c:marker>
            <c:symbol val="none"/>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185-47E5-B19D-783C4DEFA91C}"/>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185-47E5-B19D-783C4DEFA91C}"/>
                </c:ext>
              </c:extLst>
            </c:dLbl>
            <c:numFmt formatCode="#,##0" sourceLinked="0"/>
            <c:spPr>
              <a:noFill/>
              <a:ln>
                <a:noFill/>
              </a:ln>
              <a:effectLst/>
            </c:spPr>
            <c:txPr>
              <a:bodyPr wrap="square" lIns="38100" tIns="19050" rIns="38100" bIns="19050" anchor="ctr">
                <a:spAutoFit/>
              </a:bodyPr>
              <a:lstStyle/>
              <a:p>
                <a:pPr>
                  <a:defRPr sz="1800" b="1">
                    <a:solidFill>
                      <a:srgbClr val="E94C5E"/>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ext>
            </c:extLst>
          </c:dLbls>
          <c:cat>
            <c:strRef>
              <c:f>סיכום!$BD$4:$BD$20</c:f>
              <c:strCache>
                <c:ptCount val="17"/>
                <c:pt idx="0">
                  <c:v>2010-2019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strCache>
            </c:strRef>
          </c:cat>
          <c:val>
            <c:numRef>
              <c:f>סיכום!$BR$4:$BR$20</c:f>
              <c:numCache>
                <c:formatCode>0.0</c:formatCode>
                <c:ptCount val="17"/>
                <c:pt idx="0">
                  <c:v>63.658145506100439</c:v>
                </c:pt>
                <c:pt idx="1">
                  <c:v>71.092468578665219</c:v>
                </c:pt>
                <c:pt idx="2">
                  <c:v>67.793619916821797</c:v>
                </c:pt>
                <c:pt idx="3">
                  <c:v>60.466837909687442</c:v>
                </c:pt>
                <c:pt idx="4">
                  <c:v>61.466932131099398</c:v>
                </c:pt>
                <c:pt idx="5">
                  <c:v>67.847644623967014</c:v>
                </c:pt>
                <c:pt idx="6">
                  <c:v>70.261492773358526</c:v>
                </c:pt>
                <c:pt idx="7">
                  <c:v>74.866407081869951</c:v>
                </c:pt>
                <c:pt idx="8">
                  <c:v>77.636640671487314</c:v>
                </c:pt>
                <c:pt idx="9">
                  <c:v>81.779373815468858</c:v>
                </c:pt>
                <c:pt idx="10">
                  <c:v>86.029635702252136</c:v>
                </c:pt>
                <c:pt idx="11">
                  <c:v>90.404918432075149</c:v>
                </c:pt>
                <c:pt idx="12">
                  <c:v>94.803678315516166</c:v>
                </c:pt>
                <c:pt idx="13">
                  <c:v>99.125511089358355</c:v>
                </c:pt>
                <c:pt idx="14">
                  <c:v>103.22394378596019</c:v>
                </c:pt>
                <c:pt idx="15">
                  <c:v>107.2829926323445</c:v>
                </c:pt>
                <c:pt idx="16">
                  <c:v>111.29824636779395</c:v>
                </c:pt>
              </c:numCache>
            </c:numRef>
          </c:val>
          <c:smooth val="0"/>
          <c:extLst>
            <c:ext xmlns:c16="http://schemas.microsoft.com/office/drawing/2014/chart" uri="{C3380CC4-5D6E-409C-BE32-E72D297353CC}">
              <c16:uniqueId val="{00000002-1185-47E5-B19D-783C4DEFA91C}"/>
            </c:ext>
          </c:extLst>
        </c:ser>
        <c:ser>
          <c:idx val="6"/>
          <c:order val="1"/>
          <c:tx>
            <c:strRef>
              <c:f>סיכום!$BM$2</c:f>
              <c:strCache>
                <c:ptCount val="1"/>
                <c:pt idx="0">
                  <c:v>כיבוש עזה ללא שליטה אזרחית</c:v>
                </c:pt>
              </c:strCache>
            </c:strRef>
          </c:tx>
          <c:spPr>
            <a:ln w="28575">
              <a:solidFill>
                <a:srgbClr val="F4B2BA"/>
              </a:solidFill>
              <a:prstDash val="sysDash"/>
            </a:ln>
          </c:spPr>
          <c:marker>
            <c:symbol val="none"/>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85-47E5-B19D-783C4DEFA91C}"/>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185-47E5-B19D-783C4DEFA91C}"/>
                </c:ext>
              </c:extLst>
            </c:dLbl>
            <c:numFmt formatCode="#,##0" sourceLinked="0"/>
            <c:spPr>
              <a:noFill/>
              <a:ln>
                <a:noFill/>
              </a:ln>
              <a:effectLst/>
            </c:spPr>
            <c:txPr>
              <a:bodyPr wrap="square" lIns="38100" tIns="19050" rIns="38100" bIns="19050" anchor="ctr">
                <a:spAutoFit/>
              </a:bodyPr>
              <a:lstStyle/>
              <a:p>
                <a:pPr>
                  <a:defRPr sz="1600" b="1">
                    <a:solidFill>
                      <a:srgbClr val="F4B2BA"/>
                    </a:solidFill>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ext>
            </c:extLst>
          </c:dLbls>
          <c:cat>
            <c:strRef>
              <c:f>סיכום!$BD$4:$BD$20</c:f>
              <c:strCache>
                <c:ptCount val="17"/>
                <c:pt idx="0">
                  <c:v>2010-2019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strCache>
            </c:strRef>
          </c:cat>
          <c:val>
            <c:numRef>
              <c:f>סיכום!$BN$4:$BN$20</c:f>
              <c:numCache>
                <c:formatCode>0.0</c:formatCode>
                <c:ptCount val="17"/>
                <c:pt idx="0">
                  <c:v>63.658145506100439</c:v>
                </c:pt>
                <c:pt idx="1">
                  <c:v>71.092468578665219</c:v>
                </c:pt>
                <c:pt idx="2">
                  <c:v>67.793619916821797</c:v>
                </c:pt>
                <c:pt idx="3">
                  <c:v>60.466837909687442</c:v>
                </c:pt>
                <c:pt idx="4">
                  <c:v>61.466932131099398</c:v>
                </c:pt>
                <c:pt idx="5">
                  <c:v>67.847644623967014</c:v>
                </c:pt>
                <c:pt idx="6">
                  <c:v>70.117364907627447</c:v>
                </c:pt>
                <c:pt idx="7">
                  <c:v>73.009816571192431</c:v>
                </c:pt>
                <c:pt idx="8">
                  <c:v>74.701269195173879</c:v>
                </c:pt>
                <c:pt idx="9">
                  <c:v>77.759760520789527</c:v>
                </c:pt>
                <c:pt idx="10">
                  <c:v>80.971976576940179</c:v>
                </c:pt>
                <c:pt idx="11">
                  <c:v>84.426606492939143</c:v>
                </c:pt>
                <c:pt idx="12">
                  <c:v>87.977457419512888</c:v>
                </c:pt>
                <c:pt idx="13">
                  <c:v>91.521528809080053</c:v>
                </c:pt>
                <c:pt idx="14">
                  <c:v>94.871882389168405</c:v>
                </c:pt>
                <c:pt idx="15">
                  <c:v>98.211713133552735</c:v>
                </c:pt>
                <c:pt idx="16">
                  <c:v>101.53582268597231</c:v>
                </c:pt>
              </c:numCache>
            </c:numRef>
          </c:val>
          <c:smooth val="0"/>
          <c:extLst>
            <c:ext xmlns:c16="http://schemas.microsoft.com/office/drawing/2014/chart" uri="{C3380CC4-5D6E-409C-BE32-E72D297353CC}">
              <c16:uniqueId val="{00000005-1185-47E5-B19D-783C4DEFA91C}"/>
            </c:ext>
          </c:extLst>
        </c:ser>
        <c:ser>
          <c:idx val="2"/>
          <c:order val="2"/>
          <c:tx>
            <c:strRef>
              <c:f>סיכום!$AN$2</c:f>
              <c:strCache>
                <c:ptCount val="1"/>
                <c:pt idx="0">
                  <c:v>ללא הסדרה</c:v>
                </c:pt>
              </c:strCache>
            </c:strRef>
          </c:tx>
          <c:spPr>
            <a:ln w="28575">
              <a:solidFill>
                <a:srgbClr val="EEB500"/>
              </a:solidFill>
              <a:prstDash val="lgDashDotDot"/>
            </a:ln>
          </c:spPr>
          <c:marker>
            <c:symbol val="none"/>
          </c:marker>
          <c:dLbls>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185-47E5-B19D-783C4DEFA91C}"/>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85-47E5-B19D-783C4DEFA91C}"/>
                </c:ext>
              </c:extLst>
            </c:dLbl>
            <c:numFmt formatCode="#,##0" sourceLinked="0"/>
            <c:spPr>
              <a:noFill/>
              <a:ln>
                <a:noFill/>
              </a:ln>
              <a:effectLst/>
            </c:spPr>
            <c:txPr>
              <a:bodyPr wrap="square" lIns="38100" tIns="19050" rIns="38100" bIns="19050" anchor="ctr">
                <a:spAutoFit/>
              </a:bodyPr>
              <a:lstStyle/>
              <a:p>
                <a:pPr>
                  <a:defRPr sz="1800" b="1">
                    <a:solidFill>
                      <a:srgbClr val="EEB5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סיכום!$BD$4:$BD$20</c:f>
              <c:strCache>
                <c:ptCount val="17"/>
                <c:pt idx="0">
                  <c:v>2010-2019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strCache>
            </c:strRef>
          </c:cat>
          <c:val>
            <c:numRef>
              <c:f>סיכום!$AO$4:$AO$20</c:f>
              <c:numCache>
                <c:formatCode>0.0</c:formatCode>
                <c:ptCount val="17"/>
                <c:pt idx="0">
                  <c:v>63.658145506100439</c:v>
                </c:pt>
                <c:pt idx="1">
                  <c:v>71.092468578665219</c:v>
                </c:pt>
                <c:pt idx="2">
                  <c:v>67.793619916821797</c:v>
                </c:pt>
                <c:pt idx="3">
                  <c:v>60.466837909687442</c:v>
                </c:pt>
                <c:pt idx="4">
                  <c:v>61.466932131099398</c:v>
                </c:pt>
                <c:pt idx="5">
                  <c:v>67.847644623967014</c:v>
                </c:pt>
                <c:pt idx="6">
                  <c:v>69.692818819879164</c:v>
                </c:pt>
                <c:pt idx="7">
                  <c:v>71.869323467735526</c:v>
                </c:pt>
                <c:pt idx="8">
                  <c:v>72.481279648446645</c:v>
                </c:pt>
                <c:pt idx="9">
                  <c:v>74.432962036386641</c:v>
                </c:pt>
                <c:pt idx="10">
                  <c:v>76.442345021174035</c:v>
                </c:pt>
                <c:pt idx="11">
                  <c:v>78.590252236724851</c:v>
                </c:pt>
                <c:pt idx="12">
                  <c:v>80.73332149287107</c:v>
                </c:pt>
                <c:pt idx="13">
                  <c:v>82.774326876378353</c:v>
                </c:pt>
                <c:pt idx="14">
                  <c:v>84.542780635642728</c:v>
                </c:pt>
                <c:pt idx="15">
                  <c:v>86.213252071710301</c:v>
                </c:pt>
                <c:pt idx="16">
                  <c:v>87.782991391579046</c:v>
                </c:pt>
              </c:numCache>
            </c:numRef>
          </c:val>
          <c:smooth val="0"/>
          <c:extLst>
            <c:ext xmlns:c16="http://schemas.microsoft.com/office/drawing/2014/chart" uri="{C3380CC4-5D6E-409C-BE32-E72D297353CC}">
              <c16:uniqueId val="{00000008-1185-47E5-B19D-783C4DEFA91C}"/>
            </c:ext>
          </c:extLst>
        </c:ser>
        <c:ser>
          <c:idx val="0"/>
          <c:order val="3"/>
          <c:tx>
            <c:strRef>
              <c:f>סיכום!$BE$2</c:f>
              <c:strCache>
                <c:ptCount val="1"/>
                <c:pt idx="0">
                  <c:v>הסדרה ללא רפורמות</c:v>
                </c:pt>
              </c:strCache>
            </c:strRef>
          </c:tx>
          <c:spPr>
            <a:ln w="28575">
              <a:solidFill>
                <a:srgbClr val="548BBB"/>
              </a:solidFill>
            </a:ln>
          </c:spPr>
          <c:marker>
            <c:symbol val="none"/>
          </c:marker>
          <c:dLbls>
            <c:dLbl>
              <c:idx val="5"/>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548BBB"/>
                      </a:solidFill>
                      <a:latin typeface="+mn-lt"/>
                      <a:ea typeface="+mn-ea"/>
                      <a:cs typeface="+mn-cs"/>
                    </a:defRPr>
                  </a:pPr>
                  <a:endParaRPr lang="en-US"/>
                </a:p>
              </c:txPr>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85-47E5-B19D-783C4DEFA91C}"/>
                </c:ext>
              </c:extLst>
            </c:dLbl>
            <c:dLbl>
              <c:idx val="1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185-47E5-B19D-783C4DEFA91C}"/>
                </c:ext>
              </c:extLst>
            </c:dLbl>
            <c:dLbl>
              <c:idx val="16"/>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85-47E5-B19D-783C4DEFA91C}"/>
                </c:ext>
              </c:extLst>
            </c:dLbl>
            <c:numFmt formatCode="#,##0" sourceLinked="0"/>
            <c:spPr>
              <a:noFill/>
              <a:ln>
                <a:noFill/>
              </a:ln>
              <a:effectLst/>
            </c:spPr>
            <c:txPr>
              <a:bodyPr wrap="square" lIns="38100" tIns="19050" rIns="38100" bIns="19050" anchor="ctr">
                <a:spAutoFit/>
              </a:bodyPr>
              <a:lstStyle/>
              <a:p>
                <a:pPr>
                  <a:defRPr sz="1800" b="1">
                    <a:solidFill>
                      <a:srgbClr val="548BBB"/>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סיכום!$BD$4:$BD$20</c:f>
              <c:strCache>
                <c:ptCount val="17"/>
                <c:pt idx="0">
                  <c:v>2010-2019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strCache>
            </c:strRef>
          </c:cat>
          <c:val>
            <c:numRef>
              <c:f>סיכום!$BF$4:$BF$20</c:f>
              <c:numCache>
                <c:formatCode>0.0</c:formatCode>
                <c:ptCount val="17"/>
                <c:pt idx="0">
                  <c:v>63.658145506100439</c:v>
                </c:pt>
                <c:pt idx="1">
                  <c:v>71.092468578665219</c:v>
                </c:pt>
                <c:pt idx="2">
                  <c:v>67.793619916821797</c:v>
                </c:pt>
                <c:pt idx="3">
                  <c:v>60.466837909687442</c:v>
                </c:pt>
                <c:pt idx="4">
                  <c:v>61.466932131099398</c:v>
                </c:pt>
                <c:pt idx="5">
                  <c:v>67.847644623967014</c:v>
                </c:pt>
                <c:pt idx="6">
                  <c:v>69.05915404005917</c:v>
                </c:pt>
                <c:pt idx="7">
                  <c:v>69.265618033824211</c:v>
                </c:pt>
                <c:pt idx="8">
                  <c:v>68.057314348361615</c:v>
                </c:pt>
                <c:pt idx="9">
                  <c:v>68.9707380879737</c:v>
                </c:pt>
                <c:pt idx="10">
                  <c:v>69.918906612015803</c:v>
                </c:pt>
                <c:pt idx="11">
                  <c:v>70.977705436821807</c:v>
                </c:pt>
                <c:pt idx="12">
                  <c:v>72.011374448830452</c:v>
                </c:pt>
                <c:pt idx="13">
                  <c:v>72.929820924478307</c:v>
                </c:pt>
                <c:pt idx="14">
                  <c:v>73.57669078237997</c:v>
                </c:pt>
                <c:pt idx="15">
                  <c:v>74.11749025146915</c:v>
                </c:pt>
                <c:pt idx="16">
                  <c:v>74.551551864208975</c:v>
                </c:pt>
              </c:numCache>
            </c:numRef>
          </c:val>
          <c:smooth val="0"/>
          <c:extLst>
            <c:ext xmlns:c16="http://schemas.microsoft.com/office/drawing/2014/chart" uri="{C3380CC4-5D6E-409C-BE32-E72D297353CC}">
              <c16:uniqueId val="{0000000C-1185-47E5-B19D-783C4DEFA91C}"/>
            </c:ext>
          </c:extLst>
        </c:ser>
        <c:ser>
          <c:idx val="1"/>
          <c:order val="4"/>
          <c:tx>
            <c:strRef>
              <c:f>סיכום!$BI$2</c:f>
              <c:strCache>
                <c:ptCount val="1"/>
                <c:pt idx="0">
                  <c:v>הסדרה עם רפורמות</c:v>
                </c:pt>
              </c:strCache>
            </c:strRef>
          </c:tx>
          <c:spPr>
            <a:ln w="28575">
              <a:solidFill>
                <a:srgbClr val="00B050"/>
              </a:solidFill>
            </a:ln>
          </c:spPr>
          <c:marker>
            <c:symbol val="none"/>
          </c:marker>
          <c:dLbls>
            <c:dLbl>
              <c:idx val="4"/>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B050"/>
                      </a:solidFill>
                      <a:latin typeface="+mn-lt"/>
                      <a:ea typeface="+mn-ea"/>
                      <a:cs typeface="+mn-cs"/>
                    </a:defRPr>
                  </a:pPr>
                  <a:endParaRPr lang="en-US"/>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1185-47E5-B19D-783C4DEFA91C}"/>
                </c:ext>
              </c:extLst>
            </c:dLbl>
            <c:dLbl>
              <c:idx val="1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1185-47E5-B19D-783C4DEFA91C}"/>
                </c:ext>
              </c:extLst>
            </c:dLbl>
            <c:dLbl>
              <c:idx val="16"/>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1185-47E5-B19D-783C4DEFA91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00B050"/>
                    </a:solidFill>
                    <a:latin typeface="+mn-lt"/>
                    <a:ea typeface="+mn-ea"/>
                    <a:cs typeface="+mn-cs"/>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ext>
            </c:extLst>
          </c:dLbls>
          <c:cat>
            <c:strRef>
              <c:f>סיכום!$BD$4:$BD$20</c:f>
              <c:strCache>
                <c:ptCount val="17"/>
                <c:pt idx="0">
                  <c:v>2010-2019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strCache>
            </c:strRef>
          </c:cat>
          <c:val>
            <c:numRef>
              <c:f>סיכום!$BJ$4:$BJ$20</c:f>
              <c:numCache>
                <c:formatCode>0.0</c:formatCode>
                <c:ptCount val="17"/>
                <c:pt idx="0">
                  <c:v>63.658145506100439</c:v>
                </c:pt>
                <c:pt idx="1">
                  <c:v>71.092468578665219</c:v>
                </c:pt>
                <c:pt idx="2">
                  <c:v>67.793619916821797</c:v>
                </c:pt>
                <c:pt idx="3">
                  <c:v>60.466837909687442</c:v>
                </c:pt>
                <c:pt idx="4">
                  <c:v>61.466932131099398</c:v>
                </c:pt>
                <c:pt idx="5">
                  <c:v>67.847644623967014</c:v>
                </c:pt>
                <c:pt idx="6">
                  <c:v>69.05915404005917</c:v>
                </c:pt>
                <c:pt idx="7">
                  <c:v>69.265618033824211</c:v>
                </c:pt>
                <c:pt idx="8">
                  <c:v>68.057314348361615</c:v>
                </c:pt>
                <c:pt idx="9">
                  <c:v>68.16889395042358</c:v>
                </c:pt>
                <c:pt idx="10">
                  <c:v>68.264408774920483</c:v>
                </c:pt>
                <c:pt idx="11">
                  <c:v>68.417114481526667</c:v>
                </c:pt>
                <c:pt idx="12">
                  <c:v>68.494956413733391</c:v>
                </c:pt>
                <c:pt idx="13">
                  <c:v>68.41501735833647</c:v>
                </c:pt>
                <c:pt idx="14">
                  <c:v>68.036495903339457</c:v>
                </c:pt>
                <c:pt idx="15">
                  <c:v>67.521894275738816</c:v>
                </c:pt>
                <c:pt idx="16">
                  <c:v>66.875160929732402</c:v>
                </c:pt>
              </c:numCache>
            </c:numRef>
          </c:val>
          <c:smooth val="0"/>
          <c:extLst>
            <c:ext xmlns:c16="http://schemas.microsoft.com/office/drawing/2014/chart" uri="{C3380CC4-5D6E-409C-BE32-E72D297353CC}">
              <c16:uniqueId val="{00000010-1185-47E5-B19D-783C4DEFA91C}"/>
            </c:ext>
          </c:extLst>
        </c:ser>
        <c:ser>
          <c:idx val="3"/>
          <c:order val="5"/>
          <c:tx>
            <c:strRef>
              <c:f>סיכום!$AR$2</c:f>
              <c:strCache>
                <c:ptCount val="1"/>
                <c:pt idx="0">
                  <c:v>ייחוס, צמיחה 2.5%, התאמה 1.5%</c:v>
                </c:pt>
              </c:strCache>
            </c:strRef>
          </c:tx>
          <c:marker>
            <c:symbol val="square"/>
            <c:size val="6"/>
            <c:spPr>
              <a:solidFill>
                <a:schemeClr val="bg1"/>
              </a:solidFill>
              <a:ln>
                <a:solidFill>
                  <a:srgbClr val="C00000"/>
                </a:solidFill>
              </a:ln>
            </c:spPr>
          </c:marker>
          <c:cat>
            <c:strRef>
              <c:f>סיכום!$BD$4:$BD$20</c:f>
              <c:strCache>
                <c:ptCount val="17"/>
                <c:pt idx="0">
                  <c:v>2010-2019</c:v>
                </c:pt>
                <c:pt idx="1">
                  <c:v>2020</c:v>
                </c:pt>
                <c:pt idx="2">
                  <c:v>2021</c:v>
                </c:pt>
                <c:pt idx="3">
                  <c:v>2022</c:v>
                </c:pt>
                <c:pt idx="4">
                  <c:v>2023</c:v>
                </c:pt>
                <c:pt idx="5">
                  <c:v>2024</c:v>
                </c:pt>
                <c:pt idx="6">
                  <c:v>2025</c:v>
                </c:pt>
                <c:pt idx="7">
                  <c:v>2026</c:v>
                </c:pt>
                <c:pt idx="8">
                  <c:v>2027</c:v>
                </c:pt>
                <c:pt idx="9">
                  <c:v>2028</c:v>
                </c:pt>
                <c:pt idx="10">
                  <c:v>2029</c:v>
                </c:pt>
                <c:pt idx="11">
                  <c:v>2030</c:v>
                </c:pt>
                <c:pt idx="12">
                  <c:v>2031</c:v>
                </c:pt>
                <c:pt idx="13">
                  <c:v>2032</c:v>
                </c:pt>
                <c:pt idx="14">
                  <c:v>2033</c:v>
                </c:pt>
                <c:pt idx="15">
                  <c:v>2034</c:v>
                </c:pt>
                <c:pt idx="16">
                  <c:v>2035</c:v>
                </c:pt>
              </c:strCache>
            </c:strRef>
          </c:cat>
          <c:val>
            <c:numRef>
              <c:f>סיכום!$AS$4:$AS$20</c:f>
            </c:numRef>
          </c:val>
          <c:smooth val="0"/>
          <c:extLst>
            <c:ext xmlns:c16="http://schemas.microsoft.com/office/drawing/2014/chart" uri="{C3380CC4-5D6E-409C-BE32-E72D297353CC}">
              <c16:uniqueId val="{00000011-1185-47E5-B19D-783C4DEFA91C}"/>
            </c:ext>
          </c:extLst>
        </c:ser>
        <c:dLbls>
          <c:showLegendKey val="0"/>
          <c:showVal val="0"/>
          <c:showCatName val="0"/>
          <c:showSerName val="0"/>
          <c:showPercent val="0"/>
          <c:showBubbleSize val="0"/>
        </c:dLbls>
        <c:smooth val="0"/>
        <c:axId val="233334719"/>
        <c:axId val="233328959"/>
      </c:lineChart>
      <c:catAx>
        <c:axId val="233334719"/>
        <c:scaling>
          <c:orientation val="minMax"/>
        </c:scaling>
        <c:delete val="0"/>
        <c:axPos val="b"/>
        <c:numFmt formatCode="General" sourceLinked="1"/>
        <c:majorTickMark val="none"/>
        <c:minorTickMark val="none"/>
        <c:tickLblPos val="nextTo"/>
        <c:spPr>
          <a:noFill/>
          <a:ln w="15875" cap="flat" cmpd="sng" algn="ctr">
            <a:solidFill>
              <a:schemeClr val="bg1">
                <a:lumMod val="50000"/>
              </a:schemeClr>
            </a:solidFill>
            <a:round/>
          </a:ln>
          <a:effectLst/>
        </c:spPr>
        <c:txPr>
          <a:bodyPr rot="-540000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crossAx val="233328959"/>
        <c:crosses val="autoZero"/>
        <c:auto val="1"/>
        <c:lblAlgn val="ctr"/>
        <c:lblOffset val="100"/>
        <c:tickLblSkip val="1"/>
        <c:noMultiLvlLbl val="0"/>
      </c:catAx>
      <c:valAx>
        <c:axId val="233328959"/>
        <c:scaling>
          <c:orientation val="minMax"/>
          <c:max val="125"/>
          <c:min val="45"/>
        </c:scaling>
        <c:delete val="0"/>
        <c:axPos val="l"/>
        <c:majorGridlines>
          <c:spPr>
            <a:ln w="9525" cap="flat" cmpd="sng" algn="ctr">
              <a:solidFill>
                <a:schemeClr val="bg1">
                  <a:lumMod val="75000"/>
                </a:schemeClr>
              </a:solidFill>
              <a:prstDash val="sysDot"/>
              <a:round/>
            </a:ln>
            <a:effectLst/>
          </c:spPr>
        </c:majorGridlines>
        <c:numFmt formatCode="0" sourceLinked="0"/>
        <c:majorTickMark val="none"/>
        <c:minorTickMark val="none"/>
        <c:tickLblPos val="nextTo"/>
        <c:spPr>
          <a:noFill/>
          <a:ln w="15875">
            <a:solidFill>
              <a:schemeClr val="bg1">
                <a:lumMod val="50000"/>
                <a:alpha val="90000"/>
              </a:schemeClr>
            </a:solidFill>
          </a:ln>
          <a:effectLst/>
        </c:spPr>
        <c:txPr>
          <a:bodyPr rot="-60000000" spcFirstLastPara="1" vertOverflow="ellipsis" vert="horz" wrap="square" anchor="ctr" anchorCtr="1"/>
          <a:lstStyle/>
          <a:p>
            <a:pPr>
              <a:defRPr sz="1600" b="0" i="0" u="none" strike="noStrike" kern="1200" baseline="0">
                <a:solidFill>
                  <a:schemeClr val="bg2"/>
                </a:solidFill>
                <a:latin typeface="+mn-lt"/>
                <a:ea typeface="+mn-ea"/>
                <a:cs typeface="+mn-cs"/>
              </a:defRPr>
            </a:pPr>
            <a:endParaRPr lang="en-US"/>
          </a:p>
        </c:txPr>
        <c:crossAx val="233334719"/>
        <c:crosses val="autoZero"/>
        <c:crossBetween val="between"/>
        <c:majorUnit val="10"/>
      </c:valAx>
      <c:spPr>
        <a:ln>
          <a:solidFill>
            <a:schemeClr val="tx1"/>
          </a:solidFill>
        </a:ln>
      </c:spPr>
    </c:plotArea>
    <c:legend>
      <c:legendPos val="r"/>
      <c:layout>
        <c:manualLayout>
          <c:xMode val="edge"/>
          <c:yMode val="edge"/>
          <c:x val="0.79263314741907276"/>
          <c:y val="0.11095962541719322"/>
          <c:w val="0.17495944517351997"/>
          <c:h val="0.5054468017886653"/>
        </c:manualLayout>
      </c:layout>
      <c:overlay val="0"/>
      <c:spPr>
        <a:noFill/>
        <a:ln>
          <a:noFill/>
        </a:ln>
        <a:effectLst/>
      </c:spPr>
      <c:txPr>
        <a:bodyPr rot="0" spcFirstLastPara="1" vertOverflow="ellipsis" vert="horz" wrap="square" anchor="ctr" anchorCtr="1"/>
        <a:lstStyle/>
        <a:p>
          <a:pPr rtl="1">
            <a:defRPr sz="1800" b="0" i="0" u="none" strike="noStrike" kern="1200" baseline="0">
              <a:solidFill>
                <a:schemeClr val="bg2"/>
              </a:solidFill>
              <a:latin typeface="Calibri" panose="020F0502020204030204" pitchFamily="34" charset="0"/>
              <a:ea typeface="+mn-ea"/>
              <a:cs typeface="Calibri" panose="020F0502020204030204" pitchFamily="34" charset="0"/>
            </a:defRPr>
          </a:pPr>
          <a:endParaRPr lang="en-US"/>
        </a:p>
      </c:txPr>
    </c:legend>
    <c:plotVisOnly val="1"/>
    <c:dispBlanksAs val="gap"/>
    <c:showDLblsOverMax val="0"/>
    <c:extLst/>
  </c:chart>
  <c:txPr>
    <a:bodyPr/>
    <a:lstStyle/>
    <a:p>
      <a:pPr>
        <a:defRPr/>
      </a:pPr>
      <a:endParaRPr lang="en-US"/>
    </a:p>
  </c:txPr>
  <c:externalData r:id="rId1">
    <c:autoUpdate val="0"/>
  </c:externalData>
</c:chartSpace>
</file>

<file path=ppt/diagrams/_rels/data1.xml.rels><?xml version="1.0" encoding="UTF-8" standalone="yes"?>
<Relationships xmlns="http://schemas.openxmlformats.org/package/2006/relationships"><Relationship Id="rId1" Type="http://schemas.openxmlformats.org/officeDocument/2006/relationships/slide" Target="../slides/slide31.xml"/></Relationships>
</file>

<file path=ppt/diagrams/_rels/data2.xml.rels><?xml version="1.0" encoding="UTF-8" standalone="yes"?>
<Relationships xmlns="http://schemas.openxmlformats.org/package/2006/relationships"><Relationship Id="rId1" Type="http://schemas.openxmlformats.org/officeDocument/2006/relationships/slide" Target="../slides/slide3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7F3539-0023-421E-BCAF-BCAA56986C7C}"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F0FB2AA9-D6F1-4B60-9F2B-4CAFF6C4E10E}">
      <dgm:prSet phldrT="[Text]" custT="1"/>
      <dgm:spPr>
        <a:solidFill>
          <a:schemeClr val="accent6">
            <a:lumMod val="75000"/>
          </a:schemeClr>
        </a:solidFill>
      </dgm:spPr>
      <dgm:t>
        <a:bodyPr/>
        <a:lstStyle/>
        <a:p>
          <a:pPr marL="0" lvl="0" indent="0" algn="ctr" defTabSz="711200" rtl="1" eaLnBrk="1" latinLnBrk="0" hangingPunct="1">
            <a:lnSpc>
              <a:spcPct val="90000"/>
            </a:lnSpc>
            <a:spcBef>
              <a:spcPct val="0"/>
            </a:spcBef>
            <a:spcAft>
              <a:spcPct val="35000"/>
            </a:spcAft>
            <a:buFont typeface="Arial" panose="020B0604020202020204" pitchFamily="34" charset="0"/>
            <a:buNone/>
          </a:pPr>
          <a:r>
            <a:rPr kumimoji="0" lang="en-US" sz="1800" b="1"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Exports account for ~35% of Israeli GDP</a:t>
          </a:r>
        </a:p>
      </dgm:t>
    </dgm:pt>
    <dgm:pt modelId="{26E45304-2ABB-4CD3-BE8D-ED53CEEC0146}" type="parTrans" cxnId="{36E0D88D-8CD4-4525-A229-56D2A0F900A0}">
      <dgm:prSet/>
      <dgm:spPr/>
      <dgm:t>
        <a:bodyPr/>
        <a:lstStyle/>
        <a:p>
          <a:pPr rtl="1"/>
          <a:endParaRPr lang="en-US"/>
        </a:p>
      </dgm:t>
    </dgm:pt>
    <dgm:pt modelId="{2CBEF815-7297-42FA-8F3E-326ED3A933E1}" type="sibTrans" cxnId="{36E0D88D-8CD4-4525-A229-56D2A0F900A0}">
      <dgm:prSet/>
      <dgm:spPr/>
      <dgm:t>
        <a:bodyPr/>
        <a:lstStyle/>
        <a:p>
          <a:pPr rtl="1"/>
          <a:endParaRPr lang="en-US"/>
        </a:p>
      </dgm:t>
    </dgm:pt>
    <dgm:pt modelId="{CE315B28-308A-42C2-BCF8-6E521DC02C60}">
      <dgm:prSet phldrT="[Text]" custT="1"/>
      <dgm:spPr/>
      <dgm:t>
        <a:bodyPr/>
        <a:lstStyle/>
        <a:p>
          <a:pPr rtl="1"/>
          <a:r>
            <a:rPr kumimoji="0" lang="en-US" sz="16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~40% of exports (14% of GDP) are directed to EU countries and others likely to impose sanctions and boycotts</a:t>
          </a:r>
        </a:p>
      </dgm:t>
    </dgm:pt>
    <dgm:pt modelId="{3D5DB5FA-0907-433F-AB4B-960D9B5DE42A}" type="parTrans" cxnId="{B95C9065-D9B0-4C89-85F2-9C20E133C191}">
      <dgm:prSet/>
      <dgm:spPr/>
      <dgm:t>
        <a:bodyPr/>
        <a:lstStyle/>
        <a:p>
          <a:pPr rtl="1"/>
          <a:endParaRPr lang="en-US"/>
        </a:p>
      </dgm:t>
    </dgm:pt>
    <dgm:pt modelId="{F333514E-C0CE-43E6-B844-091787C13F45}" type="sibTrans" cxnId="{B95C9065-D9B0-4C89-85F2-9C20E133C191}">
      <dgm:prSet/>
      <dgm:spPr/>
      <dgm:t>
        <a:bodyPr/>
        <a:lstStyle/>
        <a:p>
          <a:pPr rtl="1"/>
          <a:endParaRPr lang="en-US"/>
        </a:p>
      </dgm:t>
    </dgm:pt>
    <dgm:pt modelId="{92FF9CE1-CD1E-4DB4-B15E-41900B0286E8}">
      <dgm:prSet phldrT="[Text]" custT="1"/>
      <dgm:spPr>
        <a:solidFill>
          <a:srgbClr val="F08894"/>
        </a:solidFill>
      </dgm:spPr>
      <dgm:t>
        <a:bodyPr/>
        <a:lstStyle/>
        <a:p>
          <a:pPr marL="0" lvl="0" indent="0" algn="ctr" defTabSz="800100" rtl="1">
            <a:lnSpc>
              <a:spcPct val="90000"/>
            </a:lnSpc>
            <a:spcBef>
              <a:spcPct val="0"/>
            </a:spcBef>
            <a:spcAft>
              <a:spcPct val="35000"/>
            </a:spcAft>
            <a:buNone/>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A 10% reduction in exports to these countries is expected to </a:t>
          </a: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hlinkClick xmlns:r="http://schemas.openxmlformats.org/officeDocument/2006/relationships" r:id="rId1" action="ppaction://hlinksldjump">
                <a:extLst>
                  <a:ext uri="{A12FA001-AC4F-418D-AE19-62706E023703}">
                    <ahyp:hlinkClr xmlns:ahyp="http://schemas.microsoft.com/office/drawing/2018/hyperlinkcolor" val="tx"/>
                  </a:ext>
                </a:extLst>
              </a:hlinkClick>
            </a:rPr>
            <a:t>lower GDP by ~1.0%</a:t>
          </a:r>
          <a:endPar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dgm:t>
    </dgm:pt>
    <dgm:pt modelId="{C30DC7E2-957F-4C6E-B7D1-189C057C75FF}" type="parTrans" cxnId="{5BF2B5A6-E7C8-486D-B9DE-F74CF77E5676}">
      <dgm:prSet/>
      <dgm:spPr/>
      <dgm:t>
        <a:bodyPr/>
        <a:lstStyle/>
        <a:p>
          <a:pPr rtl="1"/>
          <a:endParaRPr lang="en-US"/>
        </a:p>
      </dgm:t>
    </dgm:pt>
    <dgm:pt modelId="{D755A62D-1670-4DAF-8537-1D04C52D5A84}" type="sibTrans" cxnId="{5BF2B5A6-E7C8-486D-B9DE-F74CF77E5676}">
      <dgm:prSet/>
      <dgm:spPr/>
      <dgm:t>
        <a:bodyPr/>
        <a:lstStyle/>
        <a:p>
          <a:pPr rtl="1"/>
          <a:endParaRPr lang="en-US"/>
        </a:p>
      </dgm:t>
    </dgm:pt>
    <dgm:pt modelId="{A3A39ECC-5318-4624-A82A-B3D2905D056F}" type="pres">
      <dgm:prSet presAssocID="{487F3539-0023-421E-BCAF-BCAA56986C7C}" presName="Name0" presStyleCnt="0">
        <dgm:presLayoutVars>
          <dgm:dir/>
          <dgm:animLvl val="lvl"/>
          <dgm:resizeHandles val="exact"/>
        </dgm:presLayoutVars>
      </dgm:prSet>
      <dgm:spPr/>
    </dgm:pt>
    <dgm:pt modelId="{76929FDF-85F9-461D-B57E-1B44D39BDA2B}" type="pres">
      <dgm:prSet presAssocID="{92FF9CE1-CD1E-4DB4-B15E-41900B0286E8}" presName="boxAndChildren" presStyleCnt="0"/>
      <dgm:spPr/>
    </dgm:pt>
    <dgm:pt modelId="{4E291A60-F2F8-45DE-B6A4-D8371EF6A493}" type="pres">
      <dgm:prSet presAssocID="{92FF9CE1-CD1E-4DB4-B15E-41900B0286E8}" presName="parentTextBox" presStyleLbl="node1" presStyleIdx="0" presStyleCnt="3"/>
      <dgm:spPr/>
    </dgm:pt>
    <dgm:pt modelId="{D429DCF1-7189-4D60-A945-DE494835B6C8}" type="pres">
      <dgm:prSet presAssocID="{F333514E-C0CE-43E6-B844-091787C13F45}" presName="sp" presStyleCnt="0"/>
      <dgm:spPr/>
    </dgm:pt>
    <dgm:pt modelId="{7032F8AB-F991-40C1-8786-D5B667C332BB}" type="pres">
      <dgm:prSet presAssocID="{CE315B28-308A-42C2-BCF8-6E521DC02C60}" presName="arrowAndChildren" presStyleCnt="0"/>
      <dgm:spPr/>
    </dgm:pt>
    <dgm:pt modelId="{19DDDB2B-50F9-434F-9E76-F948A6EB5E52}" type="pres">
      <dgm:prSet presAssocID="{CE315B28-308A-42C2-BCF8-6E521DC02C60}" presName="parentTextArrow" presStyleLbl="node1" presStyleIdx="1" presStyleCnt="3"/>
      <dgm:spPr/>
    </dgm:pt>
    <dgm:pt modelId="{752353E1-552D-46B8-B4FF-478F66125F5D}" type="pres">
      <dgm:prSet presAssocID="{2CBEF815-7297-42FA-8F3E-326ED3A933E1}" presName="sp" presStyleCnt="0"/>
      <dgm:spPr/>
    </dgm:pt>
    <dgm:pt modelId="{B288CF9E-69ED-4E34-9263-FD0D664C163F}" type="pres">
      <dgm:prSet presAssocID="{F0FB2AA9-D6F1-4B60-9F2B-4CAFF6C4E10E}" presName="arrowAndChildren" presStyleCnt="0"/>
      <dgm:spPr/>
    </dgm:pt>
    <dgm:pt modelId="{63A730BC-2F15-4753-A99A-682CA25D1186}" type="pres">
      <dgm:prSet presAssocID="{F0FB2AA9-D6F1-4B60-9F2B-4CAFF6C4E10E}" presName="parentTextArrow" presStyleLbl="node1" presStyleIdx="2" presStyleCnt="3"/>
      <dgm:spPr/>
    </dgm:pt>
  </dgm:ptLst>
  <dgm:cxnLst>
    <dgm:cxn modelId="{B95C9065-D9B0-4C89-85F2-9C20E133C191}" srcId="{487F3539-0023-421E-BCAF-BCAA56986C7C}" destId="{CE315B28-308A-42C2-BCF8-6E521DC02C60}" srcOrd="1" destOrd="0" parTransId="{3D5DB5FA-0907-433F-AB4B-960D9B5DE42A}" sibTransId="{F333514E-C0CE-43E6-B844-091787C13F45}"/>
    <dgm:cxn modelId="{D1784F80-AAF9-4B0C-8954-2FFAF6B4E565}" type="presOf" srcId="{92FF9CE1-CD1E-4DB4-B15E-41900B0286E8}" destId="{4E291A60-F2F8-45DE-B6A4-D8371EF6A493}" srcOrd="0" destOrd="0" presId="urn:microsoft.com/office/officeart/2005/8/layout/process4"/>
    <dgm:cxn modelId="{36E0D88D-8CD4-4525-A229-56D2A0F900A0}" srcId="{487F3539-0023-421E-BCAF-BCAA56986C7C}" destId="{F0FB2AA9-D6F1-4B60-9F2B-4CAFF6C4E10E}" srcOrd="0" destOrd="0" parTransId="{26E45304-2ABB-4CD3-BE8D-ED53CEEC0146}" sibTransId="{2CBEF815-7297-42FA-8F3E-326ED3A933E1}"/>
    <dgm:cxn modelId="{5BF2B5A6-E7C8-486D-B9DE-F74CF77E5676}" srcId="{487F3539-0023-421E-BCAF-BCAA56986C7C}" destId="{92FF9CE1-CD1E-4DB4-B15E-41900B0286E8}" srcOrd="2" destOrd="0" parTransId="{C30DC7E2-957F-4C6E-B7D1-189C057C75FF}" sibTransId="{D755A62D-1670-4DAF-8537-1D04C52D5A84}"/>
    <dgm:cxn modelId="{344472AF-B34C-4CCD-A88A-D5F394B37E9B}" type="presOf" srcId="{CE315B28-308A-42C2-BCF8-6E521DC02C60}" destId="{19DDDB2B-50F9-434F-9E76-F948A6EB5E52}" srcOrd="0" destOrd="0" presId="urn:microsoft.com/office/officeart/2005/8/layout/process4"/>
    <dgm:cxn modelId="{C8EC48C4-AF78-4A1A-B899-1BD52B1A2CF1}" type="presOf" srcId="{487F3539-0023-421E-BCAF-BCAA56986C7C}" destId="{A3A39ECC-5318-4624-A82A-B3D2905D056F}" srcOrd="0" destOrd="0" presId="urn:microsoft.com/office/officeart/2005/8/layout/process4"/>
    <dgm:cxn modelId="{7C9DE0F6-372E-44B2-9AA7-0A3726420EAE}" type="presOf" srcId="{F0FB2AA9-D6F1-4B60-9F2B-4CAFF6C4E10E}" destId="{63A730BC-2F15-4753-A99A-682CA25D1186}" srcOrd="0" destOrd="0" presId="urn:microsoft.com/office/officeart/2005/8/layout/process4"/>
    <dgm:cxn modelId="{CCFC1A6C-3A54-4CDF-9B75-63F123637D34}" type="presParOf" srcId="{A3A39ECC-5318-4624-A82A-B3D2905D056F}" destId="{76929FDF-85F9-461D-B57E-1B44D39BDA2B}" srcOrd="0" destOrd="0" presId="urn:microsoft.com/office/officeart/2005/8/layout/process4"/>
    <dgm:cxn modelId="{60927AB2-99EE-499E-BE19-D1A4A2E87265}" type="presParOf" srcId="{76929FDF-85F9-461D-B57E-1B44D39BDA2B}" destId="{4E291A60-F2F8-45DE-B6A4-D8371EF6A493}" srcOrd="0" destOrd="0" presId="urn:microsoft.com/office/officeart/2005/8/layout/process4"/>
    <dgm:cxn modelId="{EEC53DE2-0580-4913-9F7E-047F5ED5D496}" type="presParOf" srcId="{A3A39ECC-5318-4624-A82A-B3D2905D056F}" destId="{D429DCF1-7189-4D60-A945-DE494835B6C8}" srcOrd="1" destOrd="0" presId="urn:microsoft.com/office/officeart/2005/8/layout/process4"/>
    <dgm:cxn modelId="{FD4E6EDD-600F-4CC1-8B0F-6FF634F5317C}" type="presParOf" srcId="{A3A39ECC-5318-4624-A82A-B3D2905D056F}" destId="{7032F8AB-F991-40C1-8786-D5B667C332BB}" srcOrd="2" destOrd="0" presId="urn:microsoft.com/office/officeart/2005/8/layout/process4"/>
    <dgm:cxn modelId="{992AF9A7-CABB-4482-84B7-67C4379A9FD3}" type="presParOf" srcId="{7032F8AB-F991-40C1-8786-D5B667C332BB}" destId="{19DDDB2B-50F9-434F-9E76-F948A6EB5E52}" srcOrd="0" destOrd="0" presId="urn:microsoft.com/office/officeart/2005/8/layout/process4"/>
    <dgm:cxn modelId="{B69D2DE2-DEB4-4061-8E18-851482A41F55}" type="presParOf" srcId="{A3A39ECC-5318-4624-A82A-B3D2905D056F}" destId="{752353E1-552D-46B8-B4FF-478F66125F5D}" srcOrd="3" destOrd="0" presId="urn:microsoft.com/office/officeart/2005/8/layout/process4"/>
    <dgm:cxn modelId="{A07A3097-459B-485E-B58F-3F7BCA907855}" type="presParOf" srcId="{A3A39ECC-5318-4624-A82A-B3D2905D056F}" destId="{B288CF9E-69ED-4E34-9263-FD0D664C163F}" srcOrd="4" destOrd="0" presId="urn:microsoft.com/office/officeart/2005/8/layout/process4"/>
    <dgm:cxn modelId="{C3589FB8-93F1-436E-9CF6-76845A445DE9}" type="presParOf" srcId="{B288CF9E-69ED-4E34-9263-FD0D664C163F}" destId="{63A730BC-2F15-4753-A99A-682CA25D1186}"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7F3539-0023-421E-BCAF-BCAA56986C7C}" type="doc">
      <dgm:prSet loTypeId="urn:microsoft.com/office/officeart/2005/8/layout/process4" loCatId="process" qsTypeId="urn:microsoft.com/office/officeart/2005/8/quickstyle/simple1" qsCatId="simple" csTypeId="urn:microsoft.com/office/officeart/2005/8/colors/accent1_1" csCatId="accent1" phldr="1"/>
      <dgm:spPr/>
      <dgm:t>
        <a:bodyPr/>
        <a:lstStyle/>
        <a:p>
          <a:endParaRPr lang="en-US"/>
        </a:p>
      </dgm:t>
    </dgm:pt>
    <dgm:pt modelId="{F0FB2AA9-D6F1-4B60-9F2B-4CAFF6C4E10E}">
      <dgm:prSet phldrT="[Text]" custT="1"/>
      <dgm:spPr>
        <a:solidFill>
          <a:schemeClr val="accent6">
            <a:lumMod val="75000"/>
          </a:schemeClr>
        </a:solidFill>
        <a:ln w="12700" cap="flat" cmpd="sng" algn="ctr">
          <a:solidFill>
            <a:srgbClr val="FFFFFF">
              <a:hueOff val="0"/>
              <a:satOff val="0"/>
              <a:lumOff val="0"/>
              <a:alphaOff val="0"/>
            </a:srgbClr>
          </a:solidFill>
          <a:prstDash val="solid"/>
          <a:miter lim="800000"/>
        </a:ln>
        <a:effectLst/>
      </dgm:spPr>
      <dgm:t>
        <a:bodyPr spcFirstLastPara="0" vert="horz" wrap="square" lIns="113792" tIns="113792" rIns="113792" bIns="113792" numCol="1" spcCol="1270" anchor="ctr" anchorCtr="0"/>
        <a:lstStyle/>
        <a:p>
          <a:pPr marL="0" lvl="0" indent="0" algn="ctr" defTabSz="711200" rtl="1" eaLnBrk="1" latinLnBrk="0" hangingPunct="1">
            <a:lnSpc>
              <a:spcPct val="90000"/>
            </a:lnSpc>
            <a:spcBef>
              <a:spcPct val="0"/>
            </a:spcBef>
            <a:spcAft>
              <a:spcPct val="35000"/>
            </a:spcAft>
            <a:buFont typeface="Arial" panose="020B0604020202020204" pitchFamily="34" charset="0"/>
            <a:buNone/>
          </a:pPr>
          <a:r>
            <a:rPr kumimoji="0" lang="en-US" sz="18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~25% of production inputs are imported to Israel from EU countries</a:t>
          </a:r>
        </a:p>
      </dgm:t>
    </dgm:pt>
    <dgm:pt modelId="{26E45304-2ABB-4CD3-BE8D-ED53CEEC0146}" type="parTrans" cxnId="{36E0D88D-8CD4-4525-A229-56D2A0F900A0}">
      <dgm:prSet/>
      <dgm:spPr/>
      <dgm:t>
        <a:bodyPr/>
        <a:lstStyle/>
        <a:p>
          <a:pPr rtl="1"/>
          <a:endParaRPr lang="en-US" sz="1600"/>
        </a:p>
      </dgm:t>
    </dgm:pt>
    <dgm:pt modelId="{2CBEF815-7297-42FA-8F3E-326ED3A933E1}" type="sibTrans" cxnId="{36E0D88D-8CD4-4525-A229-56D2A0F900A0}">
      <dgm:prSet/>
      <dgm:spPr/>
      <dgm:t>
        <a:bodyPr/>
        <a:lstStyle/>
        <a:p>
          <a:pPr rtl="1"/>
          <a:endParaRPr lang="en-US" sz="1600"/>
        </a:p>
      </dgm:t>
    </dgm:pt>
    <dgm:pt modelId="{92FF9CE1-CD1E-4DB4-B15E-41900B0286E8}">
      <dgm:prSet phldrT="[Text]" custT="1"/>
      <dgm:spPr>
        <a:solidFill>
          <a:srgbClr val="F08894"/>
        </a:solidFill>
        <a:ln w="12700" cap="flat" cmpd="sng" algn="ctr">
          <a:solidFill>
            <a:srgbClr val="FFFFFF">
              <a:hueOff val="0"/>
              <a:satOff val="0"/>
              <a:lumOff val="0"/>
              <a:alphaOff val="0"/>
            </a:srgbClr>
          </a:solidFill>
          <a:prstDash val="solid"/>
          <a:miter lim="800000"/>
        </a:ln>
        <a:effectLst/>
      </dgm:spPr>
      <dgm:t>
        <a:bodyPr spcFirstLastPara="0" vert="horz" wrap="square" lIns="113792" tIns="113792" rIns="113792" bIns="113792" numCol="1" spcCol="1270" anchor="ctr" anchorCtr="0"/>
        <a:lstStyle/>
        <a:p>
          <a:pPr marL="0" lvl="0" indent="0" algn="ctr" defTabSz="800100" rtl="0">
            <a:lnSpc>
              <a:spcPct val="90000"/>
            </a:lnSpc>
            <a:spcBef>
              <a:spcPct val="0"/>
            </a:spcBef>
            <a:spcAft>
              <a:spcPct val="35000"/>
            </a:spcAft>
            <a:buNone/>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A 10% reduction in imports of goods is expected to </a:t>
          </a: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hlinkClick xmlns:r="http://schemas.openxmlformats.org/officeDocument/2006/relationships" r:id="rId1" action="ppaction://hlinksldjump">
                <a:extLst>
                  <a:ext uri="{A12FA001-AC4F-418D-AE19-62706E023703}">
                    <ahyp:hlinkClr xmlns:ahyp="http://schemas.microsoft.com/office/drawing/2018/hyperlinkcolor" val="tx"/>
                  </a:ext>
                </a:extLst>
              </a:hlinkClick>
            </a:rPr>
            <a:t>lower GDP by ~0.5%</a:t>
          </a:r>
          <a:r>
            <a:rPr kumimoji="0" lang="he-IL" sz="18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a:t>
          </a:r>
          <a:endPar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endParaRPr>
        </a:p>
      </dgm:t>
    </dgm:pt>
    <dgm:pt modelId="{C30DC7E2-957F-4C6E-B7D1-189C057C75FF}" type="parTrans" cxnId="{5BF2B5A6-E7C8-486D-B9DE-F74CF77E5676}">
      <dgm:prSet/>
      <dgm:spPr/>
      <dgm:t>
        <a:bodyPr/>
        <a:lstStyle/>
        <a:p>
          <a:pPr rtl="1"/>
          <a:endParaRPr lang="en-US" sz="1600"/>
        </a:p>
      </dgm:t>
    </dgm:pt>
    <dgm:pt modelId="{D755A62D-1670-4DAF-8537-1D04C52D5A84}" type="sibTrans" cxnId="{5BF2B5A6-E7C8-486D-B9DE-F74CF77E5676}">
      <dgm:prSet/>
      <dgm:spPr/>
      <dgm:t>
        <a:bodyPr/>
        <a:lstStyle/>
        <a:p>
          <a:pPr rtl="1"/>
          <a:endParaRPr lang="en-US" sz="1600"/>
        </a:p>
      </dgm:t>
    </dgm:pt>
    <dgm:pt modelId="{A3A39ECC-5318-4624-A82A-B3D2905D056F}" type="pres">
      <dgm:prSet presAssocID="{487F3539-0023-421E-BCAF-BCAA56986C7C}" presName="Name0" presStyleCnt="0">
        <dgm:presLayoutVars>
          <dgm:dir/>
          <dgm:animLvl val="lvl"/>
          <dgm:resizeHandles val="exact"/>
        </dgm:presLayoutVars>
      </dgm:prSet>
      <dgm:spPr/>
    </dgm:pt>
    <dgm:pt modelId="{76929FDF-85F9-461D-B57E-1B44D39BDA2B}" type="pres">
      <dgm:prSet presAssocID="{92FF9CE1-CD1E-4DB4-B15E-41900B0286E8}" presName="boxAndChildren" presStyleCnt="0"/>
      <dgm:spPr/>
    </dgm:pt>
    <dgm:pt modelId="{4E291A60-F2F8-45DE-B6A4-D8371EF6A493}" type="pres">
      <dgm:prSet presAssocID="{92FF9CE1-CD1E-4DB4-B15E-41900B0286E8}" presName="parentTextBox" presStyleLbl="node1" presStyleIdx="0" presStyleCnt="2" custScaleY="98431"/>
      <dgm:spPr>
        <a:xfrm>
          <a:off x="0" y="1419383"/>
          <a:ext cx="3010094" cy="932691"/>
        </a:xfrm>
        <a:prstGeom prst="rect">
          <a:avLst/>
        </a:prstGeom>
      </dgm:spPr>
    </dgm:pt>
    <dgm:pt modelId="{752353E1-552D-46B8-B4FF-478F66125F5D}" type="pres">
      <dgm:prSet presAssocID="{2CBEF815-7297-42FA-8F3E-326ED3A933E1}" presName="sp" presStyleCnt="0"/>
      <dgm:spPr/>
    </dgm:pt>
    <dgm:pt modelId="{B288CF9E-69ED-4E34-9263-FD0D664C163F}" type="pres">
      <dgm:prSet presAssocID="{F0FB2AA9-D6F1-4B60-9F2B-4CAFF6C4E10E}" presName="arrowAndChildren" presStyleCnt="0"/>
      <dgm:spPr/>
    </dgm:pt>
    <dgm:pt modelId="{63A730BC-2F15-4753-A99A-682CA25D1186}" type="pres">
      <dgm:prSet presAssocID="{F0FB2AA9-D6F1-4B60-9F2B-4CAFF6C4E10E}" presName="parentTextArrow" presStyleLbl="node1" presStyleIdx="1" presStyleCnt="2" custScaleY="98359"/>
      <dgm:spPr>
        <a:xfrm rot="10800000">
          <a:off x="0" y="167"/>
          <a:ext cx="3010094" cy="1433429"/>
        </a:xfrm>
        <a:prstGeom prst="upArrowCallout">
          <a:avLst/>
        </a:prstGeom>
      </dgm:spPr>
    </dgm:pt>
  </dgm:ptLst>
  <dgm:cxnLst>
    <dgm:cxn modelId="{D1784F80-AAF9-4B0C-8954-2FFAF6B4E565}" type="presOf" srcId="{92FF9CE1-CD1E-4DB4-B15E-41900B0286E8}" destId="{4E291A60-F2F8-45DE-B6A4-D8371EF6A493}" srcOrd="0" destOrd="0" presId="urn:microsoft.com/office/officeart/2005/8/layout/process4"/>
    <dgm:cxn modelId="{36E0D88D-8CD4-4525-A229-56D2A0F900A0}" srcId="{487F3539-0023-421E-BCAF-BCAA56986C7C}" destId="{F0FB2AA9-D6F1-4B60-9F2B-4CAFF6C4E10E}" srcOrd="0" destOrd="0" parTransId="{26E45304-2ABB-4CD3-BE8D-ED53CEEC0146}" sibTransId="{2CBEF815-7297-42FA-8F3E-326ED3A933E1}"/>
    <dgm:cxn modelId="{5BF2B5A6-E7C8-486D-B9DE-F74CF77E5676}" srcId="{487F3539-0023-421E-BCAF-BCAA56986C7C}" destId="{92FF9CE1-CD1E-4DB4-B15E-41900B0286E8}" srcOrd="1" destOrd="0" parTransId="{C30DC7E2-957F-4C6E-B7D1-189C057C75FF}" sibTransId="{D755A62D-1670-4DAF-8537-1D04C52D5A84}"/>
    <dgm:cxn modelId="{C8EC48C4-AF78-4A1A-B899-1BD52B1A2CF1}" type="presOf" srcId="{487F3539-0023-421E-BCAF-BCAA56986C7C}" destId="{A3A39ECC-5318-4624-A82A-B3D2905D056F}" srcOrd="0" destOrd="0" presId="urn:microsoft.com/office/officeart/2005/8/layout/process4"/>
    <dgm:cxn modelId="{7C9DE0F6-372E-44B2-9AA7-0A3726420EAE}" type="presOf" srcId="{F0FB2AA9-D6F1-4B60-9F2B-4CAFF6C4E10E}" destId="{63A730BC-2F15-4753-A99A-682CA25D1186}" srcOrd="0" destOrd="0" presId="urn:microsoft.com/office/officeart/2005/8/layout/process4"/>
    <dgm:cxn modelId="{CCFC1A6C-3A54-4CDF-9B75-63F123637D34}" type="presParOf" srcId="{A3A39ECC-5318-4624-A82A-B3D2905D056F}" destId="{76929FDF-85F9-461D-B57E-1B44D39BDA2B}" srcOrd="0" destOrd="0" presId="urn:microsoft.com/office/officeart/2005/8/layout/process4"/>
    <dgm:cxn modelId="{60927AB2-99EE-499E-BE19-D1A4A2E87265}" type="presParOf" srcId="{76929FDF-85F9-461D-B57E-1B44D39BDA2B}" destId="{4E291A60-F2F8-45DE-B6A4-D8371EF6A493}" srcOrd="0" destOrd="0" presId="urn:microsoft.com/office/officeart/2005/8/layout/process4"/>
    <dgm:cxn modelId="{B69D2DE2-DEB4-4061-8E18-851482A41F55}" type="presParOf" srcId="{A3A39ECC-5318-4624-A82A-B3D2905D056F}" destId="{752353E1-552D-46B8-B4FF-478F66125F5D}" srcOrd="1" destOrd="0" presId="urn:microsoft.com/office/officeart/2005/8/layout/process4"/>
    <dgm:cxn modelId="{A07A3097-459B-485E-B58F-3F7BCA907855}" type="presParOf" srcId="{A3A39ECC-5318-4624-A82A-B3D2905D056F}" destId="{B288CF9E-69ED-4E34-9263-FD0D664C163F}" srcOrd="2" destOrd="0" presId="urn:microsoft.com/office/officeart/2005/8/layout/process4"/>
    <dgm:cxn modelId="{C3589FB8-93F1-436E-9CF6-76845A445DE9}" type="presParOf" srcId="{B288CF9E-69ED-4E34-9263-FD0D664C163F}" destId="{63A730BC-2F15-4753-A99A-682CA25D1186}" srcOrd="0" destOrd="0" presId="urn:microsoft.com/office/officeart/2005/8/layout/process4"/>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91A60-F2F8-45DE-B6A4-D8371EF6A493}">
      <dsp:nvSpPr>
        <dsp:cNvPr id="0" name=""/>
        <dsp:cNvSpPr/>
      </dsp:nvSpPr>
      <dsp:spPr>
        <a:xfrm>
          <a:off x="0" y="2838656"/>
          <a:ext cx="3010094" cy="931710"/>
        </a:xfrm>
        <a:prstGeom prst="rect">
          <a:avLst/>
        </a:prstGeom>
        <a:solidFill>
          <a:srgbClr val="F0889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rtl="1">
            <a:lnSpc>
              <a:spcPct val="90000"/>
            </a:lnSpc>
            <a:spcBef>
              <a:spcPct val="0"/>
            </a:spcBef>
            <a:spcAft>
              <a:spcPct val="35000"/>
            </a:spcAft>
            <a:buNone/>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A 10% reduction in exports to these countries is expected to </a:t>
          </a: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hlinkClick xmlns:r="http://schemas.openxmlformats.org/officeDocument/2006/relationships" r:id="" action="ppaction://hlinksldjump">
                <a:extLst>
                  <a:ext uri="{A12FA001-AC4F-418D-AE19-62706E023703}">
                    <ahyp:hlinkClr xmlns:ahyp="http://schemas.microsoft.com/office/drawing/2018/hyperlinkcolor" val="tx"/>
                  </a:ext>
                </a:extLst>
              </a:hlinkClick>
            </a:rPr>
            <a:t>lower GDP by ~1.0%</a:t>
          </a:r>
          <a:endPar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endParaRPr>
        </a:p>
      </dsp:txBody>
      <dsp:txXfrm>
        <a:off x="0" y="2838656"/>
        <a:ext cx="3010094" cy="931710"/>
      </dsp:txXfrm>
    </dsp:sp>
    <dsp:sp modelId="{19DDDB2B-50F9-434F-9E76-F948A6EB5E52}">
      <dsp:nvSpPr>
        <dsp:cNvPr id="0" name=""/>
        <dsp:cNvSpPr/>
      </dsp:nvSpPr>
      <dsp:spPr>
        <a:xfrm rot="10800000">
          <a:off x="0" y="1419661"/>
          <a:ext cx="3010094" cy="1432970"/>
        </a:xfrm>
        <a:prstGeom prst="upArrowCallou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rtl="1">
            <a:lnSpc>
              <a:spcPct val="90000"/>
            </a:lnSpc>
            <a:spcBef>
              <a:spcPct val="0"/>
            </a:spcBef>
            <a:spcAft>
              <a:spcPct val="35000"/>
            </a:spcAft>
            <a:buNone/>
          </a:pPr>
          <a:r>
            <a:rPr kumimoji="0" lang="en-US" sz="16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~40% of exports (14% of GDP) are directed to EU countries and others likely to impose sanctions and boycotts</a:t>
          </a:r>
        </a:p>
      </dsp:txBody>
      <dsp:txXfrm rot="10800000">
        <a:off x="0" y="1419661"/>
        <a:ext cx="3010094" cy="931101"/>
      </dsp:txXfrm>
    </dsp:sp>
    <dsp:sp modelId="{63A730BC-2F15-4753-A99A-682CA25D1186}">
      <dsp:nvSpPr>
        <dsp:cNvPr id="0" name=""/>
        <dsp:cNvSpPr/>
      </dsp:nvSpPr>
      <dsp:spPr>
        <a:xfrm rot="10800000">
          <a:off x="0" y="666"/>
          <a:ext cx="3010094" cy="1432970"/>
        </a:xfrm>
        <a:prstGeom prst="upArrowCallou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711200" rtl="1" eaLnBrk="1" latinLnBrk="0" hangingPunct="1">
            <a:lnSpc>
              <a:spcPct val="90000"/>
            </a:lnSpc>
            <a:spcBef>
              <a:spcPct val="0"/>
            </a:spcBef>
            <a:spcAft>
              <a:spcPct val="35000"/>
            </a:spcAft>
            <a:buFont typeface="Arial" panose="020B0604020202020204" pitchFamily="34" charset="0"/>
            <a:buNone/>
          </a:pPr>
          <a:r>
            <a:rPr kumimoji="0" lang="en-US" sz="1800" b="1"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Exports account for ~35% of Israeli GDP</a:t>
          </a:r>
        </a:p>
      </dsp:txBody>
      <dsp:txXfrm rot="10800000">
        <a:off x="0" y="666"/>
        <a:ext cx="3010094" cy="9311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E291A60-F2F8-45DE-B6A4-D8371EF6A493}">
      <dsp:nvSpPr>
        <dsp:cNvPr id="0" name=""/>
        <dsp:cNvSpPr/>
      </dsp:nvSpPr>
      <dsp:spPr>
        <a:xfrm>
          <a:off x="0" y="1419383"/>
          <a:ext cx="2926080" cy="932691"/>
        </a:xfrm>
        <a:prstGeom prst="rect">
          <a:avLst/>
        </a:prstGeom>
        <a:solidFill>
          <a:srgbClr val="F08894"/>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800100" rtl="0">
            <a:lnSpc>
              <a:spcPct val="90000"/>
            </a:lnSpc>
            <a:spcBef>
              <a:spcPct val="0"/>
            </a:spcBef>
            <a:spcAft>
              <a:spcPct val="35000"/>
            </a:spcAft>
            <a:buNone/>
          </a:pPr>
          <a:r>
            <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rPr>
            <a:t>A 10% reduction in imports of goods is expected to </a:t>
          </a:r>
          <a:r>
            <a:rPr kumimoji="0" lang="en-US" sz="1800" b="0"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hlinkClick xmlns:r="http://schemas.openxmlformats.org/officeDocument/2006/relationships" r:id="" action="ppaction://hlinksldjump">
                <a:extLst>
                  <a:ext uri="{A12FA001-AC4F-418D-AE19-62706E023703}">
                    <ahyp:hlinkClr xmlns:ahyp="http://schemas.microsoft.com/office/drawing/2018/hyperlinkcolor" val="tx"/>
                  </a:ext>
                </a:extLst>
              </a:hlinkClick>
            </a:rPr>
            <a:t>lower GDP by ~0.5%</a:t>
          </a:r>
          <a:r>
            <a:rPr kumimoji="0" lang="he-IL" sz="18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a:t>
          </a:r>
          <a:endParaRPr kumimoji="0" lang="en-US" sz="1800" b="0" i="0" u="none" strike="noStrike" kern="1200" cap="none" spc="0" normalizeH="0" baseline="0" dirty="0">
            <a:ln>
              <a:noFill/>
            </a:ln>
            <a:solidFill>
              <a:srgbClr val="FFFFFF"/>
            </a:solidFill>
            <a:effectLst/>
            <a:uLnTx/>
            <a:uFillTx/>
            <a:latin typeface="Calibri" panose="020F0502020204030204" pitchFamily="34" charset="0"/>
            <a:ea typeface="+mn-ea"/>
            <a:cs typeface="Calibri" panose="020F0502020204030204" pitchFamily="34" charset="0"/>
          </a:endParaRPr>
        </a:p>
      </dsp:txBody>
      <dsp:txXfrm>
        <a:off x="0" y="1419383"/>
        <a:ext cx="2926080" cy="932691"/>
      </dsp:txXfrm>
    </dsp:sp>
    <dsp:sp modelId="{63A730BC-2F15-4753-A99A-682CA25D1186}">
      <dsp:nvSpPr>
        <dsp:cNvPr id="0" name=""/>
        <dsp:cNvSpPr/>
      </dsp:nvSpPr>
      <dsp:spPr>
        <a:xfrm rot="10800000">
          <a:off x="0" y="167"/>
          <a:ext cx="2926080" cy="1433429"/>
        </a:xfrm>
        <a:prstGeom prst="upArrowCallout">
          <a:avLst/>
        </a:prstGeom>
        <a:solidFill>
          <a:schemeClr val="accent6">
            <a:lumMod val="75000"/>
          </a:schemeClr>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rtl="1" eaLnBrk="1" latinLnBrk="0" hangingPunct="1">
            <a:lnSpc>
              <a:spcPct val="90000"/>
            </a:lnSpc>
            <a:spcBef>
              <a:spcPct val="0"/>
            </a:spcBef>
            <a:spcAft>
              <a:spcPct val="35000"/>
            </a:spcAft>
            <a:buFont typeface="Arial" panose="020B0604020202020204" pitchFamily="34" charset="0"/>
            <a:buNone/>
          </a:pPr>
          <a:r>
            <a:rPr kumimoji="0" lang="en-US" sz="1800" b="1" i="0" u="none" strike="noStrike" kern="1200" cap="none" spc="0" normalizeH="0" baseline="0" dirty="0">
              <a:ln>
                <a:noFill/>
              </a:ln>
              <a:solidFill>
                <a:schemeClr val="bg1"/>
              </a:solidFill>
              <a:effectLst/>
              <a:uLnTx/>
              <a:uFillTx/>
              <a:latin typeface="Calibri" panose="020F0502020204030204" pitchFamily="34" charset="0"/>
              <a:ea typeface="+mn-ea"/>
              <a:cs typeface="Calibri" panose="020F0502020204030204" pitchFamily="34" charset="0"/>
            </a:rPr>
            <a:t>~25% of production inputs are imported to Israel from EU countries</a:t>
          </a:r>
        </a:p>
      </dsp:txBody>
      <dsp:txXfrm rot="10800000">
        <a:off x="0" y="167"/>
        <a:ext cx="2926080" cy="93139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419C2C-9BB0-4F00-8F1A-40451AEC9554}" type="datetimeFigureOut">
              <a:rPr lang="en-US" smtClean="0"/>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D955E2-DEDE-4B35-8910-CC1943A10C74}" type="slidenum">
              <a:rPr lang="en-US" smtClean="0"/>
              <a:t>‹#›</a:t>
            </a:fld>
            <a:endParaRPr lang="en-US"/>
          </a:p>
        </p:txBody>
      </p:sp>
    </p:spTree>
    <p:extLst>
      <p:ext uri="{BB962C8B-B14F-4D97-AF65-F5344CB8AC3E}">
        <p14:creationId xmlns:p14="http://schemas.microsoft.com/office/powerpoint/2010/main" val="12376164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0100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94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4F4CC-2E4C-8337-EDF4-D92AF020D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A3E7C-96D1-1245-E7F6-EDA06FB09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5F76FF-01D8-9975-E89D-6CAB0EDB369F}"/>
              </a:ext>
            </a:extLst>
          </p:cNvPr>
          <p:cNvSpPr>
            <a:spLocks noGrp="1"/>
          </p:cNvSpPr>
          <p:nvPr>
            <p:ph type="body" idx="1"/>
          </p:nvPr>
        </p:nvSpPr>
        <p:spPr/>
        <p:txBody>
          <a:bodyPr/>
          <a:lstStyle/>
          <a:p>
            <a:pPr marL="0" algn="r" defTabSz="914400" rtl="1" eaLnBrk="1" latinLnBrk="0" hangingPunct="1"/>
            <a:endParaRPr lang="en-US" dirty="0"/>
          </a:p>
        </p:txBody>
      </p:sp>
      <p:sp>
        <p:nvSpPr>
          <p:cNvPr id="4" name="Slide Number Placeholder 3">
            <a:extLst>
              <a:ext uri="{FF2B5EF4-FFF2-40B4-BE49-F238E27FC236}">
                <a16:creationId xmlns:a16="http://schemas.microsoft.com/office/drawing/2014/main" id="{40B7DFAB-40BE-EC1D-BA54-1FB2C33043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101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9837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BCD11-987B-7A6D-10E0-521A58723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431AB-9CCB-5500-AFD8-E7F7E93D6E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704624-1BE6-4CAE-17F4-1264AD3CF7C9}"/>
              </a:ext>
            </a:extLst>
          </p:cNvPr>
          <p:cNvSpPr>
            <a:spLocks noGrp="1"/>
          </p:cNvSpPr>
          <p:nvPr>
            <p:ph type="body" idx="1"/>
          </p:nvPr>
        </p:nvSpPr>
        <p:spPr/>
        <p:txBody>
          <a:bodyPr/>
          <a:lstStyle/>
          <a:p>
            <a:pPr marL="0" algn="r" defTabSz="914400" rtl="1" eaLnBrk="1" latinLnBrk="0" hangingPunct="1"/>
            <a:endParaRPr lang="en-US" dirty="0"/>
          </a:p>
        </p:txBody>
      </p:sp>
      <p:sp>
        <p:nvSpPr>
          <p:cNvPr id="4" name="Slide Number Placeholder 3">
            <a:extLst>
              <a:ext uri="{FF2B5EF4-FFF2-40B4-BE49-F238E27FC236}">
                <a16:creationId xmlns:a16="http://schemas.microsoft.com/office/drawing/2014/main" id="{6F69D88E-7A53-9999-A47B-5826891A93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48708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59708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EE029-424E-5423-B74C-B4CB0F587A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AC59B-0083-F227-463D-DE7E24059E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29612-B305-0731-1B26-BE158186A44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52AF316-3BF3-D373-2DAE-9E3586B891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4162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2484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34BA5-B9E5-0F3C-687A-021B2DBA72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75D1AA-A099-F4A4-34B2-DB5463346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58915B-88BC-8DDE-BE26-83E58C40E3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3243BAE-3339-F4A3-E5D8-D829A2D5AC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0116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4131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6290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A193-CE84-1136-D535-C9BFB93BB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22AA79-F09F-3A14-7AD3-2BC5F358F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3C6F6-CF87-DB03-0037-99CF9C0E3E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671FF2-3FB4-2FD5-B8FE-90B86E1A6BA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50056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Tree>
    <p:extLst>
      <p:ext uri="{BB962C8B-B14F-4D97-AF65-F5344CB8AC3E}">
        <p14:creationId xmlns:p14="http://schemas.microsoft.com/office/powerpoint/2010/main" val="4038320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F01BC-91D7-4BE3-BC8E-0C7ACD2C5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5C178-1E78-EF08-A38D-F985ED297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BB1CBD-8607-34C0-A923-7C24BDB06F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87F46A-7D8E-E3F4-6CCF-031667BDBF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2375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F01BC-91D7-4BE3-BC8E-0C7ACD2C5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5C178-1E78-EF08-A38D-F985ED297D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BB1CBD-8607-34C0-A923-7C24BDB06F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87F46A-7D8E-E3F4-6CCF-031667BDBF62}"/>
              </a:ext>
            </a:extLst>
          </p:cNvPr>
          <p:cNvSpPr>
            <a:spLocks noGrp="1"/>
          </p:cNvSpPr>
          <p:nvPr>
            <p:ph type="sldNum" sz="quarter" idx="5"/>
          </p:nvPr>
        </p:nvSpPr>
        <p:spPr/>
        <p:txBody>
          <a:bodyPr/>
          <a:lstStyle/>
          <a:p>
            <a:fld id="{3151B85B-F7DA-4865-8AC6-F0C8BC95D990}" type="slidenum">
              <a:rPr lang="en-US" smtClean="0"/>
              <a:t>24</a:t>
            </a:fld>
            <a:endParaRPr lang="en-US"/>
          </a:p>
        </p:txBody>
      </p:sp>
    </p:spTree>
    <p:extLst>
      <p:ext uri="{BB962C8B-B14F-4D97-AF65-F5344CB8AC3E}">
        <p14:creationId xmlns:p14="http://schemas.microsoft.com/office/powerpoint/2010/main" val="16123754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0BE669-2581-36BF-F8EA-DFC64B67D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19DD5-4011-5DAE-FC05-179BA83197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A2DCB-2559-E371-BC5C-46C3A5D3C4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8180D3-9F9A-7F05-CAB0-AF7A41095C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837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9AA93-F523-B03B-5F98-E1265F20A5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9967C0-A572-D01C-BF94-FD05167F0B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4D168-4466-AE12-7A2D-D590ECB2EB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42C221-B50B-6948-935C-C685B1B5D53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56120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1B85B-F7DA-4865-8AC6-F0C8BC95D990}" type="slidenum">
              <a:rPr lang="en-US" smtClean="0"/>
              <a:t>27</a:t>
            </a:fld>
            <a:endParaRPr lang="en-US"/>
          </a:p>
        </p:txBody>
      </p:sp>
    </p:spTree>
    <p:extLst>
      <p:ext uri="{BB962C8B-B14F-4D97-AF65-F5344CB8AC3E}">
        <p14:creationId xmlns:p14="http://schemas.microsoft.com/office/powerpoint/2010/main" val="1829275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AD9E3-9DE7-DE4B-739F-61383AB775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8D21F9-BDFB-664D-16F1-EDBF43E94A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06603-2340-98C3-470C-A989FA578D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59E1FE-F991-DA92-C0FD-535D7AE288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3447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71D89-6C47-505D-AF70-DA984F8B3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C02D3C-FF85-3B18-C3D5-858083C1E6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D0EF6B-040B-C8F6-F2C1-B882C60109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DC4B40-5EE2-AB5E-FFEC-D89D5BE974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705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1B85B-F7DA-4865-8AC6-F0C8BC95D990}" type="slidenum">
              <a:rPr lang="en-US" smtClean="0"/>
              <a:t>30</a:t>
            </a:fld>
            <a:endParaRPr lang="en-US"/>
          </a:p>
        </p:txBody>
      </p:sp>
    </p:spTree>
    <p:extLst>
      <p:ext uri="{BB962C8B-B14F-4D97-AF65-F5344CB8AC3E}">
        <p14:creationId xmlns:p14="http://schemas.microsoft.com/office/powerpoint/2010/main" val="8071109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1B85B-F7DA-4865-8AC6-F0C8BC95D990}" type="slidenum">
              <a:rPr lang="en-US" smtClean="0"/>
              <a:t>32</a:t>
            </a:fld>
            <a:endParaRPr lang="en-US"/>
          </a:p>
        </p:txBody>
      </p:sp>
    </p:spTree>
    <p:extLst>
      <p:ext uri="{BB962C8B-B14F-4D97-AF65-F5344CB8AC3E}">
        <p14:creationId xmlns:p14="http://schemas.microsoft.com/office/powerpoint/2010/main" val="10571398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C826D-8342-E5AA-566C-C31EE82B34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AD017-D121-07AC-523E-97EAD2E317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C65631-B0FB-8F4E-0AA4-4B458F738458}"/>
              </a:ext>
            </a:extLst>
          </p:cNvPr>
          <p:cNvSpPr>
            <a:spLocks noGrp="1"/>
          </p:cNvSpPr>
          <p:nvPr>
            <p:ph type="body" idx="1"/>
          </p:nvPr>
        </p:nvSpPr>
        <p:spPr/>
        <p:txBody>
          <a:bodyPr/>
          <a:lstStyle/>
          <a:p>
            <a:pPr marL="0" algn="r" defTabSz="914400" rtl="1" eaLnBrk="1" latinLnBrk="0" hangingPunct="1"/>
            <a:endParaRPr lang="en-US" dirty="0"/>
          </a:p>
        </p:txBody>
      </p:sp>
      <p:sp>
        <p:nvSpPr>
          <p:cNvPr id="4" name="Slide Number Placeholder 3">
            <a:extLst>
              <a:ext uri="{FF2B5EF4-FFF2-40B4-BE49-F238E27FC236}">
                <a16:creationId xmlns:a16="http://schemas.microsoft.com/office/drawing/2014/main" id="{E31AB368-EF9A-1D33-8C95-82447C51DD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15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1B85B-F7DA-4865-8AC6-F0C8BC95D990}" type="slidenum">
              <a:rPr lang="en-US" smtClean="0"/>
              <a:t>35</a:t>
            </a:fld>
            <a:endParaRPr lang="en-US"/>
          </a:p>
        </p:txBody>
      </p:sp>
    </p:spTree>
    <p:extLst>
      <p:ext uri="{BB962C8B-B14F-4D97-AF65-F5344CB8AC3E}">
        <p14:creationId xmlns:p14="http://schemas.microsoft.com/office/powerpoint/2010/main" val="10571398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51B85B-F7DA-4865-8AC6-F0C8BC95D99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67302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151B85B-F7DA-4865-8AC6-F0C8BC95D990}" type="slidenum">
              <a:rPr lang="en-US" smtClean="0"/>
              <a:t>42</a:t>
            </a:fld>
            <a:endParaRPr lang="en-US"/>
          </a:p>
        </p:txBody>
      </p:sp>
    </p:spTree>
    <p:extLst>
      <p:ext uri="{BB962C8B-B14F-4D97-AF65-F5344CB8AC3E}">
        <p14:creationId xmlns:p14="http://schemas.microsoft.com/office/powerpoint/2010/main" val="1601158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9C294-7D7C-8EFF-7DFD-22FA428892D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63D9C1B1-9F4F-3B4E-7EE0-C7DBAF9358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22392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AABC51-7EF4-E054-336A-E3A14FDF9B0C}"/>
              </a:ext>
            </a:extLst>
          </p:cNvPr>
          <p:cNvSpPr/>
          <p:nvPr userDrawn="1"/>
        </p:nvSpPr>
        <p:spPr>
          <a:xfrm>
            <a:off x="234967" y="679219"/>
            <a:ext cx="11719301" cy="5950181"/>
          </a:xfrm>
          <a:prstGeom prst="rect">
            <a:avLst/>
          </a:prstGeom>
          <a:solidFill>
            <a:srgbClr val="21409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 name="Title 1">
            <a:extLst>
              <a:ext uri="{FF2B5EF4-FFF2-40B4-BE49-F238E27FC236}">
                <a16:creationId xmlns:a16="http://schemas.microsoft.com/office/drawing/2014/main" id="{28B9C294-7D7C-8EFF-7DFD-22FA428892D3}"/>
              </a:ext>
            </a:extLst>
          </p:cNvPr>
          <p:cNvSpPr>
            <a:spLocks noGrp="1"/>
          </p:cNvSpPr>
          <p:nvPr>
            <p:ph type="ctrTitle"/>
          </p:nvPr>
        </p:nvSpPr>
        <p:spPr>
          <a:xfrm>
            <a:off x="1524000" y="2509838"/>
            <a:ext cx="9144000" cy="919162"/>
          </a:xfrm>
          <a:prstGeom prst="rect">
            <a:avLst/>
          </a:prstGeom>
        </p:spPr>
        <p:txBody>
          <a:bodyPr anchor="b"/>
          <a:lstStyle>
            <a:lvl1pPr algn="ctr">
              <a:defRPr sz="48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63D9C1B1-9F4F-3B4E-7EE0-C7DBAF9358DF}"/>
              </a:ext>
            </a:extLst>
          </p:cNvPr>
          <p:cNvSpPr>
            <a:spLocks noGrp="1"/>
          </p:cNvSpPr>
          <p:nvPr>
            <p:ph type="subTitle" idx="1"/>
          </p:nvPr>
        </p:nvSpPr>
        <p:spPr>
          <a:xfrm>
            <a:off x="1524000" y="3773182"/>
            <a:ext cx="9144000" cy="1403655"/>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1962264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FAABC51-7EF4-E054-336A-E3A14FDF9B0C}"/>
              </a:ext>
            </a:extLst>
          </p:cNvPr>
          <p:cNvSpPr/>
          <p:nvPr userDrawn="1"/>
        </p:nvSpPr>
        <p:spPr>
          <a:xfrm>
            <a:off x="234967" y="679219"/>
            <a:ext cx="11719301" cy="5950181"/>
          </a:xfrm>
          <a:prstGeom prst="rect">
            <a:avLst/>
          </a:prstGeom>
          <a:gradFill>
            <a:gsLst>
              <a:gs pos="0">
                <a:srgbClr val="1C4A9A"/>
              </a:gs>
              <a:gs pos="51000">
                <a:srgbClr val="00AEEB"/>
              </a:gs>
              <a:gs pos="99000">
                <a:srgbClr val="23C2BE"/>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 name="Title 1">
            <a:extLst>
              <a:ext uri="{FF2B5EF4-FFF2-40B4-BE49-F238E27FC236}">
                <a16:creationId xmlns:a16="http://schemas.microsoft.com/office/drawing/2014/main" id="{28B9C294-7D7C-8EFF-7DFD-22FA428892D3}"/>
              </a:ext>
            </a:extLst>
          </p:cNvPr>
          <p:cNvSpPr>
            <a:spLocks noGrp="1"/>
          </p:cNvSpPr>
          <p:nvPr>
            <p:ph type="ctrTitle"/>
          </p:nvPr>
        </p:nvSpPr>
        <p:spPr>
          <a:xfrm>
            <a:off x="1524000" y="2509838"/>
            <a:ext cx="9144000" cy="919162"/>
          </a:xfrm>
          <a:prstGeom prst="rect">
            <a:avLst/>
          </a:prstGeom>
        </p:spPr>
        <p:txBody>
          <a:bodyPr anchor="b"/>
          <a:lstStyle>
            <a:lvl1pPr algn="ctr">
              <a:defRPr sz="48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63D9C1B1-9F4F-3B4E-7EE0-C7DBAF9358DF}"/>
              </a:ext>
            </a:extLst>
          </p:cNvPr>
          <p:cNvSpPr>
            <a:spLocks noGrp="1"/>
          </p:cNvSpPr>
          <p:nvPr>
            <p:ph type="subTitle" idx="1"/>
          </p:nvPr>
        </p:nvSpPr>
        <p:spPr>
          <a:xfrm>
            <a:off x="1524000" y="3773182"/>
            <a:ext cx="9144000" cy="1403655"/>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7729481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50F40-CA03-206B-7618-252796A71660}"/>
              </a:ext>
            </a:extLst>
          </p:cNvPr>
          <p:cNvSpPr>
            <a:spLocks noGrp="1"/>
          </p:cNvSpPr>
          <p:nvPr>
            <p:ph type="title"/>
          </p:nvPr>
        </p:nvSpPr>
        <p:spPr>
          <a:xfrm>
            <a:off x="334963" y="725349"/>
            <a:ext cx="11622070" cy="728976"/>
          </a:xfrm>
          <a:prstGeom prst="rect">
            <a:avLst/>
          </a:prstGeom>
        </p:spPr>
        <p:txBody>
          <a:bodyPr>
            <a:noAutofit/>
          </a:bodyPr>
          <a:lstStyle>
            <a:lvl1pP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5441E8A-F7C5-B7AB-7D9F-395FA9D362BC}"/>
              </a:ext>
            </a:extLst>
          </p:cNvPr>
          <p:cNvSpPr>
            <a:spLocks noGrp="1"/>
          </p:cNvSpPr>
          <p:nvPr>
            <p:ph idx="1"/>
          </p:nvPr>
        </p:nvSpPr>
        <p:spPr>
          <a:xfrm>
            <a:off x="334963" y="1608668"/>
            <a:ext cx="11567478" cy="5012266"/>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47628469"/>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36FE6E-CD13-B3AA-7A43-CC5EFA435D3B}"/>
              </a:ext>
            </a:extLst>
          </p:cNvPr>
          <p:cNvSpPr/>
          <p:nvPr userDrawn="1"/>
        </p:nvSpPr>
        <p:spPr>
          <a:xfrm>
            <a:off x="234967" y="679219"/>
            <a:ext cx="11719301" cy="5950181"/>
          </a:xfrm>
          <a:prstGeom prst="rect">
            <a:avLst/>
          </a:prstGeom>
          <a:solidFill>
            <a:srgbClr val="FFDD74">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 name="Title 1">
            <a:extLst>
              <a:ext uri="{FF2B5EF4-FFF2-40B4-BE49-F238E27FC236}">
                <a16:creationId xmlns:a16="http://schemas.microsoft.com/office/drawing/2014/main" id="{05B50F40-CA03-206B-7618-252796A71660}"/>
              </a:ext>
            </a:extLst>
          </p:cNvPr>
          <p:cNvSpPr>
            <a:spLocks noGrp="1"/>
          </p:cNvSpPr>
          <p:nvPr>
            <p:ph type="title"/>
          </p:nvPr>
        </p:nvSpPr>
        <p:spPr>
          <a:xfrm>
            <a:off x="334963" y="763884"/>
            <a:ext cx="11622070" cy="728976"/>
          </a:xfrm>
          <a:prstGeom prst="rect">
            <a:avLst/>
          </a:prstGeom>
        </p:spPr>
        <p:txBody>
          <a:bodyPr/>
          <a:lstStyle>
            <a:lvl1pPr>
              <a:defRPr>
                <a:gradFill>
                  <a:gsLst>
                    <a:gs pos="0">
                      <a:srgbClr val="1C4A9A"/>
                    </a:gs>
                    <a:gs pos="55000">
                      <a:srgbClr val="00AEEB"/>
                    </a:gs>
                    <a:gs pos="100000">
                      <a:srgbClr val="23C2BE"/>
                    </a:gs>
                  </a:gsLst>
                  <a:lin ang="10800000" scaled="0"/>
                </a:gra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5441E8A-F7C5-B7AB-7D9F-395FA9D362BC}"/>
              </a:ext>
            </a:extLst>
          </p:cNvPr>
          <p:cNvSpPr>
            <a:spLocks noGrp="1"/>
          </p:cNvSpPr>
          <p:nvPr>
            <p:ph idx="1"/>
          </p:nvPr>
        </p:nvSpPr>
        <p:spPr>
          <a:xfrm>
            <a:off x="334963" y="1647130"/>
            <a:ext cx="11567478" cy="484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1598916"/>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36FE6E-CD13-B3AA-7A43-CC5EFA435D3B}"/>
              </a:ext>
            </a:extLst>
          </p:cNvPr>
          <p:cNvSpPr/>
          <p:nvPr userDrawn="1"/>
        </p:nvSpPr>
        <p:spPr>
          <a:xfrm>
            <a:off x="234967" y="679219"/>
            <a:ext cx="11719301" cy="5950181"/>
          </a:xfrm>
          <a:prstGeom prst="rect">
            <a:avLst/>
          </a:prstGeom>
          <a:solidFill>
            <a:srgbClr val="36CAC5">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5" name="Title 1">
            <a:extLst>
              <a:ext uri="{FF2B5EF4-FFF2-40B4-BE49-F238E27FC236}">
                <a16:creationId xmlns:a16="http://schemas.microsoft.com/office/drawing/2014/main" id="{F3E06BAE-E876-AC93-6C90-8541F9E9D370}"/>
              </a:ext>
            </a:extLst>
          </p:cNvPr>
          <p:cNvSpPr>
            <a:spLocks noGrp="1"/>
          </p:cNvSpPr>
          <p:nvPr>
            <p:ph type="title"/>
          </p:nvPr>
        </p:nvSpPr>
        <p:spPr>
          <a:xfrm>
            <a:off x="334963" y="763884"/>
            <a:ext cx="11622070" cy="728976"/>
          </a:xfrm>
          <a:prstGeom prst="rect">
            <a:avLst/>
          </a:prstGeom>
        </p:spPr>
        <p:txBody>
          <a:bodyPr/>
          <a:lstStyle>
            <a:lvl1pPr>
              <a:defRPr>
                <a:gradFill>
                  <a:gsLst>
                    <a:gs pos="0">
                      <a:srgbClr val="1C4A9A"/>
                    </a:gs>
                    <a:gs pos="55000">
                      <a:srgbClr val="00AEEB"/>
                    </a:gs>
                    <a:gs pos="100000">
                      <a:srgbClr val="23C2BE"/>
                    </a:gs>
                  </a:gsLst>
                  <a:lin ang="10800000" scaled="0"/>
                </a:gra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D4C4ECA1-F65D-2D41-7213-E3E91F68B398}"/>
              </a:ext>
            </a:extLst>
          </p:cNvPr>
          <p:cNvSpPr>
            <a:spLocks noGrp="1"/>
          </p:cNvSpPr>
          <p:nvPr>
            <p:ph idx="1"/>
          </p:nvPr>
        </p:nvSpPr>
        <p:spPr>
          <a:xfrm>
            <a:off x="334963" y="1647130"/>
            <a:ext cx="11567478" cy="484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7532759"/>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BBC4EC4-6106-46C0-BE06-A60367E48C88}"/>
              </a:ext>
            </a:extLst>
          </p:cNvPr>
          <p:cNvSpPr/>
          <p:nvPr userDrawn="1"/>
        </p:nvSpPr>
        <p:spPr>
          <a:xfrm>
            <a:off x="234967" y="679219"/>
            <a:ext cx="11719301" cy="5950181"/>
          </a:xfrm>
          <a:prstGeom prst="rect">
            <a:avLst/>
          </a:prstGeom>
          <a:solidFill>
            <a:srgbClr val="E84D5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4" name="Title 1">
            <a:extLst>
              <a:ext uri="{FF2B5EF4-FFF2-40B4-BE49-F238E27FC236}">
                <a16:creationId xmlns:a16="http://schemas.microsoft.com/office/drawing/2014/main" id="{D97941E6-AC63-1239-113B-E9D7FCA8FC56}"/>
              </a:ext>
            </a:extLst>
          </p:cNvPr>
          <p:cNvSpPr>
            <a:spLocks noGrp="1"/>
          </p:cNvSpPr>
          <p:nvPr>
            <p:ph type="title"/>
          </p:nvPr>
        </p:nvSpPr>
        <p:spPr>
          <a:xfrm>
            <a:off x="334963" y="763884"/>
            <a:ext cx="11622070" cy="728976"/>
          </a:xfrm>
          <a:prstGeom prst="rect">
            <a:avLst/>
          </a:prstGeom>
        </p:spPr>
        <p:txBody>
          <a:bodyPr/>
          <a:lstStyle>
            <a:lvl1pPr>
              <a:defRPr>
                <a:gradFill>
                  <a:gsLst>
                    <a:gs pos="0">
                      <a:srgbClr val="1C4A9A"/>
                    </a:gs>
                    <a:gs pos="55000">
                      <a:srgbClr val="00AEEB"/>
                    </a:gs>
                    <a:gs pos="100000">
                      <a:srgbClr val="23C2BE"/>
                    </a:gs>
                  </a:gsLst>
                  <a:lin ang="10800000" scaled="0"/>
                </a:gradFill>
              </a:defRPr>
            </a:lvl1pPr>
          </a:lstStyle>
          <a:p>
            <a:r>
              <a:rPr lang="en-US" dirty="0"/>
              <a:t>Click to edit Master title style</a:t>
            </a:r>
          </a:p>
        </p:txBody>
      </p:sp>
      <p:sp>
        <p:nvSpPr>
          <p:cNvPr id="6" name="Content Placeholder 2">
            <a:extLst>
              <a:ext uri="{FF2B5EF4-FFF2-40B4-BE49-F238E27FC236}">
                <a16:creationId xmlns:a16="http://schemas.microsoft.com/office/drawing/2014/main" id="{DCD6300D-468E-6344-4C75-ABA3F7E63B9E}"/>
              </a:ext>
            </a:extLst>
          </p:cNvPr>
          <p:cNvSpPr>
            <a:spLocks noGrp="1"/>
          </p:cNvSpPr>
          <p:nvPr>
            <p:ph idx="1"/>
          </p:nvPr>
        </p:nvSpPr>
        <p:spPr>
          <a:xfrm>
            <a:off x="334963" y="1647130"/>
            <a:ext cx="11567478" cy="484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5590802"/>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DA0F2-3004-2C22-6F3F-8C6B46D17933}"/>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445D8-5B3E-E747-E3A6-6546A8DD610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3D08E4-9142-2080-96BB-5ECAAF25A5A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FB883E85-0812-E74B-6581-8E03181CE77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1D268DE-1136-3843-DAE9-F9F7060A1D87}"/>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2623714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58747-8D79-2932-14F9-C0F42C3E1A1C}"/>
              </a:ext>
            </a:extLst>
          </p:cNvPr>
          <p:cNvSpPr>
            <a:spLocks noGrp="1"/>
          </p:cNvSpPr>
          <p:nvPr>
            <p:ph type="title"/>
          </p:nvPr>
        </p:nvSpPr>
        <p:spPr>
          <a:xfrm>
            <a:off x="279008" y="928549"/>
            <a:ext cx="11622070" cy="728976"/>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51A236B-FBCA-D82B-97DF-972259F8801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4007A8-FB77-CC15-21F8-9BD62AFEC3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B37276-F17C-7F7D-63DE-BDF57AB14C3C}"/>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6" name="Footer Placeholder 5">
            <a:extLst>
              <a:ext uri="{FF2B5EF4-FFF2-40B4-BE49-F238E27FC236}">
                <a16:creationId xmlns:a16="http://schemas.microsoft.com/office/drawing/2014/main" id="{AF24807C-78DC-B751-D201-AB5A5869DBC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1854AD-21DE-DCC8-FC84-920F6EA519F2}"/>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122032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0C724-D8CC-9EE1-73BB-EC13546E582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1F6B609-FC5E-93FB-8053-24B1082D36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485F2F-2314-4657-E4D1-EB7F45D05F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D9A1E1-B50A-EBF4-4E83-786DC7D7D1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5D2B9B-F2EC-386F-9002-FDB4C694184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D9E824-8054-82C7-4ECA-68C511BC730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C71E85C0-8568-C29E-8FC9-79ADEFE0F90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B062D82-1DAB-9FDB-3DE2-01F3B251DC5D}"/>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4176724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C41B1-8F99-F177-AB5C-355283652C3E}"/>
              </a:ext>
            </a:extLst>
          </p:cNvPr>
          <p:cNvSpPr>
            <a:spLocks noGrp="1"/>
          </p:cNvSpPr>
          <p:nvPr>
            <p:ph type="title"/>
          </p:nvPr>
        </p:nvSpPr>
        <p:spPr>
          <a:xfrm>
            <a:off x="279008" y="928549"/>
            <a:ext cx="11622070" cy="728976"/>
          </a:xfrm>
          <a:prstGeom prst="rect">
            <a:avLst/>
          </a:prstGeo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0C308796-63B3-C698-A5AE-F845CD76B15B}"/>
              </a:ext>
            </a:extLst>
          </p:cNvPr>
          <p:cNvSpPr>
            <a:spLocks noGrp="1"/>
          </p:cNvSpPr>
          <p:nvPr>
            <p:ph type="dt" sz="half" idx="10"/>
          </p:nvPr>
        </p:nvSpPr>
        <p:spPr>
          <a:xfrm>
            <a:off x="838200" y="6356350"/>
            <a:ext cx="2743200" cy="365125"/>
          </a:xfrm>
          <a:prstGeom prst="rect">
            <a:avLst/>
          </a:prstGeom>
        </p:spPr>
        <p:txBody>
          <a:bodyPr/>
          <a:lstStyle/>
          <a:p>
            <a:endParaRPr lang="en-US" dirty="0"/>
          </a:p>
        </p:txBody>
      </p:sp>
      <p:sp>
        <p:nvSpPr>
          <p:cNvPr id="4" name="Footer Placeholder 3">
            <a:extLst>
              <a:ext uri="{FF2B5EF4-FFF2-40B4-BE49-F238E27FC236}">
                <a16:creationId xmlns:a16="http://schemas.microsoft.com/office/drawing/2014/main" id="{CF6D98D1-E78F-59A5-0CD6-305584897B8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53C5E181-CDD6-58D6-A0C2-B3D5194E08E6}"/>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1370345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D72E2F-56C0-8F78-1E53-3DC348F2D62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2DB49365-3403-7E51-745A-B29BF76DAAA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D17739C3-4448-356C-ACAB-10845591B91A}"/>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36602514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0EB7B-0A88-FCEC-CFB4-E25D4B42A3F2}"/>
              </a:ext>
            </a:extLst>
          </p:cNvPr>
          <p:cNvSpPr>
            <a:spLocks noGrp="1"/>
          </p:cNvSpPr>
          <p:nvPr>
            <p:ph type="title"/>
          </p:nvPr>
        </p:nvSpPr>
        <p:spPr>
          <a:xfrm>
            <a:off x="304801" y="678873"/>
            <a:ext cx="11549352" cy="651741"/>
          </a:xfrm>
          <a:prstGeom prst="rect">
            <a:avLst/>
          </a:prstGeom>
        </p:spPr>
        <p:txBody>
          <a:bodyPr anchor="b">
            <a:normAutofit/>
          </a:bodyPr>
          <a:lstStyle>
            <a:lvl1pPr>
              <a:defRPr sz="36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DAD2AF-2352-042B-96A6-EE3AC36E5810}"/>
              </a:ext>
            </a:extLst>
          </p:cNvPr>
          <p:cNvSpPr>
            <a:spLocks noGrp="1"/>
          </p:cNvSpPr>
          <p:nvPr>
            <p:ph idx="1"/>
          </p:nvPr>
        </p:nvSpPr>
        <p:spPr>
          <a:xfrm>
            <a:off x="304801" y="1513897"/>
            <a:ext cx="11549352" cy="50185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4A2F55-589E-9DF6-1D5F-CF2D3801C49A}"/>
              </a:ext>
            </a:extLst>
          </p:cNvPr>
          <p:cNvSpPr>
            <a:spLocks noGrp="1"/>
          </p:cNvSpPr>
          <p:nvPr>
            <p:ph type="body" sz="half" idx="2"/>
          </p:nvPr>
        </p:nvSpPr>
        <p:spPr>
          <a:xfrm>
            <a:off x="5902037" y="325582"/>
            <a:ext cx="4605770" cy="3532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105710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C1A88-915F-81C0-53EF-628CFE1CFA2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0D3D51-57FE-1893-DDD5-D815123D21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3BF080-7522-8BE0-35BA-CC6A50904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A94BBD-20FB-3F3B-0A60-01699A0F6A6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147DEEFA-3396-BC86-1AD4-199E8497CD9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AD9B9003-1ED2-8357-B56B-2F9D4AC0E884}"/>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36836506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36629-D91B-CE2D-E9C0-2911A05AF847}"/>
              </a:ext>
            </a:extLst>
          </p:cNvPr>
          <p:cNvSpPr>
            <a:spLocks noGrp="1"/>
          </p:cNvSpPr>
          <p:nvPr>
            <p:ph type="title"/>
          </p:nvPr>
        </p:nvSpPr>
        <p:spPr>
          <a:xfrm>
            <a:off x="279008" y="928549"/>
            <a:ext cx="11622070" cy="728976"/>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F248E7-229E-BC73-7073-8A9B7C35DD6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6C07E2-137F-69DD-90AD-743C72024E0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33D0F842-5A07-9788-40C1-61B8AEA3552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553EE68-352C-B2F8-D3D4-AAD9C62BB3A0}"/>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35189169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1ECB0D-1007-9297-27E9-46BA7463AA64}"/>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8CA97C-196C-5FDB-368C-BE8D9D0AB6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2DB7A7-3114-5D8A-F793-140D7A3EC86F}"/>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B137E936-A14C-C9DA-7BB2-F1F810D4649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81390FC-D975-E630-73EF-51755311163B}"/>
              </a:ext>
            </a:extLst>
          </p:cNvPr>
          <p:cNvSpPr>
            <a:spLocks noGrp="1"/>
          </p:cNvSpPr>
          <p:nvPr>
            <p:ph type="sldNum" sz="quarter" idx="12"/>
          </p:nvPr>
        </p:nvSpPr>
        <p:spPr>
          <a:xfrm>
            <a:off x="9245302" y="6321070"/>
            <a:ext cx="2743200" cy="365125"/>
          </a:xfrm>
          <a:prstGeom prst="rect">
            <a:avLst/>
          </a:prstGeom>
        </p:spPr>
        <p:txBody>
          <a:bodyPr/>
          <a:lstStyle/>
          <a:p>
            <a:fld id="{369119B9-341B-D04B-B48D-137EB9D40D28}" type="slidenum">
              <a:rPr lang="en-US" smtClean="0"/>
              <a:t>‹#›</a:t>
            </a:fld>
            <a:endParaRPr lang="en-US"/>
          </a:p>
        </p:txBody>
      </p:sp>
    </p:spTree>
    <p:extLst>
      <p:ext uri="{BB962C8B-B14F-4D97-AF65-F5344CB8AC3E}">
        <p14:creationId xmlns:p14="http://schemas.microsoft.com/office/powerpoint/2010/main" val="1628898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FCA31-AFE1-4BF9-887C-B4F4CB2B3552}"/>
              </a:ext>
            </a:extLst>
          </p:cNvPr>
          <p:cNvSpPr>
            <a:spLocks noGrp="1"/>
          </p:cNvSpPr>
          <p:nvPr>
            <p:ph type="title"/>
          </p:nvPr>
        </p:nvSpPr>
        <p:spPr>
          <a:xfrm>
            <a:off x="189591" y="702441"/>
            <a:ext cx="11812818" cy="582326"/>
          </a:xfrm>
        </p:spPr>
        <p:txBody>
          <a:bodyPr>
            <a:normAutofit/>
          </a:bodyPr>
          <a:lstStyle>
            <a:lvl1pPr>
              <a:defRPr sz="3600">
                <a:gradFill>
                  <a:gsLst>
                    <a:gs pos="0">
                      <a:srgbClr val="23C2BE"/>
                    </a:gs>
                    <a:gs pos="50000">
                      <a:srgbClr val="1C4A9A"/>
                    </a:gs>
                    <a:gs pos="99000">
                      <a:srgbClr val="00AEEB"/>
                    </a:gs>
                  </a:gsLst>
                  <a:lin ang="10800000" scaled="0"/>
                </a:gradFill>
              </a:defRPr>
            </a:lvl1pPr>
          </a:lstStyle>
          <a:p>
            <a:r>
              <a:rPr lang="en-US"/>
              <a:t>Click to edit Master title style</a:t>
            </a:r>
          </a:p>
        </p:txBody>
      </p:sp>
      <p:sp>
        <p:nvSpPr>
          <p:cNvPr id="4" name="Text Placeholder 3">
            <a:extLst>
              <a:ext uri="{FF2B5EF4-FFF2-40B4-BE49-F238E27FC236}">
                <a16:creationId xmlns:a16="http://schemas.microsoft.com/office/drawing/2014/main" id="{C622B475-46D8-E8A9-36F8-8A37F2056A45}"/>
              </a:ext>
            </a:extLst>
          </p:cNvPr>
          <p:cNvSpPr>
            <a:spLocks noGrp="1"/>
          </p:cNvSpPr>
          <p:nvPr>
            <p:ph type="body" sz="quarter" idx="10"/>
          </p:nvPr>
        </p:nvSpPr>
        <p:spPr>
          <a:xfrm>
            <a:off x="6378289" y="373962"/>
            <a:ext cx="4121150" cy="242888"/>
          </a:xfrm>
        </p:spPr>
        <p:txBody>
          <a:bodyPr lIns="0" rIns="0"/>
          <a:lstStyle>
            <a:lvl1pPr marL="0" indent="0">
              <a:buNone/>
              <a:defRPr sz="1400">
                <a:solidFill>
                  <a:schemeClr val="bg2"/>
                </a:solidFill>
              </a:defRPr>
            </a:lvl1pPr>
            <a:lvl2pPr marL="457200" indent="0">
              <a:buNone/>
              <a:defRPr sz="1400">
                <a:solidFill>
                  <a:schemeClr val="bg2"/>
                </a:solidFill>
              </a:defRPr>
            </a:lvl2pPr>
            <a:lvl3pPr marL="914400" indent="0">
              <a:buNone/>
              <a:defRPr sz="1400">
                <a:solidFill>
                  <a:schemeClr val="bg2"/>
                </a:solidFill>
              </a:defRPr>
            </a:lvl3pPr>
            <a:lvl4pPr marL="1371600" indent="0">
              <a:buNone/>
              <a:defRPr sz="1400">
                <a:solidFill>
                  <a:schemeClr val="bg2"/>
                </a:solidFill>
              </a:defRPr>
            </a:lvl4pPr>
            <a:lvl5pPr marL="1828800" indent="0">
              <a:buNone/>
              <a:defRPr sz="14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13726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_Title and Content">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936FE6E-CD13-B3AA-7A43-CC5EFA435D3B}"/>
              </a:ext>
            </a:extLst>
          </p:cNvPr>
          <p:cNvSpPr/>
          <p:nvPr userDrawn="1"/>
        </p:nvSpPr>
        <p:spPr>
          <a:xfrm>
            <a:off x="234967" y="679219"/>
            <a:ext cx="11719301" cy="5950181"/>
          </a:xfrm>
          <a:prstGeom prst="rect">
            <a:avLst/>
          </a:prstGeom>
          <a:solidFill>
            <a:srgbClr val="36CAC5">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 name="Title 1">
            <a:extLst>
              <a:ext uri="{FF2B5EF4-FFF2-40B4-BE49-F238E27FC236}">
                <a16:creationId xmlns:a16="http://schemas.microsoft.com/office/drawing/2014/main" id="{05B50F40-CA03-206B-7618-252796A71660}"/>
              </a:ext>
            </a:extLst>
          </p:cNvPr>
          <p:cNvSpPr>
            <a:spLocks noGrp="1"/>
          </p:cNvSpPr>
          <p:nvPr>
            <p:ph type="title"/>
          </p:nvPr>
        </p:nvSpPr>
        <p:spPr>
          <a:xfrm>
            <a:off x="334963" y="679219"/>
            <a:ext cx="11622070" cy="978306"/>
          </a:xfrm>
          <a:prstGeom prst="rect">
            <a:avLst/>
          </a:prstGeom>
        </p:spPr>
        <p:txBody>
          <a:bodyPr>
            <a:noAutofit/>
          </a:bodyPr>
          <a:lstStyle>
            <a:lvl1pPr>
              <a:defRPr>
                <a:gradFill>
                  <a:gsLst>
                    <a:gs pos="0">
                      <a:srgbClr val="1C4A9A"/>
                    </a:gs>
                    <a:gs pos="55000">
                      <a:srgbClr val="00AEEB"/>
                    </a:gs>
                    <a:gs pos="100000">
                      <a:srgbClr val="23C2BE"/>
                    </a:gs>
                  </a:gsLst>
                  <a:lin ang="10800000" scaled="0"/>
                </a:gradFill>
              </a:defRPr>
            </a:lvl1pPr>
          </a:lstStyle>
          <a:p>
            <a:r>
              <a:rPr lang="en-US" dirty="0"/>
              <a:t>Click to edit Master title style</a:t>
            </a:r>
          </a:p>
        </p:txBody>
      </p:sp>
    </p:spTree>
    <p:extLst>
      <p:ext uri="{BB962C8B-B14F-4D97-AF65-F5344CB8AC3E}">
        <p14:creationId xmlns:p14="http://schemas.microsoft.com/office/powerpoint/2010/main" val="841913299"/>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Title and Content">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BBC4EC4-6106-46C0-BE06-A60367E48C88}"/>
              </a:ext>
            </a:extLst>
          </p:cNvPr>
          <p:cNvSpPr/>
          <p:nvPr userDrawn="1"/>
        </p:nvSpPr>
        <p:spPr>
          <a:xfrm>
            <a:off x="234967" y="679219"/>
            <a:ext cx="11719301" cy="5950181"/>
          </a:xfrm>
          <a:prstGeom prst="rect">
            <a:avLst/>
          </a:prstGeom>
          <a:solidFill>
            <a:srgbClr val="E84D5F">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2" name="Title 1">
            <a:extLst>
              <a:ext uri="{FF2B5EF4-FFF2-40B4-BE49-F238E27FC236}">
                <a16:creationId xmlns:a16="http://schemas.microsoft.com/office/drawing/2014/main" id="{05B50F40-CA03-206B-7618-252796A71660}"/>
              </a:ext>
            </a:extLst>
          </p:cNvPr>
          <p:cNvSpPr>
            <a:spLocks noGrp="1"/>
          </p:cNvSpPr>
          <p:nvPr>
            <p:ph type="title"/>
          </p:nvPr>
        </p:nvSpPr>
        <p:spPr>
          <a:xfrm>
            <a:off x="258763" y="679219"/>
            <a:ext cx="11622070" cy="978306"/>
          </a:xfrm>
          <a:prstGeom prst="rect">
            <a:avLst/>
          </a:prstGeom>
        </p:spPr>
        <p:txBody>
          <a:bodyPr>
            <a:noAutofit/>
          </a:bodyPr>
          <a:lstStyle>
            <a:lvl1pPr>
              <a:defRPr>
                <a:solidFill>
                  <a:srgbClr val="E84D5F"/>
                </a:solidFill>
              </a:defRPr>
            </a:lvl1pPr>
          </a:lstStyle>
          <a:p>
            <a:r>
              <a:rPr lang="en-US" dirty="0"/>
              <a:t>Click to edit Master title style</a:t>
            </a:r>
          </a:p>
        </p:txBody>
      </p:sp>
    </p:spTree>
    <p:extLst>
      <p:ext uri="{BB962C8B-B14F-4D97-AF65-F5344CB8AC3E}">
        <p14:creationId xmlns:p14="http://schemas.microsoft.com/office/powerpoint/2010/main" val="1081971409"/>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690E616-6CD8-B3D7-6D8A-CA407B5E76D7}"/>
              </a:ext>
            </a:extLst>
          </p:cNvPr>
          <p:cNvSpPr>
            <a:spLocks noGrp="1"/>
          </p:cNvSpPr>
          <p:nvPr>
            <p:ph type="body" idx="1"/>
          </p:nvPr>
        </p:nvSpPr>
        <p:spPr>
          <a:xfrm>
            <a:off x="301366" y="1336431"/>
            <a:ext cx="11622070" cy="515116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a:extLst>
              <a:ext uri="{FF2B5EF4-FFF2-40B4-BE49-F238E27FC236}">
                <a16:creationId xmlns:a16="http://schemas.microsoft.com/office/drawing/2014/main" id="{345C4BFE-41E0-975B-D613-FEB321F8C6E0}"/>
              </a:ext>
            </a:extLst>
          </p:cNvPr>
          <p:cNvSpPr txBox="1"/>
          <p:nvPr userDrawn="1"/>
        </p:nvSpPr>
        <p:spPr>
          <a:xfrm>
            <a:off x="10870965" y="322202"/>
            <a:ext cx="1052471" cy="215444"/>
          </a:xfrm>
          <a:prstGeom prst="rect">
            <a:avLst/>
          </a:prstGeom>
          <a:noFill/>
        </p:spPr>
        <p:txBody>
          <a:bodyPr wrap="square" lIns="0" rtlCol="0">
            <a:spAutoFit/>
          </a:bodyPr>
          <a:lstStyle/>
          <a:p>
            <a:pPr marL="0" algn="r" defTabSz="914400" rtl="0" eaLnBrk="1" latinLnBrk="0" hangingPunct="1"/>
            <a:fld id="{53C528EC-6AB3-4F49-8CED-8CA1F0DC930F}" type="slidenum">
              <a:rPr lang="en-US" sz="800" smtClean="0">
                <a:solidFill>
                  <a:schemeClr val="bg2"/>
                </a:solidFill>
                <a:latin typeface="Heebo" pitchFamily="2" charset="-79"/>
                <a:cs typeface="Heebo" pitchFamily="2" charset="-79"/>
              </a:rPr>
              <a:pPr marL="0" algn="r" defTabSz="914400" rtl="0" eaLnBrk="1" latinLnBrk="0" hangingPunct="1"/>
              <a:t>‹#›</a:t>
            </a:fld>
            <a:endParaRPr lang="en-US" sz="1050" dirty="0">
              <a:solidFill>
                <a:schemeClr val="bg2"/>
              </a:solidFill>
              <a:latin typeface="Heebo" pitchFamily="2" charset="-79"/>
              <a:cs typeface="Heebo" pitchFamily="2" charset="-79"/>
            </a:endParaRPr>
          </a:p>
        </p:txBody>
      </p:sp>
      <p:cxnSp>
        <p:nvCxnSpPr>
          <p:cNvPr id="11" name="Straight Connector 10">
            <a:extLst>
              <a:ext uri="{FF2B5EF4-FFF2-40B4-BE49-F238E27FC236}">
                <a16:creationId xmlns:a16="http://schemas.microsoft.com/office/drawing/2014/main" id="{498ACBB5-4281-3214-3DDC-A796C12D3DEF}"/>
              </a:ext>
            </a:extLst>
          </p:cNvPr>
          <p:cNvCxnSpPr>
            <a:cxnSpLocks/>
          </p:cNvCxnSpPr>
          <p:nvPr userDrawn="1"/>
        </p:nvCxnSpPr>
        <p:spPr>
          <a:xfrm flipH="1">
            <a:off x="2240321" y="239123"/>
            <a:ext cx="9692640" cy="0"/>
          </a:xfrm>
          <a:prstGeom prst="line">
            <a:avLst/>
          </a:prstGeom>
          <a:ln w="12700">
            <a:gradFill>
              <a:gsLst>
                <a:gs pos="0">
                  <a:srgbClr val="23C2BE"/>
                </a:gs>
                <a:gs pos="50000">
                  <a:srgbClr val="1C4A9A"/>
                </a:gs>
                <a:gs pos="99000">
                  <a:srgbClr val="00AEEB"/>
                </a:gs>
              </a:gsLst>
              <a:lin ang="10800000" scaled="0"/>
            </a:gra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9E8807B-2D38-8220-44BB-79D21A4DC000}"/>
              </a:ext>
            </a:extLst>
          </p:cNvPr>
          <p:cNvGrpSpPr/>
          <p:nvPr userDrawn="1"/>
        </p:nvGrpSpPr>
        <p:grpSpPr>
          <a:xfrm>
            <a:off x="211496" y="97374"/>
            <a:ext cx="2028825" cy="546056"/>
            <a:chOff x="268563" y="53027"/>
            <a:chExt cx="2028825" cy="546056"/>
          </a:xfrm>
        </p:grpSpPr>
        <p:pic>
          <p:nvPicPr>
            <p:cNvPr id="7" name="Picture 6" descr="A black background with blue text&#10;&#10;AI-generated content may be incorrect.">
              <a:extLst>
                <a:ext uri="{FF2B5EF4-FFF2-40B4-BE49-F238E27FC236}">
                  <a16:creationId xmlns:a16="http://schemas.microsoft.com/office/drawing/2014/main" id="{EAEB39D9-C33C-C76B-9EBE-69F8333A9DD0}"/>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268563" y="53027"/>
              <a:ext cx="2028825" cy="538349"/>
            </a:xfrm>
            <a:prstGeom prst="rect">
              <a:avLst/>
            </a:prstGeom>
          </p:spPr>
        </p:pic>
        <p:sp>
          <p:nvSpPr>
            <p:cNvPr id="12" name="TextBox 11">
              <a:extLst>
                <a:ext uri="{FF2B5EF4-FFF2-40B4-BE49-F238E27FC236}">
                  <a16:creationId xmlns:a16="http://schemas.microsoft.com/office/drawing/2014/main" id="{AD8B79B4-FE1B-2166-3D67-76D87EEAA2AB}"/>
                </a:ext>
              </a:extLst>
            </p:cNvPr>
            <p:cNvSpPr txBox="1"/>
            <p:nvPr userDrawn="1"/>
          </p:nvSpPr>
          <p:spPr>
            <a:xfrm>
              <a:off x="1131095" y="460375"/>
              <a:ext cx="1090611" cy="138708"/>
            </a:xfrm>
            <a:prstGeom prst="rect">
              <a:avLst/>
            </a:prstGeom>
            <a:solidFill>
              <a:schemeClr val="bg1"/>
            </a:solidFill>
          </p:spPr>
          <p:txBody>
            <a:bodyPr wrap="square" rtlCol="0" anchor="ctr" anchorCtr="0">
              <a:noAutofit/>
            </a:bodyPr>
            <a:lstStyle/>
            <a:p>
              <a:pPr algn="l"/>
              <a:r>
                <a:rPr lang="en-US" sz="600" dirty="0">
                  <a:solidFill>
                    <a:srgbClr val="203F9A"/>
                  </a:solidFill>
                </a:rPr>
                <a:t>In memory of Aaron Dovrat</a:t>
              </a:r>
            </a:p>
          </p:txBody>
        </p:sp>
      </p:grpSp>
      <p:sp>
        <p:nvSpPr>
          <p:cNvPr id="14" name="Title Placeholder 13">
            <a:extLst>
              <a:ext uri="{FF2B5EF4-FFF2-40B4-BE49-F238E27FC236}">
                <a16:creationId xmlns:a16="http://schemas.microsoft.com/office/drawing/2014/main" id="{01D03AA0-7D55-7D80-D63E-AE625410550C}"/>
              </a:ext>
            </a:extLst>
          </p:cNvPr>
          <p:cNvSpPr>
            <a:spLocks noGrp="1"/>
          </p:cNvSpPr>
          <p:nvPr>
            <p:ph type="title"/>
          </p:nvPr>
        </p:nvSpPr>
        <p:spPr>
          <a:xfrm>
            <a:off x="268563" y="608659"/>
            <a:ext cx="11654873" cy="604358"/>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3049094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sldNum="0" hdr="0" ftr="0" dt="0"/>
  <p:txStyles>
    <p:titleStyle>
      <a:lvl1pPr algn="l" defTabSz="914400" rtl="0" eaLnBrk="1" latinLnBrk="0" hangingPunct="1">
        <a:lnSpc>
          <a:spcPct val="90000"/>
        </a:lnSpc>
        <a:spcBef>
          <a:spcPct val="0"/>
        </a:spcBef>
        <a:buNone/>
        <a:defRPr sz="3600" b="1" kern="1200">
          <a:gradFill>
            <a:gsLst>
              <a:gs pos="2000">
                <a:schemeClr val="bg2"/>
              </a:gs>
              <a:gs pos="40000">
                <a:srgbClr val="23C2BE"/>
              </a:gs>
              <a:gs pos="100000">
                <a:srgbClr val="1C4A9A"/>
              </a:gs>
              <a:gs pos="70000">
                <a:srgbClr val="00AEEB"/>
              </a:gs>
            </a:gsLst>
            <a:lin ang="10800000" scaled="0"/>
          </a:gra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23">
          <p15:clr>
            <a:srgbClr val="F26B43"/>
          </p15:clr>
        </p15:guide>
        <p15:guide id="4" pos="211">
          <p15:clr>
            <a:srgbClr val="F26B43"/>
          </p15:clr>
        </p15:guide>
        <p15:guide id="5" pos="744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 Target="slide22.xm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slide" Target="slide25.xml"/><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11.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slide" Target="slide30.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slide" Target="slide33.xml"/><Relationship Id="rId7" Type="http://schemas.openxmlformats.org/officeDocument/2006/relationships/image" Target="../media/image18.svg"/><Relationship Id="rId12"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5.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slide" Target="slide34.xml"/></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 Target="slide36.xml"/><Relationship Id="rId7" Type="http://schemas.openxmlformats.org/officeDocument/2006/relationships/image" Target="../media/image29.sv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7.sv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svg"/></Relationships>
</file>

<file path=ppt/slides/_rels/slide14.xml.rels><?xml version="1.0" encoding="UTF-8" standalone="yes"?>
<Relationships xmlns="http://schemas.openxmlformats.org/package/2006/relationships"><Relationship Id="rId8" Type="http://schemas.openxmlformats.org/officeDocument/2006/relationships/slide" Target="slide38.xml"/><Relationship Id="rId3" Type="http://schemas.openxmlformats.org/officeDocument/2006/relationships/image" Target="../media/image35.svg"/><Relationship Id="rId7" Type="http://schemas.openxmlformats.org/officeDocument/2006/relationships/image" Target="../media/image39.svg"/><Relationship Id="rId2" Type="http://schemas.openxmlformats.org/officeDocument/2006/relationships/image" Target="../media/image34.png"/><Relationship Id="rId1" Type="http://schemas.openxmlformats.org/officeDocument/2006/relationships/slideLayout" Target="../slideLayouts/slideLayout19.xml"/><Relationship Id="rId6" Type="http://schemas.openxmlformats.org/officeDocument/2006/relationships/image" Target="../media/image38.png"/><Relationship Id="rId5" Type="http://schemas.openxmlformats.org/officeDocument/2006/relationships/image" Target="../media/image37.svg"/><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35.svg"/><Relationship Id="rId7" Type="http://schemas.openxmlformats.org/officeDocument/2006/relationships/image" Target="../media/image38.png"/><Relationship Id="rId2" Type="http://schemas.openxmlformats.org/officeDocument/2006/relationships/image" Target="../media/image34.png"/><Relationship Id="rId1" Type="http://schemas.openxmlformats.org/officeDocument/2006/relationships/slideLayout" Target="../slideLayouts/slideLayout19.xml"/><Relationship Id="rId6" Type="http://schemas.openxmlformats.org/officeDocument/2006/relationships/slide" Target="slide39.xml"/><Relationship Id="rId5" Type="http://schemas.openxmlformats.org/officeDocument/2006/relationships/image" Target="../media/image41.sv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svg"/><Relationship Id="rId3" Type="http://schemas.openxmlformats.org/officeDocument/2006/relationships/image" Target="../media/image43.svg"/><Relationship Id="rId7" Type="http://schemas.openxmlformats.org/officeDocument/2006/relationships/image" Target="../media/image47.svg"/><Relationship Id="rId12" Type="http://schemas.openxmlformats.org/officeDocument/2006/relationships/image" Target="../media/image52.png"/><Relationship Id="rId2" Type="http://schemas.openxmlformats.org/officeDocument/2006/relationships/image" Target="../media/image42.png"/><Relationship Id="rId16" Type="http://schemas.openxmlformats.org/officeDocument/2006/relationships/image" Target="../media/image55.svg"/><Relationship Id="rId1" Type="http://schemas.openxmlformats.org/officeDocument/2006/relationships/slideLayout" Target="../slideLayouts/slideLayout11.xml"/><Relationship Id="rId6" Type="http://schemas.openxmlformats.org/officeDocument/2006/relationships/image" Target="../media/image46.png"/><Relationship Id="rId11" Type="http://schemas.openxmlformats.org/officeDocument/2006/relationships/image" Target="../media/image51.svg"/><Relationship Id="rId5" Type="http://schemas.openxmlformats.org/officeDocument/2006/relationships/image" Target="../media/image45.svg"/><Relationship Id="rId15" Type="http://schemas.openxmlformats.org/officeDocument/2006/relationships/image" Target="../media/image54.png"/><Relationship Id="rId10" Type="http://schemas.openxmlformats.org/officeDocument/2006/relationships/image" Target="../media/image50.png"/><Relationship Id="rId4" Type="http://schemas.openxmlformats.org/officeDocument/2006/relationships/image" Target="../media/image44.png"/><Relationship Id="rId9" Type="http://schemas.openxmlformats.org/officeDocument/2006/relationships/image" Target="../media/image49.svg"/><Relationship Id="rId14" Type="http://schemas.openxmlformats.org/officeDocument/2006/relationships/slide" Target="slide5.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6.xml"/><Relationship Id="rId1" Type="http://schemas.openxmlformats.org/officeDocument/2006/relationships/slideLayout" Target="../slideLayouts/slideLayout10.xml"/><Relationship Id="rId4" Type="http://schemas.openxmlformats.org/officeDocument/2006/relationships/image" Target="../media/image55.svg"/></Relationships>
</file>

<file path=ppt/slides/_rels/slide23.xml.rels><?xml version="1.0" encoding="UTF-8" standalone="yes"?>
<Relationships xmlns="http://schemas.openxmlformats.org/package/2006/relationships"><Relationship Id="rId3" Type="http://schemas.openxmlformats.org/officeDocument/2006/relationships/slide" Target="slide24.xml"/><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56.svg"/><Relationship Id="rId5" Type="http://schemas.openxmlformats.org/officeDocument/2006/relationships/image" Target="../media/image54.png"/><Relationship Id="rId4" Type="http://schemas.openxmlformats.org/officeDocument/2006/relationships/slide" Target="slide7.xml"/></Relationships>
</file>

<file path=ppt/slides/_rels/slide24.xml.rels><?xml version="1.0" encoding="UTF-8" standalone="yes"?>
<Relationships xmlns="http://schemas.openxmlformats.org/package/2006/relationships"><Relationship Id="rId3" Type="http://schemas.openxmlformats.org/officeDocument/2006/relationships/slide" Target="slide23.xml"/><Relationship Id="rId2" Type="http://schemas.openxmlformats.org/officeDocument/2006/relationships/notesSlide" Target="../notesSlides/notesSlide15.xml"/><Relationship Id="rId1" Type="http://schemas.openxmlformats.org/officeDocument/2006/relationships/slideLayout" Target="../slideLayouts/slideLayout18.xml"/><Relationship Id="rId5" Type="http://schemas.openxmlformats.org/officeDocument/2006/relationships/image" Target="../media/image56.svg"/><Relationship Id="rId4" Type="http://schemas.openxmlformats.org/officeDocument/2006/relationships/image" Target="../media/image54.png"/></Relationships>
</file>

<file path=ppt/slides/_rels/slide25.xml.rels><?xml version="1.0" encoding="UTF-8" standalone="yes"?>
<Relationships xmlns="http://schemas.openxmlformats.org/package/2006/relationships"><Relationship Id="rId3" Type="http://schemas.openxmlformats.org/officeDocument/2006/relationships/slide" Target="slide8.xm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56.svg"/><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17.xml"/><Relationship Id="rId1" Type="http://schemas.openxmlformats.org/officeDocument/2006/relationships/slideLayout" Target="../slideLayouts/slideLayout19.xml"/><Relationship Id="rId5" Type="http://schemas.openxmlformats.org/officeDocument/2006/relationships/image" Target="../media/image56.sv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slide" Target="slide28.xml"/><Relationship Id="rId7" Type="http://schemas.openxmlformats.org/officeDocument/2006/relationships/image" Target="../media/image55.sv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slide" Target="slide11.xml"/><Relationship Id="rId4" Type="http://schemas.openxmlformats.org/officeDocument/2006/relationships/slide" Target="slide29.xml"/></Relationships>
</file>

<file path=ppt/slides/_rels/slide28.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image" Target="../media/image60.svg"/><Relationship Id="rId11" Type="http://schemas.openxmlformats.org/officeDocument/2006/relationships/image" Target="../media/image55.svg"/><Relationship Id="rId5" Type="http://schemas.openxmlformats.org/officeDocument/2006/relationships/image" Target="../media/image59.png"/><Relationship Id="rId10" Type="http://schemas.openxmlformats.org/officeDocument/2006/relationships/image" Target="../media/image54.png"/><Relationship Id="rId4" Type="http://schemas.openxmlformats.org/officeDocument/2006/relationships/image" Target="../media/image58.svg"/><Relationship Id="rId9" Type="http://schemas.openxmlformats.org/officeDocument/2006/relationships/slide" Target="slide27.xml"/></Relationships>
</file>

<file path=ppt/slides/_rels/slide29.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55.svg"/><Relationship Id="rId4" Type="http://schemas.openxmlformats.org/officeDocument/2006/relationships/image" Target="../media/image54.png"/></Relationships>
</file>

<file path=ppt/slides/_rels/slide30.xml.rels><?xml version="1.0" encoding="UTF-8" standalone="yes"?>
<Relationships xmlns="http://schemas.openxmlformats.org/package/2006/relationships"><Relationship Id="rId8" Type="http://schemas.openxmlformats.org/officeDocument/2006/relationships/hyperlink" Target="https://www.sciencedirect.com/science/article/abs/pii/S0176268015000816?via%3Dihub" TargetMode="External"/><Relationship Id="rId13" Type="http://schemas.openxmlformats.org/officeDocument/2006/relationships/diagramLayout" Target="../diagrams/layout2.xml"/><Relationship Id="rId18" Type="http://schemas.openxmlformats.org/officeDocument/2006/relationships/image" Target="../media/image64.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Data" Target="../diagrams/data2.xml"/><Relationship Id="rId17" Type="http://schemas.openxmlformats.org/officeDocument/2006/relationships/image" Target="../media/image63.png"/><Relationship Id="rId2" Type="http://schemas.openxmlformats.org/officeDocument/2006/relationships/notesSlide" Target="../notesSlides/notesSlide21.xml"/><Relationship Id="rId16" Type="http://schemas.microsoft.com/office/2007/relationships/diagramDrawing" Target="../diagrams/drawing2.xml"/><Relationship Id="rId20" Type="http://schemas.openxmlformats.org/officeDocument/2006/relationships/image" Target="../media/image66.svg"/><Relationship Id="rId1" Type="http://schemas.openxmlformats.org/officeDocument/2006/relationships/slideLayout" Target="../slideLayouts/slideLayout4.xml"/><Relationship Id="rId6" Type="http://schemas.openxmlformats.org/officeDocument/2006/relationships/diagramColors" Target="../diagrams/colors1.xml"/><Relationship Id="rId11" Type="http://schemas.openxmlformats.org/officeDocument/2006/relationships/image" Target="../media/image55.svg"/><Relationship Id="rId5" Type="http://schemas.openxmlformats.org/officeDocument/2006/relationships/diagramQuickStyle" Target="../diagrams/quickStyle1.xml"/><Relationship Id="rId15" Type="http://schemas.openxmlformats.org/officeDocument/2006/relationships/diagramColors" Target="../diagrams/colors2.xml"/><Relationship Id="rId10" Type="http://schemas.openxmlformats.org/officeDocument/2006/relationships/image" Target="../media/image54.png"/><Relationship Id="rId19" Type="http://schemas.openxmlformats.org/officeDocument/2006/relationships/image" Target="../media/image65.png"/><Relationship Id="rId4" Type="http://schemas.openxmlformats.org/officeDocument/2006/relationships/diagramLayout" Target="../diagrams/layout1.xml"/><Relationship Id="rId9" Type="http://schemas.openxmlformats.org/officeDocument/2006/relationships/slide" Target="slide11.xml"/><Relationship Id="rId1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30.xml"/><Relationship Id="rId1" Type="http://schemas.openxmlformats.org/officeDocument/2006/relationships/slideLayout" Target="../slideLayouts/slideLayout4.xml"/><Relationship Id="rId5" Type="http://schemas.openxmlformats.org/officeDocument/2006/relationships/slide" Target="slide32.xml"/><Relationship Id="rId4" Type="http://schemas.openxmlformats.org/officeDocument/2006/relationships/image" Target="../media/image55.svg"/></Relationships>
</file>

<file path=ppt/slides/_rels/slide32.xml.rels><?xml version="1.0" encoding="UTF-8" standalone="yes"?>
<Relationships xmlns="http://schemas.openxmlformats.org/package/2006/relationships"><Relationship Id="rId3" Type="http://schemas.openxmlformats.org/officeDocument/2006/relationships/slide" Target="slide31.xm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55.svg"/><Relationship Id="rId4" Type="http://schemas.openxmlformats.org/officeDocument/2006/relationships/image" Target="../media/image54.png"/></Relationships>
</file>

<file path=ppt/slides/_rels/slide33.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55.svg"/><Relationship Id="rId3" Type="http://schemas.openxmlformats.org/officeDocument/2006/relationships/slide" Target="slide42.xml"/><Relationship Id="rId7" Type="http://schemas.openxmlformats.org/officeDocument/2006/relationships/image" Target="../media/image67.png"/><Relationship Id="rId12" Type="http://schemas.openxmlformats.org/officeDocument/2006/relationships/image" Target="../media/image54.png"/><Relationship Id="rId2" Type="http://schemas.openxmlformats.org/officeDocument/2006/relationships/slide" Target="slide41.xml"/><Relationship Id="rId1" Type="http://schemas.openxmlformats.org/officeDocument/2006/relationships/slideLayout" Target="../slideLayouts/slideLayout4.xml"/><Relationship Id="rId6" Type="http://schemas.openxmlformats.org/officeDocument/2006/relationships/image" Target="../media/image58.svg"/><Relationship Id="rId11" Type="http://schemas.openxmlformats.org/officeDocument/2006/relationships/slide" Target="slide12.xml"/><Relationship Id="rId5" Type="http://schemas.openxmlformats.org/officeDocument/2006/relationships/image" Target="../media/image57.png"/><Relationship Id="rId10" Type="http://schemas.openxmlformats.org/officeDocument/2006/relationships/image" Target="../media/image70.svg"/><Relationship Id="rId4" Type="http://schemas.openxmlformats.org/officeDocument/2006/relationships/slide" Target="slide43.xml"/><Relationship Id="rId9" Type="http://schemas.openxmlformats.org/officeDocument/2006/relationships/image" Target="../media/image69.png"/></Relationships>
</file>

<file path=ppt/slides/_rels/slide34.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3.xml"/><Relationship Id="rId1" Type="http://schemas.openxmlformats.org/officeDocument/2006/relationships/slideLayout" Target="../slideLayouts/slideLayout18.xml"/><Relationship Id="rId5" Type="http://schemas.openxmlformats.org/officeDocument/2006/relationships/image" Target="../media/image55.svg"/><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3" Type="http://schemas.openxmlformats.org/officeDocument/2006/relationships/slide" Target="slide34.xml"/><Relationship Id="rId2" Type="http://schemas.openxmlformats.org/officeDocument/2006/relationships/notesSlide" Target="../notesSlides/notesSlide24.xml"/><Relationship Id="rId1" Type="http://schemas.openxmlformats.org/officeDocument/2006/relationships/slideLayout" Target="../slideLayouts/slideLayout18.xml"/><Relationship Id="rId5" Type="http://schemas.openxmlformats.org/officeDocument/2006/relationships/image" Target="../media/image56.svg"/><Relationship Id="rId4" Type="http://schemas.openxmlformats.org/officeDocument/2006/relationships/image" Target="../media/image54.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13.xml"/><Relationship Id="rId1" Type="http://schemas.openxmlformats.org/officeDocument/2006/relationships/slideLayout" Target="../slideLayouts/slideLayout5.xml"/><Relationship Id="rId4" Type="http://schemas.openxmlformats.org/officeDocument/2006/relationships/image" Target="../media/image56.sv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13.xml"/><Relationship Id="rId1" Type="http://schemas.openxmlformats.org/officeDocument/2006/relationships/slideLayout" Target="../slideLayouts/slideLayout5.xml"/><Relationship Id="rId4" Type="http://schemas.openxmlformats.org/officeDocument/2006/relationships/image" Target="../media/image56.sv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14.xml"/><Relationship Id="rId1" Type="http://schemas.openxmlformats.org/officeDocument/2006/relationships/slideLayout" Target="../slideLayouts/slideLayout7.xml"/><Relationship Id="rId4" Type="http://schemas.openxmlformats.org/officeDocument/2006/relationships/image" Target="../media/image56.svg"/></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 Target="slide15.xml"/><Relationship Id="rId1" Type="http://schemas.openxmlformats.org/officeDocument/2006/relationships/slideLayout" Target="../slideLayouts/slideLayout7.xml"/><Relationship Id="rId4" Type="http://schemas.openxmlformats.org/officeDocument/2006/relationships/image" Target="../media/image56.svg"/></Relationships>
</file>

<file path=ppt/slides/_rels/slide40.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9.png"/><Relationship Id="rId3" Type="http://schemas.openxmlformats.org/officeDocument/2006/relationships/image" Target="../media/image690.png"/><Relationship Id="rId7" Type="http://schemas.openxmlformats.org/officeDocument/2006/relationships/image" Target="../media/image73.png"/><Relationship Id="rId12" Type="http://schemas.openxmlformats.org/officeDocument/2006/relationships/image" Target="../media/image78.png"/><Relationship Id="rId2" Type="http://schemas.openxmlformats.org/officeDocument/2006/relationships/notesSlide" Target="../notesSlides/notesSlide25.xml"/><Relationship Id="rId16" Type="http://schemas.openxmlformats.org/officeDocument/2006/relationships/image" Target="../media/image55.svg"/><Relationship Id="rId1" Type="http://schemas.openxmlformats.org/officeDocument/2006/relationships/slideLayout" Target="../slideLayouts/slideLayout4.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5" Type="http://schemas.openxmlformats.org/officeDocument/2006/relationships/image" Target="../media/image54.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 Id="rId14" Type="http://schemas.openxmlformats.org/officeDocument/2006/relationships/slide" Target="slide16.xml"/></Relationships>
</file>

<file path=ppt/slides/_rels/slide41.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8.svg"/><Relationship Id="rId7" Type="http://schemas.openxmlformats.org/officeDocument/2006/relationships/image" Target="../media/image54.png"/><Relationship Id="rId2" Type="http://schemas.openxmlformats.org/officeDocument/2006/relationships/image" Target="../media/image57.png"/><Relationship Id="rId1" Type="http://schemas.openxmlformats.org/officeDocument/2006/relationships/slideLayout" Target="../slideLayouts/slideLayout11.xml"/><Relationship Id="rId6" Type="http://schemas.openxmlformats.org/officeDocument/2006/relationships/slide" Target="slide33.xml"/><Relationship Id="rId5" Type="http://schemas.openxmlformats.org/officeDocument/2006/relationships/image" Target="../media/image81.svg"/><Relationship Id="rId4" Type="http://schemas.openxmlformats.org/officeDocument/2006/relationships/image" Target="../media/image80.png"/></Relationships>
</file>

<file path=ppt/slides/_rels/slide42.xml.rels><?xml version="1.0" encoding="UTF-8" standalone="yes"?>
<Relationships xmlns="http://schemas.openxmlformats.org/package/2006/relationships"><Relationship Id="rId8" Type="http://schemas.openxmlformats.org/officeDocument/2006/relationships/image" Target="../media/image87.svg"/><Relationship Id="rId3" Type="http://schemas.openxmlformats.org/officeDocument/2006/relationships/image" Target="../media/image82.png"/><Relationship Id="rId7" Type="http://schemas.openxmlformats.org/officeDocument/2006/relationships/image" Target="../media/image86.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image" Target="../media/image85.svg"/><Relationship Id="rId11" Type="http://schemas.openxmlformats.org/officeDocument/2006/relationships/image" Target="../media/image55.svg"/><Relationship Id="rId5" Type="http://schemas.openxmlformats.org/officeDocument/2006/relationships/image" Target="../media/image84.png"/><Relationship Id="rId10" Type="http://schemas.openxmlformats.org/officeDocument/2006/relationships/image" Target="../media/image54.png"/><Relationship Id="rId4" Type="http://schemas.openxmlformats.org/officeDocument/2006/relationships/image" Target="../media/image83.svg"/><Relationship Id="rId9" Type="http://schemas.openxmlformats.org/officeDocument/2006/relationships/slide" Target="slide33.xml"/></Relationships>
</file>

<file path=ppt/slides/_rels/slide43.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89.svg"/><Relationship Id="rId7" Type="http://schemas.openxmlformats.org/officeDocument/2006/relationships/image" Target="../media/image54.png"/><Relationship Id="rId2" Type="http://schemas.openxmlformats.org/officeDocument/2006/relationships/image" Target="../media/image88.png"/><Relationship Id="rId1" Type="http://schemas.openxmlformats.org/officeDocument/2006/relationships/slideLayout" Target="../slideLayouts/slideLayout11.xml"/><Relationship Id="rId6" Type="http://schemas.openxmlformats.org/officeDocument/2006/relationships/slide" Target="slide33.xml"/><Relationship Id="rId5" Type="http://schemas.openxmlformats.org/officeDocument/2006/relationships/image" Target="../media/image91.svg"/><Relationship Id="rId4" Type="http://schemas.openxmlformats.org/officeDocument/2006/relationships/image" Target="../media/image9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F8FA122-F2C4-99B5-D743-E78D074DA457}"/>
              </a:ext>
            </a:extLst>
          </p:cNvPr>
          <p:cNvPicPr>
            <a:picLocks noChangeAspect="1"/>
          </p:cNvPicPr>
          <p:nvPr/>
        </p:nvPicPr>
        <p:blipFill>
          <a:blip r:embed="rId2"/>
          <a:srcRect l="7907" r="4981"/>
          <a:stretch>
            <a:fillRect/>
          </a:stretch>
        </p:blipFill>
        <p:spPr>
          <a:xfrm>
            <a:off x="-1" y="0"/>
            <a:ext cx="12192001" cy="6858000"/>
          </a:xfrm>
          <a:prstGeom prst="rect">
            <a:avLst/>
          </a:prstGeom>
        </p:spPr>
      </p:pic>
      <p:sp>
        <p:nvSpPr>
          <p:cNvPr id="2" name="Title 1">
            <a:extLst>
              <a:ext uri="{FF2B5EF4-FFF2-40B4-BE49-F238E27FC236}">
                <a16:creationId xmlns:a16="http://schemas.microsoft.com/office/drawing/2014/main" id="{CA255579-03E6-44B1-AFA4-39B6DF7E8C2A}"/>
              </a:ext>
            </a:extLst>
          </p:cNvPr>
          <p:cNvSpPr>
            <a:spLocks noGrp="1"/>
          </p:cNvSpPr>
          <p:nvPr>
            <p:ph type="ctrTitle" idx="4294967295"/>
          </p:nvPr>
        </p:nvSpPr>
        <p:spPr>
          <a:xfrm>
            <a:off x="336884" y="809374"/>
            <a:ext cx="9144000" cy="919162"/>
          </a:xfrm>
        </p:spPr>
        <p:txBody>
          <a:bodyPr>
            <a:normAutofit fontScale="90000"/>
          </a:bodyPr>
          <a:lstStyle/>
          <a:p>
            <a:pPr>
              <a:lnSpc>
                <a:spcPct val="100000"/>
              </a:lnSpc>
              <a:spcBef>
                <a:spcPts val="0"/>
              </a:spcBef>
            </a:pPr>
            <a:r>
              <a:rPr lang="en-US" sz="4800" dirty="0">
                <a:solidFill>
                  <a:schemeClr val="bg1"/>
                </a:solidFill>
                <a:effectLst>
                  <a:outerShdw blurRad="38100" dist="38100" dir="2700000" algn="tl">
                    <a:srgbClr val="000000">
                      <a:alpha val="43137"/>
                    </a:srgbClr>
                  </a:outerShdw>
                </a:effectLst>
                <a:latin typeface="Heebo" pitchFamily="2" charset="-79"/>
                <a:cs typeface="Heebo" pitchFamily="2" charset="-79"/>
              </a:rPr>
              <a:t>Economic Challenges 2025-2035 </a:t>
            </a:r>
            <a:r>
              <a:rPr lang="en-US" sz="3600" dirty="0">
                <a:solidFill>
                  <a:schemeClr val="bg1"/>
                </a:solidFill>
                <a:effectLst>
                  <a:outerShdw blurRad="38100" dist="38100" dir="2700000" algn="tl">
                    <a:srgbClr val="000000">
                      <a:alpha val="43137"/>
                    </a:srgbClr>
                  </a:outerShdw>
                </a:effectLst>
                <a:latin typeface="Heebo" pitchFamily="2" charset="-79"/>
                <a:cs typeface="Heebo" pitchFamily="2" charset="-79"/>
              </a:rPr>
              <a:t>Security and Political Scenarios</a:t>
            </a:r>
            <a:endParaRPr lang="he-IL" sz="2800" b="1" dirty="0">
              <a:solidFill>
                <a:schemeClr val="bg1"/>
              </a:solidFill>
              <a:effectLst>
                <a:outerShdw blurRad="38100" dist="38100" dir="2700000" algn="tl">
                  <a:srgbClr val="000000">
                    <a:alpha val="43137"/>
                  </a:srgbClr>
                </a:outerShdw>
              </a:effectLst>
              <a:latin typeface="Heebo" pitchFamily="2" charset="-79"/>
              <a:cs typeface="Heebo" pitchFamily="2" charset="-79"/>
            </a:endParaRPr>
          </a:p>
        </p:txBody>
      </p:sp>
      <p:sp>
        <p:nvSpPr>
          <p:cNvPr id="3" name="Subtitle 2">
            <a:extLst>
              <a:ext uri="{FF2B5EF4-FFF2-40B4-BE49-F238E27FC236}">
                <a16:creationId xmlns:a16="http://schemas.microsoft.com/office/drawing/2014/main" id="{1CB57B62-A6C9-D79E-230D-BE823201FC7D}"/>
              </a:ext>
            </a:extLst>
          </p:cNvPr>
          <p:cNvSpPr>
            <a:spLocks noGrp="1"/>
          </p:cNvSpPr>
          <p:nvPr>
            <p:ph type="subTitle" idx="4294967295"/>
          </p:nvPr>
        </p:nvSpPr>
        <p:spPr>
          <a:xfrm>
            <a:off x="336884" y="2165685"/>
            <a:ext cx="11245516" cy="2963780"/>
          </a:xfrm>
        </p:spPr>
        <p:txBody>
          <a:bodyPr>
            <a:normAutofit fontScale="85000" lnSpcReduction="20000"/>
          </a:bodyPr>
          <a:lstStyle/>
          <a:p>
            <a:pPr marL="0" indent="0">
              <a:buNone/>
            </a:pPr>
            <a:r>
              <a:rPr lang="en-US" b="1" dirty="0">
                <a:solidFill>
                  <a:schemeClr val="bg1"/>
                </a:solidFill>
                <a:latin typeface="Heebo" pitchFamily="2" charset="-79"/>
                <a:cs typeface="Heebo" pitchFamily="2" charset="-79"/>
              </a:rPr>
              <a:t>Prof. Zvi Eckstein</a:t>
            </a:r>
          </a:p>
          <a:p>
            <a:pPr marL="0" indent="0">
              <a:buNone/>
            </a:pPr>
            <a:r>
              <a:rPr lang="en-US" dirty="0">
                <a:solidFill>
                  <a:schemeClr val="bg1"/>
                </a:solidFill>
                <a:latin typeface="Heebo" pitchFamily="2" charset="-79"/>
                <a:cs typeface="Heebo" pitchFamily="2" charset="-79"/>
              </a:rPr>
              <a:t>Head of Aaron Institute for Economic Policy</a:t>
            </a:r>
          </a:p>
          <a:p>
            <a:pPr marL="0" indent="0">
              <a:buNone/>
            </a:pPr>
            <a:r>
              <a:rPr lang="en-US" dirty="0">
                <a:solidFill>
                  <a:schemeClr val="bg1"/>
                </a:solidFill>
                <a:latin typeface="Heebo" pitchFamily="2" charset="-79"/>
                <a:cs typeface="Heebo" pitchFamily="2" charset="-79"/>
              </a:rPr>
              <a:t>Reichman University</a:t>
            </a:r>
          </a:p>
          <a:p>
            <a:pPr marL="0" indent="0">
              <a:buNone/>
            </a:pPr>
            <a:endParaRPr lang="en-US" dirty="0">
              <a:solidFill>
                <a:schemeClr val="bg1"/>
              </a:solidFill>
              <a:latin typeface="Heebo" pitchFamily="2" charset="-79"/>
              <a:cs typeface="Heebo" pitchFamily="2" charset="-79"/>
            </a:endParaRPr>
          </a:p>
          <a:p>
            <a:pPr marL="0" indent="0">
              <a:buNone/>
            </a:pPr>
            <a:r>
              <a:rPr lang="en-US" dirty="0">
                <a:solidFill>
                  <a:schemeClr val="bg1"/>
                </a:solidFill>
                <a:latin typeface="Heebo" pitchFamily="2" charset="-79"/>
                <a:cs typeface="Heebo" pitchFamily="2" charset="-79"/>
              </a:rPr>
              <a:t>In collaboration with: Prof. Benjamin Bental, Sani Ziv,  Dr. Sarit Menachem-Carmi, Dr. Sergey Sumkin, and Dr. Idit Kalisher</a:t>
            </a:r>
          </a:p>
          <a:p>
            <a:pPr marL="0" indent="0">
              <a:buNone/>
            </a:pPr>
            <a:endParaRPr lang="en-US" b="1" dirty="0">
              <a:solidFill>
                <a:schemeClr val="bg1"/>
              </a:solidFill>
              <a:latin typeface="Heebo" pitchFamily="2" charset="-79"/>
              <a:cs typeface="Heebo" pitchFamily="2" charset="-79"/>
            </a:endParaRPr>
          </a:p>
          <a:p>
            <a:pPr marL="0" indent="0">
              <a:buNone/>
            </a:pPr>
            <a:r>
              <a:rPr lang="en-US" b="1" dirty="0">
                <a:solidFill>
                  <a:schemeClr val="bg1"/>
                </a:solidFill>
                <a:latin typeface="Heebo" pitchFamily="2" charset="-79"/>
                <a:cs typeface="Heebo" pitchFamily="2" charset="-79"/>
              </a:rPr>
              <a:t>September 2025</a:t>
            </a:r>
            <a:endParaRPr lang="he-IL" sz="2000" b="1" dirty="0">
              <a:solidFill>
                <a:schemeClr val="bg1"/>
              </a:solidFill>
              <a:latin typeface="Heebo" pitchFamily="2" charset="-79"/>
              <a:cs typeface="Heebo" pitchFamily="2" charset="-79"/>
            </a:endParaRPr>
          </a:p>
        </p:txBody>
      </p:sp>
    </p:spTree>
    <p:extLst>
      <p:ext uri="{BB962C8B-B14F-4D97-AF65-F5344CB8AC3E}">
        <p14:creationId xmlns:p14="http://schemas.microsoft.com/office/powerpoint/2010/main" val="2722246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64522FB6-E719-1766-641F-27FD4BF8ADCE}"/>
              </a:ext>
            </a:extLst>
          </p:cNvPr>
          <p:cNvGrpSpPr/>
          <p:nvPr/>
        </p:nvGrpSpPr>
        <p:grpSpPr>
          <a:xfrm>
            <a:off x="777894" y="1997385"/>
            <a:ext cx="10588989" cy="889751"/>
            <a:chOff x="777894" y="1997385"/>
            <a:chExt cx="10588989" cy="889751"/>
          </a:xfrm>
        </p:grpSpPr>
        <p:grpSp>
          <p:nvGrpSpPr>
            <p:cNvPr id="9" name="Group 8">
              <a:extLst>
                <a:ext uri="{FF2B5EF4-FFF2-40B4-BE49-F238E27FC236}">
                  <a16:creationId xmlns:a16="http://schemas.microsoft.com/office/drawing/2014/main" id="{72C7637C-6B83-FCB2-1599-A38A534BEE92}"/>
                </a:ext>
              </a:extLst>
            </p:cNvPr>
            <p:cNvGrpSpPr/>
            <p:nvPr/>
          </p:nvGrpSpPr>
          <p:grpSpPr>
            <a:xfrm>
              <a:off x="777894" y="2102870"/>
              <a:ext cx="3431734" cy="731520"/>
              <a:chOff x="3400234" y="2148840"/>
              <a:chExt cx="3431734" cy="731520"/>
            </a:xfrm>
          </p:grpSpPr>
          <p:sp>
            <p:nvSpPr>
              <p:cNvPr id="11" name="Content Placeholder 2">
                <a:extLst>
                  <a:ext uri="{FF2B5EF4-FFF2-40B4-BE49-F238E27FC236}">
                    <a16:creationId xmlns:a16="http://schemas.microsoft.com/office/drawing/2014/main" id="{F5247CEB-E3EC-A65C-1729-A72FB6DB6886}"/>
                  </a:ext>
                </a:extLst>
              </p:cNvPr>
              <p:cNvSpPr txBox="1">
                <a:spLocks/>
              </p:cNvSpPr>
              <p:nvPr/>
            </p:nvSpPr>
            <p:spPr>
              <a:xfrm>
                <a:off x="3400234" y="2148840"/>
                <a:ext cx="945267" cy="731520"/>
              </a:xfrm>
              <a:prstGeom prst="rect">
                <a:avLst/>
              </a:prstGeom>
            </p:spPr>
            <p:txBody>
              <a:bodyPr vert="horz" lIns="91440" tIns="45720" rIns="91440" bIns="45720" rtlCol="0" anchor="ctr" anchorCtr="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dirty="0">
                    <a:latin typeface="Calibri" panose="020F0502020204030204" pitchFamily="34" charset="0"/>
                    <a:cs typeface="Calibri" panose="020F0502020204030204" pitchFamily="34" charset="0"/>
                  </a:rPr>
                  <a:t>01</a:t>
                </a:r>
                <a:endParaRPr lang="he-IL" sz="2800"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EC986332-4167-368E-365E-BAC7C9B3461F}"/>
                  </a:ext>
                </a:extLst>
              </p:cNvPr>
              <p:cNvSpPr txBox="1"/>
              <p:nvPr/>
            </p:nvSpPr>
            <p:spPr>
              <a:xfrm>
                <a:off x="4345502" y="2148840"/>
                <a:ext cx="2486466" cy="731520"/>
              </a:xfrm>
              <a:prstGeom prst="rect">
                <a:avLst/>
              </a:prstGeom>
            </p:spPr>
            <p:txBody>
              <a:bodyPr vert="horz" lIns="91440" tIns="45720" rIns="91440" bIns="45720" rtlCol="0" anchor="ctr" anchorCtr="0">
                <a:noAutofit/>
              </a:bodyPr>
              <a:lstStyle>
                <a:defPPr>
                  <a:defRPr lang="en-US"/>
                </a:defPPr>
                <a:lvl1pPr indent="0">
                  <a:lnSpc>
                    <a:spcPct val="90000"/>
                  </a:lnSpc>
                  <a:spcBef>
                    <a:spcPts val="1000"/>
                  </a:spcBef>
                  <a:buFont typeface="Arial" panose="020B0604020202020204" pitchFamily="34" charset="0"/>
                  <a:buNone/>
                  <a:defRPr sz="2800">
                    <a:solidFill>
                      <a:schemeClr val="tx2"/>
                    </a:solidFill>
                    <a:latin typeface="Calibri" panose="020F0502020204030204" pitchFamily="34" charset="0"/>
                    <a:cs typeface="Calibri" panose="020F0502020204030204" pitchFamily="34" charset="0"/>
                  </a:defRPr>
                </a:lvl1pPr>
                <a:lvl2pPr marL="685800" indent="-228600" algn="r" rtl="1">
                  <a:lnSpc>
                    <a:spcPct val="90000"/>
                  </a:lnSpc>
                  <a:spcBef>
                    <a:spcPts val="500"/>
                  </a:spcBef>
                  <a:buFont typeface="Arial" panose="020B0604020202020204" pitchFamily="34" charset="0"/>
                  <a:buChar char="•"/>
                  <a:defRPr>
                    <a:solidFill>
                      <a:schemeClr val="tx2"/>
                    </a:solidFill>
                    <a:latin typeface="Heebo" pitchFamily="2" charset="-79"/>
                    <a:cs typeface="Heebo" pitchFamily="2" charset="-79"/>
                  </a:defRPr>
                </a:lvl2pPr>
                <a:lvl3pPr marL="1143000" indent="-228600" algn="r" rtl="1">
                  <a:lnSpc>
                    <a:spcPct val="90000"/>
                  </a:lnSpc>
                  <a:spcBef>
                    <a:spcPts val="500"/>
                  </a:spcBef>
                  <a:buFont typeface="Arial" panose="020B0604020202020204" pitchFamily="34" charset="0"/>
                  <a:buChar char="•"/>
                  <a:defRPr sz="1600">
                    <a:solidFill>
                      <a:schemeClr val="tx2"/>
                    </a:solidFill>
                    <a:latin typeface="Heebo" pitchFamily="2" charset="-79"/>
                    <a:cs typeface="Heebo" pitchFamily="2" charset="-79"/>
                  </a:defRPr>
                </a:lvl3pPr>
                <a:lvl4pPr marL="16002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4pPr>
                <a:lvl5pPr marL="20574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t>War Ending With  an Arrangement</a:t>
                </a:r>
              </a:p>
            </p:txBody>
          </p:sp>
        </p:grpSp>
        <p:grpSp>
          <p:nvGrpSpPr>
            <p:cNvPr id="6" name="Group 5">
              <a:extLst>
                <a:ext uri="{FF2B5EF4-FFF2-40B4-BE49-F238E27FC236}">
                  <a16:creationId xmlns:a16="http://schemas.microsoft.com/office/drawing/2014/main" id="{93DB25FA-A146-08D5-AB49-B8F792B5FE5A}"/>
                </a:ext>
              </a:extLst>
            </p:cNvPr>
            <p:cNvGrpSpPr/>
            <p:nvPr/>
          </p:nvGrpSpPr>
          <p:grpSpPr>
            <a:xfrm>
              <a:off x="8306760" y="2077955"/>
              <a:ext cx="2966605" cy="743946"/>
              <a:chOff x="7878054" y="2123925"/>
              <a:chExt cx="2966605" cy="743946"/>
            </a:xfrm>
          </p:grpSpPr>
          <p:sp>
            <p:nvSpPr>
              <p:cNvPr id="8" name="Content Placeholder 2">
                <a:extLst>
                  <a:ext uri="{FF2B5EF4-FFF2-40B4-BE49-F238E27FC236}">
                    <a16:creationId xmlns:a16="http://schemas.microsoft.com/office/drawing/2014/main" id="{6A811CDA-47C2-C069-B62F-E9AECF7E1354}"/>
                  </a:ext>
                </a:extLst>
              </p:cNvPr>
              <p:cNvSpPr txBox="1">
                <a:spLocks/>
              </p:cNvSpPr>
              <p:nvPr/>
            </p:nvSpPr>
            <p:spPr>
              <a:xfrm>
                <a:off x="7878054" y="2136351"/>
                <a:ext cx="780756" cy="731520"/>
              </a:xfrm>
              <a:prstGeom prst="rect">
                <a:avLst/>
              </a:prstGeom>
            </p:spPr>
            <p:txBody>
              <a:bodyPr vert="horz" lIns="91440" tIns="45720" rIns="91440" bIns="45720" rtlCol="0" anchor="ctr" anchorCtr="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400" dirty="0">
                    <a:latin typeface="Calibri" panose="020F0502020204030204" pitchFamily="34" charset="0"/>
                    <a:cs typeface="Calibri" panose="020F0502020204030204" pitchFamily="34" charset="0"/>
                  </a:rPr>
                  <a:t>03</a:t>
                </a:r>
                <a:endParaRPr lang="he-IL" sz="2800" dirty="0">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1B29F69E-585E-CCFA-531C-626E1DAA0325}"/>
                  </a:ext>
                </a:extLst>
              </p:cNvPr>
              <p:cNvSpPr txBox="1"/>
              <p:nvPr/>
            </p:nvSpPr>
            <p:spPr>
              <a:xfrm>
                <a:off x="8565292" y="2123925"/>
                <a:ext cx="2279367" cy="731520"/>
              </a:xfrm>
              <a:prstGeom prst="rect">
                <a:avLst/>
              </a:prstGeom>
            </p:spPr>
            <p:txBody>
              <a:bodyPr vert="horz" lIns="91440" tIns="45720" rIns="91440" bIns="45720" rtlCol="0" anchor="ctr" anchorCtr="0">
                <a:noAutofit/>
              </a:bodyPr>
              <a:lstStyle>
                <a:defPPr>
                  <a:defRPr lang="en-US"/>
                </a:defPPr>
                <a:lvl1pPr indent="0">
                  <a:lnSpc>
                    <a:spcPct val="90000"/>
                  </a:lnSpc>
                  <a:spcBef>
                    <a:spcPts val="1000"/>
                  </a:spcBef>
                  <a:buFont typeface="Arial" panose="020B0604020202020204" pitchFamily="34" charset="0"/>
                  <a:buNone/>
                  <a:defRPr sz="2800">
                    <a:solidFill>
                      <a:schemeClr val="tx2"/>
                    </a:solidFill>
                    <a:latin typeface="Calibri" panose="020F0502020204030204" pitchFamily="34" charset="0"/>
                    <a:cs typeface="Calibri" panose="020F0502020204030204" pitchFamily="34" charset="0"/>
                  </a:defRPr>
                </a:lvl1pPr>
                <a:lvl2pPr marL="685800" indent="-228600" algn="r" rtl="1">
                  <a:lnSpc>
                    <a:spcPct val="90000"/>
                  </a:lnSpc>
                  <a:spcBef>
                    <a:spcPts val="500"/>
                  </a:spcBef>
                  <a:buFont typeface="Arial" panose="020B0604020202020204" pitchFamily="34" charset="0"/>
                  <a:buChar char="•"/>
                  <a:defRPr>
                    <a:solidFill>
                      <a:schemeClr val="tx2"/>
                    </a:solidFill>
                    <a:latin typeface="Heebo" pitchFamily="2" charset="-79"/>
                    <a:cs typeface="Heebo" pitchFamily="2" charset="-79"/>
                  </a:defRPr>
                </a:lvl2pPr>
                <a:lvl3pPr marL="1143000" indent="-228600" algn="r" rtl="1">
                  <a:lnSpc>
                    <a:spcPct val="90000"/>
                  </a:lnSpc>
                  <a:spcBef>
                    <a:spcPts val="500"/>
                  </a:spcBef>
                  <a:buFont typeface="Arial" panose="020B0604020202020204" pitchFamily="34" charset="0"/>
                  <a:buChar char="•"/>
                  <a:defRPr sz="1600">
                    <a:solidFill>
                      <a:schemeClr val="tx2"/>
                    </a:solidFill>
                    <a:latin typeface="Heebo" pitchFamily="2" charset="-79"/>
                    <a:cs typeface="Heebo" pitchFamily="2" charset="-79"/>
                  </a:defRPr>
                </a:lvl3pPr>
                <a:lvl4pPr marL="16002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4pPr>
                <a:lvl5pPr marL="20574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t>Gaza Occupation </a:t>
                </a:r>
              </a:p>
            </p:txBody>
          </p:sp>
        </p:grpSp>
        <p:cxnSp>
          <p:nvCxnSpPr>
            <p:cNvPr id="15" name="Straight Connector 14">
              <a:extLst>
                <a:ext uri="{FF2B5EF4-FFF2-40B4-BE49-F238E27FC236}">
                  <a16:creationId xmlns:a16="http://schemas.microsoft.com/office/drawing/2014/main" id="{8A3638D5-8D40-4CF4-9B6F-1CB29870E2E2}"/>
                </a:ext>
              </a:extLst>
            </p:cNvPr>
            <p:cNvCxnSpPr>
              <a:cxnSpLocks/>
            </p:cNvCxnSpPr>
            <p:nvPr/>
          </p:nvCxnSpPr>
          <p:spPr>
            <a:xfrm>
              <a:off x="8140327" y="2185998"/>
              <a:ext cx="0" cy="504000"/>
            </a:xfrm>
            <a:prstGeom prst="line">
              <a:avLst/>
            </a:prstGeom>
            <a:ln w="31750">
              <a:gradFill>
                <a:gsLst>
                  <a:gs pos="0">
                    <a:srgbClr val="1C4A9A"/>
                  </a:gs>
                  <a:gs pos="51000">
                    <a:srgbClr val="00AEEB"/>
                  </a:gs>
                  <a:gs pos="99000">
                    <a:srgbClr val="23C2BE"/>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0A13E156-158D-9B81-7E89-4D41B1922C76}"/>
                </a:ext>
              </a:extLst>
            </p:cNvPr>
            <p:cNvGrpSpPr/>
            <p:nvPr/>
          </p:nvGrpSpPr>
          <p:grpSpPr>
            <a:xfrm>
              <a:off x="4269848" y="2090381"/>
              <a:ext cx="3652304" cy="731520"/>
              <a:chOff x="3447456" y="2148840"/>
              <a:chExt cx="3652304" cy="731520"/>
            </a:xfrm>
          </p:grpSpPr>
          <p:sp>
            <p:nvSpPr>
              <p:cNvPr id="14" name="Content Placeholder 2">
                <a:extLst>
                  <a:ext uri="{FF2B5EF4-FFF2-40B4-BE49-F238E27FC236}">
                    <a16:creationId xmlns:a16="http://schemas.microsoft.com/office/drawing/2014/main" id="{91EEBCCE-F9A6-3439-A4FE-44BC454C2712}"/>
                  </a:ext>
                </a:extLst>
              </p:cNvPr>
              <p:cNvSpPr txBox="1">
                <a:spLocks/>
              </p:cNvSpPr>
              <p:nvPr/>
            </p:nvSpPr>
            <p:spPr>
              <a:xfrm>
                <a:off x="3447456" y="2148840"/>
                <a:ext cx="945267" cy="731520"/>
              </a:xfrm>
              <a:prstGeom prst="rect">
                <a:avLst/>
              </a:prstGeom>
            </p:spPr>
            <p:txBody>
              <a:bodyPr vert="horz" lIns="91440" tIns="45720" rIns="91440" bIns="45720" rtlCol="0" anchor="ctr" anchorCtr="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e-IL" sz="4400" dirty="0">
                    <a:latin typeface="Calibri" panose="020F0502020204030204" pitchFamily="34" charset="0"/>
                    <a:cs typeface="Calibri" panose="020F0502020204030204" pitchFamily="34" charset="0"/>
                  </a:rPr>
                  <a:t>02</a:t>
                </a:r>
                <a:endParaRPr lang="he-IL" sz="2800" dirty="0">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17ED19A4-7D83-B0FB-EB5C-9B29B2198F7D}"/>
                  </a:ext>
                </a:extLst>
              </p:cNvPr>
              <p:cNvSpPr txBox="1"/>
              <p:nvPr/>
            </p:nvSpPr>
            <p:spPr>
              <a:xfrm>
                <a:off x="4345501" y="2148840"/>
                <a:ext cx="2754259" cy="731520"/>
              </a:xfrm>
              <a:prstGeom prst="rect">
                <a:avLst/>
              </a:prstGeom>
            </p:spPr>
            <p:txBody>
              <a:bodyPr vert="horz" lIns="91440" tIns="45720" rIns="91440" bIns="45720" rtlCol="0" anchor="ctr" anchorCtr="0">
                <a:noAutofit/>
              </a:bodyPr>
              <a:lstStyle>
                <a:defPPr>
                  <a:defRPr lang="en-US"/>
                </a:defPPr>
                <a:lvl1pPr indent="0">
                  <a:lnSpc>
                    <a:spcPct val="90000"/>
                  </a:lnSpc>
                  <a:spcBef>
                    <a:spcPts val="1000"/>
                  </a:spcBef>
                  <a:buFont typeface="Arial" panose="020B0604020202020204" pitchFamily="34" charset="0"/>
                  <a:buNone/>
                  <a:defRPr sz="2800">
                    <a:solidFill>
                      <a:schemeClr val="tx2"/>
                    </a:solidFill>
                    <a:latin typeface="Calibri" panose="020F0502020204030204" pitchFamily="34" charset="0"/>
                    <a:cs typeface="Calibri" panose="020F0502020204030204" pitchFamily="34" charset="0"/>
                  </a:defRPr>
                </a:lvl1pPr>
                <a:lvl2pPr marL="685800" indent="-228600" algn="r" rtl="1">
                  <a:lnSpc>
                    <a:spcPct val="90000"/>
                  </a:lnSpc>
                  <a:spcBef>
                    <a:spcPts val="500"/>
                  </a:spcBef>
                  <a:buFont typeface="Arial" panose="020B0604020202020204" pitchFamily="34" charset="0"/>
                  <a:buChar char="•"/>
                  <a:defRPr>
                    <a:solidFill>
                      <a:schemeClr val="tx2"/>
                    </a:solidFill>
                    <a:latin typeface="Heebo" pitchFamily="2" charset="-79"/>
                    <a:cs typeface="Heebo" pitchFamily="2" charset="-79"/>
                  </a:defRPr>
                </a:lvl2pPr>
                <a:lvl3pPr marL="1143000" indent="-228600" algn="r" rtl="1">
                  <a:lnSpc>
                    <a:spcPct val="90000"/>
                  </a:lnSpc>
                  <a:spcBef>
                    <a:spcPts val="500"/>
                  </a:spcBef>
                  <a:buFont typeface="Arial" panose="020B0604020202020204" pitchFamily="34" charset="0"/>
                  <a:buChar char="•"/>
                  <a:defRPr sz="1600">
                    <a:solidFill>
                      <a:schemeClr val="tx2"/>
                    </a:solidFill>
                    <a:latin typeface="Heebo" pitchFamily="2" charset="-79"/>
                    <a:cs typeface="Heebo" pitchFamily="2" charset="-79"/>
                  </a:defRPr>
                </a:lvl3pPr>
                <a:lvl4pPr marL="16002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4pPr>
                <a:lvl5pPr marL="20574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sz="2400" dirty="0"/>
                  <a:t>War Ending Without an Arrangement</a:t>
                </a:r>
              </a:p>
            </p:txBody>
          </p:sp>
        </p:grpSp>
        <p:cxnSp>
          <p:nvCxnSpPr>
            <p:cNvPr id="18" name="Straight Connector 17">
              <a:extLst>
                <a:ext uri="{FF2B5EF4-FFF2-40B4-BE49-F238E27FC236}">
                  <a16:creationId xmlns:a16="http://schemas.microsoft.com/office/drawing/2014/main" id="{53E1ECA5-7E5F-1AC5-52EC-81849E798BD5}"/>
                </a:ext>
              </a:extLst>
            </p:cNvPr>
            <p:cNvCxnSpPr>
              <a:cxnSpLocks/>
            </p:cNvCxnSpPr>
            <p:nvPr/>
          </p:nvCxnSpPr>
          <p:spPr>
            <a:xfrm>
              <a:off x="4209627" y="2185998"/>
              <a:ext cx="0" cy="504000"/>
            </a:xfrm>
            <a:prstGeom prst="line">
              <a:avLst/>
            </a:prstGeom>
            <a:ln w="31750">
              <a:gradFill>
                <a:gsLst>
                  <a:gs pos="0">
                    <a:srgbClr val="1C4A9A"/>
                  </a:gs>
                  <a:gs pos="51000">
                    <a:srgbClr val="00AEEB"/>
                  </a:gs>
                  <a:gs pos="99000">
                    <a:srgbClr val="23C2BE"/>
                  </a:gs>
                </a:gsLst>
                <a:lin ang="5400000" scaled="0"/>
              </a:gra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A7BD0B1C-366D-FCDF-ADFF-014FB3ED56FF}"/>
                </a:ext>
              </a:extLst>
            </p:cNvPr>
            <p:cNvSpPr/>
            <p:nvPr/>
          </p:nvSpPr>
          <p:spPr>
            <a:xfrm>
              <a:off x="825116" y="1997385"/>
              <a:ext cx="10541767" cy="889751"/>
            </a:xfrm>
            <a:prstGeom prst="roundRect">
              <a:avLst>
                <a:gd name="adj" fmla="val 7334"/>
              </a:avLst>
            </a:prstGeom>
            <a:noFill/>
            <a:ln>
              <a:gradFill>
                <a:gsLst>
                  <a:gs pos="0">
                    <a:srgbClr val="1C4A9A"/>
                  </a:gs>
                  <a:gs pos="55000">
                    <a:srgbClr val="00AEEB"/>
                  </a:gs>
                  <a:gs pos="100000">
                    <a:srgbClr val="23C2BE"/>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lnSpc>
                  <a:spcPct val="80000"/>
                </a:lnSpc>
              </a:pPr>
              <a:endParaRPr lang="en-US" sz="2400">
                <a:latin typeface="Calibri" panose="020F0502020204030204" pitchFamily="34" charset="0"/>
                <a:cs typeface="Calibri" panose="020F0502020204030204" pitchFamily="34" charset="0"/>
              </a:endParaRPr>
            </a:p>
          </p:txBody>
        </p:sp>
      </p:grpSp>
      <p:sp>
        <p:nvSpPr>
          <p:cNvPr id="22" name="Round Same Side Corner Rectangle 21">
            <a:extLst>
              <a:ext uri="{FF2B5EF4-FFF2-40B4-BE49-F238E27FC236}">
                <a16:creationId xmlns:a16="http://schemas.microsoft.com/office/drawing/2014/main" id="{245D0CED-8F30-4612-6FE7-5B54A6389FD8}"/>
              </a:ext>
            </a:extLst>
          </p:cNvPr>
          <p:cNvSpPr/>
          <p:nvPr/>
        </p:nvSpPr>
        <p:spPr>
          <a:xfrm rot="16200000" flipH="1">
            <a:off x="8277081" y="2740778"/>
            <a:ext cx="1929474" cy="5900364"/>
          </a:xfrm>
          <a:prstGeom prst="round2SameRect">
            <a:avLst>
              <a:gd name="adj1" fmla="val 50000"/>
              <a:gd name="adj2" fmla="val 0"/>
            </a:avLst>
          </a:prstGeom>
          <a:gradFill>
            <a:gsLst>
              <a:gs pos="0">
                <a:schemeClr val="accent6"/>
              </a:gs>
              <a:gs pos="98000">
                <a:schemeClr val="bg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000"/>
          </a:p>
        </p:txBody>
      </p:sp>
      <p:sp>
        <p:nvSpPr>
          <p:cNvPr id="21" name="Round Same Side Corner Rectangle 20">
            <a:extLst>
              <a:ext uri="{FF2B5EF4-FFF2-40B4-BE49-F238E27FC236}">
                <a16:creationId xmlns:a16="http://schemas.microsoft.com/office/drawing/2014/main" id="{37F7B293-248D-030A-9626-971F7B6626DD}"/>
              </a:ext>
            </a:extLst>
          </p:cNvPr>
          <p:cNvSpPr/>
          <p:nvPr/>
        </p:nvSpPr>
        <p:spPr>
          <a:xfrm rot="5400000" flipH="1">
            <a:off x="1985447" y="2734744"/>
            <a:ext cx="1929472" cy="5900364"/>
          </a:xfrm>
          <a:prstGeom prst="round2SameRect">
            <a:avLst>
              <a:gd name="adj1" fmla="val 50000"/>
              <a:gd name="adj2" fmla="val 0"/>
            </a:avLst>
          </a:prstGeom>
          <a:gradFill>
            <a:gsLst>
              <a:gs pos="0">
                <a:srgbClr val="E94C5E"/>
              </a:gs>
              <a:gs pos="98000">
                <a:schemeClr val="bg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000"/>
          </a:p>
        </p:txBody>
      </p:sp>
      <p:sp>
        <p:nvSpPr>
          <p:cNvPr id="2" name="Title 1">
            <a:extLst>
              <a:ext uri="{FF2B5EF4-FFF2-40B4-BE49-F238E27FC236}">
                <a16:creationId xmlns:a16="http://schemas.microsoft.com/office/drawing/2014/main" id="{D936F789-D1C2-26B9-74F6-0E4FD4D467E6}"/>
              </a:ext>
            </a:extLst>
          </p:cNvPr>
          <p:cNvSpPr>
            <a:spLocks noGrp="1"/>
          </p:cNvSpPr>
          <p:nvPr>
            <p:ph type="title"/>
          </p:nvPr>
        </p:nvSpPr>
        <p:spPr>
          <a:xfrm>
            <a:off x="430086" y="760721"/>
            <a:ext cx="11549352" cy="651741"/>
          </a:xfrm>
        </p:spPr>
        <p:txBody>
          <a:bodyPr>
            <a:noAutofit/>
          </a:bodyPr>
          <a:lstStyle/>
          <a:p>
            <a:r>
              <a:rPr lang="en-US" dirty="0">
                <a:gradFill>
                  <a:gsLst>
                    <a:gs pos="2000">
                      <a:schemeClr val="bg2"/>
                    </a:gs>
                    <a:gs pos="40000">
                      <a:srgbClr val="23C2BE"/>
                    </a:gs>
                    <a:gs pos="100000">
                      <a:srgbClr val="1C4A9A"/>
                    </a:gs>
                    <a:gs pos="70000">
                      <a:srgbClr val="00AEEB"/>
                    </a:gs>
                  </a:gsLst>
                  <a:lin ang="10800000" scaled="0"/>
                </a:gradFill>
                <a:latin typeface="Heebo" pitchFamily="2" charset="-79"/>
                <a:cs typeface="Heebo" pitchFamily="2" charset="-79"/>
              </a:rPr>
              <a:t>Economic Implications of Defense–Political Scenarios</a:t>
            </a:r>
            <a:endParaRPr lang="en-US" dirty="0"/>
          </a:p>
        </p:txBody>
      </p:sp>
      <p:sp>
        <p:nvSpPr>
          <p:cNvPr id="3" name="Content Placeholder 2">
            <a:extLst>
              <a:ext uri="{FF2B5EF4-FFF2-40B4-BE49-F238E27FC236}">
                <a16:creationId xmlns:a16="http://schemas.microsoft.com/office/drawing/2014/main" id="{D21DABBD-14E9-E8C9-645C-A9CCD86A7F2E}"/>
              </a:ext>
            </a:extLst>
          </p:cNvPr>
          <p:cNvSpPr>
            <a:spLocks noGrp="1"/>
          </p:cNvSpPr>
          <p:nvPr>
            <p:ph idx="1"/>
          </p:nvPr>
        </p:nvSpPr>
        <p:spPr>
          <a:xfrm>
            <a:off x="562578" y="1445875"/>
            <a:ext cx="4602977" cy="378499"/>
          </a:xfrm>
        </p:spPr>
        <p:txBody>
          <a:bodyPr/>
          <a:lstStyle/>
          <a:p>
            <a:r>
              <a:rPr lang="en-US" sz="2000" dirty="0">
                <a:latin typeface="Heebo" pitchFamily="2" charset="-79"/>
                <a:cs typeface="Heebo" pitchFamily="2" charset="-79"/>
              </a:rPr>
              <a:t>Main scenarios for Gaza:</a:t>
            </a:r>
            <a:endParaRPr lang="en-US" sz="2000" b="1" dirty="0">
              <a:latin typeface="Heebo" pitchFamily="2" charset="-79"/>
              <a:cs typeface="Heebo" pitchFamily="2" charset="-79"/>
            </a:endParaRPr>
          </a:p>
        </p:txBody>
      </p:sp>
      <p:sp>
        <p:nvSpPr>
          <p:cNvPr id="5" name="TextBox 4">
            <a:extLst>
              <a:ext uri="{FF2B5EF4-FFF2-40B4-BE49-F238E27FC236}">
                <a16:creationId xmlns:a16="http://schemas.microsoft.com/office/drawing/2014/main" id="{1C94893A-8A18-D280-B3DC-D5EF89D2CFC5}"/>
              </a:ext>
            </a:extLst>
          </p:cNvPr>
          <p:cNvSpPr txBox="1"/>
          <p:nvPr/>
        </p:nvSpPr>
        <p:spPr>
          <a:xfrm>
            <a:off x="6802876" y="4992232"/>
            <a:ext cx="4877883" cy="1421928"/>
          </a:xfrm>
          <a:prstGeom prst="rect">
            <a:avLst/>
          </a:prstGeom>
          <a:noFill/>
        </p:spPr>
        <p:txBody>
          <a:bodyPr wrap="square">
            <a:spAutoFit/>
          </a:bodyPr>
          <a:lstStyle/>
          <a:p>
            <a:pPr algn="l">
              <a:lnSpc>
                <a:spcPct val="90000"/>
              </a:lnSpc>
            </a:pPr>
            <a:r>
              <a:rPr lang="en-US" sz="2400" b="1" dirty="0">
                <a:solidFill>
                  <a:schemeClr val="tx2"/>
                </a:solidFill>
                <a:latin typeface="Calibri" panose="020F0502020204030204" pitchFamily="34" charset="0"/>
                <a:cs typeface="Calibri" panose="020F0502020204030204" pitchFamily="34" charset="0"/>
              </a:rPr>
              <a:t>Arrangement, restored security, and reforms will return the economy to a growth trajectory, as after the Second Intifada</a:t>
            </a:r>
          </a:p>
        </p:txBody>
      </p:sp>
      <p:sp>
        <p:nvSpPr>
          <p:cNvPr id="7" name="TextBox 6">
            <a:extLst>
              <a:ext uri="{FF2B5EF4-FFF2-40B4-BE49-F238E27FC236}">
                <a16:creationId xmlns:a16="http://schemas.microsoft.com/office/drawing/2014/main" id="{279E4481-32CD-3F70-C3F6-1EB0ADBD3483}"/>
              </a:ext>
            </a:extLst>
          </p:cNvPr>
          <p:cNvSpPr txBox="1"/>
          <p:nvPr/>
        </p:nvSpPr>
        <p:spPr>
          <a:xfrm>
            <a:off x="528784" y="3063055"/>
            <a:ext cx="11403760" cy="1323439"/>
          </a:xfrm>
          <a:prstGeom prst="rect">
            <a:avLst/>
          </a:prstGeom>
          <a:noFill/>
        </p:spPr>
        <p:txBody>
          <a:bodyPr wrap="square">
            <a:spAutoFit/>
          </a:bodyPr>
          <a:lstStyle/>
          <a:p>
            <a:pPr marL="177750" indent="-177750" algn="l" defTabSz="914400" eaLnBrk="1" latinLnBrk="0" hangingPunct="1">
              <a:buFont typeface="Arial" panose="020B0604020202020204" pitchFamily="34" charset="0"/>
              <a:buChar char="•"/>
            </a:pPr>
            <a:r>
              <a:rPr lang="en-US" sz="2000" dirty="0">
                <a:solidFill>
                  <a:schemeClr val="tx2"/>
                </a:solidFill>
                <a:latin typeface="Calibri" panose="020F0502020204030204" pitchFamily="34" charset="0"/>
                <a:cs typeface="Calibri" panose="020F0502020204030204" pitchFamily="34" charset="0"/>
              </a:rPr>
              <a:t>Economic analysis: short term (2025–2027) and long term (2028–2035)</a:t>
            </a:r>
          </a:p>
          <a:p>
            <a:pPr marL="177750" indent="-177750" algn="l" defTabSz="914400" eaLnBrk="1" latinLnBrk="0" hangingPunct="1">
              <a:buFont typeface="Arial" panose="020B0604020202020204" pitchFamily="34" charset="0"/>
              <a:buChar char="•"/>
            </a:pPr>
            <a:r>
              <a:rPr lang="en-US" sz="2000" dirty="0">
                <a:solidFill>
                  <a:schemeClr val="tx2"/>
                </a:solidFill>
                <a:latin typeface="Calibri" panose="020F0502020204030204" pitchFamily="34" charset="0"/>
                <a:cs typeface="Calibri" panose="020F0502020204030204" pitchFamily="34" charset="0"/>
              </a:rPr>
              <a:t>Based on estimated defense costs and their effects on growth, deficit, and debt-to-GDP ratio</a:t>
            </a:r>
          </a:p>
          <a:p>
            <a:pPr marL="177750" indent="-177750" algn="l" defTabSz="914400" eaLnBrk="1" latinLnBrk="0" hangingPunct="1">
              <a:buFont typeface="Arial" panose="020B0604020202020204" pitchFamily="34" charset="0"/>
              <a:buChar char="•"/>
            </a:pPr>
            <a:r>
              <a:rPr lang="en-US" sz="2000" dirty="0">
                <a:solidFill>
                  <a:schemeClr val="tx2"/>
                </a:solidFill>
                <a:latin typeface="Calibri" panose="020F0502020204030204" pitchFamily="34" charset="0"/>
                <a:cs typeface="Calibri" panose="020F0502020204030204" pitchFamily="34" charset="0"/>
              </a:rPr>
              <a:t>Focus on: sanctions risk under occupation, fiscal adjustment needs, and growth-enhancing reforms in all scenarios</a:t>
            </a:r>
          </a:p>
        </p:txBody>
      </p:sp>
      <p:sp>
        <p:nvSpPr>
          <p:cNvPr id="24" name="TextBox 23">
            <a:extLst>
              <a:ext uri="{FF2B5EF4-FFF2-40B4-BE49-F238E27FC236}">
                <a16:creationId xmlns:a16="http://schemas.microsoft.com/office/drawing/2014/main" id="{AA6BA4EE-6632-8B10-A35D-181A10C4A55D}"/>
              </a:ext>
            </a:extLst>
          </p:cNvPr>
          <p:cNvSpPr txBox="1"/>
          <p:nvPr/>
        </p:nvSpPr>
        <p:spPr>
          <a:xfrm>
            <a:off x="111850" y="4992233"/>
            <a:ext cx="5584694" cy="1421928"/>
          </a:xfrm>
          <a:prstGeom prst="rect">
            <a:avLst/>
          </a:prstGeom>
          <a:noFill/>
        </p:spPr>
        <p:txBody>
          <a:bodyPr wrap="square">
            <a:spAutoFit/>
          </a:bodyPr>
          <a:lstStyle/>
          <a:p>
            <a:pPr algn="r" rtl="1">
              <a:lnSpc>
                <a:spcPct val="90000"/>
              </a:lnSpc>
            </a:pPr>
            <a:r>
              <a:rPr lang="en-US" sz="2400" b="1" dirty="0">
                <a:solidFill>
                  <a:schemeClr val="tx2"/>
                </a:solidFill>
                <a:latin typeface="Calibri" panose="020F0502020204030204" pitchFamily="34" charset="0"/>
                <a:cs typeface="Calibri" panose="020F0502020204030204" pitchFamily="34" charset="0"/>
              </a:rPr>
              <a:t>Occupation of Gaza blocks growth-enhancing reforms, weakens employment and output, and poses risks to financial stability – resembling the “lost decade”</a:t>
            </a:r>
          </a:p>
        </p:txBody>
      </p:sp>
    </p:spTree>
    <p:extLst>
      <p:ext uri="{BB962C8B-B14F-4D97-AF65-F5344CB8AC3E}">
        <p14:creationId xmlns:p14="http://schemas.microsoft.com/office/powerpoint/2010/main" val="1508121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ipe(left)">
                                      <p:cBhvr>
                                        <p:cTn id="17" dur="500"/>
                                        <p:tgtEl>
                                          <p:spTgt spid="21"/>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500"/>
                                        <p:tgtEl>
                                          <p:spTgt spid="2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right)">
                                      <p:cBhvr>
                                        <p:cTn id="2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5" grpId="0"/>
      <p:bldP spid="7"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0490D-08E2-3F7E-1A38-A4A3F9CF0FE8}"/>
            </a:ext>
          </a:extLst>
        </p:cNvPr>
        <p:cNvGrpSpPr/>
        <p:nvPr/>
      </p:nvGrpSpPr>
      <p:grpSpPr>
        <a:xfrm>
          <a:off x="0" y="0"/>
          <a:ext cx="0" cy="0"/>
          <a:chOff x="0" y="0"/>
          <a:chExt cx="0" cy="0"/>
        </a:xfrm>
      </p:grpSpPr>
      <p:grpSp>
        <p:nvGrpSpPr>
          <p:cNvPr id="30" name="Group 29">
            <a:extLst>
              <a:ext uri="{FF2B5EF4-FFF2-40B4-BE49-F238E27FC236}">
                <a16:creationId xmlns:a16="http://schemas.microsoft.com/office/drawing/2014/main" id="{6200A4D9-93BA-8290-7985-E5951A72A9E3}"/>
              </a:ext>
            </a:extLst>
          </p:cNvPr>
          <p:cNvGrpSpPr/>
          <p:nvPr/>
        </p:nvGrpSpPr>
        <p:grpSpPr>
          <a:xfrm>
            <a:off x="4599718" y="2179700"/>
            <a:ext cx="5887917" cy="4127483"/>
            <a:chOff x="3765486" y="1614744"/>
            <a:chExt cx="6984216" cy="4896000"/>
          </a:xfrm>
        </p:grpSpPr>
        <p:pic>
          <p:nvPicPr>
            <p:cNvPr id="7" name="Graphic 6">
              <a:extLst>
                <a:ext uri="{FF2B5EF4-FFF2-40B4-BE49-F238E27FC236}">
                  <a16:creationId xmlns:a16="http://schemas.microsoft.com/office/drawing/2014/main" id="{5F538A05-4A2C-C27C-15EE-C81995C5FFD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765486" y="1614744"/>
              <a:ext cx="6984216" cy="4896000"/>
            </a:xfrm>
            <a:prstGeom prst="rect">
              <a:avLst/>
            </a:prstGeom>
          </p:spPr>
        </p:pic>
        <p:sp>
          <p:nvSpPr>
            <p:cNvPr id="19" name="Oval 18">
              <a:extLst>
                <a:ext uri="{FF2B5EF4-FFF2-40B4-BE49-F238E27FC236}">
                  <a16:creationId xmlns:a16="http://schemas.microsoft.com/office/drawing/2014/main" id="{0406A150-42A9-F063-BA84-DEBBF9D90CD6}"/>
                </a:ext>
              </a:extLst>
            </p:cNvPr>
            <p:cNvSpPr>
              <a:spLocks noChangeAspect="1"/>
            </p:cNvSpPr>
            <p:nvPr/>
          </p:nvSpPr>
          <p:spPr>
            <a:xfrm>
              <a:off x="6560863" y="5840419"/>
              <a:ext cx="512436" cy="512436"/>
            </a:xfrm>
            <a:prstGeom prst="ellipse">
              <a:avLst/>
            </a:prstGeom>
            <a:gradFill flip="none" rotWithShape="1">
              <a:gsLst>
                <a:gs pos="0">
                  <a:srgbClr val="1C4A9A"/>
                </a:gs>
                <a:gs pos="51000">
                  <a:srgbClr val="00AEEB"/>
                </a:gs>
                <a:gs pos="99000">
                  <a:srgbClr val="23C2BE"/>
                </a:gs>
              </a:gsLst>
              <a:path path="circle">
                <a:fillToRect l="100000" t="100000"/>
              </a:path>
              <a:tileRect r="-100000" b="-100000"/>
            </a:gradFill>
            <a:ln>
              <a:noFill/>
            </a:ln>
            <a:effectLst>
              <a:softEdge rad="14915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ebo" pitchFamily="2" charset="-79"/>
                <a:ea typeface="+mn-ea"/>
                <a:cs typeface="Heebo" pitchFamily="2" charset="-79"/>
              </a:endParaRPr>
            </a:p>
          </p:txBody>
        </p:sp>
        <p:sp>
          <p:nvSpPr>
            <p:cNvPr id="20" name="Oval 19">
              <a:extLst>
                <a:ext uri="{FF2B5EF4-FFF2-40B4-BE49-F238E27FC236}">
                  <a16:creationId xmlns:a16="http://schemas.microsoft.com/office/drawing/2014/main" id="{728B24BD-A9DC-6743-C7B6-C236BBCFE638}"/>
                </a:ext>
              </a:extLst>
            </p:cNvPr>
            <p:cNvSpPr>
              <a:spLocks noChangeAspect="1"/>
            </p:cNvSpPr>
            <p:nvPr/>
          </p:nvSpPr>
          <p:spPr>
            <a:xfrm>
              <a:off x="7668847" y="3296531"/>
              <a:ext cx="512436" cy="512436"/>
            </a:xfrm>
            <a:prstGeom prst="ellipse">
              <a:avLst/>
            </a:prstGeom>
            <a:gradFill flip="none" rotWithShape="1">
              <a:gsLst>
                <a:gs pos="0">
                  <a:srgbClr val="1C4A9A"/>
                </a:gs>
                <a:gs pos="51000">
                  <a:srgbClr val="00AEEB"/>
                </a:gs>
                <a:gs pos="99000">
                  <a:srgbClr val="23C2BE"/>
                </a:gs>
              </a:gsLst>
              <a:path path="circle">
                <a:fillToRect l="100000" t="100000"/>
              </a:path>
              <a:tileRect r="-100000" b="-100000"/>
            </a:gradFill>
            <a:ln>
              <a:noFill/>
            </a:ln>
            <a:effectLst>
              <a:softEdge rad="14915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ebo" pitchFamily="2" charset="-79"/>
                <a:ea typeface="+mn-ea"/>
                <a:cs typeface="Heebo" pitchFamily="2" charset="-79"/>
              </a:endParaRPr>
            </a:p>
          </p:txBody>
        </p:sp>
        <p:sp>
          <p:nvSpPr>
            <p:cNvPr id="21" name="Oval 20">
              <a:extLst>
                <a:ext uri="{FF2B5EF4-FFF2-40B4-BE49-F238E27FC236}">
                  <a16:creationId xmlns:a16="http://schemas.microsoft.com/office/drawing/2014/main" id="{DA7D35AA-6281-7850-BB93-DF9CC07484CE}"/>
                </a:ext>
              </a:extLst>
            </p:cNvPr>
            <p:cNvSpPr>
              <a:spLocks noChangeAspect="1"/>
            </p:cNvSpPr>
            <p:nvPr/>
          </p:nvSpPr>
          <p:spPr>
            <a:xfrm>
              <a:off x="4670907" y="3448687"/>
              <a:ext cx="512436" cy="512436"/>
            </a:xfrm>
            <a:prstGeom prst="ellipse">
              <a:avLst/>
            </a:prstGeom>
            <a:gradFill flip="none" rotWithShape="1">
              <a:gsLst>
                <a:gs pos="0">
                  <a:srgbClr val="1C4A9A"/>
                </a:gs>
                <a:gs pos="51000">
                  <a:srgbClr val="00AEEB"/>
                </a:gs>
                <a:gs pos="99000">
                  <a:srgbClr val="23C2BE"/>
                </a:gs>
              </a:gsLst>
              <a:path path="circle">
                <a:fillToRect l="100000" t="100000"/>
              </a:path>
              <a:tileRect r="-100000" b="-100000"/>
            </a:gradFill>
            <a:ln>
              <a:noFill/>
            </a:ln>
            <a:effectLst>
              <a:softEdge rad="14915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ebo" pitchFamily="2" charset="-79"/>
                <a:ea typeface="+mn-ea"/>
                <a:cs typeface="Heebo" pitchFamily="2" charset="-79"/>
              </a:endParaRPr>
            </a:p>
          </p:txBody>
        </p:sp>
        <p:sp>
          <p:nvSpPr>
            <p:cNvPr id="22" name="Oval 21">
              <a:extLst>
                <a:ext uri="{FF2B5EF4-FFF2-40B4-BE49-F238E27FC236}">
                  <a16:creationId xmlns:a16="http://schemas.microsoft.com/office/drawing/2014/main" id="{C0154E42-C059-11B0-EADD-6958BE88EA5B}"/>
                </a:ext>
              </a:extLst>
            </p:cNvPr>
            <p:cNvSpPr>
              <a:spLocks noChangeAspect="1"/>
            </p:cNvSpPr>
            <p:nvPr/>
          </p:nvSpPr>
          <p:spPr>
            <a:xfrm>
              <a:off x="4927125" y="2836501"/>
              <a:ext cx="512436" cy="512436"/>
            </a:xfrm>
            <a:prstGeom prst="ellipse">
              <a:avLst/>
            </a:prstGeom>
            <a:gradFill flip="none" rotWithShape="1">
              <a:gsLst>
                <a:gs pos="0">
                  <a:srgbClr val="1C4A9A"/>
                </a:gs>
                <a:gs pos="51000">
                  <a:srgbClr val="00AEEB"/>
                </a:gs>
                <a:gs pos="99000">
                  <a:srgbClr val="23C2BE"/>
                </a:gs>
              </a:gsLst>
              <a:path path="circle">
                <a:fillToRect l="100000" t="100000"/>
              </a:path>
              <a:tileRect r="-100000" b="-100000"/>
            </a:gradFill>
            <a:ln>
              <a:noFill/>
            </a:ln>
            <a:effectLst>
              <a:softEdge rad="14915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ebo" pitchFamily="2" charset="-79"/>
                <a:ea typeface="+mn-ea"/>
                <a:cs typeface="Heebo" pitchFamily="2" charset="-79"/>
              </a:endParaRPr>
            </a:p>
          </p:txBody>
        </p:sp>
        <p:sp>
          <p:nvSpPr>
            <p:cNvPr id="23" name="Oval 22">
              <a:extLst>
                <a:ext uri="{FF2B5EF4-FFF2-40B4-BE49-F238E27FC236}">
                  <a16:creationId xmlns:a16="http://schemas.microsoft.com/office/drawing/2014/main" id="{6EC64E11-EC66-B8B6-DEA0-A6402B4B6895}"/>
                </a:ext>
              </a:extLst>
            </p:cNvPr>
            <p:cNvSpPr/>
            <p:nvPr/>
          </p:nvSpPr>
          <p:spPr>
            <a:xfrm>
              <a:off x="5010266" y="3088378"/>
              <a:ext cx="427060" cy="427060"/>
            </a:xfrm>
            <a:prstGeom prst="ellipse">
              <a:avLst/>
            </a:prstGeom>
            <a:gradFill flip="none" rotWithShape="1">
              <a:gsLst>
                <a:gs pos="0">
                  <a:srgbClr val="1C4A9A"/>
                </a:gs>
                <a:gs pos="51000">
                  <a:srgbClr val="00AEEB"/>
                </a:gs>
                <a:gs pos="99000">
                  <a:srgbClr val="23C2BE"/>
                </a:gs>
              </a:gsLst>
              <a:path path="circle">
                <a:fillToRect l="100000" t="100000"/>
              </a:path>
              <a:tileRect r="-100000" b="-100000"/>
            </a:gradFill>
            <a:ln>
              <a:noFill/>
            </a:ln>
            <a:effectLst>
              <a:softEdge rad="14915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ebo" pitchFamily="2" charset="-79"/>
                <a:ea typeface="+mn-ea"/>
                <a:cs typeface="Heebo" pitchFamily="2" charset="-79"/>
              </a:endParaRPr>
            </a:p>
          </p:txBody>
        </p:sp>
      </p:grpSp>
      <p:sp>
        <p:nvSpPr>
          <p:cNvPr id="2" name="Title 1">
            <a:extLst>
              <a:ext uri="{FF2B5EF4-FFF2-40B4-BE49-F238E27FC236}">
                <a16:creationId xmlns:a16="http://schemas.microsoft.com/office/drawing/2014/main" id="{7BACE5F4-BDCA-C1E7-D0A9-CD0A16A7BBC7}"/>
              </a:ext>
            </a:extLst>
          </p:cNvPr>
          <p:cNvSpPr>
            <a:spLocks noGrp="1"/>
          </p:cNvSpPr>
          <p:nvPr>
            <p:ph type="title"/>
          </p:nvPr>
        </p:nvSpPr>
        <p:spPr>
          <a:xfrm>
            <a:off x="296863" y="626200"/>
            <a:ext cx="11622070" cy="997579"/>
          </a:xfrm>
        </p:spPr>
        <p:txBody>
          <a:bodyPr>
            <a:noAutofit/>
          </a:bodyPr>
          <a:lstStyle/>
          <a:p>
            <a:r>
              <a:rPr lang="en-US" sz="3600" dirty="0">
                <a:gradFill>
                  <a:gsLst>
                    <a:gs pos="0">
                      <a:schemeClr val="bg2"/>
                    </a:gs>
                    <a:gs pos="64000">
                      <a:srgbClr val="06B6EC"/>
                    </a:gs>
                    <a:gs pos="96000">
                      <a:schemeClr val="bg2"/>
                    </a:gs>
                    <a:gs pos="37000">
                      <a:srgbClr val="36CAC5"/>
                    </a:gs>
                  </a:gsLst>
                  <a:lin ang="10800000" scaled="0"/>
                </a:gradFill>
                <a:latin typeface="Heebo" pitchFamily="2" charset="-79"/>
                <a:cs typeface="Heebo" pitchFamily="2" charset="-79"/>
              </a:rPr>
              <a:t>Security Context – Fall 2025</a:t>
            </a:r>
            <a:endParaRPr lang="en-US" sz="3600" dirty="0">
              <a:gradFill>
                <a:gsLst>
                  <a:gs pos="0">
                    <a:schemeClr val="bg2"/>
                  </a:gs>
                  <a:gs pos="64000">
                    <a:srgbClr val="06B6EC"/>
                  </a:gs>
                  <a:gs pos="96000">
                    <a:schemeClr val="bg2"/>
                  </a:gs>
                  <a:gs pos="37000">
                    <a:srgbClr val="36CAC5"/>
                  </a:gs>
                </a:gsLst>
                <a:lin ang="10800000" scaled="0"/>
              </a:gradFill>
              <a:effectLst>
                <a:outerShdw blurRad="38100" dist="38100" dir="2700000" algn="tl">
                  <a:srgbClr val="000000">
                    <a:alpha val="43137"/>
                  </a:srgbClr>
                </a:outerShdw>
              </a:effectLst>
              <a:latin typeface="Heebo" pitchFamily="2" charset="-79"/>
              <a:cs typeface="Heebo" pitchFamily="2" charset="-79"/>
            </a:endParaRPr>
          </a:p>
        </p:txBody>
      </p:sp>
      <p:sp>
        <p:nvSpPr>
          <p:cNvPr id="5" name="TextBox 4">
            <a:extLst>
              <a:ext uri="{FF2B5EF4-FFF2-40B4-BE49-F238E27FC236}">
                <a16:creationId xmlns:a16="http://schemas.microsoft.com/office/drawing/2014/main" id="{68339070-10EC-0809-74CC-56B5331B97F7}"/>
              </a:ext>
            </a:extLst>
          </p:cNvPr>
          <p:cNvSpPr txBox="1"/>
          <p:nvPr/>
        </p:nvSpPr>
        <p:spPr>
          <a:xfrm>
            <a:off x="180217" y="6623536"/>
            <a:ext cx="9868525"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2006D"/>
                </a:solidFill>
                <a:effectLst/>
                <a:uLnTx/>
                <a:uFillTx/>
                <a:latin typeface="Heebo" pitchFamily="2" charset="-79"/>
                <a:ea typeface="+mn-ea"/>
                <a:cs typeface="Heebo" pitchFamily="2" charset="-79"/>
              </a:rPr>
              <a:t>The scenario was constructed in consultation with security Experts.</a:t>
            </a:r>
            <a:endParaRPr kumimoji="0" lang="en-IL" sz="1100" b="0" i="0" u="none" strike="noStrike" kern="1200" cap="none" spc="0" normalizeH="0" baseline="0" noProof="0" dirty="0">
              <a:ln>
                <a:noFill/>
              </a:ln>
              <a:solidFill>
                <a:srgbClr val="02006D"/>
              </a:solidFill>
              <a:effectLst/>
              <a:uLnTx/>
              <a:uFillTx/>
              <a:latin typeface="Heebo" pitchFamily="2" charset="-79"/>
              <a:ea typeface="+mn-ea"/>
              <a:cs typeface="Heebo" pitchFamily="2" charset="-79"/>
            </a:endParaRPr>
          </a:p>
        </p:txBody>
      </p:sp>
      <p:sp>
        <p:nvSpPr>
          <p:cNvPr id="8" name="Content Placeholder 2">
            <a:extLst>
              <a:ext uri="{FF2B5EF4-FFF2-40B4-BE49-F238E27FC236}">
                <a16:creationId xmlns:a16="http://schemas.microsoft.com/office/drawing/2014/main" id="{2FA16A85-E634-ABC8-D632-2E383E5E5A14}"/>
              </a:ext>
            </a:extLst>
          </p:cNvPr>
          <p:cNvSpPr txBox="1">
            <a:spLocks/>
          </p:cNvSpPr>
          <p:nvPr/>
        </p:nvSpPr>
        <p:spPr>
          <a:xfrm>
            <a:off x="1276457" y="3271619"/>
            <a:ext cx="2167140" cy="300067"/>
          </a:xfrm>
          <a:prstGeom prst="rect">
            <a:avLst/>
          </a:prstGeom>
        </p:spPr>
        <p:txBody>
          <a:bodyPr vert="horz" lIns="91440" tIns="45720" rIns="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e-IL" sz="1050" b="1" i="0" u="none" strike="noStrike" kern="1200" cap="none" spc="0" normalizeH="0" baseline="0" noProof="0" dirty="0">
              <a:ln>
                <a:noFill/>
              </a:ln>
              <a:solidFill>
                <a:srgbClr val="1C4A9A"/>
              </a:solidFill>
              <a:effectLst/>
              <a:uLnTx/>
              <a:uFillTx/>
              <a:latin typeface="Heebo" pitchFamily="2" charset="-79"/>
              <a:ea typeface="+mn-ea"/>
              <a:cs typeface="Heebo" pitchFamily="2" charset="-79"/>
            </a:endParaRPr>
          </a:p>
        </p:txBody>
      </p:sp>
      <p:cxnSp>
        <p:nvCxnSpPr>
          <p:cNvPr id="10" name="Straight Connector 9">
            <a:extLst>
              <a:ext uri="{FF2B5EF4-FFF2-40B4-BE49-F238E27FC236}">
                <a16:creationId xmlns:a16="http://schemas.microsoft.com/office/drawing/2014/main" id="{1342715B-40C9-75F6-D6C9-F62C3C0AB275}"/>
              </a:ext>
            </a:extLst>
          </p:cNvPr>
          <p:cNvCxnSpPr>
            <a:cxnSpLocks/>
          </p:cNvCxnSpPr>
          <p:nvPr/>
        </p:nvCxnSpPr>
        <p:spPr>
          <a:xfrm>
            <a:off x="7204935" y="5921041"/>
            <a:ext cx="821216" cy="0"/>
          </a:xfrm>
          <a:prstGeom prst="line">
            <a:avLst/>
          </a:prstGeom>
          <a:ln w="15875">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4FAC3867-AB2C-7966-8F28-82D2F7705DEB}"/>
              </a:ext>
            </a:extLst>
          </p:cNvPr>
          <p:cNvSpPr txBox="1">
            <a:spLocks/>
          </p:cNvSpPr>
          <p:nvPr/>
        </p:nvSpPr>
        <p:spPr>
          <a:xfrm>
            <a:off x="1253814" y="1268991"/>
            <a:ext cx="2167140" cy="300067"/>
          </a:xfrm>
          <a:prstGeom prst="rect">
            <a:avLst/>
          </a:prstGeom>
        </p:spPr>
        <p:txBody>
          <a:bodyPr vert="horz" lIns="91440" tIns="45720" rIns="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e-IL" sz="1050" b="1" i="0" u="none" strike="noStrike" kern="1200" cap="none" spc="0" normalizeH="0" baseline="0" noProof="0" dirty="0">
              <a:ln>
                <a:noFill/>
              </a:ln>
              <a:solidFill>
                <a:srgbClr val="1C4A9A"/>
              </a:solidFill>
              <a:effectLst/>
              <a:uLnTx/>
              <a:uFillTx/>
              <a:latin typeface="Heebo" pitchFamily="2" charset="-79"/>
              <a:ea typeface="+mn-ea"/>
              <a:cs typeface="Heebo" pitchFamily="2" charset="-79"/>
            </a:endParaRPr>
          </a:p>
        </p:txBody>
      </p:sp>
      <p:sp>
        <p:nvSpPr>
          <p:cNvPr id="12" name="Content Placeholder 2">
            <a:extLst>
              <a:ext uri="{FF2B5EF4-FFF2-40B4-BE49-F238E27FC236}">
                <a16:creationId xmlns:a16="http://schemas.microsoft.com/office/drawing/2014/main" id="{486E6298-B360-410B-156C-B4721CF3297F}"/>
              </a:ext>
            </a:extLst>
          </p:cNvPr>
          <p:cNvSpPr txBox="1">
            <a:spLocks/>
          </p:cNvSpPr>
          <p:nvPr/>
        </p:nvSpPr>
        <p:spPr>
          <a:xfrm>
            <a:off x="3067017" y="5255834"/>
            <a:ext cx="2167140" cy="300067"/>
          </a:xfrm>
          <a:prstGeom prst="rect">
            <a:avLst/>
          </a:prstGeom>
        </p:spPr>
        <p:txBody>
          <a:bodyPr vert="horz" lIns="91440" tIns="45720" rIns="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he-IL" sz="1050" b="1" i="0" u="none" strike="noStrike" kern="1200" cap="none" spc="0" normalizeH="0" baseline="0" noProof="0" dirty="0">
              <a:ln>
                <a:noFill/>
              </a:ln>
              <a:solidFill>
                <a:srgbClr val="1C4A9A"/>
              </a:solidFill>
              <a:effectLst/>
              <a:uLnTx/>
              <a:uFillTx/>
              <a:latin typeface="Heebo" pitchFamily="2" charset="-79"/>
              <a:ea typeface="+mn-ea"/>
              <a:cs typeface="Heebo" pitchFamily="2" charset="-79"/>
            </a:endParaRPr>
          </a:p>
        </p:txBody>
      </p:sp>
      <p:sp>
        <p:nvSpPr>
          <p:cNvPr id="14" name="Content Placeholder 2">
            <a:extLst>
              <a:ext uri="{FF2B5EF4-FFF2-40B4-BE49-F238E27FC236}">
                <a16:creationId xmlns:a16="http://schemas.microsoft.com/office/drawing/2014/main" id="{AC1403D7-CD6E-37C1-4711-F7779FF3827D}"/>
              </a:ext>
            </a:extLst>
          </p:cNvPr>
          <p:cNvSpPr txBox="1">
            <a:spLocks/>
          </p:cNvSpPr>
          <p:nvPr/>
        </p:nvSpPr>
        <p:spPr>
          <a:xfrm>
            <a:off x="8026151" y="5640975"/>
            <a:ext cx="3892782" cy="752972"/>
          </a:xfrm>
          <a:prstGeom prst="rect">
            <a:avLst/>
          </a:prstGeom>
        </p:spPr>
        <p:txBody>
          <a:bodyPr vert="horz" lIns="91440" tIns="45720" rIns="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1"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6B6EC"/>
                </a:solidFill>
                <a:effectLst/>
                <a:uLnTx/>
                <a:uFillTx/>
                <a:latin typeface="Heebo" pitchFamily="2" charset="-79"/>
                <a:ea typeface="+mn-ea"/>
                <a:cs typeface="Heebo" pitchFamily="2" charset="-79"/>
              </a:rPr>
              <a:t>Houthis</a:t>
            </a:r>
            <a:endParaRPr kumimoji="0" lang="he-IL" sz="2000" b="1" i="0" u="none" strike="noStrike" kern="1200" cap="none" spc="0" normalizeH="0" baseline="0" noProof="0" dirty="0">
              <a:ln>
                <a:noFill/>
              </a:ln>
              <a:solidFill>
                <a:srgbClr val="06B6EC"/>
              </a:solidFill>
              <a:effectLst/>
              <a:uLnTx/>
              <a:uFillTx/>
              <a:latin typeface="Heebo" pitchFamily="2" charset="-79"/>
              <a:ea typeface="+mn-ea"/>
              <a:cs typeface="Heebo" pitchFamily="2" charset="-79"/>
            </a:endParaRPr>
          </a:p>
          <a:p>
            <a:pPr marL="0" marR="0" lvl="0" indent="0" algn="l" defTabSz="914400" rtl="1"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rPr>
              <a:t>Occasional missile fire, expected to cease following the end of the Gaza war</a:t>
            </a:r>
            <a:endParaRPr kumimoji="0" lang="he-IL"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endParaRPr>
          </a:p>
        </p:txBody>
      </p:sp>
      <p:sp>
        <p:nvSpPr>
          <p:cNvPr id="15" name="Content Placeholder 2">
            <a:extLst>
              <a:ext uri="{FF2B5EF4-FFF2-40B4-BE49-F238E27FC236}">
                <a16:creationId xmlns:a16="http://schemas.microsoft.com/office/drawing/2014/main" id="{9BF8BE76-6845-5821-56DC-D313D21A42B3}"/>
              </a:ext>
            </a:extLst>
          </p:cNvPr>
          <p:cNvSpPr txBox="1">
            <a:spLocks/>
          </p:cNvSpPr>
          <p:nvPr/>
        </p:nvSpPr>
        <p:spPr>
          <a:xfrm>
            <a:off x="496362" y="1675232"/>
            <a:ext cx="3525296" cy="2320697"/>
          </a:xfrm>
          <a:prstGeom prst="rect">
            <a:avLst/>
          </a:prstGeom>
        </p:spPr>
        <p:txBody>
          <a:bodyPr vert="horz" lIns="91440" tIns="45720" rIns="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6B6EC"/>
                </a:solidFill>
                <a:effectLst/>
                <a:uLnTx/>
                <a:uFillTx/>
                <a:latin typeface="Heebo" pitchFamily="2" charset="-79"/>
                <a:ea typeface="+mn-ea"/>
                <a:cs typeface="Heebo" pitchFamily="2" charset="-79"/>
              </a:rPr>
              <a:t>North</a:t>
            </a:r>
            <a:r>
              <a:rPr kumimoji="0" lang="he-IL" sz="1600" b="1" i="0" u="none" strike="noStrike" kern="1200" cap="none" spc="0" normalizeH="0" baseline="0" noProof="0" dirty="0">
                <a:ln>
                  <a:noFill/>
                </a:ln>
                <a:solidFill>
                  <a:srgbClr val="06B6EC"/>
                </a:solidFill>
                <a:effectLst/>
                <a:uLnTx/>
                <a:uFillTx/>
                <a:latin typeface="Heebo" pitchFamily="2" charset="-79"/>
                <a:ea typeface="+mn-ea"/>
                <a:cs typeface="Heebo" pitchFamily="2" charset="-79"/>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162B90"/>
                </a:solidFill>
                <a:effectLst/>
                <a:uLnTx/>
                <a:uFillTx/>
                <a:latin typeface="Heebo" pitchFamily="2" charset="-79"/>
                <a:ea typeface="+mn-ea"/>
                <a:cs typeface="Heebo" pitchFamily="2" charset="-79"/>
              </a:rPr>
              <a:t>Arrangement under current conditions with Lebanon</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rPr>
              <a:t>Return to near-normal economic activity by Q4 2025</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srgbClr val="162B90"/>
                </a:solidFill>
                <a:effectLst/>
                <a:uLnTx/>
                <a:uFillTx/>
                <a:latin typeface="Heebo" pitchFamily="2" charset="-79"/>
                <a:ea typeface="+mn-ea"/>
                <a:cs typeface="Heebo" pitchFamily="2" charset="-79"/>
              </a:rPr>
              <a:t>Syria</a:t>
            </a:r>
            <a:r>
              <a:rPr kumimoji="0" lang="en-US"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rPr>
              <a:t>: continuation of the existing situation</a:t>
            </a:r>
            <a:endParaRPr kumimoji="0" lang="he-IL"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endParaRPr>
          </a:p>
        </p:txBody>
      </p:sp>
      <p:sp>
        <p:nvSpPr>
          <p:cNvPr id="17" name="Content Placeholder 2">
            <a:extLst>
              <a:ext uri="{FF2B5EF4-FFF2-40B4-BE49-F238E27FC236}">
                <a16:creationId xmlns:a16="http://schemas.microsoft.com/office/drawing/2014/main" id="{C6B129B1-97AE-458C-8E4B-E470FFB374B4}"/>
              </a:ext>
            </a:extLst>
          </p:cNvPr>
          <p:cNvSpPr txBox="1">
            <a:spLocks/>
          </p:cNvSpPr>
          <p:nvPr/>
        </p:nvSpPr>
        <p:spPr>
          <a:xfrm>
            <a:off x="6742029" y="1180945"/>
            <a:ext cx="4916029" cy="188620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6B6EC"/>
                </a:solidFill>
                <a:effectLst/>
                <a:uLnTx/>
                <a:uFillTx/>
                <a:latin typeface="Heebo" pitchFamily="2" charset="-79"/>
                <a:ea typeface="+mn-ea"/>
                <a:cs typeface="Heebo" pitchFamily="2" charset="-79"/>
              </a:rPr>
              <a:t>Iran</a:t>
            </a:r>
            <a:r>
              <a:rPr kumimoji="0" lang="he-IL" sz="1600" b="1" i="0" u="none" strike="noStrike" kern="1200" cap="none" spc="0" normalizeH="0" baseline="0" noProof="0" dirty="0">
                <a:ln>
                  <a:noFill/>
                </a:ln>
                <a:solidFill>
                  <a:srgbClr val="06B6EC"/>
                </a:solidFill>
                <a:effectLst/>
                <a:uLnTx/>
                <a:uFillTx/>
                <a:latin typeface="Heebo" pitchFamily="2" charset="-79"/>
                <a:ea typeface="+mn-ea"/>
                <a:cs typeface="Heebo" pitchFamily="2" charset="-79"/>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dirty="0">
                <a:ln>
                  <a:noFill/>
                </a:ln>
                <a:solidFill>
                  <a:srgbClr val="162B90"/>
                </a:solidFill>
                <a:effectLst/>
                <a:uLnTx/>
                <a:uFillTx/>
                <a:latin typeface="Heebo" pitchFamily="2" charset="-79"/>
                <a:ea typeface="+mn-ea"/>
                <a:cs typeface="Heebo" pitchFamily="2" charset="-79"/>
              </a:rPr>
              <a:t>“Twelve-Day War”: significant damage to Iranian nuclear and missile capabilities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rPr>
              <a:t>2025–2026: ceasefire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rPr>
              <a:t>2027–2035: Israeli preparations for additional confrontations</a:t>
            </a:r>
            <a:endParaRPr kumimoji="0" lang="he-IL"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endParaRPr>
          </a:p>
        </p:txBody>
      </p:sp>
      <p:sp>
        <p:nvSpPr>
          <p:cNvPr id="18" name="Content Placeholder 2">
            <a:extLst>
              <a:ext uri="{FF2B5EF4-FFF2-40B4-BE49-F238E27FC236}">
                <a16:creationId xmlns:a16="http://schemas.microsoft.com/office/drawing/2014/main" id="{02260D5B-DBB3-70EE-9678-638A587964A5}"/>
              </a:ext>
            </a:extLst>
          </p:cNvPr>
          <p:cNvSpPr txBox="1">
            <a:spLocks/>
          </p:cNvSpPr>
          <p:nvPr/>
        </p:nvSpPr>
        <p:spPr>
          <a:xfrm>
            <a:off x="6395467" y="5840810"/>
            <a:ext cx="2804577" cy="466373"/>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1" eaLnBrk="1" fontAlgn="auto" latinLnBrk="0" hangingPunct="1">
              <a:lnSpc>
                <a:spcPct val="100000"/>
              </a:lnSpc>
              <a:spcBef>
                <a:spcPts val="500"/>
              </a:spcBef>
              <a:spcAft>
                <a:spcPts val="0"/>
              </a:spcAft>
              <a:buClrTx/>
              <a:buSzTx/>
              <a:buFont typeface="Arial" panose="020B0604020202020204" pitchFamily="34" charset="0"/>
              <a:buNone/>
              <a:tabLst/>
              <a:defRPr/>
            </a:pPr>
            <a:endParaRPr kumimoji="0" lang="he-IL"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endParaRPr>
          </a:p>
        </p:txBody>
      </p:sp>
      <p:cxnSp>
        <p:nvCxnSpPr>
          <p:cNvPr id="25" name="Straight Connector 24">
            <a:extLst>
              <a:ext uri="{FF2B5EF4-FFF2-40B4-BE49-F238E27FC236}">
                <a16:creationId xmlns:a16="http://schemas.microsoft.com/office/drawing/2014/main" id="{1509B755-D5D8-8722-9D33-4387D3AE19C3}"/>
              </a:ext>
            </a:extLst>
          </p:cNvPr>
          <p:cNvCxnSpPr>
            <a:cxnSpLocks/>
          </p:cNvCxnSpPr>
          <p:nvPr/>
        </p:nvCxnSpPr>
        <p:spPr>
          <a:xfrm>
            <a:off x="3686687" y="2390762"/>
            <a:ext cx="2073975" cy="977726"/>
          </a:xfrm>
          <a:prstGeom prst="line">
            <a:avLst/>
          </a:prstGeom>
          <a:ln w="15875">
            <a:gradFill>
              <a:gsLst>
                <a:gs pos="0">
                  <a:srgbClr val="1C4A9A"/>
                </a:gs>
                <a:gs pos="51000">
                  <a:srgbClr val="00AEEB"/>
                </a:gs>
                <a:gs pos="99000">
                  <a:srgbClr val="23C2BE"/>
                </a:gs>
              </a:gsLst>
              <a:lin ang="5400000" scaled="0"/>
            </a:gra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2B043D6-6213-517E-43D2-975F7DFB7A82}"/>
              </a:ext>
            </a:extLst>
          </p:cNvPr>
          <p:cNvCxnSpPr>
            <a:cxnSpLocks/>
          </p:cNvCxnSpPr>
          <p:nvPr/>
        </p:nvCxnSpPr>
        <p:spPr>
          <a:xfrm flipH="1">
            <a:off x="8089757" y="2780135"/>
            <a:ext cx="626536" cy="1001910"/>
          </a:xfrm>
          <a:prstGeom prst="line">
            <a:avLst/>
          </a:prstGeom>
          <a:ln w="15875">
            <a:gradFill>
              <a:gsLst>
                <a:gs pos="0">
                  <a:srgbClr val="1C4A9A"/>
                </a:gs>
                <a:gs pos="51000">
                  <a:srgbClr val="00AEEB"/>
                </a:gs>
                <a:gs pos="99000">
                  <a:srgbClr val="23C2BE"/>
                </a:gs>
              </a:gsLst>
              <a:lin ang="5400000" scaled="0"/>
            </a:gra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39993B3-E57A-98FD-D621-F7ACC6FFFDC7}"/>
              </a:ext>
            </a:extLst>
          </p:cNvPr>
          <p:cNvSpPr txBox="1">
            <a:spLocks/>
          </p:cNvSpPr>
          <p:nvPr/>
        </p:nvSpPr>
        <p:spPr>
          <a:xfrm>
            <a:off x="3318235" y="5052089"/>
            <a:ext cx="2428617" cy="752972"/>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5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rgbClr val="06B6EC"/>
                </a:solidFill>
                <a:effectLst/>
                <a:uLnTx/>
                <a:uFillTx/>
                <a:latin typeface="Heebo" pitchFamily="2" charset="-79"/>
                <a:ea typeface="+mn-ea"/>
                <a:cs typeface="Heebo" pitchFamily="2" charset="-79"/>
              </a:rPr>
              <a:t>Judea and Samaria</a:t>
            </a:r>
          </a:p>
          <a:p>
            <a:pPr marL="0" marR="0" lvl="0" indent="0" algn="l" defTabSz="914400" rtl="0" eaLnBrk="1" fontAlgn="auto" latinLnBrk="0" hangingPunct="1">
              <a:lnSpc>
                <a:spcPct val="80000"/>
              </a:lnSpc>
              <a:spcBef>
                <a:spcPts val="50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rPr>
              <a:t>The security situation remains highly tense</a:t>
            </a:r>
            <a:endParaRPr kumimoji="0" lang="he-IL" sz="1600" b="0" i="0" u="none" strike="noStrike" kern="1200" cap="none" spc="0" normalizeH="0" baseline="0" noProof="0" dirty="0">
              <a:ln>
                <a:noFill/>
              </a:ln>
              <a:solidFill>
                <a:srgbClr val="162B90"/>
              </a:solidFill>
              <a:effectLst/>
              <a:uLnTx/>
              <a:uFillTx/>
              <a:latin typeface="Heebo" pitchFamily="2" charset="-79"/>
              <a:ea typeface="+mn-ea"/>
              <a:cs typeface="Heebo" pitchFamily="2" charset="-79"/>
            </a:endParaRPr>
          </a:p>
        </p:txBody>
      </p:sp>
      <p:cxnSp>
        <p:nvCxnSpPr>
          <p:cNvPr id="4" name="Straight Connector 3">
            <a:extLst>
              <a:ext uri="{FF2B5EF4-FFF2-40B4-BE49-F238E27FC236}">
                <a16:creationId xmlns:a16="http://schemas.microsoft.com/office/drawing/2014/main" id="{B374FA47-FC1C-9863-BFA5-A3277C3D3CAF}"/>
              </a:ext>
            </a:extLst>
          </p:cNvPr>
          <p:cNvCxnSpPr>
            <a:cxnSpLocks/>
          </p:cNvCxnSpPr>
          <p:nvPr/>
        </p:nvCxnSpPr>
        <p:spPr>
          <a:xfrm flipV="1">
            <a:off x="5163415" y="3903095"/>
            <a:ext cx="479770" cy="1148994"/>
          </a:xfrm>
          <a:prstGeom prst="line">
            <a:avLst/>
          </a:prstGeom>
          <a:ln w="15875">
            <a:gradFill>
              <a:gsLst>
                <a:gs pos="0">
                  <a:srgbClr val="1C4A9A"/>
                </a:gs>
                <a:gs pos="51000">
                  <a:srgbClr val="00AEEB"/>
                </a:gs>
                <a:gs pos="99000">
                  <a:srgbClr val="23C2BE"/>
                </a:gs>
              </a:gsLst>
              <a:lin ang="5400000" scaled="0"/>
            </a:gra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C5189157-BD3D-FE89-3261-A507D7A87A36}"/>
              </a:ext>
            </a:extLst>
          </p:cNvPr>
          <p:cNvSpPr>
            <a:spLocks noChangeAspect="1"/>
          </p:cNvSpPr>
          <p:nvPr/>
        </p:nvSpPr>
        <p:spPr>
          <a:xfrm>
            <a:off x="5419568" y="3696978"/>
            <a:ext cx="432000" cy="432000"/>
          </a:xfrm>
          <a:prstGeom prst="ellipse">
            <a:avLst/>
          </a:prstGeom>
          <a:gradFill flip="none" rotWithShape="1">
            <a:gsLst>
              <a:gs pos="0">
                <a:srgbClr val="1C4A9A"/>
              </a:gs>
              <a:gs pos="51000">
                <a:srgbClr val="00AEEB"/>
              </a:gs>
              <a:gs pos="99000">
                <a:srgbClr val="23C2BE"/>
              </a:gs>
            </a:gsLst>
            <a:path path="circle">
              <a:fillToRect l="100000" t="100000"/>
            </a:path>
            <a:tileRect r="-100000" b="-100000"/>
          </a:gradFill>
          <a:ln>
            <a:noFill/>
          </a:ln>
          <a:effectLst>
            <a:softEdge rad="149158"/>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Heebo" pitchFamily="2" charset="-79"/>
              <a:ea typeface="+mn-ea"/>
              <a:cs typeface="Heebo" pitchFamily="2" charset="-79"/>
            </a:endParaRPr>
          </a:p>
        </p:txBody>
      </p:sp>
      <p:sp>
        <p:nvSpPr>
          <p:cNvPr id="6" name="Content Placeholder 2">
            <a:extLst>
              <a:ext uri="{FF2B5EF4-FFF2-40B4-BE49-F238E27FC236}">
                <a16:creationId xmlns:a16="http://schemas.microsoft.com/office/drawing/2014/main" id="{84BA8349-DB9C-C973-BBC3-059B335B7A78}"/>
              </a:ext>
            </a:extLst>
          </p:cNvPr>
          <p:cNvSpPr>
            <a:spLocks noGrp="1"/>
          </p:cNvSpPr>
          <p:nvPr>
            <p:ph idx="1"/>
          </p:nvPr>
        </p:nvSpPr>
        <p:spPr>
          <a:xfrm>
            <a:off x="2320419" y="3947591"/>
            <a:ext cx="1641458" cy="2396006"/>
          </a:xfrm>
        </p:spPr>
        <p:txBody>
          <a:bodyPr rIns="0"/>
          <a:lstStyle/>
          <a:p>
            <a:pPr marL="0" indent="0">
              <a:lnSpc>
                <a:spcPct val="100000"/>
              </a:lnSpc>
              <a:spcBef>
                <a:spcPts val="500"/>
              </a:spcBef>
              <a:buNone/>
              <a:defRPr/>
            </a:pPr>
            <a:r>
              <a:rPr lang="en-US" sz="2000" b="1" dirty="0">
                <a:solidFill>
                  <a:srgbClr val="06B6EC"/>
                </a:solidFill>
                <a:latin typeface="Heebo" pitchFamily="2" charset="-79"/>
                <a:cs typeface="Heebo" pitchFamily="2" charset="-79"/>
              </a:rPr>
              <a:t>Gaza</a:t>
            </a:r>
            <a:r>
              <a:rPr lang="he-IL" sz="2000" b="1" dirty="0">
                <a:solidFill>
                  <a:srgbClr val="1C4A9A"/>
                </a:solidFill>
                <a:latin typeface="Heebo" pitchFamily="2" charset="-79"/>
                <a:cs typeface="Heebo" pitchFamily="2" charset="-79"/>
              </a:rPr>
              <a:t> </a:t>
            </a:r>
          </a:p>
          <a:p>
            <a:pPr marL="0" indent="0">
              <a:lnSpc>
                <a:spcPct val="100000"/>
              </a:lnSpc>
              <a:spcBef>
                <a:spcPts val="0"/>
              </a:spcBef>
              <a:buNone/>
              <a:defRPr/>
            </a:pPr>
            <a:r>
              <a:rPr lang="en-US" sz="1600" b="1" dirty="0">
                <a:solidFill>
                  <a:schemeClr val="bg2"/>
                </a:solidFill>
                <a:latin typeface="Heebo" pitchFamily="2" charset="-79"/>
                <a:cs typeface="Heebo" pitchFamily="2" charset="-79"/>
              </a:rPr>
              <a:t>Details ahead</a:t>
            </a:r>
            <a:endParaRPr lang="he-IL" sz="1600" b="1" dirty="0">
              <a:solidFill>
                <a:srgbClr val="E94C5E"/>
              </a:solidFill>
              <a:latin typeface="Heebo" pitchFamily="2" charset="-79"/>
              <a:cs typeface="Heebo" pitchFamily="2" charset="-79"/>
            </a:endParaRPr>
          </a:p>
        </p:txBody>
      </p:sp>
      <p:cxnSp>
        <p:nvCxnSpPr>
          <p:cNvPr id="13" name="Straight Connector 12">
            <a:extLst>
              <a:ext uri="{FF2B5EF4-FFF2-40B4-BE49-F238E27FC236}">
                <a16:creationId xmlns:a16="http://schemas.microsoft.com/office/drawing/2014/main" id="{F0CC75AD-6314-5326-D600-2A281A3DB654}"/>
              </a:ext>
            </a:extLst>
          </p:cNvPr>
          <p:cNvCxnSpPr>
            <a:cxnSpLocks/>
          </p:cNvCxnSpPr>
          <p:nvPr/>
        </p:nvCxnSpPr>
        <p:spPr>
          <a:xfrm flipV="1">
            <a:off x="4081438" y="3956765"/>
            <a:ext cx="1462534" cy="250422"/>
          </a:xfrm>
          <a:prstGeom prst="line">
            <a:avLst/>
          </a:prstGeom>
          <a:ln w="15875">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063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up)">
                                      <p:cBhvr>
                                        <p:cTn id="33" dur="500"/>
                                        <p:tgtEl>
                                          <p:spTgt spid="4"/>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right)">
                                      <p:cBhvr>
                                        <p:cTn id="42" dur="500"/>
                                        <p:tgtEl>
                                          <p:spTgt spid="1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
                                            <p:txEl>
                                              <p:pRg st="0" end="0"/>
                                            </p:txEl>
                                          </p:spTgt>
                                        </p:tgtEl>
                                        <p:attrNameLst>
                                          <p:attrName>style.visibility</p:attrName>
                                        </p:attrNameLst>
                                      </p:cBhvr>
                                      <p:to>
                                        <p:strVal val="visible"/>
                                      </p:to>
                                    </p:set>
                                    <p:animEffect transition="in" filter="fade">
                                      <p:cBhvr>
                                        <p:cTn id="45" dur="500"/>
                                        <p:tgtEl>
                                          <p:spTgt spid="6">
                                            <p:txEl>
                                              <p:pRg st="0" end="0"/>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
                                            <p:txEl>
                                              <p:pRg st="1" end="1"/>
                                            </p:txEl>
                                          </p:spTgt>
                                        </p:tgtEl>
                                        <p:attrNameLst>
                                          <p:attrName>style.visibility</p:attrName>
                                        </p:attrNameLst>
                                      </p:cBhvr>
                                      <p:to>
                                        <p:strVal val="visible"/>
                                      </p:to>
                                    </p:set>
                                    <p:animEffect transition="in" filter="fade">
                                      <p:cBhvr>
                                        <p:cTn id="48"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7" grpId="0"/>
      <p:bldP spid="3" grpId="0"/>
      <p:bldP spid="6"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EF89D-AF3F-0E3E-A332-6CCCB157401A}"/>
              </a:ext>
            </a:extLst>
          </p:cNvPr>
          <p:cNvSpPr>
            <a:spLocks noGrp="1"/>
          </p:cNvSpPr>
          <p:nvPr>
            <p:ph type="title"/>
          </p:nvPr>
        </p:nvSpPr>
        <p:spPr>
          <a:xfrm>
            <a:off x="284965" y="641902"/>
            <a:ext cx="11622070" cy="728976"/>
          </a:xfrm>
        </p:spPr>
        <p:txBody>
          <a:bodyPr/>
          <a:lstStyle/>
          <a:p>
            <a:r>
              <a:rPr lang="en-US" dirty="0"/>
              <a:t>Gaza: Security and Political Scenarios</a:t>
            </a:r>
          </a:p>
        </p:txBody>
      </p:sp>
      <p:graphicFrame>
        <p:nvGraphicFramePr>
          <p:cNvPr id="21" name="Table 20">
            <a:extLst>
              <a:ext uri="{FF2B5EF4-FFF2-40B4-BE49-F238E27FC236}">
                <a16:creationId xmlns:a16="http://schemas.microsoft.com/office/drawing/2014/main" id="{BA442261-A974-0E3B-E127-08994825DAA1}"/>
              </a:ext>
            </a:extLst>
          </p:cNvPr>
          <p:cNvGraphicFramePr>
            <a:graphicFrameLocks noGrp="1"/>
          </p:cNvGraphicFramePr>
          <p:nvPr>
            <p:extLst>
              <p:ext uri="{D42A27DB-BD31-4B8C-83A1-F6EECF244321}">
                <p14:modId xmlns:p14="http://schemas.microsoft.com/office/powerpoint/2010/main" val="3951709533"/>
              </p:ext>
            </p:extLst>
          </p:nvPr>
        </p:nvGraphicFramePr>
        <p:xfrm>
          <a:off x="572928" y="1442609"/>
          <a:ext cx="5303520" cy="4377166"/>
        </p:xfrm>
        <a:graphic>
          <a:graphicData uri="http://schemas.openxmlformats.org/drawingml/2006/table">
            <a:tbl>
              <a:tblPr rtl="1" firstRow="1" bandRow="1">
                <a:tableStyleId>{5C22544A-7EE6-4342-B048-85BDC9FD1C3A}</a:tableStyleId>
              </a:tblPr>
              <a:tblGrid>
                <a:gridCol w="2456973">
                  <a:extLst>
                    <a:ext uri="{9D8B030D-6E8A-4147-A177-3AD203B41FA5}">
                      <a16:colId xmlns:a16="http://schemas.microsoft.com/office/drawing/2014/main" val="30715712"/>
                    </a:ext>
                  </a:extLst>
                </a:gridCol>
                <a:gridCol w="2846547">
                  <a:extLst>
                    <a:ext uri="{9D8B030D-6E8A-4147-A177-3AD203B41FA5}">
                      <a16:colId xmlns:a16="http://schemas.microsoft.com/office/drawing/2014/main" val="2991745127"/>
                    </a:ext>
                  </a:extLst>
                </a:gridCol>
              </a:tblGrid>
              <a:tr h="676656">
                <a:tc gridSpan="2">
                  <a:txBody>
                    <a:bodyPr/>
                    <a:lstStyle/>
                    <a:p>
                      <a:pPr algn="ctr" rtl="1"/>
                      <a:r>
                        <a:rPr lang="en-US" sz="2800" b="1" kern="1200" dirty="0">
                          <a:solidFill>
                            <a:srgbClr val="EEB500"/>
                          </a:solidFill>
                          <a:latin typeface="Heebo" pitchFamily="2" charset="-79"/>
                          <a:ea typeface="+mn-ea"/>
                          <a:cs typeface="Heebo" pitchFamily="2" charset="-79"/>
                        </a:rPr>
                        <a:t>End of the War in Gaza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rtl="1"/>
                      <a:endParaRPr lang="en-US" sz="3200" b="1" kern="1200" dirty="0">
                        <a:solidFill>
                          <a:srgbClr val="EEB500"/>
                        </a:solidFill>
                        <a:latin typeface="Calibri" panose="020F0502020204030204" pitchFamily="34" charset="0"/>
                        <a:ea typeface="+mn-ea"/>
                        <a:cs typeface="Calibri" panose="020F050202020403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9539468"/>
                  </a:ext>
                </a:extLst>
              </a:tr>
              <a:tr h="822960">
                <a:tc>
                  <a:txBody>
                    <a:bodyPr/>
                    <a:lstStyle/>
                    <a:p>
                      <a:pPr algn="ctr" rtl="1"/>
                      <a:r>
                        <a:rPr lang="en-US" sz="2000" b="1" kern="1200" dirty="0">
                          <a:solidFill>
                            <a:srgbClr val="EEB500"/>
                          </a:solidFill>
                          <a:latin typeface="Heebo" pitchFamily="2" charset="-79"/>
                          <a:ea typeface="+mn-ea"/>
                          <a:cs typeface="Heebo" pitchFamily="2" charset="-79"/>
                        </a:rPr>
                        <a:t>No Arrangement</a:t>
                      </a:r>
                      <a:endParaRPr lang="he-IL" sz="2000" b="1" kern="1200" dirty="0">
                        <a:solidFill>
                          <a:srgbClr val="EEB500"/>
                        </a:solidFill>
                        <a:latin typeface="Heebo" pitchFamily="2" charset="-79"/>
                        <a:ea typeface="+mn-ea"/>
                        <a:cs typeface="Heebo" pitchFamily="2" charset="-79"/>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b="1" kern="1200" dirty="0">
                          <a:solidFill>
                            <a:schemeClr val="accent2">
                              <a:lumMod val="75000"/>
                            </a:schemeClr>
                          </a:solidFill>
                          <a:latin typeface="Heebo" pitchFamily="2" charset="-79"/>
                          <a:ea typeface="+mn-ea"/>
                          <a:cs typeface="Heebo" pitchFamily="2" charset="-79"/>
                        </a:rPr>
                        <a:t>Arrangement by </a:t>
                      </a:r>
                    </a:p>
                    <a:p>
                      <a:pPr algn="ctr"/>
                      <a:r>
                        <a:rPr lang="en-US" sz="2000" b="1" kern="1200" dirty="0">
                          <a:solidFill>
                            <a:schemeClr val="accent2">
                              <a:lumMod val="75000"/>
                            </a:schemeClr>
                          </a:solidFill>
                          <a:latin typeface="Heebo" pitchFamily="2" charset="-79"/>
                          <a:ea typeface="+mn-ea"/>
                          <a:cs typeface="Heebo" pitchFamily="2" charset="-79"/>
                        </a:rPr>
                        <a:t>end-2025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12275812"/>
                  </a:ext>
                </a:extLst>
              </a:tr>
              <a:tr h="422489">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1800" b="0" kern="1200" dirty="0">
                          <a:solidFill>
                            <a:schemeClr val="bg2"/>
                          </a:solidFill>
                          <a:latin typeface="Heebo" pitchFamily="2" charset="-79"/>
                          <a:ea typeface="+mn-ea"/>
                          <a:cs typeface="Heebo" pitchFamily="2" charset="-79"/>
                        </a:rPr>
                        <a:t>Continuation of current hostilities</a:t>
                      </a:r>
                      <a:endParaRPr lang="he-IL" sz="1800" b="0" kern="1200" dirty="0">
                        <a:solidFill>
                          <a:schemeClr val="bg2"/>
                        </a:solidFill>
                        <a:latin typeface="Heebo" pitchFamily="2" charset="-79"/>
                        <a:ea typeface="+mn-ea"/>
                        <a:cs typeface="Heebo" pitchFamily="2" charset="-79"/>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en-US" sz="1800" b="0" kern="1200" dirty="0">
                          <a:solidFill>
                            <a:schemeClr val="bg2"/>
                          </a:solidFill>
                          <a:latin typeface="Heebo" pitchFamily="2" charset="-79"/>
                          <a:ea typeface="+mn-ea"/>
                          <a:cs typeface="Heebo" pitchFamily="2" charset="-79"/>
                        </a:rPr>
                        <a:t>Military activity declines in late 2025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917373"/>
                  </a:ext>
                </a:extLst>
              </a:tr>
              <a:tr h="113257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1800" b="0" kern="1200" dirty="0">
                          <a:solidFill>
                            <a:schemeClr val="bg2"/>
                          </a:solidFill>
                          <a:latin typeface="Heebo" pitchFamily="2" charset="-79"/>
                          <a:ea typeface="+mn-ea"/>
                          <a:cs typeface="Heebo" pitchFamily="2" charset="-79"/>
                        </a:rPr>
                        <a:t>Israeli responsibility for food distribution</a:t>
                      </a:r>
                      <a:endParaRPr lang="en-US" sz="1600" b="0" kern="1200" dirty="0">
                        <a:solidFill>
                          <a:schemeClr val="bg2"/>
                        </a:solidFill>
                        <a:latin typeface="Heebo" pitchFamily="2" charset="-79"/>
                        <a:ea typeface="+mn-ea"/>
                        <a:cs typeface="Heebo" pitchFamily="2" charset="-79"/>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en-US" sz="1800" b="0" kern="1200" dirty="0">
                          <a:solidFill>
                            <a:schemeClr val="bg2"/>
                          </a:solidFill>
                          <a:latin typeface="Heebo" pitchFamily="2" charset="-79"/>
                          <a:ea typeface="+mn-ea"/>
                          <a:cs typeface="Heebo" pitchFamily="2" charset="-79"/>
                        </a:rPr>
                        <a:t>Civil administration by Egypt/international actors (2026)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8836101"/>
                  </a:ext>
                </a:extLst>
              </a:tr>
              <a:tr h="1104900">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1800" b="0" kern="1200" dirty="0">
                          <a:solidFill>
                            <a:schemeClr val="bg2"/>
                          </a:solidFill>
                          <a:latin typeface="Heebo" pitchFamily="2" charset="-79"/>
                          <a:ea typeface="+mn-ea"/>
                          <a:cs typeface="Heebo" pitchFamily="2" charset="-79"/>
                        </a:rPr>
                        <a:t>Economic sanctions, international pressure</a:t>
                      </a:r>
                      <a:endParaRPr lang="en-US" sz="1600" b="0" kern="1200" dirty="0">
                        <a:solidFill>
                          <a:schemeClr val="bg2"/>
                        </a:solidFill>
                        <a:latin typeface="Heebo" pitchFamily="2" charset="-79"/>
                        <a:ea typeface="+mn-ea"/>
                        <a:cs typeface="Heebo" pitchFamily="2" charset="-79"/>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en-US" sz="1800" b="0" kern="1200" dirty="0">
                          <a:solidFill>
                            <a:schemeClr val="bg2"/>
                          </a:solidFill>
                          <a:latin typeface="Heebo" pitchFamily="2" charset="-79"/>
                          <a:ea typeface="+mn-ea"/>
                          <a:cs typeface="Heebo" pitchFamily="2" charset="-79"/>
                        </a:rPr>
                        <a:t>Return to political-military status of late 2024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F3CA47"/>
                      </a:solidFill>
                      <a:prstDash val="solid"/>
                      <a:round/>
                      <a:headEnd type="none" w="med" len="med"/>
                      <a:tailEnd type="none" w="med" len="med"/>
                    </a:lnT>
                    <a:lnB w="19050" cap="flat" cmpd="sng" algn="ctr">
                      <a:solidFill>
                        <a:srgbClr val="F3CA47"/>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81838186"/>
                  </a:ext>
                </a:extLst>
              </a:tr>
            </a:tbl>
          </a:graphicData>
        </a:graphic>
      </p:graphicFrame>
      <p:graphicFrame>
        <p:nvGraphicFramePr>
          <p:cNvPr id="4" name="Table 3">
            <a:extLst>
              <a:ext uri="{FF2B5EF4-FFF2-40B4-BE49-F238E27FC236}">
                <a16:creationId xmlns:a16="http://schemas.microsoft.com/office/drawing/2014/main" id="{BCE7A01B-C5E6-4FA2-0553-0EFCC301F68D}"/>
              </a:ext>
            </a:extLst>
          </p:cNvPr>
          <p:cNvGraphicFramePr>
            <a:graphicFrameLocks noGrp="1"/>
          </p:cNvGraphicFramePr>
          <p:nvPr>
            <p:extLst>
              <p:ext uri="{D42A27DB-BD31-4B8C-83A1-F6EECF244321}">
                <p14:modId xmlns:p14="http://schemas.microsoft.com/office/powerpoint/2010/main" val="1836900962"/>
              </p:ext>
            </p:extLst>
          </p:nvPr>
        </p:nvGraphicFramePr>
        <p:xfrm>
          <a:off x="6229827" y="1442609"/>
          <a:ext cx="5303520" cy="4339066"/>
        </p:xfrm>
        <a:graphic>
          <a:graphicData uri="http://schemas.openxmlformats.org/drawingml/2006/table">
            <a:tbl>
              <a:tblPr rtl="1" firstRow="1" bandRow="1">
                <a:tableStyleId>{5C22544A-7EE6-4342-B048-85BDC9FD1C3A}</a:tableStyleId>
              </a:tblPr>
              <a:tblGrid>
                <a:gridCol w="5303520">
                  <a:extLst>
                    <a:ext uri="{9D8B030D-6E8A-4147-A177-3AD203B41FA5}">
                      <a16:colId xmlns:a16="http://schemas.microsoft.com/office/drawing/2014/main" val="234506749"/>
                    </a:ext>
                  </a:extLst>
                </a:gridCol>
              </a:tblGrid>
              <a:tr h="674914">
                <a:tc>
                  <a:txBody>
                    <a:bodyPr/>
                    <a:lstStyle/>
                    <a:p>
                      <a:pPr algn="ctr" rtl="0"/>
                      <a:r>
                        <a:rPr lang="en-US" sz="2800" b="1" kern="1200" dirty="0">
                          <a:solidFill>
                            <a:srgbClr val="E94C5E"/>
                          </a:solidFill>
                          <a:latin typeface="Heebo" pitchFamily="2" charset="-79"/>
                          <a:ea typeface="+mn-ea"/>
                          <a:cs typeface="Heebo" pitchFamily="2" charset="-79"/>
                        </a:rPr>
                        <a:t>Full Occupation of Gaza</a:t>
                      </a:r>
                      <a:endParaRPr lang="en-US" sz="2400" b="1" kern="1200" dirty="0">
                        <a:solidFill>
                          <a:schemeClr val="tx2"/>
                        </a:solidFill>
                        <a:latin typeface="Heebo" pitchFamily="2" charset="-79"/>
                        <a:ea typeface="+mn-ea"/>
                        <a:cs typeface="Heebo" pitchFamily="2" charset="-79"/>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rgbClr val="E94C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1376796"/>
                  </a:ext>
                </a:extLst>
              </a:tr>
              <a:tr h="824408">
                <a:tc>
                  <a:txBody>
                    <a:bodyPr/>
                    <a:lstStyle/>
                    <a:p>
                      <a:pPr algn="ctr" rtl="0"/>
                      <a:r>
                        <a:rPr lang="en-US" sz="2000" b="1" kern="1200" dirty="0">
                          <a:solidFill>
                            <a:srgbClr val="E94C5E"/>
                          </a:solidFill>
                          <a:latin typeface="Heebo" pitchFamily="2" charset="-79"/>
                          <a:ea typeface="+mn-ea"/>
                          <a:cs typeface="Heebo" pitchFamily="2" charset="-79"/>
                        </a:rPr>
                        <a:t>Military and Civilian Control from 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E94C5E"/>
                      </a:solidFill>
                      <a:prstDash val="solid"/>
                      <a:round/>
                      <a:headEnd type="none" w="med" len="med"/>
                      <a:tailEnd type="none" w="med" len="med"/>
                    </a:lnT>
                    <a:lnB w="19050" cap="flat" cmpd="sng" algn="ctr">
                      <a:solidFill>
                        <a:srgbClr val="E94C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45355428"/>
                  </a:ext>
                </a:extLst>
              </a:tr>
              <a:tr h="639469">
                <a:tc>
                  <a:txBody>
                    <a:bodyPr/>
                    <a:lstStyle/>
                    <a:p>
                      <a:pPr algn="ctr" rtl="0"/>
                      <a:r>
                        <a:rPr lang="en-US" sz="1800" b="0" kern="1200" dirty="0">
                          <a:solidFill>
                            <a:schemeClr val="bg2"/>
                          </a:solidFill>
                          <a:latin typeface="Heebo" pitchFamily="2" charset="-79"/>
                          <a:ea typeface="+mn-ea"/>
                          <a:cs typeface="Heebo" pitchFamily="2" charset="-79"/>
                        </a:rPr>
                        <a:t>Intensive military operations through Q1 2026</a:t>
                      </a:r>
                    </a:p>
                    <a:p>
                      <a:pPr algn="ctr" rtl="0"/>
                      <a:r>
                        <a:rPr lang="en-US" sz="1800" b="0" kern="1200" dirty="0">
                          <a:solidFill>
                            <a:schemeClr val="bg2"/>
                          </a:solidFill>
                          <a:latin typeface="Heebo" pitchFamily="2" charset="-79"/>
                          <a:ea typeface="+mn-ea"/>
                          <a:cs typeface="Heebo" pitchFamily="2" charset="-79"/>
                        </a:rPr>
                        <a:t>Sustained military activity during 2026</a:t>
                      </a:r>
                      <a:endParaRPr lang="he-IL" sz="1800" b="0" kern="1200" dirty="0">
                        <a:solidFill>
                          <a:schemeClr val="bg2"/>
                        </a:solidFill>
                        <a:latin typeface="Heebo" pitchFamily="2" charset="-79"/>
                        <a:ea typeface="+mn-ea"/>
                        <a:cs typeface="Heebo" pitchFamily="2" charset="-79"/>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E94C5E"/>
                      </a:solidFill>
                      <a:prstDash val="solid"/>
                      <a:round/>
                      <a:headEnd type="none" w="med" len="med"/>
                      <a:tailEnd type="none" w="med" len="med"/>
                    </a:lnT>
                    <a:lnB w="19050" cap="flat" cmpd="sng" algn="ctr">
                      <a:solidFill>
                        <a:srgbClr val="E94C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14446267"/>
                  </a:ext>
                </a:extLst>
              </a:tr>
              <a:tr h="1161439">
                <a:tc>
                  <a:txBody>
                    <a:bodyPr/>
                    <a:lstStyle/>
                    <a:p>
                      <a:pPr algn="ctr" rtl="0"/>
                      <a:r>
                        <a:rPr lang="en-US" sz="1800" b="0" kern="1200" dirty="0">
                          <a:solidFill>
                            <a:schemeClr val="bg2"/>
                          </a:solidFill>
                          <a:latin typeface="Heebo" pitchFamily="2" charset="-79"/>
                          <a:ea typeface="+mn-ea"/>
                          <a:cs typeface="Heebo" pitchFamily="2" charset="-79"/>
                        </a:rPr>
                        <a:t>Israeli responsibility for food distribution and civilian services, in accordance with international law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E94C5E"/>
                      </a:solidFill>
                      <a:prstDash val="solid"/>
                      <a:round/>
                      <a:headEnd type="none" w="med" len="med"/>
                      <a:tailEnd type="none" w="med" len="med"/>
                    </a:lnT>
                    <a:lnB w="19050" cap="flat" cmpd="sng" algn="ctr">
                      <a:solidFill>
                        <a:srgbClr val="E94C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3098424"/>
                  </a:ext>
                </a:extLst>
              </a:tr>
              <a:tr h="1038225">
                <a:tc>
                  <a:txBody>
                    <a:bodyPr/>
                    <a:lstStyle/>
                    <a:p>
                      <a:pPr algn="ctr" rtl="0"/>
                      <a:r>
                        <a:rPr lang="en-US" sz="1800" b="0" kern="1200" dirty="0">
                          <a:solidFill>
                            <a:schemeClr val="bg2"/>
                          </a:solidFill>
                          <a:latin typeface="Heebo" pitchFamily="2" charset="-79"/>
                          <a:ea typeface="+mn-ea"/>
                          <a:cs typeface="Heebo" pitchFamily="2" charset="-79"/>
                        </a:rPr>
                        <a:t>Sanctions from European companies and countries</a:t>
                      </a:r>
                    </a:p>
                    <a:p>
                      <a:pPr algn="ctr" rtl="0"/>
                      <a:r>
                        <a:rPr lang="en-US" sz="1800" b="0" kern="1200" dirty="0">
                          <a:solidFill>
                            <a:schemeClr val="bg2"/>
                          </a:solidFill>
                          <a:latin typeface="Heebo" pitchFamily="2" charset="-79"/>
                          <a:ea typeface="+mn-ea"/>
                          <a:cs typeface="Heebo" pitchFamily="2" charset="-79"/>
                        </a:rPr>
                        <a:t>Social polarization, emigration from high-tech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solidFill>
                        <a:srgbClr val="E94C5E"/>
                      </a:solidFill>
                      <a:prstDash val="solid"/>
                      <a:round/>
                      <a:headEnd type="none" w="med" len="med"/>
                      <a:tailEnd type="none" w="med" len="med"/>
                    </a:lnT>
                    <a:lnB w="19050" cap="flat" cmpd="sng" algn="ctr">
                      <a:solidFill>
                        <a:srgbClr val="E94C5E"/>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1226758"/>
                  </a:ext>
                </a:extLst>
              </a:tr>
            </a:tbl>
          </a:graphicData>
        </a:graphic>
      </p:graphicFrame>
    </p:spTree>
    <p:extLst>
      <p:ext uri="{BB962C8B-B14F-4D97-AF65-F5344CB8AC3E}">
        <p14:creationId xmlns:p14="http://schemas.microsoft.com/office/powerpoint/2010/main" val="1718179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5434DB2-376F-65B8-25CA-01D9C8520F76}"/>
              </a:ext>
            </a:extLst>
          </p:cNvPr>
          <p:cNvSpPr/>
          <p:nvPr/>
        </p:nvSpPr>
        <p:spPr>
          <a:xfrm>
            <a:off x="0" y="6120637"/>
            <a:ext cx="12192000" cy="737363"/>
          </a:xfrm>
          <a:prstGeom prst="rect">
            <a:avLst/>
          </a:prstGeom>
          <a:gradFill>
            <a:gsLst>
              <a:gs pos="0">
                <a:srgbClr val="1C4A9A"/>
              </a:gs>
              <a:gs pos="51000">
                <a:srgbClr val="00AEEB"/>
              </a:gs>
              <a:gs pos="99000">
                <a:srgbClr val="23C2BE"/>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eaLnBrk="1" latinLnBrk="0" hangingPunct="1"/>
            <a:endParaRPr lang="en-US" sz="1600">
              <a:latin typeface="Heebo" pitchFamily="2" charset="-79"/>
              <a:cs typeface="Heebo" pitchFamily="2" charset="-79"/>
            </a:endParaRPr>
          </a:p>
        </p:txBody>
      </p:sp>
      <p:sp>
        <p:nvSpPr>
          <p:cNvPr id="4" name="Title 1">
            <a:extLst>
              <a:ext uri="{FF2B5EF4-FFF2-40B4-BE49-F238E27FC236}">
                <a16:creationId xmlns:a16="http://schemas.microsoft.com/office/drawing/2014/main" id="{7FE16464-1460-FDE9-83EE-37892D426913}"/>
              </a:ext>
            </a:extLst>
          </p:cNvPr>
          <p:cNvSpPr>
            <a:spLocks noGrp="1"/>
          </p:cNvSpPr>
          <p:nvPr>
            <p:ph type="title"/>
          </p:nvPr>
        </p:nvSpPr>
        <p:spPr>
          <a:xfrm>
            <a:off x="414680" y="783038"/>
            <a:ext cx="10939120" cy="728976"/>
          </a:xfrm>
        </p:spPr>
        <p:txBody>
          <a:bodyPr/>
          <a:lstStyle/>
          <a:p>
            <a:r>
              <a:rPr lang="en-US" sz="3200" dirty="0">
                <a:gradFill>
                  <a:gsLst>
                    <a:gs pos="0">
                      <a:schemeClr val="bg2"/>
                    </a:gs>
                    <a:gs pos="64000">
                      <a:srgbClr val="06B6EC"/>
                    </a:gs>
                    <a:gs pos="96000">
                      <a:schemeClr val="bg2"/>
                    </a:gs>
                    <a:gs pos="37000">
                      <a:srgbClr val="36CAC5"/>
                    </a:gs>
                  </a:gsLst>
                  <a:lin ang="10800000" scaled="0"/>
                </a:gradFill>
                <a:latin typeface="Heebo" pitchFamily="2" charset="-79"/>
                <a:cs typeface="Heebo" pitchFamily="2" charset="-79"/>
              </a:rPr>
              <a:t>Macroeconomic Model for the Short Term, 2025–2027 – Output-Based Framework</a:t>
            </a:r>
          </a:p>
        </p:txBody>
      </p:sp>
      <p:sp>
        <p:nvSpPr>
          <p:cNvPr id="5" name="Content Placeholder 2">
            <a:extLst>
              <a:ext uri="{FF2B5EF4-FFF2-40B4-BE49-F238E27FC236}">
                <a16:creationId xmlns:a16="http://schemas.microsoft.com/office/drawing/2014/main" id="{FAC282DD-2D94-10D4-FC13-40B4870D4523}"/>
              </a:ext>
            </a:extLst>
          </p:cNvPr>
          <p:cNvSpPr>
            <a:spLocks noGrp="1"/>
          </p:cNvSpPr>
          <p:nvPr>
            <p:ph idx="1"/>
          </p:nvPr>
        </p:nvSpPr>
        <p:spPr>
          <a:xfrm>
            <a:off x="8572611" y="2817471"/>
            <a:ext cx="3202916" cy="1077213"/>
          </a:xfrm>
        </p:spPr>
        <p:txBody>
          <a:bodyPr/>
          <a:lstStyle/>
          <a:p>
            <a:pPr marL="0" indent="0">
              <a:buNone/>
            </a:pPr>
            <a:r>
              <a:rPr lang="en-US" sz="1800" b="1" dirty="0">
                <a:solidFill>
                  <a:schemeClr val="bg2"/>
                </a:solidFill>
                <a:latin typeface="Heebo" pitchFamily="2" charset="-79"/>
                <a:cs typeface="Heebo" pitchFamily="2" charset="-79"/>
              </a:rPr>
              <a:t>2025–2027: Focus on employment and labor productivity </a:t>
            </a:r>
            <a:r>
              <a:rPr lang="en-US" sz="1600" dirty="0">
                <a:solidFill>
                  <a:schemeClr val="bg2"/>
                </a:solidFill>
                <a:latin typeface="Heebo" pitchFamily="2" charset="-79"/>
                <a:cs typeface="Heebo" pitchFamily="2" charset="-79"/>
              </a:rPr>
              <a:t>(output per worker)</a:t>
            </a:r>
            <a:endParaRPr lang="he-IL" sz="1800" dirty="0">
              <a:solidFill>
                <a:schemeClr val="bg2"/>
              </a:solidFill>
              <a:latin typeface="Heebo" pitchFamily="2" charset="-79"/>
              <a:cs typeface="Heebo" pitchFamily="2" charset="-79"/>
            </a:endParaRPr>
          </a:p>
        </p:txBody>
      </p:sp>
      <p:sp>
        <p:nvSpPr>
          <p:cNvPr id="10" name="Content Placeholder 2">
            <a:extLst>
              <a:ext uri="{FF2B5EF4-FFF2-40B4-BE49-F238E27FC236}">
                <a16:creationId xmlns:a16="http://schemas.microsoft.com/office/drawing/2014/main" id="{324EADE9-DEAB-A1DB-588B-5585EF10C1C6}"/>
              </a:ext>
            </a:extLst>
          </p:cNvPr>
          <p:cNvSpPr txBox="1">
            <a:spLocks/>
          </p:cNvSpPr>
          <p:nvPr/>
        </p:nvSpPr>
        <p:spPr>
          <a:xfrm>
            <a:off x="4980711" y="2817471"/>
            <a:ext cx="2845527" cy="72897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ts val="0"/>
              </a:spcBef>
              <a:buNone/>
            </a:pPr>
            <a:r>
              <a:rPr lang="en-US" sz="1800" b="1" dirty="0">
                <a:solidFill>
                  <a:schemeClr val="bg2"/>
                </a:solidFill>
              </a:rPr>
              <a:t>Economic activity is divided to three sectors</a:t>
            </a:r>
          </a:p>
          <a:p>
            <a:pPr marL="198900" indent="-198900" algn="l" rtl="0">
              <a:spcBef>
                <a:spcPts val="0"/>
              </a:spcBef>
              <a:buSzPct val="90000"/>
              <a:buFont typeface="+mj-lt"/>
              <a:buAutoNum type="arabicPeriod"/>
            </a:pPr>
            <a:r>
              <a:rPr lang="en-US" sz="1800" dirty="0"/>
              <a:t>High-tech sector</a:t>
            </a:r>
          </a:p>
          <a:p>
            <a:pPr marL="198900" indent="-198900" algn="l" rtl="0">
              <a:spcBef>
                <a:spcPts val="0"/>
              </a:spcBef>
              <a:buSzPct val="90000"/>
              <a:buFont typeface="+mj-lt"/>
              <a:buAutoNum type="arabicPeriod"/>
            </a:pPr>
            <a:r>
              <a:rPr lang="en-US" sz="1800" dirty="0"/>
              <a:t>Business sector </a:t>
            </a:r>
            <a:r>
              <a:rPr lang="en-US" sz="1600" dirty="0"/>
              <a:t>(excluding high-tech)</a:t>
            </a:r>
            <a:endParaRPr lang="en-US" sz="1800" dirty="0"/>
          </a:p>
          <a:p>
            <a:pPr marL="198900" indent="-198900" algn="l" rtl="0">
              <a:spcBef>
                <a:spcPts val="0"/>
              </a:spcBef>
              <a:buSzPct val="90000"/>
              <a:buFont typeface="+mj-lt"/>
              <a:buAutoNum type="arabicPeriod"/>
            </a:pPr>
            <a:r>
              <a:rPr lang="en-US" sz="1800" dirty="0"/>
              <a:t>Public sector</a:t>
            </a:r>
            <a:endParaRPr lang="he-IL" sz="1800" dirty="0"/>
          </a:p>
          <a:p>
            <a:pPr marL="0" indent="0" algn="l" rtl="0">
              <a:spcBef>
                <a:spcPts val="0"/>
              </a:spcBef>
              <a:buNone/>
            </a:pPr>
            <a:endParaRPr lang="he-IL" sz="1800" b="1" dirty="0">
              <a:solidFill>
                <a:schemeClr val="bg2"/>
              </a:solidFill>
            </a:endParaRPr>
          </a:p>
        </p:txBody>
      </p:sp>
      <p:sp>
        <p:nvSpPr>
          <p:cNvPr id="11" name="Content Placeholder 2">
            <a:extLst>
              <a:ext uri="{FF2B5EF4-FFF2-40B4-BE49-F238E27FC236}">
                <a16:creationId xmlns:a16="http://schemas.microsoft.com/office/drawing/2014/main" id="{E70D944C-5D56-3518-C649-02AE65DAD0D6}"/>
              </a:ext>
            </a:extLst>
          </p:cNvPr>
          <p:cNvSpPr txBox="1">
            <a:spLocks/>
          </p:cNvSpPr>
          <p:nvPr/>
        </p:nvSpPr>
        <p:spPr>
          <a:xfrm>
            <a:off x="937694" y="2819907"/>
            <a:ext cx="3374316" cy="1383789"/>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sz="1800" b="1" dirty="0">
                <a:solidFill>
                  <a:schemeClr val="bg2"/>
                </a:solidFill>
              </a:rPr>
              <a:t>Output equals the product of employment and labor productivity</a:t>
            </a:r>
          </a:p>
          <a:p>
            <a:pPr marL="0" lvl="0" indent="0" algn="l" rtl="0">
              <a:lnSpc>
                <a:spcPct val="100000"/>
              </a:lnSpc>
              <a:spcBef>
                <a:spcPts val="0"/>
              </a:spcBef>
              <a:buNone/>
              <a:defRPr/>
            </a:pPr>
            <a:r>
              <a:rPr lang="en-US" sz="1800" dirty="0">
                <a:solidFill>
                  <a:srgbClr val="162B90"/>
                </a:solidFill>
                <a:latin typeface="Calibri" panose="020F0502020204030204"/>
              </a:rPr>
              <a:t>Output =</a:t>
            </a:r>
          </a:p>
          <a:p>
            <a:pPr marL="0" lvl="0" indent="0" algn="l" rtl="0">
              <a:lnSpc>
                <a:spcPct val="100000"/>
              </a:lnSpc>
              <a:spcBef>
                <a:spcPts val="0"/>
              </a:spcBef>
              <a:buNone/>
              <a:defRPr/>
            </a:pPr>
            <a:r>
              <a:rPr lang="en-US" sz="1800" dirty="0">
                <a:solidFill>
                  <a:srgbClr val="162B90"/>
                </a:solidFill>
                <a:latin typeface="Calibri" panose="020F0502020204030204"/>
                <a:cs typeface="+mn-cs"/>
              </a:rPr>
              <a:t>Employment </a:t>
            </a:r>
            <a:r>
              <a:rPr lang="en-US" sz="1800" b="1" dirty="0">
                <a:solidFill>
                  <a:srgbClr val="162B90"/>
                </a:solidFill>
                <a:latin typeface="Calibri" panose="020F0502020204030204"/>
                <a:cs typeface="+mn-cs"/>
              </a:rPr>
              <a:t>X </a:t>
            </a:r>
            <a:r>
              <a:rPr lang="en-US" sz="1800" dirty="0">
                <a:solidFill>
                  <a:srgbClr val="162B90"/>
                </a:solidFill>
                <a:latin typeface="Calibri" panose="020F0502020204030204"/>
                <a:cs typeface="+mn-cs"/>
              </a:rPr>
              <a:t>Labor productivity  </a:t>
            </a:r>
          </a:p>
          <a:p>
            <a:pPr marL="0" indent="0" algn="l" rtl="0">
              <a:buNone/>
            </a:pPr>
            <a:endParaRPr lang="en-US" sz="1800" b="1" dirty="0">
              <a:solidFill>
                <a:schemeClr val="bg2"/>
              </a:solidFill>
            </a:endParaRPr>
          </a:p>
        </p:txBody>
      </p:sp>
      <p:sp>
        <p:nvSpPr>
          <p:cNvPr id="14" name="Title 1">
            <a:extLst>
              <a:ext uri="{FF2B5EF4-FFF2-40B4-BE49-F238E27FC236}">
                <a16:creationId xmlns:a16="http://schemas.microsoft.com/office/drawing/2014/main" id="{CCD17715-A474-499B-42A7-7A3097872BE3}"/>
              </a:ext>
            </a:extLst>
          </p:cNvPr>
          <p:cNvSpPr txBox="1">
            <a:spLocks/>
          </p:cNvSpPr>
          <p:nvPr/>
        </p:nvSpPr>
        <p:spPr>
          <a:xfrm>
            <a:off x="984324" y="5034257"/>
            <a:ext cx="1797270" cy="584776"/>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3200" b="1" kern="1200">
                <a:solidFill>
                  <a:schemeClr val="tx2"/>
                </a:solidFill>
                <a:latin typeface="Heebo" pitchFamily="2" charset="-79"/>
                <a:ea typeface="+mj-ea"/>
                <a:cs typeface="Heebo" pitchFamily="2" charset="-79"/>
              </a:defRPr>
            </a:lvl1pPr>
          </a:lstStyle>
          <a:p>
            <a:pPr algn="l" rtl="0">
              <a:lnSpc>
                <a:spcPct val="80000"/>
              </a:lnSpc>
            </a:pPr>
            <a:r>
              <a:rPr lang="en-US" sz="2000" dirty="0">
                <a:solidFill>
                  <a:schemeClr val="bg2"/>
                </a:solidFill>
              </a:rPr>
              <a:t>Additional assumptions</a:t>
            </a:r>
            <a:endParaRPr lang="he-IL" sz="2000" dirty="0">
              <a:solidFill>
                <a:schemeClr val="bg2"/>
              </a:solidFill>
            </a:endParaRPr>
          </a:p>
        </p:txBody>
      </p:sp>
      <p:sp>
        <p:nvSpPr>
          <p:cNvPr id="16" name="Title 1">
            <a:extLst>
              <a:ext uri="{FF2B5EF4-FFF2-40B4-BE49-F238E27FC236}">
                <a16:creationId xmlns:a16="http://schemas.microsoft.com/office/drawing/2014/main" id="{C0D3A541-A5EB-3AE5-ED1E-236930057EF6}"/>
              </a:ext>
            </a:extLst>
          </p:cNvPr>
          <p:cNvSpPr txBox="1">
            <a:spLocks/>
          </p:cNvSpPr>
          <p:nvPr/>
        </p:nvSpPr>
        <p:spPr>
          <a:xfrm>
            <a:off x="1" y="6148993"/>
            <a:ext cx="12192000" cy="655020"/>
          </a:xfrm>
          <a:prstGeom prst="rect">
            <a:avLst/>
          </a:prstGeom>
        </p:spPr>
        <p:txBody>
          <a:bodyPr vert="horz" lIns="91440" tIns="45720" rIns="91440" bIns="45720" rtlCol="0" anchor="ctr">
            <a:noAutofit/>
          </a:bodyPr>
          <a:lstStyle>
            <a:lvl1pPr algn="r" defTabSz="914400" rtl="1" eaLnBrk="1" latinLnBrk="0" hangingPunct="1">
              <a:lnSpc>
                <a:spcPct val="90000"/>
              </a:lnSpc>
              <a:spcBef>
                <a:spcPct val="0"/>
              </a:spcBef>
              <a:buNone/>
              <a:defRPr sz="3200" b="1" kern="1200">
                <a:solidFill>
                  <a:schemeClr val="tx2"/>
                </a:solidFill>
                <a:latin typeface="Heebo" pitchFamily="2" charset="-79"/>
                <a:ea typeface="+mj-ea"/>
                <a:cs typeface="Heebo" pitchFamily="2" charset="-79"/>
              </a:defRPr>
            </a:lvl1pPr>
          </a:lstStyle>
          <a:p>
            <a:pPr algn="ctr" rtl="0"/>
            <a:r>
              <a:rPr lang="en-US" sz="2000" dirty="0">
                <a:solidFill>
                  <a:schemeClr val="bg1"/>
                </a:solidFill>
              </a:rPr>
              <a:t>Employment levels are estimated according to the defense scenario, accounting for </a:t>
            </a:r>
            <a:r>
              <a:rPr lang="en-US" sz="2000" dirty="0">
                <a:solidFill>
                  <a:schemeClr val="bg1"/>
                </a:solidFill>
                <a:hlinkClick r:id="rId2" action="ppaction://hlinksldjump">
                  <a:extLst>
                    <a:ext uri="{A12FA001-AC4F-418D-AE19-62706E023703}">
                      <ahyp:hlinkClr xmlns:ahyp="http://schemas.microsoft.com/office/drawing/2018/hyperlinkcolor" val="tx"/>
                    </a:ext>
                  </a:extLst>
                </a:hlinkClick>
              </a:rPr>
              <a:t>reservists and employees temporarily absent from work</a:t>
            </a:r>
            <a:endParaRPr lang="he-IL" sz="2000" u="sng" dirty="0">
              <a:solidFill>
                <a:schemeClr val="bg1"/>
              </a:solidFill>
            </a:endParaRPr>
          </a:p>
        </p:txBody>
      </p:sp>
      <p:sp>
        <p:nvSpPr>
          <p:cNvPr id="18" name="Content Placeholder 2">
            <a:extLst>
              <a:ext uri="{FF2B5EF4-FFF2-40B4-BE49-F238E27FC236}">
                <a16:creationId xmlns:a16="http://schemas.microsoft.com/office/drawing/2014/main" id="{B1C72515-B94A-C8CE-EC31-AB0D4288EB2E}"/>
              </a:ext>
            </a:extLst>
          </p:cNvPr>
          <p:cNvSpPr txBox="1">
            <a:spLocks/>
          </p:cNvSpPr>
          <p:nvPr/>
        </p:nvSpPr>
        <p:spPr>
          <a:xfrm>
            <a:off x="937694" y="2036843"/>
            <a:ext cx="945265" cy="72897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sz="4800" dirty="0">
                <a:solidFill>
                  <a:srgbClr val="1C4A9A"/>
                </a:solidFill>
              </a:rPr>
              <a:t>01</a:t>
            </a:r>
            <a:endParaRPr lang="he-IL" sz="3200" dirty="0">
              <a:solidFill>
                <a:srgbClr val="1C4A9A"/>
              </a:solidFill>
            </a:endParaRPr>
          </a:p>
        </p:txBody>
      </p:sp>
      <p:sp>
        <p:nvSpPr>
          <p:cNvPr id="19" name="Content Placeholder 2">
            <a:extLst>
              <a:ext uri="{FF2B5EF4-FFF2-40B4-BE49-F238E27FC236}">
                <a16:creationId xmlns:a16="http://schemas.microsoft.com/office/drawing/2014/main" id="{3FC81E8C-C6BF-EB22-5A77-2E580EFC133D}"/>
              </a:ext>
            </a:extLst>
          </p:cNvPr>
          <p:cNvSpPr txBox="1">
            <a:spLocks/>
          </p:cNvSpPr>
          <p:nvPr/>
        </p:nvSpPr>
        <p:spPr>
          <a:xfrm>
            <a:off x="4643373" y="2057047"/>
            <a:ext cx="945265" cy="72897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he-IL" sz="4800" dirty="0">
                <a:solidFill>
                  <a:srgbClr val="1C4A9A"/>
                </a:solidFill>
              </a:rPr>
              <a:t>02</a:t>
            </a:r>
            <a:endParaRPr lang="he-IL" sz="3200" dirty="0">
              <a:solidFill>
                <a:srgbClr val="1C4A9A"/>
              </a:solidFill>
            </a:endParaRPr>
          </a:p>
        </p:txBody>
      </p:sp>
      <p:sp>
        <p:nvSpPr>
          <p:cNvPr id="20" name="Content Placeholder 2">
            <a:extLst>
              <a:ext uri="{FF2B5EF4-FFF2-40B4-BE49-F238E27FC236}">
                <a16:creationId xmlns:a16="http://schemas.microsoft.com/office/drawing/2014/main" id="{9301A791-5CA7-E00A-2CD6-8AF274F93377}"/>
              </a:ext>
            </a:extLst>
          </p:cNvPr>
          <p:cNvSpPr txBox="1">
            <a:spLocks/>
          </p:cNvSpPr>
          <p:nvPr/>
        </p:nvSpPr>
        <p:spPr>
          <a:xfrm>
            <a:off x="8409117" y="2034507"/>
            <a:ext cx="945265" cy="72897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sz="4800" dirty="0">
                <a:solidFill>
                  <a:srgbClr val="1C4A9A"/>
                </a:solidFill>
              </a:rPr>
              <a:t>03</a:t>
            </a:r>
            <a:endParaRPr lang="he-IL" sz="3200" dirty="0">
              <a:solidFill>
                <a:srgbClr val="1C4A9A"/>
              </a:solidFill>
            </a:endParaRPr>
          </a:p>
        </p:txBody>
      </p:sp>
      <p:cxnSp>
        <p:nvCxnSpPr>
          <p:cNvPr id="21" name="Straight Connector 20">
            <a:extLst>
              <a:ext uri="{FF2B5EF4-FFF2-40B4-BE49-F238E27FC236}">
                <a16:creationId xmlns:a16="http://schemas.microsoft.com/office/drawing/2014/main" id="{B2C17CA9-2D94-9591-3A2F-5139DE1B19BD}"/>
              </a:ext>
            </a:extLst>
          </p:cNvPr>
          <p:cNvCxnSpPr>
            <a:cxnSpLocks/>
          </p:cNvCxnSpPr>
          <p:nvPr/>
        </p:nvCxnSpPr>
        <p:spPr>
          <a:xfrm flipH="1">
            <a:off x="8417131" y="2654300"/>
            <a:ext cx="3108960" cy="0"/>
          </a:xfrm>
          <a:prstGeom prst="line">
            <a:avLst/>
          </a:prstGeom>
          <a:ln w="31750">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4B4EF7D-E813-CEAF-6547-6EC3E1D79E5B}"/>
              </a:ext>
            </a:extLst>
          </p:cNvPr>
          <p:cNvCxnSpPr>
            <a:cxnSpLocks/>
          </p:cNvCxnSpPr>
          <p:nvPr/>
        </p:nvCxnSpPr>
        <p:spPr>
          <a:xfrm flipH="1">
            <a:off x="4750068" y="2654300"/>
            <a:ext cx="3108960" cy="0"/>
          </a:xfrm>
          <a:prstGeom prst="line">
            <a:avLst/>
          </a:prstGeom>
          <a:ln w="31750">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68B2627-F360-EC45-9F05-8E28FB82441A}"/>
              </a:ext>
            </a:extLst>
          </p:cNvPr>
          <p:cNvCxnSpPr>
            <a:cxnSpLocks/>
          </p:cNvCxnSpPr>
          <p:nvPr/>
        </p:nvCxnSpPr>
        <p:spPr>
          <a:xfrm flipH="1">
            <a:off x="984324" y="2654300"/>
            <a:ext cx="3108960" cy="0"/>
          </a:xfrm>
          <a:prstGeom prst="line">
            <a:avLst/>
          </a:prstGeom>
          <a:ln w="31750">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727E32A-8A22-67FE-11D2-7BFE63FBADA5}"/>
              </a:ext>
            </a:extLst>
          </p:cNvPr>
          <p:cNvSpPr txBox="1"/>
          <p:nvPr/>
        </p:nvSpPr>
        <p:spPr>
          <a:xfrm>
            <a:off x="8128985" y="4945472"/>
            <a:ext cx="3309187" cy="770980"/>
          </a:xfrm>
          <a:prstGeom prst="rect">
            <a:avLst/>
          </a:prstGeom>
          <a:noFill/>
        </p:spPr>
        <p:txBody>
          <a:bodyPr wrap="square">
            <a:spAutoFit/>
          </a:bodyPr>
          <a:lstStyle/>
          <a:p>
            <a:pPr>
              <a:lnSpc>
                <a:spcPct val="80000"/>
              </a:lnSpc>
            </a:pPr>
            <a:r>
              <a:rPr lang="en-US" dirty="0">
                <a:solidFill>
                  <a:schemeClr val="tx2"/>
                </a:solidFill>
                <a:latin typeface="Heebo" pitchFamily="2" charset="-79"/>
                <a:cs typeface="Heebo" pitchFamily="2" charset="-79"/>
              </a:rPr>
              <a:t>Defense expenditures, based on Aaron Institute estimates (to follow)</a:t>
            </a:r>
            <a:endParaRPr lang="he-IL" dirty="0">
              <a:solidFill>
                <a:schemeClr val="tx2"/>
              </a:solidFill>
              <a:latin typeface="Heebo" pitchFamily="2" charset="-79"/>
              <a:cs typeface="Heebo" pitchFamily="2" charset="-79"/>
            </a:endParaRPr>
          </a:p>
        </p:txBody>
      </p:sp>
      <p:sp>
        <p:nvSpPr>
          <p:cNvPr id="25" name="TextBox 24">
            <a:extLst>
              <a:ext uri="{FF2B5EF4-FFF2-40B4-BE49-F238E27FC236}">
                <a16:creationId xmlns:a16="http://schemas.microsoft.com/office/drawing/2014/main" id="{7D9142E1-F4F9-D9E0-361B-3F3348CCABFF}"/>
              </a:ext>
            </a:extLst>
          </p:cNvPr>
          <p:cNvSpPr txBox="1"/>
          <p:nvPr/>
        </p:nvSpPr>
        <p:spPr>
          <a:xfrm>
            <a:off x="5123429" y="4945472"/>
            <a:ext cx="2930065" cy="770980"/>
          </a:xfrm>
          <a:prstGeom prst="rect">
            <a:avLst/>
          </a:prstGeom>
          <a:noFill/>
        </p:spPr>
        <p:txBody>
          <a:bodyPr wrap="square">
            <a:spAutoFit/>
          </a:bodyPr>
          <a:lstStyle/>
          <a:p>
            <a:pPr>
              <a:lnSpc>
                <a:spcPct val="80000"/>
              </a:lnSpc>
            </a:pPr>
            <a:r>
              <a:rPr lang="en-US" dirty="0">
                <a:solidFill>
                  <a:schemeClr val="tx2"/>
                </a:solidFill>
                <a:latin typeface="Heebo" pitchFamily="2" charset="-79"/>
                <a:cs typeface="Heebo" pitchFamily="2" charset="-79"/>
              </a:rPr>
              <a:t>Civilian government expenditures, defined by the fiscal numerator</a:t>
            </a:r>
            <a:endParaRPr lang="he-IL" dirty="0">
              <a:solidFill>
                <a:schemeClr val="tx2"/>
              </a:solidFill>
              <a:latin typeface="Heebo" pitchFamily="2" charset="-79"/>
              <a:cs typeface="Heebo" pitchFamily="2" charset="-79"/>
            </a:endParaRPr>
          </a:p>
        </p:txBody>
      </p:sp>
      <p:sp>
        <p:nvSpPr>
          <p:cNvPr id="26" name="TextBox 25">
            <a:extLst>
              <a:ext uri="{FF2B5EF4-FFF2-40B4-BE49-F238E27FC236}">
                <a16:creationId xmlns:a16="http://schemas.microsoft.com/office/drawing/2014/main" id="{A2F0599D-471E-8ADA-98FE-01B4501CD4C0}"/>
              </a:ext>
            </a:extLst>
          </p:cNvPr>
          <p:cNvSpPr txBox="1"/>
          <p:nvPr/>
        </p:nvSpPr>
        <p:spPr>
          <a:xfrm>
            <a:off x="2713265" y="4958427"/>
            <a:ext cx="2782660" cy="770980"/>
          </a:xfrm>
          <a:prstGeom prst="rect">
            <a:avLst/>
          </a:prstGeom>
          <a:noFill/>
        </p:spPr>
        <p:txBody>
          <a:bodyPr wrap="square">
            <a:spAutoFit/>
          </a:bodyPr>
          <a:lstStyle/>
          <a:p>
            <a:pPr>
              <a:lnSpc>
                <a:spcPct val="80000"/>
              </a:lnSpc>
            </a:pPr>
            <a:r>
              <a:rPr lang="en-US" dirty="0">
                <a:solidFill>
                  <a:schemeClr val="tx2"/>
                </a:solidFill>
                <a:latin typeface="Heebo" pitchFamily="2" charset="-79"/>
                <a:cs typeface="Heebo" pitchFamily="2" charset="-79"/>
              </a:rPr>
              <a:t>Tax revenues exhibit unitary elasticity</a:t>
            </a:r>
          </a:p>
          <a:p>
            <a:pPr>
              <a:lnSpc>
                <a:spcPct val="80000"/>
              </a:lnSpc>
            </a:pPr>
            <a:endParaRPr lang="he-IL" dirty="0">
              <a:solidFill>
                <a:schemeClr val="tx2"/>
              </a:solidFill>
              <a:latin typeface="Heebo" pitchFamily="2" charset="-79"/>
              <a:cs typeface="Heebo" pitchFamily="2" charset="-79"/>
            </a:endParaRPr>
          </a:p>
        </p:txBody>
      </p:sp>
      <p:cxnSp>
        <p:nvCxnSpPr>
          <p:cNvPr id="27" name="Straight Connector 26">
            <a:extLst>
              <a:ext uri="{FF2B5EF4-FFF2-40B4-BE49-F238E27FC236}">
                <a16:creationId xmlns:a16="http://schemas.microsoft.com/office/drawing/2014/main" id="{D3207D62-5DF5-7304-6380-ED4E100632D0}"/>
              </a:ext>
            </a:extLst>
          </p:cNvPr>
          <p:cNvCxnSpPr>
            <a:cxnSpLocks/>
          </p:cNvCxnSpPr>
          <p:nvPr/>
        </p:nvCxnSpPr>
        <p:spPr>
          <a:xfrm>
            <a:off x="5047937" y="5061600"/>
            <a:ext cx="0" cy="439727"/>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0B65B98A-2080-2E76-D86F-9AA53C3FD944}"/>
              </a:ext>
            </a:extLst>
          </p:cNvPr>
          <p:cNvCxnSpPr>
            <a:cxnSpLocks/>
          </p:cNvCxnSpPr>
          <p:nvPr/>
        </p:nvCxnSpPr>
        <p:spPr>
          <a:xfrm>
            <a:off x="7989290" y="5089158"/>
            <a:ext cx="0" cy="439727"/>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Rounded Rectangle 28">
            <a:extLst>
              <a:ext uri="{FF2B5EF4-FFF2-40B4-BE49-F238E27FC236}">
                <a16:creationId xmlns:a16="http://schemas.microsoft.com/office/drawing/2014/main" id="{280089E3-0A3F-5898-31FB-39065FE4CB58}"/>
              </a:ext>
            </a:extLst>
          </p:cNvPr>
          <p:cNvSpPr/>
          <p:nvPr/>
        </p:nvSpPr>
        <p:spPr>
          <a:xfrm>
            <a:off x="984324" y="4852610"/>
            <a:ext cx="10541767" cy="889751"/>
          </a:xfrm>
          <a:prstGeom prst="roundRect">
            <a:avLst>
              <a:gd name="adj" fmla="val 7334"/>
            </a:avLst>
          </a:prstGeom>
          <a:noFill/>
          <a:ln>
            <a:gradFill>
              <a:gsLst>
                <a:gs pos="0">
                  <a:srgbClr val="1C4A9A"/>
                </a:gs>
                <a:gs pos="55000">
                  <a:srgbClr val="00AEEB"/>
                </a:gs>
                <a:gs pos="100000">
                  <a:srgbClr val="23C2BE"/>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eaLnBrk="1" latinLnBrk="0" hangingPunct="1">
              <a:lnSpc>
                <a:spcPct val="80000"/>
              </a:lnSpc>
            </a:pPr>
            <a:endParaRPr lang="en-US" sz="2000">
              <a:latin typeface="Heebo" pitchFamily="2" charset="-79"/>
              <a:cs typeface="Heebo" pitchFamily="2" charset="-79"/>
            </a:endParaRPr>
          </a:p>
        </p:txBody>
      </p:sp>
    </p:spTree>
    <p:extLst>
      <p:ext uri="{BB962C8B-B14F-4D97-AF65-F5344CB8AC3E}">
        <p14:creationId xmlns:p14="http://schemas.microsoft.com/office/powerpoint/2010/main" val="93119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Effect transition="in" filter="fade">
                                      <p:cBhvr>
                                        <p:cTn id="29" dur="500"/>
                                        <p:tgtEl>
                                          <p:spTgt spid="5">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par>
                                <p:cTn id="50" presetID="10" presetClass="entr" presetSubtype="0" fill="hold"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fade">
                                      <p:cBhvr>
                                        <p:cTn id="52" dur="500"/>
                                        <p:tgtEl>
                                          <p:spTgt spid="27"/>
                                        </p:tgtEl>
                                      </p:cBhvr>
                                    </p:animEffect>
                                  </p:childTnLst>
                                </p:cTn>
                              </p:par>
                              <p:par>
                                <p:cTn id="53" presetID="10" presetClass="entr" presetSubtype="0" fill="hold"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par>
                          <p:cTn id="59" fill="hold">
                            <p:stCondLst>
                              <p:cond delay="500"/>
                            </p:stCondLst>
                            <p:childTnLst>
                              <p:par>
                                <p:cTn id="60" presetID="12" presetClass="entr" presetSubtype="4"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p:tgtEl>
                                          <p:spTgt spid="30"/>
                                        </p:tgtEl>
                                        <p:attrNameLst>
                                          <p:attrName>ppt_y</p:attrName>
                                        </p:attrNameLst>
                                      </p:cBhvr>
                                      <p:tavLst>
                                        <p:tav tm="0">
                                          <p:val>
                                            <p:strVal val="#ppt_y+#ppt_h*1.125000"/>
                                          </p:val>
                                        </p:tav>
                                        <p:tav tm="100000">
                                          <p:val>
                                            <p:strVal val="#ppt_y"/>
                                          </p:val>
                                        </p:tav>
                                      </p:tavLst>
                                    </p:anim>
                                    <p:animEffect transition="in" filter="wipe(up)">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 grpId="0" build="p"/>
      <p:bldP spid="10" grpId="0"/>
      <p:bldP spid="11" grpId="0"/>
      <p:bldP spid="14" grpId="0"/>
      <p:bldP spid="18" grpId="0"/>
      <p:bldP spid="19" grpId="0"/>
      <p:bldP spid="20" grpId="0"/>
      <p:bldP spid="24" grpId="0"/>
      <p:bldP spid="25" grpId="0"/>
      <p:bldP spid="26" grpId="0"/>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45560-8312-FE4F-B088-A5F528D6055D}"/>
              </a:ext>
            </a:extLst>
          </p:cNvPr>
          <p:cNvSpPr>
            <a:spLocks noGrp="1"/>
          </p:cNvSpPr>
          <p:nvPr>
            <p:ph type="title"/>
          </p:nvPr>
        </p:nvSpPr>
        <p:spPr>
          <a:xfrm>
            <a:off x="430682" y="510070"/>
            <a:ext cx="11622070" cy="728976"/>
          </a:xfrm>
        </p:spPr>
        <p:txBody>
          <a:bodyPr/>
          <a:lstStyle/>
          <a:p>
            <a:r>
              <a:rPr lang="en-US" dirty="0">
                <a:solidFill>
                  <a:schemeClr val="bg2"/>
                </a:solidFill>
              </a:rPr>
              <a:t>Estimated Defense Expenditures by Scenarios</a:t>
            </a:r>
            <a:r>
              <a:rPr lang="he-IL" baseline="30000" dirty="0">
                <a:solidFill>
                  <a:schemeClr val="bg2"/>
                </a:solidFill>
              </a:rPr>
              <a:t>1</a:t>
            </a:r>
            <a:endParaRPr lang="en-US" baseline="30000" dirty="0">
              <a:solidFill>
                <a:schemeClr val="bg2"/>
              </a:solidFill>
            </a:endParaRPr>
          </a:p>
        </p:txBody>
      </p:sp>
      <p:graphicFrame>
        <p:nvGraphicFramePr>
          <p:cNvPr id="3" name="Content Placeholder 5">
            <a:extLst>
              <a:ext uri="{FF2B5EF4-FFF2-40B4-BE49-F238E27FC236}">
                <a16:creationId xmlns:a16="http://schemas.microsoft.com/office/drawing/2014/main" id="{6AC37848-AA06-E4A1-89E6-D159BDAAB37A}"/>
              </a:ext>
            </a:extLst>
          </p:cNvPr>
          <p:cNvGraphicFramePr>
            <a:graphicFrameLocks/>
          </p:cNvGraphicFramePr>
          <p:nvPr>
            <p:extLst>
              <p:ext uri="{D42A27DB-BD31-4B8C-83A1-F6EECF244321}">
                <p14:modId xmlns:p14="http://schemas.microsoft.com/office/powerpoint/2010/main" val="4073771928"/>
              </p:ext>
            </p:extLst>
          </p:nvPr>
        </p:nvGraphicFramePr>
        <p:xfrm>
          <a:off x="406400" y="1321274"/>
          <a:ext cx="11524072" cy="4297680"/>
        </p:xfrm>
        <a:graphic>
          <a:graphicData uri="http://schemas.openxmlformats.org/drawingml/2006/table">
            <a:tbl>
              <a:tblPr firstRow="1" bandRow="1">
                <a:tableStyleId>{5C22544A-7EE6-4342-B048-85BDC9FD1C3A}</a:tableStyleId>
              </a:tblPr>
              <a:tblGrid>
                <a:gridCol w="2469592">
                  <a:extLst>
                    <a:ext uri="{9D8B030D-6E8A-4147-A177-3AD203B41FA5}">
                      <a16:colId xmlns:a16="http://schemas.microsoft.com/office/drawing/2014/main" val="775059008"/>
                    </a:ext>
                  </a:extLst>
                </a:gridCol>
                <a:gridCol w="233680">
                  <a:extLst>
                    <a:ext uri="{9D8B030D-6E8A-4147-A177-3AD203B41FA5}">
                      <a16:colId xmlns:a16="http://schemas.microsoft.com/office/drawing/2014/main" val="3366800532"/>
                    </a:ext>
                  </a:extLst>
                </a:gridCol>
                <a:gridCol w="807203">
                  <a:extLst>
                    <a:ext uri="{9D8B030D-6E8A-4147-A177-3AD203B41FA5}">
                      <a16:colId xmlns:a16="http://schemas.microsoft.com/office/drawing/2014/main" val="4012459745"/>
                    </a:ext>
                  </a:extLst>
                </a:gridCol>
                <a:gridCol w="826791">
                  <a:extLst>
                    <a:ext uri="{9D8B030D-6E8A-4147-A177-3AD203B41FA5}">
                      <a16:colId xmlns:a16="http://schemas.microsoft.com/office/drawing/2014/main" val="3967513572"/>
                    </a:ext>
                  </a:extLst>
                </a:gridCol>
                <a:gridCol w="263964">
                  <a:extLst>
                    <a:ext uri="{9D8B030D-6E8A-4147-A177-3AD203B41FA5}">
                      <a16:colId xmlns:a16="http://schemas.microsoft.com/office/drawing/2014/main" val="926013321"/>
                    </a:ext>
                  </a:extLst>
                </a:gridCol>
                <a:gridCol w="1350442">
                  <a:extLst>
                    <a:ext uri="{9D8B030D-6E8A-4147-A177-3AD203B41FA5}">
                      <a16:colId xmlns:a16="http://schemas.microsoft.com/office/drawing/2014/main" val="114786043"/>
                    </a:ext>
                  </a:extLst>
                </a:gridCol>
                <a:gridCol w="807203">
                  <a:extLst>
                    <a:ext uri="{9D8B030D-6E8A-4147-A177-3AD203B41FA5}">
                      <a16:colId xmlns:a16="http://schemas.microsoft.com/office/drawing/2014/main" val="560069062"/>
                    </a:ext>
                  </a:extLst>
                </a:gridCol>
                <a:gridCol w="807203">
                  <a:extLst>
                    <a:ext uri="{9D8B030D-6E8A-4147-A177-3AD203B41FA5}">
                      <a16:colId xmlns:a16="http://schemas.microsoft.com/office/drawing/2014/main" val="1777211497"/>
                    </a:ext>
                  </a:extLst>
                </a:gridCol>
                <a:gridCol w="807203">
                  <a:extLst>
                    <a:ext uri="{9D8B030D-6E8A-4147-A177-3AD203B41FA5}">
                      <a16:colId xmlns:a16="http://schemas.microsoft.com/office/drawing/2014/main" val="3437917563"/>
                    </a:ext>
                  </a:extLst>
                </a:gridCol>
                <a:gridCol w="807203">
                  <a:extLst>
                    <a:ext uri="{9D8B030D-6E8A-4147-A177-3AD203B41FA5}">
                      <a16:colId xmlns:a16="http://schemas.microsoft.com/office/drawing/2014/main" val="3917724961"/>
                    </a:ext>
                  </a:extLst>
                </a:gridCol>
                <a:gridCol w="807203">
                  <a:extLst>
                    <a:ext uri="{9D8B030D-6E8A-4147-A177-3AD203B41FA5}">
                      <a16:colId xmlns:a16="http://schemas.microsoft.com/office/drawing/2014/main" val="1828275960"/>
                    </a:ext>
                  </a:extLst>
                </a:gridCol>
                <a:gridCol w="729182">
                  <a:extLst>
                    <a:ext uri="{9D8B030D-6E8A-4147-A177-3AD203B41FA5}">
                      <a16:colId xmlns:a16="http://schemas.microsoft.com/office/drawing/2014/main" val="4018059158"/>
                    </a:ext>
                  </a:extLst>
                </a:gridCol>
                <a:gridCol w="807203">
                  <a:extLst>
                    <a:ext uri="{9D8B030D-6E8A-4147-A177-3AD203B41FA5}">
                      <a16:colId xmlns:a16="http://schemas.microsoft.com/office/drawing/2014/main" val="521559758"/>
                    </a:ext>
                  </a:extLst>
                </a:gridCol>
              </a:tblGrid>
              <a:tr h="343453">
                <a:tc>
                  <a:txBody>
                    <a:bodyPr/>
                    <a:lstStyle/>
                    <a:p>
                      <a:pPr algn="r" rtl="1"/>
                      <a:endParaRPr lang="en-US" sz="1800" b="1" dirty="0">
                        <a:solidFill>
                          <a:schemeClr val="tx2"/>
                        </a:solidFill>
                        <a:latin typeface="Heebo" pitchFamily="2" charset="-79"/>
                        <a:cs typeface="Heebo" pitchFamily="2" charset="-79"/>
                      </a:endParaRPr>
                    </a:p>
                  </a:txBody>
                  <a:tcPr anchor="ctr">
                    <a:lnL w="12700" cmpd="sng">
                      <a:noFill/>
                    </a:lnL>
                    <a:lnR w="38100" cmpd="sng">
                      <a:noFill/>
                    </a:lnR>
                    <a:lnT w="19050" cap="flat" cmpd="sng" algn="ctr">
                      <a:solidFill>
                        <a:schemeClr val="bg2"/>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endParaRPr lang="en-US" sz="1800" b="1" dirty="0">
                        <a:solidFill>
                          <a:schemeClr val="tx2"/>
                        </a:solidFill>
                        <a:latin typeface="Heebo" pitchFamily="2" charset="-79"/>
                        <a:cs typeface="Heebo" pitchFamily="2" charset="-79"/>
                      </a:endParaRPr>
                    </a:p>
                  </a:txBody>
                  <a:tcPr anchor="ctr">
                    <a:lnL w="12700" cmpd="sng">
                      <a:noFill/>
                    </a:lnL>
                    <a:lnR w="38100" cap="flat" cmpd="sng" algn="ctr">
                      <a:solidFill>
                        <a:schemeClr val="accent1"/>
                      </a:solidFill>
                      <a:prstDash val="solid"/>
                      <a:round/>
                      <a:headEnd type="none" w="med" len="med"/>
                      <a:tailEnd type="none" w="med" len="med"/>
                    </a:lnR>
                    <a:lnT w="19050" cap="flat" cmpd="sng" algn="ctr">
                      <a:solidFill>
                        <a:schemeClr val="bg2"/>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rtl="1"/>
                      <a:r>
                        <a:rPr lang="en-US" sz="1800" b="1" kern="1200" dirty="0">
                          <a:solidFill>
                            <a:schemeClr val="tx2"/>
                          </a:solidFill>
                          <a:latin typeface="Heebo" pitchFamily="2" charset="-79"/>
                          <a:ea typeface="+mn-ea"/>
                          <a:cs typeface="Heebo" pitchFamily="2" charset="-79"/>
                        </a:rPr>
                        <a:t>Actual Expenditures</a:t>
                      </a:r>
                      <a:endParaRPr sz="1800" b="1" kern="1200" dirty="0">
                        <a:solidFill>
                          <a:schemeClr val="tx2"/>
                        </a:solidFill>
                        <a:latin typeface="Heebo" pitchFamily="2" charset="-79"/>
                        <a:ea typeface="+mn-ea"/>
                        <a:cs typeface="Heebo" pitchFamily="2" charset="-79"/>
                      </a:endParaRPr>
                    </a:p>
                  </a:txBody>
                  <a:tcPr anchor="ct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sz="2000" b="1" kern="1200" dirty="0">
                        <a:solidFill>
                          <a:schemeClr val="tx2"/>
                        </a:solidFill>
                        <a:latin typeface="Calibri" panose="020F0502020204030204" pitchFamily="34" charset="0"/>
                        <a:ea typeface="+mn-ea"/>
                        <a:cs typeface="Calibri" panose="020F0502020204030204" pitchFamily="34" charset="0"/>
                      </a:endParaRPr>
                    </a:p>
                  </a:txBody>
                  <a:tcPr anchor="ctr">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endParaRPr sz="1800" b="1" kern="1200" dirty="0">
                        <a:solidFill>
                          <a:schemeClr val="tx2"/>
                        </a:solidFill>
                        <a:latin typeface="Heebo" pitchFamily="2" charset="-79"/>
                        <a:ea typeface="+mn-ea"/>
                        <a:cs typeface="Heebo" pitchFamily="2" charset="-79"/>
                      </a:endParaRPr>
                    </a:p>
                  </a:txBody>
                  <a:tcPr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en-US" sz="1800" b="1" kern="1200" dirty="0">
                          <a:solidFill>
                            <a:schemeClr val="tx2"/>
                          </a:solidFill>
                          <a:latin typeface="Heebo" pitchFamily="2" charset="-79"/>
                          <a:ea typeface="+mn-ea"/>
                          <a:cs typeface="Heebo" pitchFamily="2" charset="-79"/>
                        </a:rPr>
                        <a:t>Aaron Institute Estimate</a:t>
                      </a:r>
                      <a:r>
                        <a:rPr lang="en-US" sz="1800" b="1" kern="1200" baseline="30000" dirty="0">
                          <a:solidFill>
                            <a:schemeClr val="tx2"/>
                          </a:solidFill>
                          <a:latin typeface="Heebo" pitchFamily="2" charset="-79"/>
                          <a:ea typeface="+mn-ea"/>
                          <a:cs typeface="Heebo" pitchFamily="2" charset="-79"/>
                        </a:rPr>
                        <a:t>2</a:t>
                      </a:r>
                      <a:endParaRPr sz="1800" b="1" kern="1200" dirty="0">
                        <a:solidFill>
                          <a:schemeClr val="tx2"/>
                        </a:solidFill>
                        <a:latin typeface="Heebo" pitchFamily="2" charset="-79"/>
                        <a:ea typeface="+mn-ea"/>
                        <a:cs typeface="Heebo" pitchFamily="2" charset="-79"/>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3810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gridSpan="7">
                  <a:txBody>
                    <a:bodyPr/>
                    <a:lstStyle/>
                    <a:p>
                      <a:pPr algn="ctr" rtl="1"/>
                      <a:r>
                        <a:rPr lang="en-US" sz="1800" b="1" kern="1200" dirty="0">
                          <a:solidFill>
                            <a:schemeClr val="tx2"/>
                          </a:solidFill>
                          <a:latin typeface="Heebo" pitchFamily="2" charset="-79"/>
                          <a:ea typeface="+mn-ea"/>
                          <a:cs typeface="Heebo" pitchFamily="2" charset="-79"/>
                        </a:rPr>
                        <a:t>Aaron Institute Estimate</a:t>
                      </a:r>
                      <a:r>
                        <a:rPr lang="en-US" sz="1800" b="1" kern="1200" baseline="30000" dirty="0">
                          <a:solidFill>
                            <a:schemeClr val="tx2"/>
                          </a:solidFill>
                          <a:latin typeface="Heebo" pitchFamily="2" charset="-79"/>
                          <a:ea typeface="+mn-ea"/>
                          <a:cs typeface="Heebo" pitchFamily="2" charset="-79"/>
                        </a:rPr>
                        <a:t>3</a:t>
                      </a:r>
                      <a:endParaRPr lang="en-US" sz="1800" b="1" kern="1200" dirty="0">
                        <a:solidFill>
                          <a:schemeClr val="tx2"/>
                        </a:solidFill>
                        <a:latin typeface="Heebo" pitchFamily="2" charset="-79"/>
                        <a:ea typeface="+mn-ea"/>
                        <a:cs typeface="Heebo" pitchFamily="2" charset="-79"/>
                      </a:endParaRPr>
                    </a:p>
                  </a:txBody>
                  <a:tcPr anchor="ctr">
                    <a:lnL w="38100" cap="flat" cmpd="sng" algn="ctr">
                      <a:solidFill>
                        <a:schemeClr val="bg2"/>
                      </a:solidFill>
                      <a:prstDash val="solid"/>
                      <a:round/>
                      <a:headEnd type="none" w="med" len="med"/>
                      <a:tailEnd type="none" w="med" len="med"/>
                    </a:lnL>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lang="en-US" sz="2000" b="1" kern="1200" dirty="0">
                        <a:solidFill>
                          <a:schemeClr val="tx2"/>
                        </a:solidFill>
                        <a:latin typeface="Calibri" panose="020F0502020204030204" pitchFamily="34" charset="0"/>
                        <a:ea typeface="+mn-ea"/>
                        <a:cs typeface="Calibri" panose="020F0502020204030204" pitchFamily="34" charset="0"/>
                      </a:endParaRPr>
                    </a:p>
                  </a:txBody>
                  <a:tcPr anchor="ctr">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lang="en-US" sz="2000" b="1" kern="1200" dirty="0">
                        <a:solidFill>
                          <a:schemeClr val="tx2"/>
                        </a:solidFill>
                        <a:latin typeface="Calibri" panose="020F0502020204030204" pitchFamily="34" charset="0"/>
                        <a:ea typeface="+mn-ea"/>
                        <a:cs typeface="Calibri" panose="020F0502020204030204" pitchFamily="34" charset="0"/>
                      </a:endParaRPr>
                    </a:p>
                  </a:txBody>
                  <a:tcPr anchor="ctr">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lang="en-US" sz="2000" b="1" kern="1200" dirty="0">
                        <a:solidFill>
                          <a:schemeClr val="tx2"/>
                        </a:solidFill>
                        <a:latin typeface="Calibri" panose="020F0502020204030204" pitchFamily="34" charset="0"/>
                        <a:ea typeface="+mn-ea"/>
                        <a:cs typeface="Calibri" panose="020F0502020204030204" pitchFamily="34" charset="0"/>
                      </a:endParaRPr>
                    </a:p>
                  </a:txBody>
                  <a:tcPr anchor="ctr">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lang="en-US" sz="2000" b="1" kern="1200" dirty="0">
                        <a:solidFill>
                          <a:schemeClr val="tx2"/>
                        </a:solidFill>
                        <a:latin typeface="Calibri" panose="020F0502020204030204" pitchFamily="34" charset="0"/>
                        <a:ea typeface="+mn-ea"/>
                        <a:cs typeface="Calibri" panose="020F0502020204030204" pitchFamily="34" charset="0"/>
                      </a:endParaRPr>
                    </a:p>
                  </a:txBody>
                  <a:tcPr anchor="ctr">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lang="en-US" sz="2000" b="1" kern="1200" dirty="0">
                        <a:solidFill>
                          <a:schemeClr val="tx2"/>
                        </a:solidFill>
                        <a:latin typeface="Calibri" panose="020F0502020204030204" pitchFamily="34" charset="0"/>
                        <a:ea typeface="+mn-ea"/>
                        <a:cs typeface="Calibri" panose="020F0502020204030204" pitchFamily="34" charset="0"/>
                      </a:endParaRPr>
                    </a:p>
                  </a:txBody>
                  <a:tcPr anchor="ctr">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hMerge="1">
                  <a:txBody>
                    <a:bodyPr/>
                    <a:lstStyle/>
                    <a:p>
                      <a:pPr algn="ctr" rtl="1"/>
                      <a:endParaRPr lang="en-US" sz="2000" b="1" kern="1200" dirty="0">
                        <a:solidFill>
                          <a:schemeClr val="tx2"/>
                        </a:solidFill>
                        <a:latin typeface="Calibri" panose="020F0502020204030204" pitchFamily="34" charset="0"/>
                        <a:ea typeface="+mn-ea"/>
                        <a:cs typeface="Calibri" panose="020F0502020204030204" pitchFamily="34" charset="0"/>
                      </a:endParaRPr>
                    </a:p>
                  </a:txBody>
                  <a:tcPr anchor="ctr">
                    <a:lnT w="19050" cap="flat" cmpd="sng" algn="ctr">
                      <a:solidFill>
                        <a:schemeClr val="bg2"/>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1565489618"/>
                  </a:ext>
                </a:extLst>
              </a:tr>
              <a:tr h="194125">
                <a:tc>
                  <a:txBody>
                    <a:bodyPr/>
                    <a:lstStyle/>
                    <a:p>
                      <a:pPr algn="r" rtl="1"/>
                      <a:endParaRPr lang="en-US" sz="1800" b="1" dirty="0">
                        <a:solidFill>
                          <a:schemeClr val="tx2"/>
                        </a:solidFill>
                        <a:latin typeface="Heebo" pitchFamily="2" charset="-79"/>
                        <a:cs typeface="Heebo" pitchFamily="2" charset="-79"/>
                      </a:endParaRPr>
                    </a:p>
                  </a:txBody>
                  <a:tcPr anchor="ctr">
                    <a:lnL w="12700" cmpd="sng">
                      <a:noFill/>
                    </a:lnL>
                    <a:lnR w="38100" cmpd="sng">
                      <a:noFill/>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endParaRPr lang="en-US" sz="1800" b="1" dirty="0">
                        <a:solidFill>
                          <a:schemeClr val="tx2"/>
                        </a:solidFill>
                        <a:latin typeface="Heebo" pitchFamily="2" charset="-79"/>
                        <a:cs typeface="Heebo" pitchFamily="2" charset="-79"/>
                      </a:endParaRPr>
                    </a:p>
                  </a:txBody>
                  <a:tcPr anchor="ctr">
                    <a:lnL w="12700" cmpd="sng">
                      <a:noFill/>
                    </a:lnL>
                    <a:lnR w="38100" cap="flat" cmpd="sng" algn="ctr">
                      <a:solidFill>
                        <a:schemeClr val="accent1"/>
                      </a:solidFill>
                      <a:prstDash val="solid"/>
                      <a:round/>
                      <a:headEnd type="none" w="med" len="med"/>
                      <a:tailEnd type="none" w="med" len="med"/>
                    </a:lnR>
                    <a:lnT w="190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1800" b="1" kern="1200" dirty="0">
                          <a:solidFill>
                            <a:schemeClr val="tx2"/>
                          </a:solidFill>
                          <a:latin typeface="Heebo" pitchFamily="2" charset="-79"/>
                          <a:ea typeface="+mn-ea"/>
                          <a:cs typeface="Heebo" pitchFamily="2" charset="-79"/>
                        </a:rPr>
                        <a:t>2023</a:t>
                      </a:r>
                      <a:endParaRPr sz="1800" b="1" kern="1200" dirty="0">
                        <a:solidFill>
                          <a:schemeClr val="tx2"/>
                        </a:solidFill>
                        <a:latin typeface="Heebo" pitchFamily="2" charset="-79"/>
                        <a:ea typeface="+mn-ea"/>
                        <a:cs typeface="Heebo" pitchFamily="2" charset="-79"/>
                      </a:endParaRPr>
                    </a:p>
                  </a:txBody>
                  <a:tcPr anchor="ctr">
                    <a:lnL w="38100" cap="flat" cmpd="sng" algn="ctr">
                      <a:solidFill>
                        <a:schemeClr val="accent1"/>
                      </a:solidFill>
                      <a:prstDash val="solid"/>
                      <a:round/>
                      <a:headEnd type="none" w="med" len="med"/>
                      <a:tailEnd type="none" w="med" len="med"/>
                    </a:lnL>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2024</a:t>
                      </a:r>
                      <a:endParaRPr sz="1800" b="1" kern="1200" dirty="0">
                        <a:solidFill>
                          <a:schemeClr val="tx2"/>
                        </a:solidFill>
                        <a:latin typeface="Heebo" pitchFamily="2" charset="-79"/>
                        <a:ea typeface="+mn-ea"/>
                        <a:cs typeface="Heebo" pitchFamily="2" charset="-79"/>
                      </a:endParaRPr>
                    </a:p>
                  </a:txBody>
                  <a:tcPr anchor="ctr">
                    <a:lnR w="38100" cap="flat" cmpd="sng" algn="ctr">
                      <a:solidFill>
                        <a:schemeClr val="accent1"/>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endParaRPr sz="1800" b="1" kern="1200" dirty="0">
                        <a:solidFill>
                          <a:schemeClr val="tx2"/>
                        </a:solidFill>
                        <a:latin typeface="Heebo" pitchFamily="2" charset="-79"/>
                        <a:ea typeface="+mn-ea"/>
                        <a:cs typeface="Heebo" pitchFamily="2" charset="-79"/>
                      </a:endParaRPr>
                    </a:p>
                  </a:txBody>
                  <a:tcPr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a:r>
                        <a:rPr lang="he-IL" sz="1800" b="1" kern="1200" dirty="0">
                          <a:solidFill>
                            <a:schemeClr val="tx2"/>
                          </a:solidFill>
                          <a:latin typeface="Heebo" pitchFamily="2" charset="-79"/>
                          <a:ea typeface="+mn-ea"/>
                          <a:cs typeface="Heebo" pitchFamily="2" charset="-79"/>
                        </a:rPr>
                        <a:t>2025</a:t>
                      </a:r>
                      <a:endParaRPr sz="1800" b="1" kern="1200" dirty="0">
                        <a:solidFill>
                          <a:schemeClr val="tx2"/>
                        </a:solidFill>
                        <a:latin typeface="Heebo" pitchFamily="2" charset="-79"/>
                        <a:ea typeface="+mn-ea"/>
                        <a:cs typeface="Heebo" pitchFamily="2" charset="-79"/>
                      </a:endParaRPr>
                    </a:p>
                  </a:txBody>
                  <a:tcPr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2026</a:t>
                      </a:r>
                      <a:endParaRPr lang="en-US" sz="1800" b="1" kern="1200" dirty="0">
                        <a:solidFill>
                          <a:schemeClr val="tx2"/>
                        </a:solidFill>
                        <a:latin typeface="Heebo" pitchFamily="2" charset="-79"/>
                        <a:ea typeface="+mn-ea"/>
                        <a:cs typeface="Heebo" pitchFamily="2" charset="-79"/>
                      </a:endParaRPr>
                    </a:p>
                  </a:txBody>
                  <a:tcPr anchor="ctr">
                    <a:lnL w="38100" cap="flat" cmpd="sng" algn="ctr">
                      <a:solidFill>
                        <a:schemeClr val="bg2"/>
                      </a:solidFill>
                      <a:prstDash val="solid"/>
                      <a:round/>
                      <a:headEnd type="none" w="med" len="med"/>
                      <a:tailEnd type="none" w="med" len="med"/>
                    </a:lnL>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2027</a:t>
                      </a:r>
                      <a:endParaRPr lang="en-US" sz="1800" b="1" kern="1200" dirty="0">
                        <a:solidFill>
                          <a:schemeClr val="tx2"/>
                        </a:solidFill>
                        <a:latin typeface="Heebo" pitchFamily="2" charset="-79"/>
                        <a:ea typeface="+mn-ea"/>
                        <a:cs typeface="Heebo" pitchFamily="2" charset="-79"/>
                      </a:endParaRPr>
                    </a:p>
                  </a:txBody>
                  <a:tcPr anchor="ct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2028</a:t>
                      </a:r>
                      <a:endParaRPr lang="en-US" sz="1800" b="1" kern="1200" dirty="0">
                        <a:solidFill>
                          <a:schemeClr val="tx2"/>
                        </a:solidFill>
                        <a:latin typeface="Heebo" pitchFamily="2" charset="-79"/>
                        <a:ea typeface="+mn-ea"/>
                        <a:cs typeface="Heebo" pitchFamily="2" charset="-79"/>
                      </a:endParaRPr>
                    </a:p>
                  </a:txBody>
                  <a:tcPr anchor="ct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2029</a:t>
                      </a:r>
                      <a:endParaRPr lang="en-US" sz="1800" b="1" kern="1200" dirty="0">
                        <a:solidFill>
                          <a:schemeClr val="tx2"/>
                        </a:solidFill>
                        <a:latin typeface="Heebo" pitchFamily="2" charset="-79"/>
                        <a:ea typeface="+mn-ea"/>
                        <a:cs typeface="Heebo" pitchFamily="2" charset="-79"/>
                      </a:endParaRPr>
                    </a:p>
                  </a:txBody>
                  <a:tcPr anchor="ct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2030</a:t>
                      </a:r>
                      <a:endParaRPr lang="en-US" sz="1800" b="1" kern="1200" dirty="0">
                        <a:solidFill>
                          <a:schemeClr val="tx2"/>
                        </a:solidFill>
                        <a:latin typeface="Heebo" pitchFamily="2" charset="-79"/>
                        <a:ea typeface="+mn-ea"/>
                        <a:cs typeface="Heebo" pitchFamily="2" charset="-79"/>
                      </a:endParaRPr>
                    </a:p>
                  </a:txBody>
                  <a:tcPr anchor="ct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a:t>
                      </a:r>
                      <a:endParaRPr lang="en-US" sz="1800" b="1" kern="1200" dirty="0">
                        <a:solidFill>
                          <a:schemeClr val="tx2"/>
                        </a:solidFill>
                        <a:latin typeface="Heebo" pitchFamily="2" charset="-79"/>
                        <a:ea typeface="+mn-ea"/>
                        <a:cs typeface="Heebo" pitchFamily="2" charset="-79"/>
                      </a:endParaRPr>
                    </a:p>
                  </a:txBody>
                  <a:tcPr anchor="ct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tc>
                  <a:txBody>
                    <a:bodyPr/>
                    <a:lstStyle/>
                    <a:p>
                      <a:pPr algn="ctr" rtl="1"/>
                      <a:r>
                        <a:rPr lang="he-IL" sz="1800" b="1" kern="1200" dirty="0">
                          <a:solidFill>
                            <a:schemeClr val="tx2"/>
                          </a:solidFill>
                          <a:latin typeface="Heebo" pitchFamily="2" charset="-79"/>
                          <a:ea typeface="+mn-ea"/>
                          <a:cs typeface="Heebo" pitchFamily="2" charset="-79"/>
                        </a:rPr>
                        <a:t>2035</a:t>
                      </a:r>
                      <a:endParaRPr lang="en-US" sz="1800" b="1" kern="1200" dirty="0">
                        <a:solidFill>
                          <a:schemeClr val="tx2"/>
                        </a:solidFill>
                        <a:latin typeface="Heebo" pitchFamily="2" charset="-79"/>
                        <a:ea typeface="+mn-ea"/>
                        <a:cs typeface="Heebo" pitchFamily="2" charset="-79"/>
                      </a:endParaRPr>
                    </a:p>
                  </a:txBody>
                  <a:tcPr anchor="ct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noFill/>
                  </a:tcPr>
                </a:tc>
                <a:extLst>
                  <a:ext uri="{0D108BD9-81ED-4DB2-BD59-A6C34878D82A}">
                    <a16:rowId xmlns:a16="http://schemas.microsoft.com/office/drawing/2014/main" val="2242622458"/>
                  </a:ext>
                </a:extLst>
              </a:tr>
              <a:tr h="194125">
                <a:tc>
                  <a:txBody>
                    <a:bodyPr/>
                    <a:lstStyle/>
                    <a:p>
                      <a:pPr algn="l" rtl="1"/>
                      <a:r>
                        <a:rPr lang="en-US" sz="1800" b="0" dirty="0">
                          <a:solidFill>
                            <a:schemeClr val="tx2"/>
                          </a:solidFill>
                          <a:latin typeface="Heebo" pitchFamily="2" charset="-79"/>
                          <a:cs typeface="Heebo" pitchFamily="2" charset="-79"/>
                        </a:rPr>
                        <a:t>Budget</a:t>
                      </a:r>
                    </a:p>
                  </a:txBody>
                  <a:tcPr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1"/>
                      <a:endParaRPr lang="en-US" sz="1800" b="1" dirty="0">
                        <a:solidFill>
                          <a:schemeClr val="tx2"/>
                        </a:solidFill>
                        <a:latin typeface="Heebo" pitchFamily="2" charset="-79"/>
                        <a:cs typeface="Heebo" pitchFamily="2" charset="-79"/>
                      </a:endParaRPr>
                    </a:p>
                  </a:txBody>
                  <a:tcPr anchor="ctr">
                    <a:lnL w="12700" cmpd="sng">
                      <a:noFill/>
                    </a:lnL>
                    <a:lnR w="38100" cap="flat" cmpd="sng" algn="ctr">
                      <a:solidFill>
                        <a:schemeClr val="accent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1" kern="1200" dirty="0">
                          <a:solidFill>
                            <a:schemeClr val="tx2"/>
                          </a:solidFill>
                          <a:latin typeface="Heebo" pitchFamily="2" charset="-79"/>
                          <a:ea typeface="+mn-ea"/>
                          <a:cs typeface="Heebo" pitchFamily="2" charset="-79"/>
                        </a:rPr>
                        <a:t>86</a:t>
                      </a:r>
                    </a:p>
                  </a:txBody>
                  <a:tcPr marL="0" marR="0" marT="0" marB="0" anchor="ctr">
                    <a:lnL w="38100" cap="flat" cmpd="sng" algn="ctr">
                      <a:solidFill>
                        <a:schemeClr val="accent1"/>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1" kern="1200" dirty="0">
                          <a:solidFill>
                            <a:schemeClr val="tx2"/>
                          </a:solidFill>
                          <a:latin typeface="Heebo" pitchFamily="2" charset="-79"/>
                          <a:ea typeface="+mn-ea"/>
                          <a:cs typeface="Heebo" pitchFamily="2" charset="-79"/>
                        </a:rPr>
                        <a:t>104</a:t>
                      </a:r>
                    </a:p>
                  </a:txBody>
                  <a:tcPr marL="0" marR="0" marT="0" marB="0" anchor="ctr">
                    <a:lnL w="12700" cmpd="sng">
                      <a:noFill/>
                    </a:lnL>
                    <a:lnR w="38100" cap="flat" cmpd="sng" algn="ctr">
                      <a:solidFill>
                        <a:schemeClr val="accent1"/>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2857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110</a:t>
                      </a:r>
                    </a:p>
                  </a:txBody>
                  <a:tcPr marL="0" marR="0"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110</a:t>
                      </a:r>
                    </a:p>
                  </a:txBody>
                  <a:tcPr marL="0" marR="0" marT="0" marB="0" anchor="ctr">
                    <a:lnL w="38100" cap="flat" cmpd="sng" algn="ctr">
                      <a:solidFill>
                        <a:schemeClr val="bg2"/>
                      </a:solidFill>
                      <a:prstDash val="solid"/>
                      <a:round/>
                      <a:headEnd type="none" w="med" len="med"/>
                      <a:tailEnd type="none" w="med" len="med"/>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100</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103</a:t>
                      </a:r>
                    </a:p>
                  </a:txBody>
                  <a:tcPr marL="0" marR="0" marT="0" marB="0" anchor="ctr">
                    <a:lnL w="12700" cmpd="sng">
                      <a:noFill/>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104</a:t>
                      </a:r>
                    </a:p>
                  </a:txBody>
                  <a:tcPr marL="0" marR="0" marT="0" marB="0" anchor="ctr">
                    <a:lnL w="12700" cmpd="sng">
                      <a:noFill/>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107</a:t>
                      </a:r>
                    </a:p>
                  </a:txBody>
                  <a:tcPr marL="0" marR="0" marT="0" marB="0" anchor="ctr">
                    <a:lnL w="12700" cmpd="sng">
                      <a:noFill/>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103</a:t>
                      </a:r>
                    </a:p>
                  </a:txBody>
                  <a:tcPr marL="0" marR="0" marT="0" marB="0" anchor="ctr">
                    <a:lnL w="12700" cmpd="sng">
                      <a:noFill/>
                    </a:lnL>
                    <a:lnR w="12700" cmpd="sng">
                      <a:noFill/>
                    </a:lnR>
                    <a:lnT w="28575" cap="flat" cmpd="sng" algn="ctr">
                      <a:solidFill>
                        <a:schemeClr val="accent3"/>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118777"/>
                  </a:ext>
                </a:extLst>
              </a:tr>
              <a:tr h="402376">
                <a:tc gridSpan="2">
                  <a:txBody>
                    <a:bodyPr/>
                    <a:lstStyle/>
                    <a:p>
                      <a:pPr algn="l" rtl="1"/>
                      <a:r>
                        <a:rPr lang="en-US" sz="1800" b="0" dirty="0">
                          <a:solidFill>
                            <a:schemeClr val="tx2"/>
                          </a:solidFill>
                          <a:latin typeface="Heebo" pitchFamily="2" charset="-79"/>
                          <a:cs typeface="Heebo" pitchFamily="2" charset="-79"/>
                        </a:rPr>
                        <a:t>War + Deferred Expenditures</a:t>
                      </a:r>
                    </a:p>
                  </a:txBody>
                  <a:tcPr anchor="ctr">
                    <a:lnL w="12700" cmpd="sng">
                      <a:noFill/>
                    </a:lnL>
                    <a:lnR w="38100" cap="flat" cmpd="sng" algn="ctr">
                      <a:solidFill>
                        <a:schemeClr val="accent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r" rtl="1"/>
                      <a:endParaRPr lang="en-US" sz="2000" b="1" dirty="0">
                        <a:solidFill>
                          <a:schemeClr val="tx2"/>
                        </a:solidFill>
                        <a:latin typeface="Calibri" panose="020F0502020204030204" pitchFamily="34" charset="0"/>
                        <a:cs typeface="Calibri" panose="020F0502020204030204" pitchFamily="34" charset="0"/>
                      </a:endParaRPr>
                    </a:p>
                  </a:txBody>
                  <a:tcPr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1" kern="1200" dirty="0">
                          <a:solidFill>
                            <a:schemeClr val="tx2"/>
                          </a:solidFill>
                          <a:latin typeface="Heebo" pitchFamily="2" charset="-79"/>
                          <a:ea typeface="+mn-ea"/>
                          <a:cs typeface="Heebo" pitchFamily="2" charset="-79"/>
                        </a:rPr>
                        <a:t>17</a:t>
                      </a:r>
                    </a:p>
                  </a:txBody>
                  <a:tcPr marL="0" marR="0" marT="0" marB="0" anchor="ctr">
                    <a:lnL w="38100" cap="flat" cmpd="sng" algn="ctr">
                      <a:solidFill>
                        <a:schemeClr val="accent1"/>
                      </a:solid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1" kern="1200" dirty="0">
                          <a:solidFill>
                            <a:schemeClr val="tx2"/>
                          </a:solidFill>
                          <a:latin typeface="Heebo" pitchFamily="2" charset="-79"/>
                          <a:ea typeface="+mn-ea"/>
                          <a:cs typeface="Heebo" pitchFamily="2" charset="-79"/>
                        </a:rPr>
                        <a:t>81</a:t>
                      </a:r>
                    </a:p>
                  </a:txBody>
                  <a:tcPr marL="0" marR="0" marT="0" marB="0" anchor="ctr">
                    <a:lnL w="12700" cmpd="sng">
                      <a:noFill/>
                    </a:lnL>
                    <a:lnR w="38100" cap="flat" cmpd="sng" algn="ctr">
                      <a:solidFill>
                        <a:schemeClr val="accent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53</a:t>
                      </a:r>
                    </a:p>
                  </a:txBody>
                  <a:tcPr marL="0" marR="0"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20</a:t>
                      </a:r>
                    </a:p>
                  </a:txBody>
                  <a:tcPr marL="0" marR="0" marT="0" marB="0" anchor="ctr">
                    <a:lnL w="38100" cap="flat" cmpd="sng" algn="ctr">
                      <a:solidFill>
                        <a:schemeClr val="bg2"/>
                      </a:solid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endParaRPr lang="en-US" sz="1800" b="0" kern="120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50087431"/>
                  </a:ext>
                </a:extLst>
              </a:tr>
              <a:tr h="280444">
                <a:tc>
                  <a:txBody>
                    <a:bodyPr/>
                    <a:lstStyle/>
                    <a:p>
                      <a:pPr algn="l" rtl="1"/>
                      <a:r>
                        <a:rPr lang="en-US" sz="1800" b="1" dirty="0">
                          <a:solidFill>
                            <a:schemeClr val="tx2"/>
                          </a:solidFill>
                          <a:latin typeface="Heebo" pitchFamily="2" charset="-79"/>
                          <a:cs typeface="Heebo" pitchFamily="2" charset="-79"/>
                        </a:rPr>
                        <a:t>Total Expenditures </a:t>
                      </a:r>
                      <a:r>
                        <a:rPr lang="en-US" sz="1800" b="1" dirty="0">
                          <a:solidFill>
                            <a:schemeClr val="tx2"/>
                          </a:solidFill>
                          <a:effectLst>
                            <a:outerShdw blurRad="38100" dist="38100" dir="2700000" algn="tl">
                              <a:srgbClr val="000000">
                                <a:alpha val="43137"/>
                              </a:srgbClr>
                            </a:outerShdw>
                          </a:effectLst>
                          <a:latin typeface="Heebo" pitchFamily="2" charset="-79"/>
                          <a:cs typeface="Heebo" pitchFamily="2" charset="-79"/>
                        </a:rPr>
                        <a:t>With an Arragnement</a:t>
                      </a:r>
                      <a:endParaRPr lang="en-US" sz="1800" b="1" dirty="0">
                        <a:solidFill>
                          <a:schemeClr val="tx2"/>
                        </a:solidFill>
                        <a:latin typeface="Heebo" pitchFamily="2" charset="-79"/>
                        <a:cs typeface="Heebo" pitchFamily="2" charset="-79"/>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en-US" sz="1800" b="1" dirty="0">
                        <a:solidFill>
                          <a:schemeClr val="tx2"/>
                        </a:solidFill>
                        <a:latin typeface="Heebo" pitchFamily="2" charset="-79"/>
                        <a:cs typeface="Heebo" pitchFamily="2" charset="-79"/>
                      </a:endParaRPr>
                    </a:p>
                  </a:txBody>
                  <a:tcPr anchor="ctr">
                    <a:lnL w="12700" cmpd="sng">
                      <a:noFill/>
                    </a:lnL>
                    <a:lnR w="381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en-US" sz="1800" b="1" kern="1200" dirty="0">
                          <a:solidFill>
                            <a:schemeClr val="tx2"/>
                          </a:solidFill>
                          <a:latin typeface="Heebo" pitchFamily="2" charset="-79"/>
                          <a:ea typeface="+mn-ea"/>
                          <a:cs typeface="Heebo" pitchFamily="2" charset="-79"/>
                        </a:rPr>
                        <a:t>103</a:t>
                      </a:r>
                    </a:p>
                  </a:txBody>
                  <a:tcPr marL="0" marR="0" marT="0" marB="0" anchor="ctr">
                    <a:lnL w="38100" cap="flat" cmpd="sng" algn="ctr">
                      <a:solidFill>
                        <a:schemeClr val="accent1"/>
                      </a:solid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en-US" sz="1800" b="1" kern="1200" dirty="0">
                          <a:solidFill>
                            <a:schemeClr val="tx2"/>
                          </a:solidFill>
                          <a:latin typeface="Heebo" pitchFamily="2" charset="-79"/>
                          <a:ea typeface="+mn-ea"/>
                          <a:cs typeface="Heebo" pitchFamily="2" charset="-79"/>
                        </a:rPr>
                        <a:t>185</a:t>
                      </a:r>
                    </a:p>
                  </a:txBody>
                  <a:tcPr marL="0" marR="0" marT="0" marB="0" anchor="ctr">
                    <a:lnL w="12700" cmpd="sng">
                      <a:noFill/>
                    </a:lnL>
                    <a:lnR w="38100" cap="flat" cmpd="sng" algn="ctr">
                      <a:solidFill>
                        <a:schemeClr val="accent1"/>
                      </a:solidFill>
                      <a:prstDash val="solid"/>
                      <a:round/>
                      <a:headEnd type="none" w="med" len="med"/>
                      <a:tailEnd type="none" w="med" len="med"/>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endParaRPr lang="en-US" sz="1800" b="1"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he-IL" sz="1800" b="1" kern="1200" dirty="0">
                          <a:solidFill>
                            <a:schemeClr val="tx2"/>
                          </a:solidFill>
                          <a:latin typeface="Heebo" pitchFamily="2" charset="-79"/>
                          <a:ea typeface="+mn-ea"/>
                          <a:cs typeface="Heebo" pitchFamily="2" charset="-79"/>
                        </a:rPr>
                        <a:t>163</a:t>
                      </a:r>
                      <a:endParaRPr lang="en-US" sz="1800" b="1"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130</a:t>
                      </a: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bg2"/>
                      </a:solid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100</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103</a:t>
                      </a: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104</a:t>
                      </a: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107</a:t>
                      </a: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algn="ctr" rtl="1" fontAlgn="b">
                        <a:buNone/>
                      </a:pPr>
                      <a:r>
                        <a:rPr lang="en-US" sz="1800" b="0" kern="1200" dirty="0">
                          <a:solidFill>
                            <a:schemeClr val="tx2"/>
                          </a:solidFill>
                          <a:latin typeface="Heebo" pitchFamily="2" charset="-79"/>
                          <a:ea typeface="+mn-ea"/>
                          <a:cs typeface="Heebo" pitchFamily="2" charset="-79"/>
                        </a:rPr>
                        <a:t>103</a:t>
                      </a:r>
                    </a:p>
                  </a:txBody>
                  <a:tcPr marL="0" marR="0" marT="0" marB="0" anchor="ctr">
                    <a:lnL w="12700" cmpd="sng">
                      <a:noFill/>
                    </a:lnL>
                    <a:lnR w="12700" cmpd="sng">
                      <a:noFill/>
                    </a:lnR>
                    <a:lnT w="9525"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extLst>
                  <a:ext uri="{0D108BD9-81ED-4DB2-BD59-A6C34878D82A}">
                    <a16:rowId xmlns:a16="http://schemas.microsoft.com/office/drawing/2014/main" val="707865613"/>
                  </a:ext>
                </a:extLst>
              </a:tr>
              <a:tr h="234186">
                <a:tc gridSpan="2">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1" dirty="0">
                          <a:solidFill>
                            <a:srgbClr val="162B8F"/>
                          </a:solidFill>
                          <a:latin typeface="Heebo" pitchFamily="2" charset="-79"/>
                          <a:cs typeface="Heebo" pitchFamily="2" charset="-79"/>
                          <a:hlinkClick r:id="rId3" action="ppaction://hlinksldjump">
                            <a:extLst>
                              <a:ext uri="{A12FA001-AC4F-418D-AE19-62706E023703}">
                                <ahyp:hlinkClr xmlns:ahyp="http://schemas.microsoft.com/office/drawing/2018/hyperlinkcolor" val="tx"/>
                              </a:ext>
                            </a:extLst>
                          </a:hlinkClick>
                        </a:rPr>
                        <a:t>Total Expenditures </a:t>
                      </a:r>
                      <a:r>
                        <a:rPr lang="en-US" sz="1800" b="1" dirty="0">
                          <a:solidFill>
                            <a:srgbClr val="E94C5E"/>
                          </a:solidFill>
                          <a:effectLst>
                            <a:outerShdw blurRad="38100" dist="38100" dir="2700000" algn="tl">
                              <a:srgbClr val="000000">
                                <a:alpha val="43137"/>
                              </a:srgbClr>
                            </a:outerShdw>
                          </a:effectLst>
                          <a:latin typeface="Heebo" pitchFamily="2" charset="-79"/>
                          <a:cs typeface="Heebo" pitchFamily="2" charset="-79"/>
                          <a:hlinkClick r:id="rId3" action="ppaction://hlinksldjump">
                            <a:extLst>
                              <a:ext uri="{A12FA001-AC4F-418D-AE19-62706E023703}">
                                <ahyp:hlinkClr xmlns:ahyp="http://schemas.microsoft.com/office/drawing/2018/hyperlinkcolor" val="tx"/>
                              </a:ext>
                            </a:extLst>
                          </a:hlinkClick>
                        </a:rPr>
                        <a:t>without</a:t>
                      </a:r>
                      <a:r>
                        <a:rPr lang="en-US" sz="1800" b="1" dirty="0">
                          <a:solidFill>
                            <a:srgbClr val="162B8F"/>
                          </a:solidFill>
                          <a:latin typeface="Heebo" pitchFamily="2" charset="-79"/>
                          <a:cs typeface="Heebo" pitchFamily="2" charset="-79"/>
                          <a:hlinkClick r:id="rId3" action="ppaction://hlinksldjump">
                            <a:extLst>
                              <a:ext uri="{A12FA001-AC4F-418D-AE19-62706E023703}">
                                <ahyp:hlinkClr xmlns:ahyp="http://schemas.microsoft.com/office/drawing/2018/hyperlinkcolor" val="tx"/>
                              </a:ext>
                            </a:extLst>
                          </a:hlinkClick>
                        </a:rPr>
                        <a:t> an Arrangement</a:t>
                      </a:r>
                      <a:endParaRPr lang="en-US" sz="1800" b="1" dirty="0">
                        <a:solidFill>
                          <a:schemeClr val="tx2"/>
                        </a:solidFill>
                        <a:latin typeface="Heebo" pitchFamily="2" charset="-79"/>
                        <a:cs typeface="Heebo" pitchFamily="2" charset="-79"/>
                      </a:endParaRPr>
                    </a:p>
                  </a:txBody>
                  <a:tcPr anchor="ctr">
                    <a:lnL w="12700" cmpd="sng">
                      <a:noFill/>
                    </a:lnL>
                    <a:lnR w="38100" cap="flat" cmpd="sng" algn="ctr">
                      <a:solidFill>
                        <a:schemeClr val="accent1"/>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8E3"/>
                    </a:solidFill>
                  </a:tcPr>
                </a:tc>
                <a:tc hMerge="1">
                  <a:txBody>
                    <a:bodyPr/>
                    <a:lstStyle/>
                    <a:p>
                      <a:pPr algn="r" rtl="1"/>
                      <a:endParaRPr lang="en-US" sz="2000" b="1" dirty="0">
                        <a:solidFill>
                          <a:schemeClr val="tx2"/>
                        </a:solidFill>
                        <a:latin typeface="Calibri" panose="020F0502020204030204" pitchFamily="34" charset="0"/>
                        <a:cs typeface="Calibri" panose="020F0502020204030204" pitchFamily="34" charset="0"/>
                      </a:endParaRPr>
                    </a:p>
                  </a:txBody>
                  <a:tcPr anchor="ctr">
                    <a:lnL w="12700" cmpd="sng">
                      <a:noFill/>
                    </a:lnL>
                    <a:lnR w="12700" cmpd="sng">
                      <a:noFill/>
                    </a:lnR>
                    <a:lnT w="12700" cap="flat" cmpd="sng" algn="ctr">
                      <a:solidFill>
                        <a:schemeClr val="bg2"/>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FF8E3"/>
                    </a:solidFill>
                  </a:tcPr>
                </a:tc>
                <a:tc>
                  <a:txBody>
                    <a:bodyPr/>
                    <a:lstStyle/>
                    <a:p>
                      <a:pPr algn="ctr" rtl="1" fontAlgn="b">
                        <a:buNone/>
                      </a:pPr>
                      <a:endParaRPr lang="en-US" sz="1800" b="1"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endParaRPr lang="en-US" sz="1800" b="1" kern="1200" dirty="0">
                        <a:solidFill>
                          <a:schemeClr val="tx2"/>
                        </a:solidFill>
                        <a:latin typeface="Heebo" pitchFamily="2" charset="-79"/>
                        <a:ea typeface="+mn-ea"/>
                        <a:cs typeface="Heebo" pitchFamily="2" charset="-79"/>
                      </a:endParaRPr>
                    </a:p>
                  </a:txBody>
                  <a:tcPr marL="0" marR="0" marT="0" marB="0" anchor="ctr">
                    <a:lnL w="12700" cmpd="sng">
                      <a:noFill/>
                    </a:lnL>
                    <a:lnR w="38100" cap="flat" cmpd="sng" algn="ctr">
                      <a:solidFill>
                        <a:schemeClr val="accent1"/>
                      </a:solidFill>
                      <a:prstDash val="solid"/>
                      <a:round/>
                      <a:headEnd type="none" w="med" len="med"/>
                      <a:tailEnd type="none" w="med" len="med"/>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1" kern="1200" dirty="0">
                          <a:solidFill>
                            <a:schemeClr val="tx2"/>
                          </a:solidFill>
                          <a:latin typeface="Heebo" pitchFamily="2" charset="-79"/>
                          <a:ea typeface="+mn-ea"/>
                          <a:cs typeface="Heebo" pitchFamily="2" charset="-79"/>
                        </a:rPr>
                        <a:t>163</a:t>
                      </a:r>
                      <a:endParaRPr lang="en-US" sz="1800" b="1"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140</a:t>
                      </a: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110</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113</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114</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117</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kumimoji="0" lang="he-IL" sz="1800" b="0" i="0" u="none" strike="noStrike" kern="1200" cap="none" spc="0" normalizeH="0" baseline="0" noProof="0" dirty="0">
                          <a:ln>
                            <a:noFill/>
                          </a:ln>
                          <a:solidFill>
                            <a:srgbClr val="02006D"/>
                          </a:solidFill>
                          <a:effectLst/>
                          <a:uLnTx/>
                          <a:uFillTx/>
                          <a:latin typeface="Heebo" pitchFamily="2" charset="-79"/>
                          <a:ea typeface="+mn-ea"/>
                          <a:cs typeface="Heebo" pitchFamily="2" charset="-79"/>
                        </a:rPr>
                        <a:t>...</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113</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FF8E3"/>
                    </a:solidFill>
                  </a:tcPr>
                </a:tc>
                <a:extLst>
                  <a:ext uri="{0D108BD9-81ED-4DB2-BD59-A6C34878D82A}">
                    <a16:rowId xmlns:a16="http://schemas.microsoft.com/office/drawing/2014/main" val="1680760623"/>
                  </a:ext>
                </a:extLst>
              </a:tr>
              <a:tr h="194125">
                <a:tc gridSpan="2">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1" dirty="0">
                          <a:solidFill>
                            <a:schemeClr val="tx2"/>
                          </a:solidFill>
                          <a:latin typeface="Heebo" pitchFamily="2" charset="-79"/>
                          <a:cs typeface="Heebo" pitchFamily="2" charset="-79"/>
                          <a:hlinkClick r:id="rId3" action="ppaction://hlinksldjump">
                            <a:extLst>
                              <a:ext uri="{A12FA001-AC4F-418D-AE19-62706E023703}">
                                <ahyp:hlinkClr xmlns:ahyp="http://schemas.microsoft.com/office/drawing/2018/hyperlinkcolor" val="tx"/>
                              </a:ext>
                            </a:extLst>
                          </a:hlinkClick>
                        </a:rPr>
                        <a:t>Occupation of Gaza</a:t>
                      </a:r>
                      <a:endParaRPr lang="en-US" sz="1800" b="1" dirty="0">
                        <a:solidFill>
                          <a:schemeClr val="tx2"/>
                        </a:solidFill>
                        <a:latin typeface="Heebo" pitchFamily="2" charset="-79"/>
                        <a:cs typeface="Heebo" pitchFamily="2" charset="-79"/>
                      </a:endParaRPr>
                    </a:p>
                  </a:txBody>
                  <a:tcPr anchor="ctr">
                    <a:lnL w="12700" cmpd="sng">
                      <a:noFill/>
                    </a:lnL>
                    <a:lnR w="38100" cap="flat" cmpd="sng" algn="ctr">
                      <a:solidFill>
                        <a:schemeClr val="accent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hMerge="1">
                  <a:txBody>
                    <a:bodyPr/>
                    <a:lstStyle/>
                    <a:p>
                      <a:pPr algn="r" rtl="1"/>
                      <a:endParaRPr lang="en-US" sz="1800" b="1" dirty="0">
                        <a:solidFill>
                          <a:schemeClr val="tx2"/>
                        </a:solidFill>
                        <a:latin typeface="Calibri" panose="020F0502020204030204" pitchFamily="34" charset="0"/>
                        <a:cs typeface="Calibri" panose="020F0502020204030204" pitchFamily="34"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38100" cap="flat" cmpd="sng" algn="ctr">
                      <a:solidFill>
                        <a:schemeClr val="accent1"/>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179</a:t>
                      </a: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180</a:t>
                      </a:r>
                      <a:endParaRPr lang="en-US" sz="1800" b="0"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bg2"/>
                      </a:solidFill>
                      <a:prstDash val="solid"/>
                      <a:round/>
                      <a:headEnd type="none" w="med" len="med"/>
                      <a:tailEnd type="none" w="med" len="med"/>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133</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134</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135</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138</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kumimoji="0" lang="he-IL" sz="1800" b="0" i="0" u="none" strike="noStrike" kern="1200" cap="none" spc="0" normalizeH="0" baseline="0" noProof="0" dirty="0">
                          <a:ln>
                            <a:noFill/>
                          </a:ln>
                          <a:solidFill>
                            <a:srgbClr val="02006D"/>
                          </a:solidFill>
                          <a:effectLst/>
                          <a:uLnTx/>
                          <a:uFillTx/>
                          <a:latin typeface="Heebo" pitchFamily="2" charset="-79"/>
                          <a:ea typeface="+mn-ea"/>
                          <a:cs typeface="Heebo" pitchFamily="2" charset="-79"/>
                        </a:rPr>
                        <a:t>...</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134</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9525"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extLst>
                  <a:ext uri="{0D108BD9-81ED-4DB2-BD59-A6C34878D82A}">
                    <a16:rowId xmlns:a16="http://schemas.microsoft.com/office/drawing/2014/main" val="2195685821"/>
                  </a:ext>
                </a:extLst>
              </a:tr>
              <a:tr h="280444">
                <a:tc gridSpan="2">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dirty="0">
                          <a:solidFill>
                            <a:schemeClr val="tx2"/>
                          </a:solidFill>
                          <a:latin typeface="Heebo" pitchFamily="2" charset="-79"/>
                          <a:cs typeface="Heebo" pitchFamily="2" charset="-79"/>
                        </a:rPr>
                        <a:t>U.S. Aid</a:t>
                      </a:r>
                      <a:r>
                        <a:rPr lang="en-US" sz="1800" b="0" baseline="30000" dirty="0">
                          <a:solidFill>
                            <a:schemeClr val="tx2"/>
                          </a:solidFill>
                          <a:latin typeface="Heebo" pitchFamily="2" charset="-79"/>
                          <a:cs typeface="Heebo" pitchFamily="2" charset="-79"/>
                        </a:rPr>
                        <a:t>4</a:t>
                      </a:r>
                    </a:p>
                  </a:txBody>
                  <a:tcPr anchor="ctr">
                    <a:lnL w="12700" cmpd="sng">
                      <a:noFill/>
                    </a:lnL>
                    <a:lnR w="38100" cap="flat" cmpd="sng" algn="ctr">
                      <a:solidFill>
                        <a:schemeClr val="accent1"/>
                      </a:solidFill>
                      <a:prstDash val="solid"/>
                      <a:round/>
                      <a:headEnd type="none" w="med" len="med"/>
                      <a:tailEnd type="none" w="med" len="med"/>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a:txBody>
                    <a:bodyPr/>
                    <a:lstStyle/>
                    <a:p>
                      <a:pPr algn="ctr" rtl="0" fontAlgn="b">
                        <a:buNone/>
                      </a:pPr>
                      <a:r>
                        <a:rPr lang="en-US" sz="1800" b="1" kern="1200" dirty="0">
                          <a:solidFill>
                            <a:schemeClr val="tx2"/>
                          </a:solidFill>
                          <a:latin typeface="Heebo" pitchFamily="2" charset="-79"/>
                          <a:ea typeface="+mn-ea"/>
                          <a:cs typeface="Heebo" pitchFamily="2" charset="-79"/>
                        </a:rPr>
                        <a:t>16</a:t>
                      </a:r>
                    </a:p>
                  </a:txBody>
                  <a:tcPr marL="0" marR="0" marT="0" marB="0" anchor="ctr">
                    <a:lnL w="38100" cap="flat" cmpd="sng" algn="ctr">
                      <a:solidFill>
                        <a:schemeClr val="accent1"/>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buNone/>
                      </a:pPr>
                      <a:r>
                        <a:rPr lang="en-US" sz="1800" b="1" kern="1200" dirty="0">
                          <a:solidFill>
                            <a:schemeClr val="tx2"/>
                          </a:solidFill>
                          <a:latin typeface="Heebo" pitchFamily="2" charset="-79"/>
                          <a:ea typeface="+mn-ea"/>
                          <a:cs typeface="Heebo" pitchFamily="2" charset="-79"/>
                        </a:rPr>
                        <a:t>33</a:t>
                      </a:r>
                    </a:p>
                  </a:txBody>
                  <a:tcPr marL="0" marR="0" marT="0" marB="0" anchor="ctr">
                    <a:lnL w="12700" cmpd="sng">
                      <a:noFill/>
                    </a:lnL>
                    <a:lnR w="38100" cap="flat" cmpd="sng" algn="ctr">
                      <a:solidFill>
                        <a:schemeClr val="accent1"/>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buNone/>
                      </a:pPr>
                      <a:endParaRPr lang="en-US" sz="1800" b="1" kern="1200" dirty="0">
                        <a:solidFill>
                          <a:schemeClr val="tx2"/>
                        </a:solidFill>
                        <a:latin typeface="Heebo" pitchFamily="2" charset="-79"/>
                        <a:ea typeface="+mn-ea"/>
                        <a:cs typeface="Heebo" pitchFamily="2" charset="-79"/>
                      </a:endParaRPr>
                    </a:p>
                  </a:txBody>
                  <a:tcPr marL="0" marR="0" marT="0" marB="0" anchor="ctr">
                    <a:lnL w="38100" cap="flat" cmpd="sng" algn="ctr">
                      <a:solidFill>
                        <a:schemeClr val="accent1"/>
                      </a:solidFill>
                      <a:prstDash val="solid"/>
                      <a:round/>
                      <a:headEnd type="none" w="med" len="med"/>
                      <a:tailEnd type="none" w="med" len="med"/>
                    </a:lnL>
                    <a:lnR w="381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buNone/>
                      </a:pPr>
                      <a:r>
                        <a:rPr lang="en-US" sz="1800" b="1" kern="1200" dirty="0">
                          <a:solidFill>
                            <a:schemeClr val="tx2"/>
                          </a:solidFill>
                          <a:latin typeface="Heebo" pitchFamily="2" charset="-79"/>
                          <a:ea typeface="+mn-ea"/>
                          <a:cs typeface="Heebo" pitchFamily="2" charset="-79"/>
                        </a:rPr>
                        <a:t>28</a:t>
                      </a:r>
                    </a:p>
                  </a:txBody>
                  <a:tcPr marL="0" marR="0" marT="0" marB="0" anchor="ctr">
                    <a:lnL w="38100" cap="flat" cmpd="sng" algn="ctr">
                      <a:solidFill>
                        <a:schemeClr val="bg2"/>
                      </a:solidFill>
                      <a:prstDash val="solid"/>
                      <a:round/>
                      <a:headEnd type="none" w="med" len="med"/>
                      <a:tailEnd type="none" w="med" len="med"/>
                    </a:lnL>
                    <a:lnR w="381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381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buNone/>
                      </a:pPr>
                      <a:r>
                        <a:rPr lang="en-US" sz="1800" b="1" kern="1200" dirty="0">
                          <a:solidFill>
                            <a:schemeClr val="tx2"/>
                          </a:solidFill>
                          <a:latin typeface="Heebo" pitchFamily="2" charset="-79"/>
                          <a:ea typeface="+mn-ea"/>
                          <a:cs typeface="Heebo" pitchFamily="2" charset="-79"/>
                        </a:rPr>
                        <a:t>13</a:t>
                      </a:r>
                    </a:p>
                  </a:txBody>
                  <a:tcPr marL="0" marR="0" marT="0" marB="0" anchor="ctr">
                    <a:lnL w="38100" cap="flat" cmpd="sng" algn="ctr">
                      <a:solidFill>
                        <a:schemeClr val="bg2"/>
                      </a:solid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buNone/>
                      </a:pPr>
                      <a:r>
                        <a:rPr lang="en-US" sz="1800" b="1" kern="1200" dirty="0">
                          <a:solidFill>
                            <a:schemeClr val="tx2"/>
                          </a:solidFill>
                          <a:latin typeface="Heebo" pitchFamily="2" charset="-79"/>
                          <a:ea typeface="+mn-ea"/>
                          <a:cs typeface="Heebo" pitchFamily="2" charset="-79"/>
                        </a:rPr>
                        <a:t>13</a:t>
                      </a: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buNone/>
                      </a:pPr>
                      <a:r>
                        <a:rPr lang="en-US" sz="1800" b="1" kern="1200" dirty="0">
                          <a:solidFill>
                            <a:schemeClr val="tx2"/>
                          </a:solidFill>
                          <a:latin typeface="Heebo" pitchFamily="2" charset="-79"/>
                          <a:ea typeface="+mn-ea"/>
                          <a:cs typeface="Heebo" pitchFamily="2" charset="-79"/>
                        </a:rPr>
                        <a:t>13</a:t>
                      </a: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10</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7</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1" fontAlgn="b">
                        <a:buNone/>
                      </a:pPr>
                      <a:r>
                        <a:rPr lang="he-IL" sz="1800" b="0" kern="1200" dirty="0">
                          <a:solidFill>
                            <a:schemeClr val="tx2"/>
                          </a:solidFill>
                          <a:latin typeface="Heebo" pitchFamily="2" charset="-79"/>
                          <a:ea typeface="+mn-ea"/>
                          <a:cs typeface="Heebo" pitchFamily="2" charset="-79"/>
                        </a:rPr>
                        <a:t>0</a:t>
                      </a:r>
                      <a:endParaRPr lang="en-US" sz="1800" b="0" kern="1200" dirty="0">
                        <a:solidFill>
                          <a:schemeClr val="tx2"/>
                        </a:solidFill>
                        <a:latin typeface="Heebo" pitchFamily="2" charset="-79"/>
                        <a:ea typeface="+mn-ea"/>
                        <a:cs typeface="Heebo" pitchFamily="2" charset="-79"/>
                      </a:endParaRPr>
                    </a:p>
                  </a:txBody>
                  <a:tcPr marL="0" marR="0" marT="0" marB="0" anchor="ctr">
                    <a:lnL w="12700" cmpd="sng">
                      <a:noFill/>
                    </a:lnL>
                    <a:lnR w="12700" cmpd="sng">
                      <a:noFill/>
                    </a:lnR>
                    <a:lnT w="1270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19875941"/>
                  </a:ext>
                </a:extLst>
              </a:tr>
            </a:tbl>
          </a:graphicData>
        </a:graphic>
      </p:graphicFrame>
      <p:sp>
        <p:nvSpPr>
          <p:cNvPr id="5" name="TextBox 4">
            <a:extLst>
              <a:ext uri="{FF2B5EF4-FFF2-40B4-BE49-F238E27FC236}">
                <a16:creationId xmlns:a16="http://schemas.microsoft.com/office/drawing/2014/main" id="{A95B3639-DB33-3C74-2B9C-90615D1F6E15}"/>
              </a:ext>
            </a:extLst>
          </p:cNvPr>
          <p:cNvSpPr txBox="1"/>
          <p:nvPr/>
        </p:nvSpPr>
        <p:spPr>
          <a:xfrm>
            <a:off x="92285" y="5858565"/>
            <a:ext cx="12007430" cy="978729"/>
          </a:xfrm>
          <a:prstGeom prst="rect">
            <a:avLst/>
          </a:prstGeom>
          <a:noFill/>
        </p:spPr>
        <p:txBody>
          <a:bodyPr wrap="square">
            <a:spAutoFit/>
          </a:bodyPr>
          <a:lstStyle/>
          <a:p>
            <a:pPr marL="342900" marR="0" lvl="0" indent="-34290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NIS billions, constant 2023 prices.</a:t>
            </a:r>
          </a:p>
          <a:p>
            <a:pPr marL="342900" marR="0" lvl="0" indent="-34290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Based on 2025 defense budget, including approved additions, and Q4 assessments adjusted to the scenarios.</a:t>
            </a:r>
          </a:p>
          <a:p>
            <a:pPr marL="342900" marR="0" lvl="0" indent="-34290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2026 onward are based on the Mind Israel security framework, in consultation with Dr. Sasson Hadad, adjusted to the scenarios.</a:t>
            </a:r>
          </a:p>
          <a:p>
            <a:pPr marL="342900" marR="0" lvl="0" indent="-34290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Until 2028: according to the U.S. agreement; 2029 onward: Aaron Institute estimate, in consultation, under a declining framework.</a:t>
            </a:r>
            <a:endParaRPr kumimoji="0" lang="he-IL"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721800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6A028-B49F-B503-4EC4-83BA0E5D75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9AEC7-4C1F-A086-634B-E0619889C9D5}"/>
              </a:ext>
            </a:extLst>
          </p:cNvPr>
          <p:cNvSpPr>
            <a:spLocks noGrp="1"/>
          </p:cNvSpPr>
          <p:nvPr>
            <p:ph type="title"/>
          </p:nvPr>
        </p:nvSpPr>
        <p:spPr>
          <a:xfrm>
            <a:off x="284965" y="905256"/>
            <a:ext cx="11497175" cy="730481"/>
          </a:xfrm>
        </p:spPr>
        <p:txBody>
          <a:bodyPr>
            <a:noAutofit/>
          </a:bodyPr>
          <a:lstStyle/>
          <a:p>
            <a:r>
              <a:rPr lang="en-US" sz="2800" dirty="0">
                <a:solidFill>
                  <a:schemeClr val="tx2"/>
                </a:solidFill>
              </a:rPr>
              <a:t>Economic Forecast for 2025–2027: </a:t>
            </a:r>
            <a:r>
              <a:rPr lang="he-IL" sz="2800" dirty="0">
                <a:solidFill>
                  <a:schemeClr val="tx2"/>
                </a:solidFill>
              </a:rPr>
              <a:t> </a:t>
            </a:r>
            <a:r>
              <a:rPr lang="en-US" sz="3200" dirty="0">
                <a:solidFill>
                  <a:schemeClr val="tx2"/>
                </a:solidFill>
                <a:hlinkClick r:id="rId3" action="ppaction://hlinksldjump">
                  <a:extLst>
                    <a:ext uri="{A12FA001-AC4F-418D-AE19-62706E023703}">
                      <ahyp:hlinkClr xmlns:ahyp="http://schemas.microsoft.com/office/drawing/2018/hyperlinkcolor" val="tx"/>
                    </a:ext>
                  </a:extLst>
                </a:hlinkClick>
              </a:rPr>
              <a:t>Gaza: War Ends under Arrangement</a:t>
            </a:r>
            <a:endParaRPr lang="en-US" sz="3200" dirty="0">
              <a:solidFill>
                <a:schemeClr val="tx2"/>
              </a:solidFill>
            </a:endParaRPr>
          </a:p>
        </p:txBody>
      </p:sp>
      <p:graphicFrame>
        <p:nvGraphicFramePr>
          <p:cNvPr id="6" name="Content Placeholder 8">
            <a:extLst>
              <a:ext uri="{FF2B5EF4-FFF2-40B4-BE49-F238E27FC236}">
                <a16:creationId xmlns:a16="http://schemas.microsoft.com/office/drawing/2014/main" id="{B0119033-2616-E636-BEFF-ECEE9A7139FF}"/>
              </a:ext>
            </a:extLst>
          </p:cNvPr>
          <p:cNvGraphicFramePr>
            <a:graphicFrameLocks/>
          </p:cNvGraphicFramePr>
          <p:nvPr>
            <p:extLst>
              <p:ext uri="{D42A27DB-BD31-4B8C-83A1-F6EECF244321}">
                <p14:modId xmlns:p14="http://schemas.microsoft.com/office/powerpoint/2010/main" val="444098120"/>
              </p:ext>
            </p:extLst>
          </p:nvPr>
        </p:nvGraphicFramePr>
        <p:xfrm>
          <a:off x="409860" y="1773936"/>
          <a:ext cx="11372280" cy="4415986"/>
        </p:xfrm>
        <a:graphic>
          <a:graphicData uri="http://schemas.openxmlformats.org/drawingml/2006/table">
            <a:tbl>
              <a:tblPr firstRow="1" firstCol="1" bandRow="1">
                <a:tableStyleId>{5C22544A-7EE6-4342-B048-85BDC9FD1C3A}</a:tableStyleId>
              </a:tblPr>
              <a:tblGrid>
                <a:gridCol w="3551515">
                  <a:extLst>
                    <a:ext uri="{9D8B030D-6E8A-4147-A177-3AD203B41FA5}">
                      <a16:colId xmlns:a16="http://schemas.microsoft.com/office/drawing/2014/main" val="2660966423"/>
                    </a:ext>
                  </a:extLst>
                </a:gridCol>
                <a:gridCol w="1564153">
                  <a:extLst>
                    <a:ext uri="{9D8B030D-6E8A-4147-A177-3AD203B41FA5}">
                      <a16:colId xmlns:a16="http://schemas.microsoft.com/office/drawing/2014/main" val="340518546"/>
                    </a:ext>
                  </a:extLst>
                </a:gridCol>
                <a:gridCol w="1564153">
                  <a:extLst>
                    <a:ext uri="{9D8B030D-6E8A-4147-A177-3AD203B41FA5}">
                      <a16:colId xmlns:a16="http://schemas.microsoft.com/office/drawing/2014/main" val="2628769868"/>
                    </a:ext>
                  </a:extLst>
                </a:gridCol>
                <a:gridCol w="1654269">
                  <a:extLst>
                    <a:ext uri="{9D8B030D-6E8A-4147-A177-3AD203B41FA5}">
                      <a16:colId xmlns:a16="http://schemas.microsoft.com/office/drawing/2014/main" val="1388229712"/>
                    </a:ext>
                  </a:extLst>
                </a:gridCol>
                <a:gridCol w="1474037">
                  <a:extLst>
                    <a:ext uri="{9D8B030D-6E8A-4147-A177-3AD203B41FA5}">
                      <a16:colId xmlns:a16="http://schemas.microsoft.com/office/drawing/2014/main" val="2708930086"/>
                    </a:ext>
                  </a:extLst>
                </a:gridCol>
                <a:gridCol w="1564153">
                  <a:extLst>
                    <a:ext uri="{9D8B030D-6E8A-4147-A177-3AD203B41FA5}">
                      <a16:colId xmlns:a16="http://schemas.microsoft.com/office/drawing/2014/main" val="3308862036"/>
                    </a:ext>
                  </a:extLst>
                </a:gridCol>
              </a:tblGrid>
              <a:tr h="441708">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endParaRPr lang="en-US" sz="2400" b="1" i="1" dirty="0">
                        <a:solidFill>
                          <a:schemeClr val="tx2"/>
                        </a:solidFill>
                        <a:effectLst/>
                        <a:highlight>
                          <a:srgbClr val="00FFFF"/>
                        </a:highlight>
                        <a:latin typeface="Calibri" panose="020F0502020204030204" pitchFamily="34" charset="0"/>
                        <a:ea typeface="+mn-ea"/>
                        <a:cs typeface="Calibri" panose="020F0502020204030204" pitchFamily="34" charset="0"/>
                      </a:endParaRPr>
                    </a:p>
                  </a:txBody>
                  <a:tcPr marL="68580" marR="68580" marT="0" marB="3600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ea typeface="+mn-ea"/>
                          <a:cs typeface="Calibri" panose="020F0502020204030204" pitchFamily="34" charset="0"/>
                        </a:rPr>
                        <a:t>2023</a:t>
                      </a:r>
                      <a:endParaRPr lang="en-US" sz="2000" b="1" dirty="0">
                        <a:solidFill>
                          <a:schemeClr val="tx2"/>
                        </a:solidFill>
                        <a:effectLst/>
                        <a:latin typeface="Calibri" panose="020F0502020204030204" pitchFamily="34" charset="0"/>
                        <a:ea typeface="+mn-ea"/>
                        <a:cs typeface="Calibri" panose="020F0502020204030204" pitchFamily="34" charset="0"/>
                      </a:endParaRPr>
                    </a:p>
                    <a:p>
                      <a:pPr marL="0" marR="0" algn="ctr" rtl="0">
                        <a:lnSpc>
                          <a:spcPct val="90000"/>
                        </a:lnSpc>
                        <a:spcBef>
                          <a:spcPts val="0"/>
                        </a:spcBef>
                        <a:spcAft>
                          <a:spcPts val="0"/>
                        </a:spcAft>
                      </a:pPr>
                      <a:r>
                        <a:rPr lang="en-US" sz="1600" b="0" dirty="0">
                          <a:solidFill>
                            <a:schemeClr val="tx2"/>
                          </a:solidFill>
                          <a:effectLst/>
                          <a:latin typeface="Calibri" panose="020F0502020204030204" pitchFamily="34" charset="0"/>
                          <a:ea typeface="+mn-ea"/>
                          <a:cs typeface="Calibri" panose="020F0502020204030204" pitchFamily="34" charset="0"/>
                        </a:rPr>
                        <a:t>(Act</a:t>
                      </a:r>
                      <a:r>
                        <a:rPr lang="en-US" sz="1600" b="0" dirty="0">
                          <a:solidFill>
                            <a:schemeClr val="tx2"/>
                          </a:solidFill>
                        </a:rPr>
                        <a:t>ual</a:t>
                      </a:r>
                      <a:r>
                        <a:rPr lang="en-US" sz="1600" b="0" dirty="0">
                          <a:solidFill>
                            <a:schemeClr val="tx2"/>
                          </a:solidFill>
                          <a:effectLst/>
                          <a:latin typeface="Calibri" panose="020F0502020204030204" pitchFamily="34" charset="0"/>
                          <a:ea typeface="+mn-ea"/>
                          <a:cs typeface="Calibri" panose="020F0502020204030204" pitchFamily="34" charset="0"/>
                        </a:rPr>
                        <a:t>)</a:t>
                      </a: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2024</a:t>
                      </a:r>
                      <a:endParaRPr lang="en-US" sz="2000" b="1" dirty="0">
                        <a:solidFill>
                          <a:schemeClr val="tx2"/>
                        </a:solidFill>
                        <a:effectLst/>
                        <a:latin typeface="Calibri" panose="020F0502020204030204" pitchFamily="34" charset="0"/>
                        <a:cs typeface="Calibri" panose="020F0502020204030204" pitchFamily="34" charset="0"/>
                      </a:endParaRPr>
                    </a:p>
                    <a:p>
                      <a:pPr marL="0" marR="0" algn="ctr" rtl="0">
                        <a:lnSpc>
                          <a:spcPct val="90000"/>
                        </a:lnSpc>
                        <a:spcBef>
                          <a:spcPts val="0"/>
                        </a:spcBef>
                        <a:spcAft>
                          <a:spcPts val="0"/>
                        </a:spcAft>
                      </a:pPr>
                      <a:r>
                        <a:rPr lang="en-US" sz="1600" b="0" dirty="0">
                          <a:solidFill>
                            <a:schemeClr val="tx2"/>
                          </a:solidFill>
                          <a:effectLst/>
                          <a:latin typeface="Calibri" panose="020F0502020204030204" pitchFamily="34" charset="0"/>
                          <a:ea typeface="+mn-ea"/>
                          <a:cs typeface="Calibri" panose="020F0502020204030204" pitchFamily="34" charset="0"/>
                        </a:rPr>
                        <a:t>(Act</a:t>
                      </a:r>
                      <a:r>
                        <a:rPr lang="en-US" sz="1600" b="0" dirty="0">
                          <a:solidFill>
                            <a:schemeClr val="tx2"/>
                          </a:solidFill>
                        </a:rPr>
                        <a:t>ual</a:t>
                      </a:r>
                      <a:r>
                        <a:rPr lang="en-US" sz="1600" b="0" dirty="0">
                          <a:solidFill>
                            <a:schemeClr val="tx2"/>
                          </a:solidFill>
                          <a:effectLst/>
                          <a:latin typeface="Calibri" panose="020F0502020204030204" pitchFamily="34" charset="0"/>
                          <a:ea typeface="+mn-ea"/>
                          <a:cs typeface="Calibri" panose="020F0502020204030204" pitchFamily="34" charset="0"/>
                        </a:rPr>
                        <a:t>)</a:t>
                      </a: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2025</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2026</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2027</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0256982"/>
                  </a:ext>
                </a:extLst>
              </a:tr>
              <a:tr h="439196">
                <a:tc>
                  <a:txBody>
                    <a:bodyPr/>
                    <a:lstStyle/>
                    <a:p>
                      <a:pPr marL="0" marR="0" algn="l" rtl="0">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Employment Growth</a:t>
                      </a:r>
                      <a:endParaRPr lang="en-US" sz="2200" baseline="400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bg2"/>
                          </a:solidFill>
                          <a:effectLst/>
                          <a:latin typeface="Calibri" panose="020F0502020204030204" pitchFamily="34" charset="0"/>
                          <a:ea typeface="+mn-ea"/>
                          <a:cs typeface="Calibri" panose="020F0502020204030204" pitchFamily="34" charset="0"/>
                        </a:rPr>
                        <a:t>3.3%</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bg2"/>
                          </a:solidFill>
                          <a:effectLst/>
                          <a:latin typeface="Calibri" panose="020F0502020204030204" pitchFamily="34" charset="0"/>
                          <a:ea typeface="+mn-ea"/>
                          <a:cs typeface="Calibri" panose="020F0502020204030204" pitchFamily="34" charset="0"/>
                        </a:rPr>
                        <a:t>1.1%</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bg2"/>
                          </a:solidFill>
                          <a:effectLst/>
                          <a:latin typeface="Calibri" panose="020F0502020204030204" pitchFamily="34" charset="0"/>
                          <a:ea typeface="+mn-ea"/>
                          <a:cs typeface="Calibri" panose="020F0502020204030204" pitchFamily="34" charset="0"/>
                        </a:rPr>
                        <a:t>1.9%</a:t>
                      </a:r>
                      <a:endParaRPr lang="en-US" sz="2200" kern="1200" baseline="400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bg2"/>
                          </a:solidFill>
                          <a:effectLst/>
                          <a:latin typeface="Calibri" panose="020F0502020204030204" pitchFamily="34" charset="0"/>
                          <a:ea typeface="+mn-ea"/>
                          <a:cs typeface="Calibri" panose="020F0502020204030204" pitchFamily="34" charset="0"/>
                        </a:rPr>
                        <a:t>1.5%</a:t>
                      </a:r>
                      <a:endParaRPr lang="en-US" sz="2200" kern="1200" baseline="400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bg2"/>
                          </a:solidFill>
                          <a:effectLst/>
                          <a:latin typeface="Calibri" panose="020F0502020204030204" pitchFamily="34" charset="0"/>
                          <a:ea typeface="+mn-ea"/>
                          <a:cs typeface="Calibri" panose="020F0502020204030204" pitchFamily="34" charset="0"/>
                        </a:rPr>
                        <a:t>1.7%</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515176"/>
                  </a:ext>
                </a:extLst>
              </a:tr>
              <a:tr h="430184">
                <a:tc>
                  <a:txBody>
                    <a:bodyPr/>
                    <a:lstStyle/>
                    <a:p>
                      <a:pPr marL="0" marR="0" algn="l" rtl="0">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Productivity Growth</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bg2"/>
                          </a:solidFill>
                          <a:effectLst/>
                          <a:latin typeface="Calibri" panose="020F0502020204030204" pitchFamily="34" charset="0"/>
                          <a:ea typeface="+mn-ea"/>
                          <a:cs typeface="Calibri" panose="020F0502020204030204" pitchFamily="34" charset="0"/>
                        </a:rPr>
                        <a:t>1.5%</a:t>
                      </a:r>
                      <a:r>
                        <a:rPr lang="he-IL" sz="2200" b="0" dirty="0">
                          <a:solidFill>
                            <a:schemeClr val="bg2"/>
                          </a:solidFill>
                          <a:effectLst/>
                          <a:latin typeface="Calibri" panose="020F0502020204030204" pitchFamily="34" charset="0"/>
                          <a:ea typeface="+mn-ea"/>
                          <a:cs typeface="Calibri" panose="020F0502020204030204" pitchFamily="34" charset="0"/>
                        </a:rPr>
                        <a:t>-</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bg2"/>
                          </a:solidFill>
                          <a:effectLst/>
                          <a:latin typeface="Calibri" panose="020F0502020204030204" pitchFamily="34" charset="0"/>
                          <a:ea typeface="+mn-ea"/>
                          <a:cs typeface="Calibri" panose="020F0502020204030204" pitchFamily="34" charset="0"/>
                        </a:rPr>
                        <a:t>0.4%</a:t>
                      </a:r>
                      <a:r>
                        <a:rPr lang="he-IL" sz="2200" b="0" dirty="0">
                          <a:solidFill>
                            <a:schemeClr val="bg2"/>
                          </a:solidFill>
                          <a:effectLst/>
                          <a:latin typeface="Calibri" panose="020F0502020204030204" pitchFamily="34" charset="0"/>
                          <a:ea typeface="+mn-ea"/>
                          <a:cs typeface="Calibri" panose="020F0502020204030204" pitchFamily="34" charset="0"/>
                        </a:rPr>
                        <a:t>-</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bg2"/>
                          </a:solidFill>
                          <a:effectLst/>
                          <a:latin typeface="Calibri" panose="020F0502020204030204" pitchFamily="34" charset="0"/>
                          <a:ea typeface="+mn-ea"/>
                          <a:cs typeface="Calibri" panose="020F0502020204030204" pitchFamily="34" charset="0"/>
                        </a:rPr>
                        <a:t>1.0%</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IN" sz="2200" b="0" dirty="0">
                          <a:solidFill>
                            <a:schemeClr val="bg2"/>
                          </a:solidFill>
                          <a:effectLst/>
                          <a:latin typeface="Calibri" panose="020F0502020204030204" pitchFamily="34" charset="0"/>
                          <a:ea typeface="+mn-ea"/>
                          <a:cs typeface="Calibri" panose="020F0502020204030204" pitchFamily="34" charset="0"/>
                        </a:rPr>
                        <a:t>1.8%</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IN" sz="2200" b="0" dirty="0">
                          <a:solidFill>
                            <a:schemeClr val="bg2"/>
                          </a:solidFill>
                          <a:effectLst/>
                          <a:latin typeface="Calibri" panose="020F0502020204030204" pitchFamily="34" charset="0"/>
                          <a:ea typeface="+mn-ea"/>
                          <a:cs typeface="Calibri" panose="020F0502020204030204" pitchFamily="34" charset="0"/>
                        </a:rPr>
                        <a:t>1.6%</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3436958"/>
                  </a:ext>
                </a:extLst>
              </a:tr>
              <a:tr h="430184">
                <a:tc>
                  <a:txBody>
                    <a:bodyPr/>
                    <a:lstStyle/>
                    <a:p>
                      <a:pPr marL="0" marR="0" algn="l" rtl="0">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Interest Rate </a:t>
                      </a:r>
                      <a:r>
                        <a:rPr lang="en-US" sz="1600" b="0" dirty="0">
                          <a:solidFill>
                            <a:schemeClr val="bg2"/>
                          </a:solidFill>
                          <a:effectLst/>
                          <a:latin typeface="Calibri" panose="020F0502020204030204" pitchFamily="34" charset="0"/>
                          <a:cs typeface="Calibri" panose="020F0502020204030204" pitchFamily="34" charset="0"/>
                        </a:rPr>
                        <a:t>(Nominal)</a:t>
                      </a:r>
                      <a:endParaRPr lang="en-US" sz="1600" b="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1" dirty="0">
                          <a:solidFill>
                            <a:schemeClr val="bg2"/>
                          </a:solidFill>
                          <a:effectLst/>
                          <a:latin typeface="Calibri" panose="020F0502020204030204" pitchFamily="34" charset="0"/>
                          <a:ea typeface="+mn-ea"/>
                          <a:cs typeface="Calibri" panose="020F0502020204030204" pitchFamily="34" charset="0"/>
                        </a:rPr>
                        <a:t>4.75%</a:t>
                      </a:r>
                      <a:endParaRPr lang="en-US" sz="2200" b="1" kern="1200" baseline="400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bg2"/>
                          </a:solidFill>
                          <a:effectLst/>
                          <a:latin typeface="Calibri" panose="020F0502020204030204" pitchFamily="34" charset="0"/>
                          <a:ea typeface="+mn-ea"/>
                          <a:cs typeface="Calibri" panose="020F0502020204030204" pitchFamily="34" charset="0"/>
                        </a:rPr>
                        <a:t>4.75%</a:t>
                      </a:r>
                      <a:endParaRPr lang="en-US" sz="2200" b="1"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bg2"/>
                          </a:solidFill>
                          <a:effectLst/>
                          <a:latin typeface="Calibri" panose="020F0502020204030204" pitchFamily="34" charset="0"/>
                          <a:ea typeface="+mn-ea"/>
                          <a:cs typeface="Calibri" panose="020F0502020204030204" pitchFamily="34" charset="0"/>
                        </a:rPr>
                        <a:t>4.50%</a:t>
                      </a:r>
                      <a:endParaRPr lang="en-US" sz="2200" b="1"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bg2"/>
                          </a:solidFill>
                          <a:effectLst/>
                          <a:latin typeface="Calibri" panose="020F0502020204030204" pitchFamily="34" charset="0"/>
                          <a:ea typeface="+mn-ea"/>
                          <a:cs typeface="Calibri" panose="020F0502020204030204" pitchFamily="34" charset="0"/>
                        </a:rPr>
                        <a:t>4.50%</a:t>
                      </a:r>
                      <a:endParaRPr lang="en-US" sz="2200" b="1"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bg2"/>
                          </a:solidFill>
                          <a:effectLst/>
                          <a:latin typeface="Calibri" panose="020F0502020204030204" pitchFamily="34" charset="0"/>
                          <a:ea typeface="+mn-ea"/>
                          <a:cs typeface="Calibri" panose="020F0502020204030204" pitchFamily="34" charset="0"/>
                        </a:rPr>
                        <a:t>4.50%</a:t>
                      </a:r>
                      <a:endParaRPr lang="en-US" sz="2200" b="1"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8427664"/>
                  </a:ext>
                </a:extLst>
              </a:tr>
              <a:tr h="467702">
                <a:tc>
                  <a:txBody>
                    <a:bodyPr/>
                    <a:lstStyle/>
                    <a:p>
                      <a:pPr marL="0" marR="0" algn="l" rtl="0">
                        <a:lnSpc>
                          <a:spcPct val="150000"/>
                        </a:lnSpc>
                        <a:spcBef>
                          <a:spcPts val="0"/>
                        </a:spcBef>
                        <a:spcAft>
                          <a:spcPts val="0"/>
                        </a:spcAft>
                      </a:pPr>
                      <a:r>
                        <a:rPr lang="en-US" sz="2400" dirty="0">
                          <a:solidFill>
                            <a:srgbClr val="E94C5E"/>
                          </a:solidFill>
                          <a:effectLst/>
                          <a:latin typeface="Calibri" panose="020F0502020204030204" pitchFamily="34" charset="0"/>
                          <a:cs typeface="Calibri" panose="020F0502020204030204" pitchFamily="34" charset="0"/>
                        </a:rPr>
                        <a:t>Output Growth</a:t>
                      </a:r>
                      <a:r>
                        <a:rPr lang="he-IL" sz="2400" dirty="0">
                          <a:solidFill>
                            <a:srgbClr val="E94C5E"/>
                          </a:solidFill>
                          <a:effectLst/>
                          <a:latin typeface="Calibri" panose="020F0502020204030204" pitchFamily="34" charset="0"/>
                          <a:cs typeface="Calibri" panose="020F0502020204030204" pitchFamily="34" charset="0"/>
                        </a:rPr>
                        <a:t>*</a:t>
                      </a:r>
                      <a:r>
                        <a:rPr lang="en-US" sz="2400" dirty="0">
                          <a:solidFill>
                            <a:srgbClr val="E94C5E"/>
                          </a:solidFill>
                          <a:effectLst/>
                          <a:latin typeface="Calibri" panose="020F0502020204030204" pitchFamily="34" charset="0"/>
                          <a:cs typeface="Calibri" panose="020F0502020204030204" pitchFamily="34" charset="0"/>
                        </a:rPr>
                        <a:t> </a:t>
                      </a:r>
                      <a:r>
                        <a:rPr lang="en-US" sz="1600" b="0" dirty="0">
                          <a:solidFill>
                            <a:srgbClr val="E94C5E"/>
                          </a:solidFill>
                          <a:effectLst/>
                          <a:latin typeface="Calibri" panose="020F0502020204030204" pitchFamily="34" charset="0"/>
                          <a:cs typeface="Calibri" panose="020F0502020204030204" pitchFamily="34" charset="0"/>
                        </a:rPr>
                        <a:t>(Real)</a:t>
                      </a:r>
                      <a:endParaRPr lang="en-US" sz="1600" b="0" dirty="0">
                        <a:solidFill>
                          <a:srgbClr val="E94C5E"/>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1"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0.7%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1"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2.2%</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6AC05C"/>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3.6%</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6AC05C"/>
                    </a:solidFill>
                  </a:tcPr>
                </a:tc>
                <a:extLst>
                  <a:ext uri="{0D108BD9-81ED-4DB2-BD59-A6C34878D82A}">
                    <a16:rowId xmlns:a16="http://schemas.microsoft.com/office/drawing/2014/main" val="1679468121"/>
                  </a:ext>
                </a:extLst>
              </a:tr>
              <a:tr h="430184">
                <a:tc>
                  <a:txBody>
                    <a:bodyPr/>
                    <a:lstStyle/>
                    <a:p>
                      <a:pPr marL="0" marR="0" algn="l" rtl="0">
                        <a:lnSpc>
                          <a:spcPct val="150000"/>
                        </a:lnSpc>
                        <a:spcBef>
                          <a:spcPts val="0"/>
                        </a:spcBef>
                        <a:spcAft>
                          <a:spcPts val="0"/>
                        </a:spcAft>
                      </a:pPr>
                      <a:r>
                        <a:rPr lang="en-US" sz="2200" b="1" kern="1200" dirty="0">
                          <a:solidFill>
                            <a:schemeClr val="bg2"/>
                          </a:solidFill>
                          <a:effectLst/>
                          <a:latin typeface="Calibri" panose="020F0502020204030204" pitchFamily="34" charset="0"/>
                          <a:ea typeface="+mn-ea"/>
                          <a:cs typeface="Calibri" panose="020F0502020204030204" pitchFamily="34" charset="0"/>
                        </a:rPr>
                        <a:t>Defense Expenditure </a:t>
                      </a:r>
                      <a:r>
                        <a:rPr lang="en-US" sz="2000" b="0" kern="1200" dirty="0">
                          <a:solidFill>
                            <a:schemeClr val="bg2"/>
                          </a:solidFill>
                          <a:effectLst/>
                          <a:latin typeface="Calibri" panose="020F0502020204030204" pitchFamily="34" charset="0"/>
                          <a:ea typeface="+mn-ea"/>
                          <a:cs typeface="Calibri" panose="020F0502020204030204" pitchFamily="34" charset="0"/>
                        </a:rPr>
                        <a:t>(% GDP)</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bg2"/>
                          </a:solidFill>
                          <a:effectLst/>
                          <a:latin typeface="Calibri" panose="020F0502020204030204" pitchFamily="34" charset="0"/>
                          <a:ea typeface="+mn-ea"/>
                          <a:cs typeface="Calibri" panose="020F0502020204030204" pitchFamily="34" charset="0"/>
                        </a:rPr>
                        <a:t>5.5%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US" sz="2200" dirty="0">
                          <a:solidFill>
                            <a:schemeClr val="bg2"/>
                          </a:solidFill>
                          <a:effectLst/>
                          <a:latin typeface="Calibri" panose="020F0502020204030204" pitchFamily="34" charset="0"/>
                          <a:ea typeface="+mn-ea"/>
                          <a:cs typeface="Calibri" panose="020F0502020204030204" pitchFamily="34" charset="0"/>
                        </a:rPr>
                        <a:t>9.5%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bg2"/>
                          </a:solidFill>
                          <a:effectLst/>
                          <a:latin typeface="Calibri" panose="020F0502020204030204" pitchFamily="34" charset="0"/>
                          <a:ea typeface="+mn-ea"/>
                          <a:cs typeface="Calibri" panose="020F0502020204030204" pitchFamily="34" charset="0"/>
                        </a:rPr>
                        <a:t>8.2%</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bg2"/>
                          </a:solidFill>
                          <a:effectLst/>
                          <a:latin typeface="Calibri" panose="020F0502020204030204" pitchFamily="34" charset="0"/>
                          <a:ea typeface="+mn-ea"/>
                          <a:cs typeface="Calibri" panose="020F0502020204030204" pitchFamily="34" charset="0"/>
                        </a:rPr>
                        <a:t>6.3%</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bg2"/>
                          </a:solidFill>
                          <a:effectLst/>
                          <a:latin typeface="Calibri" panose="020F0502020204030204" pitchFamily="34" charset="0"/>
                          <a:ea typeface="+mn-ea"/>
                          <a:cs typeface="Calibri" panose="020F0502020204030204" pitchFamily="34" charset="0"/>
                        </a:rPr>
                        <a:t>4.7%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8951120"/>
                  </a:ext>
                </a:extLst>
              </a:tr>
              <a:tr h="430184">
                <a:tc>
                  <a:txBody>
                    <a:bodyPr/>
                    <a:lstStyle/>
                    <a:p>
                      <a:pPr marL="0" marR="0" algn="l" rtl="0">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Civilian Expenditure </a:t>
                      </a: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GDP)</a:t>
                      </a:r>
                      <a:endParaRPr lang="en-US" sz="2200" baseline="300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200" dirty="0">
                          <a:solidFill>
                            <a:schemeClr val="bg2"/>
                          </a:solidFill>
                          <a:effectLst/>
                          <a:latin typeface="Calibri" panose="020F0502020204030204" pitchFamily="34" charset="0"/>
                          <a:ea typeface="+mn-ea"/>
                          <a:cs typeface="Calibri" panose="020F0502020204030204" pitchFamily="34" charset="0"/>
                        </a:rPr>
                        <a:t>34.4%</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bg2"/>
                          </a:solidFill>
                          <a:effectLst/>
                          <a:latin typeface="Calibri" panose="020F0502020204030204" pitchFamily="34" charset="0"/>
                          <a:ea typeface="+mn-ea"/>
                          <a:cs typeface="Calibri" panose="020F0502020204030204" pitchFamily="34" charset="0"/>
                        </a:rPr>
                        <a:t>34.7%</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bg2"/>
                          </a:solidFill>
                          <a:effectLst/>
                          <a:latin typeface="Calibri" panose="020F0502020204030204" pitchFamily="34" charset="0"/>
                          <a:ea typeface="+mn-ea"/>
                          <a:cs typeface="Calibri" panose="020F0502020204030204" pitchFamily="34" charset="0"/>
                        </a:rPr>
                        <a:t>33.7%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bg2"/>
                          </a:solidFill>
                          <a:effectLst/>
                          <a:latin typeface="Calibri" panose="020F0502020204030204" pitchFamily="34" charset="0"/>
                          <a:ea typeface="+mn-ea"/>
                          <a:cs typeface="Calibri" panose="020F0502020204030204" pitchFamily="34" charset="0"/>
                        </a:rPr>
                        <a:t>33.7%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200" dirty="0">
                          <a:solidFill>
                            <a:schemeClr val="bg2"/>
                          </a:solidFill>
                          <a:effectLst/>
                          <a:latin typeface="Calibri" panose="020F0502020204030204" pitchFamily="34" charset="0"/>
                          <a:ea typeface="+mn-ea"/>
                          <a:cs typeface="Calibri" panose="020F0502020204030204" pitchFamily="34" charset="0"/>
                        </a:rPr>
                        <a:t>33.7%</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3469123"/>
                  </a:ext>
                </a:extLst>
              </a:tr>
              <a:tr h="467702">
                <a:tc>
                  <a:txBody>
                    <a:bodyPr/>
                    <a:lstStyle/>
                    <a:p>
                      <a:pPr marL="0" marR="0" algn="l" rtl="0">
                        <a:lnSpc>
                          <a:spcPct val="150000"/>
                        </a:lnSpc>
                        <a:spcBef>
                          <a:spcPts val="0"/>
                        </a:spcBef>
                        <a:spcAft>
                          <a:spcPts val="0"/>
                        </a:spcAft>
                      </a:pPr>
                      <a:r>
                        <a:rPr lang="en-US" sz="2400" dirty="0">
                          <a:solidFill>
                            <a:schemeClr val="bg2"/>
                          </a:solidFill>
                          <a:effectLst/>
                          <a:latin typeface="Calibri" panose="020F0502020204030204" pitchFamily="34" charset="0"/>
                          <a:cs typeface="Calibri" panose="020F0502020204030204" pitchFamily="34" charset="0"/>
                        </a:rPr>
                        <a:t>Deficit </a:t>
                      </a: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GDP)</a:t>
                      </a:r>
                      <a:endParaRPr lang="en-US" sz="24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bg2"/>
                          </a:solidFill>
                          <a:effectLst/>
                          <a:latin typeface="Calibri" panose="020F0502020204030204" pitchFamily="34" charset="0"/>
                          <a:ea typeface="+mn-ea"/>
                          <a:cs typeface="Calibri" panose="020F0502020204030204" pitchFamily="34" charset="0"/>
                        </a:rPr>
                        <a:t>6.9%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US" sz="2200" dirty="0">
                          <a:solidFill>
                            <a:schemeClr val="bg2"/>
                          </a:solidFill>
                          <a:effectLst/>
                          <a:latin typeface="Calibri" panose="020F0502020204030204" pitchFamily="34" charset="0"/>
                          <a:ea typeface="+mn-ea"/>
                          <a:cs typeface="Calibri" panose="020F0502020204030204" pitchFamily="34" charset="0"/>
                        </a:rPr>
                        <a:t>9.4%</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bg2"/>
                          </a:solidFill>
                          <a:effectLst/>
                          <a:latin typeface="Calibri" panose="020F0502020204030204" pitchFamily="34" charset="0"/>
                          <a:ea typeface="+mn-ea"/>
                          <a:cs typeface="Calibri" panose="020F0502020204030204" pitchFamily="34" charset="0"/>
                        </a:rPr>
                        <a:t>5.3%</a:t>
                      </a:r>
                      <a:endParaRPr lang="en-US" sz="2200" b="1" kern="1200" baseline="400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he-IL" sz="2200" b="0" dirty="0">
                          <a:solidFill>
                            <a:schemeClr val="bg2"/>
                          </a:solidFill>
                          <a:effectLst/>
                          <a:latin typeface="Calibri" panose="020F0502020204030204" pitchFamily="34" charset="0"/>
                          <a:ea typeface="+mn-ea"/>
                          <a:cs typeface="Calibri" panose="020F0502020204030204" pitchFamily="34" charset="0"/>
                        </a:rPr>
                        <a:t>4.2%</a:t>
                      </a:r>
                      <a:endParaRPr lang="en-US" sz="2200" b="1" kern="1200" baseline="40000" dirty="0">
                        <a:solidFill>
                          <a:schemeClr val="bg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2200" dirty="0">
                          <a:solidFill>
                            <a:schemeClr val="bg2"/>
                          </a:solidFill>
                          <a:effectLst/>
                          <a:latin typeface="Calibri" panose="020F0502020204030204" pitchFamily="34" charset="0"/>
                          <a:ea typeface="+mn-ea"/>
                          <a:cs typeface="Calibri" panose="020F0502020204030204" pitchFamily="34" charset="0"/>
                        </a:rPr>
                        <a:t>2.5</a:t>
                      </a:r>
                      <a:r>
                        <a:rPr lang="en-US" sz="2200" dirty="0">
                          <a:solidFill>
                            <a:schemeClr val="bg2"/>
                          </a:solidFill>
                          <a:effectLst/>
                          <a:latin typeface="Calibri" panose="020F0502020204030204" pitchFamily="34" charset="0"/>
                          <a:ea typeface="+mn-ea"/>
                          <a:cs typeface="Calibri" panose="020F0502020204030204" pitchFamily="34" charset="0"/>
                        </a:rPr>
                        <a:t>%</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8948303"/>
                  </a:ext>
                </a:extLst>
              </a:tr>
              <a:tr h="467702">
                <a:tc>
                  <a:txBody>
                    <a:bodyPr/>
                    <a:lstStyle/>
                    <a:p>
                      <a:pPr marL="0" marR="0" algn="l" rtl="0">
                        <a:lnSpc>
                          <a:spcPct val="150000"/>
                        </a:lnSpc>
                        <a:spcBef>
                          <a:spcPts val="0"/>
                        </a:spcBef>
                        <a:spcAft>
                          <a:spcPts val="0"/>
                        </a:spcAft>
                      </a:pPr>
                      <a:r>
                        <a:rPr lang="en-US" sz="2400" dirty="0">
                          <a:solidFill>
                            <a:srgbClr val="E94C5E"/>
                          </a:solidFill>
                          <a:effectLst/>
                          <a:latin typeface="Calibri" panose="020F0502020204030204" pitchFamily="34" charset="0"/>
                          <a:cs typeface="Calibri" panose="020F0502020204030204" pitchFamily="34" charset="0"/>
                        </a:rPr>
                        <a:t>Debt-to-GDP Ratio</a:t>
                      </a:r>
                      <a:endParaRPr lang="en-US" sz="2400" b="1" kern="1200" baseline="40000" dirty="0">
                        <a:solidFill>
                          <a:srgbClr val="E94C5E"/>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effectLst/>
                          <a:latin typeface="Calibri" panose="020F0502020204030204" pitchFamily="34" charset="0"/>
                          <a:ea typeface="+mn-ea"/>
                          <a:cs typeface="Calibri" panose="020F0502020204030204" pitchFamily="34" charset="0"/>
                        </a:rPr>
                        <a:t>61.5%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0">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67.8%</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69.0%</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69.2%</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68.0%</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6AC05C"/>
                    </a:solidFill>
                  </a:tcPr>
                </a:tc>
                <a:extLst>
                  <a:ext uri="{0D108BD9-81ED-4DB2-BD59-A6C34878D82A}">
                    <a16:rowId xmlns:a16="http://schemas.microsoft.com/office/drawing/2014/main" val="2160044444"/>
                  </a:ext>
                </a:extLst>
              </a:tr>
            </a:tbl>
          </a:graphicData>
        </a:graphic>
      </p:graphicFrame>
      <p:sp>
        <p:nvSpPr>
          <p:cNvPr id="3" name="TextBox 2">
            <a:extLst>
              <a:ext uri="{FF2B5EF4-FFF2-40B4-BE49-F238E27FC236}">
                <a16:creationId xmlns:a16="http://schemas.microsoft.com/office/drawing/2014/main" id="{FBCDCEBE-E90E-59BD-6A38-883AC339CE09}"/>
              </a:ext>
            </a:extLst>
          </p:cNvPr>
          <p:cNvSpPr txBox="1"/>
          <p:nvPr/>
        </p:nvSpPr>
        <p:spPr>
          <a:xfrm>
            <a:off x="1" y="6585524"/>
            <a:ext cx="1208816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09ED3">
                    <a:lumMod val="50000"/>
                  </a:srgbClr>
                </a:solidFill>
                <a:effectLst/>
                <a:uLnTx/>
                <a:uFillTx/>
                <a:latin typeface="Calibri" panose="020F0502020204030204" pitchFamily="34" charset="0"/>
                <a:ea typeface="+mn-ea"/>
                <a:cs typeface="Calibri" panose="020F0502020204030204" pitchFamily="34" charset="0"/>
              </a:rPr>
              <a:t>Output growth accounts for the loss associated  with temporarily absent workers. In line with 2025 policy, fiscal adjustments of 2% GDP are assumed for 2026–2027.</a:t>
            </a:r>
            <a:endParaRPr kumimoji="0" lang="he-IL" sz="1400" b="0" i="0" u="none" strike="noStrike" kern="1200" cap="none" spc="0" normalizeH="0" baseline="0" noProof="0" dirty="0">
              <a:ln>
                <a:noFill/>
              </a:ln>
              <a:solidFill>
                <a:srgbClr val="609ED3">
                  <a:lumMod val="50000"/>
                </a:srgb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91632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0131-2105-EE2A-7165-F44736D07930}"/>
              </a:ext>
            </a:extLst>
          </p:cNvPr>
          <p:cNvSpPr>
            <a:spLocks noGrp="1"/>
          </p:cNvSpPr>
          <p:nvPr>
            <p:ph type="title"/>
          </p:nvPr>
        </p:nvSpPr>
        <p:spPr/>
        <p:txBody>
          <a:bodyPr>
            <a:normAutofit fontScale="90000"/>
          </a:bodyPr>
          <a:lstStyle/>
          <a:p>
            <a:r>
              <a:rPr lang="en-US" sz="3200" dirty="0">
                <a:solidFill>
                  <a:schemeClr val="tx2"/>
                </a:solidFill>
              </a:rPr>
              <a:t>Economic Forecast for 2025–2027: </a:t>
            </a:r>
            <a:r>
              <a:rPr lang="en-US" dirty="0">
                <a:solidFill>
                  <a:schemeClr val="tx2"/>
                </a:solidFill>
                <a:hlinkClick r:id="rId3" action="ppaction://hlinksldjump">
                  <a:extLst>
                    <a:ext uri="{A12FA001-AC4F-418D-AE19-62706E023703}">
                      <ahyp:hlinkClr xmlns:ahyp="http://schemas.microsoft.com/office/drawing/2018/hyperlinkcolor" val="tx"/>
                    </a:ext>
                  </a:extLst>
                </a:hlinkClick>
              </a:rPr>
              <a:t>Gaza War Ends Without an Arrangement</a:t>
            </a:r>
            <a:endParaRPr lang="en-US" dirty="0">
              <a:solidFill>
                <a:schemeClr val="tx2"/>
              </a:solidFill>
            </a:endParaRPr>
          </a:p>
        </p:txBody>
      </p:sp>
      <p:graphicFrame>
        <p:nvGraphicFramePr>
          <p:cNvPr id="6" name="Content Placeholder 8">
            <a:extLst>
              <a:ext uri="{FF2B5EF4-FFF2-40B4-BE49-F238E27FC236}">
                <a16:creationId xmlns:a16="http://schemas.microsoft.com/office/drawing/2014/main" id="{9798517B-D441-9DD9-ECE8-774024184850}"/>
              </a:ext>
            </a:extLst>
          </p:cNvPr>
          <p:cNvGraphicFramePr>
            <a:graphicFrameLocks/>
          </p:cNvGraphicFramePr>
          <p:nvPr>
            <p:extLst>
              <p:ext uri="{D42A27DB-BD31-4B8C-83A1-F6EECF244321}">
                <p14:modId xmlns:p14="http://schemas.microsoft.com/office/powerpoint/2010/main" val="2946369391"/>
              </p:ext>
            </p:extLst>
          </p:nvPr>
        </p:nvGraphicFramePr>
        <p:xfrm>
          <a:off x="409860" y="1770520"/>
          <a:ext cx="11372280" cy="4415986"/>
        </p:xfrm>
        <a:graphic>
          <a:graphicData uri="http://schemas.openxmlformats.org/drawingml/2006/table">
            <a:tbl>
              <a:tblPr firstRow="1" firstCol="1" bandRow="1">
                <a:tableStyleId>{5C22544A-7EE6-4342-B048-85BDC9FD1C3A}</a:tableStyleId>
              </a:tblPr>
              <a:tblGrid>
                <a:gridCol w="3551515">
                  <a:extLst>
                    <a:ext uri="{9D8B030D-6E8A-4147-A177-3AD203B41FA5}">
                      <a16:colId xmlns:a16="http://schemas.microsoft.com/office/drawing/2014/main" val="2660966423"/>
                    </a:ext>
                  </a:extLst>
                </a:gridCol>
                <a:gridCol w="1564153">
                  <a:extLst>
                    <a:ext uri="{9D8B030D-6E8A-4147-A177-3AD203B41FA5}">
                      <a16:colId xmlns:a16="http://schemas.microsoft.com/office/drawing/2014/main" val="340518546"/>
                    </a:ext>
                  </a:extLst>
                </a:gridCol>
                <a:gridCol w="1564153">
                  <a:extLst>
                    <a:ext uri="{9D8B030D-6E8A-4147-A177-3AD203B41FA5}">
                      <a16:colId xmlns:a16="http://schemas.microsoft.com/office/drawing/2014/main" val="2628769868"/>
                    </a:ext>
                  </a:extLst>
                </a:gridCol>
                <a:gridCol w="1564153">
                  <a:extLst>
                    <a:ext uri="{9D8B030D-6E8A-4147-A177-3AD203B41FA5}">
                      <a16:colId xmlns:a16="http://schemas.microsoft.com/office/drawing/2014/main" val="1388229712"/>
                    </a:ext>
                  </a:extLst>
                </a:gridCol>
                <a:gridCol w="1564153">
                  <a:extLst>
                    <a:ext uri="{9D8B030D-6E8A-4147-A177-3AD203B41FA5}">
                      <a16:colId xmlns:a16="http://schemas.microsoft.com/office/drawing/2014/main" val="2708930086"/>
                    </a:ext>
                  </a:extLst>
                </a:gridCol>
                <a:gridCol w="1564153">
                  <a:extLst>
                    <a:ext uri="{9D8B030D-6E8A-4147-A177-3AD203B41FA5}">
                      <a16:colId xmlns:a16="http://schemas.microsoft.com/office/drawing/2014/main" val="3308862036"/>
                    </a:ext>
                  </a:extLst>
                </a:gridCol>
              </a:tblGrid>
              <a:tr h="520564">
                <a:tc>
                  <a:txBody>
                    <a:bodyPr/>
                    <a:lstStyle/>
                    <a:p>
                      <a:pPr marL="0" marR="0" algn="r" rtl="0">
                        <a:lnSpc>
                          <a:spcPct val="150000"/>
                        </a:lnSpc>
                        <a:spcBef>
                          <a:spcPts val="0"/>
                        </a:spcBef>
                        <a:spcAft>
                          <a:spcPts val="0"/>
                        </a:spcAft>
                      </a:pPr>
                      <a:endParaRPr lang="en-US" sz="2400" b="1" i="1" dirty="0">
                        <a:solidFill>
                          <a:schemeClr val="bg2"/>
                        </a:solidFill>
                        <a:effectLst/>
                        <a:highlight>
                          <a:srgbClr val="00FFFF"/>
                        </a:highlight>
                        <a:latin typeface="Calibri" panose="020F0502020204030204" pitchFamily="34" charset="0"/>
                        <a:ea typeface="+mn-ea"/>
                        <a:cs typeface="Calibri" panose="020F0502020204030204" pitchFamily="34" charset="0"/>
                      </a:endParaRPr>
                    </a:p>
                  </a:txBody>
                  <a:tcPr marL="68580" marR="68580" marT="0" marB="3600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ea typeface="+mn-ea"/>
                          <a:cs typeface="Calibri" panose="020F0502020204030204" pitchFamily="34" charset="0"/>
                        </a:rPr>
                        <a:t>2023</a:t>
                      </a:r>
                      <a:endParaRPr lang="en-US" sz="2000" b="1" dirty="0">
                        <a:solidFill>
                          <a:schemeClr val="tx2"/>
                        </a:solidFill>
                        <a:effectLst/>
                        <a:latin typeface="Calibri" panose="020F0502020204030204" pitchFamily="34" charset="0"/>
                        <a:ea typeface="+mn-ea"/>
                        <a:cs typeface="Calibri" panose="020F0502020204030204" pitchFamily="34" charset="0"/>
                      </a:endParaRPr>
                    </a:p>
                    <a:p>
                      <a:pPr marL="0" marR="0" algn="ctr" rtl="0">
                        <a:lnSpc>
                          <a:spcPct val="90000"/>
                        </a:lnSpc>
                        <a:spcBef>
                          <a:spcPts val="0"/>
                        </a:spcBef>
                        <a:spcAft>
                          <a:spcPts val="0"/>
                        </a:spcAft>
                      </a:pPr>
                      <a:r>
                        <a:rPr lang="en-US" sz="1600" b="0" dirty="0">
                          <a:solidFill>
                            <a:schemeClr val="tx2"/>
                          </a:solidFill>
                          <a:effectLst/>
                          <a:latin typeface="Calibri" panose="020F0502020204030204" pitchFamily="34" charset="0"/>
                          <a:ea typeface="+mn-ea"/>
                          <a:cs typeface="Calibri" panose="020F0502020204030204" pitchFamily="34" charset="0"/>
                        </a:rPr>
                        <a:t>(Act</a:t>
                      </a:r>
                      <a:r>
                        <a:rPr lang="en-US" sz="1600" b="0" dirty="0">
                          <a:solidFill>
                            <a:schemeClr val="tx2"/>
                          </a:solidFill>
                        </a:rPr>
                        <a:t>ual</a:t>
                      </a:r>
                      <a:r>
                        <a:rPr lang="en-US" sz="1600" b="0" dirty="0">
                          <a:solidFill>
                            <a:schemeClr val="tx2"/>
                          </a:solidFill>
                          <a:effectLst/>
                          <a:latin typeface="Calibri" panose="020F0502020204030204" pitchFamily="34" charset="0"/>
                          <a:ea typeface="+mn-ea"/>
                          <a:cs typeface="Calibri" panose="020F0502020204030204" pitchFamily="34" charset="0"/>
                        </a:rPr>
                        <a:t>)</a:t>
                      </a: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2024</a:t>
                      </a:r>
                      <a:endParaRPr lang="en-US" sz="2000" b="1" dirty="0">
                        <a:solidFill>
                          <a:schemeClr val="tx2"/>
                        </a:solidFill>
                        <a:effectLst/>
                        <a:latin typeface="Calibri" panose="020F0502020204030204" pitchFamily="34" charset="0"/>
                        <a:cs typeface="Calibri" panose="020F0502020204030204" pitchFamily="34" charset="0"/>
                      </a:endParaRPr>
                    </a:p>
                    <a:p>
                      <a:pPr marL="0" marR="0" algn="ctr" rtl="0">
                        <a:lnSpc>
                          <a:spcPct val="90000"/>
                        </a:lnSpc>
                        <a:spcBef>
                          <a:spcPts val="0"/>
                        </a:spcBef>
                        <a:spcAft>
                          <a:spcPts val="0"/>
                        </a:spcAft>
                      </a:pPr>
                      <a:r>
                        <a:rPr lang="en-US" sz="1600" b="0" dirty="0">
                          <a:solidFill>
                            <a:schemeClr val="tx2"/>
                          </a:solidFill>
                          <a:effectLst/>
                          <a:latin typeface="Calibri" panose="020F0502020204030204" pitchFamily="34" charset="0"/>
                          <a:ea typeface="+mn-ea"/>
                          <a:cs typeface="Calibri" panose="020F0502020204030204" pitchFamily="34" charset="0"/>
                        </a:rPr>
                        <a:t>(Act</a:t>
                      </a:r>
                      <a:r>
                        <a:rPr lang="en-US" sz="1600" b="0" dirty="0">
                          <a:solidFill>
                            <a:schemeClr val="tx2"/>
                          </a:solidFill>
                        </a:rPr>
                        <a:t>ual</a:t>
                      </a:r>
                      <a:r>
                        <a:rPr lang="en-US" sz="1600" b="0" dirty="0">
                          <a:solidFill>
                            <a:schemeClr val="tx2"/>
                          </a:solidFill>
                          <a:effectLst/>
                          <a:latin typeface="Calibri" panose="020F0502020204030204" pitchFamily="34" charset="0"/>
                          <a:ea typeface="+mn-ea"/>
                          <a:cs typeface="Calibri" panose="020F0502020204030204" pitchFamily="34" charset="0"/>
                        </a:rPr>
                        <a:t>)</a:t>
                      </a: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2025</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2026</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2027</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0256982"/>
                  </a:ext>
                </a:extLst>
              </a:tr>
              <a:tr h="463849">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Employment Growth</a:t>
                      </a:r>
                      <a:endParaRPr lang="en-US" sz="2200" baseline="400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3.3%</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1.1%</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1.9%</a:t>
                      </a:r>
                      <a:endParaRPr lang="en-US" sz="2200"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1.3%</a:t>
                      </a:r>
                      <a:endParaRPr lang="en-US" sz="2200"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1.2%</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515176"/>
                  </a:ext>
                </a:extLst>
              </a:tr>
              <a:tr h="463849">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Productivity Growth</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1.5%</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0.4%</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0.2%</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0.2%</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0.2%</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3436958"/>
                  </a:ext>
                </a:extLst>
              </a:tr>
              <a:tr h="463849">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Interest Rate </a:t>
                      </a:r>
                      <a:r>
                        <a:rPr lang="en-US" sz="1600" b="0" dirty="0">
                          <a:solidFill>
                            <a:schemeClr val="bg2"/>
                          </a:solidFill>
                          <a:effectLst/>
                          <a:latin typeface="Calibri" panose="020F0502020204030204" pitchFamily="34" charset="0"/>
                          <a:cs typeface="Calibri" panose="020F0502020204030204" pitchFamily="34" charset="0"/>
                        </a:rPr>
                        <a:t>(Nominal)</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1" dirty="0">
                          <a:solidFill>
                            <a:schemeClr val="tx2"/>
                          </a:solidFill>
                          <a:effectLst/>
                          <a:latin typeface="Calibri" panose="020F0502020204030204" pitchFamily="34" charset="0"/>
                          <a:ea typeface="+mn-ea"/>
                          <a:cs typeface="Calibri" panose="020F0502020204030204" pitchFamily="34" charset="0"/>
                        </a:rPr>
                        <a:t>4.75%</a:t>
                      </a:r>
                      <a:endParaRPr lang="en-US" sz="2200" b="1"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tx2"/>
                          </a:solidFill>
                          <a:effectLst/>
                          <a:latin typeface="Calibri" panose="020F0502020204030204" pitchFamily="34" charset="0"/>
                          <a:ea typeface="+mn-ea"/>
                          <a:cs typeface="Calibri" panose="020F0502020204030204" pitchFamily="34" charset="0"/>
                        </a:rPr>
                        <a:t>4.75%</a:t>
                      </a:r>
                      <a:endParaRPr lang="en-US" sz="2200" b="1"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tx2"/>
                          </a:solidFill>
                          <a:effectLst/>
                          <a:latin typeface="Calibri" panose="020F0502020204030204" pitchFamily="34" charset="0"/>
                          <a:ea typeface="+mn-ea"/>
                          <a:cs typeface="Calibri" panose="020F0502020204030204" pitchFamily="34" charset="0"/>
                        </a:rPr>
                        <a:t>4.50%</a:t>
                      </a:r>
                      <a:endParaRPr lang="en-US" sz="2200" b="1"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tx2"/>
                          </a:solidFill>
                          <a:effectLst/>
                          <a:latin typeface="Calibri" panose="020F0502020204030204" pitchFamily="34" charset="0"/>
                          <a:ea typeface="+mn-ea"/>
                          <a:cs typeface="Calibri" panose="020F0502020204030204" pitchFamily="34" charset="0"/>
                        </a:rPr>
                        <a:t>4.50%</a:t>
                      </a:r>
                      <a:endParaRPr lang="en-US" sz="2200" b="1"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b="1" dirty="0">
                          <a:solidFill>
                            <a:schemeClr val="tx2"/>
                          </a:solidFill>
                          <a:effectLst/>
                          <a:latin typeface="Calibri" panose="020F0502020204030204" pitchFamily="34" charset="0"/>
                          <a:ea typeface="+mn-ea"/>
                          <a:cs typeface="Calibri" panose="020F0502020204030204" pitchFamily="34" charset="0"/>
                        </a:rPr>
                        <a:t>4.50%</a:t>
                      </a:r>
                      <a:endParaRPr lang="en-US" sz="2200" b="1"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8427664"/>
                  </a:ext>
                </a:extLst>
              </a:tr>
              <a:tr h="504235">
                <a:tc>
                  <a:txBody>
                    <a:bodyPr/>
                    <a:lstStyle/>
                    <a:p>
                      <a:pPr marL="0" marR="0" algn="l" rtl="0">
                        <a:lnSpc>
                          <a:spcPct val="150000"/>
                        </a:lnSpc>
                        <a:spcBef>
                          <a:spcPts val="0"/>
                        </a:spcBef>
                        <a:spcAft>
                          <a:spcPts val="0"/>
                        </a:spcAft>
                      </a:pPr>
                      <a:r>
                        <a:rPr lang="en-US" sz="2400" dirty="0">
                          <a:solidFill>
                            <a:srgbClr val="E94C5E"/>
                          </a:solidFill>
                          <a:effectLst/>
                          <a:latin typeface="Calibri" panose="020F0502020204030204" pitchFamily="34" charset="0"/>
                          <a:cs typeface="Calibri" panose="020F0502020204030204" pitchFamily="34" charset="0"/>
                        </a:rPr>
                        <a:t>Output Growth</a:t>
                      </a:r>
                      <a:r>
                        <a:rPr lang="he-IL" sz="2400" dirty="0">
                          <a:solidFill>
                            <a:srgbClr val="E94C5E"/>
                          </a:solidFill>
                          <a:effectLst/>
                          <a:latin typeface="Calibri" panose="020F0502020204030204" pitchFamily="34" charset="0"/>
                          <a:cs typeface="Calibri" panose="020F0502020204030204" pitchFamily="34" charset="0"/>
                        </a:rPr>
                        <a:t>*</a:t>
                      </a:r>
                      <a:r>
                        <a:rPr lang="en-US" sz="2400" dirty="0">
                          <a:solidFill>
                            <a:srgbClr val="E94C5E"/>
                          </a:solidFill>
                          <a:effectLst/>
                          <a:latin typeface="Calibri" panose="020F0502020204030204" pitchFamily="34" charset="0"/>
                          <a:cs typeface="Calibri" panose="020F0502020204030204" pitchFamily="34" charset="0"/>
                        </a:rPr>
                        <a:t> </a:t>
                      </a:r>
                      <a:r>
                        <a:rPr lang="en-US" sz="1600" b="0" dirty="0">
                          <a:solidFill>
                            <a:srgbClr val="E94C5E"/>
                          </a:solidFill>
                          <a:effectLst/>
                          <a:latin typeface="Calibri" panose="020F0502020204030204" pitchFamily="34" charset="0"/>
                          <a:cs typeface="Calibri" panose="020F0502020204030204" pitchFamily="34" charset="0"/>
                        </a:rPr>
                        <a:t>(Real)</a:t>
                      </a:r>
                      <a:endParaRPr lang="en-US" sz="2400" dirty="0">
                        <a:solidFill>
                          <a:srgbClr val="E94C5E"/>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1"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0.7%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1"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1.3%</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1679468121"/>
                  </a:ext>
                </a:extLst>
              </a:tr>
              <a:tr h="463849">
                <a:tc>
                  <a:txBody>
                    <a:bodyPr/>
                    <a:lstStyle/>
                    <a:p>
                      <a:pPr marL="0" marR="0" algn="l" rtl="1">
                        <a:lnSpc>
                          <a:spcPct val="150000"/>
                        </a:lnSpc>
                        <a:spcBef>
                          <a:spcPts val="0"/>
                        </a:spcBef>
                        <a:spcAft>
                          <a:spcPts val="0"/>
                        </a:spcAft>
                      </a:pPr>
                      <a:r>
                        <a:rPr lang="en-US" sz="2200" b="1" kern="1200" dirty="0">
                          <a:solidFill>
                            <a:schemeClr val="bg2"/>
                          </a:solidFill>
                          <a:effectLst/>
                          <a:latin typeface="Calibri" panose="020F0502020204030204" pitchFamily="34" charset="0"/>
                          <a:ea typeface="+mn-ea"/>
                          <a:cs typeface="Calibri" panose="020F0502020204030204" pitchFamily="34" charset="0"/>
                        </a:rPr>
                        <a:t>Defense Expenditure </a:t>
                      </a:r>
                      <a:r>
                        <a:rPr lang="en-US" sz="2000" b="0" kern="1200" dirty="0">
                          <a:solidFill>
                            <a:schemeClr val="bg2"/>
                          </a:solidFill>
                          <a:effectLst/>
                          <a:latin typeface="Calibri" panose="020F0502020204030204" pitchFamily="34" charset="0"/>
                          <a:ea typeface="+mn-ea"/>
                          <a:cs typeface="Calibri" panose="020F0502020204030204" pitchFamily="34" charset="0"/>
                        </a:rPr>
                        <a:t>(% GDP)</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tx2"/>
                          </a:solidFill>
                          <a:effectLst/>
                          <a:latin typeface="Calibri" panose="020F0502020204030204" pitchFamily="34" charset="0"/>
                          <a:ea typeface="+mn-ea"/>
                          <a:cs typeface="Calibri" panose="020F0502020204030204" pitchFamily="34" charset="0"/>
                        </a:rPr>
                        <a:t>5.5%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US" sz="2200" dirty="0">
                          <a:solidFill>
                            <a:schemeClr val="tx2"/>
                          </a:solidFill>
                          <a:effectLst/>
                          <a:latin typeface="Calibri" panose="020F0502020204030204" pitchFamily="34" charset="0"/>
                          <a:ea typeface="+mn-ea"/>
                          <a:cs typeface="Calibri" panose="020F0502020204030204" pitchFamily="34" charset="0"/>
                        </a:rPr>
                        <a:t>9.5%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tx2"/>
                          </a:solidFill>
                          <a:effectLst/>
                          <a:latin typeface="Calibri" panose="020F0502020204030204" pitchFamily="34" charset="0"/>
                          <a:ea typeface="+mn-ea"/>
                          <a:cs typeface="Calibri" panose="020F0502020204030204" pitchFamily="34" charset="0"/>
                        </a:rPr>
                        <a:t>8.3%</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tx2"/>
                          </a:solidFill>
                          <a:effectLst/>
                          <a:latin typeface="Calibri" panose="020F0502020204030204" pitchFamily="34" charset="0"/>
                          <a:ea typeface="+mn-ea"/>
                          <a:cs typeface="Calibri" panose="020F0502020204030204" pitchFamily="34" charset="0"/>
                        </a:rPr>
                        <a:t>7.0%</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tx2"/>
                          </a:solidFill>
                          <a:effectLst/>
                          <a:latin typeface="Calibri" panose="020F0502020204030204" pitchFamily="34" charset="0"/>
                          <a:ea typeface="+mn-ea"/>
                          <a:cs typeface="Calibri" panose="020F0502020204030204" pitchFamily="34" charset="0"/>
                        </a:rPr>
                        <a:t>5.4%</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8951120"/>
                  </a:ext>
                </a:extLst>
              </a:tr>
              <a:tr h="463849">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Civilian Expenditure </a:t>
                      </a: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GDP)</a:t>
                      </a:r>
                      <a:endParaRPr lang="en-US" sz="2200" baseline="300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200" dirty="0">
                          <a:solidFill>
                            <a:schemeClr val="tx2"/>
                          </a:solidFill>
                          <a:effectLst/>
                          <a:latin typeface="Calibri" panose="020F0502020204030204" pitchFamily="34" charset="0"/>
                          <a:ea typeface="+mn-ea"/>
                          <a:cs typeface="Calibri" panose="020F0502020204030204" pitchFamily="34" charset="0"/>
                        </a:rPr>
                        <a:t>34.4%</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34.7%</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tx2"/>
                          </a:solidFill>
                          <a:effectLst/>
                          <a:latin typeface="Calibri" panose="020F0502020204030204" pitchFamily="34" charset="0"/>
                          <a:ea typeface="+mn-ea"/>
                          <a:cs typeface="Calibri" panose="020F0502020204030204" pitchFamily="34" charset="0"/>
                        </a:rPr>
                        <a:t>33.7%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tx2"/>
                          </a:solidFill>
                          <a:effectLst/>
                          <a:latin typeface="Calibri" panose="020F0502020204030204" pitchFamily="34" charset="0"/>
                          <a:ea typeface="+mn-ea"/>
                          <a:cs typeface="Calibri" panose="020F0502020204030204" pitchFamily="34" charset="0"/>
                        </a:rPr>
                        <a:t>33.7%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2200" dirty="0">
                          <a:solidFill>
                            <a:schemeClr val="tx2"/>
                          </a:solidFill>
                          <a:effectLst/>
                          <a:latin typeface="Calibri" panose="020F0502020204030204" pitchFamily="34" charset="0"/>
                          <a:ea typeface="+mn-ea"/>
                          <a:cs typeface="Calibri" panose="020F0502020204030204" pitchFamily="34" charset="0"/>
                        </a:rPr>
                        <a:t>33.7%</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3469123"/>
                  </a:ext>
                </a:extLst>
              </a:tr>
              <a:tr h="504235">
                <a:tc>
                  <a:txBody>
                    <a:bodyPr/>
                    <a:lstStyle/>
                    <a:p>
                      <a:pPr marL="0" marR="0" algn="l" rtl="1">
                        <a:lnSpc>
                          <a:spcPct val="150000"/>
                        </a:lnSpc>
                        <a:spcBef>
                          <a:spcPts val="0"/>
                        </a:spcBef>
                        <a:spcAft>
                          <a:spcPts val="0"/>
                        </a:spcAft>
                      </a:pPr>
                      <a:r>
                        <a:rPr lang="en-US" sz="2400" dirty="0">
                          <a:solidFill>
                            <a:schemeClr val="bg2"/>
                          </a:solidFill>
                          <a:effectLst/>
                          <a:latin typeface="Calibri" panose="020F0502020204030204" pitchFamily="34" charset="0"/>
                          <a:cs typeface="Calibri" panose="020F0502020204030204" pitchFamily="34" charset="0"/>
                        </a:rPr>
                        <a:t>Deficit </a:t>
                      </a: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GDP)</a:t>
                      </a:r>
                      <a:endParaRPr lang="en-US" sz="24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he-IL" sz="2200" dirty="0">
                          <a:solidFill>
                            <a:schemeClr val="tx2"/>
                          </a:solidFill>
                          <a:effectLst/>
                          <a:latin typeface="Calibri" panose="020F0502020204030204" pitchFamily="34" charset="0"/>
                          <a:ea typeface="+mn-ea"/>
                          <a:cs typeface="Calibri" panose="020F0502020204030204" pitchFamily="34" charset="0"/>
                        </a:rPr>
                        <a:t>6.9</a:t>
                      </a:r>
                      <a:r>
                        <a:rPr lang="en-US" sz="2200" dirty="0">
                          <a:solidFill>
                            <a:schemeClr val="tx2"/>
                          </a:solidFill>
                          <a:effectLst/>
                          <a:latin typeface="Calibri" panose="020F0502020204030204" pitchFamily="34" charset="0"/>
                          <a:ea typeface="+mn-ea"/>
                          <a:cs typeface="Calibri" panose="020F0502020204030204" pitchFamily="34" charset="0"/>
                        </a:rPr>
                        <a:t>%</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US" sz="2200" dirty="0">
                          <a:solidFill>
                            <a:schemeClr val="tx2"/>
                          </a:solidFill>
                          <a:effectLst/>
                          <a:latin typeface="Calibri" panose="020F0502020204030204" pitchFamily="34" charset="0"/>
                          <a:ea typeface="+mn-ea"/>
                          <a:cs typeface="Calibri" panose="020F0502020204030204" pitchFamily="34" charset="0"/>
                        </a:rPr>
                        <a:t>9.4%</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tx2"/>
                          </a:solidFill>
                          <a:effectLst/>
                          <a:latin typeface="Calibri" panose="020F0502020204030204" pitchFamily="34" charset="0"/>
                          <a:ea typeface="+mn-ea"/>
                          <a:cs typeface="Calibri" panose="020F0502020204030204" pitchFamily="34" charset="0"/>
                        </a:rPr>
                        <a:t>5.4%</a:t>
                      </a:r>
                      <a:endParaRPr lang="en-US" sz="2200" b="1"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US" sz="2200" b="0" dirty="0">
                          <a:solidFill>
                            <a:schemeClr val="tx2"/>
                          </a:solidFill>
                          <a:effectLst/>
                          <a:latin typeface="Calibri" panose="020F0502020204030204" pitchFamily="34" charset="0"/>
                          <a:ea typeface="+mn-ea"/>
                          <a:cs typeface="Calibri" panose="020F0502020204030204" pitchFamily="34" charset="0"/>
                        </a:rPr>
                        <a:t>4.9%</a:t>
                      </a:r>
                      <a:endParaRPr lang="en-US" sz="2200" b="1"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dirty="0">
                          <a:solidFill>
                            <a:schemeClr val="tx2"/>
                          </a:solidFill>
                          <a:effectLst/>
                          <a:latin typeface="Calibri" panose="020F0502020204030204" pitchFamily="34" charset="0"/>
                          <a:ea typeface="+mn-ea"/>
                          <a:cs typeface="Calibri" panose="020F0502020204030204" pitchFamily="34" charset="0"/>
                        </a:rPr>
                        <a:t>3.3%</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8948303"/>
                  </a:ext>
                </a:extLst>
              </a:tr>
              <a:tr h="504235">
                <a:tc>
                  <a:txBody>
                    <a:bodyPr/>
                    <a:lstStyle/>
                    <a:p>
                      <a:pPr marL="0" marR="0" algn="l" rtl="1">
                        <a:lnSpc>
                          <a:spcPct val="150000"/>
                        </a:lnSpc>
                        <a:spcBef>
                          <a:spcPts val="0"/>
                        </a:spcBef>
                        <a:spcAft>
                          <a:spcPts val="0"/>
                        </a:spcAft>
                      </a:pPr>
                      <a:r>
                        <a:rPr lang="en-US" sz="2400" dirty="0">
                          <a:solidFill>
                            <a:srgbClr val="E94C5E"/>
                          </a:solidFill>
                          <a:effectLst/>
                          <a:latin typeface="Calibri" panose="020F0502020204030204" pitchFamily="34" charset="0"/>
                          <a:cs typeface="Calibri" panose="020F0502020204030204" pitchFamily="34" charset="0"/>
                        </a:rPr>
                        <a:t>Debt-to-GDP Ratio</a:t>
                      </a:r>
                      <a:endParaRPr lang="en-US" sz="2400" b="1" kern="1200" baseline="40000" dirty="0">
                        <a:solidFill>
                          <a:srgbClr val="E94C5E"/>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effectLst/>
                          <a:latin typeface="Calibri" panose="020F0502020204030204" pitchFamily="34" charset="0"/>
                          <a:ea typeface="+mn-ea"/>
                          <a:cs typeface="Calibri" panose="020F0502020204030204" pitchFamily="34" charset="0"/>
                        </a:rPr>
                        <a:t>61.5%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0">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67.8%</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69.7%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71.8%</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effectLst/>
                          <a:latin typeface="Calibri" panose="020F0502020204030204" pitchFamily="34" charset="0"/>
                          <a:ea typeface="+mn-ea"/>
                          <a:cs typeface="Calibri" panose="020F0502020204030204" pitchFamily="34" charset="0"/>
                        </a:rPr>
                        <a:t>72.4%</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2160044444"/>
                  </a:ext>
                </a:extLst>
              </a:tr>
            </a:tbl>
          </a:graphicData>
        </a:graphic>
      </p:graphicFrame>
      <p:sp>
        <p:nvSpPr>
          <p:cNvPr id="7" name="TextBox 6">
            <a:extLst>
              <a:ext uri="{FF2B5EF4-FFF2-40B4-BE49-F238E27FC236}">
                <a16:creationId xmlns:a16="http://schemas.microsoft.com/office/drawing/2014/main" id="{E242C7CF-FF8D-938F-9378-1795FC24ECBA}"/>
              </a:ext>
            </a:extLst>
          </p:cNvPr>
          <p:cNvSpPr txBox="1"/>
          <p:nvPr/>
        </p:nvSpPr>
        <p:spPr>
          <a:xfrm>
            <a:off x="1" y="6585524"/>
            <a:ext cx="119640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09ED3">
                    <a:lumMod val="50000"/>
                  </a:srgbClr>
                </a:solidFill>
                <a:effectLst/>
                <a:uLnTx/>
                <a:uFillTx/>
                <a:latin typeface="Calibri" panose="020F0502020204030204" pitchFamily="34" charset="0"/>
                <a:ea typeface="+mn-ea"/>
                <a:cs typeface="Calibri" panose="020F0502020204030204" pitchFamily="34" charset="0"/>
              </a:rPr>
              <a:t>Output growth accounts for the loss from workers temporarily absent. In line with 2025 policy, fiscal adjustments of 2% GDP are assumed for 2026–2027.</a:t>
            </a:r>
            <a:endParaRPr kumimoji="0" lang="he-IL" sz="1400" b="0" i="0" u="none" strike="noStrike" kern="1200" cap="none" spc="0" normalizeH="0" baseline="0" noProof="0" dirty="0">
              <a:ln>
                <a:noFill/>
              </a:ln>
              <a:solidFill>
                <a:srgbClr val="609ED3">
                  <a:lumMod val="50000"/>
                </a:srgb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33618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8C2314-D4BD-1989-F26E-75CD7DCC86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11352E-C89A-F766-BA8C-BBF9EFFA7CAC}"/>
              </a:ext>
            </a:extLst>
          </p:cNvPr>
          <p:cNvSpPr>
            <a:spLocks noGrp="1"/>
          </p:cNvSpPr>
          <p:nvPr>
            <p:ph type="title"/>
          </p:nvPr>
        </p:nvSpPr>
        <p:spPr>
          <a:xfrm>
            <a:off x="310005" y="905256"/>
            <a:ext cx="11622070" cy="705081"/>
          </a:xfrm>
        </p:spPr>
        <p:txBody>
          <a:bodyPr>
            <a:normAutofit fontScale="90000"/>
          </a:bodyPr>
          <a:lstStyle/>
          <a:p>
            <a:r>
              <a:rPr lang="en-US" dirty="0">
                <a:solidFill>
                  <a:schemeClr val="tx2"/>
                </a:solidFill>
              </a:rPr>
              <a:t>Economic Forecast for 2025–2027: </a:t>
            </a:r>
            <a:r>
              <a:rPr lang="en-US" sz="4000" dirty="0">
                <a:solidFill>
                  <a:schemeClr val="tx2"/>
                </a:solidFill>
                <a:hlinkClick r:id="rId3" action="ppaction://hlinksldjump">
                  <a:extLst>
                    <a:ext uri="{A12FA001-AC4F-418D-AE19-62706E023703}">
                      <ahyp:hlinkClr xmlns:ahyp="http://schemas.microsoft.com/office/drawing/2018/hyperlinkcolor" val="tx"/>
                    </a:ext>
                  </a:extLst>
                </a:hlinkClick>
              </a:rPr>
              <a:t>Gaza Occupation </a:t>
            </a:r>
            <a:r>
              <a:rPr lang="en-US" sz="4000" dirty="0">
                <a:solidFill>
                  <a:schemeClr val="tx2"/>
                </a:solidFill>
              </a:rPr>
              <a:t>and Civilian Administration  </a:t>
            </a:r>
          </a:p>
        </p:txBody>
      </p:sp>
      <p:graphicFrame>
        <p:nvGraphicFramePr>
          <p:cNvPr id="6" name="Content Placeholder 8">
            <a:extLst>
              <a:ext uri="{FF2B5EF4-FFF2-40B4-BE49-F238E27FC236}">
                <a16:creationId xmlns:a16="http://schemas.microsoft.com/office/drawing/2014/main" id="{ABFBB803-97FB-DE53-9380-19F278114F4E}"/>
              </a:ext>
            </a:extLst>
          </p:cNvPr>
          <p:cNvGraphicFramePr>
            <a:graphicFrameLocks/>
          </p:cNvGraphicFramePr>
          <p:nvPr>
            <p:extLst>
              <p:ext uri="{D42A27DB-BD31-4B8C-83A1-F6EECF244321}">
                <p14:modId xmlns:p14="http://schemas.microsoft.com/office/powerpoint/2010/main" val="3771946827"/>
              </p:ext>
            </p:extLst>
          </p:nvPr>
        </p:nvGraphicFramePr>
        <p:xfrm>
          <a:off x="409860" y="1773936"/>
          <a:ext cx="11372280" cy="4415986"/>
        </p:xfrm>
        <a:graphic>
          <a:graphicData uri="http://schemas.openxmlformats.org/drawingml/2006/table">
            <a:tbl>
              <a:tblPr firstRow="1" firstCol="1" bandRow="1">
                <a:tableStyleId>{5C22544A-7EE6-4342-B048-85BDC9FD1C3A}</a:tableStyleId>
              </a:tblPr>
              <a:tblGrid>
                <a:gridCol w="3551515">
                  <a:extLst>
                    <a:ext uri="{9D8B030D-6E8A-4147-A177-3AD203B41FA5}">
                      <a16:colId xmlns:a16="http://schemas.microsoft.com/office/drawing/2014/main" val="2660966423"/>
                    </a:ext>
                  </a:extLst>
                </a:gridCol>
                <a:gridCol w="1564153">
                  <a:extLst>
                    <a:ext uri="{9D8B030D-6E8A-4147-A177-3AD203B41FA5}">
                      <a16:colId xmlns:a16="http://schemas.microsoft.com/office/drawing/2014/main" val="340518546"/>
                    </a:ext>
                  </a:extLst>
                </a:gridCol>
                <a:gridCol w="1564153">
                  <a:extLst>
                    <a:ext uri="{9D8B030D-6E8A-4147-A177-3AD203B41FA5}">
                      <a16:colId xmlns:a16="http://schemas.microsoft.com/office/drawing/2014/main" val="2628769868"/>
                    </a:ext>
                  </a:extLst>
                </a:gridCol>
                <a:gridCol w="1564153">
                  <a:extLst>
                    <a:ext uri="{9D8B030D-6E8A-4147-A177-3AD203B41FA5}">
                      <a16:colId xmlns:a16="http://schemas.microsoft.com/office/drawing/2014/main" val="1388229712"/>
                    </a:ext>
                  </a:extLst>
                </a:gridCol>
                <a:gridCol w="1564153">
                  <a:extLst>
                    <a:ext uri="{9D8B030D-6E8A-4147-A177-3AD203B41FA5}">
                      <a16:colId xmlns:a16="http://schemas.microsoft.com/office/drawing/2014/main" val="2708930086"/>
                    </a:ext>
                  </a:extLst>
                </a:gridCol>
                <a:gridCol w="1564153">
                  <a:extLst>
                    <a:ext uri="{9D8B030D-6E8A-4147-A177-3AD203B41FA5}">
                      <a16:colId xmlns:a16="http://schemas.microsoft.com/office/drawing/2014/main" val="3308862036"/>
                    </a:ext>
                  </a:extLst>
                </a:gridCol>
              </a:tblGrid>
              <a:tr h="441708">
                <a:tc>
                  <a:txBody>
                    <a:bodyPr/>
                    <a:lstStyle/>
                    <a:p>
                      <a:pPr marL="0" marR="0" lvl="0" indent="0" algn="r" defTabSz="914400" rtl="1" eaLnBrk="1" fontAlgn="auto" latinLnBrk="0" hangingPunct="1">
                        <a:lnSpc>
                          <a:spcPct val="150000"/>
                        </a:lnSpc>
                        <a:spcBef>
                          <a:spcPts val="0"/>
                        </a:spcBef>
                        <a:spcAft>
                          <a:spcPts val="0"/>
                        </a:spcAft>
                        <a:buClrTx/>
                        <a:buSzTx/>
                        <a:buFontTx/>
                        <a:buNone/>
                        <a:tabLst/>
                        <a:defRPr/>
                      </a:pPr>
                      <a:endParaRPr lang="en-US" sz="2400" b="1" i="1" dirty="0">
                        <a:solidFill>
                          <a:schemeClr val="bg2"/>
                        </a:solidFill>
                        <a:effectLst/>
                        <a:highlight>
                          <a:srgbClr val="00FFFF"/>
                        </a:highlight>
                        <a:latin typeface="Calibri" panose="020F0502020204030204" pitchFamily="34" charset="0"/>
                        <a:ea typeface="+mn-ea"/>
                        <a:cs typeface="Calibri" panose="020F0502020204030204" pitchFamily="34" charset="0"/>
                      </a:endParaRPr>
                    </a:p>
                  </a:txBody>
                  <a:tcPr marL="68580" marR="68580" marT="0" marB="36000" anchor="ctr">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ea typeface="+mn-ea"/>
                          <a:cs typeface="Calibri" panose="020F0502020204030204" pitchFamily="34" charset="0"/>
                        </a:rPr>
                        <a:t>2023</a:t>
                      </a:r>
                      <a:endParaRPr lang="en-US" sz="2000" b="1" dirty="0">
                        <a:solidFill>
                          <a:schemeClr val="tx2"/>
                        </a:solidFill>
                        <a:effectLst/>
                        <a:latin typeface="Calibri" panose="020F0502020204030204" pitchFamily="34" charset="0"/>
                        <a:ea typeface="+mn-ea"/>
                        <a:cs typeface="Calibri" panose="020F0502020204030204" pitchFamily="34" charset="0"/>
                      </a:endParaRPr>
                    </a:p>
                    <a:p>
                      <a:pPr marL="0" marR="0" algn="ctr" rtl="0">
                        <a:lnSpc>
                          <a:spcPct val="90000"/>
                        </a:lnSpc>
                        <a:spcBef>
                          <a:spcPts val="0"/>
                        </a:spcBef>
                        <a:spcAft>
                          <a:spcPts val="0"/>
                        </a:spcAft>
                      </a:pPr>
                      <a:r>
                        <a:rPr lang="en-US" sz="1600" b="0" dirty="0">
                          <a:solidFill>
                            <a:schemeClr val="tx2"/>
                          </a:solidFill>
                          <a:effectLst/>
                          <a:latin typeface="Calibri" panose="020F0502020204030204" pitchFamily="34" charset="0"/>
                          <a:ea typeface="+mn-ea"/>
                          <a:cs typeface="Calibri" panose="020F0502020204030204" pitchFamily="34" charset="0"/>
                        </a:rPr>
                        <a:t>(Act</a:t>
                      </a:r>
                      <a:r>
                        <a:rPr lang="en-US" sz="1600" b="0" dirty="0">
                          <a:solidFill>
                            <a:schemeClr val="tx2"/>
                          </a:solidFill>
                        </a:rPr>
                        <a:t>ual</a:t>
                      </a:r>
                      <a:r>
                        <a:rPr lang="en-US" sz="1600" b="0" dirty="0">
                          <a:solidFill>
                            <a:schemeClr val="tx2"/>
                          </a:solidFill>
                          <a:effectLst/>
                          <a:latin typeface="Calibri" panose="020F0502020204030204" pitchFamily="34" charset="0"/>
                          <a:ea typeface="+mn-ea"/>
                          <a:cs typeface="Calibri" panose="020F0502020204030204" pitchFamily="34" charset="0"/>
                        </a:rPr>
                        <a:t>)</a:t>
                      </a: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2024</a:t>
                      </a:r>
                      <a:endParaRPr lang="en-US" sz="2000" b="1" dirty="0">
                        <a:solidFill>
                          <a:schemeClr val="tx2"/>
                        </a:solidFill>
                        <a:effectLst/>
                        <a:latin typeface="Calibri" panose="020F0502020204030204" pitchFamily="34" charset="0"/>
                        <a:cs typeface="Calibri" panose="020F0502020204030204" pitchFamily="34" charset="0"/>
                      </a:endParaRPr>
                    </a:p>
                    <a:p>
                      <a:pPr marL="0" marR="0" algn="ctr" rtl="0">
                        <a:lnSpc>
                          <a:spcPct val="90000"/>
                        </a:lnSpc>
                        <a:spcBef>
                          <a:spcPts val="0"/>
                        </a:spcBef>
                        <a:spcAft>
                          <a:spcPts val="0"/>
                        </a:spcAft>
                      </a:pPr>
                      <a:r>
                        <a:rPr lang="en-US" sz="1600" b="0" dirty="0">
                          <a:solidFill>
                            <a:schemeClr val="tx2"/>
                          </a:solidFill>
                          <a:effectLst/>
                          <a:latin typeface="Calibri" panose="020F0502020204030204" pitchFamily="34" charset="0"/>
                          <a:ea typeface="+mn-ea"/>
                          <a:cs typeface="Calibri" panose="020F0502020204030204" pitchFamily="34" charset="0"/>
                        </a:rPr>
                        <a:t>(Act</a:t>
                      </a:r>
                      <a:r>
                        <a:rPr lang="en-US" sz="1600" b="0" dirty="0">
                          <a:solidFill>
                            <a:schemeClr val="tx2"/>
                          </a:solidFill>
                        </a:rPr>
                        <a:t>ual</a:t>
                      </a:r>
                      <a:r>
                        <a:rPr lang="en-US" sz="1600" b="0" dirty="0">
                          <a:solidFill>
                            <a:schemeClr val="tx2"/>
                          </a:solidFill>
                          <a:effectLst/>
                          <a:latin typeface="Calibri" panose="020F0502020204030204" pitchFamily="34" charset="0"/>
                          <a:ea typeface="+mn-ea"/>
                          <a:cs typeface="Calibri" panose="020F0502020204030204" pitchFamily="34" charset="0"/>
                        </a:rPr>
                        <a:t>)</a:t>
                      </a: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2025</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2026</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9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2027</a:t>
                      </a:r>
                      <a:r>
                        <a:rPr lang="en-US" sz="2000" b="1" dirty="0">
                          <a:solidFill>
                            <a:schemeClr val="tx2"/>
                          </a:solidFill>
                          <a:effectLst/>
                          <a:latin typeface="Calibri" panose="020F0502020204030204" pitchFamily="34" charset="0"/>
                          <a:cs typeface="Calibri" panose="020F0502020204030204" pitchFamily="34" charset="0"/>
                        </a:rPr>
                        <a:t> </a:t>
                      </a:r>
                      <a:r>
                        <a:rPr lang="en-US" sz="1600" b="0" kern="1200" dirty="0">
                          <a:solidFill>
                            <a:schemeClr val="tx2"/>
                          </a:solidFill>
                          <a:effectLst/>
                          <a:latin typeface="Calibri" panose="020F0502020204030204" pitchFamily="34" charset="0"/>
                          <a:ea typeface="+mn-ea"/>
                          <a:cs typeface="Calibri" panose="020F0502020204030204" pitchFamily="34" charset="0"/>
                        </a:rPr>
                        <a:t>(Projection)</a:t>
                      </a:r>
                      <a:endParaRPr lang="he-IL" sz="1600" b="0" kern="1200" dirty="0">
                        <a:solidFill>
                          <a:schemeClr val="tx2"/>
                        </a:solidFill>
                        <a:effectLst/>
                        <a:latin typeface="Calibri" panose="020F0502020204030204" pitchFamily="34" charset="0"/>
                        <a:ea typeface="+mn-ea"/>
                        <a:cs typeface="Calibri" panose="020F0502020204030204" pitchFamily="34" charset="0"/>
                      </a:endParaRPr>
                    </a:p>
                  </a:txBody>
                  <a:tcPr marL="68580" marR="72000" marT="0" marB="36000" anchor="b">
                    <a:lnL w="12700" cmpd="sng">
                      <a:noFill/>
                    </a:lnL>
                    <a:lnR w="12700" cmpd="sng">
                      <a:noFill/>
                    </a:lnR>
                    <a:lnT w="12700" cmpd="sng">
                      <a:noFill/>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20256982"/>
                  </a:ext>
                </a:extLst>
              </a:tr>
              <a:tr h="430184">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Employment Growth</a:t>
                      </a:r>
                      <a:endParaRPr lang="en-US" sz="2200" baseline="400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3.3%</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1.1%</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1.7%</a:t>
                      </a:r>
                      <a:endParaRPr lang="en-US" sz="2200"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1.3%</a:t>
                      </a:r>
                      <a:endParaRPr lang="en-US" sz="2200"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100000"/>
                        </a:lnSpc>
                        <a:spcBef>
                          <a:spcPts val="0"/>
                        </a:spcBef>
                        <a:spcAft>
                          <a:spcPts val="0"/>
                        </a:spcAft>
                      </a:pPr>
                      <a:r>
                        <a:rPr lang="en-IN" sz="2200" dirty="0">
                          <a:solidFill>
                            <a:schemeClr val="tx2"/>
                          </a:solidFill>
                          <a:effectLst/>
                          <a:latin typeface="Calibri" panose="020F0502020204030204" pitchFamily="34" charset="0"/>
                          <a:ea typeface="+mn-ea"/>
                          <a:cs typeface="Calibri" panose="020F0502020204030204" pitchFamily="34" charset="0"/>
                        </a:rPr>
                        <a:t>1.0%</a:t>
                      </a:r>
                      <a:endParaRPr lang="en-US" sz="2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1515176"/>
                  </a:ext>
                </a:extLst>
              </a:tr>
              <a:tr h="430184">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Productivity Growth</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1.5%</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0.4%</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0.1%</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0.4%</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0" dirty="0">
                          <a:solidFill>
                            <a:schemeClr val="tx2"/>
                          </a:solidFill>
                          <a:effectLst/>
                          <a:latin typeface="Calibri" panose="020F0502020204030204" pitchFamily="34" charset="0"/>
                          <a:ea typeface="+mn-ea"/>
                          <a:cs typeface="Calibri" panose="020F0502020204030204" pitchFamily="34" charset="0"/>
                        </a:rPr>
                        <a:t>0.4%</a:t>
                      </a:r>
                      <a:r>
                        <a:rPr lang="he-IL" sz="2200" b="0" dirty="0">
                          <a:solidFill>
                            <a:schemeClr val="tx2"/>
                          </a:solidFill>
                          <a:effectLst/>
                          <a:latin typeface="Calibri" panose="020F0502020204030204" pitchFamily="34" charset="0"/>
                          <a:ea typeface="+mn-ea"/>
                          <a:cs typeface="Calibri" panose="020F0502020204030204" pitchFamily="34" charset="0"/>
                        </a:rPr>
                        <a:t>-</a:t>
                      </a:r>
                      <a:endParaRPr lang="en-US" sz="2200" b="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3436958"/>
                  </a:ext>
                </a:extLst>
              </a:tr>
              <a:tr h="430184">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Interest Rate </a:t>
                      </a:r>
                      <a:r>
                        <a:rPr lang="en-US" sz="1600" b="0" dirty="0">
                          <a:solidFill>
                            <a:schemeClr val="bg2"/>
                          </a:solidFill>
                          <a:effectLst/>
                          <a:latin typeface="Calibri" panose="020F0502020204030204" pitchFamily="34" charset="0"/>
                          <a:cs typeface="Calibri" panose="020F0502020204030204" pitchFamily="34" charset="0"/>
                        </a:rPr>
                        <a:t>(Nominal)</a:t>
                      </a:r>
                      <a:endParaRPr lang="en-US" sz="22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1">
                        <a:lnSpc>
                          <a:spcPct val="100000"/>
                        </a:lnSpc>
                        <a:spcBef>
                          <a:spcPts val="0"/>
                        </a:spcBef>
                        <a:spcAft>
                          <a:spcPts val="0"/>
                        </a:spcAft>
                      </a:pPr>
                      <a:r>
                        <a:rPr lang="en-IN" sz="2200" b="1" dirty="0">
                          <a:solidFill>
                            <a:schemeClr val="tx2"/>
                          </a:solidFill>
                          <a:effectLst/>
                          <a:latin typeface="Calibri" panose="020F0502020204030204" pitchFamily="34" charset="0"/>
                          <a:ea typeface="+mn-ea"/>
                          <a:cs typeface="Calibri" panose="020F0502020204030204" pitchFamily="34" charset="0"/>
                        </a:rPr>
                        <a:t>4.75%</a:t>
                      </a:r>
                      <a:endParaRPr lang="en-US" sz="2200" b="1" kern="1200" baseline="400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lnSpc>
                          <a:spcPct val="100000"/>
                        </a:lnSpc>
                        <a:spcBef>
                          <a:spcPts val="0"/>
                        </a:spcBef>
                        <a:spcAft>
                          <a:spcPts val="0"/>
                        </a:spcAft>
                      </a:pPr>
                      <a:r>
                        <a:rPr lang="en-IN" sz="2200" b="1" kern="1200" dirty="0">
                          <a:solidFill>
                            <a:schemeClr val="tx2"/>
                          </a:solidFill>
                          <a:effectLst/>
                          <a:latin typeface="Calibri" panose="020F0502020204030204" pitchFamily="34" charset="0"/>
                          <a:ea typeface="+mn-ea"/>
                          <a:cs typeface="Calibri" panose="020F0502020204030204" pitchFamily="34" charset="0"/>
                        </a:rPr>
                        <a:t>4.75%</a:t>
                      </a:r>
                      <a:endParaRPr lang="en-US" sz="2200" b="1"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lnSpc>
                          <a:spcPct val="100000"/>
                        </a:lnSpc>
                        <a:spcBef>
                          <a:spcPts val="0"/>
                        </a:spcBef>
                        <a:spcAft>
                          <a:spcPts val="0"/>
                        </a:spcAft>
                      </a:pPr>
                      <a:r>
                        <a:rPr lang="en-IN" sz="2200" b="1" kern="1200" dirty="0">
                          <a:solidFill>
                            <a:schemeClr val="tx2"/>
                          </a:solidFill>
                          <a:effectLst/>
                          <a:latin typeface="Calibri" panose="020F0502020204030204" pitchFamily="34" charset="0"/>
                          <a:ea typeface="+mn-ea"/>
                          <a:cs typeface="Calibri" panose="020F0502020204030204" pitchFamily="34" charset="0"/>
                        </a:rPr>
                        <a:t>4.50%</a:t>
                      </a:r>
                      <a:endParaRPr lang="en-US" sz="2200" b="1"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lnSpc>
                          <a:spcPct val="100000"/>
                        </a:lnSpc>
                        <a:spcBef>
                          <a:spcPts val="0"/>
                        </a:spcBef>
                        <a:spcAft>
                          <a:spcPts val="0"/>
                        </a:spcAft>
                      </a:pPr>
                      <a:r>
                        <a:rPr lang="en-IN" sz="2200" b="1" kern="1200" dirty="0">
                          <a:solidFill>
                            <a:schemeClr val="tx2"/>
                          </a:solidFill>
                          <a:effectLst/>
                          <a:latin typeface="Calibri" panose="020F0502020204030204" pitchFamily="34" charset="0"/>
                          <a:ea typeface="+mn-ea"/>
                          <a:cs typeface="Calibri" panose="020F0502020204030204" pitchFamily="34" charset="0"/>
                        </a:rPr>
                        <a:t>4.</a:t>
                      </a:r>
                      <a:r>
                        <a:rPr lang="he-IL" sz="2200" b="1" kern="1200" dirty="0">
                          <a:solidFill>
                            <a:schemeClr val="tx2"/>
                          </a:solidFill>
                          <a:effectLst/>
                          <a:latin typeface="Calibri" panose="020F0502020204030204" pitchFamily="34" charset="0"/>
                          <a:ea typeface="+mn-ea"/>
                          <a:cs typeface="Calibri" panose="020F0502020204030204" pitchFamily="34" charset="0"/>
                        </a:rPr>
                        <a:t>8</a:t>
                      </a:r>
                      <a:r>
                        <a:rPr lang="en-IN" sz="2200" b="1" kern="1200" dirty="0">
                          <a:solidFill>
                            <a:schemeClr val="tx2"/>
                          </a:solidFill>
                          <a:effectLst/>
                          <a:latin typeface="Calibri" panose="020F0502020204030204" pitchFamily="34" charset="0"/>
                          <a:ea typeface="+mn-ea"/>
                          <a:cs typeface="Calibri" panose="020F0502020204030204" pitchFamily="34" charset="0"/>
                        </a:rPr>
                        <a:t>0%</a:t>
                      </a:r>
                      <a:endParaRPr lang="en-US" sz="2200" b="1"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0" eaLnBrk="1" latinLnBrk="0" hangingPunct="1">
                        <a:lnSpc>
                          <a:spcPct val="100000"/>
                        </a:lnSpc>
                        <a:spcBef>
                          <a:spcPts val="0"/>
                        </a:spcBef>
                        <a:spcAft>
                          <a:spcPts val="0"/>
                        </a:spcAft>
                      </a:pPr>
                      <a:r>
                        <a:rPr lang="en-IN" sz="2200" b="1" kern="1200" dirty="0">
                          <a:solidFill>
                            <a:schemeClr val="tx2"/>
                          </a:solidFill>
                          <a:effectLst/>
                          <a:latin typeface="Calibri" panose="020F0502020204030204" pitchFamily="34" charset="0"/>
                          <a:ea typeface="+mn-ea"/>
                          <a:cs typeface="Calibri" panose="020F0502020204030204" pitchFamily="34" charset="0"/>
                        </a:rPr>
                        <a:t>4.</a:t>
                      </a:r>
                      <a:r>
                        <a:rPr lang="he-IL" sz="2200" b="1" kern="1200" dirty="0">
                          <a:solidFill>
                            <a:schemeClr val="tx2"/>
                          </a:solidFill>
                          <a:effectLst/>
                          <a:latin typeface="Calibri" panose="020F0502020204030204" pitchFamily="34" charset="0"/>
                          <a:ea typeface="+mn-ea"/>
                          <a:cs typeface="Calibri" panose="020F0502020204030204" pitchFamily="34" charset="0"/>
                        </a:rPr>
                        <a:t>8</a:t>
                      </a:r>
                      <a:r>
                        <a:rPr lang="en-IN" sz="2200" b="1" kern="1200" dirty="0">
                          <a:solidFill>
                            <a:schemeClr val="tx2"/>
                          </a:solidFill>
                          <a:effectLst/>
                          <a:latin typeface="Calibri" panose="020F0502020204030204" pitchFamily="34" charset="0"/>
                          <a:ea typeface="+mn-ea"/>
                          <a:cs typeface="Calibri" panose="020F0502020204030204" pitchFamily="34" charset="0"/>
                        </a:rPr>
                        <a:t>0%</a:t>
                      </a:r>
                      <a:endParaRPr lang="en-US" sz="2200" b="1"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8427664"/>
                  </a:ext>
                </a:extLst>
              </a:tr>
              <a:tr h="467702">
                <a:tc>
                  <a:txBody>
                    <a:bodyPr/>
                    <a:lstStyle/>
                    <a:p>
                      <a:pPr marL="0" marR="0" algn="l" rtl="0">
                        <a:lnSpc>
                          <a:spcPct val="150000"/>
                        </a:lnSpc>
                        <a:spcBef>
                          <a:spcPts val="0"/>
                        </a:spcBef>
                        <a:spcAft>
                          <a:spcPts val="0"/>
                        </a:spcAft>
                      </a:pPr>
                      <a:r>
                        <a:rPr lang="en-US" sz="2400" dirty="0">
                          <a:solidFill>
                            <a:srgbClr val="E94C5E"/>
                          </a:solidFill>
                          <a:effectLst/>
                          <a:latin typeface="Calibri" panose="020F0502020204030204" pitchFamily="34" charset="0"/>
                          <a:cs typeface="Calibri" panose="020F0502020204030204" pitchFamily="34" charset="0"/>
                        </a:rPr>
                        <a:t>Output Growth</a:t>
                      </a:r>
                      <a:r>
                        <a:rPr lang="he-IL" sz="2400" dirty="0">
                          <a:solidFill>
                            <a:srgbClr val="E94C5E"/>
                          </a:solidFill>
                          <a:effectLst/>
                          <a:latin typeface="Calibri" panose="020F0502020204030204" pitchFamily="34" charset="0"/>
                          <a:cs typeface="Calibri" panose="020F0502020204030204" pitchFamily="34" charset="0"/>
                        </a:rPr>
                        <a:t>*</a:t>
                      </a:r>
                      <a:r>
                        <a:rPr lang="en-US" sz="2400" dirty="0">
                          <a:solidFill>
                            <a:srgbClr val="E94C5E"/>
                          </a:solidFill>
                          <a:effectLst/>
                          <a:latin typeface="Calibri" panose="020F0502020204030204" pitchFamily="34" charset="0"/>
                          <a:cs typeface="Calibri" panose="020F0502020204030204" pitchFamily="34" charset="0"/>
                        </a:rPr>
                        <a:t> </a:t>
                      </a:r>
                      <a:r>
                        <a:rPr lang="en-US" sz="1600" b="0" dirty="0">
                          <a:solidFill>
                            <a:srgbClr val="E94C5E"/>
                          </a:solidFill>
                          <a:effectLst/>
                          <a:latin typeface="Calibri" panose="020F0502020204030204" pitchFamily="34" charset="0"/>
                          <a:cs typeface="Calibri" panose="020F0502020204030204" pitchFamily="34" charset="0"/>
                        </a:rPr>
                        <a:t>(Real)</a:t>
                      </a:r>
                      <a:endParaRPr lang="en-US" sz="2400" dirty="0">
                        <a:solidFill>
                          <a:srgbClr val="E94C5E"/>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defTabSz="914400" rtl="1"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0.7%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1"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0.7%</a:t>
                      </a:r>
                      <a:endParaRPr lang="en-US" sz="2200" kern="1200" dirty="0">
                        <a:solidFill>
                          <a:schemeClr val="bg1"/>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1.1%</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defTabSz="914400" rtl="0" eaLnBrk="1" latinLnBrk="0" hangingPunct="1">
                        <a:lnSpc>
                          <a:spcPct val="100000"/>
                        </a:lnSpc>
                        <a:spcBef>
                          <a:spcPts val="0"/>
                        </a:spcBef>
                        <a:spcAft>
                          <a:spcPts val="0"/>
                        </a:spcAft>
                      </a:pPr>
                      <a:r>
                        <a:rPr lang="en-US" sz="2200" b="1" kern="1200" dirty="0">
                          <a:solidFill>
                            <a:schemeClr val="bg1"/>
                          </a:solidFill>
                          <a:effectLst/>
                          <a:latin typeface="Calibri" panose="020F0502020204030204" pitchFamily="34" charset="0"/>
                          <a:ea typeface="+mn-ea"/>
                          <a:cs typeface="Calibri" panose="020F0502020204030204" pitchFamily="34" charset="0"/>
                        </a:rPr>
                        <a:t>0.9%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1679468121"/>
                  </a:ext>
                </a:extLst>
              </a:tr>
              <a:tr h="430184">
                <a:tc>
                  <a:txBody>
                    <a:bodyPr/>
                    <a:lstStyle/>
                    <a:p>
                      <a:pPr marL="0" marR="0" algn="l" rtl="1">
                        <a:lnSpc>
                          <a:spcPct val="150000"/>
                        </a:lnSpc>
                        <a:spcBef>
                          <a:spcPts val="0"/>
                        </a:spcBef>
                        <a:spcAft>
                          <a:spcPts val="0"/>
                        </a:spcAft>
                      </a:pPr>
                      <a:r>
                        <a:rPr lang="en-US" sz="2200" b="1" kern="1200" dirty="0">
                          <a:solidFill>
                            <a:schemeClr val="bg2"/>
                          </a:solidFill>
                          <a:effectLst/>
                          <a:latin typeface="Calibri" panose="020F0502020204030204" pitchFamily="34" charset="0"/>
                          <a:ea typeface="+mn-ea"/>
                          <a:cs typeface="Calibri" panose="020F0502020204030204" pitchFamily="34" charset="0"/>
                        </a:rPr>
                        <a:t>Defense Expenditure </a:t>
                      </a:r>
                      <a:r>
                        <a:rPr lang="en-US" sz="2000" b="0" kern="1200" dirty="0">
                          <a:solidFill>
                            <a:schemeClr val="bg2"/>
                          </a:solidFill>
                          <a:effectLst/>
                          <a:latin typeface="Calibri" panose="020F0502020204030204" pitchFamily="34" charset="0"/>
                          <a:ea typeface="+mn-ea"/>
                          <a:cs typeface="Calibri" panose="020F0502020204030204" pitchFamily="34" charset="0"/>
                        </a:rPr>
                        <a:t>(% GDP)</a:t>
                      </a:r>
                      <a:endParaRPr lang="en-US" sz="2200" b="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5.5%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9.5%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8.5%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8.8%</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6.6%</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8951120"/>
                  </a:ext>
                </a:extLst>
              </a:tr>
              <a:tr h="430184">
                <a:tc>
                  <a:txBody>
                    <a:bodyPr/>
                    <a:lstStyle/>
                    <a:p>
                      <a:pPr marL="0" marR="0" algn="l" rtl="1">
                        <a:lnSpc>
                          <a:spcPct val="150000"/>
                        </a:lnSpc>
                        <a:spcBef>
                          <a:spcPts val="0"/>
                        </a:spcBef>
                        <a:spcAft>
                          <a:spcPts val="0"/>
                        </a:spcAft>
                      </a:pPr>
                      <a:r>
                        <a:rPr lang="en-US" sz="2200" dirty="0">
                          <a:solidFill>
                            <a:schemeClr val="bg2"/>
                          </a:solidFill>
                          <a:effectLst/>
                          <a:latin typeface="Calibri" panose="020F0502020204030204" pitchFamily="34" charset="0"/>
                          <a:cs typeface="Calibri" panose="020F0502020204030204" pitchFamily="34" charset="0"/>
                        </a:rPr>
                        <a:t>Civilian Expenditure </a:t>
                      </a: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GDP)</a:t>
                      </a:r>
                      <a:endParaRPr lang="en-US" sz="2200" baseline="300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IN" sz="2200" b="0" kern="1200" dirty="0">
                          <a:solidFill>
                            <a:schemeClr val="tx2"/>
                          </a:solidFill>
                          <a:effectLst/>
                          <a:latin typeface="Calibri" panose="020F0502020204030204" pitchFamily="34" charset="0"/>
                          <a:ea typeface="+mn-ea"/>
                          <a:cs typeface="Calibri" panose="020F0502020204030204" pitchFamily="34" charset="0"/>
                        </a:rPr>
                        <a:t>34.4%</a:t>
                      </a:r>
                      <a:endParaRPr lang="en-US" sz="2200" b="0"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IN" sz="2200" b="0" kern="1200" dirty="0">
                          <a:solidFill>
                            <a:schemeClr val="tx2"/>
                          </a:solidFill>
                          <a:effectLst/>
                          <a:latin typeface="Calibri" panose="020F0502020204030204" pitchFamily="34" charset="0"/>
                          <a:ea typeface="+mn-ea"/>
                          <a:cs typeface="Calibri" panose="020F0502020204030204" pitchFamily="34" charset="0"/>
                        </a:rPr>
                        <a:t>34.7%</a:t>
                      </a:r>
                      <a:endParaRPr lang="en-US" sz="2200" b="0"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33.7%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33.7%</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IN" sz="2200" b="0" kern="1200" dirty="0">
                          <a:solidFill>
                            <a:schemeClr val="tx2"/>
                          </a:solidFill>
                          <a:effectLst/>
                          <a:latin typeface="Calibri" panose="020F0502020204030204" pitchFamily="34" charset="0"/>
                          <a:ea typeface="+mn-ea"/>
                          <a:cs typeface="Calibri" panose="020F0502020204030204" pitchFamily="34" charset="0"/>
                        </a:rPr>
                        <a:t>33.7%</a:t>
                      </a:r>
                      <a:endParaRPr lang="en-US" sz="2200" b="0" kern="1200" dirty="0">
                        <a:solidFill>
                          <a:schemeClr val="tx2"/>
                        </a:solidFill>
                        <a:effectLst/>
                        <a:latin typeface="Calibri" panose="020F0502020204030204" pitchFamily="34" charset="0"/>
                        <a:ea typeface="+mn-ea"/>
                        <a:cs typeface="Calibri" panose="020F0502020204030204" pitchFamily="34" charset="0"/>
                      </a:endParaRP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3469123"/>
                  </a:ext>
                </a:extLst>
              </a:tr>
              <a:tr h="467702">
                <a:tc>
                  <a:txBody>
                    <a:bodyPr/>
                    <a:lstStyle/>
                    <a:p>
                      <a:pPr marL="0" marR="0" algn="l" rtl="1">
                        <a:lnSpc>
                          <a:spcPct val="150000"/>
                        </a:lnSpc>
                        <a:spcBef>
                          <a:spcPts val="0"/>
                        </a:spcBef>
                        <a:spcAft>
                          <a:spcPts val="0"/>
                        </a:spcAft>
                      </a:pPr>
                      <a:r>
                        <a:rPr lang="en-US" sz="2400" dirty="0">
                          <a:solidFill>
                            <a:schemeClr val="bg2"/>
                          </a:solidFill>
                          <a:effectLst/>
                          <a:latin typeface="Calibri" panose="020F0502020204030204" pitchFamily="34" charset="0"/>
                          <a:cs typeface="Calibri" panose="020F0502020204030204" pitchFamily="34" charset="0"/>
                        </a:rPr>
                        <a:t>Deficit </a:t>
                      </a: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GDP)</a:t>
                      </a:r>
                      <a:endParaRPr lang="en-US" sz="2400" dirty="0">
                        <a:solidFill>
                          <a:schemeClr val="bg2"/>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6.9%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9.4%</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5.6%</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6.9%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en-US" sz="2200" b="0" kern="1200" dirty="0">
                          <a:solidFill>
                            <a:schemeClr val="tx2"/>
                          </a:solidFill>
                          <a:effectLst/>
                          <a:latin typeface="Calibri" panose="020F0502020204030204" pitchFamily="34" charset="0"/>
                          <a:ea typeface="+mn-ea"/>
                          <a:cs typeface="Calibri" panose="020F0502020204030204" pitchFamily="34" charset="0"/>
                        </a:rPr>
                        <a:t>4.9%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38948303"/>
                  </a:ext>
                </a:extLst>
              </a:tr>
              <a:tr h="467702">
                <a:tc>
                  <a:txBody>
                    <a:bodyPr/>
                    <a:lstStyle/>
                    <a:p>
                      <a:pPr marL="0" marR="0" algn="l" rtl="1">
                        <a:lnSpc>
                          <a:spcPct val="150000"/>
                        </a:lnSpc>
                        <a:spcBef>
                          <a:spcPts val="0"/>
                        </a:spcBef>
                        <a:spcAft>
                          <a:spcPts val="0"/>
                        </a:spcAft>
                      </a:pPr>
                      <a:r>
                        <a:rPr lang="en-US" sz="2400" dirty="0">
                          <a:solidFill>
                            <a:srgbClr val="E94C5E"/>
                          </a:solidFill>
                          <a:effectLst/>
                          <a:latin typeface="Calibri" panose="020F0502020204030204" pitchFamily="34" charset="0"/>
                          <a:cs typeface="Calibri" panose="020F0502020204030204" pitchFamily="34" charset="0"/>
                        </a:rPr>
                        <a:t>Debt-to-GDP Ratio</a:t>
                      </a:r>
                      <a:endParaRPr lang="en-US" sz="2400" b="1" kern="1200" baseline="40000" dirty="0">
                        <a:solidFill>
                          <a:srgbClr val="E94C5E"/>
                        </a:solidFill>
                        <a:effectLst/>
                        <a:latin typeface="Calibri" panose="020F0502020204030204" pitchFamily="34" charset="0"/>
                        <a:ea typeface="+mn-ea"/>
                        <a:cs typeface="Calibri" panose="020F0502020204030204" pitchFamily="34" charset="0"/>
                      </a:endParaRPr>
                    </a:p>
                  </a:txBody>
                  <a:tcPr marL="9720" marR="972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effectLst/>
                          <a:latin typeface="Calibri" panose="020F0502020204030204" pitchFamily="34" charset="0"/>
                          <a:ea typeface="+mn-ea"/>
                          <a:cs typeface="Calibri" panose="020F0502020204030204" pitchFamily="34" charset="0"/>
                        </a:rPr>
                        <a:t>61.5%</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0">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67.8%</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70.3%</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algn="ctr" rtl="1">
                        <a:lnSpc>
                          <a:spcPct val="100000"/>
                        </a:lnSpc>
                        <a:spcBef>
                          <a:spcPts val="0"/>
                        </a:spcBef>
                        <a:spcAft>
                          <a:spcPts val="0"/>
                        </a:spcAft>
                      </a:pPr>
                      <a:r>
                        <a:rPr lang="en-US" sz="2200" b="1" dirty="0">
                          <a:solidFill>
                            <a:schemeClr val="bg1"/>
                          </a:solidFill>
                          <a:effectLst/>
                          <a:latin typeface="Calibri" panose="020F0502020204030204" pitchFamily="34" charset="0"/>
                          <a:ea typeface="+mn-ea"/>
                          <a:cs typeface="Calibri" panose="020F0502020204030204" pitchFamily="34" charset="0"/>
                        </a:rPr>
                        <a:t>74.9%</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bg1"/>
                          </a:solidFill>
                          <a:effectLst/>
                          <a:latin typeface="Calibri" panose="020F0502020204030204" pitchFamily="34" charset="0"/>
                          <a:ea typeface="+mn-ea"/>
                          <a:cs typeface="Calibri" panose="020F0502020204030204" pitchFamily="34" charset="0"/>
                        </a:rPr>
                        <a:t>77.6%</a:t>
                      </a:r>
                    </a:p>
                  </a:txBody>
                  <a:tcPr marL="9720" marR="72000" marT="9720" marB="9720" anchor="ctr">
                    <a:lnL w="12700" cmpd="sng">
                      <a:noFill/>
                    </a:lnL>
                    <a:lnR w="12700" cmpd="sng">
                      <a:noFill/>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2160044444"/>
                  </a:ext>
                </a:extLst>
              </a:tr>
            </a:tbl>
          </a:graphicData>
        </a:graphic>
      </p:graphicFrame>
      <p:sp>
        <p:nvSpPr>
          <p:cNvPr id="3" name="TextBox 2">
            <a:extLst>
              <a:ext uri="{FF2B5EF4-FFF2-40B4-BE49-F238E27FC236}">
                <a16:creationId xmlns:a16="http://schemas.microsoft.com/office/drawing/2014/main" id="{E1463C9A-3A13-1574-C4B7-34AB69826E05}"/>
              </a:ext>
            </a:extLst>
          </p:cNvPr>
          <p:cNvSpPr txBox="1"/>
          <p:nvPr/>
        </p:nvSpPr>
        <p:spPr>
          <a:xfrm>
            <a:off x="1" y="6585524"/>
            <a:ext cx="1196404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609ED3">
                    <a:lumMod val="50000"/>
                  </a:srgbClr>
                </a:solidFill>
                <a:effectLst/>
                <a:uLnTx/>
                <a:uFillTx/>
                <a:latin typeface="Calibri" panose="020F0502020204030204" pitchFamily="34" charset="0"/>
                <a:ea typeface="+mn-ea"/>
                <a:cs typeface="Calibri" panose="020F0502020204030204" pitchFamily="34" charset="0"/>
              </a:rPr>
              <a:t>Output growth accounts for the loss from workers temporarily absent. In line with 2025 policy, fiscal adjustments of 2% GDP are assumed for 2026–2027.</a:t>
            </a:r>
            <a:endParaRPr kumimoji="0" lang="he-IL" sz="1400" b="0" i="0" u="none" strike="noStrike" kern="1200" cap="none" spc="0" normalizeH="0" baseline="0" noProof="0" dirty="0">
              <a:ln>
                <a:noFill/>
              </a:ln>
              <a:solidFill>
                <a:srgbClr val="609ED3">
                  <a:lumMod val="50000"/>
                </a:srgbClr>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49283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F9D60A8-A0F5-F46E-B776-25BBB34C334F}"/>
              </a:ext>
            </a:extLst>
          </p:cNvPr>
          <p:cNvGrpSpPr/>
          <p:nvPr/>
        </p:nvGrpSpPr>
        <p:grpSpPr>
          <a:xfrm>
            <a:off x="6209470" y="1877519"/>
            <a:ext cx="2624433" cy="3172000"/>
            <a:chOff x="3403158" y="2055083"/>
            <a:chExt cx="2624433" cy="3172000"/>
          </a:xfrm>
        </p:grpSpPr>
        <p:cxnSp>
          <p:nvCxnSpPr>
            <p:cNvPr id="18" name="Straight Connector 17">
              <a:extLst>
                <a:ext uri="{FF2B5EF4-FFF2-40B4-BE49-F238E27FC236}">
                  <a16:creationId xmlns:a16="http://schemas.microsoft.com/office/drawing/2014/main" id="{7784A494-B61D-81D7-D764-E638E94E7098}"/>
                </a:ext>
              </a:extLst>
            </p:cNvPr>
            <p:cNvCxnSpPr>
              <a:cxnSpLocks/>
            </p:cNvCxnSpPr>
            <p:nvPr/>
          </p:nvCxnSpPr>
          <p:spPr>
            <a:xfrm flipH="1" flipV="1">
              <a:off x="3504979" y="2885281"/>
              <a:ext cx="2481744" cy="0"/>
            </a:xfrm>
            <a:prstGeom prst="line">
              <a:avLst/>
            </a:prstGeom>
            <a:ln w="95250">
              <a:solidFill>
                <a:srgbClr val="E84D5F"/>
              </a:solidFill>
            </a:ln>
          </p:spPr>
          <p:style>
            <a:lnRef idx="1">
              <a:schemeClr val="accent1"/>
            </a:lnRef>
            <a:fillRef idx="0">
              <a:schemeClr val="accent1"/>
            </a:fillRef>
            <a:effectRef idx="0">
              <a:schemeClr val="accent1"/>
            </a:effectRef>
            <a:fontRef idx="minor">
              <a:schemeClr val="tx1"/>
            </a:fontRef>
          </p:style>
        </p:cxnSp>
        <p:sp>
          <p:nvSpPr>
            <p:cNvPr id="19" name="Content Placeholder 2">
              <a:extLst>
                <a:ext uri="{FF2B5EF4-FFF2-40B4-BE49-F238E27FC236}">
                  <a16:creationId xmlns:a16="http://schemas.microsoft.com/office/drawing/2014/main" id="{55CC6A62-07D8-B525-67DE-255C33D32B05}"/>
                </a:ext>
              </a:extLst>
            </p:cNvPr>
            <p:cNvSpPr txBox="1">
              <a:spLocks/>
            </p:cNvSpPr>
            <p:nvPr/>
          </p:nvSpPr>
          <p:spPr>
            <a:xfrm>
              <a:off x="3545847" y="3059838"/>
              <a:ext cx="2481744" cy="2167245"/>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80000"/>
                </a:lnSpc>
                <a:buNone/>
              </a:pPr>
              <a:r>
                <a:rPr lang="en-US" b="1" dirty="0">
                  <a:solidFill>
                    <a:srgbClr val="E94C5E"/>
                  </a:solidFill>
                  <a:latin typeface="Calibri" panose="020F0502020204030204" pitchFamily="34" charset="0"/>
                  <a:cs typeface="Calibri" panose="020F0502020204030204" pitchFamily="34" charset="0"/>
                </a:rPr>
                <a:t>Social Polarization</a:t>
              </a:r>
              <a:endParaRPr lang="he-IL" b="1" dirty="0">
                <a:solidFill>
                  <a:srgbClr val="E94C5E"/>
                </a:solidFill>
                <a:latin typeface="Calibri" panose="020F0502020204030204" pitchFamily="34" charset="0"/>
                <a:cs typeface="Calibri" panose="020F0502020204030204" pitchFamily="34" charset="0"/>
              </a:endParaRPr>
            </a:p>
            <a:p>
              <a:pPr marL="0" indent="0" algn="l" rtl="0">
                <a:lnSpc>
                  <a:spcPct val="80000"/>
                </a:lnSpc>
                <a:spcBef>
                  <a:spcPts val="600"/>
                </a:spcBef>
                <a:buNone/>
              </a:pPr>
              <a:r>
                <a:rPr lang="en-US" sz="1800" dirty="0">
                  <a:latin typeface="Calibri" panose="020F0502020204030204" pitchFamily="34" charset="0"/>
                  <a:cs typeface="Calibri" panose="020F0502020204030204" pitchFamily="34" charset="0"/>
                </a:rPr>
                <a:t>Intensifying tension between the executive and the judicial authorities</a:t>
              </a:r>
            </a:p>
            <a:p>
              <a:pPr marL="0" indent="0" algn="l" rtl="0">
                <a:lnSpc>
                  <a:spcPct val="80000"/>
                </a:lnSpc>
                <a:spcBef>
                  <a:spcPts val="600"/>
                </a:spcBef>
                <a:buNone/>
              </a:pPr>
              <a:r>
                <a:rPr lang="en-US" sz="1800" dirty="0">
                  <a:latin typeface="Calibri" panose="020F0502020204030204" pitchFamily="34" charset="0"/>
                  <a:cs typeface="Calibri" panose="020F0502020204030204" pitchFamily="34" charset="0"/>
                </a:rPr>
                <a:t>Growing disputes between the political and professional levels</a:t>
              </a:r>
            </a:p>
            <a:p>
              <a:pPr marL="0" indent="0" algn="l" rtl="0">
                <a:lnSpc>
                  <a:spcPct val="80000"/>
                </a:lnSpc>
                <a:spcBef>
                  <a:spcPts val="600"/>
                </a:spcBef>
                <a:buNone/>
              </a:pPr>
              <a:r>
                <a:rPr lang="en-US" sz="1800" dirty="0">
                  <a:latin typeface="Calibri" panose="020F0502020204030204" pitchFamily="34" charset="0"/>
                  <a:cs typeface="Calibri" panose="020F0502020204030204" pitchFamily="34" charset="0"/>
                </a:rPr>
                <a:t>Intensifying conflict over the military service law</a:t>
              </a:r>
              <a:endParaRPr lang="he-IL" sz="1800" dirty="0">
                <a:latin typeface="Calibri" panose="020F0502020204030204" pitchFamily="34" charset="0"/>
                <a:cs typeface="Calibri" panose="020F0502020204030204" pitchFamily="34" charset="0"/>
              </a:endParaRPr>
            </a:p>
          </p:txBody>
        </p:sp>
        <p:pic>
          <p:nvPicPr>
            <p:cNvPr id="20" name="Graphic 19">
              <a:extLst>
                <a:ext uri="{FF2B5EF4-FFF2-40B4-BE49-F238E27FC236}">
                  <a16:creationId xmlns:a16="http://schemas.microsoft.com/office/drawing/2014/main" id="{FBD2A848-10A4-0570-C297-62DE5513549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403158" y="2055083"/>
              <a:ext cx="888809" cy="872182"/>
            </a:xfrm>
            <a:prstGeom prst="rect">
              <a:avLst/>
            </a:prstGeom>
          </p:spPr>
        </p:pic>
      </p:grpSp>
      <p:sp>
        <p:nvSpPr>
          <p:cNvPr id="4" name="Title 3">
            <a:extLst>
              <a:ext uri="{FF2B5EF4-FFF2-40B4-BE49-F238E27FC236}">
                <a16:creationId xmlns:a16="http://schemas.microsoft.com/office/drawing/2014/main" id="{188CDB0E-4FE9-07A3-659F-C4D3DCB0A4AA}"/>
              </a:ext>
            </a:extLst>
          </p:cNvPr>
          <p:cNvSpPr>
            <a:spLocks noGrp="1"/>
          </p:cNvSpPr>
          <p:nvPr>
            <p:ph type="title"/>
          </p:nvPr>
        </p:nvSpPr>
        <p:spPr>
          <a:xfrm>
            <a:off x="284965" y="788624"/>
            <a:ext cx="11622070" cy="728976"/>
          </a:xfrm>
        </p:spPr>
        <p:txBody>
          <a:bodyPr/>
          <a:lstStyle/>
          <a:p>
            <a:r>
              <a:rPr lang="en-US" sz="3600" dirty="0">
                <a:solidFill>
                  <a:srgbClr val="E84D5F"/>
                </a:solidFill>
              </a:rPr>
              <a:t>Economic Risks for Israel from 2026 Onward</a:t>
            </a:r>
          </a:p>
        </p:txBody>
      </p:sp>
      <p:grpSp>
        <p:nvGrpSpPr>
          <p:cNvPr id="5" name="Group 4">
            <a:extLst>
              <a:ext uri="{FF2B5EF4-FFF2-40B4-BE49-F238E27FC236}">
                <a16:creationId xmlns:a16="http://schemas.microsoft.com/office/drawing/2014/main" id="{1EA2DE30-69A2-3A2A-2018-24F7AFA922AF}"/>
              </a:ext>
            </a:extLst>
          </p:cNvPr>
          <p:cNvGrpSpPr/>
          <p:nvPr/>
        </p:nvGrpSpPr>
        <p:grpSpPr>
          <a:xfrm>
            <a:off x="3376316" y="1831137"/>
            <a:ext cx="2705602" cy="3137102"/>
            <a:chOff x="6319353" y="2008701"/>
            <a:chExt cx="2705602" cy="3137102"/>
          </a:xfrm>
        </p:grpSpPr>
        <p:pic>
          <p:nvPicPr>
            <p:cNvPr id="6" name="Graphic 5">
              <a:extLst>
                <a:ext uri="{FF2B5EF4-FFF2-40B4-BE49-F238E27FC236}">
                  <a16:creationId xmlns:a16="http://schemas.microsoft.com/office/drawing/2014/main" id="{579F25A3-DDDD-1448-729F-C29F53F30B4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5734" y="2008701"/>
              <a:ext cx="832538" cy="872182"/>
            </a:xfrm>
            <a:prstGeom prst="rect">
              <a:avLst/>
            </a:prstGeom>
          </p:spPr>
        </p:pic>
        <p:cxnSp>
          <p:nvCxnSpPr>
            <p:cNvPr id="7" name="Straight Connector 6">
              <a:extLst>
                <a:ext uri="{FF2B5EF4-FFF2-40B4-BE49-F238E27FC236}">
                  <a16:creationId xmlns:a16="http://schemas.microsoft.com/office/drawing/2014/main" id="{29806A6E-E725-0ECE-58C0-D64E957D0F22}"/>
                </a:ext>
              </a:extLst>
            </p:cNvPr>
            <p:cNvCxnSpPr>
              <a:cxnSpLocks/>
            </p:cNvCxnSpPr>
            <p:nvPr/>
          </p:nvCxnSpPr>
          <p:spPr>
            <a:xfrm flipH="1" flipV="1">
              <a:off x="6378312" y="2885281"/>
              <a:ext cx="2481744" cy="0"/>
            </a:xfrm>
            <a:prstGeom prst="line">
              <a:avLst/>
            </a:prstGeom>
            <a:ln w="95250">
              <a:solidFill>
                <a:srgbClr val="E84D5F"/>
              </a:solidFil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2D295F52-2139-76EE-7885-29F5483DAEE6}"/>
                </a:ext>
              </a:extLst>
            </p:cNvPr>
            <p:cNvSpPr txBox="1">
              <a:spLocks/>
            </p:cNvSpPr>
            <p:nvPr/>
          </p:nvSpPr>
          <p:spPr>
            <a:xfrm>
              <a:off x="6319353" y="3059838"/>
              <a:ext cx="2705602" cy="2085965"/>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80000"/>
                </a:lnSpc>
                <a:buNone/>
              </a:pPr>
              <a:r>
                <a:rPr lang="en-US" b="1" dirty="0">
                  <a:solidFill>
                    <a:srgbClr val="E94C5E"/>
                  </a:solidFill>
                  <a:latin typeface="Calibri" panose="020F0502020204030204" pitchFamily="34" charset="0"/>
                  <a:cs typeface="Calibri" panose="020F0502020204030204" pitchFamily="34" charset="0"/>
                </a:rPr>
                <a:t>Diplomatic isolation</a:t>
              </a:r>
            </a:p>
            <a:p>
              <a:pPr marL="0" indent="0" algn="l" rtl="0">
                <a:lnSpc>
                  <a:spcPct val="80000"/>
                </a:lnSpc>
                <a:buNone/>
              </a:pPr>
              <a:r>
                <a:rPr lang="en-US" b="1" dirty="0">
                  <a:solidFill>
                    <a:srgbClr val="E94C5E"/>
                  </a:solidFill>
                  <a:latin typeface="Calibri" panose="020F0502020204030204" pitchFamily="34" charset="0"/>
                  <a:cs typeface="Calibri" panose="020F0502020204030204" pitchFamily="34" charset="0"/>
                </a:rPr>
                <a:t>Security instability</a:t>
              </a:r>
            </a:p>
            <a:p>
              <a:pPr marL="0" indent="0" algn="l" rtl="0">
                <a:lnSpc>
                  <a:spcPct val="80000"/>
                </a:lnSpc>
                <a:spcBef>
                  <a:spcPts val="0"/>
                </a:spcBef>
                <a:buNone/>
              </a:pPr>
              <a:r>
                <a:rPr lang="en-US" dirty="0">
                  <a:latin typeface="Calibri" panose="020F0502020204030204" pitchFamily="34" charset="0"/>
                  <a:cs typeface="Calibri" panose="020F0502020204030204" pitchFamily="34" charset="0"/>
                </a:rPr>
                <a:t>Multiple conflict arenas</a:t>
              </a:r>
            </a:p>
            <a:p>
              <a:pPr marL="0" indent="0" algn="l" rtl="0">
                <a:lnSpc>
                  <a:spcPct val="80000"/>
                </a:lnSpc>
                <a:buNone/>
              </a:pPr>
              <a:r>
                <a:rPr lang="en-US" b="1" dirty="0">
                  <a:solidFill>
                    <a:srgbClr val="E94C5E"/>
                  </a:solidFill>
                  <a:latin typeface="Calibri" panose="020F0502020204030204" pitchFamily="34" charset="0"/>
                  <a:cs typeface="Calibri" panose="020F0502020204030204" pitchFamily="34" charset="0"/>
                </a:rPr>
                <a:t>Financial Instability</a:t>
              </a:r>
            </a:p>
            <a:p>
              <a:pPr marL="0" indent="0" algn="l" rtl="0">
                <a:lnSpc>
                  <a:spcPct val="80000"/>
                </a:lnSpc>
                <a:spcBef>
                  <a:spcPts val="0"/>
                </a:spcBef>
                <a:buNone/>
              </a:pPr>
              <a:r>
                <a:rPr lang="en-US" dirty="0">
                  <a:latin typeface="Calibri" panose="020F0502020204030204" pitchFamily="34" charset="0"/>
                  <a:cs typeface="Calibri" panose="020F0502020204030204" pitchFamily="34" charset="0"/>
                </a:rPr>
                <a:t>Diverging Debt-to-GDP ratio</a:t>
              </a:r>
            </a:p>
            <a:p>
              <a:pPr marL="0" indent="0" algn="l" rtl="0">
                <a:lnSpc>
                  <a:spcPct val="80000"/>
                </a:lnSpc>
                <a:spcBef>
                  <a:spcPts val="0"/>
                </a:spcBef>
                <a:buNone/>
              </a:pPr>
              <a:r>
                <a:rPr lang="en-US" dirty="0">
                  <a:latin typeface="Calibri" panose="020F0502020204030204" pitchFamily="34" charset="0"/>
                  <a:cs typeface="Calibri" panose="020F0502020204030204" pitchFamily="34" charset="0"/>
                </a:rPr>
                <a:t>Decline in credit rating</a:t>
              </a:r>
              <a:endParaRPr lang="he-IL" dirty="0">
                <a:latin typeface="Calibri" panose="020F0502020204030204" pitchFamily="34" charset="0"/>
                <a:cs typeface="Calibri" panose="020F0502020204030204" pitchFamily="34" charset="0"/>
              </a:endParaRPr>
            </a:p>
          </p:txBody>
        </p:sp>
      </p:grpSp>
      <p:grpSp>
        <p:nvGrpSpPr>
          <p:cNvPr id="9" name="Group 8">
            <a:extLst>
              <a:ext uri="{FF2B5EF4-FFF2-40B4-BE49-F238E27FC236}">
                <a16:creationId xmlns:a16="http://schemas.microsoft.com/office/drawing/2014/main" id="{A8556A31-C178-9933-A145-42EE50C31292}"/>
              </a:ext>
            </a:extLst>
          </p:cNvPr>
          <p:cNvGrpSpPr/>
          <p:nvPr/>
        </p:nvGrpSpPr>
        <p:grpSpPr>
          <a:xfrm>
            <a:off x="9072514" y="1967064"/>
            <a:ext cx="2916285" cy="2924876"/>
            <a:chOff x="580764" y="2143982"/>
            <a:chExt cx="2733737" cy="2924876"/>
          </a:xfrm>
        </p:grpSpPr>
        <p:cxnSp>
          <p:nvCxnSpPr>
            <p:cNvPr id="10" name="Straight Connector 9">
              <a:extLst>
                <a:ext uri="{FF2B5EF4-FFF2-40B4-BE49-F238E27FC236}">
                  <a16:creationId xmlns:a16="http://schemas.microsoft.com/office/drawing/2014/main" id="{787DC81F-A6DE-6476-449A-0F2D784A54E4}"/>
                </a:ext>
              </a:extLst>
            </p:cNvPr>
            <p:cNvCxnSpPr>
              <a:cxnSpLocks/>
            </p:cNvCxnSpPr>
            <p:nvPr/>
          </p:nvCxnSpPr>
          <p:spPr>
            <a:xfrm flipH="1" flipV="1">
              <a:off x="631646" y="2885281"/>
              <a:ext cx="2481744" cy="0"/>
            </a:xfrm>
            <a:prstGeom prst="line">
              <a:avLst/>
            </a:prstGeom>
            <a:ln w="95250">
              <a:solidFill>
                <a:srgbClr val="E84D5F"/>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B611CC55-BD87-2C6F-57DC-A06EA647D7E9}"/>
                </a:ext>
              </a:extLst>
            </p:cNvPr>
            <p:cNvSpPr txBox="1">
              <a:spLocks/>
            </p:cNvSpPr>
            <p:nvPr/>
          </p:nvSpPr>
          <p:spPr>
            <a:xfrm>
              <a:off x="631646" y="3059839"/>
              <a:ext cx="2682855" cy="2009019"/>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80000"/>
                </a:lnSpc>
                <a:spcBef>
                  <a:spcPts val="0"/>
                </a:spcBef>
                <a:buNone/>
              </a:pPr>
              <a:r>
                <a:rPr lang="en-US" b="1" dirty="0">
                  <a:solidFill>
                    <a:srgbClr val="E94C5E"/>
                  </a:solidFill>
                  <a:latin typeface="Calibri" panose="020F0502020204030204" pitchFamily="34" charset="0"/>
                  <a:cs typeface="Calibri" panose="020F0502020204030204" pitchFamily="34" charset="0"/>
                </a:rPr>
                <a:t>Risk of economic sanctions</a:t>
              </a:r>
              <a:endParaRPr lang="he-IL" b="1" dirty="0">
                <a:solidFill>
                  <a:srgbClr val="E94C5E"/>
                </a:solidFill>
                <a:latin typeface="Calibri" panose="020F0502020204030204" pitchFamily="34" charset="0"/>
                <a:cs typeface="Calibri" panose="020F0502020204030204" pitchFamily="34" charset="0"/>
              </a:endParaRPr>
            </a:p>
            <a:p>
              <a:pPr marL="0" indent="0" algn="l" rtl="0">
                <a:lnSpc>
                  <a:spcPct val="80000"/>
                </a:lnSpc>
                <a:spcBef>
                  <a:spcPts val="600"/>
                </a:spcBef>
                <a:buNone/>
              </a:pPr>
              <a:r>
                <a:rPr lang="en-US" sz="1800" dirty="0">
                  <a:latin typeface="Calibri" panose="020F0502020204030204" pitchFamily="34" charset="0"/>
                  <a:cs typeface="Calibri" panose="020F0502020204030204" pitchFamily="34" charset="0"/>
                </a:rPr>
                <a:t>Decline in trade</a:t>
              </a:r>
            </a:p>
            <a:p>
              <a:pPr marL="0" indent="0" algn="l" rtl="0">
                <a:lnSpc>
                  <a:spcPct val="80000"/>
                </a:lnSpc>
                <a:spcBef>
                  <a:spcPts val="600"/>
                </a:spcBef>
                <a:buNone/>
              </a:pPr>
              <a:r>
                <a:rPr lang="en-US" b="1" dirty="0">
                  <a:solidFill>
                    <a:srgbClr val="E94C5E"/>
                  </a:solidFill>
                  <a:latin typeface="Calibri" panose="020F0502020204030204" pitchFamily="34" charset="0"/>
                  <a:cs typeface="Calibri" panose="020F0502020204030204" pitchFamily="34" charset="0"/>
                </a:rPr>
                <a:t>Negative impact on employment and output </a:t>
              </a:r>
            </a:p>
            <a:p>
              <a:pPr marL="0" indent="0" algn="l" rtl="0">
                <a:lnSpc>
                  <a:spcPct val="80000"/>
                </a:lnSpc>
                <a:spcBef>
                  <a:spcPts val="600"/>
                </a:spcBef>
                <a:buNone/>
              </a:pPr>
              <a:r>
                <a:rPr lang="en-US" b="1" dirty="0">
                  <a:solidFill>
                    <a:srgbClr val="E94C5E"/>
                  </a:solidFill>
                  <a:latin typeface="Calibri" panose="020F0502020204030204" pitchFamily="34" charset="0"/>
                  <a:cs typeface="Calibri" panose="020F0502020204030204" pitchFamily="34" charset="0"/>
                </a:rPr>
                <a:t>Negative impact on the high-tech sector</a:t>
              </a:r>
            </a:p>
            <a:p>
              <a:pPr marL="0" indent="0" algn="l" rtl="0">
                <a:lnSpc>
                  <a:spcPct val="80000"/>
                </a:lnSpc>
                <a:spcBef>
                  <a:spcPts val="600"/>
                </a:spcBef>
                <a:buNone/>
              </a:pPr>
              <a:r>
                <a:rPr lang="en-US" sz="1800" dirty="0">
                  <a:latin typeface="Calibri" panose="020F0502020204030204" pitchFamily="34" charset="0"/>
                  <a:cs typeface="Calibri" panose="020F0502020204030204" pitchFamily="34" charset="0"/>
                </a:rPr>
                <a:t>Slowdown in foreign investment and boycotts</a:t>
              </a:r>
              <a:endParaRPr lang="he-IL" sz="1800" dirty="0">
                <a:latin typeface="Calibri" panose="020F0502020204030204" pitchFamily="34" charset="0"/>
                <a:cs typeface="Calibri" panose="020F0502020204030204" pitchFamily="34" charset="0"/>
              </a:endParaRPr>
            </a:p>
          </p:txBody>
        </p:sp>
        <p:pic>
          <p:nvPicPr>
            <p:cNvPr id="12" name="Graphic 11">
              <a:extLst>
                <a:ext uri="{FF2B5EF4-FFF2-40B4-BE49-F238E27FC236}">
                  <a16:creationId xmlns:a16="http://schemas.microsoft.com/office/drawing/2014/main" id="{8BB5F386-19D7-81CD-5FF0-2C8BF9E2819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80764" y="2143982"/>
              <a:ext cx="943719" cy="745590"/>
            </a:xfrm>
            <a:prstGeom prst="rect">
              <a:avLst/>
            </a:prstGeom>
          </p:spPr>
        </p:pic>
      </p:grpSp>
      <p:grpSp>
        <p:nvGrpSpPr>
          <p:cNvPr id="13" name="Group 12">
            <a:extLst>
              <a:ext uri="{FF2B5EF4-FFF2-40B4-BE49-F238E27FC236}">
                <a16:creationId xmlns:a16="http://schemas.microsoft.com/office/drawing/2014/main" id="{D25C4E92-5340-FA36-DD4C-4D4FA0F9CBFB}"/>
              </a:ext>
            </a:extLst>
          </p:cNvPr>
          <p:cNvGrpSpPr/>
          <p:nvPr/>
        </p:nvGrpSpPr>
        <p:grpSpPr>
          <a:xfrm>
            <a:off x="519728" y="1492600"/>
            <a:ext cx="2586347" cy="3204114"/>
            <a:chOff x="9147043" y="1673573"/>
            <a:chExt cx="2586347" cy="3204114"/>
          </a:xfrm>
        </p:grpSpPr>
        <p:sp>
          <p:nvSpPr>
            <p:cNvPr id="14" name="Content Placeholder 2">
              <a:extLst>
                <a:ext uri="{FF2B5EF4-FFF2-40B4-BE49-F238E27FC236}">
                  <a16:creationId xmlns:a16="http://schemas.microsoft.com/office/drawing/2014/main" id="{68C719A1-078E-2945-F515-C8FC20BC7732}"/>
                </a:ext>
              </a:extLst>
            </p:cNvPr>
            <p:cNvSpPr txBox="1">
              <a:spLocks/>
            </p:cNvSpPr>
            <p:nvPr/>
          </p:nvSpPr>
          <p:spPr>
            <a:xfrm>
              <a:off x="9172442" y="3059839"/>
              <a:ext cx="2560948" cy="1817848"/>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80000"/>
                </a:lnSpc>
                <a:spcBef>
                  <a:spcPts val="0"/>
                </a:spcBef>
                <a:buNone/>
              </a:pPr>
              <a:r>
                <a:rPr lang="en-US" b="1" dirty="0">
                  <a:solidFill>
                    <a:srgbClr val="E84D5F"/>
                  </a:solidFill>
                  <a:latin typeface="Calibri" panose="020F0502020204030204" pitchFamily="34" charset="0"/>
                  <a:cs typeface="Calibri" panose="020F0502020204030204" pitchFamily="34" charset="0"/>
                </a:rPr>
                <a:t>Failing to meet defense budget needs and reduction in civilian services</a:t>
              </a:r>
            </a:p>
            <a:p>
              <a:pPr marL="0" indent="0" algn="l" rtl="0">
                <a:lnSpc>
                  <a:spcPct val="80000"/>
                </a:lnSpc>
                <a:spcBef>
                  <a:spcPts val="600"/>
                </a:spcBef>
                <a:buNone/>
              </a:pPr>
              <a:r>
                <a:rPr lang="en-US" sz="1800" dirty="0">
                  <a:latin typeface="Calibri" panose="020F0502020204030204" pitchFamily="34" charset="0"/>
                  <a:cs typeface="Calibri" panose="020F0502020204030204" pitchFamily="34" charset="0"/>
                </a:rPr>
                <a:t>Driven by large deficits, high interest rates, and low growth</a:t>
              </a:r>
            </a:p>
            <a:p>
              <a:pPr marL="0" indent="0" algn="l" rtl="0">
                <a:lnSpc>
                  <a:spcPct val="80000"/>
                </a:lnSpc>
                <a:spcBef>
                  <a:spcPts val="600"/>
                </a:spcBef>
                <a:buNone/>
              </a:pPr>
              <a:r>
                <a:rPr lang="en-US" b="1" dirty="0">
                  <a:solidFill>
                    <a:srgbClr val="E84D5F"/>
                  </a:solidFill>
                  <a:latin typeface="Calibri" panose="020F0502020204030204" pitchFamily="34" charset="0"/>
                  <a:cs typeface="Calibri" panose="020F0502020204030204" pitchFamily="34" charset="0"/>
                </a:rPr>
                <a:t>Risk of a “lost decade”</a:t>
              </a:r>
              <a:endParaRPr lang="he-IL" b="1" dirty="0">
                <a:solidFill>
                  <a:srgbClr val="E84D5F"/>
                </a:solidFill>
                <a:latin typeface="Calibri" panose="020F0502020204030204" pitchFamily="34" charset="0"/>
                <a:cs typeface="Calibri" panose="020F0502020204030204" pitchFamily="34" charset="0"/>
              </a:endParaRPr>
            </a:p>
          </p:txBody>
        </p:sp>
        <p:cxnSp>
          <p:nvCxnSpPr>
            <p:cNvPr id="15" name="Straight Connector 14">
              <a:extLst>
                <a:ext uri="{FF2B5EF4-FFF2-40B4-BE49-F238E27FC236}">
                  <a16:creationId xmlns:a16="http://schemas.microsoft.com/office/drawing/2014/main" id="{DB6FA50E-EBE8-5B7F-710E-EBBB4ED339CB}"/>
                </a:ext>
              </a:extLst>
            </p:cNvPr>
            <p:cNvCxnSpPr>
              <a:cxnSpLocks/>
            </p:cNvCxnSpPr>
            <p:nvPr/>
          </p:nvCxnSpPr>
          <p:spPr>
            <a:xfrm flipH="1" flipV="1">
              <a:off x="9251646" y="2885281"/>
              <a:ext cx="2481744" cy="0"/>
            </a:xfrm>
            <a:prstGeom prst="line">
              <a:avLst/>
            </a:prstGeom>
            <a:ln w="95250">
              <a:solidFill>
                <a:srgbClr val="E84D5F"/>
              </a:solidFill>
            </a:ln>
          </p:spPr>
          <p:style>
            <a:lnRef idx="1">
              <a:schemeClr val="accent1"/>
            </a:lnRef>
            <a:fillRef idx="0">
              <a:schemeClr val="accent1"/>
            </a:fillRef>
            <a:effectRef idx="0">
              <a:schemeClr val="accent1"/>
            </a:effectRef>
            <a:fontRef idx="minor">
              <a:schemeClr val="tx1"/>
            </a:fontRef>
          </p:style>
        </p:cxnSp>
        <p:pic>
          <p:nvPicPr>
            <p:cNvPr id="16" name="Graphic 15">
              <a:extLst>
                <a:ext uri="{FF2B5EF4-FFF2-40B4-BE49-F238E27FC236}">
                  <a16:creationId xmlns:a16="http://schemas.microsoft.com/office/drawing/2014/main" id="{0DD48CB4-DAD5-8FC4-E494-007A18D3DB88}"/>
                </a:ext>
              </a:extLst>
            </p:cNvPr>
            <p:cNvPicPr>
              <a:picLocks noChangeAspect="1"/>
            </p:cNvPicPr>
            <p:nvPr/>
          </p:nvPicPr>
          <p:blipFill>
            <a:blip r:embed="rId8">
              <a:extLst>
                <a:ext uri="{96DAC541-7B7A-43D3-8B79-37D633B846F1}">
                  <asvg:svgBlip xmlns:asvg="http://schemas.microsoft.com/office/drawing/2016/SVG/main" r:embed="rId9"/>
                </a:ext>
              </a:extLst>
            </a:blip>
            <a:srcRect b="12995"/>
            <a:stretch>
              <a:fillRect/>
            </a:stretch>
          </p:blipFill>
          <p:spPr>
            <a:xfrm>
              <a:off x="9147043" y="1673573"/>
              <a:ext cx="1769797" cy="1165939"/>
            </a:xfrm>
            <a:prstGeom prst="rect">
              <a:avLst/>
            </a:prstGeom>
          </p:spPr>
        </p:pic>
      </p:grpSp>
      <p:grpSp>
        <p:nvGrpSpPr>
          <p:cNvPr id="2" name="Group 1">
            <a:extLst>
              <a:ext uri="{FF2B5EF4-FFF2-40B4-BE49-F238E27FC236}">
                <a16:creationId xmlns:a16="http://schemas.microsoft.com/office/drawing/2014/main" id="{1A30D16F-E579-89E5-8763-FDA0EADC421F}"/>
              </a:ext>
            </a:extLst>
          </p:cNvPr>
          <p:cNvGrpSpPr/>
          <p:nvPr/>
        </p:nvGrpSpPr>
        <p:grpSpPr>
          <a:xfrm>
            <a:off x="545127" y="5536269"/>
            <a:ext cx="11101744" cy="1165939"/>
            <a:chOff x="545126" y="5169054"/>
            <a:chExt cx="11101744" cy="1544305"/>
          </a:xfrm>
        </p:grpSpPr>
        <p:sp>
          <p:nvSpPr>
            <p:cNvPr id="22" name="Rectangle 21">
              <a:extLst>
                <a:ext uri="{FF2B5EF4-FFF2-40B4-BE49-F238E27FC236}">
                  <a16:creationId xmlns:a16="http://schemas.microsoft.com/office/drawing/2014/main" id="{04E33CA1-A8EB-D631-BBF3-B742C2407279}"/>
                </a:ext>
              </a:extLst>
            </p:cNvPr>
            <p:cNvSpPr/>
            <p:nvPr/>
          </p:nvSpPr>
          <p:spPr>
            <a:xfrm>
              <a:off x="545126" y="5175168"/>
              <a:ext cx="11101744" cy="1538191"/>
            </a:xfrm>
            <a:prstGeom prst="rect">
              <a:avLst/>
            </a:prstGeom>
            <a:solidFill>
              <a:srgbClr val="E84D5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eaLnBrk="1" latinLnBrk="0" hangingPunct="1"/>
              <a:endParaRPr lang="en-US" sz="2000" dirty="0">
                <a:latin typeface="Calibri" panose="020F0502020204030204" pitchFamily="34" charset="0"/>
                <a:cs typeface="Calibri" panose="020F0502020204030204" pitchFamily="34" charset="0"/>
              </a:endParaRPr>
            </a:p>
          </p:txBody>
        </p:sp>
        <p:sp>
          <p:nvSpPr>
            <p:cNvPr id="23" name="Triangle 22">
              <a:extLst>
                <a:ext uri="{FF2B5EF4-FFF2-40B4-BE49-F238E27FC236}">
                  <a16:creationId xmlns:a16="http://schemas.microsoft.com/office/drawing/2014/main" id="{E7B650E9-F2EA-65EE-D007-21911DBC9B19}"/>
                </a:ext>
              </a:extLst>
            </p:cNvPr>
            <p:cNvSpPr/>
            <p:nvPr/>
          </p:nvSpPr>
          <p:spPr>
            <a:xfrm rot="10800000">
              <a:off x="5849805" y="5169054"/>
              <a:ext cx="492388" cy="316117"/>
            </a:xfrm>
            <a:prstGeom prst="triangle">
              <a:avLst/>
            </a:prstGeom>
            <a:solidFill>
              <a:srgbClr val="F5B1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dirty="0">
                <a:latin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C56D582B-96E4-BBAE-E473-977CB0F651D4}"/>
                </a:ext>
              </a:extLst>
            </p:cNvPr>
            <p:cNvSpPr txBox="1"/>
            <p:nvPr/>
          </p:nvSpPr>
          <p:spPr>
            <a:xfrm>
              <a:off x="545126" y="5433748"/>
              <a:ext cx="9902437" cy="954107"/>
            </a:xfrm>
            <a:prstGeom prst="rect">
              <a:avLst/>
            </a:prstGeom>
            <a:noFill/>
          </p:spPr>
          <p:txBody>
            <a:bodyPr wrap="square">
              <a:spAutoFit/>
            </a:bodyPr>
            <a:lstStyle/>
            <a:p>
              <a:pPr algn="ctr"/>
              <a:r>
                <a:rPr lang="en-US" sz="2800" b="1" dirty="0">
                  <a:solidFill>
                    <a:schemeClr val="bg1"/>
                  </a:solidFill>
                  <a:latin typeface="Calibri" panose="020F0502020204030204" pitchFamily="34" charset="0"/>
                  <a:cs typeface="Calibri" panose="020F0502020204030204" pitchFamily="34" charset="0"/>
                </a:rPr>
                <a:t>Rising risk of emigration of young people with high-quality human capital (brain drain)</a:t>
              </a:r>
              <a:endParaRPr lang="he-IL" sz="2800" b="1" dirty="0">
                <a:solidFill>
                  <a:schemeClr val="bg1"/>
                </a:solidFill>
                <a:latin typeface="Calibri" panose="020F0502020204030204" pitchFamily="34" charset="0"/>
                <a:cs typeface="Calibri" panose="020F0502020204030204" pitchFamily="34" charset="0"/>
              </a:endParaRPr>
            </a:p>
          </p:txBody>
        </p:sp>
        <p:pic>
          <p:nvPicPr>
            <p:cNvPr id="25" name="Graphic 24">
              <a:extLst>
                <a:ext uri="{FF2B5EF4-FFF2-40B4-BE49-F238E27FC236}">
                  <a16:creationId xmlns:a16="http://schemas.microsoft.com/office/drawing/2014/main" id="{8A977A50-C1C4-25C3-8AC6-7562DCDF7B29}"/>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230854" y="5433748"/>
              <a:ext cx="816362" cy="1090024"/>
            </a:xfrm>
            <a:prstGeom prst="rect">
              <a:avLst/>
            </a:prstGeom>
          </p:spPr>
        </p:pic>
      </p:grpSp>
    </p:spTree>
    <p:extLst>
      <p:ext uri="{BB962C8B-B14F-4D97-AF65-F5344CB8AC3E}">
        <p14:creationId xmlns:p14="http://schemas.microsoft.com/office/powerpoint/2010/main" val="97687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up)">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up)">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E594-0E70-1B63-ACDA-58E8B6340EBD}"/>
              </a:ext>
            </a:extLst>
          </p:cNvPr>
          <p:cNvSpPr>
            <a:spLocks noGrp="1"/>
          </p:cNvSpPr>
          <p:nvPr>
            <p:ph type="title"/>
          </p:nvPr>
        </p:nvSpPr>
        <p:spPr>
          <a:xfrm>
            <a:off x="284965" y="717089"/>
            <a:ext cx="11622070" cy="728976"/>
          </a:xfrm>
        </p:spPr>
        <p:txBody>
          <a:bodyPr>
            <a:noAutofit/>
          </a:bodyPr>
          <a:lstStyle/>
          <a:p>
            <a:r>
              <a:rPr lang="en-US"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hlinkClick r:id="rId3" action="ppaction://hlinksldjump">
                  <a:extLst>
                    <a:ext uri="{A12FA001-AC4F-418D-AE19-62706E023703}">
                      <ahyp:hlinkClr xmlns:ahyp="http://schemas.microsoft.com/office/drawing/2018/hyperlinkcolor" val="tx"/>
                    </a:ext>
                  </a:extLst>
                </a:hlinkClick>
              </a:rPr>
              <a:t>Growth Estimates </a:t>
            </a:r>
            <a:r>
              <a:rPr lang="en-US"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t>for 2028–2035</a:t>
            </a:r>
            <a:br>
              <a:rPr lang="en-US"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br>
            <a:r>
              <a:rPr lang="en-US" sz="28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t>Under 2026 Security and Policy Scenarios</a:t>
            </a:r>
          </a:p>
        </p:txBody>
      </p:sp>
      <p:graphicFrame>
        <p:nvGraphicFramePr>
          <p:cNvPr id="7" name="Table 6">
            <a:extLst>
              <a:ext uri="{FF2B5EF4-FFF2-40B4-BE49-F238E27FC236}">
                <a16:creationId xmlns:a16="http://schemas.microsoft.com/office/drawing/2014/main" id="{514658E8-671B-9039-F68B-133C27B11460}"/>
              </a:ext>
            </a:extLst>
          </p:cNvPr>
          <p:cNvGraphicFramePr>
            <a:graphicFrameLocks noGrp="1"/>
          </p:cNvGraphicFramePr>
          <p:nvPr>
            <p:extLst>
              <p:ext uri="{D42A27DB-BD31-4B8C-83A1-F6EECF244321}">
                <p14:modId xmlns:p14="http://schemas.microsoft.com/office/powerpoint/2010/main" val="3847538472"/>
              </p:ext>
            </p:extLst>
          </p:nvPr>
        </p:nvGraphicFramePr>
        <p:xfrm>
          <a:off x="6186565" y="1628348"/>
          <a:ext cx="5363310" cy="4622238"/>
        </p:xfrm>
        <a:graphic>
          <a:graphicData uri="http://schemas.openxmlformats.org/drawingml/2006/table">
            <a:tbl>
              <a:tblPr firstRow="1" bandRow="1">
                <a:tableStyleId>{5C22544A-7EE6-4342-B048-85BDC9FD1C3A}</a:tableStyleId>
              </a:tblPr>
              <a:tblGrid>
                <a:gridCol w="5363310">
                  <a:extLst>
                    <a:ext uri="{9D8B030D-6E8A-4147-A177-3AD203B41FA5}">
                      <a16:colId xmlns:a16="http://schemas.microsoft.com/office/drawing/2014/main" val="1549844201"/>
                    </a:ext>
                  </a:extLst>
                </a:gridCol>
              </a:tblGrid>
              <a:tr h="842688">
                <a:tc>
                  <a:txBody>
                    <a:bodyPr/>
                    <a:lstStyle/>
                    <a:p>
                      <a:pPr marL="0" marR="0" lvl="0" indent="0" algn="l" defTabSz="914400" rtl="0" eaLnBrk="1" fontAlgn="auto" latinLnBrk="0" hangingPunct="1">
                        <a:lnSpc>
                          <a:spcPct val="80000"/>
                        </a:lnSpc>
                        <a:spcBef>
                          <a:spcPts val="0"/>
                        </a:spcBef>
                        <a:spcAft>
                          <a:spcPts val="1200"/>
                        </a:spcAft>
                        <a:buClrTx/>
                        <a:buSzTx/>
                        <a:buFontTx/>
                        <a:buNone/>
                        <a:tabLst/>
                        <a:defRPr/>
                      </a:pPr>
                      <a:r>
                        <a:rPr kumimoji="0" lang="en-US" sz="2400" b="1" i="0" u="none" strike="noStrike" kern="1200" cap="none" spc="0" normalizeH="0" baseline="0" noProof="0" dirty="0">
                          <a:ln>
                            <a:noFill/>
                          </a:ln>
                          <a:solidFill>
                            <a:srgbClr val="E94C5E"/>
                          </a:solidFill>
                          <a:effectLst/>
                          <a:uLnTx/>
                          <a:uFillTx/>
                          <a:latin typeface="Calibri" panose="020F0502020204030204" pitchFamily="34" charset="0"/>
                          <a:ea typeface="+mn-ea"/>
                          <a:cs typeface="Calibri" panose="020F0502020204030204" pitchFamily="34" charset="0"/>
                        </a:rPr>
                        <a:t>No arrangement, no Growth-Supporting Reforms – Annual Growth: 2.5%</a:t>
                      </a:r>
                    </a:p>
                  </a:txBody>
                  <a:tcPr anchor="b">
                    <a:lnB w="28575" cap="flat" cmpd="sng" algn="ctr">
                      <a:solidFill>
                        <a:srgbClr val="E4283E"/>
                      </a:solidFill>
                      <a:prstDash val="solid"/>
                      <a:round/>
                      <a:headEnd type="none" w="med" len="med"/>
                      <a:tailEnd type="none" w="med" len="med"/>
                    </a:lnB>
                    <a:noFill/>
                  </a:tcPr>
                </a:tc>
                <a:extLst>
                  <a:ext uri="{0D108BD9-81ED-4DB2-BD59-A6C34878D82A}">
                    <a16:rowId xmlns:a16="http://schemas.microsoft.com/office/drawing/2014/main" val="1891538567"/>
                  </a:ext>
                </a:extLst>
              </a:tr>
              <a:tr h="1432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kern="1200" noProof="0" dirty="0">
                          <a:solidFill>
                            <a:schemeClr val="tx2"/>
                          </a:solidFill>
                          <a:latin typeface="Calibri" panose="020F0502020204030204" pitchFamily="34" charset="0"/>
                          <a:ea typeface="+mn-ea"/>
                          <a:cs typeface="Calibri" panose="020F0502020204030204" pitchFamily="34" charset="0"/>
                        </a:rPr>
                        <a:t>High-tech’s share in output and in employment declines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200" kern="1200" noProof="0" dirty="0">
                          <a:solidFill>
                            <a:schemeClr val="tx2"/>
                          </a:solidFill>
                          <a:latin typeface="Calibri" panose="020F0502020204030204" pitchFamily="34" charset="0"/>
                          <a:ea typeface="+mn-ea"/>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Partial economic sanctions</a:t>
                      </a:r>
                      <a:endParaRPr lang="he-IL" sz="2200" kern="1200" noProof="0" dirty="0">
                        <a:solidFill>
                          <a:schemeClr val="tx2"/>
                        </a:solidFill>
                        <a:latin typeface="Calibri" panose="020F0502020204030204" pitchFamily="34" charset="0"/>
                        <a:ea typeface="+mn-ea"/>
                        <a:cs typeface="Calibri" panose="020F0502020204030204" pitchFamily="34" charset="0"/>
                      </a:endParaRPr>
                    </a:p>
                  </a:txBody>
                  <a:tcPr>
                    <a:lnT w="28575" cap="flat" cmpd="sng" algn="ctr">
                      <a:solidFill>
                        <a:srgbClr val="E4283E"/>
                      </a:solidFill>
                      <a:prstDash val="solid"/>
                      <a:round/>
                      <a:headEnd type="none" w="med" len="med"/>
                      <a:tailEnd type="none" w="med" len="med"/>
                    </a:lnT>
                    <a:noFill/>
                  </a:tcPr>
                </a:tc>
                <a:extLst>
                  <a:ext uri="{0D108BD9-81ED-4DB2-BD59-A6C34878D82A}">
                    <a16:rowId xmlns:a16="http://schemas.microsoft.com/office/drawing/2014/main" val="1340399842"/>
                  </a:ext>
                </a:extLst>
              </a:tr>
              <a:tr h="900367">
                <a:tc>
                  <a:txBody>
                    <a:bodyPr/>
                    <a:lstStyle/>
                    <a:p>
                      <a:pPr marL="0" marR="0" lvl="1"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2400" b="1" dirty="0">
                          <a:solidFill>
                            <a:srgbClr val="E94C5E"/>
                          </a:solidFill>
                          <a:latin typeface="Calibri" panose="020F0502020204030204" pitchFamily="34" charset="0"/>
                          <a:cs typeface="Calibri" panose="020F0502020204030204" pitchFamily="34" charset="0"/>
                        </a:rPr>
                        <a:t>Occupation of Gaza without Reforms – Annual Growth: 1.0%</a:t>
                      </a:r>
                      <a:endParaRPr lang="he-IL" sz="2400" b="1" dirty="0">
                        <a:solidFill>
                          <a:srgbClr val="E94C5E"/>
                        </a:solidFill>
                        <a:latin typeface="Calibri" panose="020F0502020204030204" pitchFamily="34" charset="0"/>
                        <a:cs typeface="Calibri" panose="020F0502020204030204" pitchFamily="34" charset="0"/>
                      </a:endParaRPr>
                    </a:p>
                  </a:txBody>
                  <a:tcPr anchor="b">
                    <a:lnB w="28575" cap="flat" cmpd="sng" algn="ctr">
                      <a:solidFill>
                        <a:srgbClr val="E4283E"/>
                      </a:solidFill>
                      <a:prstDash val="solid"/>
                      <a:round/>
                      <a:headEnd type="none" w="med" len="med"/>
                      <a:tailEnd type="none" w="med" len="med"/>
                    </a:lnB>
                    <a:noFill/>
                  </a:tcPr>
                </a:tc>
                <a:extLst>
                  <a:ext uri="{0D108BD9-81ED-4DB2-BD59-A6C34878D82A}">
                    <a16:rowId xmlns:a16="http://schemas.microsoft.com/office/drawing/2014/main" val="1770271672"/>
                  </a:ext>
                </a:extLst>
              </a:tr>
              <a:tr h="14466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kern="1200" noProof="0" dirty="0">
                          <a:solidFill>
                            <a:schemeClr val="tx2"/>
                          </a:solidFill>
                          <a:latin typeface="Calibri" panose="020F0502020204030204" pitchFamily="34" charset="0"/>
                          <a:ea typeface="+mn-ea"/>
                          <a:cs typeface="Calibri" panose="020F0502020204030204" pitchFamily="34" charset="0"/>
                        </a:rPr>
                        <a:t>High-tech’s share in output and in employment declines sharply</a:t>
                      </a:r>
                    </a:p>
                    <a:p>
                      <a:pPr marL="0" marR="0" lvl="0" indent="0" algn="l" defTabSz="914400" rtl="0" eaLnBrk="1" fontAlgn="auto" latinLnBrk="0" hangingPunct="1">
                        <a:lnSpc>
                          <a:spcPct val="100000"/>
                        </a:lnSpc>
                        <a:spcBef>
                          <a:spcPts val="0"/>
                        </a:spcBef>
                        <a:buClrTx/>
                        <a:buSzTx/>
                        <a:buFont typeface="Arial" panose="020B0604020202020204" pitchFamily="34" charset="0"/>
                        <a:buNone/>
                        <a:tabLst/>
                        <a:defRPr/>
                      </a:pPr>
                      <a:r>
                        <a:rPr lang="en-US" sz="2200" b="1" kern="1200" dirty="0">
                          <a:solidFill>
                            <a:srgbClr val="E94C5E"/>
                          </a:solidFill>
                          <a:latin typeface="Calibri" panose="020F0502020204030204" pitchFamily="34" charset="0"/>
                          <a:ea typeface="+mn-ea"/>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Severe economic sanctions</a:t>
                      </a:r>
                      <a:r>
                        <a:rPr lang="he-IL" sz="2200" b="1" kern="1200" dirty="0">
                          <a:solidFill>
                            <a:srgbClr val="E94C5E"/>
                          </a:solidFill>
                          <a:latin typeface="Calibri" panose="020F0502020204030204" pitchFamily="34" charset="0"/>
                          <a:ea typeface="+mn-ea"/>
                          <a:cs typeface="Calibri" panose="020F0502020204030204" pitchFamily="34" charset="0"/>
                        </a:rPr>
                        <a:t> – </a:t>
                      </a:r>
                      <a:r>
                        <a:rPr lang="en-US" sz="2200" b="1" kern="1200" dirty="0">
                          <a:solidFill>
                            <a:srgbClr val="E94C5E"/>
                          </a:solidFill>
                          <a:latin typeface="Calibri" panose="020F0502020204030204" pitchFamily="34" charset="0"/>
                          <a:ea typeface="+mn-ea"/>
                          <a:cs typeface="Calibri" panose="020F0502020204030204" pitchFamily="34" charset="0"/>
                        </a:rPr>
                        <a:t>growth reduced by 1.5 percentage points</a:t>
                      </a:r>
                      <a:endParaRPr kumimoji="0" lang="he-IL" sz="2200" b="1" i="0" u="none" strike="noStrike" kern="1200" cap="none" spc="0" normalizeH="0" baseline="0" noProof="0" dirty="0">
                        <a:ln>
                          <a:noFill/>
                        </a:ln>
                        <a:solidFill>
                          <a:srgbClr val="E94C5E"/>
                        </a:solidFill>
                        <a:effectLst/>
                        <a:uLnTx/>
                        <a:uFillTx/>
                        <a:latin typeface="Calibri" panose="020F0502020204030204" pitchFamily="34" charset="0"/>
                        <a:cs typeface="Calibri" panose="020F0502020204030204" pitchFamily="34" charset="0"/>
                      </a:endParaRPr>
                    </a:p>
                  </a:txBody>
                  <a:tcPr>
                    <a:lnT w="28575" cap="flat" cmpd="sng" algn="ctr">
                      <a:solidFill>
                        <a:srgbClr val="E4283E"/>
                      </a:solidFill>
                      <a:prstDash val="solid"/>
                      <a:round/>
                      <a:headEnd type="none" w="med" len="med"/>
                      <a:tailEnd type="none" w="med" len="med"/>
                    </a:lnT>
                    <a:noFill/>
                  </a:tcPr>
                </a:tc>
                <a:extLst>
                  <a:ext uri="{0D108BD9-81ED-4DB2-BD59-A6C34878D82A}">
                    <a16:rowId xmlns:a16="http://schemas.microsoft.com/office/drawing/2014/main" val="550688089"/>
                  </a:ext>
                </a:extLst>
              </a:tr>
            </a:tbl>
          </a:graphicData>
        </a:graphic>
      </p:graphicFrame>
      <p:graphicFrame>
        <p:nvGraphicFramePr>
          <p:cNvPr id="3" name="Table 2">
            <a:extLst>
              <a:ext uri="{FF2B5EF4-FFF2-40B4-BE49-F238E27FC236}">
                <a16:creationId xmlns:a16="http://schemas.microsoft.com/office/drawing/2014/main" id="{6613BA05-09EA-B90D-4DA9-2B197F64E6A5}"/>
              </a:ext>
            </a:extLst>
          </p:cNvPr>
          <p:cNvGraphicFramePr>
            <a:graphicFrameLocks noGrp="1"/>
          </p:cNvGraphicFramePr>
          <p:nvPr>
            <p:extLst>
              <p:ext uri="{D42A27DB-BD31-4B8C-83A1-F6EECF244321}">
                <p14:modId xmlns:p14="http://schemas.microsoft.com/office/powerpoint/2010/main" val="551001326"/>
              </p:ext>
            </p:extLst>
          </p:nvPr>
        </p:nvGraphicFramePr>
        <p:xfrm>
          <a:off x="614321" y="1628348"/>
          <a:ext cx="5212080" cy="4743382"/>
        </p:xfrm>
        <a:graphic>
          <a:graphicData uri="http://schemas.openxmlformats.org/drawingml/2006/table">
            <a:tbl>
              <a:tblPr firstRow="1" bandRow="1">
                <a:tableStyleId>{5C22544A-7EE6-4342-B048-85BDC9FD1C3A}</a:tableStyleId>
              </a:tblPr>
              <a:tblGrid>
                <a:gridCol w="5212080">
                  <a:extLst>
                    <a:ext uri="{9D8B030D-6E8A-4147-A177-3AD203B41FA5}">
                      <a16:colId xmlns:a16="http://schemas.microsoft.com/office/drawing/2014/main" val="3278738442"/>
                    </a:ext>
                  </a:extLst>
                </a:gridCol>
              </a:tblGrid>
              <a:tr h="842688">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6CAC5"/>
                          </a:solidFill>
                          <a:effectLst/>
                          <a:uLnTx/>
                          <a:uFillTx/>
                          <a:latin typeface="+mn-lt"/>
                          <a:ea typeface="+mn-ea"/>
                          <a:cs typeface="+mn-cs"/>
                        </a:rPr>
                        <a:t>Arrangement, Growth-Enhancing Reforms – Annual Growth: 3.7%</a:t>
                      </a:r>
                      <a:endParaRPr kumimoji="0" lang="he-IL" sz="2400" b="1" i="0" u="none" strike="noStrike" kern="1200" cap="none" spc="0" normalizeH="0" baseline="0" noProof="0" dirty="0">
                        <a:ln>
                          <a:noFill/>
                        </a:ln>
                        <a:solidFill>
                          <a:srgbClr val="36CAC5"/>
                        </a:solidFill>
                        <a:effectLst/>
                        <a:uLnTx/>
                        <a:uFillTx/>
                        <a:latin typeface="+mn-lt"/>
                        <a:ea typeface="+mn-ea"/>
                        <a:cs typeface="+mn-cs"/>
                      </a:endParaRPr>
                    </a:p>
                  </a:txBody>
                  <a:tcPr anchor="b">
                    <a:lnB w="28575" cap="flat" cmpd="sng" algn="ctr">
                      <a:solidFill>
                        <a:srgbClr val="36CAC5"/>
                      </a:solidFill>
                      <a:prstDash val="solid"/>
                      <a:round/>
                      <a:headEnd type="none" w="med" len="med"/>
                      <a:tailEnd type="none" w="med" len="med"/>
                    </a:lnB>
                    <a:noFill/>
                  </a:tcPr>
                </a:tc>
                <a:extLst>
                  <a:ext uri="{0D108BD9-81ED-4DB2-BD59-A6C34878D82A}">
                    <a16:rowId xmlns:a16="http://schemas.microsoft.com/office/drawing/2014/main" val="3877142358"/>
                  </a:ext>
                </a:extLst>
              </a:tr>
              <a:tr h="1576256">
                <a:tc>
                  <a:txBody>
                    <a:bodyPr/>
                    <a:lstStyle/>
                    <a:p>
                      <a:pPr marL="0" lvl="1" indent="0" algn="l" rtl="0">
                        <a:lnSpc>
                          <a:spcPct val="90000"/>
                        </a:lnSpc>
                        <a:buFont typeface="Arial" panose="020B0604020202020204" pitchFamily="34" charset="0"/>
                        <a:buNone/>
                      </a:pPr>
                      <a:r>
                        <a:rPr lang="en-US" sz="2200" dirty="0">
                          <a:solidFill>
                            <a:schemeClr val="tx2"/>
                          </a:solidFill>
                          <a:latin typeface="Calibri" panose="020F0502020204030204" pitchFamily="34" charset="0"/>
                          <a:cs typeface="Calibri" panose="020F0502020204030204" pitchFamily="34" charset="0"/>
                        </a:rPr>
                        <a:t>Investment in human capital, employment, infrastructure, and digitalization</a:t>
                      </a:r>
                    </a:p>
                    <a:p>
                      <a:pPr marL="0" lvl="1" indent="0" algn="l" rtl="0">
                        <a:lnSpc>
                          <a:spcPct val="90000"/>
                        </a:lnSpc>
                        <a:buFont typeface="Arial" panose="020B0604020202020204" pitchFamily="34" charset="0"/>
                        <a:buNone/>
                      </a:pPr>
                      <a:r>
                        <a:rPr lang="en-US" sz="2200" dirty="0">
                          <a:solidFill>
                            <a:schemeClr val="tx2"/>
                          </a:solidFill>
                          <a:latin typeface="Calibri" panose="020F0502020204030204" pitchFamily="34" charset="0"/>
                          <a:cs typeface="Calibri" panose="020F0502020204030204" pitchFamily="34" charset="0"/>
                        </a:rPr>
                        <a:t>High-tech sector share in output and employment remains high</a:t>
                      </a:r>
                      <a:endParaRPr lang="he-IL" sz="2200" dirty="0">
                        <a:solidFill>
                          <a:schemeClr val="tx2"/>
                        </a:solidFill>
                        <a:latin typeface="Calibri" panose="020F0502020204030204" pitchFamily="34" charset="0"/>
                        <a:cs typeface="Calibri" panose="020F0502020204030204" pitchFamily="34" charset="0"/>
                      </a:endParaRPr>
                    </a:p>
                  </a:txBody>
                  <a:tcPr>
                    <a:lnT w="28575" cap="flat" cmpd="sng" algn="ctr">
                      <a:solidFill>
                        <a:srgbClr val="36CAC5"/>
                      </a:solidFill>
                      <a:prstDash val="solid"/>
                      <a:round/>
                      <a:headEnd type="none" w="med" len="med"/>
                      <a:tailEnd type="none" w="med" len="med"/>
                    </a:lnT>
                    <a:noFill/>
                  </a:tcPr>
                </a:tc>
                <a:extLst>
                  <a:ext uri="{0D108BD9-81ED-4DB2-BD59-A6C34878D82A}">
                    <a16:rowId xmlns:a16="http://schemas.microsoft.com/office/drawing/2014/main" val="3531205003"/>
                  </a:ext>
                </a:extLst>
              </a:tr>
              <a:tr h="877824">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EEB500"/>
                          </a:solidFill>
                          <a:effectLst/>
                          <a:uLnTx/>
                          <a:uFillTx/>
                          <a:latin typeface="Calibri" panose="020F0502020204030204" pitchFamily="34" charset="0"/>
                          <a:ea typeface="+mn-ea"/>
                          <a:cs typeface="Calibri" panose="020F0502020204030204" pitchFamily="34" charset="0"/>
                        </a:rPr>
                        <a:t>Arrangement, no Growth-enhancing Reforms – Annual Growth: 2.5%</a:t>
                      </a:r>
                      <a:endParaRPr kumimoji="0" lang="he-IL" sz="2400" b="1" i="0" u="none" strike="noStrike" kern="1200" cap="none" spc="0" normalizeH="0" baseline="0" noProof="0" dirty="0">
                        <a:ln>
                          <a:noFill/>
                        </a:ln>
                        <a:solidFill>
                          <a:srgbClr val="EEB500"/>
                        </a:solidFill>
                        <a:effectLst/>
                        <a:uLnTx/>
                        <a:uFillTx/>
                        <a:latin typeface="Calibri" panose="020F0502020204030204" pitchFamily="34" charset="0"/>
                        <a:ea typeface="+mn-ea"/>
                        <a:cs typeface="Calibri" panose="020F0502020204030204" pitchFamily="34" charset="0"/>
                      </a:endParaRPr>
                    </a:p>
                  </a:txBody>
                  <a:tcPr anchor="b">
                    <a:lnB w="28575" cap="flat" cmpd="sng" algn="ctr">
                      <a:solidFill>
                        <a:srgbClr val="EEB500"/>
                      </a:solidFill>
                      <a:prstDash val="solid"/>
                      <a:round/>
                      <a:headEnd type="none" w="med" len="med"/>
                      <a:tailEnd type="none" w="med" len="med"/>
                    </a:lnB>
                    <a:noFill/>
                  </a:tcPr>
                </a:tc>
                <a:extLst>
                  <a:ext uri="{0D108BD9-81ED-4DB2-BD59-A6C34878D82A}">
                    <a16:rowId xmlns:a16="http://schemas.microsoft.com/office/drawing/2014/main" val="3995627927"/>
                  </a:ext>
                </a:extLst>
              </a:tr>
              <a:tr h="1446614">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200" kern="1200" noProof="0" dirty="0">
                          <a:solidFill>
                            <a:schemeClr val="tx2"/>
                          </a:solidFill>
                          <a:latin typeface="Calibri" panose="020F0502020204030204" pitchFamily="34" charset="0"/>
                          <a:ea typeface="+mn-ea"/>
                          <a:cs typeface="Calibri" panose="020F0502020204030204" pitchFamily="34" charset="0"/>
                        </a:rPr>
                        <a:t>High-tech’s share in output increases, while its share in employment remains stable</a:t>
                      </a:r>
                      <a:endParaRPr lang="en-US" sz="2200" dirty="0"/>
                    </a:p>
                  </a:txBody>
                  <a:tcPr>
                    <a:lnT w="28575" cap="flat" cmpd="sng" algn="ctr">
                      <a:solidFill>
                        <a:srgbClr val="EEB500"/>
                      </a:solidFill>
                      <a:prstDash val="solid"/>
                      <a:round/>
                      <a:headEnd type="none" w="med" len="med"/>
                      <a:tailEnd type="none" w="med" len="med"/>
                    </a:lnT>
                    <a:noFill/>
                  </a:tcPr>
                </a:tc>
                <a:extLst>
                  <a:ext uri="{0D108BD9-81ED-4DB2-BD59-A6C34878D82A}">
                    <a16:rowId xmlns:a16="http://schemas.microsoft.com/office/drawing/2014/main" val="3063297928"/>
                  </a:ext>
                </a:extLst>
              </a:tr>
            </a:tbl>
          </a:graphicData>
        </a:graphic>
      </p:graphicFrame>
    </p:spTree>
    <p:extLst>
      <p:ext uri="{BB962C8B-B14F-4D97-AF65-F5344CB8AC3E}">
        <p14:creationId xmlns:p14="http://schemas.microsoft.com/office/powerpoint/2010/main" val="2912071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795F5-56BB-7463-E814-C1E3B82071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BEE406-0C27-375E-B7EE-16D280214D3F}"/>
              </a:ext>
            </a:extLst>
          </p:cNvPr>
          <p:cNvSpPr>
            <a:spLocks noGrp="1"/>
          </p:cNvSpPr>
          <p:nvPr>
            <p:ph type="title"/>
          </p:nvPr>
        </p:nvSpPr>
        <p:spPr/>
        <p:txBody>
          <a:bodyPr>
            <a:normAutofit/>
          </a:bodyPr>
          <a:lstStyle/>
          <a:p>
            <a:r>
              <a:rPr lang="en-US" sz="4400" dirty="0">
                <a:solidFill>
                  <a:schemeClr val="tx2"/>
                </a:solidFill>
              </a:rPr>
              <a:t>Arrangement with </a:t>
            </a:r>
            <a:r>
              <a:rPr lang="en-US" sz="4400" dirty="0">
                <a:solidFill>
                  <a:schemeClr val="tx2"/>
                </a:solidFill>
                <a:hlinkClick r:id="rId3" action="ppaction://hlinksldjump">
                  <a:extLst>
                    <a:ext uri="{A12FA001-AC4F-418D-AE19-62706E023703}">
                      <ahyp:hlinkClr xmlns:ahyp="http://schemas.microsoft.com/office/drawing/2018/hyperlinkcolor" val="tx"/>
                    </a:ext>
                  </a:extLst>
                </a:hlinkClick>
              </a:rPr>
              <a:t>Growth-Enhancing Reforms</a:t>
            </a:r>
            <a:endParaRPr lang="he-IL" sz="4400" dirty="0">
              <a:solidFill>
                <a:schemeClr val="tx2"/>
              </a:solidFill>
            </a:endParaRPr>
          </a:p>
        </p:txBody>
      </p:sp>
      <p:sp>
        <p:nvSpPr>
          <p:cNvPr id="14" name="Rounded Rectangle 13">
            <a:extLst>
              <a:ext uri="{FF2B5EF4-FFF2-40B4-BE49-F238E27FC236}">
                <a16:creationId xmlns:a16="http://schemas.microsoft.com/office/drawing/2014/main" id="{7A1EC211-888A-C0CF-3F81-29D652044120}"/>
              </a:ext>
            </a:extLst>
          </p:cNvPr>
          <p:cNvSpPr/>
          <p:nvPr/>
        </p:nvSpPr>
        <p:spPr>
          <a:xfrm>
            <a:off x="9594274" y="6039155"/>
            <a:ext cx="2272145" cy="528493"/>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Graphic 14">
            <a:extLst>
              <a:ext uri="{FF2B5EF4-FFF2-40B4-BE49-F238E27FC236}">
                <a16:creationId xmlns:a16="http://schemas.microsoft.com/office/drawing/2014/main" id="{8C4F6692-5CFB-EDD8-0AF8-452D528C11B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5342" y="1724367"/>
            <a:ext cx="893649" cy="808030"/>
          </a:xfrm>
          <a:prstGeom prst="rect">
            <a:avLst/>
          </a:prstGeom>
        </p:spPr>
      </p:pic>
      <p:pic>
        <p:nvPicPr>
          <p:cNvPr id="16" name="Graphic 15">
            <a:extLst>
              <a:ext uri="{FF2B5EF4-FFF2-40B4-BE49-F238E27FC236}">
                <a16:creationId xmlns:a16="http://schemas.microsoft.com/office/drawing/2014/main" id="{D77BB05F-8C8F-188B-DA7B-649F4FE6267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8248" y="2952828"/>
            <a:ext cx="1068589" cy="955328"/>
          </a:xfrm>
          <a:prstGeom prst="rect">
            <a:avLst/>
          </a:prstGeom>
        </p:spPr>
      </p:pic>
      <p:pic>
        <p:nvPicPr>
          <p:cNvPr id="17" name="Graphic 16">
            <a:extLst>
              <a:ext uri="{FF2B5EF4-FFF2-40B4-BE49-F238E27FC236}">
                <a16:creationId xmlns:a16="http://schemas.microsoft.com/office/drawing/2014/main" id="{4C7CAF5A-154D-8C02-8C42-89F583E6711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176183" y="1655384"/>
            <a:ext cx="914400" cy="822178"/>
          </a:xfrm>
          <a:prstGeom prst="rect">
            <a:avLst/>
          </a:prstGeom>
        </p:spPr>
      </p:pic>
      <p:pic>
        <p:nvPicPr>
          <p:cNvPr id="18" name="Graphic 17">
            <a:extLst>
              <a:ext uri="{FF2B5EF4-FFF2-40B4-BE49-F238E27FC236}">
                <a16:creationId xmlns:a16="http://schemas.microsoft.com/office/drawing/2014/main" id="{FB09BFF1-6E95-37BB-F442-ADCEDB24A6D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84743" y="2861046"/>
            <a:ext cx="1097280" cy="882127"/>
          </a:xfrm>
          <a:prstGeom prst="rect">
            <a:avLst/>
          </a:prstGeom>
        </p:spPr>
      </p:pic>
      <p:sp>
        <p:nvSpPr>
          <p:cNvPr id="20" name="TextBox 19">
            <a:extLst>
              <a:ext uri="{FF2B5EF4-FFF2-40B4-BE49-F238E27FC236}">
                <a16:creationId xmlns:a16="http://schemas.microsoft.com/office/drawing/2014/main" id="{EA615245-EA7F-58DA-9B95-4FC94582F62B}"/>
              </a:ext>
            </a:extLst>
          </p:cNvPr>
          <p:cNvSpPr txBox="1"/>
          <p:nvPr/>
        </p:nvSpPr>
        <p:spPr>
          <a:xfrm>
            <a:off x="2103443" y="1750895"/>
            <a:ext cx="3737696" cy="986104"/>
          </a:xfrm>
          <a:prstGeom prst="rect">
            <a:avLst/>
          </a:prstGeom>
          <a:noFill/>
        </p:spPr>
        <p:txBody>
          <a:bodyPr wrap="square">
            <a:spAutoFit/>
          </a:bodyPr>
          <a:lstStyle/>
          <a:p>
            <a:pPr marL="0" marR="0" lvl="1"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Raising employment rates </a:t>
            </a: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in Arab and ultra-Orthodox populations</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4F577580-58ED-0850-4839-A71C48FB1157}"/>
              </a:ext>
            </a:extLst>
          </p:cNvPr>
          <p:cNvSpPr txBox="1"/>
          <p:nvPr/>
        </p:nvSpPr>
        <p:spPr>
          <a:xfrm>
            <a:off x="2103442" y="3017080"/>
            <a:ext cx="3889305" cy="1089529"/>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Closing education gaps</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In Arab and ultra-Orthodox populations</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22" name="TextBox 21">
            <a:extLst>
              <a:ext uri="{FF2B5EF4-FFF2-40B4-BE49-F238E27FC236}">
                <a16:creationId xmlns:a16="http://schemas.microsoft.com/office/drawing/2014/main" id="{A190A62C-4772-67A9-3CC5-28CF0A5C5E03}"/>
              </a:ext>
            </a:extLst>
          </p:cNvPr>
          <p:cNvSpPr txBox="1"/>
          <p:nvPr/>
        </p:nvSpPr>
        <p:spPr>
          <a:xfrm>
            <a:off x="7425628" y="1657525"/>
            <a:ext cx="3889305" cy="1089529"/>
          </a:xfrm>
          <a:prstGeom prst="rect">
            <a:avLst/>
          </a:prstGeom>
          <a:noFill/>
        </p:spPr>
        <p:txBody>
          <a:bodyPr wrap="square">
            <a:spAutoFit/>
          </a:bodyPr>
          <a:lstStyle/>
          <a:p>
            <a:pPr marL="0" marR="0" lvl="1" indent="0" algn="l" defTabSz="914400" rtl="0" eaLnBrk="1" fontAlgn="auto" latinLnBrk="0" hangingPunct="1">
              <a:lnSpc>
                <a:spcPct val="90000"/>
              </a:lnSpc>
              <a:spcBef>
                <a:spcPts val="60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Investment in transportation infrastructure</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Improving accessibility</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1B91000A-3C59-EEFD-CBA0-113DA04C331F}"/>
              </a:ext>
            </a:extLst>
          </p:cNvPr>
          <p:cNvSpPr txBox="1"/>
          <p:nvPr/>
        </p:nvSpPr>
        <p:spPr>
          <a:xfrm>
            <a:off x="7425628" y="2938598"/>
            <a:ext cx="4075626" cy="1421928"/>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Sustaining the high-tech sector</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fostering industrial integration and expansion</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8F0BE5C1-EA2E-7534-5863-8CC865B87E79}"/>
              </a:ext>
            </a:extLst>
          </p:cNvPr>
          <p:cNvSpPr txBox="1"/>
          <p:nvPr/>
        </p:nvSpPr>
        <p:spPr>
          <a:xfrm>
            <a:off x="2103442" y="4360850"/>
            <a:ext cx="3889305" cy="757130"/>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Digitalization of the public sector</a:t>
            </a:r>
            <a:endParaRPr kumimoji="0" lang="he-IL"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pic>
        <p:nvPicPr>
          <p:cNvPr id="8" name="Graphic 7" descr="Cloud Computing outline">
            <a:extLst>
              <a:ext uri="{FF2B5EF4-FFF2-40B4-BE49-F238E27FC236}">
                <a16:creationId xmlns:a16="http://schemas.microsoft.com/office/drawing/2014/main" id="{42233071-D644-2D1C-E56E-EF62B9F7DA7C}"/>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55342" y="4263987"/>
            <a:ext cx="914400" cy="914400"/>
          </a:xfrm>
          <a:prstGeom prst="rect">
            <a:avLst/>
          </a:prstGeom>
        </p:spPr>
      </p:pic>
      <p:sp>
        <p:nvSpPr>
          <p:cNvPr id="6" name="TextBox 5">
            <a:extLst>
              <a:ext uri="{FF2B5EF4-FFF2-40B4-BE49-F238E27FC236}">
                <a16:creationId xmlns:a16="http://schemas.microsoft.com/office/drawing/2014/main" id="{9ED8CC14-6934-768C-0EB6-F56A0276B100}"/>
              </a:ext>
            </a:extLst>
          </p:cNvPr>
          <p:cNvSpPr txBox="1"/>
          <p:nvPr/>
        </p:nvSpPr>
        <p:spPr>
          <a:xfrm>
            <a:off x="9268691" y="6039155"/>
            <a:ext cx="29233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Calibri" panose="020F0502020204030204" pitchFamily="34" charset="0"/>
                <a:hlinkClick r:id="rId14" action="ppaction://hlinksldjump">
                  <a:extLst>
                    <a:ext uri="{A12FA001-AC4F-418D-AE19-62706E023703}">
                      <ahyp:hlinkClr xmlns:ahyp="http://schemas.microsoft.com/office/drawing/2018/hyperlinkcolor" val="tx"/>
                    </a:ext>
                  </a:extLst>
                </a:hlinkClick>
              </a:rPr>
              <a:t>Scenario details</a:t>
            </a:r>
            <a:endPar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Calibri" panose="020F0502020204030204" pitchFamily="34" charset="0"/>
            </a:endParaRPr>
          </a:p>
        </p:txBody>
      </p:sp>
      <p:sp>
        <p:nvSpPr>
          <p:cNvPr id="7" name="Round Same Side Corner Rectangle 2">
            <a:extLst>
              <a:ext uri="{FF2B5EF4-FFF2-40B4-BE49-F238E27FC236}">
                <a16:creationId xmlns:a16="http://schemas.microsoft.com/office/drawing/2014/main" id="{4DBC1C79-CC0F-A45D-5DFD-7DD56B0568D4}"/>
              </a:ext>
            </a:extLst>
          </p:cNvPr>
          <p:cNvSpPr/>
          <p:nvPr/>
        </p:nvSpPr>
        <p:spPr>
          <a:xfrm rot="5400000" flipH="1">
            <a:off x="3218375" y="2153845"/>
            <a:ext cx="988877" cy="7425628"/>
          </a:xfrm>
          <a:prstGeom prst="round2SameRect">
            <a:avLst>
              <a:gd name="adj1" fmla="val 50000"/>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rtl="1"/>
            <a:r>
              <a:rPr lang="en-US" sz="5400" b="1" dirty="0">
                <a:solidFill>
                  <a:schemeClr val="tx2"/>
                </a:solidFill>
                <a:latin typeface="Calibri" panose="020F0502020204030204" pitchFamily="34" charset="0"/>
                <a:cs typeface="Calibri" panose="020F0502020204030204" pitchFamily="34" charset="0"/>
              </a:rPr>
              <a:t>Annual Growth: 3.7%</a:t>
            </a:r>
          </a:p>
        </p:txBody>
      </p:sp>
      <p:sp>
        <p:nvSpPr>
          <p:cNvPr id="3" name="TextBox 2">
            <a:extLst>
              <a:ext uri="{FF2B5EF4-FFF2-40B4-BE49-F238E27FC236}">
                <a16:creationId xmlns:a16="http://schemas.microsoft.com/office/drawing/2014/main" id="{4EB0B4EF-9346-E2AA-956C-611AB6D5E941}"/>
              </a:ext>
            </a:extLst>
          </p:cNvPr>
          <p:cNvSpPr txBox="1"/>
          <p:nvPr/>
        </p:nvSpPr>
        <p:spPr>
          <a:xfrm>
            <a:off x="7430687" y="4431311"/>
            <a:ext cx="3889305" cy="757130"/>
          </a:xfrm>
          <a:prstGeom prst="rect">
            <a:avLst/>
          </a:prstGeom>
          <a:noFill/>
        </p:spPr>
        <p:txBody>
          <a:bodyPr wrap="square">
            <a:spAutoFit/>
          </a:bodyPr>
          <a:lstStyle/>
          <a:p>
            <a:pPr marL="0" lvl="1">
              <a:lnSpc>
                <a:spcPct val="90000"/>
              </a:lnSpc>
              <a:defRPr/>
            </a:pPr>
            <a:r>
              <a:rPr lang="en-US" sz="2400" b="1" dirty="0">
                <a:solidFill>
                  <a:schemeClr val="tx2"/>
                </a:solidFill>
                <a:latin typeface="Calibri" panose="020F0502020204030204" pitchFamily="34" charset="0"/>
                <a:cs typeface="Calibri" panose="020F0502020204030204" pitchFamily="34" charset="0"/>
              </a:rPr>
              <a:t>Reducing the cost of living</a:t>
            </a:r>
            <a:endParaRPr lang="he-IL" sz="2400" b="1" dirty="0">
              <a:solidFill>
                <a:schemeClr val="tx2"/>
              </a:solidFill>
              <a:latin typeface="Calibri" panose="020F0502020204030204" pitchFamily="34" charset="0"/>
              <a:cs typeface="Calibri" panose="020F0502020204030204" pitchFamily="34" charset="0"/>
            </a:endParaRPr>
          </a:p>
          <a:p>
            <a:pPr marL="0" lvl="1">
              <a:lnSpc>
                <a:spcPct val="90000"/>
              </a:lnSpc>
              <a:defRPr/>
            </a:pPr>
            <a:r>
              <a:rPr lang="en-US" sz="2400" dirty="0">
                <a:solidFill>
                  <a:schemeClr val="tx2"/>
                </a:solidFill>
                <a:latin typeface="Calibri" panose="020F0502020204030204" pitchFamily="34" charset="0"/>
                <a:cs typeface="Calibri" panose="020F0502020204030204" pitchFamily="34" charset="0"/>
              </a:rPr>
              <a:t>Promoting competition</a:t>
            </a:r>
            <a:endParaRPr lang="he-IL" sz="2400" dirty="0">
              <a:solidFill>
                <a:schemeClr val="tx2"/>
              </a:solidFill>
              <a:latin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E809CA9B-C40C-2A0F-7766-E04AAB28759F}"/>
              </a:ext>
            </a:extLst>
          </p:cNvPr>
          <p:cNvPicPr>
            <a:picLocks noChangeAspect="1"/>
          </p:cNvPicPr>
          <p:nvPr/>
        </p:nvPicPr>
        <p:blipFill>
          <a:blip r:embed="rId15"/>
          <a:stretch>
            <a:fillRect/>
          </a:stretch>
        </p:blipFill>
        <p:spPr>
          <a:xfrm>
            <a:off x="6176183" y="4228855"/>
            <a:ext cx="914400" cy="779929"/>
          </a:xfrm>
          <a:prstGeom prst="rect">
            <a:avLst/>
          </a:prstGeom>
        </p:spPr>
      </p:pic>
    </p:spTree>
    <p:extLst>
      <p:ext uri="{BB962C8B-B14F-4D97-AF65-F5344CB8AC3E}">
        <p14:creationId xmlns:p14="http://schemas.microsoft.com/office/powerpoint/2010/main" val="1600056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500"/>
                                        <p:tgtEl>
                                          <p:spTgt spid="2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
                                        </p:tgtEl>
                                        <p:attrNameLst>
                                          <p:attrName>style.visibility</p:attrName>
                                        </p:attrNameLst>
                                      </p:cBhvr>
                                      <p:to>
                                        <p:strVal val="visible"/>
                                      </p:to>
                                    </p:set>
                                    <p:animEffect transition="in" filter="fade">
                                      <p:cBhvr>
                                        <p:cTn id="52" dur="500"/>
                                        <p:tgtEl>
                                          <p:spTgt spid="3"/>
                                        </p:tgtEl>
                                      </p:cBhvr>
                                    </p:animEffect>
                                  </p:childTnLst>
                                </p:cTn>
                              </p:par>
                              <p:par>
                                <p:cTn id="53" presetID="10" presetClass="entr" presetSubtype="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4" grpId="0"/>
      <p:bldP spid="7" grpId="0" animBg="1"/>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2FD74-D3F5-0251-FE9E-D3FD1D11E8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65A0A9-B998-E869-90D8-8BEBF7ABE4E3}"/>
              </a:ext>
            </a:extLst>
          </p:cNvPr>
          <p:cNvSpPr>
            <a:spLocks noGrp="1"/>
          </p:cNvSpPr>
          <p:nvPr>
            <p:ph type="title"/>
          </p:nvPr>
        </p:nvSpPr>
        <p:spPr/>
        <p:txBody>
          <a:bodyPr>
            <a:normAutofit/>
          </a:bodyPr>
          <a:lstStyle/>
          <a:p>
            <a:r>
              <a:rPr lang="en-US" sz="4400" dirty="0">
                <a:solidFill>
                  <a:schemeClr val="tx2"/>
                </a:solidFill>
              </a:rPr>
              <a:t>Arrangement, no Growth-Enhancing Reforms</a:t>
            </a:r>
          </a:p>
        </p:txBody>
      </p:sp>
      <p:sp>
        <p:nvSpPr>
          <p:cNvPr id="14" name="Rounded Rectangle 13">
            <a:extLst>
              <a:ext uri="{FF2B5EF4-FFF2-40B4-BE49-F238E27FC236}">
                <a16:creationId xmlns:a16="http://schemas.microsoft.com/office/drawing/2014/main" id="{FAF9B525-4AAA-9A50-D0CE-8FC553D142E8}"/>
              </a:ext>
            </a:extLst>
          </p:cNvPr>
          <p:cNvSpPr/>
          <p:nvPr/>
        </p:nvSpPr>
        <p:spPr>
          <a:xfrm>
            <a:off x="9594274" y="6025613"/>
            <a:ext cx="2272145" cy="528493"/>
          </a:xfrm>
          <a:prstGeom prst="roundRect">
            <a:avLst>
              <a:gd name="adj" fmla="val 50000"/>
            </a:avLst>
          </a:prstGeom>
          <a:solidFill>
            <a:srgbClr val="FFE07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F9B9F46-144B-DED3-5058-785FD5ADC95F}"/>
              </a:ext>
            </a:extLst>
          </p:cNvPr>
          <p:cNvSpPr txBox="1"/>
          <p:nvPr/>
        </p:nvSpPr>
        <p:spPr>
          <a:xfrm>
            <a:off x="9268691" y="6025613"/>
            <a:ext cx="2923309"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Scenario details</a:t>
            </a: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pic>
        <p:nvPicPr>
          <p:cNvPr id="6" name="Graphic 5">
            <a:extLst>
              <a:ext uri="{FF2B5EF4-FFF2-40B4-BE49-F238E27FC236}">
                <a16:creationId xmlns:a16="http://schemas.microsoft.com/office/drawing/2014/main" id="{F74CD60A-6BEE-D48A-3C11-08517C37ECC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53740" y="1730825"/>
            <a:ext cx="893649" cy="808030"/>
          </a:xfrm>
          <a:prstGeom prst="rect">
            <a:avLst/>
          </a:prstGeom>
        </p:spPr>
      </p:pic>
      <p:pic>
        <p:nvPicPr>
          <p:cNvPr id="7" name="Graphic 6">
            <a:extLst>
              <a:ext uri="{FF2B5EF4-FFF2-40B4-BE49-F238E27FC236}">
                <a16:creationId xmlns:a16="http://schemas.microsoft.com/office/drawing/2014/main" id="{C9ED9EEA-408C-95A8-586A-3858AAC6863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76646" y="2959286"/>
            <a:ext cx="1068589" cy="955328"/>
          </a:xfrm>
          <a:prstGeom prst="rect">
            <a:avLst/>
          </a:prstGeom>
        </p:spPr>
      </p:pic>
      <p:pic>
        <p:nvPicPr>
          <p:cNvPr id="8" name="Graphic 7">
            <a:extLst>
              <a:ext uri="{FF2B5EF4-FFF2-40B4-BE49-F238E27FC236}">
                <a16:creationId xmlns:a16="http://schemas.microsoft.com/office/drawing/2014/main" id="{C1B1895C-E2BE-85AA-4369-821D9E48EBF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03712" y="1739399"/>
            <a:ext cx="1026898" cy="923330"/>
          </a:xfrm>
          <a:prstGeom prst="rect">
            <a:avLst/>
          </a:prstGeom>
        </p:spPr>
      </p:pic>
      <p:pic>
        <p:nvPicPr>
          <p:cNvPr id="9" name="Graphic 8">
            <a:extLst>
              <a:ext uri="{FF2B5EF4-FFF2-40B4-BE49-F238E27FC236}">
                <a16:creationId xmlns:a16="http://schemas.microsoft.com/office/drawing/2014/main" id="{AF9EBD51-E160-91DD-1528-A6C75FEBB72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097428" y="2942286"/>
            <a:ext cx="1239466" cy="996433"/>
          </a:xfrm>
          <a:prstGeom prst="rect">
            <a:avLst/>
          </a:prstGeom>
        </p:spPr>
      </p:pic>
      <p:sp>
        <p:nvSpPr>
          <p:cNvPr id="10" name="TextBox 9">
            <a:extLst>
              <a:ext uri="{FF2B5EF4-FFF2-40B4-BE49-F238E27FC236}">
                <a16:creationId xmlns:a16="http://schemas.microsoft.com/office/drawing/2014/main" id="{3F6DCB5F-B1DE-6241-D964-FBFE06DE97F1}"/>
              </a:ext>
            </a:extLst>
          </p:cNvPr>
          <p:cNvSpPr txBox="1"/>
          <p:nvPr/>
        </p:nvSpPr>
        <p:spPr>
          <a:xfrm>
            <a:off x="2101841" y="1757353"/>
            <a:ext cx="3737696" cy="986104"/>
          </a:xfrm>
          <a:prstGeom prst="rect">
            <a:avLst/>
          </a:prstGeom>
          <a:noFill/>
        </p:spPr>
        <p:txBody>
          <a:bodyPr wrap="square">
            <a:spAutoFit/>
          </a:bodyPr>
          <a:lstStyle/>
          <a:p>
            <a:pPr marL="0" marR="0" lvl="1" indent="0" algn="l" defTabSz="914400" rtl="0" eaLnBrk="1" fontAlgn="auto" latinLnBrk="0" hangingPunct="1">
              <a:lnSpc>
                <a:spcPct val="8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No increase </a:t>
            </a: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in employment rates among ultra-Orthodox and Arabs</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1" name="TextBox 10">
            <a:extLst>
              <a:ext uri="{FF2B5EF4-FFF2-40B4-BE49-F238E27FC236}">
                <a16:creationId xmlns:a16="http://schemas.microsoft.com/office/drawing/2014/main" id="{9CB26E9C-7EE0-521E-5FDD-78712E33A8C0}"/>
              </a:ext>
            </a:extLst>
          </p:cNvPr>
          <p:cNvSpPr txBox="1"/>
          <p:nvPr/>
        </p:nvSpPr>
        <p:spPr>
          <a:xfrm>
            <a:off x="2101840" y="3023538"/>
            <a:ext cx="3889305" cy="1089529"/>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Education distribution remains unchanged </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Gaps persist </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F1D15D69-CD04-127C-F907-FF77D64B38E8}"/>
              </a:ext>
            </a:extLst>
          </p:cNvPr>
          <p:cNvSpPr txBox="1"/>
          <p:nvPr/>
        </p:nvSpPr>
        <p:spPr>
          <a:xfrm>
            <a:off x="7530309" y="1725465"/>
            <a:ext cx="3889305" cy="757130"/>
          </a:xfrm>
          <a:prstGeom prst="rect">
            <a:avLst/>
          </a:prstGeom>
          <a:noFill/>
        </p:spPr>
        <p:txBody>
          <a:bodyPr wrap="square">
            <a:spAutoFit/>
          </a:bodyPr>
          <a:lstStyle/>
          <a:p>
            <a:pPr marL="0" marR="0" lvl="1" indent="0" algn="l" defTabSz="914400" rtl="0" eaLnBrk="1" fontAlgn="auto" latinLnBrk="0" hangingPunct="1">
              <a:lnSpc>
                <a:spcPct val="90000"/>
              </a:lnSpc>
              <a:spcBef>
                <a:spcPts val="60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Limited infrastructure investment </a:t>
            </a: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in transportation</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3" name="TextBox 12">
            <a:extLst>
              <a:ext uri="{FF2B5EF4-FFF2-40B4-BE49-F238E27FC236}">
                <a16:creationId xmlns:a16="http://schemas.microsoft.com/office/drawing/2014/main" id="{A9F9BA62-70FE-4956-B00D-F37054E4DFB6}"/>
              </a:ext>
            </a:extLst>
          </p:cNvPr>
          <p:cNvSpPr txBox="1"/>
          <p:nvPr/>
        </p:nvSpPr>
        <p:spPr>
          <a:xfrm>
            <a:off x="7530309" y="3006538"/>
            <a:ext cx="4075626" cy="1089529"/>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High-tech expands only moderately</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Stable share in employment</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9" name="Round Same Side Corner Rectangle 2">
            <a:extLst>
              <a:ext uri="{FF2B5EF4-FFF2-40B4-BE49-F238E27FC236}">
                <a16:creationId xmlns:a16="http://schemas.microsoft.com/office/drawing/2014/main" id="{7BCD10EE-F83A-8100-7821-38C39733AE5D}"/>
              </a:ext>
            </a:extLst>
          </p:cNvPr>
          <p:cNvSpPr/>
          <p:nvPr/>
        </p:nvSpPr>
        <p:spPr>
          <a:xfrm rot="5400000" flipH="1">
            <a:off x="3218375" y="2153845"/>
            <a:ext cx="988877" cy="7425628"/>
          </a:xfrm>
          <a:prstGeom prst="round2SameRect">
            <a:avLst>
              <a:gd name="adj1" fmla="val 50000"/>
              <a:gd name="adj2" fmla="val 0"/>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rtl="1"/>
            <a:r>
              <a:rPr lang="en-US" sz="5400" b="1" dirty="0">
                <a:solidFill>
                  <a:schemeClr val="bg1"/>
                </a:solidFill>
                <a:latin typeface="Calibri" panose="020F0502020204030204" pitchFamily="34" charset="0"/>
                <a:cs typeface="Calibri" panose="020F0502020204030204" pitchFamily="34" charset="0"/>
              </a:rPr>
              <a:t>Annual Growth: 2.5%</a:t>
            </a:r>
          </a:p>
        </p:txBody>
      </p:sp>
    </p:spTree>
    <p:extLst>
      <p:ext uri="{BB962C8B-B14F-4D97-AF65-F5344CB8AC3E}">
        <p14:creationId xmlns:p14="http://schemas.microsoft.com/office/powerpoint/2010/main" val="178691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left)">
                                      <p:cBhvr>
                                        <p:cTn id="3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5DD05-DE5F-7076-D040-731AEB9D5EC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AF66CD4-98A1-EF97-DFFD-4F5E1771357D}"/>
              </a:ext>
            </a:extLst>
          </p:cNvPr>
          <p:cNvSpPr txBox="1"/>
          <p:nvPr/>
        </p:nvSpPr>
        <p:spPr>
          <a:xfrm>
            <a:off x="2568684" y="3291693"/>
            <a:ext cx="4806024" cy="1034129"/>
          </a:xfrm>
          <a:prstGeom prst="rect">
            <a:avLst/>
          </a:prstGeom>
          <a:noFill/>
        </p:spPr>
        <p:txBody>
          <a:bodyPr wrap="square">
            <a:spAutoFit/>
          </a:bodyPr>
          <a:lstStyle>
            <a:defPPr>
              <a:defRPr lang="en-US"/>
            </a:defPPr>
            <a:lvl2pPr marL="0" lvl="1">
              <a:lnSpc>
                <a:spcPct val="90000"/>
              </a:lnSpc>
              <a:defRPr sz="2400">
                <a:solidFill>
                  <a:schemeClr val="tx2"/>
                </a:solidFill>
                <a:latin typeface="Calibri" panose="020F0502020204030204" pitchFamily="34" charset="0"/>
                <a:cs typeface="Calibri" panose="020F0502020204030204" pitchFamily="34" charset="0"/>
              </a:defRPr>
            </a:lvl2p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Outflow of skilled human capital (brain drain) </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Driven by economic and security uncertainty</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6" name="TextBox 5">
            <a:extLst>
              <a:ext uri="{FF2B5EF4-FFF2-40B4-BE49-F238E27FC236}">
                <a16:creationId xmlns:a16="http://schemas.microsoft.com/office/drawing/2014/main" id="{E1AA60C6-0543-06BB-A7BE-C853FA3F6C03}"/>
              </a:ext>
            </a:extLst>
          </p:cNvPr>
          <p:cNvSpPr txBox="1"/>
          <p:nvPr/>
        </p:nvSpPr>
        <p:spPr>
          <a:xfrm>
            <a:off x="2568684" y="1978408"/>
            <a:ext cx="3660803" cy="1311128"/>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Decline in high-tech employment share </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Due to brain drain and reduced R&amp;D attractiveness</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2" name="Rounded Rectangle 11">
            <a:extLst>
              <a:ext uri="{FF2B5EF4-FFF2-40B4-BE49-F238E27FC236}">
                <a16:creationId xmlns:a16="http://schemas.microsoft.com/office/drawing/2014/main" id="{C184C4ED-070D-A2FE-ED20-3D830C1E810C}"/>
              </a:ext>
            </a:extLst>
          </p:cNvPr>
          <p:cNvSpPr/>
          <p:nvPr/>
        </p:nvSpPr>
        <p:spPr>
          <a:xfrm>
            <a:off x="9608688" y="6046611"/>
            <a:ext cx="2272145" cy="528493"/>
          </a:xfrm>
          <a:prstGeom prst="roundRect">
            <a:avLst>
              <a:gd name="adj" fmla="val 50000"/>
            </a:avLst>
          </a:prstGeom>
          <a:solidFill>
            <a:srgbClr val="F088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8" name="Graphic 17">
            <a:extLst>
              <a:ext uri="{FF2B5EF4-FFF2-40B4-BE49-F238E27FC236}">
                <a16:creationId xmlns:a16="http://schemas.microsoft.com/office/drawing/2014/main" id="{D4DC0E91-D0EA-C623-63B2-5B9A181AE0F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73629" y="4389315"/>
            <a:ext cx="971933" cy="767880"/>
          </a:xfrm>
          <a:prstGeom prst="rect">
            <a:avLst/>
          </a:prstGeom>
        </p:spPr>
      </p:pic>
      <p:pic>
        <p:nvPicPr>
          <p:cNvPr id="20" name="Graphic 19">
            <a:extLst>
              <a:ext uri="{FF2B5EF4-FFF2-40B4-BE49-F238E27FC236}">
                <a16:creationId xmlns:a16="http://schemas.microsoft.com/office/drawing/2014/main" id="{DAD1FAEA-6AB3-B226-AE43-4B2076C9472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86767" y="3250688"/>
            <a:ext cx="745658" cy="767880"/>
          </a:xfrm>
          <a:prstGeom prst="rect">
            <a:avLst/>
          </a:prstGeom>
        </p:spPr>
      </p:pic>
      <p:sp>
        <p:nvSpPr>
          <p:cNvPr id="22" name="TextBox 21">
            <a:extLst>
              <a:ext uri="{FF2B5EF4-FFF2-40B4-BE49-F238E27FC236}">
                <a16:creationId xmlns:a16="http://schemas.microsoft.com/office/drawing/2014/main" id="{262D3AC7-C8DE-4420-ED18-75ACC375E920}"/>
              </a:ext>
            </a:extLst>
          </p:cNvPr>
          <p:cNvSpPr txBox="1"/>
          <p:nvPr/>
        </p:nvSpPr>
        <p:spPr>
          <a:xfrm>
            <a:off x="2568684" y="4389315"/>
            <a:ext cx="4548570" cy="830997"/>
          </a:xfrm>
          <a:prstGeom prst="rect">
            <a:avLst/>
          </a:prstGeom>
          <a:noFill/>
        </p:spPr>
        <p:txBody>
          <a:bodyPr wrap="square">
            <a:spAutoFit/>
          </a:bodyPr>
          <a:lstStyle>
            <a:defPPr>
              <a:defRPr lang="en-US"/>
            </a:defPPr>
            <a:lvl2pPr marL="0" lvl="1">
              <a:lnSpc>
                <a:spcPct val="90000"/>
              </a:lnSpc>
              <a:defRPr sz="2400">
                <a:solidFill>
                  <a:schemeClr val="tx2"/>
                </a:solidFill>
                <a:latin typeface="Calibri" panose="020F0502020204030204" pitchFamily="34" charset="0"/>
                <a:cs typeface="Calibri" panose="020F0502020204030204" pitchFamily="34" charset="0"/>
              </a:defRPr>
            </a:lvl2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Decline in foreign and multinational investment</a:t>
            </a:r>
          </a:p>
        </p:txBody>
      </p:sp>
      <p:sp>
        <p:nvSpPr>
          <p:cNvPr id="26" name="TextBox 25">
            <a:extLst>
              <a:ext uri="{FF2B5EF4-FFF2-40B4-BE49-F238E27FC236}">
                <a16:creationId xmlns:a16="http://schemas.microsoft.com/office/drawing/2014/main" id="{FE9B255B-C342-46D9-4A95-CF5C769AF80E}"/>
              </a:ext>
            </a:extLst>
          </p:cNvPr>
          <p:cNvSpPr txBox="1"/>
          <p:nvPr/>
        </p:nvSpPr>
        <p:spPr>
          <a:xfrm>
            <a:off x="7699358" y="3291693"/>
            <a:ext cx="3378500" cy="646331"/>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Annual outflow of 6,000 employees</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27" name="Triangle 26">
            <a:extLst>
              <a:ext uri="{FF2B5EF4-FFF2-40B4-BE49-F238E27FC236}">
                <a16:creationId xmlns:a16="http://schemas.microsoft.com/office/drawing/2014/main" id="{2069F2A2-3231-2EEA-6CBC-A83F59D34026}"/>
              </a:ext>
            </a:extLst>
          </p:cNvPr>
          <p:cNvSpPr/>
          <p:nvPr/>
        </p:nvSpPr>
        <p:spPr>
          <a:xfrm rot="5400000" flipH="1">
            <a:off x="7389863" y="2398814"/>
            <a:ext cx="258958" cy="171180"/>
          </a:xfrm>
          <a:prstGeom prst="triangle">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9" name="Triangle 28">
            <a:extLst>
              <a:ext uri="{FF2B5EF4-FFF2-40B4-BE49-F238E27FC236}">
                <a16:creationId xmlns:a16="http://schemas.microsoft.com/office/drawing/2014/main" id="{8F32B184-7928-DAE9-3CD2-BA6FD4FC8742}"/>
              </a:ext>
            </a:extLst>
          </p:cNvPr>
          <p:cNvSpPr/>
          <p:nvPr/>
        </p:nvSpPr>
        <p:spPr>
          <a:xfrm rot="5400000" flipH="1">
            <a:off x="7389863" y="3364715"/>
            <a:ext cx="258958" cy="171180"/>
          </a:xfrm>
          <a:prstGeom prst="triangle">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A640B434-6649-AEB2-B4C2-04F846F46DB2}"/>
              </a:ext>
            </a:extLst>
          </p:cNvPr>
          <p:cNvGrpSpPr/>
          <p:nvPr/>
        </p:nvGrpSpPr>
        <p:grpSpPr>
          <a:xfrm>
            <a:off x="645196" y="1891693"/>
            <a:ext cx="1693264" cy="914400"/>
            <a:chOff x="9981535" y="2796518"/>
            <a:chExt cx="1693264" cy="914400"/>
          </a:xfrm>
        </p:grpSpPr>
        <p:pic>
          <p:nvPicPr>
            <p:cNvPr id="4" name="Graphic 3" descr="Internet outline">
              <a:extLst>
                <a:ext uri="{FF2B5EF4-FFF2-40B4-BE49-F238E27FC236}">
                  <a16:creationId xmlns:a16="http://schemas.microsoft.com/office/drawing/2014/main" id="{8BD98B7B-475B-31B6-85E2-E77AE87BD2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81535" y="2796518"/>
              <a:ext cx="914400" cy="914400"/>
            </a:xfrm>
            <a:prstGeom prst="rect">
              <a:avLst/>
            </a:prstGeom>
          </p:spPr>
        </p:pic>
        <p:pic>
          <p:nvPicPr>
            <p:cNvPr id="7" name="Graphic 6" descr="Internet outline">
              <a:extLst>
                <a:ext uri="{FF2B5EF4-FFF2-40B4-BE49-F238E27FC236}">
                  <a16:creationId xmlns:a16="http://schemas.microsoft.com/office/drawing/2014/main" id="{98FB0C8A-D940-F9BD-6D48-768C536C919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26159" y="2988721"/>
              <a:ext cx="548640" cy="548640"/>
            </a:xfrm>
            <a:prstGeom prst="rect">
              <a:avLst/>
            </a:prstGeom>
          </p:spPr>
        </p:pic>
        <p:cxnSp>
          <p:nvCxnSpPr>
            <p:cNvPr id="9" name="Straight Arrow Connector 8">
              <a:extLst>
                <a:ext uri="{FF2B5EF4-FFF2-40B4-BE49-F238E27FC236}">
                  <a16:creationId xmlns:a16="http://schemas.microsoft.com/office/drawing/2014/main" id="{F82AACC3-2C80-A587-6D9C-F0F7266C38F0}"/>
                </a:ext>
              </a:extLst>
            </p:cNvPr>
            <p:cNvCxnSpPr/>
            <p:nvPr/>
          </p:nvCxnSpPr>
          <p:spPr>
            <a:xfrm>
              <a:off x="10782784" y="3251890"/>
              <a:ext cx="365760" cy="0"/>
            </a:xfrm>
            <a:prstGeom prst="straightConnector1">
              <a:avLst/>
            </a:prstGeom>
            <a:ln w="28575">
              <a:solidFill>
                <a:srgbClr val="E94C5E"/>
              </a:solidFill>
              <a:tailEnd type="triangle"/>
            </a:ln>
          </p:spPr>
          <p:style>
            <a:lnRef idx="1">
              <a:schemeClr val="accent1"/>
            </a:lnRef>
            <a:fillRef idx="0">
              <a:schemeClr val="accent1"/>
            </a:fillRef>
            <a:effectRef idx="0">
              <a:schemeClr val="accent1"/>
            </a:effectRef>
            <a:fontRef idx="minor">
              <a:schemeClr val="tx1"/>
            </a:fontRef>
          </p:style>
        </p:cxnSp>
      </p:grpSp>
      <p:sp>
        <p:nvSpPr>
          <p:cNvPr id="3" name="Title 2">
            <a:extLst>
              <a:ext uri="{FF2B5EF4-FFF2-40B4-BE49-F238E27FC236}">
                <a16:creationId xmlns:a16="http://schemas.microsoft.com/office/drawing/2014/main" id="{7744B40E-1E17-10DC-37B3-6BEB356D2E8F}"/>
              </a:ext>
            </a:extLst>
          </p:cNvPr>
          <p:cNvSpPr>
            <a:spLocks noGrp="1"/>
          </p:cNvSpPr>
          <p:nvPr>
            <p:ph type="title"/>
          </p:nvPr>
        </p:nvSpPr>
        <p:spPr>
          <a:xfrm>
            <a:off x="258763" y="679218"/>
            <a:ext cx="11622070" cy="1212475"/>
          </a:xfrm>
        </p:spPr>
        <p:txBody>
          <a:bodyPr/>
          <a:lstStyle/>
          <a:p>
            <a:pPr lvl="0">
              <a:spcBef>
                <a:spcPts val="0"/>
              </a:spcBef>
              <a:defRPr/>
            </a:pPr>
            <a:r>
              <a:rPr lang="en-US" dirty="0">
                <a:solidFill>
                  <a:schemeClr val="tx2"/>
                </a:solidFill>
              </a:rPr>
              <a:t>No arrangement, no Growth-Enhancing Reforms, High-tech Sector in Decline, Limited International sanctions</a:t>
            </a:r>
          </a:p>
        </p:txBody>
      </p:sp>
      <p:sp>
        <p:nvSpPr>
          <p:cNvPr id="8" name="TextBox 7">
            <a:extLst>
              <a:ext uri="{FF2B5EF4-FFF2-40B4-BE49-F238E27FC236}">
                <a16:creationId xmlns:a16="http://schemas.microsoft.com/office/drawing/2014/main" id="{ED4213F7-1C0E-AEE9-106A-57B75FE71A29}"/>
              </a:ext>
            </a:extLst>
          </p:cNvPr>
          <p:cNvSpPr txBox="1"/>
          <p:nvPr/>
        </p:nvSpPr>
        <p:spPr>
          <a:xfrm>
            <a:off x="9283105" y="6046611"/>
            <a:ext cx="292330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Calibri" panose="020F0502020204030204" pitchFamily="34" charset="0"/>
                <a:hlinkClick r:id="rId8" action="ppaction://hlinksldjump">
                  <a:extLst>
                    <a:ext uri="{A12FA001-AC4F-418D-AE19-62706E023703}">
                      <ahyp:hlinkClr xmlns:ahyp="http://schemas.microsoft.com/office/drawing/2018/hyperlinkcolor" val="tx"/>
                    </a:ext>
                  </a:extLst>
                </a:hlinkClick>
              </a:rPr>
              <a:t>Scenario details</a:t>
            </a:r>
            <a:endPar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AD0055BF-9781-43BD-1327-21EC0848FBE7}"/>
              </a:ext>
            </a:extLst>
          </p:cNvPr>
          <p:cNvSpPr txBox="1"/>
          <p:nvPr/>
        </p:nvSpPr>
        <p:spPr>
          <a:xfrm>
            <a:off x="7699358" y="2045596"/>
            <a:ext cx="4181475" cy="923330"/>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High-tech sector contraction: share of output declines by 2.8 pp to 17.0%, employment share by 1.4 pp to 8.5%</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1" name="Round Same Side Corner Rectangle 2">
            <a:extLst>
              <a:ext uri="{FF2B5EF4-FFF2-40B4-BE49-F238E27FC236}">
                <a16:creationId xmlns:a16="http://schemas.microsoft.com/office/drawing/2014/main" id="{614E8933-B626-12F8-A94C-3E0B38BFBBCA}"/>
              </a:ext>
            </a:extLst>
          </p:cNvPr>
          <p:cNvSpPr/>
          <p:nvPr/>
        </p:nvSpPr>
        <p:spPr>
          <a:xfrm rot="5400000" flipH="1">
            <a:off x="3218375" y="2153845"/>
            <a:ext cx="988877" cy="7425628"/>
          </a:xfrm>
          <a:prstGeom prst="round2SameRect">
            <a:avLst>
              <a:gd name="adj1" fmla="val 50000"/>
              <a:gd name="adj2" fmla="val 0"/>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rtl="1"/>
            <a:r>
              <a:rPr lang="en-US" sz="5400" b="1" dirty="0">
                <a:solidFill>
                  <a:schemeClr val="bg1"/>
                </a:solidFill>
                <a:latin typeface="Calibri" panose="020F0502020204030204" pitchFamily="34" charset="0"/>
                <a:cs typeface="Calibri" panose="020F0502020204030204" pitchFamily="34" charset="0"/>
              </a:rPr>
              <a:t>Annual Growth: 2.0%</a:t>
            </a:r>
          </a:p>
        </p:txBody>
      </p:sp>
    </p:spTree>
    <p:extLst>
      <p:ext uri="{BB962C8B-B14F-4D97-AF65-F5344CB8AC3E}">
        <p14:creationId xmlns:p14="http://schemas.microsoft.com/office/powerpoint/2010/main" val="664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25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fade">
                                      <p:cBhvr>
                                        <p:cTn id="34" dur="500"/>
                                        <p:tgtEl>
                                          <p:spTgt spid="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2" grpId="0"/>
      <p:bldP spid="26" grpId="0"/>
      <p:bldP spid="27" grpId="0" animBg="1"/>
      <p:bldP spid="29" grpId="0" animBg="1"/>
      <p:bldP spid="10"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675BC1-BC54-6554-6A19-83DBA0288B4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D5CD366-5952-DEDB-C279-A80B74C621F0}"/>
              </a:ext>
            </a:extLst>
          </p:cNvPr>
          <p:cNvSpPr txBox="1"/>
          <p:nvPr/>
        </p:nvSpPr>
        <p:spPr>
          <a:xfrm>
            <a:off x="2104813" y="2144212"/>
            <a:ext cx="4588950" cy="1311128"/>
          </a:xfrm>
          <a:prstGeom prst="rect">
            <a:avLst/>
          </a:prstGeom>
          <a:noFill/>
        </p:spPr>
        <p:txBody>
          <a:bodyPr wrap="square">
            <a:spAutoFit/>
          </a:bodyPr>
          <a:lstStyle>
            <a:defPPr>
              <a:defRPr lang="en-US"/>
            </a:defPPr>
            <a:lvl2pPr marL="0" lvl="1">
              <a:lnSpc>
                <a:spcPct val="90000"/>
              </a:lnSpc>
              <a:defRPr sz="2400">
                <a:solidFill>
                  <a:schemeClr val="tx2"/>
                </a:solidFill>
                <a:latin typeface="Calibri" panose="020F0502020204030204" pitchFamily="34" charset="0"/>
                <a:cs typeface="Calibri" panose="020F0502020204030204" pitchFamily="34" charset="0"/>
              </a:defRPr>
            </a:lvl2p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Sharp fall in exports</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Primarily high-tech, from sanctions</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Disruption of input imports </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Reduces output</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0" name="Title 1">
            <a:extLst>
              <a:ext uri="{FF2B5EF4-FFF2-40B4-BE49-F238E27FC236}">
                <a16:creationId xmlns:a16="http://schemas.microsoft.com/office/drawing/2014/main" id="{B7050681-52D7-8865-F88C-3FB97AAF77B3}"/>
              </a:ext>
            </a:extLst>
          </p:cNvPr>
          <p:cNvSpPr txBox="1">
            <a:spLocks/>
          </p:cNvSpPr>
          <p:nvPr/>
        </p:nvSpPr>
        <p:spPr>
          <a:xfrm>
            <a:off x="1209739" y="705328"/>
            <a:ext cx="10466717" cy="1222584"/>
          </a:xfrm>
          <a:prstGeom prst="rect">
            <a:avLst/>
          </a:prstGeom>
        </p:spPr>
        <p:txBody>
          <a:bodyPr vert="horz" lIns="91440" tIns="45720" rIns="91440" bIns="45720" rtlCol="0" anchor="ctr">
            <a:noAutofit/>
          </a:bodyPr>
          <a:lstStyle>
            <a:defPPr>
              <a:defRPr lang="en-US"/>
            </a:defPPr>
            <a:lvl1pPr algn="r" rtl="1">
              <a:lnSpc>
                <a:spcPct val="90000"/>
              </a:lnSpc>
              <a:spcBef>
                <a:spcPct val="0"/>
              </a:spcBef>
              <a:buNone/>
              <a:defRPr sz="4000" b="1">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latin typeface="Calibri" panose="020F0502020204030204" pitchFamily="34" charset="0"/>
                <a:ea typeface="+mj-ea"/>
                <a:cs typeface="Calibri" panose="020F0502020204030204" pitchFamily="34" charset="0"/>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endParaRPr kumimoji="0" lang="he-IL" sz="4000" b="1" i="0" u="none" strike="noStrike" kern="1200" cap="none" spc="0" normalizeH="0" baseline="0" noProof="0" dirty="0">
              <a:ln>
                <a:noFill/>
              </a:ln>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uLnTx/>
              <a:uFillTx/>
              <a:latin typeface="Calibri" panose="020F0502020204030204" pitchFamily="34" charset="0"/>
              <a:ea typeface="+mj-ea"/>
              <a:cs typeface="Calibri" panose="020F0502020204030204" pitchFamily="34" charset="0"/>
            </a:endParaRPr>
          </a:p>
        </p:txBody>
      </p:sp>
      <p:sp>
        <p:nvSpPr>
          <p:cNvPr id="12" name="Rounded Rectangle 11">
            <a:extLst>
              <a:ext uri="{FF2B5EF4-FFF2-40B4-BE49-F238E27FC236}">
                <a16:creationId xmlns:a16="http://schemas.microsoft.com/office/drawing/2014/main" id="{3A780DC3-59D2-5AFA-D42C-691C3A93CC2E}"/>
              </a:ext>
            </a:extLst>
          </p:cNvPr>
          <p:cNvSpPr/>
          <p:nvPr/>
        </p:nvSpPr>
        <p:spPr>
          <a:xfrm>
            <a:off x="9594274" y="6041219"/>
            <a:ext cx="2272145" cy="528493"/>
          </a:xfrm>
          <a:prstGeom prst="roundRect">
            <a:avLst>
              <a:gd name="adj" fmla="val 50000"/>
            </a:avLst>
          </a:prstGeom>
          <a:solidFill>
            <a:srgbClr val="F088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8" name="Graphic 17">
            <a:extLst>
              <a:ext uri="{FF2B5EF4-FFF2-40B4-BE49-F238E27FC236}">
                <a16:creationId xmlns:a16="http://schemas.microsoft.com/office/drawing/2014/main" id="{02D90972-9484-C394-507A-439995E0D69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75941" y="4404267"/>
            <a:ext cx="1120959" cy="885619"/>
          </a:xfrm>
          <a:prstGeom prst="rect">
            <a:avLst/>
          </a:prstGeom>
        </p:spPr>
      </p:pic>
      <p:sp>
        <p:nvSpPr>
          <p:cNvPr id="24" name="TextBox 23">
            <a:extLst>
              <a:ext uri="{FF2B5EF4-FFF2-40B4-BE49-F238E27FC236}">
                <a16:creationId xmlns:a16="http://schemas.microsoft.com/office/drawing/2014/main" id="{225C9E6E-6A33-19EF-EF89-9BC3ADCBE498}"/>
              </a:ext>
            </a:extLst>
          </p:cNvPr>
          <p:cNvSpPr txBox="1"/>
          <p:nvPr/>
        </p:nvSpPr>
        <p:spPr>
          <a:xfrm>
            <a:off x="6983533" y="2103814"/>
            <a:ext cx="4804515" cy="646331"/>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Export share of GDP falls from 35% to 32% by 2037, driven mainly by high-tech services</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27" name="Triangle 26">
            <a:extLst>
              <a:ext uri="{FF2B5EF4-FFF2-40B4-BE49-F238E27FC236}">
                <a16:creationId xmlns:a16="http://schemas.microsoft.com/office/drawing/2014/main" id="{C2A3A1CB-0101-D925-56BE-67C7BAF5810D}"/>
              </a:ext>
            </a:extLst>
          </p:cNvPr>
          <p:cNvSpPr/>
          <p:nvPr/>
        </p:nvSpPr>
        <p:spPr>
          <a:xfrm rot="5400000" flipH="1">
            <a:off x="6670737" y="2229212"/>
            <a:ext cx="258958" cy="171180"/>
          </a:xfrm>
          <a:prstGeom prst="triangle">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E2FF13E-2439-C673-23E2-40DCD4955ADD}"/>
              </a:ext>
            </a:extLst>
          </p:cNvPr>
          <p:cNvSpPr txBox="1"/>
          <p:nvPr/>
        </p:nvSpPr>
        <p:spPr>
          <a:xfrm>
            <a:off x="2104813" y="3494904"/>
            <a:ext cx="5212370" cy="1034129"/>
          </a:xfrm>
          <a:prstGeom prst="rect">
            <a:avLst/>
          </a:prstGeom>
          <a:noFill/>
        </p:spPr>
        <p:txBody>
          <a:bodyPr wrap="square">
            <a:spAutoFit/>
          </a:bodyPr>
          <a:lstStyle>
            <a:defPPr>
              <a:defRPr lang="en-US"/>
            </a:defPPr>
            <a:lvl2pPr marL="0" lvl="1">
              <a:lnSpc>
                <a:spcPct val="90000"/>
              </a:lnSpc>
              <a:defRPr sz="2400">
                <a:solidFill>
                  <a:schemeClr val="tx2"/>
                </a:solidFill>
                <a:latin typeface="Calibri" panose="020F0502020204030204" pitchFamily="34" charset="0"/>
                <a:cs typeface="Calibri" panose="020F0502020204030204" pitchFamily="34" charset="0"/>
              </a:defRPr>
            </a:lvl2p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Falling high-tech employment and output</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Accompanied by emigration abroad</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pic>
        <p:nvPicPr>
          <p:cNvPr id="9" name="Graphic 8" descr="Airplane outline">
            <a:extLst>
              <a:ext uri="{FF2B5EF4-FFF2-40B4-BE49-F238E27FC236}">
                <a16:creationId xmlns:a16="http://schemas.microsoft.com/office/drawing/2014/main" id="{CB0ADE55-E5E2-DBFC-DF5C-1BE6124F90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V="1">
            <a:off x="679221" y="2185323"/>
            <a:ext cx="914400" cy="914400"/>
          </a:xfrm>
          <a:prstGeom prst="rect">
            <a:avLst/>
          </a:prstGeom>
        </p:spPr>
      </p:pic>
      <p:sp>
        <p:nvSpPr>
          <p:cNvPr id="17" name="Title 16">
            <a:extLst>
              <a:ext uri="{FF2B5EF4-FFF2-40B4-BE49-F238E27FC236}">
                <a16:creationId xmlns:a16="http://schemas.microsoft.com/office/drawing/2014/main" id="{58A9794A-1037-2294-3841-06B03EF4F1FD}"/>
              </a:ext>
            </a:extLst>
          </p:cNvPr>
          <p:cNvSpPr>
            <a:spLocks noGrp="1"/>
          </p:cNvSpPr>
          <p:nvPr>
            <p:ph type="title"/>
          </p:nvPr>
        </p:nvSpPr>
        <p:spPr>
          <a:xfrm>
            <a:off x="284965" y="781169"/>
            <a:ext cx="11622070" cy="1355447"/>
          </a:xfrm>
        </p:spPr>
        <p:txBody>
          <a:bodyPr/>
          <a:lstStyle/>
          <a:p>
            <a:r>
              <a:rPr lang="en-US" dirty="0">
                <a:solidFill>
                  <a:schemeClr val="tx2"/>
                </a:solidFill>
              </a:rPr>
              <a:t>Occupation of Gaza and Civilian Administration, No Growth-Enhancing, High-tech Sector in Decline, International Sanctions</a:t>
            </a:r>
          </a:p>
        </p:txBody>
      </p:sp>
      <p:sp>
        <p:nvSpPr>
          <p:cNvPr id="19" name="TextBox 18">
            <a:extLst>
              <a:ext uri="{FF2B5EF4-FFF2-40B4-BE49-F238E27FC236}">
                <a16:creationId xmlns:a16="http://schemas.microsoft.com/office/drawing/2014/main" id="{D8194CF5-BB20-4F70-EC88-354B516E323F}"/>
              </a:ext>
            </a:extLst>
          </p:cNvPr>
          <p:cNvSpPr txBox="1"/>
          <p:nvPr/>
        </p:nvSpPr>
        <p:spPr>
          <a:xfrm>
            <a:off x="9268691" y="6041219"/>
            <a:ext cx="2923309" cy="461665"/>
          </a:xfrm>
          <a:prstGeom prst="rect">
            <a:avLst/>
          </a:prstGeom>
          <a:noFill/>
        </p:spPr>
        <p:txBody>
          <a:bodyPr wrap="square" rtlCol="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Calibri" panose="020F0502020204030204" pitchFamily="34" charset="0"/>
                <a:hlinkClick r:id="rId6" action="ppaction://hlinksldjump">
                  <a:extLst>
                    <a:ext uri="{A12FA001-AC4F-418D-AE19-62706E023703}">
                      <ahyp:hlinkClr xmlns:ahyp="http://schemas.microsoft.com/office/drawing/2018/hyperlinkcolor" val="tx"/>
                    </a:ext>
                  </a:extLst>
                </a:hlinkClick>
              </a:rPr>
              <a:t>Scenario details</a:t>
            </a:r>
            <a:endParaRPr kumimoji="0" lang="en-US" sz="2400" b="1" i="0" u="none" strike="noStrike" kern="1200" cap="none" spc="0" normalizeH="0" baseline="0" noProof="0" dirty="0">
              <a:ln>
                <a:noFill/>
              </a:ln>
              <a:solidFill>
                <a:srgbClr val="FFFFFF">
                  <a:lumMod val="95000"/>
                </a:srgbClr>
              </a:solidFill>
              <a:effectLst/>
              <a:uLnTx/>
              <a:uFillTx/>
              <a:latin typeface="Calibri" panose="020F0502020204030204" pitchFamily="34" charset="0"/>
              <a:ea typeface="+mn-ea"/>
              <a:cs typeface="Calibri" panose="020F0502020204030204" pitchFamily="34" charset="0"/>
            </a:endParaRPr>
          </a:p>
        </p:txBody>
      </p:sp>
      <p:grpSp>
        <p:nvGrpSpPr>
          <p:cNvPr id="7" name="Group 6">
            <a:extLst>
              <a:ext uri="{FF2B5EF4-FFF2-40B4-BE49-F238E27FC236}">
                <a16:creationId xmlns:a16="http://schemas.microsoft.com/office/drawing/2014/main" id="{4DCEA1DE-096A-3AEE-857E-15AA48C4A5C9}"/>
              </a:ext>
            </a:extLst>
          </p:cNvPr>
          <p:cNvGrpSpPr/>
          <p:nvPr/>
        </p:nvGrpSpPr>
        <p:grpSpPr>
          <a:xfrm>
            <a:off x="305096" y="3455340"/>
            <a:ext cx="1693264" cy="914400"/>
            <a:chOff x="9981535" y="2796518"/>
            <a:chExt cx="1693264" cy="914400"/>
          </a:xfrm>
        </p:grpSpPr>
        <p:pic>
          <p:nvPicPr>
            <p:cNvPr id="13" name="Graphic 12" descr="Internet outline">
              <a:extLst>
                <a:ext uri="{FF2B5EF4-FFF2-40B4-BE49-F238E27FC236}">
                  <a16:creationId xmlns:a16="http://schemas.microsoft.com/office/drawing/2014/main" id="{94BD710B-D56F-6177-D4FF-C82B114E214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81535" y="2796518"/>
              <a:ext cx="914400" cy="914400"/>
            </a:xfrm>
            <a:prstGeom prst="rect">
              <a:avLst/>
            </a:prstGeom>
          </p:spPr>
        </p:pic>
        <p:pic>
          <p:nvPicPr>
            <p:cNvPr id="21" name="Graphic 20" descr="Internet outline">
              <a:extLst>
                <a:ext uri="{FF2B5EF4-FFF2-40B4-BE49-F238E27FC236}">
                  <a16:creationId xmlns:a16="http://schemas.microsoft.com/office/drawing/2014/main" id="{4E31C278-A45A-F8AC-D18E-6AF350BD99A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126159" y="2988721"/>
              <a:ext cx="548640" cy="548640"/>
            </a:xfrm>
            <a:prstGeom prst="rect">
              <a:avLst/>
            </a:prstGeom>
          </p:spPr>
        </p:pic>
        <p:cxnSp>
          <p:nvCxnSpPr>
            <p:cNvPr id="23" name="Straight Arrow Connector 22">
              <a:extLst>
                <a:ext uri="{FF2B5EF4-FFF2-40B4-BE49-F238E27FC236}">
                  <a16:creationId xmlns:a16="http://schemas.microsoft.com/office/drawing/2014/main" id="{34DD3456-F261-303B-96B7-166D516D4A15}"/>
                </a:ext>
              </a:extLst>
            </p:cNvPr>
            <p:cNvCxnSpPr/>
            <p:nvPr/>
          </p:nvCxnSpPr>
          <p:spPr>
            <a:xfrm>
              <a:off x="10782784" y="3251890"/>
              <a:ext cx="365760" cy="0"/>
            </a:xfrm>
            <a:prstGeom prst="straightConnector1">
              <a:avLst/>
            </a:prstGeom>
            <a:ln w="28575">
              <a:solidFill>
                <a:srgbClr val="E94C5E"/>
              </a:solidFill>
              <a:tailEnd type="triangle"/>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FD3E5299-BE68-BCDA-7E9E-38B7C929C0ED}"/>
              </a:ext>
            </a:extLst>
          </p:cNvPr>
          <p:cNvSpPr txBox="1"/>
          <p:nvPr/>
        </p:nvSpPr>
        <p:spPr>
          <a:xfrm>
            <a:off x="6983533" y="3273304"/>
            <a:ext cx="4882886" cy="923330"/>
          </a:xfrm>
          <a:prstGeom prst="rect">
            <a:avLst/>
          </a:prstGeom>
          <a:noFill/>
        </p:spPr>
        <p:txBody>
          <a:bodyPr wrap="square">
            <a:spAutoFit/>
          </a:bodyPr>
          <a:lstStyle/>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Employment down by 94K compared to 2024</a:t>
            </a:r>
          </a:p>
          <a:p>
            <a:pPr marL="0" marR="0" lvl="1" indent="0" algn="l"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High-tech share drops 4.4 pp to 15.5% of output and 2.2 pp to 7.7% of employment</a:t>
            </a:r>
            <a:endParaRPr kumimoji="0" lang="he-IL"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5" name="Triangle 26">
            <a:extLst>
              <a:ext uri="{FF2B5EF4-FFF2-40B4-BE49-F238E27FC236}">
                <a16:creationId xmlns:a16="http://schemas.microsoft.com/office/drawing/2014/main" id="{4822D74D-5D06-BBFB-1C2F-C4993EA9DB42}"/>
              </a:ext>
            </a:extLst>
          </p:cNvPr>
          <p:cNvSpPr/>
          <p:nvPr/>
        </p:nvSpPr>
        <p:spPr>
          <a:xfrm rot="5400000" flipH="1">
            <a:off x="6670737" y="3619736"/>
            <a:ext cx="258958" cy="171180"/>
          </a:xfrm>
          <a:prstGeom prst="triangle">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AB7B70D-412F-AAF1-3926-24944BB7C123}"/>
              </a:ext>
            </a:extLst>
          </p:cNvPr>
          <p:cNvSpPr txBox="1"/>
          <p:nvPr/>
        </p:nvSpPr>
        <p:spPr>
          <a:xfrm>
            <a:off x="2125003" y="4501200"/>
            <a:ext cx="4548570" cy="830997"/>
          </a:xfrm>
          <a:prstGeom prst="rect">
            <a:avLst/>
          </a:prstGeom>
          <a:noFill/>
        </p:spPr>
        <p:txBody>
          <a:bodyPr wrap="square">
            <a:spAutoFit/>
          </a:bodyPr>
          <a:lstStyle>
            <a:defPPr>
              <a:defRPr lang="en-US"/>
            </a:defPPr>
            <a:lvl2pPr marL="0" lvl="1">
              <a:lnSpc>
                <a:spcPct val="90000"/>
              </a:lnSpc>
              <a:defRPr sz="2400">
                <a:solidFill>
                  <a:schemeClr val="tx2"/>
                </a:solidFill>
                <a:latin typeface="Calibri" panose="020F0502020204030204" pitchFamily="34" charset="0"/>
                <a:cs typeface="Calibri" panose="020F0502020204030204" pitchFamily="34" charset="0"/>
              </a:defRPr>
            </a:lvl2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Decline in foreign and multinational investment</a:t>
            </a:r>
          </a:p>
        </p:txBody>
      </p:sp>
      <p:sp>
        <p:nvSpPr>
          <p:cNvPr id="11" name="Round Same Side Corner Rectangle 2">
            <a:extLst>
              <a:ext uri="{FF2B5EF4-FFF2-40B4-BE49-F238E27FC236}">
                <a16:creationId xmlns:a16="http://schemas.microsoft.com/office/drawing/2014/main" id="{9E92C896-2FF8-CB0E-29BE-4A01A495729D}"/>
              </a:ext>
            </a:extLst>
          </p:cNvPr>
          <p:cNvSpPr/>
          <p:nvPr/>
        </p:nvSpPr>
        <p:spPr>
          <a:xfrm rot="5400000" flipH="1">
            <a:off x="3218375" y="2153845"/>
            <a:ext cx="988877" cy="7425628"/>
          </a:xfrm>
          <a:prstGeom prst="round2SameRect">
            <a:avLst>
              <a:gd name="adj1" fmla="val 50000"/>
              <a:gd name="adj2" fmla="val 0"/>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rtl="1"/>
            <a:r>
              <a:rPr lang="en-US" sz="5400" b="1" dirty="0">
                <a:solidFill>
                  <a:schemeClr val="bg1"/>
                </a:solidFill>
                <a:latin typeface="Calibri" panose="020F0502020204030204" pitchFamily="34" charset="0"/>
                <a:cs typeface="Calibri" panose="020F0502020204030204" pitchFamily="34" charset="0"/>
              </a:rPr>
              <a:t>Annual Growth: 1.0%</a:t>
            </a:r>
          </a:p>
        </p:txBody>
      </p:sp>
    </p:spTree>
    <p:extLst>
      <p:ext uri="{BB962C8B-B14F-4D97-AF65-F5344CB8AC3E}">
        <p14:creationId xmlns:p14="http://schemas.microsoft.com/office/powerpoint/2010/main" val="4038628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250"/>
                                        <p:tgtEl>
                                          <p:spTgt spid="27"/>
                                        </p:tgtEl>
                                      </p:cBhvr>
                                    </p:animEffect>
                                  </p:childTnLst>
                                </p:cTn>
                              </p:par>
                            </p:childTnLst>
                          </p:cTn>
                        </p:par>
                        <p:par>
                          <p:cTn id="15" fill="hold">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left)">
                                      <p:cBhvr>
                                        <p:cTn id="30" dur="250"/>
                                        <p:tgtEl>
                                          <p:spTgt spid="15"/>
                                        </p:tgtEl>
                                      </p:cBhvr>
                                    </p:animEffect>
                                  </p:childTnLst>
                                </p:cTn>
                              </p:par>
                            </p:childTnLst>
                          </p:cTn>
                        </p:par>
                        <p:par>
                          <p:cTn id="31" fill="hold">
                            <p:stCondLst>
                              <p:cond delay="750"/>
                            </p:stCondLst>
                            <p:childTnLst>
                              <p:par>
                                <p:cTn id="32" presetID="10"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4" grpId="0"/>
      <p:bldP spid="27" grpId="0" animBg="1"/>
      <p:bldP spid="2" grpId="0"/>
      <p:bldP spid="14" grpId="0"/>
      <p:bldP spid="15" grpId="0" animBg="1"/>
      <p:bldP spid="3" grpId="0"/>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959BA-9E04-7AC8-2324-75D4AD5944E9}"/>
            </a:ext>
          </a:extLst>
        </p:cNvPr>
        <p:cNvGrpSpPr/>
        <p:nvPr/>
      </p:nvGrpSpPr>
      <p:grpSpPr>
        <a:xfrm>
          <a:off x="0" y="0"/>
          <a:ext cx="0" cy="0"/>
          <a:chOff x="0" y="0"/>
          <a:chExt cx="0" cy="0"/>
        </a:xfrm>
      </p:grpSpPr>
      <p:graphicFrame>
        <p:nvGraphicFramePr>
          <p:cNvPr id="3" name="Content Placeholder 4">
            <a:extLst>
              <a:ext uri="{FF2B5EF4-FFF2-40B4-BE49-F238E27FC236}">
                <a16:creationId xmlns:a16="http://schemas.microsoft.com/office/drawing/2014/main" id="{3DEF3A7F-D3A8-1EA0-9186-1DF8BCCC75E0}"/>
              </a:ext>
            </a:extLst>
          </p:cNvPr>
          <p:cNvGraphicFramePr>
            <a:graphicFrameLocks/>
          </p:cNvGraphicFramePr>
          <p:nvPr>
            <p:extLst>
              <p:ext uri="{D42A27DB-BD31-4B8C-83A1-F6EECF244321}">
                <p14:modId xmlns:p14="http://schemas.microsoft.com/office/powerpoint/2010/main" val="2071991555"/>
              </p:ext>
            </p:extLst>
          </p:nvPr>
        </p:nvGraphicFramePr>
        <p:xfrm>
          <a:off x="400516" y="2007769"/>
          <a:ext cx="11390968" cy="3076213"/>
        </p:xfrm>
        <a:graphic>
          <a:graphicData uri="http://schemas.openxmlformats.org/drawingml/2006/table">
            <a:tbl>
              <a:tblPr firstRow="1" bandRow="1">
                <a:tableStyleId>{5C22544A-7EE6-4342-B048-85BDC9FD1C3A}</a:tableStyleId>
              </a:tblPr>
              <a:tblGrid>
                <a:gridCol w="4337583">
                  <a:extLst>
                    <a:ext uri="{9D8B030D-6E8A-4147-A177-3AD203B41FA5}">
                      <a16:colId xmlns:a16="http://schemas.microsoft.com/office/drawing/2014/main" val="1574648625"/>
                    </a:ext>
                  </a:extLst>
                </a:gridCol>
                <a:gridCol w="1681555">
                  <a:extLst>
                    <a:ext uri="{9D8B030D-6E8A-4147-A177-3AD203B41FA5}">
                      <a16:colId xmlns:a16="http://schemas.microsoft.com/office/drawing/2014/main" val="565347729"/>
                    </a:ext>
                  </a:extLst>
                </a:gridCol>
                <a:gridCol w="2850726">
                  <a:extLst>
                    <a:ext uri="{9D8B030D-6E8A-4147-A177-3AD203B41FA5}">
                      <a16:colId xmlns:a16="http://schemas.microsoft.com/office/drawing/2014/main" val="4016282292"/>
                    </a:ext>
                  </a:extLst>
                </a:gridCol>
                <a:gridCol w="2521104">
                  <a:extLst>
                    <a:ext uri="{9D8B030D-6E8A-4147-A177-3AD203B41FA5}">
                      <a16:colId xmlns:a16="http://schemas.microsoft.com/office/drawing/2014/main" val="2375248558"/>
                    </a:ext>
                  </a:extLst>
                </a:gridCol>
              </a:tblGrid>
              <a:tr h="735349">
                <a:tc>
                  <a:txBody>
                    <a:bodyPr/>
                    <a:lstStyle/>
                    <a:p>
                      <a:pP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Scenario</a:t>
                      </a:r>
                    </a:p>
                  </a:txBody>
                  <a:tcPr anchor="b">
                    <a:lnL w="12700" cmpd="sng">
                      <a:noFill/>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Deficit</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Interest Rate–Growth Gap</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Convergence/</a:t>
                      </a:r>
                    </a:p>
                    <a:p>
                      <a:pPr algn="ct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Divergence</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08249734"/>
                  </a:ext>
                </a:extLst>
              </a:tr>
              <a:tr h="573346">
                <a:tc>
                  <a:txBody>
                    <a:bodyPr/>
                    <a:lstStyle/>
                    <a:p>
                      <a:pP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Arrangement and growth-enhancing reforms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D7E9F3"/>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Low, declining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D7E9F3"/>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Negative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D7E9F3"/>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Stabilization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D7E9F3"/>
                    </a:solidFill>
                  </a:tcPr>
                </a:tc>
                <a:extLst>
                  <a:ext uri="{0D108BD9-81ED-4DB2-BD59-A6C34878D82A}">
                    <a16:rowId xmlns:a16="http://schemas.microsoft.com/office/drawing/2014/main" val="1709041992"/>
                  </a:ext>
                </a:extLst>
              </a:tr>
              <a:tr h="573346">
                <a:tc>
                  <a:txBody>
                    <a:bodyPr/>
                    <a:lstStyle/>
                    <a:p>
                      <a:pP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Arrangement without growth-enhancing reforms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FEDB9"/>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Low, declining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FEDB9"/>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Near zero</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FEDB9"/>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Slow divergence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FEDB9"/>
                    </a:solidFill>
                  </a:tcPr>
                </a:tc>
                <a:extLst>
                  <a:ext uri="{0D108BD9-81ED-4DB2-BD59-A6C34878D82A}">
                    <a16:rowId xmlns:a16="http://schemas.microsoft.com/office/drawing/2014/main" val="792837646"/>
                  </a:ext>
                </a:extLst>
              </a:tr>
              <a:tr h="573346">
                <a:tc>
                  <a:txBody>
                    <a:bodyPr/>
                    <a:lstStyle/>
                    <a:p>
                      <a:pPr>
                        <a:lnSpc>
                          <a:spcPct val="80000"/>
                        </a:lnSpc>
                        <a:buNone/>
                      </a:pPr>
                      <a:r>
                        <a:rPr lang="en-US" sz="2000" b="1" kern="1200" dirty="0">
                          <a:solidFill>
                            <a:schemeClr val="tx2"/>
                          </a:solidFill>
                          <a:latin typeface="Calibri" panose="020F0502020204030204" pitchFamily="34" charset="0"/>
                          <a:ea typeface="+mn-ea"/>
                          <a:cs typeface="Calibri" panose="020F0502020204030204" pitchFamily="34" charset="0"/>
                        </a:rPr>
                        <a:t>No arrangement, no growth-enhancing reforms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4B2BA"/>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High and widening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4B2BA"/>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High and widening</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4B2BA"/>
                    </a:solidFill>
                  </a:tcPr>
                </a:tc>
                <a:tc>
                  <a:txBody>
                    <a:bodyPr/>
                    <a:lstStyle/>
                    <a:p>
                      <a:pPr algn="ctr">
                        <a:lnSpc>
                          <a:spcPct val="80000"/>
                        </a:lnSpc>
                        <a:buNone/>
                      </a:pPr>
                      <a:r>
                        <a:rPr lang="en-US" sz="2000" b="0" kern="1200" dirty="0">
                          <a:solidFill>
                            <a:schemeClr val="tx2"/>
                          </a:solidFill>
                          <a:latin typeface="Calibri" panose="020F0502020204030204" pitchFamily="34" charset="0"/>
                          <a:ea typeface="+mn-ea"/>
                          <a:cs typeface="Calibri" panose="020F0502020204030204" pitchFamily="34" charset="0"/>
                        </a:rPr>
                        <a:t>Rapid divergence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F4B2BA"/>
                    </a:solidFill>
                  </a:tcPr>
                </a:tc>
                <a:extLst>
                  <a:ext uri="{0D108BD9-81ED-4DB2-BD59-A6C34878D82A}">
                    <a16:rowId xmlns:a16="http://schemas.microsoft.com/office/drawing/2014/main" val="3472566631"/>
                  </a:ext>
                </a:extLst>
              </a:tr>
              <a:tr h="573346">
                <a:tc>
                  <a:txBody>
                    <a:bodyPr/>
                    <a:lstStyle/>
                    <a:p>
                      <a:pPr>
                        <a:lnSpc>
                          <a:spcPct val="80000"/>
                        </a:lnSpc>
                        <a:buNone/>
                      </a:pPr>
                      <a:r>
                        <a:rPr lang="en-US" sz="2000" b="1" kern="1200" dirty="0">
                          <a:solidFill>
                            <a:schemeClr val="bg1"/>
                          </a:solidFill>
                          <a:latin typeface="Calibri" panose="020F0502020204030204" pitchFamily="34" charset="0"/>
                          <a:ea typeface="+mn-ea"/>
                          <a:cs typeface="Calibri" panose="020F0502020204030204" pitchFamily="34" charset="0"/>
                        </a:rPr>
                        <a:t>Gaza Occupation and continuous civilian governance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E4283E"/>
                    </a:solidFill>
                  </a:tcPr>
                </a:tc>
                <a:tc>
                  <a:txBody>
                    <a:bodyPr/>
                    <a:lstStyle/>
                    <a:p>
                      <a:pPr algn="ctr">
                        <a:lnSpc>
                          <a:spcPct val="80000"/>
                        </a:lnSpc>
                        <a:buNone/>
                      </a:pPr>
                      <a:r>
                        <a:rPr lang="en-US" sz="2000" b="0" kern="1200" dirty="0">
                          <a:solidFill>
                            <a:schemeClr val="bg1"/>
                          </a:solidFill>
                          <a:latin typeface="Calibri" panose="020F0502020204030204" pitchFamily="34" charset="0"/>
                          <a:ea typeface="+mn-ea"/>
                          <a:cs typeface="Calibri" panose="020F0502020204030204" pitchFamily="34" charset="0"/>
                        </a:rPr>
                        <a:t>High and prolonged</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E4283E"/>
                    </a:solidFill>
                  </a:tcPr>
                </a:tc>
                <a:tc>
                  <a:txBody>
                    <a:bodyPr/>
                    <a:lstStyle/>
                    <a:p>
                      <a:pPr algn="ctr">
                        <a:lnSpc>
                          <a:spcPct val="80000"/>
                        </a:lnSpc>
                        <a:buNone/>
                      </a:pPr>
                      <a:r>
                        <a:rPr lang="en-US" sz="2000" b="0" kern="1200" dirty="0">
                          <a:solidFill>
                            <a:schemeClr val="bg1"/>
                          </a:solidFill>
                          <a:latin typeface="Calibri" panose="020F0502020204030204" pitchFamily="34" charset="0"/>
                          <a:ea typeface="+mn-ea"/>
                          <a:cs typeface="Calibri" panose="020F0502020204030204" pitchFamily="34" charset="0"/>
                        </a:rPr>
                        <a:t>High over time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E4283E"/>
                    </a:solidFill>
                  </a:tcPr>
                </a:tc>
                <a:tc>
                  <a:txBody>
                    <a:bodyPr/>
                    <a:lstStyle/>
                    <a:p>
                      <a:pPr algn="ctr">
                        <a:lnSpc>
                          <a:spcPct val="80000"/>
                        </a:lnSpc>
                        <a:buNone/>
                      </a:pPr>
                      <a:r>
                        <a:rPr lang="en-US" sz="2000" b="0" kern="1200" dirty="0">
                          <a:solidFill>
                            <a:schemeClr val="bg1"/>
                          </a:solidFill>
                          <a:latin typeface="Calibri" panose="020F0502020204030204" pitchFamily="34" charset="0"/>
                          <a:ea typeface="+mn-ea"/>
                          <a:cs typeface="Calibri" panose="020F0502020204030204" pitchFamily="34" charset="0"/>
                        </a:rPr>
                        <a:t>Very rapid divergence</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solidFill>
                      <a:srgbClr val="E4283E"/>
                    </a:solidFill>
                  </a:tcPr>
                </a:tc>
                <a:extLst>
                  <a:ext uri="{0D108BD9-81ED-4DB2-BD59-A6C34878D82A}">
                    <a16:rowId xmlns:a16="http://schemas.microsoft.com/office/drawing/2014/main" val="2892646422"/>
                  </a:ext>
                </a:extLst>
              </a:tr>
            </a:tbl>
          </a:graphicData>
        </a:graphic>
      </p:graphicFrame>
      <p:grpSp>
        <p:nvGrpSpPr>
          <p:cNvPr id="8" name="Group 7">
            <a:extLst>
              <a:ext uri="{FF2B5EF4-FFF2-40B4-BE49-F238E27FC236}">
                <a16:creationId xmlns:a16="http://schemas.microsoft.com/office/drawing/2014/main" id="{B0F3C368-1163-874E-76B2-B4AD9608E8FC}"/>
              </a:ext>
            </a:extLst>
          </p:cNvPr>
          <p:cNvGrpSpPr/>
          <p:nvPr/>
        </p:nvGrpSpPr>
        <p:grpSpPr>
          <a:xfrm>
            <a:off x="400516" y="5627969"/>
            <a:ext cx="11390970" cy="867929"/>
            <a:chOff x="241299" y="5808923"/>
            <a:chExt cx="11715734" cy="867929"/>
          </a:xfrm>
        </p:grpSpPr>
        <p:sp>
          <p:nvSpPr>
            <p:cNvPr id="10" name="Rectangle 9">
              <a:extLst>
                <a:ext uri="{FF2B5EF4-FFF2-40B4-BE49-F238E27FC236}">
                  <a16:creationId xmlns:a16="http://schemas.microsoft.com/office/drawing/2014/main" id="{CB95CA0A-1D07-C50C-13CE-8DCFF63BD647}"/>
                </a:ext>
              </a:extLst>
            </p:cNvPr>
            <p:cNvSpPr/>
            <p:nvPr/>
          </p:nvSpPr>
          <p:spPr>
            <a:xfrm>
              <a:off x="241300" y="5808923"/>
              <a:ext cx="11715733" cy="867929"/>
            </a:xfrm>
            <a:prstGeom prst="rect">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7F6A942C-746C-3969-96CD-BFA01E9911C1}"/>
                </a:ext>
              </a:extLst>
            </p:cNvPr>
            <p:cNvSpPr txBox="1"/>
            <p:nvPr/>
          </p:nvSpPr>
          <p:spPr>
            <a:xfrm>
              <a:off x="241299" y="5886507"/>
              <a:ext cx="11715733" cy="790345"/>
            </a:xfrm>
            <a:prstGeom prst="rect">
              <a:avLst/>
            </a:prstGeom>
            <a:noFill/>
            <a:effectLst/>
          </p:spPr>
          <p:txBody>
            <a:bodyPr wrap="square">
              <a:spAutoFit/>
            </a:bodyPr>
            <a:lstStyle/>
            <a:p>
              <a:pPr lvl="0" algn="ctr" eaLnBrk="0" fontAlgn="base" hangingPunct="0">
                <a:lnSpc>
                  <a:spcPct val="80000"/>
                </a:lnSpc>
                <a:spcBef>
                  <a:spcPct val="0"/>
                </a:spcBef>
                <a:spcAft>
                  <a:spcPct val="0"/>
                </a:spcAft>
                <a:defRPr/>
              </a:pPr>
              <a:r>
                <a:rPr lang="en-US" sz="2800" b="1" dirty="0">
                  <a:solidFill>
                    <a:srgbClr val="FFFFFF"/>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Absent growth-enhancing reforms, a full</a:t>
              </a:r>
              <a:r>
                <a:rPr kumimoji="0" lang="en-US"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 Gaza Occupation threatens fiscal sustainability and obstructs defense funding</a:t>
              </a:r>
              <a:endParaRPr kumimoji="0" lang="he-IL" sz="28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endParaRPr>
            </a:p>
          </p:txBody>
        </p:sp>
      </p:grpSp>
      <p:sp>
        <p:nvSpPr>
          <p:cNvPr id="9" name="Title 1">
            <a:extLst>
              <a:ext uri="{FF2B5EF4-FFF2-40B4-BE49-F238E27FC236}">
                <a16:creationId xmlns:a16="http://schemas.microsoft.com/office/drawing/2014/main" id="{AFBDF57E-41FF-C5B1-CC32-9604F023789F}"/>
              </a:ext>
            </a:extLst>
          </p:cNvPr>
          <p:cNvSpPr>
            <a:spLocks noGrp="1"/>
          </p:cNvSpPr>
          <p:nvPr>
            <p:ph type="title"/>
          </p:nvPr>
        </p:nvSpPr>
        <p:spPr>
          <a:xfrm>
            <a:off x="1305342" y="593212"/>
            <a:ext cx="9581313" cy="994836"/>
          </a:xfrm>
        </p:spPr>
        <p:txBody>
          <a:bodyPr>
            <a:noAutofit/>
          </a:bodyPr>
          <a:lstStyle/>
          <a:p>
            <a:pPr algn="ctr"/>
            <a:r>
              <a:rPr lang="en-US" sz="40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t>Absent Growth-Enhancing Reforms – </a:t>
            </a:r>
            <a:br>
              <a:rPr lang="en-US" sz="40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br>
            <a:r>
              <a:rPr lang="en-US" sz="40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t>Debt-to-GDP Ratio Diverges</a:t>
            </a:r>
          </a:p>
        </p:txBody>
      </p:sp>
      <p:sp>
        <p:nvSpPr>
          <p:cNvPr id="22" name="Rectangle 21">
            <a:extLst>
              <a:ext uri="{FF2B5EF4-FFF2-40B4-BE49-F238E27FC236}">
                <a16:creationId xmlns:a16="http://schemas.microsoft.com/office/drawing/2014/main" id="{F8ED3B7B-A51E-ADFB-94D2-07B7F0C88FC6}"/>
              </a:ext>
            </a:extLst>
          </p:cNvPr>
          <p:cNvSpPr>
            <a:spLocks noChangeArrowheads="1"/>
          </p:cNvSpPr>
          <p:nvPr/>
        </p:nvSpPr>
        <p:spPr bwMode="auto">
          <a:xfrm>
            <a:off x="1871979" y="1665632"/>
            <a:ext cx="7808845" cy="477054"/>
          </a:xfrm>
          <a:prstGeom prst="rect">
            <a:avLst/>
          </a:prstGeom>
          <a:noFill/>
          <a:ln w="9525">
            <a:noFill/>
            <a:miter lim="800000"/>
            <a:headEnd/>
            <a:tailEnd/>
          </a:ln>
          <a:effec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Forecast to 2035, based on economic-security scenarios</a:t>
            </a:r>
            <a:endParaRPr kumimoji="0" lang="he-IL" sz="25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DA01E152-10F2-8884-1682-4EA7DFEF1406}"/>
              </a:ext>
            </a:extLst>
          </p:cNvPr>
          <p:cNvSpPr txBox="1"/>
          <p:nvPr/>
        </p:nvSpPr>
        <p:spPr>
          <a:xfrm>
            <a:off x="400516" y="5083982"/>
            <a:ext cx="941893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en-IL"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89628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ppt_y</p:attrName>
                                        </p:attrNameLst>
                                      </p:cBhvr>
                                      <p:tavLst>
                                        <p:tav tm="0">
                                          <p:val>
                                            <p:strVal val="#ppt_y+#ppt_h*1.125000"/>
                                          </p:val>
                                        </p:tav>
                                        <p:tav tm="100000">
                                          <p:val>
                                            <p:strVal val="#ppt_y"/>
                                          </p:val>
                                        </p:tav>
                                      </p:tavLst>
                                    </p:anim>
                                    <p:animEffect transition="in" filter="wipe(up)">
                                      <p:cBhvr>
                                        <p:cTn id="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6EF3D86-7845-993A-1B24-81221763F368}"/>
              </a:ext>
            </a:extLst>
          </p:cNvPr>
          <p:cNvSpPr>
            <a:spLocks noGrp="1"/>
          </p:cNvSpPr>
          <p:nvPr>
            <p:ph type="title"/>
          </p:nvPr>
        </p:nvSpPr>
        <p:spPr>
          <a:xfrm>
            <a:off x="284965" y="609601"/>
            <a:ext cx="11622070" cy="1066800"/>
          </a:xfrm>
        </p:spPr>
        <p:txBody>
          <a:bodyPr>
            <a:noAutofit/>
          </a:bodyPr>
          <a:lstStyle/>
          <a:p>
            <a:r>
              <a:rPr lang="en-US" sz="40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t>Debt-to-GDP Trajectory, 2027–2035</a:t>
            </a:r>
            <a:br>
              <a:rPr lang="he-IL" sz="40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rPr>
            </a:br>
            <a:r>
              <a:rPr lang="en-US" sz="2800" b="0" dirty="0">
                <a:solidFill>
                  <a:schemeClr val="bg2"/>
                </a:solidFill>
              </a:rPr>
              <a:t>Based on economic-security scenarios</a:t>
            </a:r>
            <a:endParaRPr lang="en-US" sz="2400" dirty="0">
              <a:solidFill>
                <a:schemeClr val="bg2"/>
              </a:solidFill>
            </a:endParaRPr>
          </a:p>
        </p:txBody>
      </p:sp>
      <p:sp>
        <p:nvSpPr>
          <p:cNvPr id="11" name="TextBox 10">
            <a:extLst>
              <a:ext uri="{FF2B5EF4-FFF2-40B4-BE49-F238E27FC236}">
                <a16:creationId xmlns:a16="http://schemas.microsoft.com/office/drawing/2014/main" id="{74D9BC27-3B2D-4993-A0D3-85696B1A47E9}"/>
              </a:ext>
            </a:extLst>
          </p:cNvPr>
          <p:cNvSpPr txBox="1"/>
          <p:nvPr/>
        </p:nvSpPr>
        <p:spPr>
          <a:xfrm>
            <a:off x="1439195" y="6444884"/>
            <a:ext cx="8684195" cy="338554"/>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graphicFrame>
        <p:nvGraphicFramePr>
          <p:cNvPr id="2" name="Chart 1">
            <a:extLst>
              <a:ext uri="{FF2B5EF4-FFF2-40B4-BE49-F238E27FC236}">
                <a16:creationId xmlns:a16="http://schemas.microsoft.com/office/drawing/2014/main" id="{1FDBAA65-1624-6F83-0E4C-0FAF445E7C36}"/>
              </a:ext>
            </a:extLst>
          </p:cNvPr>
          <p:cNvGraphicFramePr>
            <a:graphicFrameLocks noGrp="1"/>
          </p:cNvGraphicFramePr>
          <p:nvPr>
            <p:extLst>
              <p:ext uri="{D42A27DB-BD31-4B8C-83A1-F6EECF244321}">
                <p14:modId xmlns:p14="http://schemas.microsoft.com/office/powerpoint/2010/main" val="675440165"/>
              </p:ext>
            </p:extLst>
          </p:nvPr>
        </p:nvGraphicFramePr>
        <p:xfrm>
          <a:off x="461122" y="1725145"/>
          <a:ext cx="10527720" cy="49377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0399C542-1C21-CFB0-990E-D4733C4AB837}"/>
              </a:ext>
            </a:extLst>
          </p:cNvPr>
          <p:cNvSpPr txBox="1"/>
          <p:nvPr/>
        </p:nvSpPr>
        <p:spPr>
          <a:xfrm>
            <a:off x="9279245" y="2167611"/>
            <a:ext cx="2627790" cy="3140561"/>
          </a:xfrm>
          <a:prstGeom prst="rect">
            <a:avLst/>
          </a:prstGeom>
          <a:solidFill>
            <a:schemeClr val="bg1"/>
          </a:solidFill>
        </p:spPr>
        <p:txBody>
          <a:bodyPr wrap="square" rtlCol="0">
            <a:no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Full Gaza Occupation with civilian administration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Full Gaza Occupation without civilian administration</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No arrangement</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Arrangement without reforms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rPr>
              <a:t>Arrangement with reforms</a:t>
            </a:r>
          </a:p>
        </p:txBody>
      </p:sp>
    </p:spTree>
    <p:extLst>
      <p:ext uri="{BB962C8B-B14F-4D97-AF65-F5344CB8AC3E}">
        <p14:creationId xmlns:p14="http://schemas.microsoft.com/office/powerpoint/2010/main" val="3144335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BC31E-5EFB-24CD-9814-D947AA1E6C30}"/>
              </a:ext>
            </a:extLst>
          </p:cNvPr>
          <p:cNvSpPr>
            <a:spLocks noGrp="1"/>
          </p:cNvSpPr>
          <p:nvPr>
            <p:ph type="title"/>
          </p:nvPr>
        </p:nvSpPr>
        <p:spPr>
          <a:xfrm>
            <a:off x="276403" y="727155"/>
            <a:ext cx="11915597" cy="978306"/>
          </a:xfrm>
        </p:spPr>
        <p:txBody>
          <a:bodyPr/>
          <a:lstStyle/>
          <a:p>
            <a:r>
              <a:rPr lang="en-US" sz="4000" dirty="0">
                <a:solidFill>
                  <a:schemeClr val="tx2"/>
                </a:solidFill>
              </a:rPr>
              <a:t>Gaza Occupation:  Risk of Financial Crisis</a:t>
            </a:r>
            <a:endParaRPr lang="en-US" sz="4000" dirty="0">
              <a:solidFill>
                <a:schemeClr val="tx2"/>
              </a:solidFill>
              <a:highlight>
                <a:srgbClr val="FFFF00"/>
              </a:highlight>
            </a:endParaRPr>
          </a:p>
        </p:txBody>
      </p:sp>
      <p:sp>
        <p:nvSpPr>
          <p:cNvPr id="6" name="Rectangle: Rounded Corners 5">
            <a:extLst>
              <a:ext uri="{FF2B5EF4-FFF2-40B4-BE49-F238E27FC236}">
                <a16:creationId xmlns:a16="http://schemas.microsoft.com/office/drawing/2014/main" id="{718E39EF-2B77-181A-2440-6E819BEDCE27}"/>
              </a:ext>
            </a:extLst>
          </p:cNvPr>
          <p:cNvSpPr/>
          <p:nvPr/>
        </p:nvSpPr>
        <p:spPr>
          <a:xfrm>
            <a:off x="8334662" y="1705461"/>
            <a:ext cx="3502537" cy="4768491"/>
          </a:xfrm>
          <a:prstGeom prst="roundRect">
            <a:avLst/>
          </a:prstGeom>
          <a:solidFill>
            <a:srgbClr val="E94C5E"/>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pitchFamily="34" charset="0"/>
                <a:ea typeface="+mn-ea"/>
                <a:cs typeface="Calibri" panose="020F0502020204030204" pitchFamily="34" charset="0"/>
              </a:rPr>
              <a:t>Outcome – Risk of Financial Crisis</a:t>
            </a:r>
          </a:p>
          <a:p>
            <a:pPr marL="173038" lvl="0" indent="-173038">
              <a:buFont typeface="Arial" panose="020B0604020202020204" pitchFamily="34" charset="0"/>
              <a:buChar char="•"/>
              <a:defRPr/>
            </a:pPr>
            <a:r>
              <a:rPr lang="en-US" dirty="0">
                <a:solidFill>
                  <a:srgbClr val="FFFFFF"/>
                </a:solidFill>
              </a:rPr>
              <a:t>Diverging debt-to-GDP trajectory</a:t>
            </a:r>
          </a:p>
          <a:p>
            <a:pPr marL="173038" lvl="0" indent="-173038">
              <a:buFont typeface="Arial" panose="020B0604020202020204" pitchFamily="34" charset="0"/>
              <a:buChar char="•"/>
              <a:defRPr/>
            </a:pPr>
            <a:r>
              <a:rPr lang="en-US" dirty="0">
                <a:solidFill>
                  <a:srgbClr val="FFFFFF"/>
                </a:solidFill>
              </a:rPr>
              <a:t>Financial markets aware of rising risks</a:t>
            </a:r>
          </a:p>
          <a:p>
            <a:pPr marL="173038" lvl="0" indent="-173038">
              <a:buFont typeface="Arial" panose="020B0604020202020204" pitchFamily="34" charset="0"/>
              <a:buChar char="•"/>
              <a:defRPr/>
            </a:pPr>
            <a:r>
              <a:rPr lang="en-US" dirty="0">
                <a:solidFill>
                  <a:srgbClr val="FFFFFF"/>
                </a:solidFill>
              </a:rPr>
              <a:t>Possible raising in interest further widen the growth-interest gap</a:t>
            </a:r>
          </a:p>
          <a:p>
            <a:pPr marL="173038" lvl="0" indent="-173038">
              <a:buFont typeface="Arial" panose="020B0604020202020204" pitchFamily="34" charset="0"/>
              <a:buChar char="•"/>
              <a:defRPr/>
            </a:pPr>
            <a:r>
              <a:rPr lang="en-US" dirty="0">
                <a:solidFill>
                  <a:srgbClr val="FFFFFF"/>
                </a:solidFill>
                <a:effectLst>
                  <a:outerShdw blurRad="38100" dist="38100" dir="2700000" algn="tl">
                    <a:srgbClr val="000000">
                      <a:alpha val="43137"/>
                    </a:srgbClr>
                  </a:outerShdw>
                </a:effectLst>
              </a:rPr>
              <a:t>Risk of state unable to raise funds</a:t>
            </a:r>
          </a:p>
          <a:p>
            <a:pPr marL="173038" lvl="0" indent="-173038">
              <a:buFont typeface="Arial" panose="020B0604020202020204" pitchFamily="34" charset="0"/>
              <a:buChar char="•"/>
              <a:defRPr/>
            </a:pPr>
            <a:r>
              <a:rPr lang="en-US" dirty="0">
                <a:solidFill>
                  <a:srgbClr val="FFFFFF"/>
                </a:solidFill>
              </a:rPr>
              <a:t>Loss of public confidence, deposit withdrawals</a:t>
            </a:r>
          </a:p>
          <a:p>
            <a:pPr marL="173038" lvl="0" indent="-173038">
              <a:buFont typeface="Arial" panose="020B0604020202020204" pitchFamily="34" charset="0"/>
              <a:buChar char="•"/>
              <a:defRPr/>
            </a:pPr>
            <a:r>
              <a:rPr lang="en-US" dirty="0">
                <a:effectLst>
                  <a:outerShdw blurRad="38100" dist="38100" dir="2700000" algn="tl">
                    <a:srgbClr val="000000">
                      <a:alpha val="43137"/>
                    </a:srgbClr>
                  </a:outerShdw>
                </a:effectLst>
              </a:rPr>
              <a:t>Heightened risk</a:t>
            </a:r>
            <a:r>
              <a:rPr lang="en-US" dirty="0">
                <a:solidFill>
                  <a:srgbClr val="FFFFFF"/>
                </a:solidFill>
                <a:effectLst>
                  <a:outerShdw blurRad="38100" dist="38100" dir="2700000" algn="tl">
                    <a:srgbClr val="000000">
                      <a:alpha val="43137"/>
                    </a:srgbClr>
                  </a:outerShdw>
                </a:effectLst>
              </a:rPr>
              <a:t> of capital market collapse</a:t>
            </a:r>
            <a:endParaRPr kumimoji="0" lang="he-IL" sz="180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cs typeface="Arial" panose="020B0604020202020204" pitchFamily="34" charset="0"/>
            </a:endParaRPr>
          </a:p>
        </p:txBody>
      </p:sp>
      <p:sp>
        <p:nvSpPr>
          <p:cNvPr id="7" name="Rectangle: Rounded Corners 6">
            <a:extLst>
              <a:ext uri="{FF2B5EF4-FFF2-40B4-BE49-F238E27FC236}">
                <a16:creationId xmlns:a16="http://schemas.microsoft.com/office/drawing/2014/main" id="{A5BB12D6-9CC8-A786-2E3D-5137EB49ED17}"/>
              </a:ext>
            </a:extLst>
          </p:cNvPr>
          <p:cNvSpPr/>
          <p:nvPr/>
        </p:nvSpPr>
        <p:spPr>
          <a:xfrm>
            <a:off x="4363019" y="1705461"/>
            <a:ext cx="3502537" cy="4768491"/>
          </a:xfrm>
          <a:prstGeom prst="roundRect">
            <a:avLst/>
          </a:prstGeom>
          <a:solidFill>
            <a:srgbClr val="F08894"/>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he-IL" sz="20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2027-2023</a:t>
            </a:r>
            <a:endParaRPr kumimoji="0" lang="en-US" sz="20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uLnTx/>
                <a:uFillTx/>
                <a:latin typeface="Calibri" panose="020F0502020204030204"/>
                <a:ea typeface="+mn-ea"/>
                <a:cs typeface="+mn-cs"/>
              </a:rPr>
              <a:t>Debt-to-GDP trajectory reverses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2"/>
                </a:solidFill>
                <a:uLnTx/>
                <a:uFillTx/>
                <a:latin typeface="Calibri" panose="020F0502020204030204"/>
                <a:ea typeface="+mn-ea"/>
                <a:cs typeface="+mn-cs"/>
              </a:rPr>
              <a:t>Growth slows below the real interest rate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2"/>
                </a:solidFill>
                <a:uLnTx/>
                <a:uFillTx/>
                <a:latin typeface="Calibri" panose="020F0502020204030204"/>
                <a:ea typeface="+mn-ea"/>
                <a:cs typeface="+mn-cs"/>
              </a:rPr>
              <a:t>Significant rise in the primary deficit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chemeClr val="tx2"/>
                </a:solidFill>
                <a:uLnTx/>
                <a:uFillTx/>
                <a:latin typeface="Calibri" panose="020F0502020204030204"/>
                <a:ea typeface="+mn-ea"/>
              </a:rPr>
              <a:t>Debt-to-GDP rises to 79% by 2027</a:t>
            </a:r>
            <a:endParaRPr kumimoji="0" lang="he-IL" sz="1800" b="1" i="0" u="none" strike="noStrike" kern="1200" cap="none" spc="0" normalizeH="0" baseline="0" noProof="0" dirty="0">
              <a:ln>
                <a:noFill/>
              </a:ln>
              <a:solidFill>
                <a:schemeClr val="tx2"/>
              </a:solidFill>
              <a:uLnTx/>
              <a:uFillTx/>
              <a:latin typeface="Calibri" panose="020F0502020204030204"/>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66DB83D7-933F-8833-8B10-E73FB0FABC0E}"/>
              </a:ext>
            </a:extLst>
          </p:cNvPr>
          <p:cNvSpPr/>
          <p:nvPr/>
        </p:nvSpPr>
        <p:spPr>
          <a:xfrm>
            <a:off x="391376" y="1705461"/>
            <a:ext cx="3502537" cy="4768491"/>
          </a:xfrm>
          <a:prstGeom prst="roundRect">
            <a:avLst/>
          </a:prstGeom>
          <a:solidFill>
            <a:srgbClr val="A6D99D"/>
          </a:solidFill>
          <a:ln>
            <a:noFill/>
          </a:ln>
        </p:spPr>
        <p:style>
          <a:lnRef idx="0">
            <a:scrgbClr r="0" g="0" b="0"/>
          </a:lnRef>
          <a:fillRef idx="0">
            <a:scrgbClr r="0" g="0" b="0"/>
          </a:fillRef>
          <a:effectRef idx="0">
            <a:scrgbClr r="0" g="0" b="0"/>
          </a:effectRef>
          <a:fontRef idx="minor">
            <a:schemeClr val="lt1"/>
          </a:fontRef>
        </p:style>
        <p:txBody>
          <a:bodyPr rtlCol="0" anchor="t"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Pre-War</a:t>
            </a:r>
            <a:endParaRPr kumimoji="0" lang="he-IL" sz="20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endParaRP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Rapid sustained real growth of ~4% annually</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Real interest rate held at ~2% annually</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Government maintained responsible fiscal policy with a primary deficit of  1–1.5% of GDP</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Result: </a:t>
            </a:r>
            <a:r>
              <a:rPr kumimoji="0" lang="en-US" sz="20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Debt-to-GDP ratio declined</a:t>
            </a:r>
            <a:r>
              <a:rPr kumimoji="0" lang="en-US" sz="20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 from 90% at the early 2000s to 60% at the eve of the war</a:t>
            </a:r>
            <a:endParaRPr kumimoji="0" lang="he-IL" sz="22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endParaRPr>
          </a:p>
        </p:txBody>
      </p:sp>
      <p:sp>
        <p:nvSpPr>
          <p:cNvPr id="3" name="Triangle 14">
            <a:extLst>
              <a:ext uri="{FF2B5EF4-FFF2-40B4-BE49-F238E27FC236}">
                <a16:creationId xmlns:a16="http://schemas.microsoft.com/office/drawing/2014/main" id="{C859F878-3C23-DB79-E2C8-87E2CFBE5B23}"/>
              </a:ext>
            </a:extLst>
          </p:cNvPr>
          <p:cNvSpPr/>
          <p:nvPr/>
        </p:nvSpPr>
        <p:spPr>
          <a:xfrm rot="5400000" flipH="1">
            <a:off x="3785716" y="3958307"/>
            <a:ext cx="422702" cy="262798"/>
          </a:xfrm>
          <a:prstGeom prs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4" name="Triangle 15">
            <a:extLst>
              <a:ext uri="{FF2B5EF4-FFF2-40B4-BE49-F238E27FC236}">
                <a16:creationId xmlns:a16="http://schemas.microsoft.com/office/drawing/2014/main" id="{02948015-BB42-17CC-624C-C896C41CF2B1}"/>
              </a:ext>
            </a:extLst>
          </p:cNvPr>
          <p:cNvSpPr/>
          <p:nvPr/>
        </p:nvSpPr>
        <p:spPr>
          <a:xfrm rot="5400000" flipH="1">
            <a:off x="7757358" y="3958307"/>
            <a:ext cx="422702" cy="262798"/>
          </a:xfrm>
          <a:prstGeom prst="triangle">
            <a:avLst/>
          </a:prstGeom>
          <a:solidFill>
            <a:srgbClr val="F088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Tree>
    <p:extLst>
      <p:ext uri="{BB962C8B-B14F-4D97-AF65-F5344CB8AC3E}">
        <p14:creationId xmlns:p14="http://schemas.microsoft.com/office/powerpoint/2010/main" val="3423869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50"/>
                                        <p:tgtEl>
                                          <p:spTgt spid="3"/>
                                        </p:tgtEl>
                                      </p:cBhvr>
                                    </p:animEffect>
                                  </p:childTnLst>
                                </p:cTn>
                              </p:par>
                            </p:childTnLst>
                          </p:cTn>
                        </p:par>
                        <p:par>
                          <p:cTn id="13" fill="hold">
                            <p:stCondLst>
                              <p:cond delay="25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250"/>
                                        <p:tgtEl>
                                          <p:spTgt spid="4"/>
                                        </p:tgtEl>
                                      </p:cBhvr>
                                    </p:animEffect>
                                  </p:childTnLst>
                                </p:cTn>
                              </p:par>
                            </p:childTnLst>
                          </p:cTn>
                        </p:par>
                        <p:par>
                          <p:cTn id="22" fill="hold">
                            <p:stCondLst>
                              <p:cond delay="250"/>
                            </p:stCondLst>
                            <p:childTnLst>
                              <p:par>
                                <p:cTn id="23" presetID="10"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EFFEE-B134-472D-C420-FFB6773AD965}"/>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71FA2FE4-C953-6CE2-8501-5E90EB3D3A2E}"/>
              </a:ext>
            </a:extLst>
          </p:cNvPr>
          <p:cNvSpPr/>
          <p:nvPr/>
        </p:nvSpPr>
        <p:spPr>
          <a:xfrm>
            <a:off x="8334662" y="1923290"/>
            <a:ext cx="3502537" cy="4596382"/>
          </a:xfrm>
          <a:prstGeom prst="roundRect">
            <a:avLst/>
          </a:prstGeom>
          <a:solidFill>
            <a:srgbClr val="A6D99D"/>
          </a:solidFill>
          <a:ln>
            <a:noFill/>
          </a:ln>
        </p:spPr>
        <p:style>
          <a:lnRef idx="0">
            <a:scrgbClr r="0" g="0" b="0"/>
          </a:lnRef>
          <a:fillRef idx="0">
            <a:scrgbClr r="0" g="0" b="0"/>
          </a:fillRef>
          <a:effectRef idx="0">
            <a:scrgbClr r="0" g="0" b="0"/>
          </a:effectRef>
          <a:fontRef idx="minor">
            <a:schemeClr val="lt1"/>
          </a:fontRef>
        </p:style>
        <p:txBody>
          <a:bodyPr rtlCol="0" anchor="t" anchorCtr="0">
            <a:normAutofit fontScale="92500" lnSpcReduction="10000"/>
          </a:bodyPr>
          <a:lstStyle/>
          <a:p>
            <a:pPr lvl="0">
              <a:defRPr/>
            </a:pPr>
            <a:r>
              <a:rPr lang="en-US" sz="2400" b="1" dirty="0">
                <a:solidFill>
                  <a:schemeClr val="tx2"/>
                </a:solidFill>
                <a:latin typeface="Calibri" panose="020F0502020204030204" pitchFamily="34" charset="0"/>
                <a:cs typeface="Calibri" panose="020F0502020204030204" pitchFamily="34" charset="0"/>
              </a:rPr>
              <a:t>Result: The economy returns to stability and sustainable growth</a:t>
            </a:r>
            <a:endParaRPr kumimoji="0" lang="he-IL" sz="2400" b="1" i="0" u="none" strike="noStrike" kern="1200" cap="none" spc="0" normalizeH="0" baseline="0" noProof="0" dirty="0">
              <a:ln>
                <a:noFill/>
              </a:ln>
              <a:solidFill>
                <a:schemeClr val="tx2"/>
              </a:solidFill>
              <a:uLnTx/>
              <a:uFillTx/>
              <a:latin typeface="Calibri" panose="020F0502020204030204" pitchFamily="34" charset="0"/>
              <a:cs typeface="Calibri" panose="020F0502020204030204" pitchFamily="34" charset="0"/>
            </a:endParaRPr>
          </a:p>
          <a:p>
            <a:pPr marL="173038" lvl="0" indent="-173038">
              <a:buFont typeface="Arial" panose="020B0604020202020204" pitchFamily="34" charset="0"/>
              <a:buChar char="•"/>
              <a:defRPr/>
            </a:pPr>
            <a:r>
              <a:rPr lang="en-US" sz="2300" dirty="0">
                <a:solidFill>
                  <a:schemeClr val="tx2"/>
                </a:solidFill>
                <a:latin typeface="Calibri" panose="020F0502020204030204" pitchFamily="34" charset="0"/>
                <a:cs typeface="Calibri" panose="020F0502020204030204" pitchFamily="34" charset="0"/>
              </a:rPr>
              <a:t>Enables financing of the increase in defense expenditures of about 1% of GDP</a:t>
            </a:r>
          </a:p>
          <a:p>
            <a:pPr marL="173038" lvl="0" indent="-173038">
              <a:buFont typeface="Arial" panose="020B0604020202020204" pitchFamily="34" charset="0"/>
              <a:buChar char="•"/>
              <a:defRPr/>
            </a:pPr>
            <a:r>
              <a:rPr lang="en-US" sz="2300" dirty="0">
                <a:solidFill>
                  <a:schemeClr val="tx2"/>
                </a:solidFill>
                <a:latin typeface="Calibri" panose="020F0502020204030204" pitchFamily="34" charset="0"/>
                <a:cs typeface="Calibri" panose="020F0502020204030204" pitchFamily="34" charset="0"/>
              </a:rPr>
              <a:t>Implementation and financing of growth-enhancing reforms and reduction of the cost of living</a:t>
            </a:r>
            <a:endParaRPr kumimoji="0" lang="en-US" sz="2300" b="0" i="0" u="none" strike="noStrike" kern="1200" cap="none" spc="0" normalizeH="0" baseline="0" noProof="0" dirty="0">
              <a:ln>
                <a:noFill/>
              </a:ln>
              <a:solidFill>
                <a:schemeClr val="tx2"/>
              </a:solidFill>
              <a:uLnTx/>
              <a:uFillTx/>
              <a:latin typeface="Calibri" panose="020F0502020204030204" pitchFamily="34" charset="0"/>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ð"/>
              <a:tabLst/>
              <a:defRPr/>
            </a:pPr>
            <a:r>
              <a:rPr kumimoji="0" lang="en-US" sz="2300" b="0" i="0" u="none" strike="noStrike" kern="1200" cap="none" spc="0" normalizeH="0" baseline="0" noProof="0" dirty="0">
                <a:ln>
                  <a:noFill/>
                </a:ln>
                <a:solidFill>
                  <a:schemeClr val="tx2"/>
                </a:solidFill>
                <a:uLnTx/>
                <a:uFillTx/>
                <a:latin typeface="Calibri" panose="020F0502020204030204" pitchFamily="34" charset="0"/>
                <a:cs typeface="Calibri" panose="020F0502020204030204" pitchFamily="34" charset="0"/>
              </a:rPr>
              <a:t>Requires only moderate fiscal adjustment</a:t>
            </a:r>
            <a:endParaRPr kumimoji="0" lang="he-IL" sz="2300" b="1" i="0" u="none" strike="noStrike" kern="1200" cap="none" spc="0" normalizeH="0" baseline="0" noProof="0" dirty="0">
              <a:ln>
                <a:noFill/>
              </a:ln>
              <a:solidFill>
                <a:schemeClr val="tx2"/>
              </a:solidFill>
              <a:uLnTx/>
              <a:uFillTx/>
              <a:latin typeface="Calibri" panose="020F0502020204030204" pitchFamily="34" charset="0"/>
              <a:cs typeface="Calibri" panose="020F0502020204030204" pitchFamily="34" charset="0"/>
            </a:endParaRPr>
          </a:p>
        </p:txBody>
      </p:sp>
      <p:sp>
        <p:nvSpPr>
          <p:cNvPr id="3" name="Rectangle: Rounded Corners 2">
            <a:extLst>
              <a:ext uri="{FF2B5EF4-FFF2-40B4-BE49-F238E27FC236}">
                <a16:creationId xmlns:a16="http://schemas.microsoft.com/office/drawing/2014/main" id="{FDD7634B-8A1A-C546-A953-669789BABA35}"/>
              </a:ext>
            </a:extLst>
          </p:cNvPr>
          <p:cNvSpPr/>
          <p:nvPr/>
        </p:nvSpPr>
        <p:spPr>
          <a:xfrm>
            <a:off x="4363019" y="1923290"/>
            <a:ext cx="3502537" cy="4596382"/>
          </a:xfrm>
          <a:prstGeom prst="roundRect">
            <a:avLst/>
          </a:prstGeom>
          <a:solidFill>
            <a:srgbClr val="FFEDB9"/>
          </a:solidFill>
          <a:ln>
            <a:noFill/>
          </a:ln>
        </p:spPr>
        <p:style>
          <a:lnRef idx="0">
            <a:scrgbClr r="0" g="0" b="0"/>
          </a:lnRef>
          <a:fillRef idx="0">
            <a:scrgbClr r="0" g="0" b="0"/>
          </a:fillRef>
          <a:effectRef idx="0">
            <a:scrgbClr r="0" g="0" b="0"/>
          </a:effectRef>
          <a:fontRef idx="minor">
            <a:schemeClr val="lt1"/>
          </a:fontRef>
        </p:style>
        <p:txBody>
          <a:bodyPr rtlCol="0" anchor="t" anchorCtr="0"/>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2027-2035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chemeClr val="tx2"/>
                </a:solidFill>
                <a:uLnTx/>
                <a:uFillTx/>
                <a:latin typeface="Calibri" panose="020F0502020204030204"/>
              </a:rPr>
              <a:t>Stabilization of the debt-to-GDP ratio by 2027</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200" dirty="0">
                <a:solidFill>
                  <a:schemeClr val="tx2"/>
                </a:solidFill>
                <a:latin typeface="Calibri" panose="020F0502020204030204"/>
              </a:rPr>
              <a:t>Return to annual growth rates of 3.5%–4%</a:t>
            </a:r>
          </a:p>
        </p:txBody>
      </p:sp>
      <p:sp>
        <p:nvSpPr>
          <p:cNvPr id="5" name="Rectangle: Rounded Corners 4">
            <a:extLst>
              <a:ext uri="{FF2B5EF4-FFF2-40B4-BE49-F238E27FC236}">
                <a16:creationId xmlns:a16="http://schemas.microsoft.com/office/drawing/2014/main" id="{D5F2F9C4-C81B-3C59-23F0-089BF40794F0}"/>
              </a:ext>
            </a:extLst>
          </p:cNvPr>
          <p:cNvSpPr/>
          <p:nvPr/>
        </p:nvSpPr>
        <p:spPr>
          <a:xfrm>
            <a:off x="391376" y="1923290"/>
            <a:ext cx="3502537" cy="4596382"/>
          </a:xfrm>
          <a:prstGeom prst="roundRect">
            <a:avLst/>
          </a:prstGeom>
          <a:solidFill>
            <a:srgbClr val="A6D99D"/>
          </a:solidFill>
          <a:ln>
            <a:noFill/>
          </a:ln>
        </p:spPr>
        <p:style>
          <a:lnRef idx="0">
            <a:scrgbClr r="0" g="0" b="0"/>
          </a:lnRef>
          <a:fillRef idx="0">
            <a:scrgbClr r="0" g="0" b="0"/>
          </a:fillRef>
          <a:effectRef idx="0">
            <a:scrgbClr r="0" g="0" b="0"/>
          </a:effectRef>
          <a:fontRef idx="minor">
            <a:schemeClr val="lt1"/>
          </a:fontRef>
        </p:style>
        <p:txBody>
          <a:bodyPr rtlCol="0" anchor="t" anchorCtr="0">
            <a:normAutofit fontScale="92500"/>
          </a:bodyPr>
          <a:lstStyle/>
          <a:p>
            <a:pPr marL="0" marR="0" lvl="0" indent="0" algn="l" defTabSz="914400" rtl="0" eaLnBrk="1" fontAlgn="auto" latinLnBrk="0" hangingPunct="1">
              <a:lnSpc>
                <a:spcPct val="100000"/>
              </a:lnSpc>
              <a:spcAft>
                <a:spcPts val="600"/>
              </a:spcAft>
              <a:buClrTx/>
              <a:buSzTx/>
              <a:buFontTx/>
              <a:buNone/>
              <a:tabLst/>
              <a:defRPr/>
            </a:pPr>
            <a:r>
              <a:rPr kumimoji="0" lang="en-US" sz="28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2017-2022</a:t>
            </a:r>
            <a:endParaRPr kumimoji="0" lang="he-IL" sz="28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endParaRP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Rapid sustained real growth of ~4% annually </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Government maintained responsible fiscal policy</a:t>
            </a:r>
          </a:p>
          <a:p>
            <a:pPr marL="173038" marR="0" lvl="0" indent="-17303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Result: </a:t>
            </a:r>
            <a:r>
              <a:rPr kumimoji="0" lang="en-US" sz="2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Debt-to-GDP ratio declined</a:t>
            </a:r>
            <a:r>
              <a:rPr kumimoji="0" lang="en-US" sz="2400" b="0"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rPr>
              <a:t> from 90% in the early 2000s to 60% on the eve of the war</a:t>
            </a:r>
            <a:endParaRPr kumimoji="0" lang="he-IL" sz="2400" b="1" i="0" u="none" strike="noStrike" kern="1200" cap="none" spc="0" normalizeH="0" baseline="0" noProof="0" dirty="0">
              <a:ln>
                <a:noFill/>
              </a:ln>
              <a:solidFill>
                <a:schemeClr val="tx2"/>
              </a:solidFill>
              <a:uLnTx/>
              <a:uFillTx/>
              <a:latin typeface="Calibri" panose="020F0502020204030204" pitchFamily="34" charset="0"/>
              <a:ea typeface="+mn-ea"/>
              <a:cs typeface="Calibri" panose="020F0502020204030204" pitchFamily="34" charset="0"/>
            </a:endParaRPr>
          </a:p>
        </p:txBody>
      </p:sp>
      <p:sp>
        <p:nvSpPr>
          <p:cNvPr id="2" name="Title 1">
            <a:extLst>
              <a:ext uri="{FF2B5EF4-FFF2-40B4-BE49-F238E27FC236}">
                <a16:creationId xmlns:a16="http://schemas.microsoft.com/office/drawing/2014/main" id="{690674E9-ECE2-7947-7EE1-FA0284A58A5A}"/>
              </a:ext>
            </a:extLst>
          </p:cNvPr>
          <p:cNvSpPr>
            <a:spLocks noGrp="1"/>
          </p:cNvSpPr>
          <p:nvPr>
            <p:ph type="title"/>
          </p:nvPr>
        </p:nvSpPr>
        <p:spPr>
          <a:xfrm>
            <a:off x="334963" y="778969"/>
            <a:ext cx="11622070" cy="978306"/>
          </a:xfrm>
        </p:spPr>
        <p:txBody>
          <a:bodyPr/>
          <a:lstStyle/>
          <a:p>
            <a:r>
              <a:rPr lang="en-US" sz="4000" dirty="0">
                <a:solidFill>
                  <a:schemeClr val="tx2"/>
                </a:solidFill>
              </a:rPr>
              <a:t>Arrangement: Economic stability achievable through fiscal adjustment and growth-oriented reforms</a:t>
            </a:r>
          </a:p>
        </p:txBody>
      </p:sp>
      <p:sp>
        <p:nvSpPr>
          <p:cNvPr id="6" name="Triangle 14">
            <a:extLst>
              <a:ext uri="{FF2B5EF4-FFF2-40B4-BE49-F238E27FC236}">
                <a16:creationId xmlns:a16="http://schemas.microsoft.com/office/drawing/2014/main" id="{2B108717-B105-3E0A-F075-3FC274D2778B}"/>
              </a:ext>
            </a:extLst>
          </p:cNvPr>
          <p:cNvSpPr/>
          <p:nvPr/>
        </p:nvSpPr>
        <p:spPr>
          <a:xfrm rot="5400000" flipH="1">
            <a:off x="3785716" y="3958307"/>
            <a:ext cx="422702" cy="262798"/>
          </a:xfrm>
          <a:prstGeom prst="triangl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
        <p:nvSpPr>
          <p:cNvPr id="7" name="Triangle 15">
            <a:extLst>
              <a:ext uri="{FF2B5EF4-FFF2-40B4-BE49-F238E27FC236}">
                <a16:creationId xmlns:a16="http://schemas.microsoft.com/office/drawing/2014/main" id="{882FB807-5607-B58D-5173-4121D553E2A5}"/>
              </a:ext>
            </a:extLst>
          </p:cNvPr>
          <p:cNvSpPr/>
          <p:nvPr/>
        </p:nvSpPr>
        <p:spPr>
          <a:xfrm rot="5400000" flipH="1">
            <a:off x="7757358" y="3958307"/>
            <a:ext cx="422702" cy="262798"/>
          </a:xfrm>
          <a:prstGeom prst="triangle">
            <a:avLst/>
          </a:prstGeom>
          <a:solidFill>
            <a:srgbClr val="FFED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a:p>
        </p:txBody>
      </p:sp>
    </p:spTree>
    <p:extLst>
      <p:ext uri="{BB962C8B-B14F-4D97-AF65-F5344CB8AC3E}">
        <p14:creationId xmlns:p14="http://schemas.microsoft.com/office/powerpoint/2010/main" val="3893584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250"/>
                                        <p:tgtEl>
                                          <p:spTgt spid="6"/>
                                        </p:tgtEl>
                                      </p:cBhvr>
                                    </p:animEffect>
                                  </p:childTnLst>
                                </p:cTn>
                              </p:par>
                            </p:childTnLst>
                          </p:cTn>
                        </p:par>
                        <p:par>
                          <p:cTn id="13" fill="hold">
                            <p:stCondLst>
                              <p:cond delay="25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250"/>
                                        <p:tgtEl>
                                          <p:spTgt spid="7"/>
                                        </p:tgtEl>
                                      </p:cBhvr>
                                    </p:animEffect>
                                  </p:childTnLst>
                                </p:cTn>
                              </p:par>
                            </p:childTnLst>
                          </p:cTn>
                        </p:par>
                        <p:par>
                          <p:cTn id="22" fill="hold">
                            <p:stCondLst>
                              <p:cond delay="25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animBg="1"/>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1EE65-9140-D981-39B9-46CD610CA917}"/>
              </a:ext>
            </a:extLst>
          </p:cNvPr>
          <p:cNvSpPr>
            <a:spLocks noGrp="1"/>
          </p:cNvSpPr>
          <p:nvPr>
            <p:ph type="ctrTitle"/>
          </p:nvPr>
        </p:nvSpPr>
        <p:spPr>
          <a:xfrm>
            <a:off x="1524000" y="2521870"/>
            <a:ext cx="9144000" cy="919162"/>
          </a:xfrm>
        </p:spPr>
        <p:txBody>
          <a:bodyPr/>
          <a:lstStyle/>
          <a:p>
            <a:r>
              <a:rPr lang="en-US" dirty="0"/>
              <a:t>Appendix</a:t>
            </a:r>
          </a:p>
        </p:txBody>
      </p:sp>
      <p:sp>
        <p:nvSpPr>
          <p:cNvPr id="3" name="Freeform 11">
            <a:extLst>
              <a:ext uri="{FF2B5EF4-FFF2-40B4-BE49-F238E27FC236}">
                <a16:creationId xmlns:a16="http://schemas.microsoft.com/office/drawing/2014/main" id="{32FE5AA1-D1C8-14D8-A8DE-78E981F46800}"/>
              </a:ext>
            </a:extLst>
          </p:cNvPr>
          <p:cNvSpPr/>
          <p:nvPr/>
        </p:nvSpPr>
        <p:spPr>
          <a:xfrm rot="5400000">
            <a:off x="5876575" y="3721846"/>
            <a:ext cx="438851" cy="226894"/>
          </a:xfrm>
          <a:custGeom>
            <a:avLst/>
            <a:gdLst>
              <a:gd name="connsiteX0" fmla="*/ 27667 w 438851"/>
              <a:gd name="connsiteY0" fmla="*/ 226894 h 226894"/>
              <a:gd name="connsiteX1" fmla="*/ 8776 w 438851"/>
              <a:gd name="connsiteY1" fmla="*/ 219415 h 226894"/>
              <a:gd name="connsiteX2" fmla="*/ 7473 w 438851"/>
              <a:gd name="connsiteY2" fmla="*/ 180316 h 226894"/>
              <a:gd name="connsiteX3" fmla="*/ 70302 w 438851"/>
              <a:gd name="connsiteY3" fmla="*/ 113278 h 226894"/>
              <a:gd name="connsiteX4" fmla="*/ 7473 w 438851"/>
              <a:gd name="connsiteY4" fmla="*/ 46254 h 226894"/>
              <a:gd name="connsiteX5" fmla="*/ 15 w 438851"/>
              <a:gd name="connsiteY5" fmla="*/ 26432 h 226894"/>
              <a:gd name="connsiteX6" fmla="*/ 8763 w 438851"/>
              <a:gd name="connsiteY6" fmla="*/ 7142 h 226894"/>
              <a:gd name="connsiteX7" fmla="*/ 47888 w 438851"/>
              <a:gd name="connsiteY7" fmla="*/ 8444 h 226894"/>
              <a:gd name="connsiteX8" fmla="*/ 128426 w 438851"/>
              <a:gd name="connsiteY8" fmla="*/ 94373 h 226894"/>
              <a:gd name="connsiteX9" fmla="*/ 128412 w 438851"/>
              <a:gd name="connsiteY9" fmla="*/ 132197 h 226894"/>
              <a:gd name="connsiteX10" fmla="*/ 47901 w 438851"/>
              <a:gd name="connsiteY10" fmla="*/ 218139 h 226894"/>
              <a:gd name="connsiteX11" fmla="*/ 28611 w 438851"/>
              <a:gd name="connsiteY11" fmla="*/ 226881 h 226894"/>
              <a:gd name="connsiteX12" fmla="*/ 27667 w 438851"/>
              <a:gd name="connsiteY12" fmla="*/ 226894 h 226894"/>
              <a:gd name="connsiteX13" fmla="*/ 179144 w 438851"/>
              <a:gd name="connsiteY13" fmla="*/ 226894 h 226894"/>
              <a:gd name="connsiteX14" fmla="*/ 160253 w 438851"/>
              <a:gd name="connsiteY14" fmla="*/ 219415 h 226894"/>
              <a:gd name="connsiteX15" fmla="*/ 160239 w 438851"/>
              <a:gd name="connsiteY15" fmla="*/ 219415 h 226894"/>
              <a:gd name="connsiteX16" fmla="*/ 158936 w 438851"/>
              <a:gd name="connsiteY16" fmla="*/ 180316 h 226894"/>
              <a:gd name="connsiteX17" fmla="*/ 221766 w 438851"/>
              <a:gd name="connsiteY17" fmla="*/ 113278 h 226894"/>
              <a:gd name="connsiteX18" fmla="*/ 158936 w 438851"/>
              <a:gd name="connsiteY18" fmla="*/ 46254 h 226894"/>
              <a:gd name="connsiteX19" fmla="*/ 160239 w 438851"/>
              <a:gd name="connsiteY19" fmla="*/ 7142 h 226894"/>
              <a:gd name="connsiteX20" fmla="*/ 199365 w 438851"/>
              <a:gd name="connsiteY20" fmla="*/ 8444 h 226894"/>
              <a:gd name="connsiteX21" fmla="*/ 279902 w 438851"/>
              <a:gd name="connsiteY21" fmla="*/ 94373 h 226894"/>
              <a:gd name="connsiteX22" fmla="*/ 279889 w 438851"/>
              <a:gd name="connsiteY22" fmla="*/ 132197 h 226894"/>
              <a:gd name="connsiteX23" fmla="*/ 199378 w 438851"/>
              <a:gd name="connsiteY23" fmla="*/ 218139 h 226894"/>
              <a:gd name="connsiteX24" fmla="*/ 180088 w 438851"/>
              <a:gd name="connsiteY24" fmla="*/ 226881 h 226894"/>
              <a:gd name="connsiteX25" fmla="*/ 179144 w 438851"/>
              <a:gd name="connsiteY25" fmla="*/ 226894 h 226894"/>
              <a:gd name="connsiteX26" fmla="*/ 330647 w 438851"/>
              <a:gd name="connsiteY26" fmla="*/ 226894 h 226894"/>
              <a:gd name="connsiteX27" fmla="*/ 311755 w 438851"/>
              <a:gd name="connsiteY27" fmla="*/ 219415 h 226894"/>
              <a:gd name="connsiteX28" fmla="*/ 310452 w 438851"/>
              <a:gd name="connsiteY28" fmla="*/ 180316 h 226894"/>
              <a:gd name="connsiteX29" fmla="*/ 373282 w 438851"/>
              <a:gd name="connsiteY29" fmla="*/ 113278 h 226894"/>
              <a:gd name="connsiteX30" fmla="*/ 310452 w 438851"/>
              <a:gd name="connsiteY30" fmla="*/ 46254 h 226894"/>
              <a:gd name="connsiteX31" fmla="*/ 311755 w 438851"/>
              <a:gd name="connsiteY31" fmla="*/ 7142 h 226894"/>
              <a:gd name="connsiteX32" fmla="*/ 350881 w 438851"/>
              <a:gd name="connsiteY32" fmla="*/ 8444 h 226894"/>
              <a:gd name="connsiteX33" fmla="*/ 431418 w 438851"/>
              <a:gd name="connsiteY33" fmla="*/ 94373 h 226894"/>
              <a:gd name="connsiteX34" fmla="*/ 431405 w 438851"/>
              <a:gd name="connsiteY34" fmla="*/ 94373 h 226894"/>
              <a:gd name="connsiteX35" fmla="*/ 431392 w 438851"/>
              <a:gd name="connsiteY35" fmla="*/ 132197 h 226894"/>
              <a:gd name="connsiteX36" fmla="*/ 350881 w 438851"/>
              <a:gd name="connsiteY36" fmla="*/ 218139 h 226894"/>
              <a:gd name="connsiteX37" fmla="*/ 331591 w 438851"/>
              <a:gd name="connsiteY37" fmla="*/ 226881 h 226894"/>
              <a:gd name="connsiteX38" fmla="*/ 330647 w 438851"/>
              <a:gd name="connsiteY38" fmla="*/ 226894 h 226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38851" h="226894">
                <a:moveTo>
                  <a:pt x="27667" y="226894"/>
                </a:moveTo>
                <a:cubicBezTo>
                  <a:pt x="20621" y="226894"/>
                  <a:pt x="13934" y="224264"/>
                  <a:pt x="8776" y="219415"/>
                </a:cubicBezTo>
                <a:cubicBezTo>
                  <a:pt x="-2378" y="208999"/>
                  <a:pt x="-2950" y="191462"/>
                  <a:pt x="7473" y="180316"/>
                </a:cubicBezTo>
                <a:lnTo>
                  <a:pt x="70302" y="113278"/>
                </a:lnTo>
                <a:lnTo>
                  <a:pt x="7473" y="46254"/>
                </a:lnTo>
                <a:cubicBezTo>
                  <a:pt x="2421" y="40847"/>
                  <a:pt x="-224" y="33819"/>
                  <a:pt x="15" y="26432"/>
                </a:cubicBezTo>
                <a:cubicBezTo>
                  <a:pt x="241" y="19046"/>
                  <a:pt x="3365" y="12191"/>
                  <a:pt x="8763" y="7142"/>
                </a:cubicBezTo>
                <a:cubicBezTo>
                  <a:pt x="19505" y="-2875"/>
                  <a:pt x="37864" y="-2277"/>
                  <a:pt x="47888" y="8444"/>
                </a:cubicBezTo>
                <a:lnTo>
                  <a:pt x="128426" y="94373"/>
                </a:lnTo>
                <a:cubicBezTo>
                  <a:pt x="138357" y="104988"/>
                  <a:pt x="138357" y="121608"/>
                  <a:pt x="128412" y="132197"/>
                </a:cubicBezTo>
                <a:lnTo>
                  <a:pt x="47901" y="218139"/>
                </a:lnTo>
                <a:cubicBezTo>
                  <a:pt x="42850" y="223533"/>
                  <a:pt x="36003" y="226642"/>
                  <a:pt x="28611" y="226881"/>
                </a:cubicBezTo>
                <a:cubicBezTo>
                  <a:pt x="28292" y="226894"/>
                  <a:pt x="27986" y="226894"/>
                  <a:pt x="27667" y="226894"/>
                </a:cubicBezTo>
                <a:close/>
                <a:moveTo>
                  <a:pt x="179144" y="226894"/>
                </a:moveTo>
                <a:cubicBezTo>
                  <a:pt x="172098" y="226894"/>
                  <a:pt x="165411" y="224264"/>
                  <a:pt x="160253" y="219415"/>
                </a:cubicBezTo>
                <a:lnTo>
                  <a:pt x="160239" y="219415"/>
                </a:lnTo>
                <a:cubicBezTo>
                  <a:pt x="149099" y="208986"/>
                  <a:pt x="148514" y="191436"/>
                  <a:pt x="158936" y="180316"/>
                </a:cubicBezTo>
                <a:lnTo>
                  <a:pt x="221766" y="113278"/>
                </a:lnTo>
                <a:lnTo>
                  <a:pt x="158936" y="46254"/>
                </a:lnTo>
                <a:cubicBezTo>
                  <a:pt x="148514" y="35108"/>
                  <a:pt x="149112" y="17571"/>
                  <a:pt x="160239" y="7142"/>
                </a:cubicBezTo>
                <a:cubicBezTo>
                  <a:pt x="170981" y="-2875"/>
                  <a:pt x="189327" y="-2277"/>
                  <a:pt x="199365" y="8444"/>
                </a:cubicBezTo>
                <a:lnTo>
                  <a:pt x="279902" y="94373"/>
                </a:lnTo>
                <a:cubicBezTo>
                  <a:pt x="289833" y="104988"/>
                  <a:pt x="289833" y="121608"/>
                  <a:pt x="279889" y="132197"/>
                </a:cubicBezTo>
                <a:lnTo>
                  <a:pt x="199378" y="218139"/>
                </a:lnTo>
                <a:cubicBezTo>
                  <a:pt x="194326" y="223533"/>
                  <a:pt x="187479" y="226642"/>
                  <a:pt x="180088" y="226881"/>
                </a:cubicBezTo>
                <a:cubicBezTo>
                  <a:pt x="179769" y="226894"/>
                  <a:pt x="179463" y="226894"/>
                  <a:pt x="179144" y="226894"/>
                </a:cubicBezTo>
                <a:close/>
                <a:moveTo>
                  <a:pt x="330647" y="226894"/>
                </a:moveTo>
                <a:cubicBezTo>
                  <a:pt x="323601" y="226894"/>
                  <a:pt x="316913" y="224264"/>
                  <a:pt x="311755" y="219415"/>
                </a:cubicBezTo>
                <a:cubicBezTo>
                  <a:pt x="300615" y="208986"/>
                  <a:pt x="300030" y="191436"/>
                  <a:pt x="310452" y="180316"/>
                </a:cubicBezTo>
                <a:lnTo>
                  <a:pt x="373282" y="113278"/>
                </a:lnTo>
                <a:lnTo>
                  <a:pt x="310452" y="46254"/>
                </a:lnTo>
                <a:cubicBezTo>
                  <a:pt x="300030" y="35108"/>
                  <a:pt x="300628" y="17571"/>
                  <a:pt x="311755" y="7142"/>
                </a:cubicBezTo>
                <a:cubicBezTo>
                  <a:pt x="322510" y="-2875"/>
                  <a:pt x="340843" y="-2277"/>
                  <a:pt x="350881" y="8444"/>
                </a:cubicBezTo>
                <a:lnTo>
                  <a:pt x="431418" y="94373"/>
                </a:lnTo>
                <a:lnTo>
                  <a:pt x="431405" y="94373"/>
                </a:lnTo>
                <a:cubicBezTo>
                  <a:pt x="441336" y="104988"/>
                  <a:pt x="441336" y="121608"/>
                  <a:pt x="431392" y="132197"/>
                </a:cubicBezTo>
                <a:lnTo>
                  <a:pt x="350881" y="218139"/>
                </a:lnTo>
                <a:cubicBezTo>
                  <a:pt x="345829" y="223533"/>
                  <a:pt x="338982" y="226642"/>
                  <a:pt x="331591" y="226881"/>
                </a:cubicBezTo>
                <a:cubicBezTo>
                  <a:pt x="331271" y="226894"/>
                  <a:pt x="330966" y="226894"/>
                  <a:pt x="330647" y="226894"/>
                </a:cubicBezTo>
                <a:close/>
              </a:path>
            </a:pathLst>
          </a:custGeom>
          <a:solidFill>
            <a:schemeClr val="bg1"/>
          </a:solidFill>
          <a:ln w="1321" cap="flat">
            <a:noFill/>
            <a:prstDash val="solid"/>
            <a:miter/>
          </a:ln>
        </p:spPr>
        <p:txBody>
          <a:bodyPr rtlCol="0" anchor="ctr"/>
          <a:lstStyle/>
          <a:p>
            <a:pPr marL="0" algn="r" defTabSz="914400" rtl="1" eaLnBrk="1" latinLnBrk="0" hangingPunct="1"/>
            <a:endParaRPr lang="en-US"/>
          </a:p>
        </p:txBody>
      </p:sp>
    </p:spTree>
    <p:extLst>
      <p:ext uri="{BB962C8B-B14F-4D97-AF65-F5344CB8AC3E}">
        <p14:creationId xmlns:p14="http://schemas.microsoft.com/office/powerpoint/2010/main" val="4024730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C4F370-5441-D661-1CC1-B4E999123F9D}"/>
            </a:ext>
          </a:extLst>
        </p:cNvPr>
        <p:cNvGrpSpPr/>
        <p:nvPr/>
      </p:nvGrpSpPr>
      <p:grpSpPr>
        <a:xfrm>
          <a:off x="0" y="0"/>
          <a:ext cx="0" cy="0"/>
          <a:chOff x="0" y="0"/>
          <a:chExt cx="0" cy="0"/>
        </a:xfrm>
      </p:grpSpPr>
      <p:graphicFrame>
        <p:nvGraphicFramePr>
          <p:cNvPr id="8" name="Content Placeholder 4">
            <a:extLst>
              <a:ext uri="{FF2B5EF4-FFF2-40B4-BE49-F238E27FC236}">
                <a16:creationId xmlns:a16="http://schemas.microsoft.com/office/drawing/2014/main" id="{29A17607-4DE9-3FB3-B18B-47C885876FAF}"/>
              </a:ext>
            </a:extLst>
          </p:cNvPr>
          <p:cNvGraphicFramePr>
            <a:graphicFrameLocks/>
          </p:cNvGraphicFramePr>
          <p:nvPr>
            <p:extLst>
              <p:ext uri="{D42A27DB-BD31-4B8C-83A1-F6EECF244321}">
                <p14:modId xmlns:p14="http://schemas.microsoft.com/office/powerpoint/2010/main" val="4275472763"/>
              </p:ext>
            </p:extLst>
          </p:nvPr>
        </p:nvGraphicFramePr>
        <p:xfrm>
          <a:off x="1286917" y="1704843"/>
          <a:ext cx="10389004" cy="4186197"/>
        </p:xfrm>
        <a:graphic>
          <a:graphicData uri="http://schemas.openxmlformats.org/drawingml/2006/table">
            <a:tbl>
              <a:tblPr firstRow="1" firstCol="1" bandRow="1">
                <a:tableStyleId>{69012ECD-51FC-41F1-AA8D-1B2483CD663E}</a:tableStyleId>
              </a:tblPr>
              <a:tblGrid>
                <a:gridCol w="2119957">
                  <a:extLst>
                    <a:ext uri="{9D8B030D-6E8A-4147-A177-3AD203B41FA5}">
                      <a16:colId xmlns:a16="http://schemas.microsoft.com/office/drawing/2014/main" val="231721792"/>
                    </a:ext>
                  </a:extLst>
                </a:gridCol>
                <a:gridCol w="1859055">
                  <a:extLst>
                    <a:ext uri="{9D8B030D-6E8A-4147-A177-3AD203B41FA5}">
                      <a16:colId xmlns:a16="http://schemas.microsoft.com/office/drawing/2014/main" val="335719723"/>
                    </a:ext>
                  </a:extLst>
                </a:gridCol>
                <a:gridCol w="801249">
                  <a:extLst>
                    <a:ext uri="{9D8B030D-6E8A-4147-A177-3AD203B41FA5}">
                      <a16:colId xmlns:a16="http://schemas.microsoft.com/office/drawing/2014/main" val="3815057354"/>
                    </a:ext>
                  </a:extLst>
                </a:gridCol>
                <a:gridCol w="801249">
                  <a:extLst>
                    <a:ext uri="{9D8B030D-6E8A-4147-A177-3AD203B41FA5}">
                      <a16:colId xmlns:a16="http://schemas.microsoft.com/office/drawing/2014/main" val="2625119239"/>
                    </a:ext>
                  </a:extLst>
                </a:gridCol>
                <a:gridCol w="801249">
                  <a:extLst>
                    <a:ext uri="{9D8B030D-6E8A-4147-A177-3AD203B41FA5}">
                      <a16:colId xmlns:a16="http://schemas.microsoft.com/office/drawing/2014/main" val="3671899070"/>
                    </a:ext>
                  </a:extLst>
                </a:gridCol>
                <a:gridCol w="801249">
                  <a:extLst>
                    <a:ext uri="{9D8B030D-6E8A-4147-A177-3AD203B41FA5}">
                      <a16:colId xmlns:a16="http://schemas.microsoft.com/office/drawing/2014/main" val="2453329846"/>
                    </a:ext>
                  </a:extLst>
                </a:gridCol>
                <a:gridCol w="801249">
                  <a:extLst>
                    <a:ext uri="{9D8B030D-6E8A-4147-A177-3AD203B41FA5}">
                      <a16:colId xmlns:a16="http://schemas.microsoft.com/office/drawing/2014/main" val="3160076687"/>
                    </a:ext>
                  </a:extLst>
                </a:gridCol>
                <a:gridCol w="801249">
                  <a:extLst>
                    <a:ext uri="{9D8B030D-6E8A-4147-A177-3AD203B41FA5}">
                      <a16:colId xmlns:a16="http://schemas.microsoft.com/office/drawing/2014/main" val="1266479677"/>
                    </a:ext>
                  </a:extLst>
                </a:gridCol>
                <a:gridCol w="801249">
                  <a:extLst>
                    <a:ext uri="{9D8B030D-6E8A-4147-A177-3AD203B41FA5}">
                      <a16:colId xmlns:a16="http://schemas.microsoft.com/office/drawing/2014/main" val="2581422248"/>
                    </a:ext>
                  </a:extLst>
                </a:gridCol>
                <a:gridCol w="801249">
                  <a:extLst>
                    <a:ext uri="{9D8B030D-6E8A-4147-A177-3AD203B41FA5}">
                      <a16:colId xmlns:a16="http://schemas.microsoft.com/office/drawing/2014/main" val="2203748091"/>
                    </a:ext>
                  </a:extLst>
                </a:gridCol>
              </a:tblGrid>
              <a:tr h="308408">
                <a:tc>
                  <a:txBody>
                    <a:bodyPr/>
                    <a:lstStyle/>
                    <a:p>
                      <a:pPr marL="0" marR="0" algn="just" rtl="0">
                        <a:lnSpc>
                          <a:spcPct val="80000"/>
                        </a:lnSpc>
                        <a:spcBef>
                          <a:spcPts val="0"/>
                        </a:spcBef>
                        <a:spcAft>
                          <a:spcPts val="0"/>
                        </a:spcAft>
                      </a:pPr>
                      <a:endParaRPr lang="en-US" sz="2000" b="1"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just" rtl="0">
                        <a:lnSpc>
                          <a:spcPct val="80000"/>
                        </a:lnSpc>
                        <a:spcBef>
                          <a:spcPts val="0"/>
                        </a:spcBef>
                        <a:spcAft>
                          <a:spcPts val="0"/>
                        </a:spcAft>
                      </a:pPr>
                      <a:r>
                        <a:rPr lang="he-IL" sz="2000" b="1" dirty="0">
                          <a:solidFill>
                            <a:schemeClr val="tx2"/>
                          </a:solidFill>
                          <a:effectLst/>
                          <a:latin typeface="Calibri" panose="020F0502020204030204" pitchFamily="34" charset="0"/>
                          <a:cs typeface="Calibri" panose="020F0502020204030204" pitchFamily="34" charset="0"/>
                        </a:rPr>
                        <a:t> </a:t>
                      </a:r>
                      <a:endParaRPr lang="en-US" sz="2000" b="1"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3">
                  <a:txBody>
                    <a:bodyPr/>
                    <a:lstStyle/>
                    <a:p>
                      <a:pPr marL="0" marR="0" algn="r" rtl="0">
                        <a:lnSpc>
                          <a:spcPct val="80000"/>
                        </a:lnSpc>
                        <a:spcBef>
                          <a:spcPts val="0"/>
                        </a:spcBef>
                        <a:spcAft>
                          <a:spcPts val="0"/>
                        </a:spcAft>
                      </a:pPr>
                      <a:r>
                        <a:rPr lang="en-US" sz="2400" b="1"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Actual data</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algn="ctr" rtl="1">
                        <a:lnSpc>
                          <a:spcPct val="100000"/>
                        </a:lnSpc>
                        <a:spcBef>
                          <a:spcPts val="0"/>
                        </a:spcBef>
                        <a:spcAft>
                          <a:spcPts val="0"/>
                        </a:spcAft>
                      </a:pPr>
                      <a:endParaRPr lang="en-US" sz="2600" dirty="0">
                        <a:effectLst>
                          <a:outerShdw blurRad="38100" dist="38100" dir="2700000" algn="tl">
                            <a:srgbClr val="000000">
                              <a:alpha val="43137"/>
                            </a:srgbClr>
                          </a:outerShdw>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R w="12700" cap="flat" cmpd="sng" algn="ctr">
                      <a:solidFill>
                        <a:schemeClr val="accent1">
                          <a:lumMod val="40000"/>
                          <a:lumOff val="60000"/>
                        </a:schemeClr>
                      </a:solidFill>
                      <a:prstDash val="solid"/>
                      <a:round/>
                      <a:headEnd type="none" w="med" len="med"/>
                      <a:tailEnd type="none" w="med" len="med"/>
                    </a:lnR>
                    <a:lnB w="12700" cap="flat" cmpd="sng" algn="ctr">
                      <a:solidFill>
                        <a:schemeClr val="accent1">
                          <a:lumMod val="40000"/>
                          <a:lumOff val="60000"/>
                        </a:schemeClr>
                      </a:solidFill>
                      <a:prstDash val="solid"/>
                      <a:round/>
                      <a:headEnd type="none" w="med" len="med"/>
                      <a:tailEnd type="none" w="med" len="med"/>
                    </a:lnB>
                    <a:solidFill>
                      <a:schemeClr val="accent1"/>
                    </a:solidFill>
                  </a:tcPr>
                </a:tc>
                <a:tc hMerge="1">
                  <a:txBody>
                    <a:bodyPr/>
                    <a:lstStyle/>
                    <a:p>
                      <a:pPr marL="0" marR="0" algn="ctr" rtl="0">
                        <a:lnSpc>
                          <a:spcPct val="100000"/>
                        </a:lnSpc>
                        <a:spcBef>
                          <a:spcPts val="0"/>
                        </a:spcBef>
                        <a:spcAft>
                          <a:spcPts val="0"/>
                        </a:spcAft>
                      </a:pPr>
                      <a:endParaRPr lang="en-US" sz="2800" dirty="0">
                        <a:effectLst>
                          <a:outerShdw blurRad="38100" dist="38100" dir="2700000" algn="tl">
                            <a:srgbClr val="000000">
                              <a:alpha val="43137"/>
                            </a:srgbClr>
                          </a:outerShdw>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gridSpan="5">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400" b="1" dirty="0">
                          <a:solidFill>
                            <a:schemeClr val="tx2"/>
                          </a:solidFill>
                          <a:effectLst/>
                          <a:latin typeface="Calibri" panose="020F0502020204030204" pitchFamily="34" charset="0"/>
                          <a:ea typeface="Calibri" panose="020F0502020204030204" pitchFamily="34" charset="0"/>
                          <a:cs typeface="Calibri" panose="020F0502020204030204" pitchFamily="34" charset="0"/>
                        </a:rPr>
                        <a:t>Projection</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accent1">
                          <a:lumMod val="20000"/>
                          <a:lumOff val="80000"/>
                        </a:schemeClr>
                      </a:solidFill>
                      <a:prstDash val="solid"/>
                      <a:round/>
                      <a:headEnd type="none" w="med" len="med"/>
                      <a:tailEnd type="none" w="med" len="med"/>
                    </a:lnL>
                  </a:tcPr>
                </a:tc>
                <a:tc hMerge="1">
                  <a:txBody>
                    <a:bodyPr/>
                    <a:lstStyle/>
                    <a:p>
                      <a:pPr marL="0" marR="0" algn="ctr" rtl="0">
                        <a:lnSpc>
                          <a:spcPct val="100000"/>
                        </a:lnSpc>
                        <a:spcBef>
                          <a:spcPts val="0"/>
                        </a:spcBef>
                        <a:spcAft>
                          <a:spcPts val="0"/>
                        </a:spcAft>
                      </a:pPr>
                      <a:endParaRPr lang="en-US" sz="2800" dirty="0">
                        <a:effectLst>
                          <a:outerShdw blurRad="38100" dist="38100" dir="2700000" algn="tl">
                            <a:srgbClr val="000000">
                              <a:alpha val="43137"/>
                            </a:srgbClr>
                          </a:outerShdw>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rtl="0">
                        <a:lnSpc>
                          <a:spcPct val="100000"/>
                        </a:lnSpc>
                        <a:spcBef>
                          <a:spcPts val="0"/>
                        </a:spcBef>
                        <a:spcAft>
                          <a:spcPts val="0"/>
                        </a:spcAft>
                      </a:pPr>
                      <a:endParaRPr lang="en-US" sz="2800" dirty="0">
                        <a:effectLst>
                          <a:outerShdw blurRad="38100" dist="38100" dir="2700000" algn="tl">
                            <a:srgbClr val="000000">
                              <a:alpha val="43137"/>
                            </a:srgbClr>
                          </a:outerShdw>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pPr marL="0" marR="0" algn="ctr" rtl="0">
                        <a:lnSpc>
                          <a:spcPct val="100000"/>
                        </a:lnSpc>
                        <a:spcBef>
                          <a:spcPts val="0"/>
                        </a:spcBef>
                        <a:spcAft>
                          <a:spcPts val="0"/>
                        </a:spcAft>
                      </a:pPr>
                      <a:endParaRPr lang="en-US" sz="2800" dirty="0">
                        <a:effectLst>
                          <a:outerShdw blurRad="38100" dist="38100" dir="2700000" algn="tl">
                            <a:srgbClr val="000000">
                              <a:alpha val="43137"/>
                            </a:srgbClr>
                          </a:outerShdw>
                        </a:effectLst>
                        <a:latin typeface="Segoe UI" panose="020B0502040204020203" pitchFamily="34" charset="0"/>
                        <a:ea typeface="Calibri" panose="020F0502020204030204" pitchFamily="34" charset="0"/>
                        <a:cs typeface="Segoe UI" panose="020B0502040204020203" pitchFamily="34" charset="0"/>
                      </a:endParaRPr>
                    </a:p>
                  </a:txBody>
                  <a:tcPr marL="68580" marR="68580" marT="0" marB="0" anchor="ctr">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426456251"/>
                  </a:ext>
                </a:extLst>
              </a:tr>
              <a:tr h="294037">
                <a:tc>
                  <a:txBody>
                    <a:bodyPr/>
                    <a:lstStyle/>
                    <a:p>
                      <a:pPr marL="0" marR="0" algn="ctr" rtl="0">
                        <a:lnSpc>
                          <a:spcPct val="80000"/>
                        </a:lnSpc>
                        <a:spcBef>
                          <a:spcPts val="0"/>
                        </a:spcBef>
                        <a:spcAft>
                          <a:spcPts val="0"/>
                        </a:spcAft>
                      </a:pPr>
                      <a:endParaRPr lang="en-US" sz="2000" b="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rtl="0">
                        <a:lnSpc>
                          <a:spcPct val="80000"/>
                        </a:lnSpc>
                        <a:spcBef>
                          <a:spcPts val="0"/>
                        </a:spcBef>
                        <a:spcAft>
                          <a:spcPts val="0"/>
                        </a:spcAft>
                      </a:pPr>
                      <a:r>
                        <a:rPr lang="he-IL" sz="2000" b="0" dirty="0">
                          <a:solidFill>
                            <a:schemeClr val="tx2"/>
                          </a:solidFill>
                          <a:effectLst/>
                          <a:latin typeface="Calibri" panose="020F0502020204030204" pitchFamily="34" charset="0"/>
                          <a:cs typeface="Calibri" panose="020F0502020204030204" pitchFamily="34" charset="0"/>
                        </a:rPr>
                        <a:t> </a:t>
                      </a:r>
                      <a:endParaRPr lang="en-US" sz="2000" b="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rtl="0">
                        <a:lnSpc>
                          <a:spcPct val="80000"/>
                        </a:lnSpc>
                        <a:spcBef>
                          <a:spcPts val="0"/>
                        </a:spcBef>
                        <a:spcAft>
                          <a:spcPts val="0"/>
                        </a:spcAft>
                      </a:pPr>
                      <a:r>
                        <a:rPr lang="en-US" sz="2000" b="0" dirty="0">
                          <a:solidFill>
                            <a:schemeClr val="bg2"/>
                          </a:solidFill>
                          <a:effectLst/>
                          <a:latin typeface="Calibri" panose="020F0502020204030204" pitchFamily="34" charset="0"/>
                          <a:cs typeface="Calibri" panose="020F0502020204030204" pitchFamily="34" charset="0"/>
                        </a:rPr>
                        <a:t>Q4 23</a:t>
                      </a:r>
                      <a:endParaRPr lang="en-US" sz="2000" b="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rtl="0">
                        <a:lnSpc>
                          <a:spcPct val="80000"/>
                        </a:lnSpc>
                        <a:spcBef>
                          <a:spcPts val="0"/>
                        </a:spcBef>
                        <a:spcAft>
                          <a:spcPts val="0"/>
                        </a:spcAft>
                      </a:pPr>
                      <a:r>
                        <a:rPr lang="en-US" sz="2000" b="0" dirty="0">
                          <a:solidFill>
                            <a:schemeClr val="bg2"/>
                          </a:solidFill>
                          <a:effectLst/>
                          <a:latin typeface="Calibri" panose="020F0502020204030204" pitchFamily="34" charset="0"/>
                          <a:cs typeface="Calibri" panose="020F0502020204030204" pitchFamily="34" charset="0"/>
                        </a:rPr>
                        <a:t>Q4 24</a:t>
                      </a:r>
                      <a:endParaRPr lang="en-US" sz="2000" b="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rtl="0">
                        <a:lnSpc>
                          <a:spcPct val="80000"/>
                        </a:lnSpc>
                        <a:spcBef>
                          <a:spcPts val="0"/>
                        </a:spcBef>
                        <a:spcAft>
                          <a:spcPts val="0"/>
                        </a:spcAft>
                      </a:pPr>
                      <a:r>
                        <a:rPr lang="en-US" sz="2000" b="0" dirty="0">
                          <a:solidFill>
                            <a:schemeClr val="bg2"/>
                          </a:solidFill>
                          <a:effectLst/>
                          <a:latin typeface="Calibri" panose="020F0502020204030204" pitchFamily="34" charset="0"/>
                          <a:cs typeface="Calibri" panose="020F0502020204030204" pitchFamily="34" charset="0"/>
                        </a:rPr>
                        <a:t>Q1 25</a:t>
                      </a:r>
                      <a:endParaRPr lang="en-US" sz="2000" b="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rtl="0">
                        <a:lnSpc>
                          <a:spcPct val="80000"/>
                        </a:lnSpc>
                        <a:spcBef>
                          <a:spcPts val="0"/>
                        </a:spcBef>
                        <a:spcAft>
                          <a:spcPts val="0"/>
                        </a:spcAft>
                      </a:pPr>
                      <a:r>
                        <a:rPr lang="en-US" sz="2000" b="0" dirty="0">
                          <a:solidFill>
                            <a:schemeClr val="bg2"/>
                          </a:solidFill>
                          <a:effectLst/>
                          <a:latin typeface="Calibri" panose="020F0502020204030204" pitchFamily="34" charset="0"/>
                          <a:cs typeface="Calibri" panose="020F0502020204030204" pitchFamily="34" charset="0"/>
                        </a:rPr>
                        <a:t>Q2 25</a:t>
                      </a:r>
                      <a:endParaRPr lang="en-US" sz="2000" b="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r" rtl="0">
                        <a:lnSpc>
                          <a:spcPct val="80000"/>
                        </a:lnSpc>
                        <a:spcBef>
                          <a:spcPts val="0"/>
                        </a:spcBef>
                        <a:spcAft>
                          <a:spcPts val="0"/>
                        </a:spcAft>
                      </a:pPr>
                      <a:r>
                        <a:rPr lang="en-US" sz="2000" b="0" dirty="0">
                          <a:solidFill>
                            <a:schemeClr val="bg2"/>
                          </a:solidFill>
                          <a:effectLst/>
                          <a:latin typeface="Calibri" panose="020F0502020204030204" pitchFamily="34" charset="0"/>
                          <a:cs typeface="Calibri" panose="020F0502020204030204" pitchFamily="34" charset="0"/>
                        </a:rPr>
                        <a:t>Q3 25</a:t>
                      </a:r>
                      <a:endParaRPr lang="en-US" sz="2000" b="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rtl="0">
                        <a:lnSpc>
                          <a:spcPct val="80000"/>
                        </a:lnSpc>
                      </a:pPr>
                      <a:r>
                        <a:rPr lang="en-US" sz="2000" b="0" dirty="0">
                          <a:solidFill>
                            <a:schemeClr val="bg2"/>
                          </a:solidFill>
                          <a:effectLst/>
                          <a:latin typeface="Calibri" panose="020F0502020204030204" pitchFamily="34" charset="0"/>
                          <a:cs typeface="Calibri" panose="020F0502020204030204" pitchFamily="34" charset="0"/>
                        </a:rPr>
                        <a:t>Q4 25</a:t>
                      </a:r>
                      <a:endParaRPr lang="en-US" sz="1600" b="0" dirty="0">
                        <a:solidFill>
                          <a:schemeClr val="bg2"/>
                        </a:solidFill>
                        <a:effectLst/>
                        <a:latin typeface="Calibri" panose="020F0502020204030204" pitchFamily="34" charset="0"/>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2026</a:t>
                      </a:r>
                      <a:endParaRPr kumimoji="0" lang="en-US" sz="16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2027</a:t>
                      </a:r>
                      <a:endParaRPr kumimoji="0" lang="en-US" sz="1600" b="0" i="0" u="none" strike="noStrike" kern="1200" cap="none" spc="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endParaRPr>
                    </a:p>
                  </a:txBody>
                  <a:tcPr marL="68580" marR="68580" marT="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13546405"/>
                  </a:ext>
                </a:extLst>
              </a:tr>
              <a:tr h="456968">
                <a:tc rowSpan="2">
                  <a:txBody>
                    <a:bodyPr/>
                    <a:lstStyle/>
                    <a:p>
                      <a:pPr marL="0" marR="0" algn="l" rtl="0">
                        <a:lnSpc>
                          <a:spcPct val="80000"/>
                        </a:lnSpc>
                        <a:spcBef>
                          <a:spcPts val="0"/>
                        </a:spcBef>
                        <a:spcAft>
                          <a:spcPts val="0"/>
                        </a:spcAft>
                      </a:pPr>
                      <a:r>
                        <a:rPr lang="en-US" sz="2000" b="1" dirty="0">
                          <a:solidFill>
                            <a:schemeClr val="bg2"/>
                          </a:solidFill>
                          <a:effectLst/>
                          <a:latin typeface="Calibri" panose="020F0502020204030204" pitchFamily="34" charset="0"/>
                          <a:ea typeface="Calibri" panose="020F0502020204030204" pitchFamily="34" charset="0"/>
                          <a:cs typeface="Calibri" panose="020F0502020204030204" pitchFamily="34" charset="0"/>
                        </a:rPr>
                        <a:t>War Ending With an Arrangement</a:t>
                      </a:r>
                    </a:p>
                  </a:txBody>
                  <a:tcPr marL="68580" marR="68580" marT="0" marB="0" anchor="ctr">
                    <a:lnL w="6350" cap="flat" cmpd="sng" algn="ctr">
                      <a:noFill/>
                      <a:prstDash val="solid"/>
                      <a:miter lim="800000"/>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rgbClr val="FFF8E3"/>
                    </a:solidFill>
                  </a:tcPr>
                </a:tc>
                <a:tc>
                  <a:txBody>
                    <a:bodyPr/>
                    <a:lstStyle/>
                    <a:p>
                      <a:pPr marL="0" marR="0" algn="l" rtl="0">
                        <a:lnSpc>
                          <a:spcPct val="80000"/>
                        </a:lnSpc>
                        <a:spcBef>
                          <a:spcPts val="0"/>
                        </a:spcBef>
                        <a:spcAft>
                          <a:spcPts val="0"/>
                        </a:spcAft>
                      </a:pPr>
                      <a:r>
                        <a:rPr lang="en-US" sz="2000" b="1" kern="1200" noProof="0" dirty="0">
                          <a:solidFill>
                            <a:schemeClr val="bg2"/>
                          </a:solidFill>
                          <a:effectLst/>
                          <a:latin typeface="Calibri" panose="020F0502020204030204" pitchFamily="34" charset="0"/>
                          <a:ea typeface="+mn-ea"/>
                          <a:cs typeface="Calibri" panose="020F0502020204030204" pitchFamily="34" charset="0"/>
                        </a:rPr>
                        <a:t>Reserve duty</a:t>
                      </a:r>
                      <a:endParaRPr lang="en-US" sz="2000" b="1" kern="12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solidFill>
                      <a:srgbClr val="FFF8E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cs typeface="Calibri" panose="020F0502020204030204" pitchFamily="34" charset="0"/>
                        </a:rPr>
                        <a:t>220</a:t>
                      </a:r>
                      <a:endParaRPr lang="en-US" sz="2000" b="0" kern="12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cs typeface="Calibri" panose="020F0502020204030204" pitchFamily="34" charset="0"/>
                        </a:rPr>
                        <a:t>90</a:t>
                      </a:r>
                      <a:endParaRPr lang="en-US" sz="2000" b="0" kern="120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a:noFill/>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algn="ctr" rtl="0">
                        <a:lnSpc>
                          <a:spcPct val="80000"/>
                        </a:lnSpc>
                        <a:spcBef>
                          <a:spcPts val="0"/>
                        </a:spcBef>
                        <a:spcAft>
                          <a:spcPts val="0"/>
                        </a:spcAft>
                      </a:pPr>
                      <a:r>
                        <a:rPr lang="en-US" sz="20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70</a:t>
                      </a:r>
                    </a:p>
                  </a:txBody>
                  <a:tcPr marL="90000" marR="9000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0" kern="12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100</a:t>
                      </a:r>
                      <a:endParaRPr lang="en-US"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w="12700" cap="flat" cmpd="sng" algn="ctr">
                      <a:noFill/>
                      <a:prstDash val="solid"/>
                      <a:round/>
                      <a:headEnd type="none" w="med" len="med"/>
                      <a:tailEnd type="none" w="med" len="med"/>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80</a:t>
                      </a:r>
                      <a:endParaRPr lang="en-US" sz="2000" b="1" kern="1200" dirty="0">
                        <a:solidFill>
                          <a:srgbClr val="EEB500"/>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0">
                        <a:lnSpc>
                          <a:spcPct val="80000"/>
                        </a:lnSpc>
                      </a:pPr>
                      <a:r>
                        <a:rPr lang="en-US" sz="2000" b="1" kern="120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70</a:t>
                      </a:r>
                      <a:endParaRPr lang="en-US" sz="2000" b="1" kern="1200" dirty="0">
                        <a:solidFill>
                          <a:srgbClr val="EEB500"/>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0">
                        <a:lnSpc>
                          <a:spcPct val="80000"/>
                        </a:lnSpc>
                      </a:pPr>
                      <a:r>
                        <a:rPr lang="he-IL" sz="2000" b="1" kern="120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50</a:t>
                      </a:r>
                      <a:endParaRPr lang="en-US" sz="2000" b="1" kern="1200" dirty="0">
                        <a:solidFill>
                          <a:srgbClr val="EEB500"/>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algn="ctr" rtl="0">
                        <a:lnSpc>
                          <a:spcPct val="80000"/>
                        </a:lnSpc>
                      </a:pPr>
                      <a:r>
                        <a:rPr lang="he-IL" sz="2000" b="1" kern="120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50</a:t>
                      </a:r>
                      <a:endParaRPr lang="en-US" sz="2000" b="1" kern="1200" dirty="0">
                        <a:solidFill>
                          <a:srgbClr val="EEB500"/>
                        </a:solidFill>
                        <a:effectLst/>
                        <a:latin typeface="Calibri" panose="020F0502020204030204" pitchFamily="34" charset="0"/>
                        <a:cs typeface="Calibri" panose="020F0502020204030204" pitchFamily="34" charset="0"/>
                      </a:endParaRPr>
                    </a:p>
                  </a:txBody>
                  <a:tcPr marL="90000" marR="90000" marT="90000" marB="90000" anchor="ctr">
                    <a:lnL>
                      <a:noFill/>
                    </a:lnL>
                    <a:lnR w="6350" cap="flat" cmpd="sng" algn="ctr">
                      <a:noFill/>
                      <a:prstDash val="solid"/>
                      <a:miter lim="800000"/>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extLst>
                  <a:ext uri="{0D108BD9-81ED-4DB2-BD59-A6C34878D82A}">
                    <a16:rowId xmlns:a16="http://schemas.microsoft.com/office/drawing/2014/main" val="904156466"/>
                  </a:ext>
                </a:extLst>
              </a:tr>
              <a:tr h="697004">
                <a:tc vMerge="1">
                  <a:txBody>
                    <a:bodyPr/>
                    <a:lstStyle/>
                    <a:p>
                      <a:pPr marL="0" marR="0" algn="r" rtl="1">
                        <a:lnSpc>
                          <a:spcPct val="100000"/>
                        </a:lnSpc>
                        <a:spcBef>
                          <a:spcPts val="0"/>
                        </a:spcBef>
                        <a:spcAft>
                          <a:spcPts val="0"/>
                        </a:spcAft>
                      </a:pPr>
                      <a:endParaRPr lang="en-US" sz="2000" b="1"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l" rtl="0">
                        <a:lnSpc>
                          <a:spcPct val="80000"/>
                        </a:lnSpc>
                        <a:spcBef>
                          <a:spcPts val="0"/>
                        </a:spcBef>
                        <a:spcAft>
                          <a:spcPts val="0"/>
                        </a:spcAft>
                      </a:pPr>
                      <a:r>
                        <a:rPr lang="en-US" sz="2000" b="1" kern="1200" noProof="0" dirty="0">
                          <a:solidFill>
                            <a:schemeClr val="bg2"/>
                          </a:solidFill>
                          <a:effectLst/>
                          <a:latin typeface="Calibri" panose="020F0502020204030204" pitchFamily="34" charset="0"/>
                          <a:ea typeface="+mn-ea"/>
                          <a:cs typeface="Calibri" panose="020F0502020204030204" pitchFamily="34" charset="0"/>
                        </a:rPr>
                        <a:t>Temporarily absent from work </a:t>
                      </a:r>
                      <a:r>
                        <a:rPr lang="en-US" sz="2000" b="1" kern="1200" dirty="0">
                          <a:solidFill>
                            <a:schemeClr val="bg2"/>
                          </a:solidFill>
                          <a:effectLst/>
                          <a:latin typeface="Calibri" panose="020F0502020204030204" pitchFamily="34" charset="0"/>
                          <a:cs typeface="Calibri" panose="020F0502020204030204" pitchFamily="34" charset="0"/>
                        </a:rPr>
                        <a:t>**</a:t>
                      </a:r>
                      <a:endParaRPr lang="en-US" sz="2000" b="1" kern="12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FF8E3"/>
                    </a:solidFill>
                  </a:tcPr>
                </a:tc>
                <a:tc>
                  <a:txBody>
                    <a:bodyPr/>
                    <a:lstStyle/>
                    <a:p>
                      <a:pPr marL="0" marR="0" algn="ctr" rtl="0">
                        <a:lnSpc>
                          <a:spcPct val="80000"/>
                        </a:lnSpc>
                        <a:spcBef>
                          <a:spcPts val="0"/>
                        </a:spcBef>
                        <a:spcAft>
                          <a:spcPts val="0"/>
                        </a:spcAft>
                      </a:pPr>
                      <a:r>
                        <a:rPr lang="en-US" sz="2000" b="0" dirty="0">
                          <a:solidFill>
                            <a:schemeClr val="tx2"/>
                          </a:solidFill>
                          <a:effectLst/>
                          <a:latin typeface="Calibri" panose="020F0502020204030204" pitchFamily="34" charset="0"/>
                          <a:cs typeface="Calibri" panose="020F0502020204030204" pitchFamily="34" charset="0"/>
                        </a:rPr>
                        <a:t>310</a:t>
                      </a:r>
                      <a:endParaRPr lang="en-US" sz="2000" b="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algn="ctr" rtl="0">
                        <a:lnSpc>
                          <a:spcPct val="80000"/>
                        </a:lnSpc>
                        <a:spcBef>
                          <a:spcPts val="0"/>
                        </a:spcBef>
                        <a:spcAft>
                          <a:spcPts val="0"/>
                        </a:spcAft>
                      </a:pPr>
                      <a:r>
                        <a:rPr kumimoji="0" lang="en-US" sz="2000" b="0" i="0" u="none" strike="noStrike" kern="1200" cap="none" spc="0" normalizeH="0" baseline="0" noProof="0" dirty="0">
                          <a:ln>
                            <a:noFill/>
                          </a:ln>
                          <a:solidFill>
                            <a:schemeClr val="tx2"/>
                          </a:solidFill>
                          <a:effectLst/>
                          <a:uLnTx/>
                          <a:uFillTx/>
                          <a:latin typeface="Calibri" panose="020F0502020204030204" pitchFamily="34" charset="0"/>
                          <a:ea typeface="Calibri" panose="020F0502020204030204" pitchFamily="34" charset="0"/>
                          <a:cs typeface="Calibri" panose="020F0502020204030204" pitchFamily="34" charset="0"/>
                        </a:rPr>
                        <a:t>40</a:t>
                      </a:r>
                      <a:endParaRPr lang="en-US" sz="2000" b="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a:noFill/>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algn="ctr" rtl="0">
                        <a:lnSpc>
                          <a:spcPct val="80000"/>
                        </a:lnSpc>
                        <a:spcBef>
                          <a:spcPts val="0"/>
                        </a:spcBef>
                        <a:spcAft>
                          <a:spcPts val="0"/>
                        </a:spcAft>
                      </a:pPr>
                      <a:r>
                        <a:rPr lang="en-US" sz="20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30</a:t>
                      </a:r>
                    </a:p>
                  </a:txBody>
                  <a:tcPr marL="90000" marR="9000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50</a:t>
                      </a:r>
                      <a:endParaRPr lang="en-US"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w="12700" cap="flat" cmpd="sng" algn="ctr">
                      <a:noFill/>
                      <a:prstDash val="solid"/>
                      <a:round/>
                      <a:headEnd type="none" w="med" len="med"/>
                      <a:tailEnd type="none" w="med" len="med"/>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40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noProof="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30</a:t>
                      </a:r>
                      <a:endParaRPr lang="en-US" sz="2000" b="1" kern="1200" dirty="0">
                        <a:solidFill>
                          <a:srgbClr val="EEB500"/>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noProof="0" dirty="0">
                          <a:solidFill>
                            <a:srgbClr val="EEB500"/>
                          </a:solidFill>
                          <a:effectLst/>
                          <a:latin typeface="Calibri" panose="020F0502020204030204" pitchFamily="34" charset="0"/>
                          <a:cs typeface="Calibri" panose="020F0502020204030204" pitchFamily="34" charset="0"/>
                        </a:rPr>
                        <a:t>30</a:t>
                      </a:r>
                      <a:endParaRPr lang="en-US" sz="2000" b="1" kern="1200" dirty="0">
                        <a:solidFill>
                          <a:srgbClr val="EEB500"/>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EEB500"/>
                          </a:solidFill>
                          <a:effectLst/>
                          <a:latin typeface="Calibri" panose="020F0502020204030204" pitchFamily="34" charset="0"/>
                          <a:ea typeface="Calibri" panose="020F0502020204030204" pitchFamily="34" charset="0"/>
                          <a:cs typeface="Calibri" panose="020F0502020204030204" pitchFamily="34" charset="0"/>
                        </a:rPr>
                        <a:t>10</a:t>
                      </a:r>
                      <a:endParaRPr lang="en-US" sz="2000" b="1" kern="1200" dirty="0">
                        <a:solidFill>
                          <a:srgbClr val="EEB500"/>
                        </a:solidFill>
                        <a:effectLst/>
                        <a:latin typeface="Calibri" panose="020F0502020204030204" pitchFamily="34" charset="0"/>
                        <a:cs typeface="Calibri" panose="020F0502020204030204" pitchFamily="34" charset="0"/>
                      </a:endParaRPr>
                    </a:p>
                  </a:txBody>
                  <a:tcPr marL="90000" marR="90000" marT="90000" marB="90000" anchor="ctr">
                    <a:lnL>
                      <a:noFill/>
                    </a:lnL>
                    <a:lnR w="6350" cap="flat" cmpd="sng" algn="ctr">
                      <a:noFill/>
                      <a:prstDash val="solid"/>
                      <a:miter lim="800000"/>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FF8E3"/>
                    </a:solidFill>
                  </a:tcPr>
                </a:tc>
                <a:extLst>
                  <a:ext uri="{0D108BD9-81ED-4DB2-BD59-A6C34878D82A}">
                    <a16:rowId xmlns:a16="http://schemas.microsoft.com/office/drawing/2014/main" val="2602103866"/>
                  </a:ext>
                </a:extLst>
              </a:tr>
              <a:tr h="456968">
                <a:tc rowSpan="2">
                  <a:txBody>
                    <a:bodyPr/>
                    <a:lstStyle/>
                    <a:p>
                      <a:pPr marL="0" marR="0" algn="l" rtl="0">
                        <a:lnSpc>
                          <a:spcPct val="80000"/>
                        </a:lnSpc>
                        <a:spcBef>
                          <a:spcPts val="0"/>
                        </a:spcBef>
                        <a:spcAft>
                          <a:spcPts val="0"/>
                        </a:spcAft>
                      </a:pPr>
                      <a:r>
                        <a:rPr lang="en-US" sz="2000" b="1" dirty="0">
                          <a:solidFill>
                            <a:schemeClr val="bg2"/>
                          </a:solidFill>
                          <a:effectLst/>
                          <a:latin typeface="Calibri" panose="020F0502020204030204" pitchFamily="34" charset="0"/>
                          <a:ea typeface="Calibri" panose="020F0502020204030204" pitchFamily="34" charset="0"/>
                          <a:cs typeface="Calibri" panose="020F0502020204030204" pitchFamily="34" charset="0"/>
                        </a:rPr>
                        <a:t>War Ending Without an Arrangement</a:t>
                      </a: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D7F4F3"/>
                    </a:solidFill>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2000" b="1" kern="1200" noProof="0" dirty="0">
                          <a:solidFill>
                            <a:schemeClr val="bg2"/>
                          </a:solidFill>
                          <a:effectLst/>
                          <a:latin typeface="Calibri" panose="020F0502020204030204" pitchFamily="34" charset="0"/>
                          <a:ea typeface="+mn-ea"/>
                          <a:cs typeface="Calibri" panose="020F0502020204030204" pitchFamily="34" charset="0"/>
                        </a:rPr>
                        <a:t>Reserve duty</a:t>
                      </a:r>
                      <a:r>
                        <a:rPr lang="en-US" sz="2000" b="1" kern="1200" dirty="0">
                          <a:solidFill>
                            <a:schemeClr val="bg2"/>
                          </a:solidFill>
                          <a:effectLst/>
                          <a:latin typeface="Calibri" panose="020F0502020204030204" pitchFamily="34" charset="0"/>
                          <a:cs typeface="Calibri" panose="020F0502020204030204" pitchFamily="34" charset="0"/>
                        </a:rPr>
                        <a:t> </a:t>
                      </a:r>
                      <a:endParaRPr lang="en-US" sz="2000" b="1" kern="12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D7F4F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220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90</a:t>
                      </a:r>
                    </a:p>
                  </a:txBody>
                  <a:tcPr marL="90000" marR="90000" marT="90000" marB="90000" anchor="ctr">
                    <a:lnL>
                      <a:noFill/>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70</a:t>
                      </a:r>
                    </a:p>
                  </a:txBody>
                  <a:tcPr marL="90000" marR="9000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0" kern="12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100</a:t>
                      </a:r>
                      <a:endParaRPr lang="en-US"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w="12700" cap="flat" cmpd="sng" algn="ctr">
                      <a:noFill/>
                      <a:prstDash val="solid"/>
                      <a:round/>
                      <a:headEnd type="none" w="med" len="med"/>
                      <a:tailEnd type="none" w="med" len="med"/>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80</a:t>
                      </a:r>
                      <a:endParaRPr lang="en-US" sz="2000" b="1" kern="1200" dirty="0">
                        <a:solidFill>
                          <a:srgbClr val="5089BC"/>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dirty="0">
                          <a:solidFill>
                            <a:srgbClr val="5089BC"/>
                          </a:solidFill>
                          <a:effectLst/>
                          <a:latin typeface="Calibri" panose="020F0502020204030204" pitchFamily="34" charset="0"/>
                          <a:cs typeface="Calibri" panose="020F0502020204030204" pitchFamily="34" charset="0"/>
                        </a:rPr>
                        <a:t>50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40</a:t>
                      </a:r>
                      <a:endParaRPr lang="en-US" sz="2000" b="1" kern="1200" dirty="0">
                        <a:solidFill>
                          <a:srgbClr val="5089BC"/>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30</a:t>
                      </a:r>
                      <a:endParaRPr lang="en-US" sz="2000" b="1" kern="1200" dirty="0">
                        <a:solidFill>
                          <a:srgbClr val="5089BC"/>
                        </a:solidFill>
                        <a:effectLst/>
                        <a:latin typeface="Calibri" panose="020F0502020204030204" pitchFamily="34" charset="0"/>
                        <a:cs typeface="Calibri" panose="020F0502020204030204" pitchFamily="34" charset="0"/>
                      </a:endParaRPr>
                    </a:p>
                  </a:txBody>
                  <a:tcPr marL="90000" marR="90000" marT="90000" marB="90000" anchor="ctr">
                    <a:lnL>
                      <a:noFill/>
                    </a:lnL>
                    <a:lnR w="6350" cap="flat" cmpd="sng" algn="ctr">
                      <a:noFill/>
                      <a:prstDash val="solid"/>
                      <a:miter lim="800000"/>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extLst>
                  <a:ext uri="{0D108BD9-81ED-4DB2-BD59-A6C34878D82A}">
                    <a16:rowId xmlns:a16="http://schemas.microsoft.com/office/drawing/2014/main" val="3933399802"/>
                  </a:ext>
                </a:extLst>
              </a:tr>
              <a:tr h="697004">
                <a:tc vMerge="1">
                  <a:txBody>
                    <a:bodyPr/>
                    <a:lstStyle/>
                    <a:p>
                      <a:pPr marL="0" marR="0" algn="r" rtl="1">
                        <a:lnSpc>
                          <a:spcPct val="100000"/>
                        </a:lnSpc>
                        <a:spcBef>
                          <a:spcPts val="0"/>
                        </a:spcBef>
                        <a:spcAft>
                          <a:spcPts val="0"/>
                        </a:spcAft>
                      </a:pPr>
                      <a:endParaRPr lang="en-US" sz="2000" b="1"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l" rtl="0">
                        <a:lnSpc>
                          <a:spcPct val="80000"/>
                        </a:lnSpc>
                        <a:spcBef>
                          <a:spcPts val="0"/>
                        </a:spcBef>
                        <a:spcAft>
                          <a:spcPts val="0"/>
                        </a:spcAft>
                      </a:pPr>
                      <a:r>
                        <a:rPr lang="en-US" sz="2000" b="1" kern="1200" noProof="0" dirty="0">
                          <a:solidFill>
                            <a:schemeClr val="bg2"/>
                          </a:solidFill>
                          <a:effectLst/>
                          <a:latin typeface="Calibri" panose="020F0502020204030204" pitchFamily="34" charset="0"/>
                          <a:ea typeface="+mn-ea"/>
                          <a:cs typeface="Calibri" panose="020F0502020204030204" pitchFamily="34" charset="0"/>
                        </a:rPr>
                        <a:t>Temporarily absent from work </a:t>
                      </a:r>
                      <a:r>
                        <a:rPr lang="en-US" sz="2000" b="1" kern="1200" dirty="0">
                          <a:solidFill>
                            <a:schemeClr val="bg2"/>
                          </a:solidFill>
                          <a:effectLst/>
                          <a:latin typeface="Calibri" panose="020F0502020204030204" pitchFamily="34" charset="0"/>
                          <a:cs typeface="Calibri" panose="020F0502020204030204" pitchFamily="34" charset="0"/>
                        </a:rPr>
                        <a:t>**</a:t>
                      </a:r>
                      <a:endParaRPr lang="en-US" sz="2000" b="1" kern="12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D7F4F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310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algn="ctr" rtl="0">
                        <a:lnSpc>
                          <a:spcPct val="80000"/>
                        </a:lnSpc>
                        <a:spcBef>
                          <a:spcPts val="0"/>
                        </a:spcBef>
                        <a:spcAft>
                          <a:spcPts val="0"/>
                        </a:spcAft>
                      </a:pPr>
                      <a:r>
                        <a:rPr lang="en-US" sz="2000" b="0" kern="1200" noProof="0" dirty="0">
                          <a:solidFill>
                            <a:schemeClr val="tx2"/>
                          </a:solidFill>
                          <a:effectLst/>
                          <a:latin typeface="Calibri" panose="020F0502020204030204" pitchFamily="34" charset="0"/>
                          <a:ea typeface="+mn-ea"/>
                          <a:cs typeface="Calibri" panose="020F0502020204030204" pitchFamily="34" charset="0"/>
                        </a:rPr>
                        <a:t>40</a:t>
                      </a:r>
                      <a:endParaRPr lang="en-US" sz="2000" b="0" kern="1200" dirty="0">
                        <a:solidFill>
                          <a:schemeClr val="tx2"/>
                        </a:solidFill>
                        <a:effectLst/>
                        <a:latin typeface="Calibri" panose="020F0502020204030204" pitchFamily="34" charset="0"/>
                        <a:ea typeface="+mn-ea"/>
                        <a:cs typeface="Calibri" panose="020F0502020204030204" pitchFamily="34" charset="0"/>
                      </a:endParaRPr>
                    </a:p>
                  </a:txBody>
                  <a:tcPr marL="90000" marR="90000" marT="90000" marB="90000" anchor="ctr">
                    <a:lnL>
                      <a:noFill/>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30</a:t>
                      </a:r>
                    </a:p>
                  </a:txBody>
                  <a:tcPr marL="90000" marR="9000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50</a:t>
                      </a:r>
                      <a:endParaRPr lang="en-US"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w="12700" cap="flat" cmpd="sng" algn="ctr">
                      <a:noFill/>
                      <a:prstDash val="solid"/>
                      <a:round/>
                      <a:headEnd type="none" w="med" len="med"/>
                      <a:tailEnd type="none" w="med" len="med"/>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40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20</a:t>
                      </a:r>
                      <a:endParaRPr lang="en-US" sz="2000" b="1" kern="1200" dirty="0">
                        <a:solidFill>
                          <a:srgbClr val="5089BC"/>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20</a:t>
                      </a:r>
                      <a:endParaRPr lang="en-US" sz="2000" b="1" kern="1200" dirty="0">
                        <a:solidFill>
                          <a:srgbClr val="5089BC"/>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5089BC"/>
                          </a:solidFill>
                          <a:effectLst/>
                          <a:latin typeface="Calibri" panose="020F0502020204030204" pitchFamily="34" charset="0"/>
                          <a:ea typeface="Calibri" panose="020F0502020204030204" pitchFamily="34" charset="0"/>
                          <a:cs typeface="Calibri" panose="020F0502020204030204" pitchFamily="34" charset="0"/>
                        </a:rPr>
                        <a:t>10</a:t>
                      </a:r>
                      <a:endParaRPr lang="en-US" sz="2000" b="1" kern="1200" dirty="0">
                        <a:solidFill>
                          <a:srgbClr val="5089BC"/>
                        </a:solidFill>
                        <a:effectLst/>
                        <a:latin typeface="Calibri" panose="020F0502020204030204" pitchFamily="34" charset="0"/>
                        <a:cs typeface="Calibri" panose="020F0502020204030204" pitchFamily="34" charset="0"/>
                      </a:endParaRPr>
                    </a:p>
                  </a:txBody>
                  <a:tcPr marL="90000" marR="90000" marT="90000" marB="90000" anchor="ctr">
                    <a:lnL>
                      <a:noFill/>
                    </a:lnL>
                    <a:lnR w="6350" cap="flat" cmpd="sng" algn="ctr">
                      <a:noFill/>
                      <a:prstDash val="solid"/>
                      <a:miter lim="800000"/>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D7F4F3"/>
                    </a:solidFill>
                  </a:tcPr>
                </a:tc>
                <a:extLst>
                  <a:ext uri="{0D108BD9-81ED-4DB2-BD59-A6C34878D82A}">
                    <a16:rowId xmlns:a16="http://schemas.microsoft.com/office/drawing/2014/main" val="3478405315"/>
                  </a:ext>
                </a:extLst>
              </a:tr>
              <a:tr h="456968">
                <a:tc rowSpan="2">
                  <a:txBody>
                    <a:bodyPr/>
                    <a:lstStyle/>
                    <a:p>
                      <a:pPr marL="0" marR="0" algn="l" rtl="0">
                        <a:lnSpc>
                          <a:spcPct val="80000"/>
                        </a:lnSpc>
                        <a:spcBef>
                          <a:spcPts val="0"/>
                        </a:spcBef>
                        <a:spcAft>
                          <a:spcPts val="0"/>
                        </a:spcAft>
                      </a:pPr>
                      <a:r>
                        <a:rPr lang="en-US" sz="2000" b="1" dirty="0">
                          <a:solidFill>
                            <a:schemeClr val="bg2"/>
                          </a:solidFill>
                          <a:effectLst/>
                          <a:latin typeface="Calibri" panose="020F0502020204030204" pitchFamily="34" charset="0"/>
                          <a:ea typeface="Calibri" panose="020F0502020204030204" pitchFamily="34" charset="0"/>
                          <a:cs typeface="Calibri" panose="020F0502020204030204" pitchFamily="34" charset="0"/>
                        </a:rPr>
                        <a:t>Gaza Occupation </a:t>
                      </a: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ADBDF"/>
                    </a:solidFill>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2000" b="1" kern="1200" noProof="0" dirty="0">
                          <a:solidFill>
                            <a:schemeClr val="bg2"/>
                          </a:solidFill>
                          <a:effectLst/>
                          <a:latin typeface="Calibri" panose="020F0502020204030204" pitchFamily="34" charset="0"/>
                          <a:ea typeface="+mn-ea"/>
                          <a:cs typeface="Calibri" panose="020F0502020204030204" pitchFamily="34" charset="0"/>
                        </a:rPr>
                        <a:t>Reserve duty</a:t>
                      </a:r>
                      <a:r>
                        <a:rPr lang="en-US" sz="2000" b="1" kern="1200" dirty="0">
                          <a:solidFill>
                            <a:schemeClr val="bg2"/>
                          </a:solidFill>
                          <a:effectLst/>
                          <a:latin typeface="Calibri" panose="020F0502020204030204" pitchFamily="34" charset="0"/>
                          <a:cs typeface="Calibri" panose="020F0502020204030204" pitchFamily="34" charset="0"/>
                        </a:rPr>
                        <a:t> </a:t>
                      </a:r>
                      <a:endParaRPr lang="en-US" sz="2000" b="1" kern="12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ADBDF"/>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220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90</a:t>
                      </a:r>
                    </a:p>
                  </a:txBody>
                  <a:tcPr marL="90000" marR="90000" marT="90000" marB="90000" anchor="ctr">
                    <a:lnL>
                      <a:noFill/>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70</a:t>
                      </a:r>
                    </a:p>
                  </a:txBody>
                  <a:tcPr marL="90000" marR="9000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0" kern="12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100</a:t>
                      </a:r>
                      <a:endParaRPr lang="en-US"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w="12700" cap="flat" cmpd="sng" algn="ctr">
                      <a:noFill/>
                      <a:prstDash val="solid"/>
                      <a:round/>
                      <a:headEnd type="none" w="med" len="med"/>
                      <a:tailEnd type="none" w="med" len="med"/>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80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100</a:t>
                      </a:r>
                      <a:endParaRPr lang="en-US" sz="2000" b="1" kern="1200" dirty="0">
                        <a:solidFill>
                          <a:srgbClr val="E94C5E"/>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100</a:t>
                      </a:r>
                      <a:endParaRPr lang="en-US" sz="2000" b="1" kern="1200" dirty="0">
                        <a:solidFill>
                          <a:srgbClr val="E94C5E"/>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100</a:t>
                      </a:r>
                      <a:endParaRPr lang="en-US" sz="2000" b="1" kern="1200" dirty="0">
                        <a:solidFill>
                          <a:srgbClr val="E94C5E"/>
                        </a:solidFill>
                        <a:effectLst/>
                        <a:latin typeface="Calibri" panose="020F0502020204030204" pitchFamily="34" charset="0"/>
                        <a:cs typeface="Calibri" panose="020F0502020204030204" pitchFamily="34" charset="0"/>
                      </a:endParaRPr>
                    </a:p>
                  </a:txBody>
                  <a:tcPr marL="90000" marR="90000" marT="90000" marB="90000" anchor="ctr">
                    <a:lnL>
                      <a:noFill/>
                    </a:lnL>
                    <a:lnR w="6350" cap="flat" cmpd="sng" algn="ctr">
                      <a:noFill/>
                      <a:prstDash val="solid"/>
                      <a:miter lim="800000"/>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extLst>
                  <a:ext uri="{0D108BD9-81ED-4DB2-BD59-A6C34878D82A}">
                    <a16:rowId xmlns:a16="http://schemas.microsoft.com/office/drawing/2014/main" val="319060641"/>
                  </a:ext>
                </a:extLst>
              </a:tr>
              <a:tr h="697004">
                <a:tc vMerge="1">
                  <a:txBody>
                    <a:bodyPr/>
                    <a:lstStyle/>
                    <a:p>
                      <a:pPr marL="0" marR="0" algn="r" rtl="1">
                        <a:lnSpc>
                          <a:spcPct val="100000"/>
                        </a:lnSpc>
                        <a:spcBef>
                          <a:spcPts val="0"/>
                        </a:spcBef>
                        <a:spcAft>
                          <a:spcPts val="0"/>
                        </a:spcAft>
                      </a:pPr>
                      <a:endParaRPr lang="en-US" sz="2000" b="1"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0" marR="0" algn="l" rtl="0">
                        <a:lnSpc>
                          <a:spcPct val="80000"/>
                        </a:lnSpc>
                        <a:spcBef>
                          <a:spcPts val="0"/>
                        </a:spcBef>
                        <a:spcAft>
                          <a:spcPts val="0"/>
                        </a:spcAft>
                      </a:pPr>
                      <a:r>
                        <a:rPr lang="en-US" sz="2000" b="1" kern="1200" noProof="0" dirty="0">
                          <a:solidFill>
                            <a:schemeClr val="bg2"/>
                          </a:solidFill>
                          <a:effectLst/>
                          <a:latin typeface="Calibri" panose="020F0502020204030204" pitchFamily="34" charset="0"/>
                          <a:ea typeface="+mn-ea"/>
                          <a:cs typeface="Calibri" panose="020F0502020204030204" pitchFamily="34" charset="0"/>
                        </a:rPr>
                        <a:t>Temporarily absent from work </a:t>
                      </a:r>
                      <a:r>
                        <a:rPr lang="en-US" sz="2000" b="1" kern="1200" dirty="0">
                          <a:solidFill>
                            <a:schemeClr val="bg2"/>
                          </a:solidFill>
                          <a:effectLst/>
                          <a:latin typeface="Calibri" panose="020F0502020204030204" pitchFamily="34" charset="0"/>
                          <a:cs typeface="Calibri" panose="020F0502020204030204" pitchFamily="34" charset="0"/>
                        </a:rPr>
                        <a:t>**</a:t>
                      </a:r>
                      <a:endParaRPr lang="en-US" sz="2000" b="1" kern="1200" dirty="0">
                        <a:solidFill>
                          <a:schemeClr val="bg2"/>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0" marB="0" anchor="ctr">
                    <a:lnL w="6350" cap="flat" cmpd="sng" algn="ctr">
                      <a:noFill/>
                      <a:prstDash val="solid"/>
                      <a:miter lim="800000"/>
                    </a:lnL>
                    <a:lnR>
                      <a:noFill/>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solidFill>
                      <a:srgbClr val="FADBDF"/>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310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algn="ctr" rtl="0">
                        <a:lnSpc>
                          <a:spcPct val="80000"/>
                        </a:lnSpc>
                        <a:spcBef>
                          <a:spcPts val="0"/>
                        </a:spcBef>
                        <a:spcAft>
                          <a:spcPts val="0"/>
                        </a:spcAft>
                      </a:pPr>
                      <a:r>
                        <a:rPr lang="en-US" sz="2000" b="0" kern="1200" noProof="0" dirty="0">
                          <a:solidFill>
                            <a:schemeClr val="tx2"/>
                          </a:solidFill>
                          <a:effectLst/>
                          <a:latin typeface="Calibri" panose="020F0502020204030204" pitchFamily="34" charset="0"/>
                          <a:ea typeface="+mn-ea"/>
                          <a:cs typeface="Calibri" panose="020F0502020204030204" pitchFamily="34" charset="0"/>
                        </a:rPr>
                        <a:t>40</a:t>
                      </a:r>
                      <a:endParaRPr lang="en-US" sz="2000" b="0" kern="1200" dirty="0">
                        <a:solidFill>
                          <a:schemeClr val="tx2"/>
                        </a:solidFill>
                        <a:effectLst/>
                        <a:latin typeface="Calibri" panose="020F0502020204030204" pitchFamily="34" charset="0"/>
                        <a:ea typeface="+mn-ea"/>
                        <a:cs typeface="Calibri" panose="020F0502020204030204" pitchFamily="34" charset="0"/>
                      </a:endParaRPr>
                    </a:p>
                  </a:txBody>
                  <a:tcPr marL="90000" marR="90000" marT="90000" marB="90000" anchor="ctr">
                    <a:lnL>
                      <a:noFill/>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algn="ctr" rtl="0">
                        <a:lnSpc>
                          <a:spcPct val="80000"/>
                        </a:lnSpc>
                        <a:spcBef>
                          <a:spcPts val="0"/>
                        </a:spcBef>
                        <a:spcAft>
                          <a:spcPts val="0"/>
                        </a:spcAft>
                      </a:pPr>
                      <a:r>
                        <a:rPr lang="en-US" sz="2000" b="0" kern="1200" dirty="0">
                          <a:solidFill>
                            <a:schemeClr val="tx2"/>
                          </a:solidFill>
                          <a:effectLst/>
                          <a:latin typeface="Calibri" panose="020F0502020204030204" pitchFamily="34" charset="0"/>
                          <a:ea typeface="+mn-ea"/>
                          <a:cs typeface="Calibri" panose="020F0502020204030204" pitchFamily="34" charset="0"/>
                        </a:rPr>
                        <a:t>30</a:t>
                      </a:r>
                    </a:p>
                  </a:txBody>
                  <a:tcPr marL="90000" marR="90000" marT="90000" marB="90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50</a:t>
                      </a:r>
                      <a:endParaRPr lang="en-US" sz="2000" b="0" kern="1200" noProof="0" dirty="0">
                        <a:solidFill>
                          <a:schemeClr val="tx2"/>
                        </a:solidFill>
                        <a:effectLst/>
                        <a:latin typeface="Calibri" panose="020F0502020204030204" pitchFamily="34" charset="0"/>
                        <a:ea typeface="Calibri" panose="020F0502020204030204" pitchFamily="34" charset="0"/>
                        <a:cs typeface="Calibri" panose="020F0502020204030204" pitchFamily="34" charset="0"/>
                      </a:endParaRPr>
                    </a:p>
                  </a:txBody>
                  <a:tcPr marL="90000" marR="90000" marT="90000" marB="90000" anchor="ctr">
                    <a:lnL w="12700" cap="flat" cmpd="sng" algn="ctr">
                      <a:noFill/>
                      <a:prstDash val="solid"/>
                      <a:round/>
                      <a:headEnd type="none" w="med" len="med"/>
                      <a:tailEnd type="none" w="med" len="med"/>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en-US" sz="2000" b="1" kern="1200" noProof="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50</a:t>
                      </a: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noProof="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50</a:t>
                      </a:r>
                      <a:endParaRPr lang="en-US" sz="2000" b="1" kern="1200" dirty="0">
                        <a:solidFill>
                          <a:srgbClr val="E94C5E"/>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noProof="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30</a:t>
                      </a:r>
                      <a:endParaRPr lang="en-US" sz="2000" b="1" kern="1200" dirty="0">
                        <a:solidFill>
                          <a:srgbClr val="E94C5E"/>
                        </a:solidFill>
                        <a:effectLst/>
                        <a:latin typeface="Calibri" panose="020F0502020204030204" pitchFamily="34" charset="0"/>
                        <a:cs typeface="Calibri" panose="020F0502020204030204" pitchFamily="34" charset="0"/>
                      </a:endParaRPr>
                    </a:p>
                  </a:txBody>
                  <a:tcPr marL="90000" marR="90000" marT="90000" marB="90000" anchor="ctr">
                    <a:lnL>
                      <a:noFill/>
                    </a:lnL>
                    <a:lnR>
                      <a:noFill/>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tc>
                  <a:txBody>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lang="he-IL" sz="2000" b="1" kern="1200" noProof="0" dirty="0">
                          <a:solidFill>
                            <a:srgbClr val="E94C5E"/>
                          </a:solidFill>
                          <a:effectLst/>
                          <a:latin typeface="Calibri" panose="020F0502020204030204" pitchFamily="34" charset="0"/>
                          <a:ea typeface="Calibri" panose="020F0502020204030204" pitchFamily="34" charset="0"/>
                          <a:cs typeface="Calibri" panose="020F0502020204030204" pitchFamily="34" charset="0"/>
                        </a:rPr>
                        <a:t>30</a:t>
                      </a:r>
                      <a:endParaRPr lang="en-US" sz="2000" b="1" kern="1200" dirty="0">
                        <a:solidFill>
                          <a:srgbClr val="E94C5E"/>
                        </a:solidFill>
                        <a:effectLst/>
                        <a:latin typeface="Calibri" panose="020F0502020204030204" pitchFamily="34" charset="0"/>
                        <a:cs typeface="Calibri" panose="020F0502020204030204" pitchFamily="34" charset="0"/>
                      </a:endParaRPr>
                    </a:p>
                  </a:txBody>
                  <a:tcPr marL="90000" marR="90000" marT="90000" marB="90000" anchor="ctr">
                    <a:lnL>
                      <a:noFill/>
                    </a:lnL>
                    <a:lnR w="6350" cap="flat" cmpd="sng" algn="ctr">
                      <a:noFill/>
                      <a:prstDash val="solid"/>
                      <a:miter lim="800000"/>
                    </a:lnR>
                    <a:lnT w="6350" cap="flat" cmpd="sng" algn="ctr">
                      <a:solidFill>
                        <a:schemeClr val="tx2"/>
                      </a:solidFill>
                      <a:prstDash val="solid"/>
                      <a:round/>
                      <a:headEnd type="none" w="med" len="med"/>
                      <a:tailEnd type="none" w="med" len="med"/>
                    </a:lnT>
                    <a:lnB w="6350"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rgbClr val="FADBDF"/>
                    </a:solidFill>
                  </a:tcPr>
                </a:tc>
                <a:extLst>
                  <a:ext uri="{0D108BD9-81ED-4DB2-BD59-A6C34878D82A}">
                    <a16:rowId xmlns:a16="http://schemas.microsoft.com/office/drawing/2014/main" val="943415837"/>
                  </a:ext>
                </a:extLst>
              </a:tr>
            </a:tbl>
          </a:graphicData>
        </a:graphic>
      </p:graphicFrame>
      <p:sp>
        <p:nvSpPr>
          <p:cNvPr id="2" name="Title 1">
            <a:extLst>
              <a:ext uri="{FF2B5EF4-FFF2-40B4-BE49-F238E27FC236}">
                <a16:creationId xmlns:a16="http://schemas.microsoft.com/office/drawing/2014/main" id="{90A28EB5-A805-336E-78EF-0FCF1EAC47B9}"/>
              </a:ext>
            </a:extLst>
          </p:cNvPr>
          <p:cNvSpPr>
            <a:spLocks noGrp="1"/>
          </p:cNvSpPr>
          <p:nvPr>
            <p:ph type="title"/>
          </p:nvPr>
        </p:nvSpPr>
        <p:spPr>
          <a:xfrm>
            <a:off x="112869" y="814142"/>
            <a:ext cx="11966262" cy="728976"/>
          </a:xfrm>
        </p:spPr>
        <p:txBody>
          <a:bodyPr>
            <a:noAutofit/>
          </a:bodyPr>
          <a:lstStyle/>
          <a:p>
            <a:r>
              <a:rPr lang="en-US" sz="2800" i="1" dirty="0"/>
              <a:t>Employment Estimates – Including Reservists and Temporarily Absent Workers</a:t>
            </a:r>
            <a:r>
              <a:rPr lang="en-US" sz="2800" dirty="0"/>
              <a:t>* </a:t>
            </a:r>
            <a:r>
              <a:rPr lang="en-US" sz="2000" b="0" dirty="0">
                <a:solidFill>
                  <a:schemeClr val="tx2"/>
                </a:solidFill>
              </a:rPr>
              <a:t>(thousands)</a:t>
            </a:r>
            <a:endParaRPr lang="en-US" b="0" dirty="0">
              <a:solidFill>
                <a:schemeClr val="tx2"/>
              </a:solidFill>
            </a:endParaRPr>
          </a:p>
        </p:txBody>
      </p:sp>
      <p:sp>
        <p:nvSpPr>
          <p:cNvPr id="3" name="TextBox 2">
            <a:extLst>
              <a:ext uri="{FF2B5EF4-FFF2-40B4-BE49-F238E27FC236}">
                <a16:creationId xmlns:a16="http://schemas.microsoft.com/office/drawing/2014/main" id="{ECE72688-A6A5-3FB4-67E2-EE5350CE5A01}"/>
              </a:ext>
            </a:extLst>
          </p:cNvPr>
          <p:cNvSpPr txBox="1"/>
          <p:nvPr/>
        </p:nvSpPr>
        <p:spPr>
          <a:xfrm>
            <a:off x="1091750" y="6016988"/>
            <a:ext cx="10987381" cy="738664"/>
          </a:xfrm>
          <a:prstGeom prst="rect">
            <a:avLst/>
          </a:prstGeom>
          <a:noFill/>
        </p:spPr>
        <p:txBody>
          <a:bodyPr wrap="square" rtlCol="0">
            <a:spAutoFit/>
          </a:bodyPr>
          <a:lstStyle/>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Based on CBS Labor Force Survey data and estimates of the population exposed to fire in the North.</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Excluding workers temporarily absent from work due to reserve duty.</a:t>
            </a:r>
          </a:p>
          <a:p>
            <a:pPr marL="285750" marR="0" lvl="0" indent="-28575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The macroeconomic forecast was constructed using the data in the table, according to sectoral distribution and sector-specific productivity.</a:t>
            </a:r>
            <a:endParaRPr kumimoji="0" lang="he-IL"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pic>
        <p:nvPicPr>
          <p:cNvPr id="10" name="Graphic 9">
            <a:extLst>
              <a:ext uri="{FF2B5EF4-FFF2-40B4-BE49-F238E27FC236}">
                <a16:creationId xmlns:a16="http://schemas.microsoft.com/office/drawing/2014/main" id="{69AA210D-3FB1-AE47-E9DE-E29BB90577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00700" y="2297393"/>
            <a:ext cx="417888" cy="437787"/>
          </a:xfrm>
          <a:prstGeom prst="rect">
            <a:avLst/>
          </a:prstGeom>
        </p:spPr>
      </p:pic>
      <p:grpSp>
        <p:nvGrpSpPr>
          <p:cNvPr id="11" name="Group 10">
            <a:extLst>
              <a:ext uri="{FF2B5EF4-FFF2-40B4-BE49-F238E27FC236}">
                <a16:creationId xmlns:a16="http://schemas.microsoft.com/office/drawing/2014/main" id="{556CCA1D-9296-23F2-682B-8BE9BD151294}"/>
              </a:ext>
            </a:extLst>
          </p:cNvPr>
          <p:cNvGrpSpPr/>
          <p:nvPr/>
        </p:nvGrpSpPr>
        <p:grpSpPr>
          <a:xfrm>
            <a:off x="659290" y="2903233"/>
            <a:ext cx="490792" cy="462446"/>
            <a:chOff x="10861471" y="4441233"/>
            <a:chExt cx="791399" cy="715576"/>
          </a:xfrm>
          <a:solidFill>
            <a:srgbClr val="F3CA47"/>
          </a:solidFill>
        </p:grpSpPr>
        <p:pic>
          <p:nvPicPr>
            <p:cNvPr id="12" name="Graphic 11">
              <a:extLst>
                <a:ext uri="{FF2B5EF4-FFF2-40B4-BE49-F238E27FC236}">
                  <a16:creationId xmlns:a16="http://schemas.microsoft.com/office/drawing/2014/main" id="{01958723-9C51-385D-08CE-34EE056C271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861471" y="4441233"/>
              <a:ext cx="791399" cy="715576"/>
            </a:xfrm>
            <a:prstGeom prst="rect">
              <a:avLst/>
            </a:prstGeom>
          </p:spPr>
        </p:pic>
        <p:cxnSp>
          <p:nvCxnSpPr>
            <p:cNvPr id="13" name="Straight Connector 12">
              <a:extLst>
                <a:ext uri="{FF2B5EF4-FFF2-40B4-BE49-F238E27FC236}">
                  <a16:creationId xmlns:a16="http://schemas.microsoft.com/office/drawing/2014/main" id="{1F142CC3-EFAC-12B9-8A11-06511A416457}"/>
                </a:ext>
              </a:extLst>
            </p:cNvPr>
            <p:cNvCxnSpPr>
              <a:cxnSpLocks/>
            </p:cNvCxnSpPr>
            <p:nvPr/>
          </p:nvCxnSpPr>
          <p:spPr>
            <a:xfrm>
              <a:off x="10944360" y="4621222"/>
              <a:ext cx="624106" cy="452393"/>
            </a:xfrm>
            <a:prstGeom prst="line">
              <a:avLst/>
            </a:prstGeom>
            <a:grpFill/>
            <a:ln w="19050">
              <a:solidFill>
                <a:srgbClr val="F3CA47"/>
              </a:solidFill>
            </a:ln>
          </p:spPr>
          <p:style>
            <a:lnRef idx="1">
              <a:schemeClr val="accent1"/>
            </a:lnRef>
            <a:fillRef idx="0">
              <a:schemeClr val="accent1"/>
            </a:fillRef>
            <a:effectRef idx="0">
              <a:schemeClr val="accent1"/>
            </a:effectRef>
            <a:fontRef idx="minor">
              <a:schemeClr val="tx1"/>
            </a:fontRef>
          </p:style>
        </p:cxnSp>
      </p:grpSp>
      <p:pic>
        <p:nvPicPr>
          <p:cNvPr id="4" name="Graphic 3">
            <a:extLst>
              <a:ext uri="{FF2B5EF4-FFF2-40B4-BE49-F238E27FC236}">
                <a16:creationId xmlns:a16="http://schemas.microsoft.com/office/drawing/2014/main" id="{029F32C3-E6DF-2D33-9EE3-492B6DE2373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00700" y="3532288"/>
            <a:ext cx="417888" cy="437787"/>
          </a:xfrm>
          <a:prstGeom prst="rect">
            <a:avLst/>
          </a:prstGeom>
        </p:spPr>
      </p:pic>
      <p:grpSp>
        <p:nvGrpSpPr>
          <p:cNvPr id="6" name="Group 5">
            <a:extLst>
              <a:ext uri="{FF2B5EF4-FFF2-40B4-BE49-F238E27FC236}">
                <a16:creationId xmlns:a16="http://schemas.microsoft.com/office/drawing/2014/main" id="{AB82C00A-477B-B76F-02F1-B704383DFFFB}"/>
              </a:ext>
            </a:extLst>
          </p:cNvPr>
          <p:cNvGrpSpPr/>
          <p:nvPr/>
        </p:nvGrpSpPr>
        <p:grpSpPr>
          <a:xfrm>
            <a:off x="659290" y="4136684"/>
            <a:ext cx="490792" cy="462446"/>
            <a:chOff x="10861471" y="4441233"/>
            <a:chExt cx="791399" cy="715576"/>
          </a:xfrm>
          <a:solidFill>
            <a:srgbClr val="89DFDD"/>
          </a:solidFill>
        </p:grpSpPr>
        <p:pic>
          <p:nvPicPr>
            <p:cNvPr id="15" name="Graphic 14">
              <a:extLst>
                <a:ext uri="{FF2B5EF4-FFF2-40B4-BE49-F238E27FC236}">
                  <a16:creationId xmlns:a16="http://schemas.microsoft.com/office/drawing/2014/main" id="{1EA79B0A-7C0A-EFE2-087B-B350F064F02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861471" y="4441233"/>
              <a:ext cx="791399" cy="715576"/>
            </a:xfrm>
            <a:prstGeom prst="rect">
              <a:avLst/>
            </a:prstGeom>
          </p:spPr>
        </p:pic>
        <p:cxnSp>
          <p:nvCxnSpPr>
            <p:cNvPr id="16" name="Straight Connector 15">
              <a:extLst>
                <a:ext uri="{FF2B5EF4-FFF2-40B4-BE49-F238E27FC236}">
                  <a16:creationId xmlns:a16="http://schemas.microsoft.com/office/drawing/2014/main" id="{034B43D5-576F-8BE9-A730-E1E6A0403FBA}"/>
                </a:ext>
              </a:extLst>
            </p:cNvPr>
            <p:cNvCxnSpPr>
              <a:cxnSpLocks/>
            </p:cNvCxnSpPr>
            <p:nvPr/>
          </p:nvCxnSpPr>
          <p:spPr>
            <a:xfrm>
              <a:off x="10944360" y="4621222"/>
              <a:ext cx="624106" cy="452393"/>
            </a:xfrm>
            <a:prstGeom prst="line">
              <a:avLst/>
            </a:prstGeom>
            <a:grpFill/>
            <a:ln w="19050">
              <a:solidFill>
                <a:srgbClr val="89DFDD"/>
              </a:solidFill>
            </a:ln>
          </p:spPr>
          <p:style>
            <a:lnRef idx="1">
              <a:schemeClr val="accent1"/>
            </a:lnRef>
            <a:fillRef idx="0">
              <a:schemeClr val="accent1"/>
            </a:fillRef>
            <a:effectRef idx="0">
              <a:schemeClr val="accent1"/>
            </a:effectRef>
            <a:fontRef idx="minor">
              <a:schemeClr val="tx1"/>
            </a:fontRef>
          </p:style>
        </p:cxnSp>
      </p:grpSp>
      <p:pic>
        <p:nvPicPr>
          <p:cNvPr id="17" name="Graphic 16">
            <a:extLst>
              <a:ext uri="{FF2B5EF4-FFF2-40B4-BE49-F238E27FC236}">
                <a16:creationId xmlns:a16="http://schemas.microsoft.com/office/drawing/2014/main" id="{04EBC494-18D6-649B-1AAA-71BB01CD0F3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00700" y="4760377"/>
            <a:ext cx="417888" cy="437787"/>
          </a:xfrm>
          <a:prstGeom prst="rect">
            <a:avLst/>
          </a:prstGeom>
        </p:spPr>
      </p:pic>
      <p:grpSp>
        <p:nvGrpSpPr>
          <p:cNvPr id="18" name="Group 17">
            <a:extLst>
              <a:ext uri="{FF2B5EF4-FFF2-40B4-BE49-F238E27FC236}">
                <a16:creationId xmlns:a16="http://schemas.microsoft.com/office/drawing/2014/main" id="{F1DC7322-80B7-6675-6D4C-78B61ABA81F0}"/>
              </a:ext>
            </a:extLst>
          </p:cNvPr>
          <p:cNvGrpSpPr/>
          <p:nvPr/>
        </p:nvGrpSpPr>
        <p:grpSpPr>
          <a:xfrm>
            <a:off x="659760" y="5363712"/>
            <a:ext cx="490792" cy="462446"/>
            <a:chOff x="10861471" y="4441233"/>
            <a:chExt cx="791399" cy="715576"/>
          </a:xfrm>
        </p:grpSpPr>
        <p:pic>
          <p:nvPicPr>
            <p:cNvPr id="19" name="Graphic 18">
              <a:extLst>
                <a:ext uri="{FF2B5EF4-FFF2-40B4-BE49-F238E27FC236}">
                  <a16:creationId xmlns:a16="http://schemas.microsoft.com/office/drawing/2014/main" id="{F685490D-1FFD-F4A1-32D9-0C02D88B77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861471" y="4441233"/>
              <a:ext cx="791399" cy="715576"/>
            </a:xfrm>
            <a:prstGeom prst="rect">
              <a:avLst/>
            </a:prstGeom>
          </p:spPr>
        </p:pic>
        <p:cxnSp>
          <p:nvCxnSpPr>
            <p:cNvPr id="20" name="Straight Connector 19">
              <a:extLst>
                <a:ext uri="{FF2B5EF4-FFF2-40B4-BE49-F238E27FC236}">
                  <a16:creationId xmlns:a16="http://schemas.microsoft.com/office/drawing/2014/main" id="{2A2C195A-7479-A9D6-FF38-C29D94EEEBD4}"/>
                </a:ext>
              </a:extLst>
            </p:cNvPr>
            <p:cNvCxnSpPr>
              <a:cxnSpLocks/>
            </p:cNvCxnSpPr>
            <p:nvPr/>
          </p:nvCxnSpPr>
          <p:spPr>
            <a:xfrm>
              <a:off x="10944360" y="4621222"/>
              <a:ext cx="624106" cy="452393"/>
            </a:xfrm>
            <a:prstGeom prst="line">
              <a:avLst/>
            </a:prstGeom>
            <a:ln w="19050">
              <a:solidFill>
                <a:srgbClr val="E94C5E"/>
              </a:solidFill>
            </a:ln>
          </p:spPr>
          <p:style>
            <a:lnRef idx="1">
              <a:schemeClr val="accent1"/>
            </a:lnRef>
            <a:fillRef idx="0">
              <a:schemeClr val="accent1"/>
            </a:fillRef>
            <a:effectRef idx="0">
              <a:schemeClr val="accent1"/>
            </a:effectRef>
            <a:fontRef idx="minor">
              <a:schemeClr val="tx1"/>
            </a:fontRef>
          </p:style>
        </p:cxnSp>
      </p:grpSp>
      <p:pic>
        <p:nvPicPr>
          <p:cNvPr id="14" name="Graphic 13">
            <a:hlinkClick r:id="rId14" action="ppaction://hlinksldjump"/>
            <a:extLst>
              <a:ext uri="{FF2B5EF4-FFF2-40B4-BE49-F238E27FC236}">
                <a16:creationId xmlns:a16="http://schemas.microsoft.com/office/drawing/2014/main" id="{6182F1CA-1638-4410-78A5-3596C1F5248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333180" y="6204358"/>
            <a:ext cx="609894" cy="587870"/>
          </a:xfrm>
          <a:prstGeom prst="rect">
            <a:avLst/>
          </a:prstGeom>
        </p:spPr>
      </p:pic>
    </p:spTree>
    <p:extLst>
      <p:ext uri="{BB962C8B-B14F-4D97-AF65-F5344CB8AC3E}">
        <p14:creationId xmlns:p14="http://schemas.microsoft.com/office/powerpoint/2010/main" val="20724039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396837-79B1-E8B7-5794-57E41BF397A2}"/>
              </a:ext>
            </a:extLst>
          </p:cNvPr>
          <p:cNvSpPr>
            <a:spLocks noGrp="1"/>
          </p:cNvSpPr>
          <p:nvPr>
            <p:ph type="title"/>
          </p:nvPr>
        </p:nvSpPr>
        <p:spPr>
          <a:xfrm>
            <a:off x="348792" y="561537"/>
            <a:ext cx="11231165" cy="729935"/>
          </a:xfrm>
        </p:spPr>
        <p:txBody>
          <a:bodyPr>
            <a:normAutofit/>
          </a:bodyPr>
          <a:lstStyle/>
          <a:p>
            <a:r>
              <a:rPr lang="en-US" sz="4000" dirty="0"/>
              <a:t>Breakdown of the Defense Budget</a:t>
            </a:r>
            <a:r>
              <a:rPr lang="en-US" sz="4000" baseline="30000" dirty="0"/>
              <a:t>*</a:t>
            </a:r>
          </a:p>
        </p:txBody>
      </p:sp>
      <p:sp>
        <p:nvSpPr>
          <p:cNvPr id="8" name="Text Placeholder 7">
            <a:extLst>
              <a:ext uri="{FF2B5EF4-FFF2-40B4-BE49-F238E27FC236}">
                <a16:creationId xmlns:a16="http://schemas.microsoft.com/office/drawing/2014/main" id="{FDBAFACF-EEA5-6FF4-56FC-516D44FEE245}"/>
              </a:ext>
            </a:extLst>
          </p:cNvPr>
          <p:cNvSpPr>
            <a:spLocks noGrp="1"/>
          </p:cNvSpPr>
          <p:nvPr>
            <p:ph type="body" idx="1"/>
          </p:nvPr>
        </p:nvSpPr>
        <p:spPr>
          <a:xfrm>
            <a:off x="6235999" y="1178348"/>
            <a:ext cx="5157787" cy="539940"/>
          </a:xfrm>
        </p:spPr>
        <p:txBody>
          <a:bodyPr/>
          <a:lstStyle/>
          <a:p>
            <a:r>
              <a:rPr lang="en-US" sz="3200" dirty="0">
                <a:solidFill>
                  <a:srgbClr val="E75365"/>
                </a:solidFill>
                <a:ea typeface="+mj-ea"/>
              </a:rPr>
              <a:t>Gaza Occupation</a:t>
            </a:r>
          </a:p>
        </p:txBody>
      </p:sp>
      <p:sp>
        <p:nvSpPr>
          <p:cNvPr id="10" name="Text Placeholder 9">
            <a:extLst>
              <a:ext uri="{FF2B5EF4-FFF2-40B4-BE49-F238E27FC236}">
                <a16:creationId xmlns:a16="http://schemas.microsoft.com/office/drawing/2014/main" id="{DDDAD885-4EE3-AC85-32B1-03A1A1C8FA36}"/>
              </a:ext>
            </a:extLst>
          </p:cNvPr>
          <p:cNvSpPr>
            <a:spLocks noGrp="1"/>
          </p:cNvSpPr>
          <p:nvPr>
            <p:ph type="body" sz="quarter" idx="3"/>
          </p:nvPr>
        </p:nvSpPr>
        <p:spPr>
          <a:xfrm>
            <a:off x="348792" y="1178348"/>
            <a:ext cx="5747208" cy="539940"/>
          </a:xfrm>
        </p:spPr>
        <p:txBody>
          <a:bodyPr/>
          <a:lstStyle/>
          <a:p>
            <a:r>
              <a:rPr lang="en-US" sz="2800" dirty="0">
                <a:solidFill>
                  <a:srgbClr val="F3CA47"/>
                </a:solidFill>
                <a:ea typeface="+mj-ea"/>
              </a:rPr>
              <a:t>War Ending Without an Arrangement</a:t>
            </a:r>
          </a:p>
        </p:txBody>
      </p:sp>
      <p:graphicFrame>
        <p:nvGraphicFramePr>
          <p:cNvPr id="14" name="Content Placeholder 13">
            <a:extLst>
              <a:ext uri="{FF2B5EF4-FFF2-40B4-BE49-F238E27FC236}">
                <a16:creationId xmlns:a16="http://schemas.microsoft.com/office/drawing/2014/main" id="{DF84E338-6A87-10A4-6EB4-F97D642BE1DD}"/>
              </a:ext>
            </a:extLst>
          </p:cNvPr>
          <p:cNvGraphicFramePr>
            <a:graphicFrameLocks noGrp="1"/>
          </p:cNvGraphicFramePr>
          <p:nvPr>
            <p:ph sz="quarter" idx="4"/>
            <p:extLst>
              <p:ext uri="{D42A27DB-BD31-4B8C-83A1-F6EECF244321}">
                <p14:modId xmlns:p14="http://schemas.microsoft.com/office/powerpoint/2010/main" val="1023786104"/>
              </p:ext>
            </p:extLst>
          </p:nvPr>
        </p:nvGraphicFramePr>
        <p:xfrm>
          <a:off x="348792" y="1718289"/>
          <a:ext cx="5664070" cy="3889683"/>
        </p:xfrm>
        <a:graphic>
          <a:graphicData uri="http://schemas.openxmlformats.org/drawingml/2006/table">
            <a:tbl>
              <a:tblPr>
                <a:tableStyleId>{3B4B98B0-60AC-42C2-AFA5-B58CD77FA1E5}</a:tableStyleId>
              </a:tblPr>
              <a:tblGrid>
                <a:gridCol w="1555353">
                  <a:extLst>
                    <a:ext uri="{9D8B030D-6E8A-4147-A177-3AD203B41FA5}">
                      <a16:colId xmlns:a16="http://schemas.microsoft.com/office/drawing/2014/main" val="3009687122"/>
                    </a:ext>
                  </a:extLst>
                </a:gridCol>
                <a:gridCol w="1404257">
                  <a:extLst>
                    <a:ext uri="{9D8B030D-6E8A-4147-A177-3AD203B41FA5}">
                      <a16:colId xmlns:a16="http://schemas.microsoft.com/office/drawing/2014/main" val="57055261"/>
                    </a:ext>
                  </a:extLst>
                </a:gridCol>
                <a:gridCol w="660944">
                  <a:extLst>
                    <a:ext uri="{9D8B030D-6E8A-4147-A177-3AD203B41FA5}">
                      <a16:colId xmlns:a16="http://schemas.microsoft.com/office/drawing/2014/main" val="3765648843"/>
                    </a:ext>
                  </a:extLst>
                </a:gridCol>
                <a:gridCol w="1021758">
                  <a:extLst>
                    <a:ext uri="{9D8B030D-6E8A-4147-A177-3AD203B41FA5}">
                      <a16:colId xmlns:a16="http://schemas.microsoft.com/office/drawing/2014/main" val="1247845024"/>
                    </a:ext>
                  </a:extLst>
                </a:gridCol>
                <a:gridCol w="1021758">
                  <a:extLst>
                    <a:ext uri="{9D8B030D-6E8A-4147-A177-3AD203B41FA5}">
                      <a16:colId xmlns:a16="http://schemas.microsoft.com/office/drawing/2014/main" val="1601684621"/>
                    </a:ext>
                  </a:extLst>
                </a:gridCol>
              </a:tblGrid>
              <a:tr h="489358">
                <a:tc>
                  <a:txBody>
                    <a:bodyPr/>
                    <a:lstStyle/>
                    <a:p>
                      <a:pPr algn="l" rtl="0"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38100" cap="flat" cmpd="sng" algn="ctr">
                      <a:solidFill>
                        <a:srgbClr val="F3CA47"/>
                      </a:solidFill>
                      <a:prstDash val="solid"/>
                      <a:round/>
                      <a:headEnd type="none" w="med" len="med"/>
                      <a:tailEnd type="none" w="med" len="med"/>
                    </a:lnT>
                    <a:solidFill>
                      <a:srgbClr val="FFF8E3"/>
                    </a:solidFill>
                  </a:tcPr>
                </a:tc>
                <a:tc>
                  <a:txBody>
                    <a:bodyPr/>
                    <a:lstStyle/>
                    <a:p>
                      <a:pPr algn="l" rtl="0"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38100" cap="flat" cmpd="sng" algn="ctr">
                      <a:solidFill>
                        <a:srgbClr val="F3CA47"/>
                      </a:solidFill>
                      <a:prstDash val="solid"/>
                      <a:round/>
                      <a:headEnd type="none" w="med" len="med"/>
                      <a:tailEnd type="none" w="med" len="med"/>
                    </a:lnT>
                    <a:solidFill>
                      <a:srgbClr val="FFF8E3"/>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2025</a:t>
                      </a:r>
                    </a:p>
                  </a:txBody>
                  <a:tcPr marL="0" marR="0" marT="0" marB="0" anchor="b">
                    <a:lnT w="381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2026</a:t>
                      </a:r>
                    </a:p>
                  </a:txBody>
                  <a:tcPr marL="0" marR="0" marT="0" marB="0" anchor="b">
                    <a:lnT w="381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2027</a:t>
                      </a:r>
                    </a:p>
                  </a:txBody>
                  <a:tcPr marL="0" marR="0" marT="0" marB="0" anchor="b">
                    <a:lnT w="381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extLst>
                  <a:ext uri="{0D108BD9-81ED-4DB2-BD59-A6C34878D82A}">
                    <a16:rowId xmlns:a16="http://schemas.microsoft.com/office/drawing/2014/main" val="802524480"/>
                  </a:ext>
                </a:extLst>
              </a:tr>
              <a:tr h="505519">
                <a:tc>
                  <a:txBody>
                    <a:bodyPr/>
                    <a:lstStyle/>
                    <a:p>
                      <a:pPr algn="l" rtl="0"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B w="12700" cap="flat" cmpd="sng" algn="ctr">
                      <a:solidFill>
                        <a:srgbClr val="F3CA47"/>
                      </a:solidFill>
                      <a:prstDash val="solid"/>
                      <a:round/>
                      <a:headEnd type="none" w="med" len="med"/>
                      <a:tailEnd type="none" w="med" len="med"/>
                    </a:lnB>
                    <a:solidFill>
                      <a:srgbClr val="FFF8E3"/>
                    </a:solidFill>
                  </a:tcPr>
                </a:tc>
                <a:tc>
                  <a:txBody>
                    <a:bodyPr/>
                    <a:lstStyle/>
                    <a:p>
                      <a:pPr algn="l" rtl="0"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110</a:t>
                      </a:r>
                    </a:p>
                  </a:txBody>
                  <a:tcPr marL="0" marR="0" marT="0" marB="0" anchor="b">
                    <a:lnT w="381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110</a:t>
                      </a:r>
                    </a:p>
                  </a:txBody>
                  <a:tcPr marL="0" marR="0" marT="0" marB="0" anchor="b">
                    <a:lnT w="381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he-IL" sz="2000" b="1" kern="1200" baseline="0" dirty="0">
                          <a:solidFill>
                            <a:schemeClr val="bg2"/>
                          </a:solidFill>
                          <a:latin typeface="Calibri" panose="020F0502020204030204" pitchFamily="34" charset="0"/>
                          <a:ea typeface="+mn-ea"/>
                          <a:cs typeface="Calibri" panose="020F0502020204030204" pitchFamily="34" charset="0"/>
                        </a:rPr>
                        <a:t>100</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381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extLst>
                  <a:ext uri="{0D108BD9-81ED-4DB2-BD59-A6C34878D82A}">
                    <a16:rowId xmlns:a16="http://schemas.microsoft.com/office/drawing/2014/main" val="1768929858"/>
                  </a:ext>
                </a:extLst>
              </a:tr>
              <a:tr h="505519">
                <a:tc rowSpan="2">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Deferred Expenditures</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ctr">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Iron Swords</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25</a:t>
                      </a: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6</a:t>
                      </a: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extLst>
                  <a:ext uri="{0D108BD9-81ED-4DB2-BD59-A6C34878D82A}">
                    <a16:rowId xmlns:a16="http://schemas.microsoft.com/office/drawing/2014/main" val="3748463522"/>
                  </a:ext>
                </a:extLst>
              </a:tr>
              <a:tr h="1130261">
                <a:tc vMerge="1">
                  <a:txBody>
                    <a:bodyPr/>
                    <a:lstStyle/>
                    <a:p>
                      <a:pPr algn="r" rtl="1"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solidFill>
                      <a:srgbClr val="D7F4F3"/>
                    </a:solidFill>
                  </a:tcPr>
                </a:tc>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Gideon's Chariots</a:t>
                      </a:r>
                      <a:r>
                        <a:rPr lang="he-IL" sz="2000" b="1" kern="1200" baseline="0" dirty="0">
                          <a:solidFill>
                            <a:schemeClr val="bg2"/>
                          </a:solidFill>
                          <a:latin typeface="Calibri" panose="020F0502020204030204" pitchFamily="34" charset="0"/>
                          <a:ea typeface="+mn-ea"/>
                          <a:cs typeface="Calibri" panose="020F0502020204030204" pitchFamily="34" charset="0"/>
                        </a:rPr>
                        <a:t>+ </a:t>
                      </a:r>
                      <a:r>
                        <a:rPr lang="en-US" sz="2000" b="1" kern="1200" baseline="0" dirty="0">
                          <a:solidFill>
                            <a:schemeClr val="bg2"/>
                          </a:solidFill>
                          <a:latin typeface="Calibri" panose="020F0502020204030204" pitchFamily="34" charset="0"/>
                          <a:ea typeface="+mn-ea"/>
                          <a:cs typeface="Calibri" panose="020F0502020204030204" pitchFamily="34" charset="0"/>
                        </a:rPr>
                        <a:t>Rising Lion</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ctr">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28</a:t>
                      </a: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14</a:t>
                      </a: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extLst>
                  <a:ext uri="{0D108BD9-81ED-4DB2-BD59-A6C34878D82A}">
                    <a16:rowId xmlns:a16="http://schemas.microsoft.com/office/drawing/2014/main" val="2347369953"/>
                  </a:ext>
                </a:extLst>
              </a:tr>
              <a:tr h="753507">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Routine Security</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l" rtl="0"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endParaRPr lang="en-US" sz="2000" b="0" kern="1200" baseline="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he-IL" sz="2000" b="0" kern="1200" baseline="0" dirty="0">
                          <a:solidFill>
                            <a:schemeClr val="bg2"/>
                          </a:solidFill>
                          <a:latin typeface="Calibri" panose="020F0502020204030204" pitchFamily="34" charset="0"/>
                          <a:ea typeface="+mn-ea"/>
                          <a:cs typeface="Calibri" panose="020F0502020204030204" pitchFamily="34" charset="0"/>
                        </a:rPr>
                        <a:t>5-15</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he-IL" sz="2000" b="0" kern="1200" baseline="0" dirty="0">
                          <a:solidFill>
                            <a:schemeClr val="bg2"/>
                          </a:solidFill>
                          <a:latin typeface="Calibri" panose="020F0502020204030204" pitchFamily="34" charset="0"/>
                          <a:ea typeface="+mn-ea"/>
                          <a:cs typeface="Calibri" panose="020F0502020204030204" pitchFamily="34" charset="0"/>
                        </a:rPr>
                        <a:t>5-15</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12700" cap="flat" cmpd="sng" algn="ctr">
                      <a:solidFill>
                        <a:srgbClr val="F3CA47"/>
                      </a:solidFill>
                      <a:prstDash val="solid"/>
                      <a:round/>
                      <a:headEnd type="none" w="med" len="med"/>
                      <a:tailEnd type="none" w="med" len="med"/>
                    </a:lnB>
                    <a:solidFill>
                      <a:srgbClr val="FFF8E3"/>
                    </a:solidFill>
                  </a:tcPr>
                </a:tc>
                <a:extLst>
                  <a:ext uri="{0D108BD9-81ED-4DB2-BD59-A6C34878D82A}">
                    <a16:rowId xmlns:a16="http://schemas.microsoft.com/office/drawing/2014/main" val="2784981075"/>
                  </a:ext>
                </a:extLst>
              </a:tr>
              <a:tr h="505519">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Total Budget</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tc>
                  <a:txBody>
                    <a:bodyPr/>
                    <a:lstStyle/>
                    <a:p>
                      <a:pPr algn="l" rtl="0" fontAlgn="b">
                        <a:buNone/>
                      </a:pP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163</a:t>
                      </a:r>
                    </a:p>
                  </a:txBody>
                  <a:tcPr marL="0" marR="0" marT="0" marB="0" anchor="b">
                    <a:lnT w="127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he-IL" sz="2000" b="1" kern="1200" baseline="0" dirty="0">
                          <a:solidFill>
                            <a:schemeClr val="bg2"/>
                          </a:solidFill>
                          <a:latin typeface="Calibri" panose="020F0502020204030204" pitchFamily="34" charset="0"/>
                          <a:ea typeface="+mn-ea"/>
                          <a:cs typeface="Calibri" panose="020F0502020204030204" pitchFamily="34" charset="0"/>
                        </a:rPr>
                        <a:t>135-145</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tc>
                  <a:txBody>
                    <a:bodyPr/>
                    <a:lstStyle/>
                    <a:p>
                      <a:pPr algn="ctr" rtl="0" fontAlgn="b">
                        <a:buNone/>
                      </a:pPr>
                      <a:r>
                        <a:rPr lang="he-IL" sz="2000" b="1" kern="1200" baseline="0" dirty="0">
                          <a:solidFill>
                            <a:schemeClr val="bg2"/>
                          </a:solidFill>
                          <a:latin typeface="Calibri" panose="020F0502020204030204" pitchFamily="34" charset="0"/>
                          <a:ea typeface="+mn-ea"/>
                          <a:cs typeface="Calibri" panose="020F0502020204030204" pitchFamily="34" charset="0"/>
                        </a:rPr>
                        <a:t>104-114</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3CA47"/>
                      </a:solidFill>
                      <a:prstDash val="solid"/>
                      <a:round/>
                      <a:headEnd type="none" w="med" len="med"/>
                      <a:tailEnd type="none" w="med" len="med"/>
                    </a:lnT>
                    <a:lnB w="38100" cap="flat" cmpd="sng" algn="ctr">
                      <a:solidFill>
                        <a:srgbClr val="F3CA47"/>
                      </a:solidFill>
                      <a:prstDash val="solid"/>
                      <a:round/>
                      <a:headEnd type="none" w="med" len="med"/>
                      <a:tailEnd type="none" w="med" len="med"/>
                    </a:lnB>
                    <a:solidFill>
                      <a:srgbClr val="FFF8E3"/>
                    </a:solidFill>
                  </a:tcPr>
                </a:tc>
                <a:extLst>
                  <a:ext uri="{0D108BD9-81ED-4DB2-BD59-A6C34878D82A}">
                    <a16:rowId xmlns:a16="http://schemas.microsoft.com/office/drawing/2014/main" val="1956211519"/>
                  </a:ext>
                </a:extLst>
              </a:tr>
            </a:tbl>
          </a:graphicData>
        </a:graphic>
      </p:graphicFrame>
      <p:graphicFrame>
        <p:nvGraphicFramePr>
          <p:cNvPr id="13" name="Content Placeholder 5">
            <a:extLst>
              <a:ext uri="{FF2B5EF4-FFF2-40B4-BE49-F238E27FC236}">
                <a16:creationId xmlns:a16="http://schemas.microsoft.com/office/drawing/2014/main" id="{84DF7258-2EEE-54F2-3A08-8F5AA37416DB}"/>
              </a:ext>
            </a:extLst>
          </p:cNvPr>
          <p:cNvGraphicFramePr>
            <a:graphicFrameLocks noGrp="1"/>
          </p:cNvGraphicFramePr>
          <p:nvPr>
            <p:ph sz="half" idx="2"/>
            <p:extLst>
              <p:ext uri="{D42A27DB-BD31-4B8C-83A1-F6EECF244321}">
                <p14:modId xmlns:p14="http://schemas.microsoft.com/office/powerpoint/2010/main" val="2082031774"/>
              </p:ext>
            </p:extLst>
          </p:nvPr>
        </p:nvGraphicFramePr>
        <p:xfrm>
          <a:off x="6202837" y="1718288"/>
          <a:ext cx="5817992" cy="3889683"/>
        </p:xfrm>
        <a:graphic>
          <a:graphicData uri="http://schemas.openxmlformats.org/drawingml/2006/table">
            <a:tbl>
              <a:tblPr>
                <a:tableStyleId>{3B4B98B0-60AC-42C2-AFA5-B58CD77FA1E5}</a:tableStyleId>
              </a:tblPr>
              <a:tblGrid>
                <a:gridCol w="2495690">
                  <a:extLst>
                    <a:ext uri="{9D8B030D-6E8A-4147-A177-3AD203B41FA5}">
                      <a16:colId xmlns:a16="http://schemas.microsoft.com/office/drawing/2014/main" val="2633775857"/>
                    </a:ext>
                  </a:extLst>
                </a:gridCol>
                <a:gridCol w="1107434">
                  <a:extLst>
                    <a:ext uri="{9D8B030D-6E8A-4147-A177-3AD203B41FA5}">
                      <a16:colId xmlns:a16="http://schemas.microsoft.com/office/drawing/2014/main" val="1771690178"/>
                    </a:ext>
                  </a:extLst>
                </a:gridCol>
                <a:gridCol w="1107434">
                  <a:extLst>
                    <a:ext uri="{9D8B030D-6E8A-4147-A177-3AD203B41FA5}">
                      <a16:colId xmlns:a16="http://schemas.microsoft.com/office/drawing/2014/main" val="3853707640"/>
                    </a:ext>
                  </a:extLst>
                </a:gridCol>
                <a:gridCol w="1107434">
                  <a:extLst>
                    <a:ext uri="{9D8B030D-6E8A-4147-A177-3AD203B41FA5}">
                      <a16:colId xmlns:a16="http://schemas.microsoft.com/office/drawing/2014/main" val="3279686165"/>
                    </a:ext>
                  </a:extLst>
                </a:gridCol>
              </a:tblGrid>
              <a:tr h="345186">
                <a:tc>
                  <a:txBody>
                    <a:bodyPr/>
                    <a:lstStyle/>
                    <a:p>
                      <a:pPr algn="l" rtl="0" fontAlgn="b">
                        <a:buNone/>
                      </a:pPr>
                      <a:endParaRPr lang="he-IL" sz="200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E75365"/>
                      </a:solidFill>
                      <a:prstDash val="solid"/>
                      <a:round/>
                      <a:headEnd type="none" w="med" len="med"/>
                      <a:tailEnd type="none" w="med" len="med"/>
                    </a:lnT>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2025</a:t>
                      </a:r>
                    </a:p>
                  </a:txBody>
                  <a:tcPr marL="0" marR="0" marT="0" marB="0" anchor="b">
                    <a:lnT w="12700" cap="flat" cmpd="sng" algn="ctr">
                      <a:solidFill>
                        <a:srgbClr val="E75365"/>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2026</a:t>
                      </a:r>
                    </a:p>
                  </a:txBody>
                  <a:tcPr marL="0" marR="0" marT="0" marB="0" anchor="b">
                    <a:lnT w="12700" cap="flat" cmpd="sng" algn="ctr">
                      <a:solidFill>
                        <a:srgbClr val="E75365"/>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2027</a:t>
                      </a:r>
                    </a:p>
                  </a:txBody>
                  <a:tcPr marL="0" marR="0" marT="0" marB="0" anchor="b">
                    <a:lnT w="12700" cap="flat" cmpd="sng" algn="ctr">
                      <a:solidFill>
                        <a:srgbClr val="E75365"/>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extLst>
                  <a:ext uri="{0D108BD9-81ED-4DB2-BD59-A6C34878D82A}">
                    <a16:rowId xmlns:a16="http://schemas.microsoft.com/office/drawing/2014/main" val="2205057698"/>
                  </a:ext>
                </a:extLst>
              </a:tr>
              <a:tr h="368699">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Budget + Deferred</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1" kern="1200" baseline="0" dirty="0">
                          <a:solidFill>
                            <a:schemeClr val="bg2"/>
                          </a:solidFill>
                          <a:latin typeface="Calibri" panose="020F0502020204030204" pitchFamily="34" charset="0"/>
                          <a:ea typeface="+mn-ea"/>
                          <a:cs typeface="Calibri" panose="020F0502020204030204" pitchFamily="34" charset="0"/>
                        </a:rPr>
                        <a:t>163</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E75365"/>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1" kern="1200" baseline="0" dirty="0">
                          <a:solidFill>
                            <a:schemeClr val="bg2"/>
                          </a:solidFill>
                          <a:latin typeface="Calibri" panose="020F0502020204030204" pitchFamily="34" charset="0"/>
                          <a:ea typeface="+mn-ea"/>
                          <a:cs typeface="Calibri" panose="020F0502020204030204" pitchFamily="34" charset="0"/>
                        </a:rPr>
                        <a:t>130</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E75365"/>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1" kern="1200" baseline="0" dirty="0">
                          <a:solidFill>
                            <a:schemeClr val="bg2"/>
                          </a:solidFill>
                          <a:latin typeface="Calibri" panose="020F0502020204030204" pitchFamily="34" charset="0"/>
                          <a:ea typeface="+mn-ea"/>
                          <a:cs typeface="Calibri" panose="020F0502020204030204" pitchFamily="34" charset="0"/>
                        </a:rPr>
                        <a:t>100</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E75365"/>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extLst>
                  <a:ext uri="{0D108BD9-81ED-4DB2-BD59-A6C34878D82A}">
                    <a16:rowId xmlns:a16="http://schemas.microsoft.com/office/drawing/2014/main" val="3043777156"/>
                  </a:ext>
                </a:extLst>
              </a:tr>
              <a:tr h="368699">
                <a:tc>
                  <a:txBody>
                    <a:bodyPr/>
                    <a:lstStyle/>
                    <a:p>
                      <a:pPr algn="l"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Gaza Occupation</a:t>
                      </a:r>
                      <a:endParaRPr lang="he-IL"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3</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13</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extLst>
                  <a:ext uri="{0D108BD9-81ED-4DB2-BD59-A6C34878D82A}">
                    <a16:rowId xmlns:a16="http://schemas.microsoft.com/office/drawing/2014/main" val="185638163"/>
                  </a:ext>
                </a:extLst>
              </a:tr>
              <a:tr h="368699">
                <a:tc>
                  <a:txBody>
                    <a:bodyPr/>
                    <a:lstStyle/>
                    <a:p>
                      <a:pPr algn="l"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Routine Security</a:t>
                      </a:r>
                      <a:r>
                        <a:rPr lang="he-IL" sz="2000" b="0" kern="1200" baseline="30000" dirty="0">
                          <a:solidFill>
                            <a:schemeClr val="bg2"/>
                          </a:solidFill>
                          <a:latin typeface="Calibri" panose="020F0502020204030204" pitchFamily="34" charset="0"/>
                          <a:ea typeface="+mn-ea"/>
                          <a:cs typeface="Calibri" panose="020F0502020204030204" pitchFamily="34" charset="0"/>
                        </a:rPr>
                        <a:t>**</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0" kern="1200" baseline="0" dirty="0">
                          <a:solidFill>
                            <a:schemeClr val="bg2"/>
                          </a:solidFill>
                          <a:latin typeface="Calibri" panose="020F0502020204030204" pitchFamily="34" charset="0"/>
                          <a:ea typeface="+mn-ea"/>
                          <a:cs typeface="Calibri" panose="020F0502020204030204" pitchFamily="34" charset="0"/>
                        </a:rPr>
                        <a:t>5-15</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0" kern="1200" baseline="0" dirty="0">
                          <a:solidFill>
                            <a:schemeClr val="bg2"/>
                          </a:solidFill>
                          <a:latin typeface="Calibri" panose="020F0502020204030204" pitchFamily="34" charset="0"/>
                          <a:ea typeface="+mn-ea"/>
                          <a:cs typeface="Calibri" panose="020F0502020204030204" pitchFamily="34" charset="0"/>
                        </a:rPr>
                        <a:t>5-15</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extLst>
                  <a:ext uri="{0D108BD9-81ED-4DB2-BD59-A6C34878D82A}">
                    <a16:rowId xmlns:a16="http://schemas.microsoft.com/office/drawing/2014/main" val="1698584164"/>
                  </a:ext>
                </a:extLst>
              </a:tr>
              <a:tr h="368699">
                <a:tc>
                  <a:txBody>
                    <a:bodyPr/>
                    <a:lstStyle/>
                    <a:p>
                      <a:pPr algn="l"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Military Administration</a:t>
                      </a:r>
                      <a:r>
                        <a:rPr lang="he-IL" sz="2000" b="0" kern="1200" baseline="30000" dirty="0">
                          <a:solidFill>
                            <a:schemeClr val="bg2"/>
                          </a:solidFill>
                          <a:latin typeface="Calibri" panose="020F0502020204030204" pitchFamily="34" charset="0"/>
                          <a:ea typeface="+mn-ea"/>
                          <a:cs typeface="Calibri" panose="020F0502020204030204" pitchFamily="34" charset="0"/>
                        </a:rPr>
                        <a:t>***</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0" kern="1200" baseline="0" dirty="0">
                          <a:solidFill>
                            <a:schemeClr val="bg2"/>
                          </a:solidFill>
                          <a:latin typeface="Calibri" panose="020F0502020204030204" pitchFamily="34" charset="0"/>
                          <a:ea typeface="+mn-ea"/>
                          <a:cs typeface="Calibri" panose="020F0502020204030204" pitchFamily="34" charset="0"/>
                        </a:rPr>
                        <a:t>9-19</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he-IL" sz="2000" b="0" kern="1200" baseline="0" dirty="0">
                          <a:solidFill>
                            <a:schemeClr val="bg2"/>
                          </a:solidFill>
                          <a:latin typeface="Calibri" panose="020F0502020204030204" pitchFamily="34" charset="0"/>
                          <a:ea typeface="+mn-ea"/>
                          <a:cs typeface="Calibri" panose="020F0502020204030204" pitchFamily="34" charset="0"/>
                        </a:rPr>
                        <a:t>9-19</a:t>
                      </a: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extLst>
                  <a:ext uri="{0D108BD9-81ED-4DB2-BD59-A6C34878D82A}">
                    <a16:rowId xmlns:a16="http://schemas.microsoft.com/office/drawing/2014/main" val="1950081799"/>
                  </a:ext>
                </a:extLst>
              </a:tr>
              <a:tr h="368699">
                <a:tc>
                  <a:txBody>
                    <a:bodyPr/>
                    <a:lstStyle/>
                    <a:p>
                      <a:pPr algn="l"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Civil Administration + Food Supply</a:t>
                      </a:r>
                      <a:endParaRPr lang="he-IL"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endParaRPr lang="en-US" sz="2000" b="0"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7</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0" kern="1200" baseline="0" dirty="0">
                          <a:solidFill>
                            <a:schemeClr val="bg2"/>
                          </a:solidFill>
                          <a:latin typeface="Calibri" panose="020F0502020204030204" pitchFamily="34" charset="0"/>
                          <a:ea typeface="+mn-ea"/>
                          <a:cs typeface="Calibri" panose="020F0502020204030204" pitchFamily="34" charset="0"/>
                        </a:rPr>
                        <a:t>7</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extLst>
                  <a:ext uri="{0D108BD9-81ED-4DB2-BD59-A6C34878D82A}">
                    <a16:rowId xmlns:a16="http://schemas.microsoft.com/office/drawing/2014/main" val="2259430752"/>
                  </a:ext>
                </a:extLst>
              </a:tr>
              <a:tr h="368699">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Total Addition to Gaza Occupation</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3</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44</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31</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F2A0AA"/>
                      </a:solidFill>
                      <a:prstDash val="solid"/>
                      <a:round/>
                      <a:headEnd type="none" w="med" len="med"/>
                      <a:tailEnd type="none" w="med" len="med"/>
                    </a:lnB>
                    <a:solidFill>
                      <a:srgbClr val="FADBDF"/>
                    </a:solidFill>
                  </a:tcPr>
                </a:tc>
                <a:extLst>
                  <a:ext uri="{0D108BD9-81ED-4DB2-BD59-A6C34878D82A}">
                    <a16:rowId xmlns:a16="http://schemas.microsoft.com/office/drawing/2014/main" val="3028386335"/>
                  </a:ext>
                </a:extLst>
              </a:tr>
              <a:tr h="368699">
                <a:tc>
                  <a:txBody>
                    <a:bodyPr/>
                    <a:lstStyle/>
                    <a:p>
                      <a:pPr algn="l"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Budget inc. Civil Administration</a:t>
                      </a:r>
                      <a:endParaRPr lang="he-IL" sz="2000" b="1" kern="1200" baseline="0" dirty="0">
                        <a:solidFill>
                          <a:schemeClr val="bg2"/>
                        </a:solidFill>
                        <a:latin typeface="Calibri" panose="020F0502020204030204" pitchFamily="34" charset="0"/>
                        <a:ea typeface="+mn-ea"/>
                        <a:cs typeface="Calibri" panose="020F0502020204030204" pitchFamily="34" charset="0"/>
                      </a:endParaRPr>
                    </a:p>
                  </a:txBody>
                  <a:tcPr marL="0" marR="0" marT="0" marB="0" anchor="b">
                    <a:lnT w="12700" cap="flat" cmpd="sng" algn="ctr">
                      <a:solidFill>
                        <a:srgbClr val="F2A0AA"/>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166</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174</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tc>
                  <a:txBody>
                    <a:bodyPr/>
                    <a:lstStyle/>
                    <a:p>
                      <a:pPr algn="ctr" rtl="0" fontAlgn="b">
                        <a:buNone/>
                      </a:pPr>
                      <a:r>
                        <a:rPr lang="en-US" sz="2000" b="1" kern="1200" baseline="0" dirty="0">
                          <a:solidFill>
                            <a:schemeClr val="bg2"/>
                          </a:solidFill>
                          <a:latin typeface="Calibri" panose="020F0502020204030204" pitchFamily="34" charset="0"/>
                          <a:ea typeface="+mn-ea"/>
                          <a:cs typeface="Calibri" panose="020F0502020204030204" pitchFamily="34" charset="0"/>
                        </a:rPr>
                        <a:t>131</a:t>
                      </a:r>
                    </a:p>
                  </a:txBody>
                  <a:tcPr marL="0" marR="0" marT="0" marB="0" anchor="b">
                    <a:lnT w="12700" cap="flat" cmpd="sng" algn="ctr">
                      <a:solidFill>
                        <a:srgbClr val="F2A0AA"/>
                      </a:solidFill>
                      <a:prstDash val="solid"/>
                      <a:round/>
                      <a:headEnd type="none" w="med" len="med"/>
                      <a:tailEnd type="none" w="med" len="med"/>
                    </a:lnT>
                    <a:lnB w="12700" cap="flat" cmpd="sng" algn="ctr">
                      <a:solidFill>
                        <a:srgbClr val="E75365"/>
                      </a:solidFill>
                      <a:prstDash val="solid"/>
                      <a:round/>
                      <a:headEnd type="none" w="med" len="med"/>
                      <a:tailEnd type="none" w="med" len="med"/>
                    </a:lnB>
                    <a:solidFill>
                      <a:srgbClr val="FADBDF"/>
                    </a:solidFill>
                  </a:tcPr>
                </a:tc>
                <a:extLst>
                  <a:ext uri="{0D108BD9-81ED-4DB2-BD59-A6C34878D82A}">
                    <a16:rowId xmlns:a16="http://schemas.microsoft.com/office/drawing/2014/main" val="2460521745"/>
                  </a:ext>
                </a:extLst>
              </a:tr>
            </a:tbl>
          </a:graphicData>
        </a:graphic>
      </p:graphicFrame>
      <p:sp>
        <p:nvSpPr>
          <p:cNvPr id="2" name="TextBox 1">
            <a:extLst>
              <a:ext uri="{FF2B5EF4-FFF2-40B4-BE49-F238E27FC236}">
                <a16:creationId xmlns:a16="http://schemas.microsoft.com/office/drawing/2014/main" id="{743556E7-B556-EB40-2474-BFC3220FC65A}"/>
              </a:ext>
            </a:extLst>
          </p:cNvPr>
          <p:cNvSpPr txBox="1"/>
          <p:nvPr/>
        </p:nvSpPr>
        <p:spPr>
          <a:xfrm>
            <a:off x="537329" y="5767587"/>
            <a:ext cx="11654671" cy="830997"/>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In NIS billions, constant 2023 prices</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For Gaza Occupation: routine security and military administration total in 24 billion NIS in 2025.</a:t>
            </a:r>
          </a:p>
          <a:p>
            <a:pPr lvl="0">
              <a:defRPr/>
            </a:pPr>
            <a:r>
              <a:rPr lang="en-US" sz="1600" dirty="0">
                <a:solidFill>
                  <a:srgbClr val="02006D"/>
                </a:solidFill>
                <a:latin typeface="Calibri" panose="020F0502020204030204" pitchFamily="34" charset="0"/>
                <a:cs typeface="Calibri" panose="020F0502020204030204" pitchFamily="34" charset="0"/>
              </a:rPr>
              <a:t>Source: Aaron Institute, </a:t>
            </a:r>
            <a:r>
              <a:rPr lang="en-US" sz="1600" dirty="0" err="1">
                <a:solidFill>
                  <a:srgbClr val="02006D"/>
                </a:solidFill>
                <a:latin typeface="Calibri" panose="020F0502020204030204" pitchFamily="34" charset="0"/>
                <a:cs typeface="Calibri" panose="020F0502020204030204" pitchFamily="34" charset="0"/>
              </a:rPr>
              <a:t>i</a:t>
            </a: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in </a:t>
            </a:r>
            <a:r>
              <a:rPr lang="en-US" sz="1600" dirty="0">
                <a:solidFill>
                  <a:srgbClr val="02006D"/>
                </a:solidFill>
                <a:latin typeface="Calibri" panose="020F0502020204030204" pitchFamily="34" charset="0"/>
                <a:cs typeface="Calibri" panose="020F0502020204030204" pitchFamily="34" charset="0"/>
              </a:rPr>
              <a:t>consultation with Dr. Sasson Haddad. 2027 – </a:t>
            </a: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based on Mind Israel strategy and Aaron Institute assessments.</a:t>
            </a:r>
          </a:p>
        </p:txBody>
      </p:sp>
      <p:pic>
        <p:nvPicPr>
          <p:cNvPr id="3" name="Graphic 2">
            <a:hlinkClick r:id="rId2" action="ppaction://hlinksldjump"/>
            <a:extLst>
              <a:ext uri="{FF2B5EF4-FFF2-40B4-BE49-F238E27FC236}">
                <a16:creationId xmlns:a16="http://schemas.microsoft.com/office/drawing/2014/main" id="{C62B5233-0C85-53B2-1FF3-885000E6AF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4606" y="6259118"/>
            <a:ext cx="609894" cy="587870"/>
          </a:xfrm>
          <a:prstGeom prst="rect">
            <a:avLst/>
          </a:prstGeom>
        </p:spPr>
      </p:pic>
    </p:spTree>
    <p:extLst>
      <p:ext uri="{BB962C8B-B14F-4D97-AF65-F5344CB8AC3E}">
        <p14:creationId xmlns:p14="http://schemas.microsoft.com/office/powerpoint/2010/main" val="1348814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F6D605-DFAC-98BE-522F-1D408586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695F9-7F20-ECE7-30B7-2BFD6348CC7F}"/>
              </a:ext>
            </a:extLst>
          </p:cNvPr>
          <p:cNvSpPr>
            <a:spLocks noGrp="1"/>
          </p:cNvSpPr>
          <p:nvPr>
            <p:ph type="title"/>
          </p:nvPr>
        </p:nvSpPr>
        <p:spPr>
          <a:xfrm>
            <a:off x="234967" y="713086"/>
            <a:ext cx="11722066" cy="793981"/>
          </a:xfrm>
        </p:spPr>
        <p:txBody>
          <a:bodyPr>
            <a:normAutofit fontScale="90000"/>
          </a:bodyPr>
          <a:lstStyle/>
          <a:p>
            <a:r>
              <a:rPr lang="en-US" dirty="0">
                <a:solidFill>
                  <a:schemeClr val="bg2"/>
                </a:solidFill>
              </a:rPr>
              <a:t>Economic Assumptions for 2025–2027: </a:t>
            </a:r>
            <a:br>
              <a:rPr lang="en-US" dirty="0">
                <a:solidFill>
                  <a:schemeClr val="bg2"/>
                </a:solidFill>
              </a:rPr>
            </a:br>
            <a:r>
              <a:rPr lang="en-US" sz="3900" dirty="0"/>
              <a:t>War Ending with an Arrangement</a:t>
            </a:r>
            <a:endParaRPr lang="en-US" sz="3900" dirty="0">
              <a:solidFill>
                <a:schemeClr val="bg2"/>
              </a:solidFill>
            </a:endParaRPr>
          </a:p>
        </p:txBody>
      </p:sp>
      <p:graphicFrame>
        <p:nvGraphicFramePr>
          <p:cNvPr id="6" name="Content Placeholder 5">
            <a:extLst>
              <a:ext uri="{FF2B5EF4-FFF2-40B4-BE49-F238E27FC236}">
                <a16:creationId xmlns:a16="http://schemas.microsoft.com/office/drawing/2014/main" id="{A14836CD-8CEB-C549-6836-07FC81630108}"/>
              </a:ext>
            </a:extLst>
          </p:cNvPr>
          <p:cNvGraphicFramePr>
            <a:graphicFrameLocks noGrp="1"/>
          </p:cNvGraphicFramePr>
          <p:nvPr>
            <p:ph idx="4294967295"/>
            <p:extLst>
              <p:ext uri="{D42A27DB-BD31-4B8C-83A1-F6EECF244321}">
                <p14:modId xmlns:p14="http://schemas.microsoft.com/office/powerpoint/2010/main" val="1100585960"/>
              </p:ext>
            </p:extLst>
          </p:nvPr>
        </p:nvGraphicFramePr>
        <p:xfrm>
          <a:off x="552146" y="1827213"/>
          <a:ext cx="11087708" cy="3147641"/>
        </p:xfrm>
        <a:graphic>
          <a:graphicData uri="http://schemas.openxmlformats.org/drawingml/2006/table">
            <a:tbl>
              <a:tblPr firstRow="1" bandRow="1">
                <a:tableStyleId>{5C22544A-7EE6-4342-B048-85BDC9FD1C3A}</a:tableStyleId>
              </a:tblPr>
              <a:tblGrid>
                <a:gridCol w="3350840">
                  <a:extLst>
                    <a:ext uri="{9D8B030D-6E8A-4147-A177-3AD203B41FA5}">
                      <a16:colId xmlns:a16="http://schemas.microsoft.com/office/drawing/2014/main" val="2449084676"/>
                    </a:ext>
                  </a:extLst>
                </a:gridCol>
                <a:gridCol w="859652">
                  <a:extLst>
                    <a:ext uri="{9D8B030D-6E8A-4147-A177-3AD203B41FA5}">
                      <a16:colId xmlns:a16="http://schemas.microsoft.com/office/drawing/2014/main" val="3003800936"/>
                    </a:ext>
                  </a:extLst>
                </a:gridCol>
                <a:gridCol w="859652">
                  <a:extLst>
                    <a:ext uri="{9D8B030D-6E8A-4147-A177-3AD203B41FA5}">
                      <a16:colId xmlns:a16="http://schemas.microsoft.com/office/drawing/2014/main" val="1520120628"/>
                    </a:ext>
                  </a:extLst>
                </a:gridCol>
                <a:gridCol w="859652">
                  <a:extLst>
                    <a:ext uri="{9D8B030D-6E8A-4147-A177-3AD203B41FA5}">
                      <a16:colId xmlns:a16="http://schemas.microsoft.com/office/drawing/2014/main" val="610587634"/>
                    </a:ext>
                  </a:extLst>
                </a:gridCol>
                <a:gridCol w="859652">
                  <a:extLst>
                    <a:ext uri="{9D8B030D-6E8A-4147-A177-3AD203B41FA5}">
                      <a16:colId xmlns:a16="http://schemas.microsoft.com/office/drawing/2014/main" val="1696823417"/>
                    </a:ext>
                  </a:extLst>
                </a:gridCol>
                <a:gridCol w="859652">
                  <a:extLst>
                    <a:ext uri="{9D8B030D-6E8A-4147-A177-3AD203B41FA5}">
                      <a16:colId xmlns:a16="http://schemas.microsoft.com/office/drawing/2014/main" val="3402720552"/>
                    </a:ext>
                  </a:extLst>
                </a:gridCol>
                <a:gridCol w="859652">
                  <a:extLst>
                    <a:ext uri="{9D8B030D-6E8A-4147-A177-3AD203B41FA5}">
                      <a16:colId xmlns:a16="http://schemas.microsoft.com/office/drawing/2014/main" val="1091179440"/>
                    </a:ext>
                  </a:extLst>
                </a:gridCol>
                <a:gridCol w="859652">
                  <a:extLst>
                    <a:ext uri="{9D8B030D-6E8A-4147-A177-3AD203B41FA5}">
                      <a16:colId xmlns:a16="http://schemas.microsoft.com/office/drawing/2014/main" val="317046578"/>
                    </a:ext>
                  </a:extLst>
                </a:gridCol>
                <a:gridCol w="859652">
                  <a:extLst>
                    <a:ext uri="{9D8B030D-6E8A-4147-A177-3AD203B41FA5}">
                      <a16:colId xmlns:a16="http://schemas.microsoft.com/office/drawing/2014/main" val="2812020968"/>
                    </a:ext>
                  </a:extLst>
                </a:gridCol>
                <a:gridCol w="859652">
                  <a:extLst>
                    <a:ext uri="{9D8B030D-6E8A-4147-A177-3AD203B41FA5}">
                      <a16:colId xmlns:a16="http://schemas.microsoft.com/office/drawing/2014/main" val="2497665852"/>
                    </a:ext>
                  </a:extLst>
                </a:gridCol>
              </a:tblGrid>
              <a:tr h="449663">
                <a:tc>
                  <a:txBody>
                    <a:bodyPr/>
                    <a:lstStyle/>
                    <a:p>
                      <a:pPr marL="0" indent="0" algn="l" defTabSz="914400" rtl="0" eaLnBrk="1" latinLnBrk="0" hangingPunct="1">
                        <a:lnSpc>
                          <a:spcPct val="70000"/>
                        </a:lnSpc>
                        <a:spcBef>
                          <a:spcPts val="1000"/>
                        </a:spcBef>
                        <a:buFont typeface="Arial" panose="020B0604020202020204" pitchFamily="34" charset="0"/>
                        <a:buNone/>
                      </a:pP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B w="9525" cap="flat" cmpd="sng" algn="ctr">
                      <a:solidFill>
                        <a:schemeClr val="bg2"/>
                      </a:solidFill>
                      <a:prstDash val="solid"/>
                      <a:round/>
                      <a:headEnd type="none" w="med" len="med"/>
                      <a:tailEnd type="none" w="med" len="med"/>
                    </a:lnB>
                    <a:noFill/>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Employment</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GDP per Worker</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GDP</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extLst>
                  <a:ext uri="{0D108BD9-81ED-4DB2-BD59-A6C34878D82A}">
                    <a16:rowId xmlns:a16="http://schemas.microsoft.com/office/drawing/2014/main" val="1590270751"/>
                  </a:ext>
                </a:extLst>
              </a:tr>
              <a:tr h="449663">
                <a:tc>
                  <a:txBody>
                    <a:bodyPr/>
                    <a:lstStyle/>
                    <a:p>
                      <a:pPr marL="0" indent="0" algn="l" defTabSz="914400" rtl="0" eaLnBrk="1" latinLnBrk="0" hangingPunct="1">
                        <a:lnSpc>
                          <a:spcPct val="70000"/>
                        </a:lnSpc>
                        <a:spcBef>
                          <a:spcPts val="1000"/>
                        </a:spcBef>
                        <a:buFont typeface="Arial" panose="020B0604020202020204" pitchFamily="34" charset="0"/>
                        <a:buNone/>
                      </a:pPr>
                      <a:r>
                        <a:rPr lang="he-IL" sz="2000" b="1" kern="1200" baseline="0" dirty="0">
                          <a:solidFill>
                            <a:schemeClr val="bg2"/>
                          </a:solidFill>
                          <a:latin typeface="Calibri" panose="020F0502020204030204" pitchFamily="34" charset="0"/>
                          <a:ea typeface="+mn-ea"/>
                          <a:cs typeface="Calibri" panose="020F0502020204030204" pitchFamily="34" charset="0"/>
                        </a:rPr>
                        <a:t>2027-2025</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49663">
                <a:tc>
                  <a:txBody>
                    <a:bodyPr/>
                    <a:lstStyle/>
                    <a:p>
                      <a:pPr>
                        <a:buNone/>
                      </a:pPr>
                      <a:r>
                        <a:rPr lang="en-US" sz="2000" b="1" kern="1200" baseline="0" dirty="0">
                          <a:solidFill>
                            <a:schemeClr val="bg2"/>
                          </a:solidFill>
                          <a:latin typeface="Calibri" panose="020F0502020204030204" pitchFamily="34" charset="0"/>
                          <a:ea typeface="+mn-ea"/>
                          <a:cs typeface="Calibri" panose="020F0502020204030204" pitchFamily="34" charset="0"/>
                        </a:rPr>
                        <a:t>High-Tech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6.0%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6.0%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4.0%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7.5%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8.5%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7.5%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49663">
                <a:tc>
                  <a:txBody>
                    <a:bodyPr/>
                    <a:lstStyle/>
                    <a:p>
                      <a:pPr>
                        <a:buNone/>
                      </a:pPr>
                      <a:r>
                        <a:rPr lang="en-US" sz="2000" b="1" kern="1200" baseline="0" dirty="0">
                          <a:solidFill>
                            <a:schemeClr val="bg2"/>
                          </a:solidFill>
                          <a:latin typeface="Calibri" panose="020F0502020204030204" pitchFamily="34" charset="0"/>
                          <a:ea typeface="+mn-ea"/>
                          <a:cs typeface="Calibri" panose="020F0502020204030204" pitchFamily="34" charset="0"/>
                        </a:rPr>
                        <a:t>Non-High-Tech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741074218"/>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Business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2.3%</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2.8%</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3.8%</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714505317"/>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Public Sector</a:t>
                      </a:r>
                    </a:p>
                  </a:txBody>
                  <a:tcPr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extLst>
                  <a:ext uri="{0D108BD9-81ED-4DB2-BD59-A6C34878D82A}">
                    <a16:rowId xmlns:a16="http://schemas.microsoft.com/office/drawing/2014/main" val="3968298965"/>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Total* </a:t>
                      </a:r>
                      <a:r>
                        <a:rPr lang="en-US" sz="1800" b="0" dirty="0">
                          <a:solidFill>
                            <a:schemeClr val="bg2"/>
                          </a:solidFill>
                          <a:latin typeface="Calibri" panose="020F0502020204030204" pitchFamily="34" charset="0"/>
                          <a:cs typeface="Calibri" panose="020F0502020204030204" pitchFamily="34" charset="0"/>
                        </a:rPr>
                        <a:t>(result)*</a:t>
                      </a:r>
                      <a:endParaRPr lang="en-US" sz="2000" b="1" dirty="0">
                        <a:solidFill>
                          <a:schemeClr val="bg2"/>
                        </a:solidFill>
                        <a:latin typeface="Calibri" panose="020F0502020204030204" pitchFamily="34" charset="0"/>
                        <a:cs typeface="Calibri" panose="020F0502020204030204" pitchFamily="34" charset="0"/>
                      </a:endParaRPr>
                    </a:p>
                  </a:txBody>
                  <a:tcPr anchor="ctr">
                    <a:lnL w="28575" cap="flat" cmpd="sng" algn="ctr">
                      <a:solidFill>
                        <a:srgbClr val="5089BC"/>
                      </a:solidFill>
                      <a:prstDash val="solid"/>
                      <a:round/>
                      <a:headEnd type="none" w="med" len="med"/>
                      <a:tailEnd type="none" w="med" len="med"/>
                    </a:lnL>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1.9%</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1.5%</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1.7%</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1.8%</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1.6%</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3.0%</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3.3%</a:t>
                      </a:r>
                    </a:p>
                  </a:txBody>
                  <a:tcPr marL="0" marR="0" marT="0" marB="0" anchor="ct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3.3%</a:t>
                      </a:r>
                    </a:p>
                  </a:txBody>
                  <a:tcPr marL="0" marR="0" marT="0" marB="0" anchor="ctr">
                    <a:lnR w="28575" cap="flat" cmpd="sng" algn="ctr">
                      <a:solidFill>
                        <a:srgbClr val="5089BC"/>
                      </a:solid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extLst>
                  <a:ext uri="{0D108BD9-81ED-4DB2-BD59-A6C34878D82A}">
                    <a16:rowId xmlns:a16="http://schemas.microsoft.com/office/drawing/2014/main" val="2194505594"/>
                  </a:ext>
                </a:extLst>
              </a:tr>
            </a:tbl>
          </a:graphicData>
        </a:graphic>
      </p:graphicFrame>
      <p:sp>
        <p:nvSpPr>
          <p:cNvPr id="5" name="Rectangle 4">
            <a:extLst>
              <a:ext uri="{FF2B5EF4-FFF2-40B4-BE49-F238E27FC236}">
                <a16:creationId xmlns:a16="http://schemas.microsoft.com/office/drawing/2014/main" id="{6A3C3062-8329-975E-39CB-9BD008DB5A97}"/>
              </a:ext>
            </a:extLst>
          </p:cNvPr>
          <p:cNvSpPr>
            <a:spLocks noChangeArrowheads="1"/>
          </p:cNvSpPr>
          <p:nvPr/>
        </p:nvSpPr>
        <p:spPr bwMode="auto">
          <a:xfrm>
            <a:off x="320512" y="1401275"/>
            <a:ext cx="11636522" cy="446276"/>
          </a:xfrm>
          <a:prstGeom prst="rect">
            <a:avLst/>
          </a:prstGeom>
          <a:noFill/>
          <a:ln w="9525">
            <a:noFill/>
            <a:miter lim="800000"/>
            <a:headEnd/>
            <a:tailEnd/>
          </a:ln>
          <a:effectLst/>
        </p:spPr>
        <p:txBody>
          <a:bodyPr wrap="square"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Assumptions on employment growth, labor productivity, output, and overall GDP, 2025–2027</a:t>
            </a:r>
            <a:endParaRPr kumimoji="0" lang="he-IL" sz="23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endParaRPr>
          </a:p>
        </p:txBody>
      </p:sp>
      <p:sp>
        <p:nvSpPr>
          <p:cNvPr id="12" name="Content Placeholder 2">
            <a:extLst>
              <a:ext uri="{FF2B5EF4-FFF2-40B4-BE49-F238E27FC236}">
                <a16:creationId xmlns:a16="http://schemas.microsoft.com/office/drawing/2014/main" id="{E08E546A-C8DD-FAB2-B2C6-41FDF400C922}"/>
              </a:ext>
            </a:extLst>
          </p:cNvPr>
          <p:cNvSpPr txBox="1">
            <a:spLocks/>
          </p:cNvSpPr>
          <p:nvPr/>
        </p:nvSpPr>
        <p:spPr>
          <a:xfrm>
            <a:off x="784645" y="5328867"/>
            <a:ext cx="10995794" cy="1298368"/>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Employment</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a:t>
            </a:r>
            <a:r>
              <a:rPr kumimoji="0" lang="en-US" sz="180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Based on past trends</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For the high-tech sector, employment growth is assumed to be half of the rate in 2017–2022.</a:t>
            </a:r>
          </a:p>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Output per worker</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Based on past trends. For high-tech, GDP per worker growth assumed at the 2017–2022 rate.</a:t>
            </a:r>
          </a:p>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The gap between output growth and employment growth reflects expected productivity gains (measured as GDP per hour worked).</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pic>
        <p:nvPicPr>
          <p:cNvPr id="3" name="Graphic 2">
            <a:hlinkClick r:id="rId4" action="ppaction://hlinksldjump"/>
            <a:extLst>
              <a:ext uri="{FF2B5EF4-FFF2-40B4-BE49-F238E27FC236}">
                <a16:creationId xmlns:a16="http://schemas.microsoft.com/office/drawing/2014/main" id="{8C44B6EC-34C2-EB13-1DAE-B5648702F1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6200000">
            <a:off x="185763" y="6136380"/>
            <a:ext cx="609894" cy="587870"/>
          </a:xfrm>
          <a:prstGeom prst="rect">
            <a:avLst/>
          </a:prstGeom>
        </p:spPr>
      </p:pic>
      <p:sp>
        <p:nvSpPr>
          <p:cNvPr id="4" name="Content Placeholder 2">
            <a:extLst>
              <a:ext uri="{FF2B5EF4-FFF2-40B4-BE49-F238E27FC236}">
                <a16:creationId xmlns:a16="http://schemas.microsoft.com/office/drawing/2014/main" id="{FC137334-F2BC-3660-CF50-46572D9FD2A6}"/>
              </a:ext>
            </a:extLst>
          </p:cNvPr>
          <p:cNvSpPr txBox="1">
            <a:spLocks/>
          </p:cNvSpPr>
          <p:nvPr/>
        </p:nvSpPr>
        <p:spPr>
          <a:xfrm>
            <a:off x="490710" y="4993794"/>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51762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F6D605-DFAC-98BE-522F-1D40858676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A695F9-7F20-ECE7-30B7-2BFD6348CC7F}"/>
              </a:ext>
            </a:extLst>
          </p:cNvPr>
          <p:cNvSpPr>
            <a:spLocks noGrp="1"/>
          </p:cNvSpPr>
          <p:nvPr>
            <p:ph type="title"/>
          </p:nvPr>
        </p:nvSpPr>
        <p:spPr>
          <a:xfrm>
            <a:off x="334963" y="823597"/>
            <a:ext cx="11622070" cy="793981"/>
          </a:xfrm>
        </p:spPr>
        <p:txBody>
          <a:bodyPr>
            <a:normAutofit fontScale="90000"/>
          </a:bodyPr>
          <a:lstStyle/>
          <a:p>
            <a:r>
              <a:rPr lang="en-US" dirty="0">
                <a:solidFill>
                  <a:schemeClr val="bg2"/>
                </a:solidFill>
              </a:rPr>
              <a:t>Past Trends in Growth: Employment, Productivity, and GDP</a:t>
            </a:r>
            <a:br>
              <a:rPr lang="en-US" dirty="0">
                <a:solidFill>
                  <a:schemeClr val="bg2"/>
                </a:solidFill>
              </a:rPr>
            </a:br>
            <a:r>
              <a:rPr lang="en-US" dirty="0">
                <a:solidFill>
                  <a:schemeClr val="bg2"/>
                </a:solidFill>
              </a:rPr>
              <a:t>2012–2024</a:t>
            </a:r>
            <a:endParaRPr lang="he-IL" dirty="0">
              <a:solidFill>
                <a:schemeClr val="bg2"/>
              </a:solidFill>
            </a:endParaRPr>
          </a:p>
        </p:txBody>
      </p:sp>
      <p:graphicFrame>
        <p:nvGraphicFramePr>
          <p:cNvPr id="6" name="Content Placeholder 5">
            <a:extLst>
              <a:ext uri="{FF2B5EF4-FFF2-40B4-BE49-F238E27FC236}">
                <a16:creationId xmlns:a16="http://schemas.microsoft.com/office/drawing/2014/main" id="{A14836CD-8CEB-C549-6836-07FC81630108}"/>
              </a:ext>
            </a:extLst>
          </p:cNvPr>
          <p:cNvGraphicFramePr>
            <a:graphicFrameLocks noGrp="1"/>
          </p:cNvGraphicFramePr>
          <p:nvPr>
            <p:ph idx="4294967295"/>
          </p:nvPr>
        </p:nvGraphicFramePr>
        <p:xfrm>
          <a:off x="246397" y="1617578"/>
          <a:ext cx="11652233" cy="3589435"/>
        </p:xfrm>
        <a:graphic>
          <a:graphicData uri="http://schemas.openxmlformats.org/drawingml/2006/table">
            <a:tbl>
              <a:tblPr firstRow="1" bandRow="1">
                <a:tableStyleId>{5C22544A-7EE6-4342-B048-85BDC9FD1C3A}</a:tableStyleId>
              </a:tblPr>
              <a:tblGrid>
                <a:gridCol w="2668187">
                  <a:extLst>
                    <a:ext uri="{9D8B030D-6E8A-4147-A177-3AD203B41FA5}">
                      <a16:colId xmlns:a16="http://schemas.microsoft.com/office/drawing/2014/main" val="2449084676"/>
                    </a:ext>
                  </a:extLst>
                </a:gridCol>
                <a:gridCol w="776668">
                  <a:extLst>
                    <a:ext uri="{9D8B030D-6E8A-4147-A177-3AD203B41FA5}">
                      <a16:colId xmlns:a16="http://schemas.microsoft.com/office/drawing/2014/main" val="3003800936"/>
                    </a:ext>
                  </a:extLst>
                </a:gridCol>
                <a:gridCol w="807477">
                  <a:extLst>
                    <a:ext uri="{9D8B030D-6E8A-4147-A177-3AD203B41FA5}">
                      <a16:colId xmlns:a16="http://schemas.microsoft.com/office/drawing/2014/main" val="4292951078"/>
                    </a:ext>
                  </a:extLst>
                </a:gridCol>
                <a:gridCol w="731997">
                  <a:extLst>
                    <a:ext uri="{9D8B030D-6E8A-4147-A177-3AD203B41FA5}">
                      <a16:colId xmlns:a16="http://schemas.microsoft.com/office/drawing/2014/main" val="1520120628"/>
                    </a:ext>
                  </a:extLst>
                </a:gridCol>
                <a:gridCol w="731997">
                  <a:extLst>
                    <a:ext uri="{9D8B030D-6E8A-4147-A177-3AD203B41FA5}">
                      <a16:colId xmlns:a16="http://schemas.microsoft.com/office/drawing/2014/main" val="610587634"/>
                    </a:ext>
                  </a:extLst>
                </a:gridCol>
                <a:gridCol w="760441">
                  <a:extLst>
                    <a:ext uri="{9D8B030D-6E8A-4147-A177-3AD203B41FA5}">
                      <a16:colId xmlns:a16="http://schemas.microsoft.com/office/drawing/2014/main" val="1696823417"/>
                    </a:ext>
                  </a:extLst>
                </a:gridCol>
                <a:gridCol w="760441">
                  <a:extLst>
                    <a:ext uri="{9D8B030D-6E8A-4147-A177-3AD203B41FA5}">
                      <a16:colId xmlns:a16="http://schemas.microsoft.com/office/drawing/2014/main" val="3838985242"/>
                    </a:ext>
                  </a:extLst>
                </a:gridCol>
                <a:gridCol w="731997">
                  <a:extLst>
                    <a:ext uri="{9D8B030D-6E8A-4147-A177-3AD203B41FA5}">
                      <a16:colId xmlns:a16="http://schemas.microsoft.com/office/drawing/2014/main" val="3402720552"/>
                    </a:ext>
                  </a:extLst>
                </a:gridCol>
                <a:gridCol w="689358">
                  <a:extLst>
                    <a:ext uri="{9D8B030D-6E8A-4147-A177-3AD203B41FA5}">
                      <a16:colId xmlns:a16="http://schemas.microsoft.com/office/drawing/2014/main" val="1091179440"/>
                    </a:ext>
                  </a:extLst>
                </a:gridCol>
                <a:gridCol w="807477">
                  <a:extLst>
                    <a:ext uri="{9D8B030D-6E8A-4147-A177-3AD203B41FA5}">
                      <a16:colId xmlns:a16="http://schemas.microsoft.com/office/drawing/2014/main" val="317046578"/>
                    </a:ext>
                  </a:extLst>
                </a:gridCol>
                <a:gridCol w="807477">
                  <a:extLst>
                    <a:ext uri="{9D8B030D-6E8A-4147-A177-3AD203B41FA5}">
                      <a16:colId xmlns:a16="http://schemas.microsoft.com/office/drawing/2014/main" val="2812020968"/>
                    </a:ext>
                  </a:extLst>
                </a:gridCol>
                <a:gridCol w="689358">
                  <a:extLst>
                    <a:ext uri="{9D8B030D-6E8A-4147-A177-3AD203B41FA5}">
                      <a16:colId xmlns:a16="http://schemas.microsoft.com/office/drawing/2014/main" val="115636006"/>
                    </a:ext>
                  </a:extLst>
                </a:gridCol>
                <a:gridCol w="689358">
                  <a:extLst>
                    <a:ext uri="{9D8B030D-6E8A-4147-A177-3AD203B41FA5}">
                      <a16:colId xmlns:a16="http://schemas.microsoft.com/office/drawing/2014/main" val="2497665852"/>
                    </a:ext>
                  </a:extLst>
                </a:gridCol>
              </a:tblGrid>
              <a:tr h="449663">
                <a:tc>
                  <a:txBody>
                    <a:bodyPr/>
                    <a:lstStyle/>
                    <a:p>
                      <a:pPr marL="0" indent="0" algn="l" defTabSz="914400" rtl="0" eaLnBrk="1" latinLnBrk="0" hangingPunct="1">
                        <a:lnSpc>
                          <a:spcPct val="70000"/>
                        </a:lnSpc>
                        <a:spcBef>
                          <a:spcPts val="1000"/>
                        </a:spcBef>
                        <a:buFont typeface="Arial" panose="020B0604020202020204" pitchFamily="34" charset="0"/>
                        <a:buNone/>
                      </a:pP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gridSpan="4">
                  <a:txBody>
                    <a:bodyPr/>
                    <a:lstStyle/>
                    <a:p>
                      <a:pPr algn="ctr" rtl="0"/>
                      <a:r>
                        <a:rPr lang="en-US" sz="2000" dirty="0">
                          <a:solidFill>
                            <a:schemeClr val="bg2"/>
                          </a:solidFill>
                          <a:latin typeface="Calibri" panose="020F0502020204030204" pitchFamily="34" charset="0"/>
                          <a:cs typeface="Calibri" panose="020F0502020204030204" pitchFamily="34" charset="0"/>
                        </a:rPr>
                        <a:t>Employment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hMerge="1">
                  <a:txBody>
                    <a:bodyPr/>
                    <a:lstStyle/>
                    <a:p>
                      <a:endParaRPr lang="en-US"/>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4">
                  <a:txBody>
                    <a:bodyPr/>
                    <a:lstStyle/>
                    <a:p>
                      <a:pPr algn="ctr" rtl="0"/>
                      <a:r>
                        <a:rPr lang="en-US" sz="2000" dirty="0">
                          <a:solidFill>
                            <a:schemeClr val="bg2"/>
                          </a:solidFill>
                          <a:latin typeface="Calibri" panose="020F0502020204030204" pitchFamily="34" charset="0"/>
                          <a:cs typeface="Calibri" panose="020F0502020204030204" pitchFamily="34" charset="0"/>
                        </a:rPr>
                        <a:t>Productivity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hMerge="1">
                  <a:txBody>
                    <a:bodyPr/>
                    <a:lstStyle/>
                    <a:p>
                      <a:endParaRPr lang="en-US"/>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4">
                  <a:txBody>
                    <a:bodyPr/>
                    <a:lstStyle/>
                    <a:p>
                      <a:pPr algn="ctr" rtl="0"/>
                      <a:r>
                        <a:rPr lang="en-US" sz="2000" dirty="0">
                          <a:solidFill>
                            <a:schemeClr val="bg2"/>
                          </a:solidFill>
                          <a:latin typeface="Calibri" panose="020F0502020204030204" pitchFamily="34" charset="0"/>
                          <a:cs typeface="Calibri" panose="020F0502020204030204" pitchFamily="34" charset="0"/>
                        </a:rPr>
                        <a:t>GDP</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endParaRPr lang="en-US"/>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extLst>
                  <a:ext uri="{0D108BD9-81ED-4DB2-BD59-A6C34878D82A}">
                    <a16:rowId xmlns:a16="http://schemas.microsoft.com/office/drawing/2014/main" val="1590270751"/>
                  </a:ext>
                </a:extLst>
              </a:tr>
              <a:tr h="449663">
                <a:tc>
                  <a:txBody>
                    <a:bodyPr/>
                    <a:lstStyle/>
                    <a:p>
                      <a:pPr marL="0" indent="0" algn="l" defTabSz="914400" rtl="0" eaLnBrk="1" latinLnBrk="0" hangingPunct="1">
                        <a:lnSpc>
                          <a:spcPct val="100000"/>
                        </a:lnSpc>
                        <a:spcBef>
                          <a:spcPts val="0"/>
                        </a:spcBef>
                        <a:buFont typeface="Arial" panose="020B0604020202020204" pitchFamily="34" charset="0"/>
                        <a:buNone/>
                      </a:pPr>
                      <a:r>
                        <a:rPr lang="en-US" sz="2000" b="1" kern="1200" baseline="0" dirty="0">
                          <a:solidFill>
                            <a:schemeClr val="bg2"/>
                          </a:solidFill>
                          <a:latin typeface="Calibri" panose="020F0502020204030204" pitchFamily="34" charset="0"/>
                          <a:ea typeface="+mn-ea"/>
                          <a:cs typeface="Calibri" panose="020F0502020204030204" pitchFamily="34" charset="0"/>
                        </a:rPr>
                        <a:t>Period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2012-</a:t>
                      </a:r>
                    </a:p>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2017</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2017-</a:t>
                      </a:r>
                    </a:p>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2022</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2023</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2024</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2012-</a:t>
                      </a:r>
                    </a:p>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2017</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2017-</a:t>
                      </a:r>
                    </a:p>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2022</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2023</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2024</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2012-</a:t>
                      </a:r>
                    </a:p>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2017</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2017-</a:t>
                      </a:r>
                    </a:p>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2022</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2023</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lnSpc>
                          <a:spcPct val="100000"/>
                        </a:lnSpc>
                        <a:spcBef>
                          <a:spcPts val="0"/>
                        </a:spcBef>
                      </a:pPr>
                      <a:r>
                        <a:rPr lang="he-IL" sz="1800" b="1" dirty="0">
                          <a:solidFill>
                            <a:schemeClr val="bg2"/>
                          </a:solidFill>
                          <a:latin typeface="Calibri" panose="020F0502020204030204" pitchFamily="34" charset="0"/>
                          <a:cs typeface="Calibri" panose="020F0502020204030204" pitchFamily="34" charset="0"/>
                        </a:rPr>
                        <a:t>2024</a:t>
                      </a:r>
                      <a:endParaRPr lang="en-US" sz="1800" b="1"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High-tech sector*</a:t>
                      </a:r>
                      <a:endParaRPr lang="en-US" sz="2000" b="1" baseline="30000" dirty="0">
                        <a:solidFill>
                          <a:schemeClr val="bg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10.0%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12.3%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Non-high-tech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rgbClr val="C00000"/>
                          </a:solidFill>
                          <a:latin typeface="Calibri" panose="020F0502020204030204" pitchFamily="34" charset="0"/>
                          <a:ea typeface="+mn-ea"/>
                          <a:cs typeface="Calibri" panose="020F0502020204030204" pitchFamily="34" charset="0"/>
                        </a:rPr>
                        <a:t>-5.9%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rgbClr val="C00000"/>
                          </a:solidFill>
                          <a:latin typeface="Calibri" panose="020F0502020204030204" pitchFamily="34" charset="0"/>
                          <a:ea typeface="+mn-ea"/>
                          <a:cs typeface="Calibri" panose="020F0502020204030204"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a:solidFill>
                            <a:srgbClr val="C00000"/>
                          </a:solidFill>
                          <a:latin typeface="Calibri" panose="020F0502020204030204" pitchFamily="34" charset="0"/>
                          <a:ea typeface="+mn-ea"/>
                          <a:cs typeface="Calibri" panose="020F050202020403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rgbClr val="C00000"/>
                          </a:solidFill>
                          <a:latin typeface="Calibri" panose="020F0502020204030204" pitchFamily="34" charset="0"/>
                          <a:ea typeface="+mn-ea"/>
                          <a:cs typeface="Calibri" panose="020F0502020204030204"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741074218"/>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Business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4.1%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714505317"/>
                  </a:ext>
                </a:extLst>
              </a:tr>
              <a:tr h="449663">
                <a:tc>
                  <a:txBody>
                    <a:bodyPr/>
                    <a:lstStyle/>
                    <a:p>
                      <a:pPr>
                        <a:buNone/>
                      </a:pPr>
                      <a:r>
                        <a:rPr lang="en-US" sz="2000" b="1" kern="1200" dirty="0">
                          <a:solidFill>
                            <a:schemeClr val="bg2"/>
                          </a:solidFill>
                          <a:latin typeface="Calibri" panose="020F0502020204030204" pitchFamily="34" charset="0"/>
                          <a:ea typeface="+mn-ea"/>
                          <a:cs typeface="Calibri" panose="020F0502020204030204" pitchFamily="34" charset="0"/>
                        </a:rPr>
                        <a:t>Public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a:solidFill>
                            <a:schemeClr val="tx2"/>
                          </a:solidFill>
                          <a:latin typeface="Calibri" panose="020F0502020204030204" pitchFamily="34" charset="0"/>
                          <a:ea typeface="+mn-ea"/>
                          <a:cs typeface="Calibri" panose="020F0502020204030204" pitchFamily="34" charset="0"/>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0.8%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kern="1200" dirty="0">
                          <a:solidFill>
                            <a:schemeClr val="tx2"/>
                          </a:solidFill>
                          <a:latin typeface="Calibri" panose="020F0502020204030204" pitchFamily="34" charset="0"/>
                          <a:ea typeface="+mn-ea"/>
                          <a:cs typeface="Calibri" panose="020F0502020204030204" pitchFamily="34" charset="0"/>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extLst>
                  <a:ext uri="{0D108BD9-81ED-4DB2-BD59-A6C34878D82A}">
                    <a16:rowId xmlns:a16="http://schemas.microsoft.com/office/drawing/2014/main" val="3968298965"/>
                  </a:ext>
                </a:extLst>
              </a:tr>
              <a:tr h="449663">
                <a:tc>
                  <a:txBody>
                    <a:bodyPr/>
                    <a:lstStyle/>
                    <a:p>
                      <a:pPr>
                        <a:buNone/>
                      </a:pPr>
                      <a:r>
                        <a:rPr lang="en-US" sz="2000" b="1" kern="1200" dirty="0">
                          <a:solidFill>
                            <a:schemeClr val="bg2"/>
                          </a:solidFill>
                          <a:latin typeface="Calibri" panose="020F0502020204030204" pitchFamily="34" charset="0"/>
                          <a:ea typeface="+mn-ea"/>
                          <a:cs typeface="Calibri" panose="020F0502020204030204" pitchFamily="34" charset="0"/>
                        </a:rPr>
                        <a:t>Total economy </a:t>
                      </a:r>
                      <a:r>
                        <a:rPr lang="en-US" sz="2000" b="0" kern="1200" dirty="0">
                          <a:solidFill>
                            <a:schemeClr val="bg2"/>
                          </a:solidFill>
                          <a:latin typeface="Calibri" panose="020F0502020204030204" pitchFamily="34" charset="0"/>
                          <a:ea typeface="+mn-ea"/>
                          <a:cs typeface="Calibri" panose="020F0502020204030204" pitchFamily="34" charset="0"/>
                        </a:rPr>
                        <a:t>(aggregate)</a:t>
                      </a:r>
                    </a:p>
                  </a:txBody>
                  <a:tcPr anchor="ctr">
                    <a:lnL w="28575" cap="flat" cmpd="sng" algn="ctr">
                      <a:solidFill>
                        <a:srgbClr val="5089BC"/>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-0.4%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3.8%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tc>
                  <a:txBody>
                    <a:bodyPr/>
                    <a:lstStyle/>
                    <a:p>
                      <a:pPr marL="0" algn="ctr" defTabSz="914400" rtl="0" eaLnBrk="1" fontAlgn="b" latinLnBrk="0" hangingPunct="1">
                        <a:buNone/>
                      </a:pPr>
                      <a:r>
                        <a:rPr lang="en-US" sz="2000" b="1" kern="1200" dirty="0">
                          <a:solidFill>
                            <a:schemeClr val="tx2"/>
                          </a:solidFill>
                          <a:latin typeface="Calibri" panose="020F0502020204030204" pitchFamily="34" charset="0"/>
                          <a:ea typeface="+mn-ea"/>
                          <a:cs typeface="Calibri" panose="020F0502020204030204" pitchFamily="34" charset="0"/>
                        </a:rPr>
                        <a:t>0.7%</a:t>
                      </a:r>
                    </a:p>
                  </a:txBody>
                  <a:tcPr marL="0" marR="0" marT="0" marB="0" anchor="ctr">
                    <a:lnL w="12700" cap="flat" cmpd="sng" algn="ctr">
                      <a:noFill/>
                      <a:prstDash val="solid"/>
                      <a:round/>
                      <a:headEnd type="none" w="med" len="med"/>
                      <a:tailEnd type="none" w="med" len="med"/>
                    </a:lnL>
                    <a:lnR w="28575" cap="flat" cmpd="sng" algn="ctr">
                      <a:solidFill>
                        <a:srgbClr val="5089BC"/>
                      </a:solidFill>
                      <a:prstDash val="solid"/>
                      <a:round/>
                      <a:headEnd type="none" w="med" len="med"/>
                      <a:tailEnd type="none" w="med" len="med"/>
                    </a:lnR>
                    <a:lnT w="28575" cap="flat" cmpd="sng" algn="ctr">
                      <a:solidFill>
                        <a:srgbClr val="5089BC"/>
                      </a:solidFill>
                      <a:prstDash val="solid"/>
                      <a:round/>
                      <a:headEnd type="none" w="med" len="med"/>
                      <a:tailEnd type="none" w="med" len="med"/>
                    </a:lnT>
                    <a:lnB w="28575" cap="flat" cmpd="sng" algn="ctr">
                      <a:solidFill>
                        <a:srgbClr val="5089BC"/>
                      </a:solidFill>
                      <a:prstDash val="solid"/>
                      <a:round/>
                      <a:headEnd type="none" w="med" len="med"/>
                      <a:tailEnd type="none" w="med" len="med"/>
                    </a:lnB>
                    <a:noFill/>
                  </a:tcPr>
                </a:tc>
                <a:extLst>
                  <a:ext uri="{0D108BD9-81ED-4DB2-BD59-A6C34878D82A}">
                    <a16:rowId xmlns:a16="http://schemas.microsoft.com/office/drawing/2014/main" val="2194505594"/>
                  </a:ext>
                </a:extLst>
              </a:tr>
            </a:tbl>
          </a:graphicData>
        </a:graphic>
      </p:graphicFrame>
      <p:sp>
        <p:nvSpPr>
          <p:cNvPr id="12" name="Content Placeholder 2">
            <a:extLst>
              <a:ext uri="{FF2B5EF4-FFF2-40B4-BE49-F238E27FC236}">
                <a16:creationId xmlns:a16="http://schemas.microsoft.com/office/drawing/2014/main" id="{E08E546A-C8DD-FAB2-B2C6-41FDF400C922}"/>
              </a:ext>
            </a:extLst>
          </p:cNvPr>
          <p:cNvSpPr txBox="1">
            <a:spLocks/>
          </p:cNvSpPr>
          <p:nvPr/>
        </p:nvSpPr>
        <p:spPr>
          <a:xfrm>
            <a:off x="733770" y="5240422"/>
            <a:ext cx="11164860" cy="1416330"/>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rtl="0">
              <a:spcBef>
                <a:spcPts val="0"/>
              </a:spcBef>
              <a:spcAft>
                <a:spcPts val="600"/>
              </a:spcAft>
              <a:buNone/>
            </a:pPr>
            <a:r>
              <a:rPr lang="en-US" sz="2000" dirty="0">
                <a:solidFill>
                  <a:schemeClr val="tx2"/>
                </a:solidFill>
                <a:latin typeface="Calibri" panose="020F0502020204030204" pitchFamily="34" charset="0"/>
                <a:cs typeface="Calibri" panose="020F0502020204030204" pitchFamily="34" charset="0"/>
              </a:rPr>
              <a:t>*High-tech sector:* The 2024 output growth figure is based on data for output growth, export growth, and the distribution of capital inflows during 2020–2024, assuming that the capital stock utilized by the sector remains relatively stable over these years. Specifically, capital raised in 2020 is spread over three years, capital raised in 2021–2023 is spread over five years, and capital raised in 2024 is spread over four years—based on discussions with experts in the high-tech industry.</a:t>
            </a:r>
          </a:p>
        </p:txBody>
      </p:sp>
      <p:pic>
        <p:nvPicPr>
          <p:cNvPr id="3" name="Graphic 2">
            <a:hlinkClick r:id="rId3" action="ppaction://hlinksldjump"/>
            <a:extLst>
              <a:ext uri="{FF2B5EF4-FFF2-40B4-BE49-F238E27FC236}">
                <a16:creationId xmlns:a16="http://schemas.microsoft.com/office/drawing/2014/main" id="{8C44B6EC-34C2-EB13-1DAE-B5648702F1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185763" y="6136380"/>
            <a:ext cx="609894" cy="587870"/>
          </a:xfrm>
          <a:prstGeom prst="rect">
            <a:avLst/>
          </a:prstGeom>
        </p:spPr>
      </p:pic>
    </p:spTree>
    <p:extLst>
      <p:ext uri="{BB962C8B-B14F-4D97-AF65-F5344CB8AC3E}">
        <p14:creationId xmlns:p14="http://schemas.microsoft.com/office/powerpoint/2010/main" val="11990580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7E872EF-3116-AB1E-B998-9914404A8DC2}"/>
            </a:ext>
          </a:extLst>
        </p:cNvPr>
        <p:cNvGrpSpPr/>
        <p:nvPr/>
      </p:nvGrpSpPr>
      <p:grpSpPr>
        <a:xfrm>
          <a:off x="0" y="0"/>
          <a:ext cx="0" cy="0"/>
          <a:chOff x="0" y="0"/>
          <a:chExt cx="0" cy="0"/>
        </a:xfrm>
      </p:grpSpPr>
      <p:pic>
        <p:nvPicPr>
          <p:cNvPr id="3" name="Graphic 2">
            <a:hlinkClick r:id="rId3" action="ppaction://hlinksldjump"/>
            <a:extLst>
              <a:ext uri="{FF2B5EF4-FFF2-40B4-BE49-F238E27FC236}">
                <a16:creationId xmlns:a16="http://schemas.microsoft.com/office/drawing/2014/main" id="{E54B9EFD-848E-6C0F-9A38-BD2FBF403ED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185763" y="6136380"/>
            <a:ext cx="609894" cy="587870"/>
          </a:xfrm>
          <a:prstGeom prst="rect">
            <a:avLst/>
          </a:prstGeom>
        </p:spPr>
      </p:pic>
      <p:graphicFrame>
        <p:nvGraphicFramePr>
          <p:cNvPr id="6" name="Content Placeholder 5">
            <a:extLst>
              <a:ext uri="{FF2B5EF4-FFF2-40B4-BE49-F238E27FC236}">
                <a16:creationId xmlns:a16="http://schemas.microsoft.com/office/drawing/2014/main" id="{9E0C1F56-E757-4802-0C05-DC06420E68BA}"/>
              </a:ext>
            </a:extLst>
          </p:cNvPr>
          <p:cNvGraphicFramePr>
            <a:graphicFrameLocks noGrp="1"/>
          </p:cNvGraphicFramePr>
          <p:nvPr>
            <p:ph idx="1"/>
            <p:extLst>
              <p:ext uri="{D42A27DB-BD31-4B8C-83A1-F6EECF244321}">
                <p14:modId xmlns:p14="http://schemas.microsoft.com/office/powerpoint/2010/main" val="2770255842"/>
              </p:ext>
            </p:extLst>
          </p:nvPr>
        </p:nvGraphicFramePr>
        <p:xfrm>
          <a:off x="602144" y="1836532"/>
          <a:ext cx="11087708" cy="3147641"/>
        </p:xfrm>
        <a:graphic>
          <a:graphicData uri="http://schemas.openxmlformats.org/drawingml/2006/table">
            <a:tbl>
              <a:tblPr firstRow="1" bandRow="1">
                <a:tableStyleId>{5C22544A-7EE6-4342-B048-85BDC9FD1C3A}</a:tableStyleId>
              </a:tblPr>
              <a:tblGrid>
                <a:gridCol w="3350840">
                  <a:extLst>
                    <a:ext uri="{9D8B030D-6E8A-4147-A177-3AD203B41FA5}">
                      <a16:colId xmlns:a16="http://schemas.microsoft.com/office/drawing/2014/main" val="2449084676"/>
                    </a:ext>
                  </a:extLst>
                </a:gridCol>
                <a:gridCol w="859652">
                  <a:extLst>
                    <a:ext uri="{9D8B030D-6E8A-4147-A177-3AD203B41FA5}">
                      <a16:colId xmlns:a16="http://schemas.microsoft.com/office/drawing/2014/main" val="3003800936"/>
                    </a:ext>
                  </a:extLst>
                </a:gridCol>
                <a:gridCol w="859652">
                  <a:extLst>
                    <a:ext uri="{9D8B030D-6E8A-4147-A177-3AD203B41FA5}">
                      <a16:colId xmlns:a16="http://schemas.microsoft.com/office/drawing/2014/main" val="1520120628"/>
                    </a:ext>
                  </a:extLst>
                </a:gridCol>
                <a:gridCol w="859652">
                  <a:extLst>
                    <a:ext uri="{9D8B030D-6E8A-4147-A177-3AD203B41FA5}">
                      <a16:colId xmlns:a16="http://schemas.microsoft.com/office/drawing/2014/main" val="610587634"/>
                    </a:ext>
                  </a:extLst>
                </a:gridCol>
                <a:gridCol w="859652">
                  <a:extLst>
                    <a:ext uri="{9D8B030D-6E8A-4147-A177-3AD203B41FA5}">
                      <a16:colId xmlns:a16="http://schemas.microsoft.com/office/drawing/2014/main" val="1696823417"/>
                    </a:ext>
                  </a:extLst>
                </a:gridCol>
                <a:gridCol w="859652">
                  <a:extLst>
                    <a:ext uri="{9D8B030D-6E8A-4147-A177-3AD203B41FA5}">
                      <a16:colId xmlns:a16="http://schemas.microsoft.com/office/drawing/2014/main" val="3402720552"/>
                    </a:ext>
                  </a:extLst>
                </a:gridCol>
                <a:gridCol w="859652">
                  <a:extLst>
                    <a:ext uri="{9D8B030D-6E8A-4147-A177-3AD203B41FA5}">
                      <a16:colId xmlns:a16="http://schemas.microsoft.com/office/drawing/2014/main" val="1091179440"/>
                    </a:ext>
                  </a:extLst>
                </a:gridCol>
                <a:gridCol w="859652">
                  <a:extLst>
                    <a:ext uri="{9D8B030D-6E8A-4147-A177-3AD203B41FA5}">
                      <a16:colId xmlns:a16="http://schemas.microsoft.com/office/drawing/2014/main" val="317046578"/>
                    </a:ext>
                  </a:extLst>
                </a:gridCol>
                <a:gridCol w="859652">
                  <a:extLst>
                    <a:ext uri="{9D8B030D-6E8A-4147-A177-3AD203B41FA5}">
                      <a16:colId xmlns:a16="http://schemas.microsoft.com/office/drawing/2014/main" val="2812020968"/>
                    </a:ext>
                  </a:extLst>
                </a:gridCol>
                <a:gridCol w="859652">
                  <a:extLst>
                    <a:ext uri="{9D8B030D-6E8A-4147-A177-3AD203B41FA5}">
                      <a16:colId xmlns:a16="http://schemas.microsoft.com/office/drawing/2014/main" val="2497665852"/>
                    </a:ext>
                  </a:extLst>
                </a:gridCol>
              </a:tblGrid>
              <a:tr h="449663">
                <a:tc>
                  <a:txBody>
                    <a:bodyPr/>
                    <a:lstStyle/>
                    <a:p>
                      <a:pPr marL="0" indent="0" algn="l" defTabSz="914400" rtl="0" eaLnBrk="1" latinLnBrk="0" hangingPunct="1">
                        <a:lnSpc>
                          <a:spcPct val="70000"/>
                        </a:lnSpc>
                        <a:spcBef>
                          <a:spcPts val="1000"/>
                        </a:spcBef>
                        <a:buFont typeface="Arial" panose="020B0604020202020204" pitchFamily="34" charset="0"/>
                        <a:buNone/>
                      </a:pP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B w="9525" cap="flat" cmpd="sng" algn="ctr">
                      <a:solidFill>
                        <a:schemeClr val="bg2"/>
                      </a:solidFill>
                      <a:prstDash val="solid"/>
                      <a:round/>
                      <a:headEnd type="none" w="med" len="med"/>
                      <a:tailEnd type="none" w="med" len="med"/>
                    </a:lnB>
                    <a:noFill/>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Employment</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GDP per Worker</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GDP</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extLst>
                  <a:ext uri="{0D108BD9-81ED-4DB2-BD59-A6C34878D82A}">
                    <a16:rowId xmlns:a16="http://schemas.microsoft.com/office/drawing/2014/main" val="1590270751"/>
                  </a:ext>
                </a:extLst>
              </a:tr>
              <a:tr h="449663">
                <a:tc>
                  <a:txBody>
                    <a:bodyPr/>
                    <a:lstStyle/>
                    <a:p>
                      <a:pPr marL="0" indent="0" algn="l" defTabSz="914400" rtl="0" eaLnBrk="1" latinLnBrk="0" hangingPunct="1">
                        <a:lnSpc>
                          <a:spcPct val="70000"/>
                        </a:lnSpc>
                        <a:spcBef>
                          <a:spcPts val="1000"/>
                        </a:spcBef>
                        <a:buFont typeface="Arial" panose="020B0604020202020204" pitchFamily="34" charset="0"/>
                        <a:buNone/>
                      </a:pPr>
                      <a:r>
                        <a:rPr lang="he-IL" sz="2000" b="1" kern="1200" baseline="0" dirty="0">
                          <a:solidFill>
                            <a:schemeClr val="bg2"/>
                          </a:solidFill>
                          <a:latin typeface="Calibri" panose="020F0502020204030204" pitchFamily="34" charset="0"/>
                          <a:ea typeface="+mn-ea"/>
                          <a:cs typeface="Calibri" panose="020F0502020204030204" pitchFamily="34" charset="0"/>
                        </a:rPr>
                        <a:t>2027-2025</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49663">
                <a:tc>
                  <a:txBody>
                    <a:bodyPr/>
                    <a:lstStyle/>
                    <a:p>
                      <a:pPr>
                        <a:buNone/>
                      </a:pPr>
                      <a:r>
                        <a:rPr lang="en-US" sz="2000" b="1" kern="1200" baseline="0" dirty="0">
                          <a:solidFill>
                            <a:schemeClr val="bg2"/>
                          </a:solidFill>
                          <a:latin typeface="Calibri" panose="020F0502020204030204" pitchFamily="34" charset="0"/>
                          <a:ea typeface="+mn-ea"/>
                          <a:cs typeface="Calibri" panose="020F0502020204030204" pitchFamily="34" charset="0"/>
                        </a:rPr>
                        <a:t>High-Tech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3.2%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3.0%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49663">
                <a:tc>
                  <a:txBody>
                    <a:bodyPr/>
                    <a:lstStyle/>
                    <a:p>
                      <a:pPr>
                        <a:buNone/>
                      </a:pPr>
                      <a:r>
                        <a:rPr lang="en-US" sz="2000" b="1" kern="1200" baseline="0" dirty="0">
                          <a:solidFill>
                            <a:schemeClr val="bg2"/>
                          </a:solidFill>
                          <a:latin typeface="Calibri" panose="020F0502020204030204" pitchFamily="34" charset="0"/>
                          <a:ea typeface="+mn-ea"/>
                          <a:cs typeface="Calibri" panose="020F0502020204030204" pitchFamily="34" charset="0"/>
                        </a:rPr>
                        <a:t>Non-High-Tech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0.0%</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741074218"/>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Business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0.6%</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0.6%</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0.6%</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1.2%</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714505317"/>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Public Sector</a:t>
                      </a:r>
                    </a:p>
                  </a:txBody>
                  <a:tcPr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extLst>
                  <a:ext uri="{0D108BD9-81ED-4DB2-BD59-A6C34878D82A}">
                    <a16:rowId xmlns:a16="http://schemas.microsoft.com/office/drawing/2014/main" val="3968298965"/>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Total* </a:t>
                      </a:r>
                      <a:r>
                        <a:rPr lang="en-US" sz="1800" b="0" dirty="0">
                          <a:solidFill>
                            <a:schemeClr val="bg2"/>
                          </a:solidFill>
                          <a:latin typeface="Calibri" panose="020F0502020204030204" pitchFamily="34" charset="0"/>
                          <a:cs typeface="Calibri" panose="020F0502020204030204" pitchFamily="34" charset="0"/>
                        </a:rPr>
                        <a:t>(result)*</a:t>
                      </a:r>
                      <a:endParaRPr lang="en-US" sz="2000" b="1" dirty="0">
                        <a:solidFill>
                          <a:schemeClr val="bg2"/>
                        </a:solidFill>
                        <a:latin typeface="Calibri" panose="020F0502020204030204" pitchFamily="34" charset="0"/>
                        <a:cs typeface="Calibri" panose="020F0502020204030204" pitchFamily="34" charset="0"/>
                      </a:endParaRPr>
                    </a:p>
                  </a:txBody>
                  <a:tcPr anchor="ctr">
                    <a:lnL w="28575" cap="flat" cmpd="sng" algn="ctr">
                      <a:solidFill>
                        <a:srgbClr val="EEB500"/>
                      </a:solidFill>
                      <a:prstDash val="solid"/>
                      <a:round/>
                      <a:headEnd type="none" w="med" len="med"/>
                      <a:tailEnd type="none" w="med" len="med"/>
                    </a:lnL>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1.9%</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1.3%</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1.2%</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2.1%</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1.5%</a:t>
                      </a:r>
                    </a:p>
                  </a:txBody>
                  <a:tcPr marL="0" marR="0" marT="0" marB="0" anchor="ct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1.4%</a:t>
                      </a:r>
                    </a:p>
                  </a:txBody>
                  <a:tcPr marL="0" marR="0" marT="0" marB="0" anchor="ctr">
                    <a:lnR w="28575" cap="flat" cmpd="sng" algn="ctr">
                      <a:solidFill>
                        <a:srgbClr val="EEB500"/>
                      </a:solidFill>
                      <a:prstDash val="solid"/>
                      <a:round/>
                      <a:headEnd type="none" w="med" len="med"/>
                      <a:tailEnd type="none" w="med" len="med"/>
                    </a:lnR>
                    <a:lnT w="28575" cap="flat" cmpd="sng" algn="ctr">
                      <a:solidFill>
                        <a:srgbClr val="EEB500"/>
                      </a:solidFill>
                      <a:prstDash val="solid"/>
                      <a:round/>
                      <a:headEnd type="none" w="med" len="med"/>
                      <a:tailEnd type="none" w="med" len="med"/>
                    </a:lnT>
                    <a:lnB w="28575" cap="flat" cmpd="sng" algn="ctr">
                      <a:solidFill>
                        <a:srgbClr val="EEB500"/>
                      </a:solidFill>
                      <a:prstDash val="solid"/>
                      <a:round/>
                      <a:headEnd type="none" w="med" len="med"/>
                      <a:tailEnd type="none" w="med" len="med"/>
                    </a:lnB>
                    <a:noFill/>
                  </a:tcPr>
                </a:tc>
                <a:extLst>
                  <a:ext uri="{0D108BD9-81ED-4DB2-BD59-A6C34878D82A}">
                    <a16:rowId xmlns:a16="http://schemas.microsoft.com/office/drawing/2014/main" val="2194505594"/>
                  </a:ext>
                </a:extLst>
              </a:tr>
            </a:tbl>
          </a:graphicData>
        </a:graphic>
      </p:graphicFrame>
      <p:sp>
        <p:nvSpPr>
          <p:cNvPr id="4" name="Rectangle 3">
            <a:extLst>
              <a:ext uri="{FF2B5EF4-FFF2-40B4-BE49-F238E27FC236}">
                <a16:creationId xmlns:a16="http://schemas.microsoft.com/office/drawing/2014/main" id="{8D959C85-6365-DFAB-9D9D-602E7668A633}"/>
              </a:ext>
            </a:extLst>
          </p:cNvPr>
          <p:cNvSpPr>
            <a:spLocks noChangeArrowheads="1"/>
          </p:cNvSpPr>
          <p:nvPr/>
        </p:nvSpPr>
        <p:spPr bwMode="auto">
          <a:xfrm>
            <a:off x="320528" y="1525000"/>
            <a:ext cx="11636522" cy="446276"/>
          </a:xfrm>
          <a:prstGeom prst="rect">
            <a:avLst/>
          </a:prstGeom>
          <a:noFill/>
          <a:ln w="9525">
            <a:noFill/>
            <a:miter lim="800000"/>
            <a:headEnd/>
            <a:tailEnd/>
          </a:ln>
          <a:effectLst/>
        </p:spPr>
        <p:txBody>
          <a:bodyPr wrap="square"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Assumptions on employment growth, labor productivity, output, and overall GDP, 2025–2027</a:t>
            </a:r>
            <a:endParaRPr kumimoji="0" lang="he-IL" sz="23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endParaRPr>
          </a:p>
        </p:txBody>
      </p:sp>
      <p:sp>
        <p:nvSpPr>
          <p:cNvPr id="7" name="Content Placeholder 2">
            <a:extLst>
              <a:ext uri="{FF2B5EF4-FFF2-40B4-BE49-F238E27FC236}">
                <a16:creationId xmlns:a16="http://schemas.microsoft.com/office/drawing/2014/main" id="{EDDC07BE-6938-A82E-DACC-C1228E0D74AD}"/>
              </a:ext>
            </a:extLst>
          </p:cNvPr>
          <p:cNvSpPr txBox="1">
            <a:spLocks/>
          </p:cNvSpPr>
          <p:nvPr/>
        </p:nvSpPr>
        <p:spPr>
          <a:xfrm>
            <a:off x="784645" y="5328867"/>
            <a:ext cx="10995794" cy="1298368"/>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Employment</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Based on past trends. For the high-tech sector, employment growth is assumed to be half of the rate in 2017–2022.</a:t>
            </a:r>
          </a:p>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Output per worker</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Based on past trends. For high-tech, GDP per worker growth assumed at the 2017–2022 rate.</a:t>
            </a:r>
          </a:p>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The gap between output growth and employment growth reflects expected productivity gains (measured as GDP per hour worked).</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8" name="Content Placeholder 2">
            <a:extLst>
              <a:ext uri="{FF2B5EF4-FFF2-40B4-BE49-F238E27FC236}">
                <a16:creationId xmlns:a16="http://schemas.microsoft.com/office/drawing/2014/main" id="{92E729B5-E2CE-AA73-B040-1EBD7BA9C818}"/>
              </a:ext>
            </a:extLst>
          </p:cNvPr>
          <p:cNvSpPr txBox="1">
            <a:spLocks/>
          </p:cNvSpPr>
          <p:nvPr/>
        </p:nvSpPr>
        <p:spPr>
          <a:xfrm>
            <a:off x="490710" y="4993794"/>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14" name="Title 1">
            <a:extLst>
              <a:ext uri="{FF2B5EF4-FFF2-40B4-BE49-F238E27FC236}">
                <a16:creationId xmlns:a16="http://schemas.microsoft.com/office/drawing/2014/main" id="{A200F65E-243B-CA96-583E-FBAEF1894FA2}"/>
              </a:ext>
            </a:extLst>
          </p:cNvPr>
          <p:cNvSpPr>
            <a:spLocks noGrp="1"/>
          </p:cNvSpPr>
          <p:nvPr>
            <p:ph type="title"/>
          </p:nvPr>
        </p:nvSpPr>
        <p:spPr>
          <a:xfrm>
            <a:off x="334963" y="598488"/>
            <a:ext cx="11622087" cy="996634"/>
          </a:xfrm>
        </p:spPr>
        <p:txBody>
          <a:bodyPr>
            <a:normAutofit fontScale="90000"/>
          </a:bodyPr>
          <a:lstStyle/>
          <a:p>
            <a:r>
              <a:rPr lang="en-US" dirty="0">
                <a:solidFill>
                  <a:schemeClr val="bg2"/>
                </a:solidFill>
              </a:rPr>
              <a:t>Economic Assumptions for 2025–2027: </a:t>
            </a:r>
            <a:br>
              <a:rPr lang="en-US" dirty="0">
                <a:solidFill>
                  <a:schemeClr val="bg2"/>
                </a:solidFill>
              </a:rPr>
            </a:br>
            <a:r>
              <a:rPr lang="en-US" sz="3900" dirty="0"/>
              <a:t>War Ending without an Arrangement</a:t>
            </a:r>
            <a:endParaRPr lang="en-US" sz="3900" dirty="0">
              <a:solidFill>
                <a:schemeClr val="bg2"/>
              </a:solidFill>
            </a:endParaRPr>
          </a:p>
        </p:txBody>
      </p:sp>
    </p:spTree>
    <p:extLst>
      <p:ext uri="{BB962C8B-B14F-4D97-AF65-F5344CB8AC3E}">
        <p14:creationId xmlns:p14="http://schemas.microsoft.com/office/powerpoint/2010/main" val="32967564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BCF79AA-B4F1-19AF-5F9B-E2FFD6BAAC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57AED7-8B4B-6DCA-ACA2-0D235A319D36}"/>
              </a:ext>
            </a:extLst>
          </p:cNvPr>
          <p:cNvSpPr>
            <a:spLocks noGrp="1"/>
          </p:cNvSpPr>
          <p:nvPr>
            <p:ph type="title"/>
          </p:nvPr>
        </p:nvSpPr>
        <p:spPr>
          <a:xfrm>
            <a:off x="258763" y="679219"/>
            <a:ext cx="11622070" cy="695508"/>
          </a:xfrm>
        </p:spPr>
        <p:txBody>
          <a:bodyPr>
            <a:normAutofit/>
          </a:bodyPr>
          <a:lstStyle/>
          <a:p>
            <a:r>
              <a:rPr kumimoji="0" lang="en-US" sz="3200" b="1" i="0" u="none" strike="noStrike" kern="1200" cap="none" spc="0" normalizeH="0" baseline="0" noProof="0" dirty="0">
                <a:ln>
                  <a:noFill/>
                </a:ln>
                <a:solidFill>
                  <a:srgbClr val="162B90"/>
                </a:solidFill>
                <a:effectLst/>
                <a:uLnTx/>
                <a:uFillTx/>
                <a:latin typeface="Calibri" panose="020F0502020204030204" pitchFamily="34" charset="0"/>
                <a:ea typeface="+mj-ea"/>
                <a:cs typeface="Calibri" panose="020F0502020204030204" pitchFamily="34" charset="0"/>
              </a:rPr>
              <a:t>Economic Assumptions for 2025–2027: </a:t>
            </a:r>
            <a:r>
              <a:rPr kumimoji="0" lang="en-US" sz="3500" b="1" i="0" u="none" strike="noStrike" kern="1200" cap="none" spc="0" normalizeH="0" baseline="0" noProof="0" dirty="0">
                <a:ln>
                  <a:noFill/>
                </a:ln>
                <a:gradFill>
                  <a:gsLst>
                    <a:gs pos="0">
                      <a:srgbClr val="1C4A9A"/>
                    </a:gs>
                    <a:gs pos="55000">
                      <a:srgbClr val="00AEEB"/>
                    </a:gs>
                    <a:gs pos="100000">
                      <a:srgbClr val="23C2BE"/>
                    </a:gs>
                  </a:gsLst>
                  <a:lin ang="10800000" scaled="0"/>
                </a:gradFill>
                <a:effectLst/>
                <a:uLnTx/>
                <a:uFillTx/>
                <a:latin typeface="Calibri" panose="020F0502020204030204" pitchFamily="34" charset="0"/>
                <a:ea typeface="+mj-ea"/>
                <a:cs typeface="Calibri" panose="020F0502020204030204" pitchFamily="34" charset="0"/>
              </a:rPr>
              <a:t>Gaza Occupation</a:t>
            </a:r>
            <a:endParaRPr lang="en-US" dirty="0">
              <a:solidFill>
                <a:schemeClr val="bg2"/>
              </a:solidFill>
            </a:endParaRPr>
          </a:p>
        </p:txBody>
      </p:sp>
      <p:graphicFrame>
        <p:nvGraphicFramePr>
          <p:cNvPr id="6" name="Content Placeholder 5">
            <a:extLst>
              <a:ext uri="{FF2B5EF4-FFF2-40B4-BE49-F238E27FC236}">
                <a16:creationId xmlns:a16="http://schemas.microsoft.com/office/drawing/2014/main" id="{BBAB1804-6BE1-7ABC-3706-3531E4BE4ED0}"/>
              </a:ext>
            </a:extLst>
          </p:cNvPr>
          <p:cNvGraphicFramePr>
            <a:graphicFrameLocks noGrp="1"/>
          </p:cNvGraphicFramePr>
          <p:nvPr>
            <p:ph idx="4294967295"/>
            <p:extLst>
              <p:ext uri="{D42A27DB-BD31-4B8C-83A1-F6EECF244321}">
                <p14:modId xmlns:p14="http://schemas.microsoft.com/office/powerpoint/2010/main" val="3829106862"/>
              </p:ext>
            </p:extLst>
          </p:nvPr>
        </p:nvGraphicFramePr>
        <p:xfrm>
          <a:off x="552146" y="1817482"/>
          <a:ext cx="11087708" cy="3147641"/>
        </p:xfrm>
        <a:graphic>
          <a:graphicData uri="http://schemas.openxmlformats.org/drawingml/2006/table">
            <a:tbl>
              <a:tblPr firstRow="1" bandRow="1">
                <a:tableStyleId>{5C22544A-7EE6-4342-B048-85BDC9FD1C3A}</a:tableStyleId>
              </a:tblPr>
              <a:tblGrid>
                <a:gridCol w="3350840">
                  <a:extLst>
                    <a:ext uri="{9D8B030D-6E8A-4147-A177-3AD203B41FA5}">
                      <a16:colId xmlns:a16="http://schemas.microsoft.com/office/drawing/2014/main" val="2449084676"/>
                    </a:ext>
                  </a:extLst>
                </a:gridCol>
                <a:gridCol w="859652">
                  <a:extLst>
                    <a:ext uri="{9D8B030D-6E8A-4147-A177-3AD203B41FA5}">
                      <a16:colId xmlns:a16="http://schemas.microsoft.com/office/drawing/2014/main" val="3003800936"/>
                    </a:ext>
                  </a:extLst>
                </a:gridCol>
                <a:gridCol w="859652">
                  <a:extLst>
                    <a:ext uri="{9D8B030D-6E8A-4147-A177-3AD203B41FA5}">
                      <a16:colId xmlns:a16="http://schemas.microsoft.com/office/drawing/2014/main" val="1520120628"/>
                    </a:ext>
                  </a:extLst>
                </a:gridCol>
                <a:gridCol w="859652">
                  <a:extLst>
                    <a:ext uri="{9D8B030D-6E8A-4147-A177-3AD203B41FA5}">
                      <a16:colId xmlns:a16="http://schemas.microsoft.com/office/drawing/2014/main" val="610587634"/>
                    </a:ext>
                  </a:extLst>
                </a:gridCol>
                <a:gridCol w="859652">
                  <a:extLst>
                    <a:ext uri="{9D8B030D-6E8A-4147-A177-3AD203B41FA5}">
                      <a16:colId xmlns:a16="http://schemas.microsoft.com/office/drawing/2014/main" val="1696823417"/>
                    </a:ext>
                  </a:extLst>
                </a:gridCol>
                <a:gridCol w="859652">
                  <a:extLst>
                    <a:ext uri="{9D8B030D-6E8A-4147-A177-3AD203B41FA5}">
                      <a16:colId xmlns:a16="http://schemas.microsoft.com/office/drawing/2014/main" val="3402720552"/>
                    </a:ext>
                  </a:extLst>
                </a:gridCol>
                <a:gridCol w="859652">
                  <a:extLst>
                    <a:ext uri="{9D8B030D-6E8A-4147-A177-3AD203B41FA5}">
                      <a16:colId xmlns:a16="http://schemas.microsoft.com/office/drawing/2014/main" val="1091179440"/>
                    </a:ext>
                  </a:extLst>
                </a:gridCol>
                <a:gridCol w="859652">
                  <a:extLst>
                    <a:ext uri="{9D8B030D-6E8A-4147-A177-3AD203B41FA5}">
                      <a16:colId xmlns:a16="http://schemas.microsoft.com/office/drawing/2014/main" val="317046578"/>
                    </a:ext>
                  </a:extLst>
                </a:gridCol>
                <a:gridCol w="859652">
                  <a:extLst>
                    <a:ext uri="{9D8B030D-6E8A-4147-A177-3AD203B41FA5}">
                      <a16:colId xmlns:a16="http://schemas.microsoft.com/office/drawing/2014/main" val="2812020968"/>
                    </a:ext>
                  </a:extLst>
                </a:gridCol>
                <a:gridCol w="859652">
                  <a:extLst>
                    <a:ext uri="{9D8B030D-6E8A-4147-A177-3AD203B41FA5}">
                      <a16:colId xmlns:a16="http://schemas.microsoft.com/office/drawing/2014/main" val="2497665852"/>
                    </a:ext>
                  </a:extLst>
                </a:gridCol>
              </a:tblGrid>
              <a:tr h="449663">
                <a:tc>
                  <a:txBody>
                    <a:bodyPr/>
                    <a:lstStyle/>
                    <a:p>
                      <a:pPr marL="0" indent="0" algn="l" defTabSz="914400" rtl="0" eaLnBrk="1" latinLnBrk="0" hangingPunct="1">
                        <a:lnSpc>
                          <a:spcPct val="70000"/>
                        </a:lnSpc>
                        <a:spcBef>
                          <a:spcPts val="1000"/>
                        </a:spcBef>
                        <a:buFont typeface="Arial" panose="020B0604020202020204" pitchFamily="34" charset="0"/>
                        <a:buNone/>
                      </a:pPr>
                      <a:r>
                        <a:rPr lang="he-IL" sz="2000" b="1" kern="1200" baseline="0" dirty="0">
                          <a:solidFill>
                            <a:schemeClr val="bg2"/>
                          </a:solidFill>
                          <a:latin typeface="Calibri" panose="020F0502020204030204" pitchFamily="34" charset="0"/>
                          <a:ea typeface="+mn-ea"/>
                          <a:cs typeface="Calibri" panose="020F0502020204030204" pitchFamily="34" charset="0"/>
                        </a:rPr>
                        <a:t>2027-2025</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B w="9525" cap="flat" cmpd="sng" algn="ctr">
                      <a:solidFill>
                        <a:schemeClr val="bg2"/>
                      </a:solidFill>
                      <a:prstDash val="solid"/>
                      <a:round/>
                      <a:headEnd type="none" w="med" len="med"/>
                      <a:tailEnd type="none" w="med" len="med"/>
                    </a:lnB>
                    <a:noFill/>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Employment</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GDP per Worker</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gridSpan="3">
                  <a:txBody>
                    <a:bodyPr/>
                    <a:lstStyle/>
                    <a:p>
                      <a:pPr algn="ctr" rtl="0"/>
                      <a:r>
                        <a:rPr lang="en-US" sz="2000" dirty="0">
                          <a:solidFill>
                            <a:schemeClr val="bg2"/>
                          </a:solidFill>
                          <a:latin typeface="Calibri" panose="020F0502020204030204" pitchFamily="34" charset="0"/>
                          <a:cs typeface="Calibri" panose="020F0502020204030204" pitchFamily="34" charset="0"/>
                        </a:rPr>
                        <a:t>GDP</a:t>
                      </a:r>
                    </a:p>
                  </a:txBody>
                  <a:tcPr anchor="ctr">
                    <a:lnB w="9525" cap="flat" cmpd="sng" algn="ctr">
                      <a:solidFill>
                        <a:schemeClr val="bg2"/>
                      </a:solidFill>
                      <a:prstDash val="solid"/>
                      <a:round/>
                      <a:headEnd type="none" w="med" len="med"/>
                      <a:tailEnd type="none" w="med" len="med"/>
                    </a:lnB>
                    <a:noFill/>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tc hMerge="1">
                  <a:txBody>
                    <a:bodyPr/>
                    <a:lstStyle/>
                    <a:p>
                      <a:pPr algn="ctr" rtl="1"/>
                      <a:endParaRPr lang="en-US" sz="1800" dirty="0">
                        <a:latin typeface="Segoe UI" panose="020B0502040204020203" pitchFamily="34" charset="0"/>
                        <a:cs typeface="Segoe UI" panose="020B0502040204020203" pitchFamily="34" charset="0"/>
                      </a:endParaRPr>
                    </a:p>
                  </a:txBody>
                  <a:tcPr/>
                </a:tc>
                <a:extLst>
                  <a:ext uri="{0D108BD9-81ED-4DB2-BD59-A6C34878D82A}">
                    <a16:rowId xmlns:a16="http://schemas.microsoft.com/office/drawing/2014/main" val="1590270751"/>
                  </a:ext>
                </a:extLst>
              </a:tr>
              <a:tr h="449663">
                <a:tc>
                  <a:txBody>
                    <a:bodyPr/>
                    <a:lstStyle/>
                    <a:p>
                      <a:pPr>
                        <a:buNone/>
                      </a:pPr>
                      <a:r>
                        <a:rPr lang="en-US" sz="2000" b="1" kern="1200" baseline="0" dirty="0">
                          <a:solidFill>
                            <a:schemeClr val="bg2"/>
                          </a:solidFill>
                          <a:latin typeface="Calibri" panose="020F0502020204030204" pitchFamily="34" charset="0"/>
                          <a:ea typeface="+mn-ea"/>
                          <a:cs typeface="Calibri" panose="020F0502020204030204" pitchFamily="34" charset="0"/>
                        </a:rPr>
                        <a:t>High-Tech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2025</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2026</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000" dirty="0">
                          <a:solidFill>
                            <a:schemeClr val="bg2"/>
                          </a:solidFill>
                          <a:latin typeface="Calibri" panose="020F0502020204030204" pitchFamily="34" charset="0"/>
                          <a:cs typeface="Calibri" panose="020F0502020204030204" pitchFamily="34" charset="0"/>
                        </a:rPr>
                        <a:t>2027</a:t>
                      </a:r>
                      <a:endParaRPr lang="en-US" sz="2000" dirty="0">
                        <a:solidFill>
                          <a:schemeClr val="bg2"/>
                        </a:solidFill>
                        <a:latin typeface="Calibri" panose="020F0502020204030204" pitchFamily="34" charset="0"/>
                        <a:cs typeface="Calibri" panose="020F0502020204030204" pitchFamily="34" charset="0"/>
                      </a:endParaRPr>
                    </a:p>
                  </a:txBody>
                  <a:tcP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49663">
                <a:tc>
                  <a:txBody>
                    <a:bodyPr/>
                    <a:lstStyle/>
                    <a:p>
                      <a:pPr>
                        <a:buNone/>
                      </a:pPr>
                      <a:r>
                        <a:rPr lang="en-US" sz="2000" b="1" kern="1200" baseline="0" dirty="0">
                          <a:solidFill>
                            <a:schemeClr val="bg2"/>
                          </a:solidFill>
                          <a:latin typeface="Calibri" panose="020F0502020204030204" pitchFamily="34" charset="0"/>
                          <a:ea typeface="+mn-ea"/>
                          <a:cs typeface="Calibri" panose="020F0502020204030204" pitchFamily="34" charset="0"/>
                        </a:rPr>
                        <a:t>Non-High-Tech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rgbClr val="C00000"/>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rgbClr val="C00000"/>
                          </a:solidFill>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C00000"/>
                          </a:solidFill>
                          <a:effectLst/>
                          <a:uLnTx/>
                          <a:uFillTx/>
                          <a:latin typeface="Calibri" panose="020F0502020204030204" pitchFamily="34" charset="0"/>
                          <a:ea typeface="+mn-ea"/>
                          <a:cs typeface="Calibri" panose="020F0502020204030204" pitchFamily="34" charset="0"/>
                        </a:rPr>
                        <a:t>0.0%</a:t>
                      </a:r>
                      <a:endPar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3.0%</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Business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0.0%</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1.0%</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1741074218"/>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Public Sector</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0.4%</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0.7%</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1.0%</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0.5%</a:t>
                      </a:r>
                    </a:p>
                  </a:txBody>
                  <a:tcPr marL="0" marR="0" marT="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714505317"/>
                  </a:ext>
                </a:extLst>
              </a:tr>
              <a:tr h="449663">
                <a:tc>
                  <a:txBody>
                    <a:bodyPr/>
                    <a:lstStyle/>
                    <a:p>
                      <a:pPr algn="l" rtl="0"/>
                      <a:r>
                        <a:rPr lang="en-US" sz="2000" b="1" dirty="0">
                          <a:solidFill>
                            <a:schemeClr val="bg2"/>
                          </a:solidFill>
                          <a:latin typeface="Calibri" panose="020F0502020204030204" pitchFamily="34" charset="0"/>
                          <a:cs typeface="Calibri" panose="020F0502020204030204" pitchFamily="34" charset="0"/>
                        </a:rPr>
                        <a:t>Total* </a:t>
                      </a:r>
                      <a:r>
                        <a:rPr lang="en-US" sz="1800" b="0" dirty="0">
                          <a:solidFill>
                            <a:schemeClr val="bg2"/>
                          </a:solidFill>
                          <a:latin typeface="Calibri" panose="020F0502020204030204" pitchFamily="34" charset="0"/>
                          <a:cs typeface="Calibri" panose="020F0502020204030204" pitchFamily="34" charset="0"/>
                        </a:rPr>
                        <a:t>(result)</a:t>
                      </a:r>
                      <a:endParaRPr lang="en-US" sz="2000" b="1" dirty="0">
                        <a:solidFill>
                          <a:schemeClr val="bg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0.0%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3.5%</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2.0%</a:t>
                      </a:r>
                    </a:p>
                  </a:txBody>
                  <a:tcPr marL="0" marR="0" marT="0" marB="0" anchor="ctr">
                    <a:lnT w="9525" cap="flat" cmpd="sng" algn="ctr">
                      <a:solidFill>
                        <a:schemeClr val="bg2"/>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extLst>
                  <a:ext uri="{0D108BD9-81ED-4DB2-BD59-A6C34878D82A}">
                    <a16:rowId xmlns:a16="http://schemas.microsoft.com/office/drawing/2014/main" val="3968298965"/>
                  </a:ext>
                </a:extLst>
              </a:tr>
              <a:tr h="449663">
                <a:tc>
                  <a:txBody>
                    <a:bodyPr/>
                    <a:lstStyle/>
                    <a:p>
                      <a:pPr marL="0" indent="0" algn="l" defTabSz="914400" rtl="0" eaLnBrk="1" latinLnBrk="0" hangingPunct="1">
                        <a:lnSpc>
                          <a:spcPct val="70000"/>
                        </a:lnSpc>
                        <a:spcBef>
                          <a:spcPts val="1000"/>
                        </a:spcBef>
                        <a:buFont typeface="Arial" panose="020B0604020202020204" pitchFamily="34" charset="0"/>
                        <a:buNone/>
                      </a:pPr>
                      <a:r>
                        <a:rPr lang="he-IL" sz="2000" b="1" kern="1200" baseline="0" dirty="0">
                          <a:solidFill>
                            <a:schemeClr val="bg2"/>
                          </a:solidFill>
                          <a:latin typeface="Calibri" panose="020F0502020204030204" pitchFamily="34" charset="0"/>
                          <a:ea typeface="+mn-ea"/>
                          <a:cs typeface="Calibri" panose="020F0502020204030204" pitchFamily="34" charset="0"/>
                        </a:rPr>
                        <a:t>2027-2025</a:t>
                      </a:r>
                      <a:endParaRPr lang="en-US" sz="2000" b="1" kern="1200" baseline="0" dirty="0">
                        <a:solidFill>
                          <a:schemeClr val="bg2"/>
                        </a:solidFill>
                        <a:latin typeface="Calibri" panose="020F0502020204030204" pitchFamily="34" charset="0"/>
                        <a:ea typeface="+mn-ea"/>
                        <a:cs typeface="Calibri" panose="020F0502020204030204" pitchFamily="34" charset="0"/>
                      </a:endParaRPr>
                    </a:p>
                  </a:txBody>
                  <a:tcPr anchor="ctr">
                    <a:lnL w="28575" cap="flat" cmpd="sng" algn="ctr">
                      <a:solidFill>
                        <a:srgbClr val="E94C5E"/>
                      </a:solidFill>
                      <a:prstDash val="solid"/>
                      <a:round/>
                      <a:headEnd type="none" w="med" len="med"/>
                      <a:tailEnd type="none" w="med" len="med"/>
                    </a:lnL>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1.7%</a:t>
                      </a: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1.3%</a:t>
                      </a: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kern="1200" dirty="0">
                          <a:solidFill>
                            <a:schemeClr val="tx2"/>
                          </a:solidFill>
                          <a:latin typeface="Calibri" panose="020F0502020204030204" pitchFamily="34" charset="0"/>
                          <a:ea typeface="+mn-ea"/>
                          <a:cs typeface="Calibri" panose="020F0502020204030204" pitchFamily="34" charset="0"/>
                        </a:rPr>
                        <a:t>1.3%</a:t>
                      </a: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0.2%</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2006D"/>
                          </a:solidFill>
                          <a:effectLst/>
                          <a:uLnTx/>
                          <a:uFillTx/>
                          <a:latin typeface="Calibri" panose="020F0502020204030204" pitchFamily="34" charset="0"/>
                          <a:ea typeface="+mn-ea"/>
                          <a:cs typeface="Calibri" panose="020F0502020204030204" pitchFamily="34" charset="0"/>
                        </a:rPr>
                        <a:t>0.2%</a:t>
                      </a:r>
                      <a:endPar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0.2%</a:t>
                      </a: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1.6%</a:t>
                      </a: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0.8%</a:t>
                      </a:r>
                    </a:p>
                  </a:txBody>
                  <a:tcPr marL="0" marR="0" marT="0" marB="0" anchor="ct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tc>
                  <a:txBody>
                    <a:bodyPr/>
                    <a:lstStyle/>
                    <a:p>
                      <a:pPr marL="0" algn="ctr" defTabSz="914400" rtl="0" eaLnBrk="1" fontAlgn="b" latinLnBrk="0" hangingPunct="1"/>
                      <a:r>
                        <a:rPr lang="en-US" sz="2000" b="1" kern="1200" dirty="0">
                          <a:solidFill>
                            <a:schemeClr val="tx2"/>
                          </a:solidFill>
                          <a:latin typeface="Calibri" panose="020F0502020204030204" pitchFamily="34" charset="0"/>
                          <a:ea typeface="+mn-ea"/>
                          <a:cs typeface="Calibri" panose="020F0502020204030204" pitchFamily="34" charset="0"/>
                        </a:rPr>
                        <a:t>0.8%</a:t>
                      </a:r>
                    </a:p>
                  </a:txBody>
                  <a:tcPr marL="0" marR="0" marT="0" marB="0" anchor="ctr">
                    <a:lnR w="28575" cap="flat" cmpd="sng" algn="ctr">
                      <a:solidFill>
                        <a:srgbClr val="E94C5E"/>
                      </a:solidFill>
                      <a:prstDash val="solid"/>
                      <a:round/>
                      <a:headEnd type="none" w="med" len="med"/>
                      <a:tailEnd type="none" w="med" len="med"/>
                    </a:lnR>
                    <a:lnT w="28575" cap="flat" cmpd="sng" algn="ctr">
                      <a:solidFill>
                        <a:srgbClr val="E94C5E"/>
                      </a:solidFill>
                      <a:prstDash val="solid"/>
                      <a:round/>
                      <a:headEnd type="none" w="med" len="med"/>
                      <a:tailEnd type="none" w="med" len="med"/>
                    </a:lnT>
                    <a:lnB w="28575" cap="flat" cmpd="sng" algn="ctr">
                      <a:solidFill>
                        <a:srgbClr val="E94C5E"/>
                      </a:solidFill>
                      <a:prstDash val="solid"/>
                      <a:round/>
                      <a:headEnd type="none" w="med" len="med"/>
                      <a:tailEnd type="none" w="med" len="med"/>
                    </a:lnB>
                    <a:noFill/>
                  </a:tcPr>
                </a:tc>
                <a:extLst>
                  <a:ext uri="{0D108BD9-81ED-4DB2-BD59-A6C34878D82A}">
                    <a16:rowId xmlns:a16="http://schemas.microsoft.com/office/drawing/2014/main" val="2194505594"/>
                  </a:ext>
                </a:extLst>
              </a:tr>
            </a:tbl>
          </a:graphicData>
        </a:graphic>
      </p:graphicFrame>
      <p:pic>
        <p:nvPicPr>
          <p:cNvPr id="3" name="Graphic 2">
            <a:hlinkClick r:id="rId3" action="ppaction://hlinksldjump"/>
            <a:extLst>
              <a:ext uri="{FF2B5EF4-FFF2-40B4-BE49-F238E27FC236}">
                <a16:creationId xmlns:a16="http://schemas.microsoft.com/office/drawing/2014/main" id="{D4CE64EE-9A43-020F-AC4B-097E09D0565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185763" y="6136380"/>
            <a:ext cx="609894" cy="587870"/>
          </a:xfrm>
          <a:prstGeom prst="rect">
            <a:avLst/>
          </a:prstGeom>
        </p:spPr>
      </p:pic>
      <p:sp>
        <p:nvSpPr>
          <p:cNvPr id="4" name="Rectangle 3">
            <a:extLst>
              <a:ext uri="{FF2B5EF4-FFF2-40B4-BE49-F238E27FC236}">
                <a16:creationId xmlns:a16="http://schemas.microsoft.com/office/drawing/2014/main" id="{58A8C49D-A59E-F603-054B-3A3E3CC66267}"/>
              </a:ext>
            </a:extLst>
          </p:cNvPr>
          <p:cNvSpPr>
            <a:spLocks noChangeArrowheads="1"/>
          </p:cNvSpPr>
          <p:nvPr/>
        </p:nvSpPr>
        <p:spPr bwMode="auto">
          <a:xfrm>
            <a:off x="320512" y="1401275"/>
            <a:ext cx="11636522" cy="446276"/>
          </a:xfrm>
          <a:prstGeom prst="rect">
            <a:avLst/>
          </a:prstGeom>
          <a:noFill/>
          <a:ln w="9525">
            <a:noFill/>
            <a:miter lim="800000"/>
            <a:headEnd/>
            <a:tailEnd/>
          </a:ln>
          <a:effectLst/>
        </p:spPr>
        <p:txBody>
          <a:bodyPr wrap="square" anchor="ctr">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Assumptions on employment growth, labor productivity, output, and overall GDP, 2025–2027</a:t>
            </a:r>
            <a:endParaRPr kumimoji="0" lang="he-IL" sz="23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7" name="Content Placeholder 2">
            <a:extLst>
              <a:ext uri="{FF2B5EF4-FFF2-40B4-BE49-F238E27FC236}">
                <a16:creationId xmlns:a16="http://schemas.microsoft.com/office/drawing/2014/main" id="{19EC375A-C2B4-FF6F-C924-FEBA11682568}"/>
              </a:ext>
            </a:extLst>
          </p:cNvPr>
          <p:cNvSpPr txBox="1">
            <a:spLocks/>
          </p:cNvSpPr>
          <p:nvPr/>
        </p:nvSpPr>
        <p:spPr>
          <a:xfrm>
            <a:off x="784645" y="5328867"/>
            <a:ext cx="10995794" cy="1298368"/>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Employment</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Based on past trends. For the high-tech sector, employment growth is assumed to be half of the rate in 2017–2022.</a:t>
            </a:r>
          </a:p>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Output per worker</a:t>
            </a: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Based on past trends. For high-tech, GDP per worker growth assumed at the 2017–2022 rate.</a:t>
            </a:r>
          </a:p>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The gap between output growth and employment growth reflects expected productivity gains (measured as GDP per hour worked).</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
        <p:nvSpPr>
          <p:cNvPr id="8" name="Content Placeholder 2">
            <a:extLst>
              <a:ext uri="{FF2B5EF4-FFF2-40B4-BE49-F238E27FC236}">
                <a16:creationId xmlns:a16="http://schemas.microsoft.com/office/drawing/2014/main" id="{B1716CCB-6C94-506E-037D-701FDAF8E411}"/>
              </a:ext>
            </a:extLst>
          </p:cNvPr>
          <p:cNvSpPr txBox="1">
            <a:spLocks/>
          </p:cNvSpPr>
          <p:nvPr/>
        </p:nvSpPr>
        <p:spPr>
          <a:xfrm>
            <a:off x="490710" y="4993794"/>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2048393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A65627A-02B9-AA04-5E83-A0FBC162AA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A41D5-42E1-8BB0-3B3A-6C3D4243FD50}"/>
              </a:ext>
            </a:extLst>
          </p:cNvPr>
          <p:cNvSpPr>
            <a:spLocks noGrp="1"/>
          </p:cNvSpPr>
          <p:nvPr>
            <p:ph type="title"/>
          </p:nvPr>
        </p:nvSpPr>
        <p:spPr>
          <a:xfrm>
            <a:off x="264350" y="646215"/>
            <a:ext cx="11622070" cy="728976"/>
          </a:xfrm>
        </p:spPr>
        <p:txBody>
          <a:bodyPr>
            <a:normAutofit/>
          </a:bodyPr>
          <a:lstStyle/>
          <a:p>
            <a:r>
              <a:rPr lang="en-US" dirty="0"/>
              <a:t>Aaron Institute’s Macroeconomic Model for 2028–2035</a:t>
            </a:r>
          </a:p>
        </p:txBody>
      </p:sp>
      <p:graphicFrame>
        <p:nvGraphicFramePr>
          <p:cNvPr id="3" name="Table 2">
            <a:extLst>
              <a:ext uri="{FF2B5EF4-FFF2-40B4-BE49-F238E27FC236}">
                <a16:creationId xmlns:a16="http://schemas.microsoft.com/office/drawing/2014/main" id="{25F8692B-B544-7477-BE1B-2C843D036FA2}"/>
              </a:ext>
            </a:extLst>
          </p:cNvPr>
          <p:cNvGraphicFramePr>
            <a:graphicFrameLocks noGrp="1"/>
          </p:cNvGraphicFramePr>
          <p:nvPr>
            <p:extLst>
              <p:ext uri="{D42A27DB-BD31-4B8C-83A1-F6EECF244321}">
                <p14:modId xmlns:p14="http://schemas.microsoft.com/office/powerpoint/2010/main" val="916331889"/>
              </p:ext>
            </p:extLst>
          </p:nvPr>
        </p:nvGraphicFramePr>
        <p:xfrm>
          <a:off x="2647434" y="1409593"/>
          <a:ext cx="6855902" cy="1402080"/>
        </p:xfrm>
        <a:graphic>
          <a:graphicData uri="http://schemas.openxmlformats.org/drawingml/2006/table">
            <a:tbl>
              <a:tblPr firstRow="1" bandRow="1">
                <a:tableStyleId>{69012ECD-51FC-41F1-AA8D-1B2483CD663E}</a:tableStyleId>
              </a:tblPr>
              <a:tblGrid>
                <a:gridCol w="3200400">
                  <a:extLst>
                    <a:ext uri="{9D8B030D-6E8A-4147-A177-3AD203B41FA5}">
                      <a16:colId xmlns:a16="http://schemas.microsoft.com/office/drawing/2014/main" val="4150154362"/>
                    </a:ext>
                  </a:extLst>
                </a:gridCol>
                <a:gridCol w="455102">
                  <a:extLst>
                    <a:ext uri="{9D8B030D-6E8A-4147-A177-3AD203B41FA5}">
                      <a16:colId xmlns:a16="http://schemas.microsoft.com/office/drawing/2014/main" val="1946142085"/>
                    </a:ext>
                  </a:extLst>
                </a:gridCol>
                <a:gridCol w="3200400">
                  <a:extLst>
                    <a:ext uri="{9D8B030D-6E8A-4147-A177-3AD203B41FA5}">
                      <a16:colId xmlns:a16="http://schemas.microsoft.com/office/drawing/2014/main" val="1215835556"/>
                    </a:ext>
                  </a:extLst>
                </a:gridCol>
              </a:tblGrid>
              <a:tr h="263746">
                <a:tc>
                  <a:txBody>
                    <a:bodyPr/>
                    <a:lstStyle/>
                    <a:p>
                      <a:r>
                        <a:rPr lang="en-US" sz="2000" u="sng" dirty="0">
                          <a:solidFill>
                            <a:schemeClr val="tx2"/>
                          </a:solidFill>
                        </a:rPr>
                        <a:t>Economic Sectors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noFill/>
                  </a:tcPr>
                </a:tc>
                <a:tc>
                  <a:txBody>
                    <a:bodyPr/>
                    <a:lstStyle/>
                    <a:p>
                      <a:endParaRPr lang="en-US" sz="2000" u="sng">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r>
                        <a:rPr lang="en-US" sz="2000" u="sng" dirty="0">
                          <a:solidFill>
                            <a:schemeClr val="tx2"/>
                          </a:solidFill>
                        </a:rPr>
                        <a:t>Population groups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323386981"/>
                  </a:ext>
                </a:extLst>
              </a:tr>
              <a:tr h="669508">
                <a:tc>
                  <a:txBody>
                    <a:bodyPr/>
                    <a:lstStyle/>
                    <a:p>
                      <a:pPr marL="342900" indent="-342900">
                        <a:buFont typeface="+mj-lt"/>
                        <a:buAutoNum type="arabicPeriod"/>
                      </a:pPr>
                      <a:r>
                        <a:rPr lang="en-US" sz="2000" dirty="0">
                          <a:solidFill>
                            <a:schemeClr val="tx2"/>
                          </a:solidFill>
                        </a:rPr>
                        <a:t>High-tech</a:t>
                      </a:r>
                    </a:p>
                    <a:p>
                      <a:pPr marL="342900" indent="-342900">
                        <a:buFont typeface="+mj-lt"/>
                        <a:buAutoNum type="arabicPeriod"/>
                      </a:pPr>
                      <a:r>
                        <a:rPr lang="en-US" sz="2000" dirty="0">
                          <a:solidFill>
                            <a:schemeClr val="tx2"/>
                          </a:solidFill>
                        </a:rPr>
                        <a:t>Business (exc. High-tech)</a:t>
                      </a:r>
                    </a:p>
                    <a:p>
                      <a:pPr marL="342900" indent="-342900">
                        <a:buFont typeface="+mj-lt"/>
                        <a:buAutoNum type="arabicPeriod"/>
                      </a:pPr>
                      <a:r>
                        <a:rPr lang="en-US" sz="2000" dirty="0">
                          <a:solidFill>
                            <a:schemeClr val="tx2"/>
                          </a:solidFill>
                        </a:rPr>
                        <a:t>Public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sz="2000" dirty="0">
                        <a:solidFill>
                          <a:schemeClr val="tx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miter lim="800000"/>
                    </a:lnT>
                    <a:lnB w="6350" cap="flat" cmpd="sng" algn="ctr">
                      <a:noFill/>
                      <a:prstDash val="solid"/>
                      <a:miter lim="800000"/>
                    </a:lnB>
                    <a:lnTlToBr w="12700" cmpd="sng">
                      <a:noFill/>
                      <a:prstDash val="solid"/>
                    </a:lnTlToBr>
                    <a:lnBlToTr w="12700" cmpd="sng">
                      <a:noFill/>
                      <a:prstDash val="solid"/>
                    </a:lnBlToTr>
                    <a:noFill/>
                  </a:tcPr>
                </a:tc>
                <a:tc>
                  <a:txBody>
                    <a:bodyPr/>
                    <a:lstStyle/>
                    <a:p>
                      <a:pPr marL="342900" indent="-342900">
                        <a:buFont typeface="+mj-lt"/>
                        <a:buAutoNum type="arabicPeriod"/>
                      </a:pPr>
                      <a:r>
                        <a:rPr lang="en-US" sz="2000" dirty="0">
                          <a:solidFill>
                            <a:schemeClr val="tx2"/>
                          </a:solidFill>
                        </a:rPr>
                        <a:t>Non-orthodox Jewish</a:t>
                      </a:r>
                    </a:p>
                    <a:p>
                      <a:pPr marL="342900" indent="-342900">
                        <a:buFont typeface="+mj-lt"/>
                        <a:buAutoNum type="arabicPeriod"/>
                      </a:pPr>
                      <a:r>
                        <a:rPr lang="en-US" sz="2000" dirty="0">
                          <a:solidFill>
                            <a:schemeClr val="tx2"/>
                          </a:solidFill>
                        </a:rPr>
                        <a:t>Orthodox Jewish</a:t>
                      </a:r>
                    </a:p>
                    <a:p>
                      <a:pPr marL="342900" indent="-342900">
                        <a:buFont typeface="+mj-lt"/>
                        <a:buAutoNum type="arabicPeriod"/>
                      </a:pPr>
                      <a:r>
                        <a:rPr lang="en-US" sz="2000" dirty="0">
                          <a:solidFill>
                            <a:schemeClr val="tx2"/>
                          </a:solidFill>
                        </a:rPr>
                        <a:t>Arabs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noFill/>
                      <a:prstDash val="solid"/>
                      <a:miter lim="800000"/>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1826673"/>
                  </a:ext>
                </a:extLst>
              </a:tr>
            </a:tbl>
          </a:graphicData>
        </a:graphic>
      </p:graphicFrame>
      <p:grpSp>
        <p:nvGrpSpPr>
          <p:cNvPr id="10" name="Group 9">
            <a:extLst>
              <a:ext uri="{FF2B5EF4-FFF2-40B4-BE49-F238E27FC236}">
                <a16:creationId xmlns:a16="http://schemas.microsoft.com/office/drawing/2014/main" id="{FE5FD276-E8A0-5324-A098-DA8096DFB3E8}"/>
              </a:ext>
            </a:extLst>
          </p:cNvPr>
          <p:cNvGrpSpPr/>
          <p:nvPr/>
        </p:nvGrpSpPr>
        <p:grpSpPr>
          <a:xfrm>
            <a:off x="0" y="2846075"/>
            <a:ext cx="12192000" cy="1996079"/>
            <a:chOff x="0" y="3063712"/>
            <a:chExt cx="12192000" cy="1996079"/>
          </a:xfrm>
        </p:grpSpPr>
        <p:grpSp>
          <p:nvGrpSpPr>
            <p:cNvPr id="5" name="Group 4">
              <a:extLst>
                <a:ext uri="{FF2B5EF4-FFF2-40B4-BE49-F238E27FC236}">
                  <a16:creationId xmlns:a16="http://schemas.microsoft.com/office/drawing/2014/main" id="{1344EDB4-0120-F0CE-23CA-52BE45B04806}"/>
                </a:ext>
              </a:extLst>
            </p:cNvPr>
            <p:cNvGrpSpPr/>
            <p:nvPr/>
          </p:nvGrpSpPr>
          <p:grpSpPr>
            <a:xfrm>
              <a:off x="0" y="3063712"/>
              <a:ext cx="12192000" cy="933254"/>
              <a:chOff x="0" y="3346515"/>
              <a:chExt cx="12192000" cy="1065229"/>
            </a:xfrm>
          </p:grpSpPr>
          <p:sp>
            <p:nvSpPr>
              <p:cNvPr id="4" name="Rectangle 3">
                <a:extLst>
                  <a:ext uri="{FF2B5EF4-FFF2-40B4-BE49-F238E27FC236}">
                    <a16:creationId xmlns:a16="http://schemas.microsoft.com/office/drawing/2014/main" id="{526BAC62-74CC-ADE4-F25C-1C0BED60C524}"/>
                  </a:ext>
                </a:extLst>
              </p:cNvPr>
              <p:cNvSpPr/>
              <p:nvPr/>
            </p:nvSpPr>
            <p:spPr>
              <a:xfrm>
                <a:off x="0" y="3346515"/>
                <a:ext cx="12192000" cy="1065229"/>
              </a:xfrm>
              <a:prstGeom prst="rect">
                <a:avLst/>
              </a:prstGeom>
              <a:solidFill>
                <a:srgbClr val="36C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1B51918A-D446-15AA-6CD3-1CC247FF8F7D}"/>
                  </a:ext>
                </a:extLst>
              </p:cNvPr>
              <p:cNvSpPr txBox="1"/>
              <p:nvPr/>
            </p:nvSpPr>
            <p:spPr>
              <a:xfrm>
                <a:off x="335825" y="3494409"/>
                <a:ext cx="11520349" cy="769441"/>
              </a:xfrm>
              <a:prstGeom prst="rect">
                <a:avLst/>
              </a:prstGeom>
              <a:noFill/>
            </p:spPr>
            <p:txBody>
              <a:bodyPr wrap="square">
                <a:spAutoFit/>
              </a:bodyPr>
              <a:lstStyle/>
              <a:p>
                <a:pPr marL="0" algn="l" defTabSz="914400" eaLnBrk="1" latinLnBrk="0" hangingPunct="1"/>
                <a:r>
                  <a:rPr lang="en-US" sz="2200" b="1" dirty="0">
                    <a:solidFill>
                      <a:schemeClr val="bg1"/>
                    </a:solidFill>
                    <a:latin typeface="Calibri" panose="020F0502020204030204" pitchFamily="34" charset="0"/>
                    <a:cs typeface="Calibri" panose="020F0502020204030204" pitchFamily="34" charset="0"/>
                  </a:rPr>
                  <a:t>Sectoral output </a:t>
                </a:r>
                <a:r>
                  <a:rPr lang="en-US" sz="2200" dirty="0">
                    <a:solidFill>
                      <a:schemeClr val="bg1"/>
                    </a:solidFill>
                    <a:latin typeface="Calibri" panose="020F0502020204030204" pitchFamily="34" charset="0"/>
                    <a:cs typeface="Calibri" panose="020F0502020204030204" pitchFamily="34" charset="0"/>
                  </a:rPr>
                  <a:t>is determined by physical capital, public infrastructure (mainly transportation), employment by population group and education, and sector-specific productivity</a:t>
                </a:r>
                <a:endParaRPr lang="he-IL" sz="2200" dirty="0">
                  <a:solidFill>
                    <a:schemeClr val="bg1"/>
                  </a:solidFill>
                  <a:latin typeface="Calibri" panose="020F0502020204030204" pitchFamily="34" charset="0"/>
                  <a:cs typeface="Calibri" panose="020F0502020204030204" pitchFamily="34" charset="0"/>
                </a:endParaRPr>
              </a:p>
            </p:txBody>
          </p:sp>
        </p:grpSp>
        <p:grpSp>
          <p:nvGrpSpPr>
            <p:cNvPr id="6" name="Group 5">
              <a:extLst>
                <a:ext uri="{FF2B5EF4-FFF2-40B4-BE49-F238E27FC236}">
                  <a16:creationId xmlns:a16="http://schemas.microsoft.com/office/drawing/2014/main" id="{CBB6F28F-3682-A1D7-FF1A-1D71B87E80B8}"/>
                </a:ext>
              </a:extLst>
            </p:cNvPr>
            <p:cNvGrpSpPr/>
            <p:nvPr/>
          </p:nvGrpSpPr>
          <p:grpSpPr>
            <a:xfrm>
              <a:off x="0" y="4126537"/>
              <a:ext cx="12192000" cy="933254"/>
              <a:chOff x="0" y="3346515"/>
              <a:chExt cx="12192000" cy="1065229"/>
            </a:xfrm>
          </p:grpSpPr>
          <p:sp>
            <p:nvSpPr>
              <p:cNvPr id="7" name="Rectangle 6">
                <a:extLst>
                  <a:ext uri="{FF2B5EF4-FFF2-40B4-BE49-F238E27FC236}">
                    <a16:creationId xmlns:a16="http://schemas.microsoft.com/office/drawing/2014/main" id="{F829DB77-C680-FE0D-1F07-F4D1B8389525}"/>
                  </a:ext>
                </a:extLst>
              </p:cNvPr>
              <p:cNvSpPr/>
              <p:nvPr/>
            </p:nvSpPr>
            <p:spPr>
              <a:xfrm>
                <a:off x="0" y="3346515"/>
                <a:ext cx="12192000" cy="1065229"/>
              </a:xfrm>
              <a:prstGeom prst="rect">
                <a:avLst/>
              </a:prstGeom>
              <a:solidFill>
                <a:srgbClr val="36C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93DEBBC-AB03-A581-FEC6-F4F52100812A}"/>
                  </a:ext>
                </a:extLst>
              </p:cNvPr>
              <p:cNvSpPr txBox="1"/>
              <p:nvPr/>
            </p:nvSpPr>
            <p:spPr>
              <a:xfrm>
                <a:off x="2837468" y="3494409"/>
                <a:ext cx="9018706" cy="878251"/>
              </a:xfrm>
              <a:prstGeom prst="rect">
                <a:avLst/>
              </a:prstGeom>
              <a:noFill/>
            </p:spPr>
            <p:txBody>
              <a:bodyPr wrap="square">
                <a:spAutoFit/>
              </a:bodyPr>
              <a:lstStyle/>
              <a:p>
                <a:pPr marL="0" algn="l" defTabSz="914400" eaLnBrk="1" latinLnBrk="0" hangingPunct="1"/>
                <a:r>
                  <a:rPr lang="en-US" sz="2200" b="1" dirty="0">
                    <a:solidFill>
                      <a:schemeClr val="bg1"/>
                    </a:solidFill>
                    <a:latin typeface="Calibri" panose="020F0502020204030204" pitchFamily="34" charset="0"/>
                    <a:cs typeface="Calibri" panose="020F0502020204030204" pitchFamily="34" charset="0"/>
                  </a:rPr>
                  <a:t>Employment: </a:t>
                </a:r>
                <a:r>
                  <a:rPr lang="en-US" sz="2200" dirty="0">
                    <a:solidFill>
                      <a:schemeClr val="bg1"/>
                    </a:solidFill>
                    <a:latin typeface="Calibri" panose="020F0502020204030204" pitchFamily="34" charset="0"/>
                    <a:cs typeface="Calibri" panose="020F0502020204030204" pitchFamily="34" charset="0"/>
                  </a:rPr>
                  <a:t>based on education targets</a:t>
                </a:r>
              </a:p>
              <a:p>
                <a:pPr marL="0" algn="l" defTabSz="914400" eaLnBrk="1" latinLnBrk="0" hangingPunct="1"/>
                <a:r>
                  <a:rPr lang="en-US" sz="2200" b="1" dirty="0">
                    <a:solidFill>
                      <a:schemeClr val="bg1"/>
                    </a:solidFill>
                    <a:latin typeface="Calibri" panose="020F0502020204030204" pitchFamily="34" charset="0"/>
                    <a:cs typeface="Calibri" panose="020F0502020204030204" pitchFamily="34" charset="0"/>
                  </a:rPr>
                  <a:t>Infrastructure: </a:t>
                </a:r>
                <a:r>
                  <a:rPr lang="en-US" sz="2200" dirty="0">
                    <a:solidFill>
                      <a:schemeClr val="bg1"/>
                    </a:solidFill>
                    <a:latin typeface="Calibri" panose="020F0502020204030204" pitchFamily="34" charset="0"/>
                    <a:cs typeface="Calibri" panose="020F0502020204030204" pitchFamily="34" charset="0"/>
                  </a:rPr>
                  <a:t>based on closing transport gaps (Aaron Institute’s framework)</a:t>
                </a:r>
              </a:p>
            </p:txBody>
          </p:sp>
        </p:grpSp>
        <p:sp>
          <p:nvSpPr>
            <p:cNvPr id="9" name="TextBox 8">
              <a:extLst>
                <a:ext uri="{FF2B5EF4-FFF2-40B4-BE49-F238E27FC236}">
                  <a16:creationId xmlns:a16="http://schemas.microsoft.com/office/drawing/2014/main" id="{F63E4BE2-9A45-9209-E105-0ABB9C92910E}"/>
                </a:ext>
              </a:extLst>
            </p:cNvPr>
            <p:cNvSpPr txBox="1"/>
            <p:nvPr/>
          </p:nvSpPr>
          <p:spPr>
            <a:xfrm>
              <a:off x="510618" y="4377720"/>
              <a:ext cx="2647361" cy="430887"/>
            </a:xfrm>
            <a:prstGeom prst="rect">
              <a:avLst/>
            </a:prstGeom>
            <a:noFill/>
          </p:spPr>
          <p:txBody>
            <a:bodyPr wrap="square">
              <a:spAutoFit/>
            </a:bodyPr>
            <a:lstStyle/>
            <a:p>
              <a:pPr marL="0" algn="l" defTabSz="914400" eaLnBrk="1" latinLnBrk="0" hangingPunct="1"/>
              <a:r>
                <a:rPr lang="en-US" sz="2200" b="1" dirty="0">
                  <a:solidFill>
                    <a:schemeClr val="bg1"/>
                  </a:solidFill>
                  <a:latin typeface="Calibri" panose="020F0502020204030204" pitchFamily="34" charset="0"/>
                  <a:cs typeface="Calibri" panose="020F0502020204030204" pitchFamily="34" charset="0"/>
                </a:rPr>
                <a:t>Assumptions</a:t>
              </a:r>
              <a:endParaRPr lang="en-US" sz="2200" dirty="0">
                <a:solidFill>
                  <a:schemeClr val="bg1"/>
                </a:solidFill>
                <a:latin typeface="Calibri" panose="020F0502020204030204" pitchFamily="34" charset="0"/>
                <a:cs typeface="Calibri" panose="020F0502020204030204" pitchFamily="34" charset="0"/>
              </a:endParaRPr>
            </a:p>
          </p:txBody>
        </p:sp>
      </p:grpSp>
      <p:graphicFrame>
        <p:nvGraphicFramePr>
          <p:cNvPr id="14" name="Table 13">
            <a:extLst>
              <a:ext uri="{FF2B5EF4-FFF2-40B4-BE49-F238E27FC236}">
                <a16:creationId xmlns:a16="http://schemas.microsoft.com/office/drawing/2014/main" id="{E329DD2C-CCA2-1E48-D237-3A22D5703CD6}"/>
              </a:ext>
            </a:extLst>
          </p:cNvPr>
          <p:cNvGraphicFramePr>
            <a:graphicFrameLocks noGrp="1"/>
          </p:cNvGraphicFramePr>
          <p:nvPr>
            <p:extLst>
              <p:ext uri="{D42A27DB-BD31-4B8C-83A1-F6EECF244321}">
                <p14:modId xmlns:p14="http://schemas.microsoft.com/office/powerpoint/2010/main" val="911793800"/>
              </p:ext>
            </p:extLst>
          </p:nvPr>
        </p:nvGraphicFramePr>
        <p:xfrm>
          <a:off x="335825" y="5059095"/>
          <a:ext cx="11256100" cy="1310640"/>
        </p:xfrm>
        <a:graphic>
          <a:graphicData uri="http://schemas.openxmlformats.org/drawingml/2006/table">
            <a:tbl>
              <a:tblPr firstRow="1" bandRow="1">
                <a:tableStyleId>{5C22544A-7EE6-4342-B048-85BDC9FD1C3A}</a:tableStyleId>
              </a:tblPr>
              <a:tblGrid>
                <a:gridCol w="3226499">
                  <a:extLst>
                    <a:ext uri="{9D8B030D-6E8A-4147-A177-3AD203B41FA5}">
                      <a16:colId xmlns:a16="http://schemas.microsoft.com/office/drawing/2014/main" val="1839625168"/>
                    </a:ext>
                  </a:extLst>
                </a:gridCol>
                <a:gridCol w="8029601">
                  <a:extLst>
                    <a:ext uri="{9D8B030D-6E8A-4147-A177-3AD203B41FA5}">
                      <a16:colId xmlns:a16="http://schemas.microsoft.com/office/drawing/2014/main" val="1614736235"/>
                    </a:ext>
                  </a:extLst>
                </a:gridCol>
              </a:tblGrid>
              <a:tr h="370840">
                <a:tc>
                  <a:txBody>
                    <a:bodyPr/>
                    <a:lstStyle/>
                    <a:p>
                      <a:r>
                        <a:rPr lang="en-US" sz="2000" dirty="0">
                          <a:solidFill>
                            <a:schemeClr val="tx2"/>
                          </a:solidFill>
                        </a:rPr>
                        <a:t>2028 Onward:</a:t>
                      </a:r>
                    </a:p>
                    <a:p>
                      <a:r>
                        <a:rPr lang="en-US" sz="2000" dirty="0">
                          <a:solidFill>
                            <a:schemeClr val="tx2"/>
                          </a:solidFill>
                        </a:rPr>
                        <a:t>4 Defense-Growth Scenarios</a:t>
                      </a:r>
                      <a:endParaRPr lang="en-US" sz="2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marL="457200" indent="-457200">
                        <a:buAutoNum type="arabicPeriod"/>
                      </a:pPr>
                      <a:r>
                        <a:rPr lang="en-US" sz="2000" b="0" u="none" kern="1200" dirty="0">
                          <a:solidFill>
                            <a:schemeClr val="tx2"/>
                          </a:solidFill>
                          <a:latin typeface="+mn-lt"/>
                          <a:ea typeface="+mn-ea"/>
                          <a:cs typeface="+mn-cs"/>
                        </a:rPr>
                        <a:t>War Ending With an Arrangement, Growth-Enhancing Reforms</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b="0" u="none" kern="1200" dirty="0">
                          <a:solidFill>
                            <a:schemeClr val="tx2"/>
                          </a:solidFill>
                          <a:latin typeface="+mn-lt"/>
                          <a:ea typeface="+mn-ea"/>
                          <a:cs typeface="+mn-cs"/>
                        </a:rPr>
                        <a:t>War Ending With an Arrangement, No Growth-Enhancing Reforms</a:t>
                      </a:r>
                    </a:p>
                    <a:p>
                      <a:pPr marL="457200" indent="-457200">
                        <a:buAutoNum type="arabicPeriod"/>
                      </a:pPr>
                      <a:r>
                        <a:rPr lang="en-US" sz="2000" b="0" u="none" kern="1200" dirty="0">
                          <a:solidFill>
                            <a:schemeClr val="tx2"/>
                          </a:solidFill>
                          <a:latin typeface="+mn-lt"/>
                          <a:ea typeface="+mn-ea"/>
                          <a:cs typeface="+mn-cs"/>
                        </a:rPr>
                        <a:t>War Ending Without an Arrangement, No Growth-Enhancing Reforms</a:t>
                      </a:r>
                    </a:p>
                    <a:p>
                      <a:pPr marL="457200" indent="-457200">
                        <a:buAutoNum type="arabicPeriod"/>
                      </a:pPr>
                      <a:r>
                        <a:rPr lang="en-US" sz="2000" b="0" u="none" kern="1200" dirty="0">
                          <a:solidFill>
                            <a:schemeClr val="tx2"/>
                          </a:solidFill>
                          <a:latin typeface="+mn-lt"/>
                          <a:ea typeface="+mn-ea"/>
                          <a:cs typeface="+mn-cs"/>
                        </a:rPr>
                        <a:t>Gaza Occupation, No Growth-Enhancing Reforms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45067898"/>
                  </a:ext>
                </a:extLst>
              </a:tr>
            </a:tbl>
          </a:graphicData>
        </a:graphic>
      </p:graphicFrame>
      <p:sp>
        <p:nvSpPr>
          <p:cNvPr id="16" name="Rounded Rectangle 5">
            <a:extLst>
              <a:ext uri="{FF2B5EF4-FFF2-40B4-BE49-F238E27FC236}">
                <a16:creationId xmlns:a16="http://schemas.microsoft.com/office/drawing/2014/main" id="{D32DD44E-E711-7A0C-7285-D3686315CF31}"/>
              </a:ext>
            </a:extLst>
          </p:cNvPr>
          <p:cNvSpPr/>
          <p:nvPr/>
        </p:nvSpPr>
        <p:spPr>
          <a:xfrm>
            <a:off x="8218954" y="4002722"/>
            <a:ext cx="3763313" cy="369332"/>
          </a:xfrm>
          <a:prstGeom prst="roundRect">
            <a:avLst>
              <a:gd name="adj" fmla="val 50000"/>
            </a:avLst>
          </a:prstGeom>
          <a:noFill/>
          <a:ln w="19050">
            <a:solidFill>
              <a:srgbClr val="C8F0E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en-US" b="1" dirty="0">
                <a:solidFill>
                  <a:srgbClr val="C8F0EF"/>
                </a:solidFill>
                <a:latin typeface="Calibri" panose="020F0502020204030204" pitchFamily="34" charset="0"/>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Employment and Education Targets</a:t>
            </a:r>
            <a:endParaRPr lang="en-US" b="1" dirty="0">
              <a:solidFill>
                <a:srgbClr val="C8F0EF"/>
              </a:solidFill>
              <a:latin typeface="Calibri" panose="020F0502020204030204" pitchFamily="34" charset="0"/>
              <a:cs typeface="Calibri" panose="020F0502020204030204" pitchFamily="34" charset="0"/>
            </a:endParaRPr>
          </a:p>
        </p:txBody>
      </p:sp>
      <p:sp>
        <p:nvSpPr>
          <p:cNvPr id="17" name="Rounded Rectangle 5">
            <a:extLst>
              <a:ext uri="{FF2B5EF4-FFF2-40B4-BE49-F238E27FC236}">
                <a16:creationId xmlns:a16="http://schemas.microsoft.com/office/drawing/2014/main" id="{A1FBCD53-3979-6765-B925-930CAB202255}"/>
              </a:ext>
            </a:extLst>
          </p:cNvPr>
          <p:cNvSpPr/>
          <p:nvPr/>
        </p:nvSpPr>
        <p:spPr>
          <a:xfrm>
            <a:off x="4716253" y="6369735"/>
            <a:ext cx="2759491" cy="369332"/>
          </a:xfrm>
          <a:prstGeom prst="roundRect">
            <a:avLst>
              <a:gd name="adj" fmla="val 50000"/>
            </a:avLst>
          </a:prstGeom>
          <a:noFill/>
          <a:ln w="19050">
            <a:solidFill>
              <a:srgbClr val="36CA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defRPr/>
            </a:pPr>
            <a:r>
              <a:rPr lang="en-US" b="1" dirty="0">
                <a:solidFill>
                  <a:srgbClr val="36CAC5"/>
                </a:solidFill>
                <a:latin typeface="Calibri" panose="020F0502020204030204" pitchFamily="34" charset="0"/>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Economic Assumptions</a:t>
            </a:r>
            <a:endParaRPr lang="en-US" b="1" dirty="0">
              <a:solidFill>
                <a:srgbClr val="36CAC5"/>
              </a:solidFill>
              <a:latin typeface="Calibri" panose="020F0502020204030204" pitchFamily="34" charset="0"/>
              <a:cs typeface="Calibri" panose="020F0502020204030204" pitchFamily="34" charset="0"/>
            </a:endParaRPr>
          </a:p>
        </p:txBody>
      </p:sp>
      <p:pic>
        <p:nvPicPr>
          <p:cNvPr id="20" name="Graphic 19">
            <a:hlinkClick r:id="rId5" action="ppaction://hlinksldjump"/>
            <a:extLst>
              <a:ext uri="{FF2B5EF4-FFF2-40B4-BE49-F238E27FC236}">
                <a16:creationId xmlns:a16="http://schemas.microsoft.com/office/drawing/2014/main" id="{97A5084C-3B90-45B5-1B7B-D23C708ABFF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16200000">
            <a:off x="301249" y="6259118"/>
            <a:ext cx="609894" cy="587870"/>
          </a:xfrm>
          <a:prstGeom prst="rect">
            <a:avLst/>
          </a:prstGeom>
        </p:spPr>
      </p:pic>
    </p:spTree>
    <p:extLst>
      <p:ext uri="{BB962C8B-B14F-4D97-AF65-F5344CB8AC3E}">
        <p14:creationId xmlns:p14="http://schemas.microsoft.com/office/powerpoint/2010/main" val="3783412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FCC3E13-A17C-7610-6489-A7A44401E1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5F3D8D-2B51-915A-687B-D892D05DB1B2}"/>
              </a:ext>
            </a:extLst>
          </p:cNvPr>
          <p:cNvSpPr>
            <a:spLocks noGrp="1"/>
          </p:cNvSpPr>
          <p:nvPr>
            <p:ph type="title"/>
          </p:nvPr>
        </p:nvSpPr>
        <p:spPr>
          <a:xfrm>
            <a:off x="334963" y="580540"/>
            <a:ext cx="11622070" cy="728976"/>
          </a:xfrm>
        </p:spPr>
        <p:txBody>
          <a:bodyPr>
            <a:normAutofit/>
          </a:bodyPr>
          <a:lstStyle/>
          <a:p>
            <a:r>
              <a:rPr lang="en-US" dirty="0"/>
              <a:t>Economic Targets for Reform Scenarios</a:t>
            </a:r>
            <a:endParaRPr lang="en-US" dirty="0">
              <a:solidFill>
                <a:schemeClr val="bg2"/>
              </a:solidFill>
            </a:endParaRPr>
          </a:p>
        </p:txBody>
      </p:sp>
      <p:sp>
        <p:nvSpPr>
          <p:cNvPr id="3" name="Content Placeholder 2">
            <a:extLst>
              <a:ext uri="{FF2B5EF4-FFF2-40B4-BE49-F238E27FC236}">
                <a16:creationId xmlns:a16="http://schemas.microsoft.com/office/drawing/2014/main" id="{5B7ED0A5-9FE7-E4A6-38E9-FC371A3AC43F}"/>
              </a:ext>
            </a:extLst>
          </p:cNvPr>
          <p:cNvSpPr>
            <a:spLocks noGrp="1"/>
          </p:cNvSpPr>
          <p:nvPr>
            <p:ph idx="1"/>
          </p:nvPr>
        </p:nvSpPr>
        <p:spPr>
          <a:xfrm>
            <a:off x="212265" y="1194847"/>
            <a:ext cx="11644772" cy="464484"/>
          </a:xfrm>
          <a:noFill/>
        </p:spPr>
        <p:txBody>
          <a:bodyPr>
            <a:noAutofit/>
          </a:bodyPr>
          <a:lstStyle/>
          <a:p>
            <a:pPr marL="0" indent="0">
              <a:buNone/>
            </a:pPr>
            <a:r>
              <a:rPr lang="en-US" sz="2400" b="1" dirty="0">
                <a:solidFill>
                  <a:schemeClr val="bg2"/>
                </a:solidFill>
              </a:rPr>
              <a:t>Human Capital Targets for 2035: Arab and Haredi populations </a:t>
            </a:r>
            <a:endParaRPr lang="he-IL" sz="2400" b="1" dirty="0">
              <a:solidFill>
                <a:schemeClr val="bg2"/>
              </a:solidFill>
            </a:endParaRPr>
          </a:p>
        </p:txBody>
      </p:sp>
      <p:pic>
        <p:nvPicPr>
          <p:cNvPr id="9" name="Graphic 8">
            <a:extLst>
              <a:ext uri="{FF2B5EF4-FFF2-40B4-BE49-F238E27FC236}">
                <a16:creationId xmlns:a16="http://schemas.microsoft.com/office/drawing/2014/main" id="{A2AEA5A3-E739-D004-8322-0A8AA44AB2C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2600" y="1658049"/>
            <a:ext cx="914400" cy="826793"/>
          </a:xfrm>
          <a:prstGeom prst="rect">
            <a:avLst/>
          </a:prstGeom>
        </p:spPr>
      </p:pic>
      <p:pic>
        <p:nvPicPr>
          <p:cNvPr id="10" name="Graphic 9">
            <a:extLst>
              <a:ext uri="{FF2B5EF4-FFF2-40B4-BE49-F238E27FC236}">
                <a16:creationId xmlns:a16="http://schemas.microsoft.com/office/drawing/2014/main" id="{73459D58-9C8D-C05C-28FD-36CC82245F9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2600" y="3136236"/>
            <a:ext cx="914400" cy="817482"/>
          </a:xfrm>
          <a:prstGeom prst="rect">
            <a:avLst/>
          </a:prstGeom>
        </p:spPr>
      </p:pic>
      <p:sp>
        <p:nvSpPr>
          <p:cNvPr id="12" name="TextBox 11">
            <a:extLst>
              <a:ext uri="{FF2B5EF4-FFF2-40B4-BE49-F238E27FC236}">
                <a16:creationId xmlns:a16="http://schemas.microsoft.com/office/drawing/2014/main" id="{FEF04A07-5F1C-95D9-74C5-8655B60B276D}"/>
              </a:ext>
            </a:extLst>
          </p:cNvPr>
          <p:cNvSpPr txBox="1"/>
          <p:nvPr/>
        </p:nvSpPr>
        <p:spPr>
          <a:xfrm>
            <a:off x="1973996" y="1586086"/>
            <a:ext cx="8950036" cy="5139869"/>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Employment Rate</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Raise employment rate of Arab men (25–44) to 85%</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Raise employment rate of Arab women (25–44) to 77%</a:t>
            </a:r>
          </a:p>
          <a:p>
            <a:pPr>
              <a:defRPr/>
            </a:pPr>
            <a:r>
              <a:rPr lang="en-US" sz="2200" dirty="0">
                <a:solidFill>
                  <a:srgbClr val="162B90"/>
                </a:solidFill>
                <a:latin typeface="Calibri" panose="020F0502020204030204" pitchFamily="34" charset="0"/>
                <a:cs typeface="Calibri" panose="020F0502020204030204" pitchFamily="34" charset="0"/>
              </a:rPr>
              <a:t>Raise employment rate of Haredi men (25–44) to 66%</a:t>
            </a:r>
          </a:p>
          <a:p>
            <a:pPr lvl="0">
              <a:spcBef>
                <a:spcPts val="1200"/>
              </a:spcBef>
              <a:defRPr/>
            </a:pPr>
            <a:r>
              <a:rPr lang="en-US" sz="2200" b="1" dirty="0">
                <a:solidFill>
                  <a:srgbClr val="162B90"/>
                </a:solidFill>
                <a:latin typeface="Calibri" panose="020F0502020204030204" pitchFamily="34" charset="0"/>
                <a:cs typeface="Calibri" panose="020F0502020204030204" pitchFamily="34" charset="0"/>
              </a:rPr>
              <a:t>Education</a:t>
            </a:r>
          </a:p>
          <a:p>
            <a:pPr lvl="0">
              <a:defRPr/>
            </a:pPr>
            <a:r>
              <a:rPr lang="en-US" sz="2200" dirty="0">
                <a:solidFill>
                  <a:srgbClr val="162B90"/>
                </a:solidFill>
                <a:latin typeface="Calibri" panose="020F0502020204030204" pitchFamily="34" charset="0"/>
                <a:cs typeface="Calibri" panose="020F0502020204030204" pitchFamily="34" charset="0"/>
              </a:rPr>
              <a:t>Arab men – equalize technological education and reduce academic education gaps by 50% compared to Jewish Non-Haredi men</a:t>
            </a:r>
          </a:p>
          <a:p>
            <a:pPr lvl="0">
              <a:defRPr/>
            </a:pPr>
            <a:r>
              <a:rPr lang="en-US" sz="2200" dirty="0">
                <a:solidFill>
                  <a:srgbClr val="162B90"/>
                </a:solidFill>
                <a:latin typeface="Calibri" panose="020F0502020204030204" pitchFamily="34" charset="0"/>
                <a:cs typeface="Calibri" panose="020F0502020204030204" pitchFamily="34" charset="0"/>
              </a:rPr>
              <a:t>Women – close education gaps compared to Jewish Non-Haredi women</a:t>
            </a:r>
          </a:p>
          <a:p>
            <a:pPr lvl="0">
              <a:defRPr/>
            </a:pPr>
            <a:r>
              <a:rPr lang="en-US" sz="2200" dirty="0">
                <a:solidFill>
                  <a:srgbClr val="162B90"/>
                </a:solidFill>
                <a:latin typeface="Calibri" panose="020F0502020204030204" pitchFamily="34" charset="0"/>
                <a:cs typeface="Calibri" panose="020F0502020204030204" pitchFamily="34" charset="0"/>
              </a:rPr>
              <a:t>Closing education gap among Haredi men compared to Non-Haredi men</a:t>
            </a:r>
          </a:p>
          <a:p>
            <a:pPr lvl="0">
              <a:spcBef>
                <a:spcPts val="1200"/>
              </a:spcBef>
              <a:defRPr/>
            </a:pPr>
            <a:r>
              <a:rPr lang="en-US" sz="2200" b="1" dirty="0">
                <a:solidFill>
                  <a:srgbClr val="162B90"/>
                </a:solidFill>
                <a:latin typeface="Calibri" panose="020F0502020204030204" pitchFamily="34" charset="0"/>
                <a:cs typeface="Calibri" panose="020F0502020204030204" pitchFamily="34" charset="0"/>
              </a:rPr>
              <a:t>Wages</a:t>
            </a:r>
          </a:p>
          <a:p>
            <a:pPr lvl="0">
              <a:defRPr/>
            </a:pPr>
            <a:r>
              <a:rPr lang="en-US" sz="2200" dirty="0">
                <a:solidFill>
                  <a:srgbClr val="162B90"/>
                </a:solidFill>
                <a:latin typeface="Calibri" panose="020F0502020204030204" pitchFamily="34" charset="0"/>
                <a:cs typeface="Calibri" panose="020F0502020204030204" pitchFamily="34" charset="0"/>
              </a:rPr>
              <a:t>Reduce wage gaps among Arabs within each education group (ages 25–44) by 50%</a:t>
            </a:r>
          </a:p>
          <a:p>
            <a:pPr>
              <a:defRPr/>
            </a:pPr>
            <a:r>
              <a:rPr lang="en-US" sz="2200" dirty="0">
                <a:solidFill>
                  <a:srgbClr val="162B90"/>
                </a:solidFill>
                <a:latin typeface="Calibri" panose="020F0502020204030204" pitchFamily="34" charset="0"/>
                <a:cs typeface="Calibri" panose="020F0502020204030204" pitchFamily="34" charset="0"/>
              </a:rPr>
              <a:t>Reduce wage gaps among Haredi men compared to Arabs within each education group (ages 25–44) by 50%</a:t>
            </a:r>
            <a:endParaRPr lang="he-IL" sz="2200" dirty="0">
              <a:solidFill>
                <a:srgbClr val="162B90"/>
              </a:solidFill>
              <a:latin typeface="Calibri" panose="020F0502020204030204" pitchFamily="34" charset="0"/>
              <a:cs typeface="Calibri" panose="020F0502020204030204" pitchFamily="34" charset="0"/>
            </a:endParaRPr>
          </a:p>
        </p:txBody>
      </p:sp>
      <p:pic>
        <p:nvPicPr>
          <p:cNvPr id="16" name="Graphic 15">
            <a:extLst>
              <a:ext uri="{FF2B5EF4-FFF2-40B4-BE49-F238E27FC236}">
                <a16:creationId xmlns:a16="http://schemas.microsoft.com/office/drawing/2014/main" id="{60F5A264-7E79-2F42-555B-754C303492B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2600" y="4899293"/>
            <a:ext cx="914400" cy="719721"/>
          </a:xfrm>
          <a:prstGeom prst="rect">
            <a:avLst/>
          </a:prstGeom>
        </p:spPr>
      </p:pic>
      <p:pic>
        <p:nvPicPr>
          <p:cNvPr id="4" name="Graphic 3">
            <a:hlinkClick r:id="rId9" action="ppaction://hlinksldjump"/>
            <a:extLst>
              <a:ext uri="{FF2B5EF4-FFF2-40B4-BE49-F238E27FC236}">
                <a16:creationId xmlns:a16="http://schemas.microsoft.com/office/drawing/2014/main" id="{143965E8-52BC-435D-1637-2025EB75B28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301249" y="6259118"/>
            <a:ext cx="609894" cy="587870"/>
          </a:xfrm>
          <a:prstGeom prst="rect">
            <a:avLst/>
          </a:prstGeom>
        </p:spPr>
      </p:pic>
    </p:spTree>
    <p:extLst>
      <p:ext uri="{BB962C8B-B14F-4D97-AF65-F5344CB8AC3E}">
        <p14:creationId xmlns:p14="http://schemas.microsoft.com/office/powerpoint/2010/main" val="12817539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B93BAB-3AD7-BC51-8489-A628AD06F6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37AE8-7402-B46A-B7BA-CD431776D049}"/>
              </a:ext>
            </a:extLst>
          </p:cNvPr>
          <p:cNvSpPr>
            <a:spLocks noGrp="1"/>
          </p:cNvSpPr>
          <p:nvPr>
            <p:ph type="title"/>
          </p:nvPr>
        </p:nvSpPr>
        <p:spPr>
          <a:xfrm>
            <a:off x="204170" y="681842"/>
            <a:ext cx="11622070" cy="728976"/>
          </a:xfrm>
        </p:spPr>
        <p:txBody>
          <a:bodyPr>
            <a:normAutofit/>
          </a:bodyPr>
          <a:lstStyle/>
          <a:p>
            <a:r>
              <a:rPr lang="en-US" dirty="0">
                <a:solidFill>
                  <a:schemeClr val="bg2"/>
                </a:solidFill>
              </a:rPr>
              <a:t>Economic Assumptions for the 2028–2035 Scenarios</a:t>
            </a:r>
          </a:p>
        </p:txBody>
      </p:sp>
      <p:sp>
        <p:nvSpPr>
          <p:cNvPr id="12" name="Content Placeholder 2">
            <a:extLst>
              <a:ext uri="{FF2B5EF4-FFF2-40B4-BE49-F238E27FC236}">
                <a16:creationId xmlns:a16="http://schemas.microsoft.com/office/drawing/2014/main" id="{04074591-D463-D967-7F72-0D2DCEE146DB}"/>
              </a:ext>
            </a:extLst>
          </p:cNvPr>
          <p:cNvSpPr txBox="1">
            <a:spLocks/>
          </p:cNvSpPr>
          <p:nvPr/>
        </p:nvSpPr>
        <p:spPr>
          <a:xfrm>
            <a:off x="376527" y="1585027"/>
            <a:ext cx="11289000" cy="4591131"/>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Defense Expenditures</a:t>
            </a:r>
          </a:p>
          <a:p>
            <a:pPr lvl="1" algn="l" rtl="0">
              <a:defRPr/>
            </a:pPr>
            <a:r>
              <a:rPr kumimoji="0" lang="en-US"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Based on Ministry of Finance data and the Aaron Institute’s defense budget assessments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Civilian Expenditures</a:t>
            </a:r>
          </a:p>
          <a:p>
            <a:pPr lvl="1" algn="l" rtl="0">
              <a:defRPr/>
            </a:pPr>
            <a:r>
              <a:rPr kumimoji="0" lang="en-US"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Based on past trends – maintained at a fixed share of 33.7% of GDP</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Interest Rate</a:t>
            </a:r>
          </a:p>
          <a:p>
            <a:pPr lvl="1" algn="l" rtl="0">
              <a:defRPr/>
            </a:pPr>
            <a:r>
              <a:rPr kumimoji="0" lang="en-US"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Based on the government’s marginal interest rate, required to pay on new debt and partial refinancing of existing debt each year</a:t>
            </a:r>
          </a:p>
          <a:p>
            <a:pPr lvl="1" algn="l" rtl="0">
              <a:defRPr/>
            </a:pPr>
            <a:r>
              <a:rPr kumimoji="0" lang="en-US"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Annual linear decline of 0.05 percentage points assumed between 2028–2035</a:t>
            </a:r>
            <a:endParaRPr kumimoji="0" lang="he-IL" altLang="en-US" sz="20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pic>
        <p:nvPicPr>
          <p:cNvPr id="4" name="Graphic 3">
            <a:hlinkClick r:id="rId3" action="ppaction://hlinksldjump"/>
            <a:extLst>
              <a:ext uri="{FF2B5EF4-FFF2-40B4-BE49-F238E27FC236}">
                <a16:creationId xmlns:a16="http://schemas.microsoft.com/office/drawing/2014/main" id="{EAFEFBDD-CD72-0ED1-12C8-015B85C8AF4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193158" y="6259118"/>
            <a:ext cx="609894" cy="587870"/>
          </a:xfrm>
          <a:prstGeom prst="rect">
            <a:avLst/>
          </a:prstGeom>
        </p:spPr>
      </p:pic>
    </p:spTree>
    <p:extLst>
      <p:ext uri="{BB962C8B-B14F-4D97-AF65-F5344CB8AC3E}">
        <p14:creationId xmlns:p14="http://schemas.microsoft.com/office/powerpoint/2010/main" val="292103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23" name="Diagram 22">
            <a:extLst>
              <a:ext uri="{FF2B5EF4-FFF2-40B4-BE49-F238E27FC236}">
                <a16:creationId xmlns:a16="http://schemas.microsoft.com/office/drawing/2014/main" id="{5F329032-957D-4E63-D22B-9668C1BB9CF5}"/>
              </a:ext>
            </a:extLst>
          </p:cNvPr>
          <p:cNvGraphicFramePr/>
          <p:nvPr>
            <p:extLst>
              <p:ext uri="{D42A27DB-BD31-4B8C-83A1-F6EECF244321}">
                <p14:modId xmlns:p14="http://schemas.microsoft.com/office/powerpoint/2010/main" val="84866393"/>
              </p:ext>
            </p:extLst>
          </p:nvPr>
        </p:nvGraphicFramePr>
        <p:xfrm>
          <a:off x="591442" y="2036511"/>
          <a:ext cx="3010094" cy="37710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3">
            <a:extLst>
              <a:ext uri="{FF2B5EF4-FFF2-40B4-BE49-F238E27FC236}">
                <a16:creationId xmlns:a16="http://schemas.microsoft.com/office/drawing/2014/main" id="{B0472B74-B4C6-02C5-04D4-294144E144C2}"/>
              </a:ext>
            </a:extLst>
          </p:cNvPr>
          <p:cNvSpPr>
            <a:spLocks noGrp="1"/>
          </p:cNvSpPr>
          <p:nvPr>
            <p:ph type="title"/>
          </p:nvPr>
        </p:nvSpPr>
        <p:spPr>
          <a:xfrm>
            <a:off x="389555" y="588373"/>
            <a:ext cx="11622070" cy="728976"/>
          </a:xfrm>
        </p:spPr>
        <p:txBody>
          <a:bodyPr/>
          <a:lstStyle/>
          <a:p>
            <a:r>
              <a:rPr lang="en-US" sz="4000" dirty="0">
                <a:solidFill>
                  <a:srgbClr val="E94C5E"/>
                </a:solidFill>
              </a:rPr>
              <a:t>Economic Implications of Sanctions on Israel</a:t>
            </a:r>
          </a:p>
        </p:txBody>
      </p:sp>
      <p:sp>
        <p:nvSpPr>
          <p:cNvPr id="5" name="Content Placeholder 4">
            <a:extLst>
              <a:ext uri="{FF2B5EF4-FFF2-40B4-BE49-F238E27FC236}">
                <a16:creationId xmlns:a16="http://schemas.microsoft.com/office/drawing/2014/main" id="{A6A42F14-78B6-6DBA-43BA-F9743A478F32}"/>
              </a:ext>
            </a:extLst>
          </p:cNvPr>
          <p:cNvSpPr>
            <a:spLocks noGrp="1"/>
          </p:cNvSpPr>
          <p:nvPr>
            <p:ph idx="1"/>
          </p:nvPr>
        </p:nvSpPr>
        <p:spPr>
          <a:xfrm>
            <a:off x="7315200" y="1538869"/>
            <a:ext cx="4696425" cy="861432"/>
          </a:xfrm>
        </p:spPr>
        <p:txBody>
          <a:bodyPr/>
          <a:lstStyle/>
          <a:p>
            <a:pPr marL="0" indent="0">
              <a:buNone/>
            </a:pPr>
            <a:r>
              <a:rPr lang="en-US" sz="2400" b="1" dirty="0">
                <a:solidFill>
                  <a:srgbClr val="E94C5E"/>
                </a:solidFill>
              </a:rPr>
              <a:t>Negative link between exposure to economic sanctions and GDP growth rates*</a:t>
            </a:r>
            <a:endParaRPr lang="he-IL" sz="2400" b="1" dirty="0">
              <a:solidFill>
                <a:srgbClr val="E94C5E"/>
              </a:solidFill>
            </a:endParaRPr>
          </a:p>
        </p:txBody>
      </p:sp>
      <p:sp>
        <p:nvSpPr>
          <p:cNvPr id="9" name="TextBox 8">
            <a:extLst>
              <a:ext uri="{FF2B5EF4-FFF2-40B4-BE49-F238E27FC236}">
                <a16:creationId xmlns:a16="http://schemas.microsoft.com/office/drawing/2014/main" id="{427C27A6-B901-3E01-A58A-A0DEFD1105D7}"/>
              </a:ext>
            </a:extLst>
          </p:cNvPr>
          <p:cNvSpPr txBox="1"/>
          <p:nvPr/>
        </p:nvSpPr>
        <p:spPr>
          <a:xfrm>
            <a:off x="1424407" y="6038910"/>
            <a:ext cx="10767593" cy="830997"/>
          </a:xfrm>
          <a:prstGeom prst="rect">
            <a:avLst/>
          </a:prstGeom>
          <a:noFill/>
        </p:spPr>
        <p:txBody>
          <a:bodyPr wrap="square">
            <a:spAutoFit/>
          </a:bodyPr>
          <a:lstStyle/>
          <a:p>
            <a:pPr algn="l"/>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Neuenkirch, M., &amp; Neumeier, F. (2015). </a:t>
            </a: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hlinkClick r:id="rId8"/>
              </a:rPr>
              <a:t>The impact of UN and US economic sanctions on GDP growth</a:t>
            </a:r>
            <a:r>
              <a:rPr kumimoji="0" lang="en-US" sz="16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 European Journal of Political Economy, 40(PA), 110–125. </a:t>
            </a:r>
            <a:endParaRPr lang="he-IL" sz="1600" dirty="0">
              <a:solidFill>
                <a:srgbClr val="02006D"/>
              </a:solidFill>
              <a:latin typeface="Calibri" panose="020F0502020204030204" pitchFamily="34" charset="0"/>
              <a:cs typeface="Calibri" panose="020F0502020204030204" pitchFamily="34" charset="0"/>
            </a:endParaRPr>
          </a:p>
          <a:p>
            <a:pPr algn="l"/>
            <a:r>
              <a:rPr lang="he-IL" sz="1600" dirty="0">
                <a:solidFill>
                  <a:srgbClr val="02006D"/>
                </a:solidFill>
                <a:latin typeface="Calibri" panose="020F0502020204030204" pitchFamily="34" charset="0"/>
                <a:cs typeface="Calibri" panose="020F0502020204030204" pitchFamily="34" charset="0"/>
              </a:rPr>
              <a:t>** </a:t>
            </a:r>
            <a:r>
              <a:rPr lang="en-US" sz="1600" dirty="0">
                <a:solidFill>
                  <a:srgbClr val="02006D"/>
                </a:solidFill>
                <a:latin typeface="Calibri" panose="020F0502020204030204" pitchFamily="34" charset="0"/>
                <a:cs typeface="Calibri" panose="020F0502020204030204" pitchFamily="34" charset="0"/>
              </a:rPr>
              <a:t>According to input-output tables, the import component in final output is 0.25.</a:t>
            </a:r>
            <a:endParaRPr lang="he-IL" sz="1600" dirty="0">
              <a:solidFill>
                <a:srgbClr val="02006D"/>
              </a:solidFill>
              <a:latin typeface="Calibri" panose="020F0502020204030204" pitchFamily="34" charset="0"/>
              <a:cs typeface="Calibri" panose="020F0502020204030204" pitchFamily="34" charset="0"/>
            </a:endParaRPr>
          </a:p>
        </p:txBody>
      </p:sp>
      <p:pic>
        <p:nvPicPr>
          <p:cNvPr id="14" name="Graphic 13">
            <a:hlinkClick r:id="rId9" action="ppaction://hlinksldjump"/>
            <a:extLst>
              <a:ext uri="{FF2B5EF4-FFF2-40B4-BE49-F238E27FC236}">
                <a16:creationId xmlns:a16="http://schemas.microsoft.com/office/drawing/2014/main" id="{AB0DE26B-2563-9F52-16A7-32F7972AD543}"/>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218420" y="6209692"/>
            <a:ext cx="609894" cy="587870"/>
          </a:xfrm>
          <a:prstGeom prst="rect">
            <a:avLst/>
          </a:prstGeom>
        </p:spPr>
      </p:pic>
      <p:sp>
        <p:nvSpPr>
          <p:cNvPr id="7" name="TextBox 6">
            <a:extLst>
              <a:ext uri="{FF2B5EF4-FFF2-40B4-BE49-F238E27FC236}">
                <a16:creationId xmlns:a16="http://schemas.microsoft.com/office/drawing/2014/main" id="{2F08EBA0-DB45-4EB6-10A2-BB4B7633F346}"/>
              </a:ext>
            </a:extLst>
          </p:cNvPr>
          <p:cNvSpPr txBox="1"/>
          <p:nvPr/>
        </p:nvSpPr>
        <p:spPr>
          <a:xfrm>
            <a:off x="7564985" y="2848791"/>
            <a:ext cx="4446640" cy="2815643"/>
          </a:xfrm>
          <a:prstGeom prst="rect">
            <a:avLst/>
          </a:prstGeom>
          <a:noFill/>
        </p:spPr>
        <p:txBody>
          <a:bodyPr wrap="square">
            <a:spAutoFit/>
          </a:bodyPr>
          <a:lstStyle/>
          <a:p>
            <a:pPr marL="228600" indent="-228600" algn="l">
              <a:lnSpc>
                <a:spcPct val="90000"/>
              </a:lnSpc>
              <a:spcBef>
                <a:spcPts val="500"/>
              </a:spcBef>
              <a:buFont typeface="Arial" panose="020B0604020202020204" pitchFamily="34" charset="0"/>
              <a:buChar char="•"/>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Sanctions imposed by the UN are associated with a decline of 2 percentage points in annual growth (over 10 years)</a:t>
            </a:r>
          </a:p>
          <a:p>
            <a:pPr marL="228600" indent="-228600" algn="l">
              <a:lnSpc>
                <a:spcPct val="90000"/>
              </a:lnSpc>
              <a:spcBef>
                <a:spcPts val="500"/>
              </a:spcBef>
              <a:buFont typeface="Arial" panose="020B0604020202020204" pitchFamily="34" charset="0"/>
              <a:buChar char="•"/>
              <a:defRPr/>
            </a:pPr>
            <a:r>
              <a:rPr kumimoji="0" lang="en-US"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Sanctions imposed by the U.S. are associated with a decline of 0.75–1 percentage point in annual growth</a:t>
            </a:r>
            <a:endParaRPr kumimoji="0" lang="he-IL" sz="2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cxnSp>
        <p:nvCxnSpPr>
          <p:cNvPr id="8" name="Straight Connector 7">
            <a:extLst>
              <a:ext uri="{FF2B5EF4-FFF2-40B4-BE49-F238E27FC236}">
                <a16:creationId xmlns:a16="http://schemas.microsoft.com/office/drawing/2014/main" id="{9BF71282-C3A7-D784-DE96-E7DC7C1C050B}"/>
              </a:ext>
            </a:extLst>
          </p:cNvPr>
          <p:cNvCxnSpPr>
            <a:cxnSpLocks/>
          </p:cNvCxnSpPr>
          <p:nvPr/>
        </p:nvCxnSpPr>
        <p:spPr>
          <a:xfrm flipH="1">
            <a:off x="7417514" y="2626079"/>
            <a:ext cx="4446640" cy="0"/>
          </a:xfrm>
          <a:prstGeom prst="line">
            <a:avLst/>
          </a:prstGeom>
          <a:ln w="31750">
            <a:solidFill>
              <a:srgbClr val="E94C5E"/>
            </a:solidFill>
          </a:ln>
        </p:spPr>
        <p:style>
          <a:lnRef idx="1">
            <a:schemeClr val="accent1"/>
          </a:lnRef>
          <a:fillRef idx="0">
            <a:schemeClr val="accent1"/>
          </a:fillRef>
          <a:effectRef idx="0">
            <a:schemeClr val="accent1"/>
          </a:effectRef>
          <a:fontRef idx="minor">
            <a:schemeClr val="tx1"/>
          </a:fontRef>
        </p:style>
      </p:cxnSp>
      <p:graphicFrame>
        <p:nvGraphicFramePr>
          <p:cNvPr id="22" name="Diagram 21">
            <a:extLst>
              <a:ext uri="{FF2B5EF4-FFF2-40B4-BE49-F238E27FC236}">
                <a16:creationId xmlns:a16="http://schemas.microsoft.com/office/drawing/2014/main" id="{6EE5B7A8-F15F-E0A9-E710-D4E7F1D6B42D}"/>
              </a:ext>
            </a:extLst>
          </p:cNvPr>
          <p:cNvGraphicFramePr/>
          <p:nvPr>
            <p:extLst>
              <p:ext uri="{D42A27DB-BD31-4B8C-83A1-F6EECF244321}">
                <p14:modId xmlns:p14="http://schemas.microsoft.com/office/powerpoint/2010/main" val="2519569896"/>
              </p:ext>
            </p:extLst>
          </p:nvPr>
        </p:nvGraphicFramePr>
        <p:xfrm>
          <a:off x="3937411" y="2036511"/>
          <a:ext cx="2926080" cy="235224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25" name="Graphic 24" descr="Landing outline">
            <a:extLst>
              <a:ext uri="{FF2B5EF4-FFF2-40B4-BE49-F238E27FC236}">
                <a16:creationId xmlns:a16="http://schemas.microsoft.com/office/drawing/2014/main" id="{0918B2A7-B4BF-85D3-AB1C-9F35B090AB55}"/>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639289" y="1338595"/>
            <a:ext cx="914400" cy="914400"/>
          </a:xfrm>
          <a:prstGeom prst="rect">
            <a:avLst/>
          </a:prstGeom>
          <a:effectLst>
            <a:glow rad="63500">
              <a:schemeClr val="accent2">
                <a:satMod val="175000"/>
                <a:alpha val="40000"/>
              </a:schemeClr>
            </a:glow>
          </a:effectLst>
        </p:spPr>
      </p:pic>
      <p:pic>
        <p:nvPicPr>
          <p:cNvPr id="27" name="Graphic 26" descr="Take Off outline">
            <a:extLst>
              <a:ext uri="{FF2B5EF4-FFF2-40B4-BE49-F238E27FC236}">
                <a16:creationId xmlns:a16="http://schemas.microsoft.com/office/drawing/2014/main" id="{D4E05CC4-7A9A-BBAF-9FE1-F1CA5F73FE17}"/>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985258" y="1361459"/>
            <a:ext cx="914400" cy="914400"/>
          </a:xfrm>
          <a:prstGeom prst="rect">
            <a:avLst/>
          </a:prstGeom>
          <a:effectLst>
            <a:glow rad="63500">
              <a:schemeClr val="accent2">
                <a:satMod val="175000"/>
                <a:alpha val="40000"/>
              </a:schemeClr>
            </a:glow>
          </a:effectLst>
        </p:spPr>
      </p:pic>
    </p:spTree>
    <p:extLst>
      <p:ext uri="{BB962C8B-B14F-4D97-AF65-F5344CB8AC3E}">
        <p14:creationId xmlns:p14="http://schemas.microsoft.com/office/powerpoint/2010/main" val="34540217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8A77BF-C3A7-3646-DFC5-02E23503C57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E4FB6D6C-C393-9F8F-CBD5-0681DB2199AF}"/>
              </a:ext>
            </a:extLst>
          </p:cNvPr>
          <p:cNvSpPr/>
          <p:nvPr/>
        </p:nvSpPr>
        <p:spPr>
          <a:xfrm>
            <a:off x="1" y="5720315"/>
            <a:ext cx="12192000" cy="1137685"/>
          </a:xfrm>
          <a:prstGeom prst="rect">
            <a:avLst/>
          </a:prstGeom>
          <a:solidFill>
            <a:srgbClr val="E94C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en-US" sz="2400" b="1" dirty="0"/>
          </a:p>
        </p:txBody>
      </p:sp>
      <p:sp>
        <p:nvSpPr>
          <p:cNvPr id="2" name="Title 1">
            <a:extLst>
              <a:ext uri="{FF2B5EF4-FFF2-40B4-BE49-F238E27FC236}">
                <a16:creationId xmlns:a16="http://schemas.microsoft.com/office/drawing/2014/main" id="{0F4A9EBC-2E18-6DCD-80A0-6E8AEC1E8ECB}"/>
              </a:ext>
            </a:extLst>
          </p:cNvPr>
          <p:cNvSpPr>
            <a:spLocks noGrp="1"/>
          </p:cNvSpPr>
          <p:nvPr>
            <p:ph type="title"/>
          </p:nvPr>
        </p:nvSpPr>
        <p:spPr>
          <a:xfrm>
            <a:off x="284965" y="692804"/>
            <a:ext cx="11622070" cy="728976"/>
          </a:xfrm>
        </p:spPr>
        <p:txBody>
          <a:bodyPr>
            <a:normAutofit fontScale="90000"/>
          </a:bodyPr>
          <a:lstStyle/>
          <a:p>
            <a:r>
              <a:rPr lang="en-US" sz="4000" dirty="0">
                <a:solidFill>
                  <a:srgbClr val="E94C5E"/>
                </a:solidFill>
              </a:rPr>
              <a:t>Estimated Overall GDP Loss from Sanctions: 1.5%</a:t>
            </a:r>
            <a:br>
              <a:rPr lang="he-IL" sz="4000" dirty="0">
                <a:solidFill>
                  <a:srgbClr val="E94C5E"/>
                </a:solidFill>
              </a:rPr>
            </a:br>
            <a:r>
              <a:rPr lang="en-US" sz="3100" dirty="0"/>
              <a:t>(Changes in ratio to baseline scenario, percentage points PPP)</a:t>
            </a:r>
            <a:endParaRPr lang="he-IL" sz="3100" dirty="0"/>
          </a:p>
        </p:txBody>
      </p:sp>
      <p:graphicFrame>
        <p:nvGraphicFramePr>
          <p:cNvPr id="7" name="Content Placeholder 6">
            <a:extLst>
              <a:ext uri="{FF2B5EF4-FFF2-40B4-BE49-F238E27FC236}">
                <a16:creationId xmlns:a16="http://schemas.microsoft.com/office/drawing/2014/main" id="{F427812A-28F7-3E4D-4657-F766881ABAD8}"/>
              </a:ext>
            </a:extLst>
          </p:cNvPr>
          <p:cNvGraphicFramePr>
            <a:graphicFrameLocks noGrp="1"/>
          </p:cNvGraphicFramePr>
          <p:nvPr>
            <p:ph idx="1"/>
            <p:extLst>
              <p:ext uri="{D42A27DB-BD31-4B8C-83A1-F6EECF244321}">
                <p14:modId xmlns:p14="http://schemas.microsoft.com/office/powerpoint/2010/main" val="1825481038"/>
              </p:ext>
            </p:extLst>
          </p:nvPr>
        </p:nvGraphicFramePr>
        <p:xfrm>
          <a:off x="393404" y="1554480"/>
          <a:ext cx="11405191" cy="3749040"/>
        </p:xfrm>
        <a:graphic>
          <a:graphicData uri="http://schemas.openxmlformats.org/drawingml/2006/table">
            <a:tbl>
              <a:tblPr firstRow="1" bandRow="1">
                <a:tableStyleId>{5C22544A-7EE6-4342-B048-85BDC9FD1C3A}</a:tableStyleId>
              </a:tblPr>
              <a:tblGrid>
                <a:gridCol w="2664955">
                  <a:extLst>
                    <a:ext uri="{9D8B030D-6E8A-4147-A177-3AD203B41FA5}">
                      <a16:colId xmlns:a16="http://schemas.microsoft.com/office/drawing/2014/main" val="2449084676"/>
                    </a:ext>
                  </a:extLst>
                </a:gridCol>
                <a:gridCol w="1456706">
                  <a:extLst>
                    <a:ext uri="{9D8B030D-6E8A-4147-A177-3AD203B41FA5}">
                      <a16:colId xmlns:a16="http://schemas.microsoft.com/office/drawing/2014/main" val="1520120628"/>
                    </a:ext>
                  </a:extLst>
                </a:gridCol>
                <a:gridCol w="1456706">
                  <a:extLst>
                    <a:ext uri="{9D8B030D-6E8A-4147-A177-3AD203B41FA5}">
                      <a16:colId xmlns:a16="http://schemas.microsoft.com/office/drawing/2014/main" val="1110709173"/>
                    </a:ext>
                  </a:extLst>
                </a:gridCol>
                <a:gridCol w="1676491">
                  <a:extLst>
                    <a:ext uri="{9D8B030D-6E8A-4147-A177-3AD203B41FA5}">
                      <a16:colId xmlns:a16="http://schemas.microsoft.com/office/drawing/2014/main" val="1023876813"/>
                    </a:ext>
                  </a:extLst>
                </a:gridCol>
                <a:gridCol w="1676491">
                  <a:extLst>
                    <a:ext uri="{9D8B030D-6E8A-4147-A177-3AD203B41FA5}">
                      <a16:colId xmlns:a16="http://schemas.microsoft.com/office/drawing/2014/main" val="457693507"/>
                    </a:ext>
                  </a:extLst>
                </a:gridCol>
                <a:gridCol w="1017136">
                  <a:extLst>
                    <a:ext uri="{9D8B030D-6E8A-4147-A177-3AD203B41FA5}">
                      <a16:colId xmlns:a16="http://schemas.microsoft.com/office/drawing/2014/main" val="1850306602"/>
                    </a:ext>
                  </a:extLst>
                </a:gridCol>
                <a:gridCol w="1456706">
                  <a:extLst>
                    <a:ext uri="{9D8B030D-6E8A-4147-A177-3AD203B41FA5}">
                      <a16:colId xmlns:a16="http://schemas.microsoft.com/office/drawing/2014/main" val="1444713297"/>
                    </a:ext>
                  </a:extLst>
                </a:gridCol>
              </a:tblGrid>
              <a:tr h="683226">
                <a:tc>
                  <a:txBody>
                    <a:bodyPr/>
                    <a:lstStyle/>
                    <a:p>
                      <a:pPr algn="ctr" rtl="0"/>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tx2"/>
                          </a:solidFill>
                          <a:latin typeface="Calibri" panose="020F0502020204030204" pitchFamily="34" charset="0"/>
                          <a:cs typeface="Calibri" panose="020F0502020204030204" pitchFamily="34" charset="0"/>
                        </a:rPr>
                        <a:t>Sanctions Impact – Export</a:t>
                      </a:r>
                      <a:endParaRPr lang="he-IL" sz="2200" b="1" dirty="0">
                        <a:solidFill>
                          <a:schemeClr val="tx2"/>
                        </a:solidFill>
                        <a:latin typeface="Calibri" panose="020F0502020204030204" pitchFamily="34" charset="0"/>
                        <a:cs typeface="Calibri" panose="020F0502020204030204" pitchFamily="34" charset="0"/>
                      </a:endParaRPr>
                    </a:p>
                    <a:p>
                      <a:pPr algn="ctr" rtl="0"/>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hMerge="1">
                  <a:txBody>
                    <a:bodyPr/>
                    <a:lstStyle/>
                    <a:p>
                      <a:pPr algn="r" rtl="1"/>
                      <a:endParaRPr lang="he-IL" sz="2400" b="1" dirty="0">
                        <a:solidFill>
                          <a:schemeClr val="tx2"/>
                        </a:solidFill>
                        <a:latin typeface="Calibri" panose="020F0502020204030204" pitchFamily="34" charset="0"/>
                        <a:cs typeface="Calibri" panose="020F0502020204030204" pitchFamily="34" charset="0"/>
                      </a:endParaRPr>
                    </a:p>
                  </a:txBody>
                  <a:tcPr marR="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gridSpan="2">
                  <a:txBody>
                    <a:bodyPr/>
                    <a:lstStyle/>
                    <a:p>
                      <a:pPr algn="ctr" rtl="0"/>
                      <a:r>
                        <a:rPr lang="en-US" sz="2200" b="1" dirty="0">
                          <a:solidFill>
                            <a:schemeClr val="tx2"/>
                          </a:solidFill>
                          <a:latin typeface="Calibri" panose="020F0502020204030204" pitchFamily="34" charset="0"/>
                          <a:cs typeface="Calibri" panose="020F0502020204030204" pitchFamily="34" charset="0"/>
                        </a:rPr>
                        <a:t>Sanctions Impact – Imports of Production Inputs</a:t>
                      </a:r>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hMerge="1">
                  <a:txBody>
                    <a:bodyPr/>
                    <a:lstStyle/>
                    <a:p>
                      <a:pPr algn="r" rtl="1"/>
                      <a:endParaRPr lang="he-IL" sz="2400" b="1" dirty="0">
                        <a:solidFill>
                          <a:schemeClr val="tx2"/>
                        </a:solidFill>
                        <a:latin typeface="Calibri" panose="020F0502020204030204" pitchFamily="34" charset="0"/>
                        <a:cs typeface="Calibri" panose="020F0502020204030204" pitchFamily="34" charset="0"/>
                      </a:endParaRPr>
                    </a:p>
                  </a:txBody>
                  <a:tcPr marR="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200" b="1" dirty="0">
                          <a:solidFill>
                            <a:schemeClr val="tx2"/>
                          </a:solidFill>
                          <a:latin typeface="Calibri" panose="020F0502020204030204" pitchFamily="34" charset="0"/>
                          <a:cs typeface="Calibri" panose="020F0502020204030204" pitchFamily="34" charset="0"/>
                        </a:rPr>
                        <a:t>Total Impact</a:t>
                      </a:r>
                      <a:endParaRPr lang="he-IL" sz="2200" b="1" dirty="0">
                        <a:solidFill>
                          <a:schemeClr val="tx2"/>
                        </a:solidFill>
                        <a:latin typeface="Calibri" panose="020F0502020204030204" pitchFamily="34" charset="0"/>
                        <a:cs typeface="Calibri" panose="020F0502020204030204" pitchFamily="34" charset="0"/>
                      </a:endParaRPr>
                    </a:p>
                    <a:p>
                      <a:pPr algn="ctr" rtl="0"/>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hMerge="1">
                  <a:txBody>
                    <a:bodyPr/>
                    <a:lstStyle/>
                    <a:p>
                      <a:pPr algn="r" rtl="1"/>
                      <a:endParaRPr lang="he-IL" sz="24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980771258"/>
                  </a:ext>
                </a:extLst>
              </a:tr>
              <a:tr h="284677">
                <a:tc>
                  <a:txBody>
                    <a:bodyPr/>
                    <a:lstStyle/>
                    <a:p>
                      <a:pPr algn="ctr" rtl="0"/>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000" b="1" dirty="0">
                          <a:solidFill>
                            <a:schemeClr val="tx2"/>
                          </a:solidFill>
                          <a:latin typeface="Calibri" panose="020F0502020204030204" pitchFamily="34" charset="0"/>
                          <a:cs typeface="Calibri" panose="020F0502020204030204" pitchFamily="34" charset="0"/>
                        </a:rPr>
                        <a:t>GDP</a:t>
                      </a:r>
                      <a:r>
                        <a:rPr lang="he-IL" sz="2000" b="1" dirty="0">
                          <a:solidFill>
                            <a:schemeClr val="tx2"/>
                          </a:solidFill>
                          <a:latin typeface="Calibri" panose="020F0502020204030204" pitchFamily="34" charset="0"/>
                          <a:cs typeface="Calibri" panose="020F0502020204030204" pitchFamily="34" charset="0"/>
                        </a:rPr>
                        <a:t> </a:t>
                      </a: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000" b="1" dirty="0">
                          <a:solidFill>
                            <a:schemeClr val="tx2"/>
                          </a:solidFill>
                          <a:latin typeface="Calibri" panose="020F0502020204030204" pitchFamily="34" charset="0"/>
                          <a:cs typeface="Calibri" panose="020F0502020204030204" pitchFamily="34" charset="0"/>
                        </a:rPr>
                        <a:t>Employment</a:t>
                      </a:r>
                      <a:endParaRPr lang="he-IL" sz="20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000" b="1" dirty="0">
                          <a:solidFill>
                            <a:schemeClr val="tx2"/>
                          </a:solidFill>
                          <a:latin typeface="Calibri" panose="020F0502020204030204" pitchFamily="34" charset="0"/>
                          <a:cs typeface="Calibri" panose="020F0502020204030204" pitchFamily="34" charset="0"/>
                        </a:rPr>
                        <a:t>GDP</a:t>
                      </a:r>
                      <a:r>
                        <a:rPr lang="he-IL" sz="2000" b="1" dirty="0">
                          <a:solidFill>
                            <a:schemeClr val="tx2"/>
                          </a:solidFill>
                          <a:latin typeface="Calibri" panose="020F0502020204030204" pitchFamily="34" charset="0"/>
                          <a:cs typeface="Calibri" panose="020F0502020204030204" pitchFamily="34" charset="0"/>
                        </a:rPr>
                        <a:t> </a:t>
                      </a: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000" b="1" dirty="0">
                          <a:solidFill>
                            <a:schemeClr val="tx2"/>
                          </a:solidFill>
                          <a:latin typeface="Calibri" panose="020F0502020204030204" pitchFamily="34" charset="0"/>
                          <a:cs typeface="Calibri" panose="020F0502020204030204" pitchFamily="34" charset="0"/>
                        </a:rPr>
                        <a:t>Employment</a:t>
                      </a:r>
                      <a:endParaRPr lang="he-IL" sz="20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000" b="1" dirty="0">
                          <a:solidFill>
                            <a:schemeClr val="tx2"/>
                          </a:solidFill>
                          <a:latin typeface="Calibri" panose="020F0502020204030204" pitchFamily="34" charset="0"/>
                          <a:cs typeface="Calibri" panose="020F0502020204030204" pitchFamily="34" charset="0"/>
                        </a:rPr>
                        <a:t>GDP</a:t>
                      </a:r>
                      <a:r>
                        <a:rPr lang="he-IL" sz="2000" b="1" dirty="0">
                          <a:solidFill>
                            <a:schemeClr val="tx2"/>
                          </a:solidFill>
                          <a:latin typeface="Calibri" panose="020F0502020204030204" pitchFamily="34" charset="0"/>
                          <a:cs typeface="Calibri" panose="020F0502020204030204" pitchFamily="34" charset="0"/>
                        </a:rPr>
                        <a:t> </a:t>
                      </a: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000" b="1" dirty="0">
                          <a:solidFill>
                            <a:schemeClr val="tx2"/>
                          </a:solidFill>
                          <a:latin typeface="Calibri" panose="020F0502020204030204" pitchFamily="34" charset="0"/>
                          <a:cs typeface="Calibri" panose="020F0502020204030204" pitchFamily="34" charset="0"/>
                        </a:rPr>
                        <a:t>Employment</a:t>
                      </a:r>
                      <a:endParaRPr lang="he-IL" sz="20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2846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solidFill>
                            <a:schemeClr val="tx2"/>
                          </a:solidFill>
                          <a:latin typeface="Calibri" panose="020F0502020204030204" pitchFamily="34" charset="0"/>
                          <a:cs typeface="Calibri" panose="020F0502020204030204" pitchFamily="34" charset="0"/>
                        </a:rPr>
                        <a:t>High-Tech</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-2.1%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-2.5%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-2.1%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512419">
                <a:tc>
                  <a:txBody>
                    <a:bodyPr/>
                    <a:lstStyle/>
                    <a:p>
                      <a:pPr algn="l" rtl="0"/>
                      <a:r>
                        <a:rPr lang="en-US" sz="2400" b="1" dirty="0">
                          <a:solidFill>
                            <a:schemeClr val="tx2"/>
                          </a:solidFill>
                          <a:latin typeface="Calibri" panose="020F0502020204030204" pitchFamily="34" charset="0"/>
                          <a:cs typeface="Calibri" panose="020F0502020204030204" pitchFamily="34" charset="0"/>
                        </a:rPr>
                        <a:t>Business</a:t>
                      </a:r>
                      <a:r>
                        <a:rPr lang="en-US" sz="2400" b="0" dirty="0">
                          <a:solidFill>
                            <a:schemeClr val="tx2"/>
                          </a:solidFill>
                          <a:latin typeface="Calibri" panose="020F0502020204030204" pitchFamily="34" charset="0"/>
                          <a:cs typeface="Calibri" panose="020F0502020204030204" pitchFamily="34" charset="0"/>
                        </a:rPr>
                        <a:t> </a:t>
                      </a:r>
                    </a:p>
                    <a:p>
                      <a:pPr algn="l" rtl="0"/>
                      <a:r>
                        <a:rPr lang="en-US" sz="2400" b="0" dirty="0">
                          <a:solidFill>
                            <a:schemeClr val="tx2"/>
                          </a:solidFill>
                          <a:latin typeface="Calibri" panose="020F0502020204030204" pitchFamily="34" charset="0"/>
                          <a:cs typeface="Calibri" panose="020F0502020204030204" pitchFamily="34" charset="0"/>
                        </a:rPr>
                        <a:t>(exc. High-tech)</a:t>
                      </a:r>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-0.8%</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-0.9%</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-1.8%</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-2.0%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08571280"/>
                  </a:ext>
                </a:extLst>
              </a:tr>
              <a:tr h="284677">
                <a:tc>
                  <a:txBody>
                    <a:bodyPr/>
                    <a:lstStyle/>
                    <a:p>
                      <a:pPr algn="l" rtl="0"/>
                      <a:r>
                        <a:rPr lang="en-US" sz="2400" b="1" dirty="0">
                          <a:solidFill>
                            <a:schemeClr val="tx2"/>
                          </a:solidFill>
                          <a:latin typeface="Calibri" panose="020F0502020204030204" pitchFamily="34" charset="0"/>
                          <a:cs typeface="Calibri" panose="020F0502020204030204" pitchFamily="34" charset="0"/>
                        </a:rPr>
                        <a:t>Public</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endParaRPr lang="en-US" sz="2400" kern="1200" dirty="0">
                        <a:solidFill>
                          <a:schemeClr val="tx2"/>
                        </a:solidFill>
                        <a:latin typeface="Calibri" panose="020F0502020204030204" pitchFamily="34" charset="0"/>
                        <a:ea typeface="+mn-ea"/>
                        <a:cs typeface="Calibri" panose="020F0502020204030204" pitchFamily="34" charset="0"/>
                      </a:endParaRP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endParaRPr lang="en-US" sz="2400" kern="1200" dirty="0">
                        <a:solidFill>
                          <a:schemeClr val="tx2"/>
                        </a:solidFill>
                        <a:latin typeface="Calibri" panose="020F0502020204030204" pitchFamily="34" charset="0"/>
                        <a:ea typeface="+mn-ea"/>
                        <a:cs typeface="Calibri" panose="020F0502020204030204" pitchFamily="34" charset="0"/>
                      </a:endParaRP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endParaRPr lang="en-US" sz="2400" kern="1200" dirty="0">
                        <a:solidFill>
                          <a:schemeClr val="tx2"/>
                        </a:solidFill>
                        <a:latin typeface="Calibri" panose="020F0502020204030204" pitchFamily="34" charset="0"/>
                        <a:ea typeface="+mn-ea"/>
                        <a:cs typeface="Calibri" panose="020F0502020204030204" pitchFamily="34" charset="0"/>
                      </a:endParaRP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endParaRPr lang="en-US" sz="2400" kern="1200" dirty="0">
                        <a:solidFill>
                          <a:schemeClr val="tx2"/>
                        </a:solidFill>
                        <a:latin typeface="Calibri" panose="020F0502020204030204" pitchFamily="34" charset="0"/>
                        <a:ea typeface="+mn-ea"/>
                        <a:cs typeface="Calibri" panose="020F0502020204030204" pitchFamily="34" charset="0"/>
                      </a:endParaRP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endParaRPr lang="en-US" sz="2400" kern="1200" dirty="0">
                        <a:solidFill>
                          <a:schemeClr val="tx2"/>
                        </a:solidFill>
                        <a:latin typeface="Calibri" panose="020F0502020204030204" pitchFamily="34" charset="0"/>
                        <a:ea typeface="+mn-ea"/>
                        <a:cs typeface="Calibri" panose="020F0502020204030204" pitchFamily="34" charset="0"/>
                      </a:endParaRP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endParaRPr lang="en-US" sz="2400" kern="1200" dirty="0">
                        <a:solidFill>
                          <a:schemeClr val="tx2"/>
                        </a:solidFill>
                        <a:latin typeface="Calibri" panose="020F0502020204030204" pitchFamily="34" charset="0"/>
                        <a:ea typeface="+mn-ea"/>
                        <a:cs typeface="Calibri" panose="020F0502020204030204" pitchFamily="34" charset="0"/>
                      </a:endParaRP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47235612"/>
                  </a:ext>
                </a:extLst>
              </a:tr>
              <a:tr h="284677">
                <a:tc>
                  <a:txBody>
                    <a:bodyPr/>
                    <a:lstStyle/>
                    <a:p>
                      <a:pPr algn="l" rtl="0"/>
                      <a:r>
                        <a:rPr lang="en-US" sz="2400" b="1" dirty="0">
                          <a:solidFill>
                            <a:schemeClr val="bg1"/>
                          </a:solidFill>
                          <a:latin typeface="Calibri" panose="020F0502020204030204" pitchFamily="34" charset="0"/>
                          <a:cs typeface="Calibri" panose="020F0502020204030204" pitchFamily="34" charset="0"/>
                        </a:rPr>
                        <a:t>Total Economy</a:t>
                      </a: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-0.9%</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-0.7%</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-0.6%</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-0.9%</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-1.5%</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-1.6%</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1085559651"/>
                  </a:ext>
                </a:extLst>
              </a:tr>
            </a:tbl>
          </a:graphicData>
        </a:graphic>
      </p:graphicFrame>
      <p:sp>
        <p:nvSpPr>
          <p:cNvPr id="3" name="Oval 2">
            <a:extLst>
              <a:ext uri="{FF2B5EF4-FFF2-40B4-BE49-F238E27FC236}">
                <a16:creationId xmlns:a16="http://schemas.microsoft.com/office/drawing/2014/main" id="{C31B6BEA-D738-33B7-E90A-756CC0DF97DB}"/>
              </a:ext>
            </a:extLst>
          </p:cNvPr>
          <p:cNvSpPr/>
          <p:nvPr/>
        </p:nvSpPr>
        <p:spPr>
          <a:xfrm>
            <a:off x="10592196" y="4760036"/>
            <a:ext cx="1015010" cy="629053"/>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ADF22245-4BE5-2AFF-4DB5-4C9955545369}"/>
              </a:ext>
            </a:extLst>
          </p:cNvPr>
          <p:cNvSpPr/>
          <p:nvPr/>
        </p:nvSpPr>
        <p:spPr>
          <a:xfrm>
            <a:off x="9302657" y="4748161"/>
            <a:ext cx="1015010" cy="636042"/>
          </a:xfrm>
          <a:prstGeom prst="ellipse">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6" name="Graphic 5">
            <a:hlinkClick r:id="rId2" action="ppaction://hlinksldjump"/>
            <a:extLst>
              <a:ext uri="{FF2B5EF4-FFF2-40B4-BE49-F238E27FC236}">
                <a16:creationId xmlns:a16="http://schemas.microsoft.com/office/drawing/2014/main" id="{24216B2C-206F-0EE5-CF85-E03A6A71F4A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18420" y="6209692"/>
            <a:ext cx="609894" cy="587870"/>
          </a:xfrm>
          <a:prstGeom prst="rect">
            <a:avLst/>
          </a:prstGeom>
        </p:spPr>
      </p:pic>
      <p:sp>
        <p:nvSpPr>
          <p:cNvPr id="14" name="TextBox 13">
            <a:extLst>
              <a:ext uri="{FF2B5EF4-FFF2-40B4-BE49-F238E27FC236}">
                <a16:creationId xmlns:a16="http://schemas.microsoft.com/office/drawing/2014/main" id="{6B88F02F-1991-3D56-9AF5-E3DD4B48B0A6}"/>
              </a:ext>
            </a:extLst>
          </p:cNvPr>
          <p:cNvSpPr txBox="1"/>
          <p:nvPr/>
        </p:nvSpPr>
        <p:spPr>
          <a:xfrm>
            <a:off x="790203" y="5873658"/>
            <a:ext cx="11172365" cy="830997"/>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a:ea typeface="+mn-ea"/>
                <a:cs typeface="+mn-cs"/>
              </a:rPr>
              <a:t>A 1.5% decline in GDP reflects an annual </a:t>
            </a:r>
            <a:r>
              <a:rPr kumimoji="0" lang="en-US" sz="2400" b="1" i="0" u="none" strike="noStrike" kern="1200" cap="none" spc="0" normalizeH="0" baseline="0" noProof="0" dirty="0">
                <a:ln>
                  <a:noFill/>
                </a:ln>
                <a:solidFill>
                  <a:schemeClr val="bg1"/>
                </a:solidFill>
                <a:effectLst/>
                <a:uLnTx/>
                <a:uFillTx/>
                <a:latin typeface="Calibri" panose="020F0502020204030204"/>
                <a:ea typeface="+mn-ea"/>
                <a:cs typeface="+mn-cs"/>
                <a:hlinkClick r:id="rId5" action="ppaction://hlinksldjump">
                  <a:extLst>
                    <a:ext uri="{A12FA001-AC4F-418D-AE19-62706E023703}">
                      <ahyp:hlinkClr xmlns:ahyp="http://schemas.microsoft.com/office/drawing/2018/hyperlinkcolor" val="tx"/>
                    </a:ext>
                  </a:extLst>
                </a:hlinkClick>
              </a:rPr>
              <a:t>decrease of about 1.6% in employment</a:t>
            </a:r>
            <a:r>
              <a:rPr kumimoji="0" lang="en-US" sz="2400" b="1" i="0" u="none" strike="noStrike" kern="1200" cap="none" spc="0" normalizeH="0" baseline="0" noProof="0" dirty="0">
                <a:ln>
                  <a:noFill/>
                </a:ln>
                <a:solidFill>
                  <a:srgbClr val="FFFFFF"/>
                </a:solidFill>
                <a:effectLst/>
                <a:uLnTx/>
                <a:uFillTx/>
                <a:latin typeface="Calibri" panose="020F0502020204030204"/>
                <a:ea typeface="+mn-ea"/>
                <a:cs typeface="+mn-cs"/>
              </a:rPr>
              <a:t>, alongside reduced productivity and investment, leading to lower capital accumulation</a:t>
            </a:r>
          </a:p>
        </p:txBody>
      </p:sp>
    </p:spTree>
    <p:extLst>
      <p:ext uri="{BB962C8B-B14F-4D97-AF65-F5344CB8AC3E}">
        <p14:creationId xmlns:p14="http://schemas.microsoft.com/office/powerpoint/2010/main" val="3163247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8A77BF-C3A7-3646-DFC5-02E23503C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A9EBC-2E18-6DCD-80A0-6E8AEC1E8ECB}"/>
              </a:ext>
            </a:extLst>
          </p:cNvPr>
          <p:cNvSpPr>
            <a:spLocks noGrp="1"/>
          </p:cNvSpPr>
          <p:nvPr>
            <p:ph type="title"/>
          </p:nvPr>
        </p:nvSpPr>
        <p:spPr>
          <a:xfrm>
            <a:off x="467074" y="468402"/>
            <a:ext cx="11257851" cy="728976"/>
          </a:xfrm>
        </p:spPr>
        <p:txBody>
          <a:bodyPr>
            <a:normAutofit/>
          </a:bodyPr>
          <a:lstStyle/>
          <a:p>
            <a:pPr algn="ctr"/>
            <a:r>
              <a:rPr lang="en-US" dirty="0">
                <a:solidFill>
                  <a:srgbClr val="E94C5E"/>
                </a:solidFill>
                <a:effectLst>
                  <a:outerShdw blurRad="38100" dist="38100" dir="2700000" algn="tl">
                    <a:srgbClr val="000000">
                      <a:alpha val="43137"/>
                    </a:srgbClr>
                  </a:outerShdw>
                </a:effectLst>
              </a:rPr>
              <a:t>Employment Forecast to 2035 by Growth Scenarios</a:t>
            </a:r>
            <a:endParaRPr lang="he-IL" dirty="0">
              <a:solidFill>
                <a:srgbClr val="E94C5E"/>
              </a:solidFill>
              <a:effectLst>
                <a:outerShdw blurRad="38100" dist="38100" dir="2700000" algn="tl">
                  <a:srgbClr val="000000">
                    <a:alpha val="43137"/>
                  </a:srgbClr>
                </a:outerShdw>
              </a:effectLst>
            </a:endParaRPr>
          </a:p>
        </p:txBody>
      </p:sp>
      <p:graphicFrame>
        <p:nvGraphicFramePr>
          <p:cNvPr id="7" name="Content Placeholder 6">
            <a:extLst>
              <a:ext uri="{FF2B5EF4-FFF2-40B4-BE49-F238E27FC236}">
                <a16:creationId xmlns:a16="http://schemas.microsoft.com/office/drawing/2014/main" id="{F427812A-28F7-3E4D-4657-F766881ABAD8}"/>
              </a:ext>
            </a:extLst>
          </p:cNvPr>
          <p:cNvGraphicFramePr>
            <a:graphicFrameLocks noGrp="1"/>
          </p:cNvGraphicFramePr>
          <p:nvPr>
            <p:ph idx="1"/>
          </p:nvPr>
        </p:nvGraphicFramePr>
        <p:xfrm>
          <a:off x="1011039" y="1711953"/>
          <a:ext cx="9643496" cy="3749040"/>
        </p:xfrm>
        <a:graphic>
          <a:graphicData uri="http://schemas.openxmlformats.org/drawingml/2006/table">
            <a:tbl>
              <a:tblPr firstRow="1" bandRow="1">
                <a:tableStyleId>{5C22544A-7EE6-4342-B048-85BDC9FD1C3A}</a:tableStyleId>
              </a:tblPr>
              <a:tblGrid>
                <a:gridCol w="3498660">
                  <a:extLst>
                    <a:ext uri="{9D8B030D-6E8A-4147-A177-3AD203B41FA5}">
                      <a16:colId xmlns:a16="http://schemas.microsoft.com/office/drawing/2014/main" val="2449084676"/>
                    </a:ext>
                  </a:extLst>
                </a:gridCol>
                <a:gridCol w="2005973">
                  <a:extLst>
                    <a:ext uri="{9D8B030D-6E8A-4147-A177-3AD203B41FA5}">
                      <a16:colId xmlns:a16="http://schemas.microsoft.com/office/drawing/2014/main" val="1520120628"/>
                    </a:ext>
                  </a:extLst>
                </a:gridCol>
                <a:gridCol w="1859128">
                  <a:extLst>
                    <a:ext uri="{9D8B030D-6E8A-4147-A177-3AD203B41FA5}">
                      <a16:colId xmlns:a16="http://schemas.microsoft.com/office/drawing/2014/main" val="1110709173"/>
                    </a:ext>
                  </a:extLst>
                </a:gridCol>
                <a:gridCol w="2279735">
                  <a:extLst>
                    <a:ext uri="{9D8B030D-6E8A-4147-A177-3AD203B41FA5}">
                      <a16:colId xmlns:a16="http://schemas.microsoft.com/office/drawing/2014/main" val="1444713297"/>
                    </a:ext>
                  </a:extLst>
                </a:gridCol>
              </a:tblGrid>
              <a:tr h="619487">
                <a:tc>
                  <a:txBody>
                    <a:bodyPr/>
                    <a:lstStyle/>
                    <a:p>
                      <a:pPr algn="l" rtl="0"/>
                      <a:r>
                        <a:rPr lang="en-US" sz="2200" b="1" dirty="0">
                          <a:solidFill>
                            <a:schemeClr val="tx2"/>
                          </a:solidFill>
                          <a:latin typeface="Calibri" panose="020F0502020204030204" pitchFamily="34" charset="0"/>
                          <a:cs typeface="Calibri" panose="020F0502020204030204" pitchFamily="34" charset="0"/>
                        </a:rPr>
                        <a:t>Growth Scenario</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chemeClr val="tx2"/>
                          </a:solidFill>
                          <a:latin typeface="Calibri" panose="020F0502020204030204" pitchFamily="34" charset="0"/>
                          <a:cs typeface="Calibri" panose="020F0502020204030204" pitchFamily="34" charset="0"/>
                        </a:rPr>
                        <a:t>Arrangement and Reforms</a:t>
                      </a:r>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chemeClr val="tx2"/>
                          </a:solidFill>
                          <a:latin typeface="Calibri" panose="020F0502020204030204" pitchFamily="34" charset="0"/>
                          <a:cs typeface="Calibri" panose="020F0502020204030204" pitchFamily="34" charset="0"/>
                        </a:rPr>
                        <a:t>Arrangement, No Reforms</a:t>
                      </a:r>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rgbClr val="E94C5E"/>
                          </a:solidFill>
                          <a:latin typeface="Calibri" panose="020F0502020204030204" pitchFamily="34" charset="0"/>
                          <a:cs typeface="Calibri" panose="020F0502020204030204" pitchFamily="34" charset="0"/>
                        </a:rPr>
                        <a:t>No Arrangement, No Reforms</a:t>
                      </a:r>
                      <a:endParaRPr lang="he-IL" sz="2200" b="1" dirty="0">
                        <a:solidFill>
                          <a:srgbClr val="E94C5E"/>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164921197"/>
                  </a:ext>
                </a:extLst>
              </a:tr>
              <a:tr h="344159">
                <a:tc>
                  <a:txBody>
                    <a:bodyPr/>
                    <a:lstStyle/>
                    <a:p>
                      <a:pPr algn="l" rtl="0"/>
                      <a:r>
                        <a:rPr lang="en-US" sz="2200" b="1" dirty="0">
                          <a:solidFill>
                            <a:schemeClr val="tx2"/>
                          </a:solidFill>
                          <a:latin typeface="Calibri" panose="020F0502020204030204" pitchFamily="34" charset="0"/>
                          <a:cs typeface="Calibri" panose="020F0502020204030204" pitchFamily="34" charset="0"/>
                        </a:rPr>
                        <a:t>Growth rate</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chemeClr val="tx2"/>
                          </a:solidFill>
                          <a:latin typeface="Calibri" panose="020F0502020204030204" pitchFamily="34" charset="0"/>
                          <a:cs typeface="Calibri" panose="020F0502020204030204" pitchFamily="34" charset="0"/>
                        </a:rPr>
                        <a:t>3.7%</a:t>
                      </a:r>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a:solidFill>
                            <a:schemeClr val="tx2"/>
                          </a:solidFill>
                          <a:latin typeface="Calibri" panose="020F0502020204030204" pitchFamily="34" charset="0"/>
                          <a:cs typeface="Calibri" panose="020F0502020204030204" pitchFamily="34" charset="0"/>
                        </a:rPr>
                        <a:t>2.5%</a:t>
                      </a:r>
                      <a:endParaRPr lang="he-IL" sz="2200" b="1" dirty="0">
                        <a:solidFill>
                          <a:schemeClr val="tx2"/>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rgbClr val="E94C5E"/>
                          </a:solidFill>
                          <a:latin typeface="Calibri" panose="020F0502020204030204" pitchFamily="34" charset="0"/>
                          <a:cs typeface="Calibri" panose="020F0502020204030204" pitchFamily="34" charset="0"/>
                        </a:rPr>
                        <a:t>2.0%</a:t>
                      </a:r>
                      <a:endParaRPr lang="he-IL" sz="2200" b="1" dirty="0">
                        <a:solidFill>
                          <a:srgbClr val="E94C5E"/>
                        </a:solidFill>
                        <a:latin typeface="Calibri" panose="020F0502020204030204" pitchFamily="34" charset="0"/>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344159">
                <a:tc>
                  <a:txBody>
                    <a:bodyPr/>
                    <a:lstStyle/>
                    <a:p>
                      <a:pPr algn="l" rtl="0"/>
                      <a:r>
                        <a:rPr lang="en-US" sz="2200" b="0" dirty="0">
                          <a:solidFill>
                            <a:schemeClr val="tx2"/>
                          </a:solidFill>
                          <a:latin typeface="Calibri" panose="020F0502020204030204" pitchFamily="34" charset="0"/>
                          <a:cs typeface="Calibri" panose="020F0502020204030204" pitchFamily="34" charset="0"/>
                        </a:rPr>
                        <a:t>High-tech employment</a:t>
                      </a:r>
                      <a:endParaRPr lang="en-US" sz="2200" b="0" baseline="30000"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627</a:t>
                      </a:r>
                    </a:p>
                  </a:txBody>
                  <a:tcPr marL="6350" marR="6350" marT="6350" marB="0" anchor="ct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535</a:t>
                      </a:r>
                    </a:p>
                  </a:txBody>
                  <a:tcPr marL="6350" marR="6350" marT="6350" marB="0" anchor="ct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456</a:t>
                      </a:r>
                    </a:p>
                  </a:txBody>
                  <a:tcPr marL="6350" marR="6350" marT="6350" marB="0" anchor="ct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876069423"/>
                  </a:ext>
                </a:extLst>
              </a:tr>
              <a:tr h="344159">
                <a:tc>
                  <a:txBody>
                    <a:bodyPr/>
                    <a:lstStyle/>
                    <a:p>
                      <a:pPr algn="l" rtl="0"/>
                      <a:r>
                        <a:rPr lang="en-US" sz="2200" b="0" dirty="0">
                          <a:solidFill>
                            <a:schemeClr val="tx2"/>
                          </a:solidFill>
                          <a:latin typeface="Calibri" panose="020F0502020204030204" pitchFamily="34" charset="0"/>
                          <a:cs typeface="Calibri" panose="020F0502020204030204" pitchFamily="34" charset="0"/>
                        </a:rPr>
                        <a:t>Business sector employment</a:t>
                      </a:r>
                    </a:p>
                  </a:txBody>
                  <a:tcPr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3,174</a:t>
                      </a:r>
                    </a:p>
                  </a:txBody>
                  <a:tcPr marL="6350" marR="6350" marT="6350" marB="0"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3,002</a:t>
                      </a:r>
                    </a:p>
                  </a:txBody>
                  <a:tcPr marL="6350" marR="6350" marT="6350" marB="0"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3,002</a:t>
                      </a:r>
                    </a:p>
                  </a:txBody>
                  <a:tcPr marL="6350" marR="6350" marT="6350" marB="0"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253015211"/>
                  </a:ext>
                </a:extLst>
              </a:tr>
              <a:tr h="344159">
                <a:tc>
                  <a:txBody>
                    <a:bodyPr/>
                    <a:lstStyle/>
                    <a:p>
                      <a:pPr algn="l" rtl="0"/>
                      <a:r>
                        <a:rPr lang="en-US" sz="2200" b="0" dirty="0">
                          <a:solidFill>
                            <a:schemeClr val="tx2"/>
                          </a:solidFill>
                          <a:latin typeface="Calibri" panose="020F0502020204030204" pitchFamily="34" charset="0"/>
                          <a:cs typeface="Calibri" panose="020F0502020204030204" pitchFamily="34" charset="0"/>
                        </a:rPr>
                        <a:t>Public sector employment</a:t>
                      </a:r>
                    </a:p>
                  </a:txBody>
                  <a:tcPr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1,992</a:t>
                      </a:r>
                    </a:p>
                  </a:txBody>
                  <a:tcPr marL="6350" marR="6350" marT="6350" marB="0"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1,910</a:t>
                      </a:r>
                    </a:p>
                  </a:txBody>
                  <a:tcPr marL="6350" marR="6350" marT="6350" marB="0"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1,910</a:t>
                      </a:r>
                    </a:p>
                  </a:txBody>
                  <a:tcPr marL="6350" marR="6350" marT="6350" marB="0" anchor="ct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08571280"/>
                  </a:ext>
                </a:extLst>
              </a:tr>
              <a:tr h="344159">
                <a:tc>
                  <a:txBody>
                    <a:bodyPr/>
                    <a:lstStyle/>
                    <a:p>
                      <a:pPr marL="0" algn="l" defTabSz="914400" rtl="0" eaLnBrk="1" latinLnBrk="0" hangingPunct="1"/>
                      <a:r>
                        <a:rPr lang="en-US" sz="2200" b="0" kern="1200" dirty="0">
                          <a:solidFill>
                            <a:schemeClr val="tx2"/>
                          </a:solidFill>
                          <a:latin typeface="Calibri" panose="020F0502020204030204" pitchFamily="34" charset="0"/>
                          <a:ea typeface="+mn-ea"/>
                          <a:cs typeface="Calibri" panose="020F0502020204030204" pitchFamily="34" charset="0"/>
                        </a:rPr>
                        <a:t>Total employment</a:t>
                      </a:r>
                    </a:p>
                  </a:txBody>
                  <a:tcPr anchor="ctr">
                    <a:lnL w="19050" cap="flat" cmpd="sng" algn="ctr">
                      <a:noFill/>
                      <a:prstDash val="solid"/>
                      <a:round/>
                      <a:headEnd type="none" w="med" len="med"/>
                      <a:tailEnd type="none" w="med" len="med"/>
                    </a:lnL>
                    <a:lnR w="12700" cmpd="sng">
                      <a:noFill/>
                    </a:lnR>
                    <a:lnT w="6350" cap="flat" cmpd="sng" algn="ctr">
                      <a:solidFill>
                        <a:schemeClr val="bg2">
                          <a:lumMod val="40000"/>
                          <a:lumOff val="60000"/>
                        </a:schemeClr>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5,794</a:t>
                      </a:r>
                    </a:p>
                  </a:txBody>
                  <a:tcPr marL="6350" marR="6350" marT="6350" marB="0" anchor="ctr">
                    <a:lnL w="12700" cmpd="sng">
                      <a:noFill/>
                    </a:lnL>
                    <a:lnR w="12700" cmpd="sng">
                      <a:noFill/>
                    </a:lnR>
                    <a:lnT w="6350" cap="flat" cmpd="sng" algn="ctr">
                      <a:solidFill>
                        <a:schemeClr val="bg2">
                          <a:lumMod val="40000"/>
                          <a:lumOff val="60000"/>
                        </a:schemeClr>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5,447</a:t>
                      </a:r>
                    </a:p>
                  </a:txBody>
                  <a:tcPr marL="6350" marR="6350" marT="6350" marB="0" anchor="ctr">
                    <a:lnL w="12700" cmpd="sng">
                      <a:noFill/>
                    </a:lnL>
                    <a:lnR w="12700" cmpd="sng">
                      <a:noFill/>
                    </a:lnR>
                    <a:lnT w="6350" cap="flat" cmpd="sng" algn="ctr">
                      <a:solidFill>
                        <a:schemeClr val="bg2">
                          <a:lumMod val="40000"/>
                          <a:lumOff val="60000"/>
                        </a:schemeClr>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914400" rtl="0" eaLnBrk="1" fontAlgn="b" latinLnBrk="0" hangingPunct="1">
                        <a:buNone/>
                      </a:pPr>
                      <a:r>
                        <a:rPr lang="en-US" sz="2200" b="0" kern="1200" dirty="0">
                          <a:solidFill>
                            <a:schemeClr val="tx2"/>
                          </a:solidFill>
                          <a:latin typeface="Calibri" panose="020F0502020204030204" pitchFamily="34" charset="0"/>
                          <a:ea typeface="+mn-ea"/>
                          <a:cs typeface="Calibri" panose="020F0502020204030204" pitchFamily="34" charset="0"/>
                        </a:rPr>
                        <a:t>5,368</a:t>
                      </a:r>
                    </a:p>
                  </a:txBody>
                  <a:tcPr marL="6350" marR="6350" marT="6350" marB="0" anchor="ctr">
                    <a:lnL w="12700" cmpd="sng">
                      <a:noFill/>
                    </a:lnL>
                    <a:lnR w="1905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85559651"/>
                  </a:ext>
                </a:extLst>
              </a:tr>
              <a:tr h="344159">
                <a:tc>
                  <a:txBody>
                    <a:bodyPr/>
                    <a:lstStyle/>
                    <a:p>
                      <a:pPr algn="l" rtl="0"/>
                      <a:r>
                        <a:rPr lang="en-US" sz="2200" b="0" dirty="0">
                          <a:solidFill>
                            <a:schemeClr val="bg1"/>
                          </a:solidFill>
                          <a:latin typeface="Calibri" panose="020F0502020204030204" pitchFamily="34" charset="0"/>
                          <a:cs typeface="Calibri" panose="020F0502020204030204" pitchFamily="34" charset="0"/>
                        </a:rPr>
                        <a:t>Employment rate</a:t>
                      </a: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200" b="1" kern="1200" dirty="0">
                          <a:solidFill>
                            <a:schemeClr val="bg1"/>
                          </a:solidFill>
                          <a:latin typeface="Calibri" panose="020F0502020204030204" pitchFamily="34" charset="0"/>
                          <a:ea typeface="+mn-ea"/>
                          <a:cs typeface="Calibri" panose="020F0502020204030204" pitchFamily="34" charset="0"/>
                        </a:rPr>
                        <a:t>63.3%</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200" b="1" kern="1200" dirty="0">
                          <a:solidFill>
                            <a:schemeClr val="bg1"/>
                          </a:solidFill>
                          <a:latin typeface="Calibri" panose="020F0502020204030204" pitchFamily="34" charset="0"/>
                          <a:ea typeface="+mn-ea"/>
                          <a:cs typeface="Calibri" panose="020F0502020204030204" pitchFamily="34" charset="0"/>
                        </a:rPr>
                        <a:t>59.5%</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200" b="1" kern="1200" dirty="0">
                          <a:solidFill>
                            <a:schemeClr val="bg1"/>
                          </a:solidFill>
                          <a:latin typeface="Calibri" panose="020F0502020204030204" pitchFamily="34" charset="0"/>
                          <a:ea typeface="+mn-ea"/>
                          <a:cs typeface="Calibri" panose="020F0502020204030204" pitchFamily="34" charset="0"/>
                        </a:rPr>
                        <a:t>59.5%</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3866787167"/>
                  </a:ext>
                </a:extLst>
              </a:tr>
              <a:tr h="344159">
                <a:tc>
                  <a:txBody>
                    <a:bodyPr/>
                    <a:lstStyle/>
                    <a:p>
                      <a:pPr algn="l" rtl="0"/>
                      <a:r>
                        <a:rPr lang="en-US" sz="2200" b="1" dirty="0">
                          <a:solidFill>
                            <a:schemeClr val="bg1"/>
                          </a:solidFill>
                          <a:latin typeface="Calibri" panose="020F0502020204030204" pitchFamily="34" charset="0"/>
                          <a:cs typeface="Calibri" panose="020F0502020204030204" pitchFamily="34" charset="0"/>
                        </a:rPr>
                        <a:t>Migration* </a:t>
                      </a:r>
                      <a:r>
                        <a:rPr lang="he-IL" sz="2200" b="0" dirty="0">
                          <a:solidFill>
                            <a:schemeClr val="bg1"/>
                          </a:solidFill>
                          <a:latin typeface="Calibri" panose="020F0502020204030204" pitchFamily="34" charset="0"/>
                          <a:cs typeface="Calibri" panose="020F0502020204030204" pitchFamily="34" charset="0"/>
                        </a:rPr>
                        <a:t> </a:t>
                      </a:r>
                      <a:r>
                        <a:rPr lang="en-US" sz="1600" b="0" dirty="0">
                          <a:solidFill>
                            <a:schemeClr val="bg1"/>
                          </a:solidFill>
                          <a:latin typeface="Calibri" panose="020F0502020204030204" pitchFamily="34" charset="0"/>
                          <a:cs typeface="Calibri" panose="020F0502020204030204" pitchFamily="34" charset="0"/>
                        </a:rPr>
                        <a:t>(Total 2025-2035)</a:t>
                      </a:r>
                      <a:endParaRPr lang="en-US" sz="2200" b="1" dirty="0">
                        <a:solidFill>
                          <a:schemeClr val="bg1"/>
                        </a:solidFill>
                        <a:latin typeface="Calibri" panose="020F0502020204030204" pitchFamily="34" charset="0"/>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he-IL" sz="2200" b="1" kern="1200" dirty="0">
                          <a:solidFill>
                            <a:schemeClr val="bg1"/>
                          </a:solidFill>
                          <a:latin typeface="Calibri" panose="020F0502020204030204" pitchFamily="34" charset="0"/>
                          <a:ea typeface="+mn-ea"/>
                          <a:cs typeface="Calibri" panose="020F0502020204030204" pitchFamily="34" charset="0"/>
                        </a:rPr>
                        <a:t>----</a:t>
                      </a:r>
                      <a:endParaRPr lang="en-US" sz="2200" b="1" kern="1200" dirty="0">
                        <a:solidFill>
                          <a:schemeClr val="bg1"/>
                        </a:solidFill>
                        <a:latin typeface="Calibri" panose="020F0502020204030204" pitchFamily="34" charset="0"/>
                        <a:ea typeface="+mn-ea"/>
                        <a:cs typeface="Calibri" panose="020F0502020204030204" pitchFamily="34" charset="0"/>
                      </a:endParaRP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he-IL" sz="2200" b="1" kern="1200" dirty="0">
                          <a:solidFill>
                            <a:schemeClr val="bg1"/>
                          </a:solidFill>
                          <a:latin typeface="Calibri" panose="020F0502020204030204" pitchFamily="34" charset="0"/>
                          <a:ea typeface="+mn-ea"/>
                          <a:cs typeface="Calibri" panose="020F0502020204030204" pitchFamily="34" charset="0"/>
                        </a:rPr>
                        <a:t>----</a:t>
                      </a:r>
                      <a:endParaRPr lang="en-US" sz="2200" b="1" kern="1200" dirty="0">
                        <a:solidFill>
                          <a:schemeClr val="bg1"/>
                        </a:solidFill>
                        <a:latin typeface="Calibri" panose="020F0502020204030204" pitchFamily="34" charset="0"/>
                        <a:ea typeface="+mn-ea"/>
                        <a:cs typeface="Calibri" panose="020F0502020204030204" pitchFamily="34" charset="0"/>
                      </a:endParaRP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200" b="1" kern="1200" dirty="0">
                          <a:solidFill>
                            <a:schemeClr val="bg1"/>
                          </a:solidFill>
                          <a:latin typeface="Calibri" panose="020F0502020204030204" pitchFamily="34" charset="0"/>
                          <a:ea typeface="+mn-ea"/>
                          <a:cs typeface="Calibri" panose="020F0502020204030204" pitchFamily="34" charset="0"/>
                        </a:rPr>
                        <a:t>130</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2801721775"/>
                  </a:ext>
                </a:extLst>
              </a:tr>
            </a:tbl>
          </a:graphicData>
        </a:graphic>
      </p:graphicFrame>
      <p:sp>
        <p:nvSpPr>
          <p:cNvPr id="6" name="Title 1">
            <a:extLst>
              <a:ext uri="{FF2B5EF4-FFF2-40B4-BE49-F238E27FC236}">
                <a16:creationId xmlns:a16="http://schemas.microsoft.com/office/drawing/2014/main" id="{222F5A54-B4A8-0D95-B87C-EB667E0491C5}"/>
              </a:ext>
            </a:extLst>
          </p:cNvPr>
          <p:cNvSpPr txBox="1">
            <a:spLocks/>
          </p:cNvSpPr>
          <p:nvPr/>
        </p:nvSpPr>
        <p:spPr>
          <a:xfrm>
            <a:off x="266699" y="1238996"/>
            <a:ext cx="11658600" cy="429209"/>
          </a:xfrm>
          <a:prstGeom prst="rect">
            <a:avLst/>
          </a:prstGeom>
        </p:spPr>
        <p:txBody>
          <a:bodyPr vert="horz" lIns="91440" tIns="45720" rIns="91440" bIns="45720" rtlCol="0" anchor="ctr">
            <a:normAutofit fontScale="97500"/>
          </a:bodyPr>
          <a:lstStyle>
            <a:lvl1pPr algn="r" defTabSz="914400" rtl="1" eaLnBrk="1" latinLnBrk="0" hangingPunct="1">
              <a:lnSpc>
                <a:spcPct val="90000"/>
              </a:lnSpc>
              <a:spcBef>
                <a:spcPct val="0"/>
              </a:spcBef>
              <a:buNone/>
              <a:defRPr sz="3600" b="1" kern="1200">
                <a:solidFill>
                  <a:schemeClr val="bg2"/>
                </a:solidFill>
                <a:latin typeface="Calibri" panose="020F0502020204030204" pitchFamily="34" charset="0"/>
                <a:ea typeface="+mj-ea"/>
                <a:cs typeface="Calibri" panose="020F0502020204030204" pitchFamily="34" charset="0"/>
              </a:defRPr>
            </a:lvl1pPr>
          </a:lstStyle>
          <a:p>
            <a:pPr algn="ctr" rtl="0"/>
            <a:r>
              <a:rPr lang="en-US" sz="2400" dirty="0">
                <a:solidFill>
                  <a:schemeClr val="tx2"/>
                </a:solidFill>
                <a:ea typeface="+mn-ea"/>
              </a:rPr>
              <a:t>Total employment </a:t>
            </a:r>
            <a:r>
              <a:rPr lang="en-US" sz="2400" b="0" dirty="0">
                <a:solidFill>
                  <a:schemeClr val="tx2"/>
                </a:solidFill>
                <a:ea typeface="+mn-ea"/>
              </a:rPr>
              <a:t>(thousands), </a:t>
            </a:r>
            <a:r>
              <a:rPr lang="en-US" sz="2400" dirty="0">
                <a:solidFill>
                  <a:schemeClr val="tx2"/>
                </a:solidFill>
                <a:ea typeface="+mn-ea"/>
              </a:rPr>
              <a:t>Employment rate,</a:t>
            </a:r>
            <a:r>
              <a:rPr lang="en-US" sz="2400" b="0" dirty="0">
                <a:solidFill>
                  <a:schemeClr val="tx2"/>
                </a:solidFill>
                <a:ea typeface="+mn-ea"/>
              </a:rPr>
              <a:t> and </a:t>
            </a:r>
            <a:r>
              <a:rPr lang="en-US" sz="2400" dirty="0">
                <a:solidFill>
                  <a:schemeClr val="tx2"/>
                </a:solidFill>
                <a:ea typeface="+mn-ea"/>
              </a:rPr>
              <a:t>Outflow abroad</a:t>
            </a:r>
            <a:r>
              <a:rPr lang="en-US" sz="2400" b="0" dirty="0">
                <a:solidFill>
                  <a:schemeClr val="tx2"/>
                </a:solidFill>
                <a:ea typeface="+mn-ea"/>
              </a:rPr>
              <a:t> (thousands)</a:t>
            </a:r>
            <a:endParaRPr lang="he-IL" sz="2400" b="0" dirty="0">
              <a:solidFill>
                <a:schemeClr val="tx2"/>
              </a:solidFill>
              <a:ea typeface="+mn-ea"/>
            </a:endParaRPr>
          </a:p>
        </p:txBody>
      </p:sp>
      <p:sp>
        <p:nvSpPr>
          <p:cNvPr id="3" name="TextBox 2">
            <a:extLst>
              <a:ext uri="{FF2B5EF4-FFF2-40B4-BE49-F238E27FC236}">
                <a16:creationId xmlns:a16="http://schemas.microsoft.com/office/drawing/2014/main" id="{75042E8F-7CAC-FA3F-3CB3-69C0AE594DFA}"/>
              </a:ext>
            </a:extLst>
          </p:cNvPr>
          <p:cNvSpPr txBox="1"/>
          <p:nvPr/>
        </p:nvSpPr>
        <p:spPr>
          <a:xfrm>
            <a:off x="674877" y="5526739"/>
            <a:ext cx="11517123" cy="1169551"/>
          </a:xfrm>
          <a:prstGeom prst="rect">
            <a:avLst/>
          </a:prstGeom>
        </p:spPr>
        <p:txBody>
          <a:bodyPr wrap="square" rtlCol="0">
            <a:spAutoFit/>
          </a:bodyPr>
          <a:lstStyle/>
          <a:p>
            <a:pPr algn="l"/>
            <a:r>
              <a:rPr lang="en-US" sz="1400" dirty="0">
                <a:solidFill>
                  <a:srgbClr val="02006D"/>
                </a:solidFill>
                <a:latin typeface="Calibri" panose="020F0502020204030204" pitchFamily="34" charset="0"/>
                <a:cs typeface="Calibri" panose="020F0502020204030204" pitchFamily="34" charset="0"/>
              </a:rPr>
              <a:t>Source: Aaron Institute for Economic Policy.</a:t>
            </a:r>
          </a:p>
          <a:p>
            <a:r>
              <a:rPr lang="en-US" sz="1400" b="1" dirty="0">
                <a:solidFill>
                  <a:schemeClr val="tx2"/>
                </a:solidFill>
              </a:rPr>
              <a:t>Notes for migration calculation:</a:t>
            </a:r>
            <a:endParaRPr lang="en-US" sz="1400" dirty="0">
              <a:solidFill>
                <a:schemeClr val="tx2"/>
              </a:solidFill>
            </a:endParaRPr>
          </a:p>
          <a:p>
            <a:pPr marL="342900" indent="-342900">
              <a:buFont typeface="+mj-lt"/>
              <a:buAutoNum type="arabicPeriod"/>
            </a:pPr>
            <a:r>
              <a:rPr lang="en-US" sz="1400" i="1" dirty="0">
                <a:solidFill>
                  <a:schemeClr val="tx2"/>
                </a:solidFill>
              </a:rPr>
              <a:t>No arrangement, no reforms</a:t>
            </a:r>
            <a:r>
              <a:rPr lang="en-US" sz="1400" dirty="0">
                <a:solidFill>
                  <a:schemeClr val="tx2"/>
                </a:solidFill>
              </a:rPr>
              <a:t> scenario: based on the expected decline in high-tech employment and slower employment growth in the business sector.</a:t>
            </a:r>
          </a:p>
          <a:p>
            <a:pPr marL="342900" indent="-342900">
              <a:buFont typeface="+mj-lt"/>
              <a:buAutoNum type="arabicPeriod"/>
            </a:pPr>
            <a:r>
              <a:rPr lang="en-US" sz="1400" dirty="0">
                <a:solidFill>
                  <a:schemeClr val="tx2"/>
                </a:solidFill>
              </a:rPr>
              <a:t>The migration estimate is calculated as the gap between the number of employed persons and the total labor force multiplied by 1.65 (the ratio of emigrants to non-employed adults aged 15+).</a:t>
            </a:r>
          </a:p>
        </p:txBody>
      </p:sp>
      <p:pic>
        <p:nvPicPr>
          <p:cNvPr id="4" name="Graphic 3">
            <a:hlinkClick r:id="rId3" action="ppaction://hlinksldjump"/>
            <a:extLst>
              <a:ext uri="{FF2B5EF4-FFF2-40B4-BE49-F238E27FC236}">
                <a16:creationId xmlns:a16="http://schemas.microsoft.com/office/drawing/2014/main" id="{D0025FD8-024A-987B-5362-A95225B4D20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218420" y="6209692"/>
            <a:ext cx="609894" cy="587870"/>
          </a:xfrm>
          <a:prstGeom prst="rect">
            <a:avLst/>
          </a:prstGeom>
        </p:spPr>
      </p:pic>
    </p:spTree>
    <p:extLst>
      <p:ext uri="{BB962C8B-B14F-4D97-AF65-F5344CB8AC3E}">
        <p14:creationId xmlns:p14="http://schemas.microsoft.com/office/powerpoint/2010/main" val="2312637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1CC9C6B-DE64-6D05-8ABC-ACE73A36DC94}"/>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168F255E-74AB-8211-1559-32D5F65F5FB5}"/>
              </a:ext>
            </a:extLst>
          </p:cNvPr>
          <p:cNvSpPr/>
          <p:nvPr/>
        </p:nvSpPr>
        <p:spPr>
          <a:xfrm>
            <a:off x="1476595" y="1505617"/>
            <a:ext cx="6199305" cy="3240619"/>
          </a:xfrm>
          <a:prstGeom prst="rect">
            <a:avLst/>
          </a:prstGeom>
        </p:spPr>
        <p:txBody>
          <a:bodyPr/>
          <a:lstStyle/>
          <a:p>
            <a:pPr marL="0" marR="0" lvl="0" indent="0" algn="l" defTabSz="1066800" eaLnBrk="1" fontAlgn="auto" latinLnBrk="0" hangingPunct="1">
              <a:lnSpc>
                <a:spcPct val="90000"/>
              </a:lnSpc>
              <a:spcBef>
                <a:spcPct val="0"/>
              </a:spcBef>
              <a:spcAft>
                <a:spcPts val="0"/>
              </a:spcAft>
              <a:buClrTx/>
              <a:buSzTx/>
              <a:buFontTx/>
              <a:buNone/>
              <a:tabLst/>
              <a:defRPr/>
            </a:pPr>
            <a:r>
              <a:rPr kumimoji="0" lang="en-US" sz="26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hlinkClick r:id="rId2" action="ppaction://hlinksldjump">
                  <a:extLst>
                    <a:ext uri="{A12FA001-AC4F-418D-AE19-62706E023703}">
                      <ahyp:hlinkClr xmlns:ahyp="http://schemas.microsoft.com/office/drawing/2018/hyperlinkcolor" val="tx"/>
                    </a:ext>
                  </a:extLst>
                </a:hlinkClick>
              </a:rPr>
              <a:t>Employment Enhancing Policy</a:t>
            </a:r>
            <a:r>
              <a:rPr kumimoji="0" lang="he-IL" sz="26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a:t>
            </a:r>
          </a:p>
          <a:p>
            <a:pPr marL="0" marR="0" lvl="0" indent="0" algn="l" defTabSz="106680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Aligned with employment targets set by the 2030 Employment Committee</a:t>
            </a:r>
          </a:p>
          <a:p>
            <a:pPr marL="0" marR="0" lvl="0" indent="0" algn="l" defTabSz="1066800" eaLnBrk="1" fontAlgn="auto" latinLnBrk="0" hangingPunct="1">
              <a:lnSpc>
                <a:spcPct val="90000"/>
              </a:lnSpc>
              <a:spcBef>
                <a:spcPts val="1200"/>
              </a:spcBef>
              <a:spcAft>
                <a:spcPts val="0"/>
              </a:spcAft>
              <a:buClrTx/>
              <a:buSzTx/>
              <a:buFontTx/>
              <a:buNone/>
              <a:tabLst/>
              <a:defRPr/>
            </a:pPr>
            <a:r>
              <a:rPr kumimoji="0" lang="en-US" sz="26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hlinkClick r:id="rId3" action="ppaction://hlinksldjump">
                  <a:extLst>
                    <a:ext uri="{A12FA001-AC4F-418D-AE19-62706E023703}">
                      <ahyp:hlinkClr xmlns:ahyp="http://schemas.microsoft.com/office/drawing/2018/hyperlinkcolor" val="tx"/>
                    </a:ext>
                  </a:extLst>
                </a:hlinkClick>
              </a:rPr>
              <a:t>Growth-Enhancing Structural Reforms</a:t>
            </a:r>
            <a:endParaRPr kumimoji="0" lang="he-IL" sz="26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Investments in national infrastructure, regulatory and efficiency reforms, and budget reallocations toward growth-supporting areas</a:t>
            </a:r>
          </a:p>
          <a:p>
            <a:pPr marL="0" marR="0" lvl="0" indent="0" algn="l" defTabSz="914400" eaLnBrk="1" fontAlgn="auto" latinLnBrk="0" hangingPunct="1">
              <a:lnSpc>
                <a:spcPct val="100000"/>
              </a:lnSpc>
              <a:spcBef>
                <a:spcPts val="1200"/>
              </a:spcBef>
              <a:spcAft>
                <a:spcPts val="0"/>
              </a:spcAft>
              <a:buClrTx/>
              <a:buSzTx/>
              <a:buFontTx/>
              <a:buNone/>
              <a:tabLst/>
              <a:defRPr/>
            </a:pPr>
            <a:r>
              <a:rPr kumimoji="0" lang="en-US" sz="26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hlinkClick r:id="rId4" action="ppaction://hlinksldjump">
                  <a:extLst>
                    <a:ext uri="{A12FA001-AC4F-418D-AE19-62706E023703}">
                      <ahyp:hlinkClr xmlns:ahyp="http://schemas.microsoft.com/office/drawing/2018/hyperlinkcolor" val="tx"/>
                    </a:ext>
                  </a:extLst>
                </a:hlinkClick>
              </a:rPr>
              <a:t>High-Tech Sector</a:t>
            </a:r>
            <a:endParaRPr kumimoji="0" lang="he-IL" sz="26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Preserving high-tech as a growth platform for the economy and advancing the transition from a dual economy to an inclusive economy</a:t>
            </a:r>
          </a:p>
        </p:txBody>
      </p:sp>
      <p:sp>
        <p:nvSpPr>
          <p:cNvPr id="2" name="Title 1">
            <a:extLst>
              <a:ext uri="{FF2B5EF4-FFF2-40B4-BE49-F238E27FC236}">
                <a16:creationId xmlns:a16="http://schemas.microsoft.com/office/drawing/2014/main" id="{B3242A08-D718-C7E4-5C73-4C2ECE3DEF8C}"/>
              </a:ext>
            </a:extLst>
          </p:cNvPr>
          <p:cNvSpPr>
            <a:spLocks noGrp="1"/>
          </p:cNvSpPr>
          <p:nvPr>
            <p:ph type="title"/>
          </p:nvPr>
        </p:nvSpPr>
        <p:spPr>
          <a:xfrm>
            <a:off x="61472" y="628654"/>
            <a:ext cx="12063933" cy="728976"/>
          </a:xfrm>
        </p:spPr>
        <p:txBody>
          <a:bodyPr/>
          <a:lstStyle/>
          <a:p>
            <a:r>
              <a:rPr lang="en-US" sz="4000" dirty="0">
                <a:solidFill>
                  <a:schemeClr val="accent6">
                    <a:lumMod val="75000"/>
                  </a:schemeClr>
                </a:solidFill>
              </a:rPr>
              <a:t>Growth-Enhancing Economic Policies 2026 Onwards</a:t>
            </a:r>
            <a:endParaRPr lang="en-US" sz="4000" dirty="0">
              <a:gradFill>
                <a:gsLst>
                  <a:gs pos="0">
                    <a:srgbClr val="162B90"/>
                  </a:gs>
                  <a:gs pos="64000">
                    <a:srgbClr val="06B6EC"/>
                  </a:gs>
                  <a:gs pos="96000">
                    <a:srgbClr val="162B90"/>
                  </a:gs>
                  <a:gs pos="37000">
                    <a:srgbClr val="36CAC5"/>
                  </a:gs>
                </a:gsLst>
                <a:lin ang="10800000" scaled="0"/>
              </a:gradFill>
              <a:effectLst>
                <a:outerShdw blurRad="38100" dist="38100" dir="2700000" algn="tl">
                  <a:srgbClr val="000000">
                    <a:alpha val="43137"/>
                  </a:srgbClr>
                </a:outerShdw>
              </a:effectLst>
            </a:endParaRPr>
          </a:p>
        </p:txBody>
      </p:sp>
      <p:sp>
        <p:nvSpPr>
          <p:cNvPr id="4" name="Rectangle 6">
            <a:extLst>
              <a:ext uri="{FF2B5EF4-FFF2-40B4-BE49-F238E27FC236}">
                <a16:creationId xmlns:a16="http://schemas.microsoft.com/office/drawing/2014/main" id="{02D9334F-39FC-3791-46AF-E73F276DFD3D}"/>
              </a:ext>
            </a:extLst>
          </p:cNvPr>
          <p:cNvSpPr>
            <a:spLocks noChangeArrowheads="1"/>
          </p:cNvSpPr>
          <p:nvPr/>
        </p:nvSpPr>
        <p:spPr bwMode="auto">
          <a:xfrm>
            <a:off x="7675899" y="5990444"/>
            <a:ext cx="419400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Projected interest rate in 2035: 4.0% </a:t>
            </a:r>
          </a:p>
          <a:p>
            <a:pPr marL="0" marR="0" lvl="0" indent="0" algn="l" defTabSz="914400" eaLnBrk="0" fontAlgn="base" latinLnBrk="0" hangingPunct="0">
              <a:lnSpc>
                <a:spcPct val="100000"/>
              </a:lnSpc>
              <a:spcBef>
                <a:spcPct val="0"/>
              </a:spcBef>
              <a:spcAft>
                <a:spcPct val="0"/>
              </a:spcAft>
              <a:buClrTx/>
              <a:buSzTx/>
              <a:buFontTx/>
              <a:buNone/>
              <a:tabLst/>
              <a:defRPr/>
            </a:pPr>
            <a:r>
              <a:rPr kumimoji="0" lang="en-US" sz="20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(gradual decrease starting 2026)</a:t>
            </a:r>
            <a:endParaRPr kumimoji="0" lang="he-IL" sz="20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p:txBody>
      </p:sp>
      <p:pic>
        <p:nvPicPr>
          <p:cNvPr id="3" name="Graphic 2">
            <a:extLst>
              <a:ext uri="{FF2B5EF4-FFF2-40B4-BE49-F238E27FC236}">
                <a16:creationId xmlns:a16="http://schemas.microsoft.com/office/drawing/2014/main" id="{84CEC56E-1908-3946-706F-1C4AD747B23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6898" y="1573501"/>
            <a:ext cx="791399" cy="715576"/>
          </a:xfrm>
          <a:prstGeom prst="rect">
            <a:avLst/>
          </a:prstGeom>
        </p:spPr>
      </p:pic>
      <p:pic>
        <p:nvPicPr>
          <p:cNvPr id="12" name="Graphic 11">
            <a:extLst>
              <a:ext uri="{FF2B5EF4-FFF2-40B4-BE49-F238E27FC236}">
                <a16:creationId xmlns:a16="http://schemas.microsoft.com/office/drawing/2014/main" id="{328F91B3-259E-4BA0-C646-5F3CE979C24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61100" y="2681956"/>
            <a:ext cx="1163272" cy="1060197"/>
          </a:xfrm>
          <a:prstGeom prst="rect">
            <a:avLst/>
          </a:prstGeom>
        </p:spPr>
      </p:pic>
      <p:pic>
        <p:nvPicPr>
          <p:cNvPr id="14" name="Graphic 13">
            <a:extLst>
              <a:ext uri="{FF2B5EF4-FFF2-40B4-BE49-F238E27FC236}">
                <a16:creationId xmlns:a16="http://schemas.microsoft.com/office/drawing/2014/main" id="{27D22EDB-CDD9-9271-681F-CC001E8569D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5971" y="4291894"/>
            <a:ext cx="1053529" cy="846954"/>
          </a:xfrm>
          <a:prstGeom prst="rect">
            <a:avLst/>
          </a:prstGeom>
        </p:spPr>
      </p:pic>
      <p:sp>
        <p:nvSpPr>
          <p:cNvPr id="21" name="Triangle 20">
            <a:extLst>
              <a:ext uri="{FF2B5EF4-FFF2-40B4-BE49-F238E27FC236}">
                <a16:creationId xmlns:a16="http://schemas.microsoft.com/office/drawing/2014/main" id="{CDFD7737-8660-FBFD-F8E3-33FD9961B0BA}"/>
              </a:ext>
            </a:extLst>
          </p:cNvPr>
          <p:cNvSpPr/>
          <p:nvPr/>
        </p:nvSpPr>
        <p:spPr>
          <a:xfrm rot="5400000" flipH="1">
            <a:off x="7246601" y="1788892"/>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2" name="TextBox 21">
            <a:extLst>
              <a:ext uri="{FF2B5EF4-FFF2-40B4-BE49-F238E27FC236}">
                <a16:creationId xmlns:a16="http://schemas.microsoft.com/office/drawing/2014/main" id="{5B9A139C-2E2C-1CD8-1616-B247AC10A004}"/>
              </a:ext>
            </a:extLst>
          </p:cNvPr>
          <p:cNvSpPr txBox="1"/>
          <p:nvPr/>
        </p:nvSpPr>
        <p:spPr>
          <a:xfrm>
            <a:off x="10724148" y="1535448"/>
            <a:ext cx="1086735" cy="707886"/>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he-IL" sz="4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2.3</a:t>
            </a:r>
            <a:r>
              <a:rPr kumimoji="0" lang="he-IL" sz="3600" b="1" i="0" u="none" strike="noStrike" kern="1200" cap="none" spc="0" normalizeH="0" baseline="30000" noProof="0" dirty="0">
                <a:ln>
                  <a:noFill/>
                </a:ln>
                <a:solidFill>
                  <a:srgbClr val="36CAC5"/>
                </a:solidFill>
                <a:effectLst/>
                <a:uLnTx/>
                <a:uFillTx/>
                <a:latin typeface="Calibri" panose="020F0502020204030204" pitchFamily="34" charset="0"/>
                <a:ea typeface="+mn-ea"/>
                <a:cs typeface="Calibri" panose="020F0502020204030204" pitchFamily="34" charset="0"/>
              </a:rPr>
              <a:t>%</a:t>
            </a:r>
            <a:endParaRPr kumimoji="0" lang="he-IL" sz="2000" b="1" i="0" u="none" strike="noStrike" kern="1200" cap="none" spc="0" normalizeH="0" baseline="3000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cxnSp>
        <p:nvCxnSpPr>
          <p:cNvPr id="25" name="Straight Connector 24">
            <a:extLst>
              <a:ext uri="{FF2B5EF4-FFF2-40B4-BE49-F238E27FC236}">
                <a16:creationId xmlns:a16="http://schemas.microsoft.com/office/drawing/2014/main" id="{692B5656-A373-5E1D-A3CE-7C61CE6D1593}"/>
              </a:ext>
            </a:extLst>
          </p:cNvPr>
          <p:cNvCxnSpPr>
            <a:cxnSpLocks/>
          </p:cNvCxnSpPr>
          <p:nvPr/>
        </p:nvCxnSpPr>
        <p:spPr>
          <a:xfrm flipH="1">
            <a:off x="246887" y="2528398"/>
            <a:ext cx="11430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27" name="Triangle 26">
            <a:extLst>
              <a:ext uri="{FF2B5EF4-FFF2-40B4-BE49-F238E27FC236}">
                <a16:creationId xmlns:a16="http://schemas.microsoft.com/office/drawing/2014/main" id="{56C32CCE-C22C-2343-B9C9-BD774BFA575E}"/>
              </a:ext>
            </a:extLst>
          </p:cNvPr>
          <p:cNvSpPr/>
          <p:nvPr/>
        </p:nvSpPr>
        <p:spPr>
          <a:xfrm rot="5400000" flipH="1">
            <a:off x="7246601" y="2883390"/>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riangle 27">
            <a:extLst>
              <a:ext uri="{FF2B5EF4-FFF2-40B4-BE49-F238E27FC236}">
                <a16:creationId xmlns:a16="http://schemas.microsoft.com/office/drawing/2014/main" id="{C5E754BB-19C9-4991-BEA1-43B4748EC3BB}"/>
              </a:ext>
            </a:extLst>
          </p:cNvPr>
          <p:cNvSpPr/>
          <p:nvPr/>
        </p:nvSpPr>
        <p:spPr>
          <a:xfrm rot="5400000" flipH="1">
            <a:off x="7246601" y="4157358"/>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39410A44-D188-DE32-1204-2989350FD5EA}"/>
              </a:ext>
            </a:extLst>
          </p:cNvPr>
          <p:cNvSpPr txBox="1"/>
          <p:nvPr/>
        </p:nvSpPr>
        <p:spPr>
          <a:xfrm>
            <a:off x="7549116" y="1608124"/>
            <a:ext cx="3274828" cy="646331"/>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Projected employment growth: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(annual average)</a:t>
            </a:r>
            <a:endParaRPr kumimoji="0" lang="he-IL" sz="18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p:txBody>
      </p:sp>
      <p:sp>
        <p:nvSpPr>
          <p:cNvPr id="34" name="TextBox 33">
            <a:extLst>
              <a:ext uri="{FF2B5EF4-FFF2-40B4-BE49-F238E27FC236}">
                <a16:creationId xmlns:a16="http://schemas.microsoft.com/office/drawing/2014/main" id="{5F65D947-D4DB-2AEA-47D7-979E4F6E4B95}"/>
              </a:ext>
            </a:extLst>
          </p:cNvPr>
          <p:cNvSpPr txBox="1"/>
          <p:nvPr/>
        </p:nvSpPr>
        <p:spPr>
          <a:xfrm>
            <a:off x="10724148" y="2674317"/>
            <a:ext cx="1086735" cy="707886"/>
          </a:xfrm>
          <a:prstGeom prst="rect">
            <a:avLst/>
          </a:prstGeom>
          <a:noFill/>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he-IL" sz="4000" b="1" i="0" u="none" strike="noStrike" kern="1200" cap="none" spc="0" normalizeH="0" baseline="30000" noProof="0" dirty="0">
                <a:ln>
                  <a:noFill/>
                </a:ln>
                <a:solidFill>
                  <a:srgbClr val="36CAC5"/>
                </a:solidFill>
                <a:effectLst/>
                <a:uLnTx/>
                <a:uFillTx/>
                <a:latin typeface="Calibri" panose="020F0502020204030204" pitchFamily="34" charset="0"/>
                <a:ea typeface="+mn-ea"/>
                <a:cs typeface="Calibri" panose="020F0502020204030204" pitchFamily="34" charset="0"/>
              </a:rPr>
              <a:t>%</a:t>
            </a:r>
            <a:r>
              <a:rPr kumimoji="0" lang="en-US" sz="4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4</a:t>
            </a:r>
            <a:r>
              <a:rPr kumimoji="0" lang="he-IL" sz="4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a:t>
            </a:r>
            <a:r>
              <a:rPr kumimoji="0" lang="en-US" sz="4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1</a:t>
            </a:r>
            <a:endParaRPr kumimoji="0" lang="he-IL" sz="2000" b="1" i="0" u="none" strike="noStrike" kern="1200" cap="none" spc="0" normalizeH="0" baseline="3000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sp>
        <p:nvSpPr>
          <p:cNvPr id="36" name="Triangle 35">
            <a:extLst>
              <a:ext uri="{FF2B5EF4-FFF2-40B4-BE49-F238E27FC236}">
                <a16:creationId xmlns:a16="http://schemas.microsoft.com/office/drawing/2014/main" id="{83B95092-FD92-B064-B767-9B06B4D64BD5}"/>
              </a:ext>
            </a:extLst>
          </p:cNvPr>
          <p:cNvSpPr/>
          <p:nvPr/>
        </p:nvSpPr>
        <p:spPr>
          <a:xfrm rot="10800000">
            <a:off x="7246601" y="5769017"/>
            <a:ext cx="258958" cy="171180"/>
          </a:xfrm>
          <a:prstGeom prst="triangle">
            <a:avLst/>
          </a:prstGeom>
          <a:solidFill>
            <a:srgbClr val="36CA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7" name="Straight Connector 36">
            <a:extLst>
              <a:ext uri="{FF2B5EF4-FFF2-40B4-BE49-F238E27FC236}">
                <a16:creationId xmlns:a16="http://schemas.microsoft.com/office/drawing/2014/main" id="{90F163E3-5C10-A393-A8C0-3A3641CB2F21}"/>
              </a:ext>
            </a:extLst>
          </p:cNvPr>
          <p:cNvCxnSpPr>
            <a:cxnSpLocks/>
          </p:cNvCxnSpPr>
          <p:nvPr/>
        </p:nvCxnSpPr>
        <p:spPr>
          <a:xfrm flipH="1">
            <a:off x="246887" y="3969917"/>
            <a:ext cx="11430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0C06B10-7FD3-9303-31A8-781D2C43E02D}"/>
              </a:ext>
            </a:extLst>
          </p:cNvPr>
          <p:cNvCxnSpPr>
            <a:cxnSpLocks/>
          </p:cNvCxnSpPr>
          <p:nvPr/>
        </p:nvCxnSpPr>
        <p:spPr>
          <a:xfrm flipH="1">
            <a:off x="243608" y="5462663"/>
            <a:ext cx="11430000" cy="0"/>
          </a:xfrm>
          <a:prstGeom prst="line">
            <a:avLst/>
          </a:prstGeom>
          <a:ln w="9525">
            <a:solidFill>
              <a:schemeClr val="bg2"/>
            </a:soli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ACF1BE0F-0E80-4615-3865-62C18C82D1E4}"/>
              </a:ext>
            </a:extLst>
          </p:cNvPr>
          <p:cNvSpPr txBox="1"/>
          <p:nvPr/>
        </p:nvSpPr>
        <p:spPr>
          <a:xfrm>
            <a:off x="7549116" y="5574751"/>
            <a:ext cx="4425032" cy="492443"/>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Reduced Macroeconomic Risks</a:t>
            </a:r>
            <a:endParaRPr kumimoji="0" lang="he-IL" sz="2600" b="1" i="0" u="none" strike="noStrike" kern="1200" cap="none" spc="0" normalizeH="0" baseline="3000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pic>
        <p:nvPicPr>
          <p:cNvPr id="5" name="Graphic 4">
            <a:hlinkClick r:id="rId11" action="ppaction://hlinksldjump"/>
            <a:extLst>
              <a:ext uri="{FF2B5EF4-FFF2-40B4-BE49-F238E27FC236}">
                <a16:creationId xmlns:a16="http://schemas.microsoft.com/office/drawing/2014/main" id="{BBFDA1E1-56B3-73EF-CA75-3C24FEEDADF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rot="16200000">
            <a:off x="311083" y="6259118"/>
            <a:ext cx="609894" cy="587870"/>
          </a:xfrm>
          <a:prstGeom prst="rect">
            <a:avLst/>
          </a:prstGeom>
        </p:spPr>
      </p:pic>
      <p:sp>
        <p:nvSpPr>
          <p:cNvPr id="9" name="TextBox 8">
            <a:extLst>
              <a:ext uri="{FF2B5EF4-FFF2-40B4-BE49-F238E27FC236}">
                <a16:creationId xmlns:a16="http://schemas.microsoft.com/office/drawing/2014/main" id="{B552C9AB-8EB6-A9EA-8746-0674CB670468}"/>
              </a:ext>
            </a:extLst>
          </p:cNvPr>
          <p:cNvSpPr txBox="1"/>
          <p:nvPr/>
        </p:nvSpPr>
        <p:spPr>
          <a:xfrm>
            <a:off x="7549116" y="2712665"/>
            <a:ext cx="3274828" cy="646331"/>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Projected productivity growth: </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(annual average)</a:t>
            </a:r>
            <a:endParaRPr kumimoji="0" lang="he-IL" sz="18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p:txBody>
      </p:sp>
      <p:sp>
        <p:nvSpPr>
          <p:cNvPr id="10" name="TextBox 9">
            <a:extLst>
              <a:ext uri="{FF2B5EF4-FFF2-40B4-BE49-F238E27FC236}">
                <a16:creationId xmlns:a16="http://schemas.microsoft.com/office/drawing/2014/main" id="{F5BB46BF-7655-4172-4DB4-398D53A89BD9}"/>
              </a:ext>
            </a:extLst>
          </p:cNvPr>
          <p:cNvSpPr txBox="1"/>
          <p:nvPr/>
        </p:nvSpPr>
        <p:spPr>
          <a:xfrm>
            <a:off x="7549115" y="4044357"/>
            <a:ext cx="4019107" cy="1200329"/>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Grows at the pace of overall employment and output – </a:t>
            </a:r>
          </a:p>
          <a:p>
            <a:pPr marL="0" marR="0" lvl="0" indent="0" algn="l" defTabSz="914400" eaLnBrk="1" fontAlgn="auto" latinLnBrk="0" hangingPunct="1">
              <a:lnSpc>
                <a:spcPct val="100000"/>
              </a:lnSpc>
              <a:spcBef>
                <a:spcPts val="0"/>
              </a:spcBef>
              <a:spcAft>
                <a:spcPts val="0"/>
              </a:spcAft>
              <a:buClrTx/>
              <a:buSzTx/>
              <a:buFontTx/>
              <a:buNone/>
              <a:tabLst/>
              <a:defRPr/>
            </a:pPr>
            <a:r>
              <a:rPr lang="en-US" b="1" dirty="0">
                <a:solidFill>
                  <a:srgbClr val="162B90"/>
                </a:solidFill>
                <a:latin typeface="Calibri" panose="020F0502020204030204" pitchFamily="34" charset="0"/>
                <a:cs typeface="Calibri" panose="020F0502020204030204" pitchFamily="34" charset="0"/>
              </a:rPr>
              <a:t>Stable</a:t>
            </a:r>
            <a:r>
              <a:rPr kumimoji="0" lang="en-US" sz="1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 share in employment and GDP</a:t>
            </a:r>
          </a:p>
          <a:p>
            <a:pPr marL="0" marR="0" lvl="0" indent="0" algn="l" defTabSz="914400" eaLnBrk="1" fontAlgn="auto" latinLnBrk="0" hangingPunct="1">
              <a:lnSpc>
                <a:spcPct val="100000"/>
              </a:lnSpc>
              <a:spcBef>
                <a:spcPts val="0"/>
              </a:spcBef>
              <a:spcAft>
                <a:spcPts val="0"/>
              </a:spcAft>
              <a:buClrTx/>
              <a:buSzTx/>
              <a:buFontTx/>
              <a:buNone/>
              <a:tabLst/>
              <a:defRPr/>
            </a:pPr>
            <a:r>
              <a:rPr kumimoji="0" lang="en-US" sz="18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rPr>
              <a:t>(pessimistic assumption)</a:t>
            </a:r>
            <a:endParaRPr kumimoji="0" lang="he-IL" sz="180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972729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751DCF-3660-D673-BB3B-F06754D96498}"/>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2C96F66A-6ACA-1B70-416B-C1CDC20DDC03}"/>
              </a:ext>
            </a:extLst>
          </p:cNvPr>
          <p:cNvSpPr>
            <a:spLocks noGrp="1"/>
          </p:cNvSpPr>
          <p:nvPr>
            <p:ph type="title"/>
          </p:nvPr>
        </p:nvSpPr>
        <p:spPr>
          <a:xfrm>
            <a:off x="223284" y="679219"/>
            <a:ext cx="11812772" cy="655299"/>
          </a:xfrm>
        </p:spPr>
        <p:txBody>
          <a:bodyPr>
            <a:noAutofit/>
          </a:bodyPr>
          <a:lstStyle/>
          <a:p>
            <a:pPr algn="ctr"/>
            <a:r>
              <a:rPr lang="en-US" sz="3200" dirty="0">
                <a:solidFill>
                  <a:schemeClr val="bg2"/>
                </a:solidFill>
              </a:rPr>
              <a:t>2027–2035: Contribution of Policy Reforms to Rapid Growth </a:t>
            </a:r>
            <a:r>
              <a:rPr lang="en-US" sz="3200" b="0" dirty="0">
                <a:solidFill>
                  <a:schemeClr val="bg2"/>
                </a:solidFill>
              </a:rPr>
              <a:t>(%GDP)</a:t>
            </a:r>
            <a:endParaRPr lang="en-US" sz="3200" b="0" dirty="0">
              <a:solidFill>
                <a:schemeClr val="bg2"/>
              </a:solidFill>
              <a:effectLst/>
            </a:endParaRPr>
          </a:p>
        </p:txBody>
      </p:sp>
      <p:sp>
        <p:nvSpPr>
          <p:cNvPr id="20" name="Rectangle 4">
            <a:extLst>
              <a:ext uri="{FF2B5EF4-FFF2-40B4-BE49-F238E27FC236}">
                <a16:creationId xmlns:a16="http://schemas.microsoft.com/office/drawing/2014/main" id="{11B55201-72A2-9072-FF8E-5EFE601C55BF}"/>
              </a:ext>
            </a:extLst>
          </p:cNvPr>
          <p:cNvSpPr>
            <a:spLocks noChangeArrowheads="1"/>
          </p:cNvSpPr>
          <p:nvPr/>
        </p:nvSpPr>
        <p:spPr bwMode="auto">
          <a:xfrm>
            <a:off x="4305300" y="2494648"/>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br>
              <a:rPr kumimoji="0" lang="en-US" altLang="en-US" sz="18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br>
            <a:endParaRPr kumimoji="0" lang="en-US" altLang="en-US" sz="18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p:txBody>
      </p:sp>
      <p:sp>
        <p:nvSpPr>
          <p:cNvPr id="22" name="Rectangle 21">
            <a:extLst>
              <a:ext uri="{FF2B5EF4-FFF2-40B4-BE49-F238E27FC236}">
                <a16:creationId xmlns:a16="http://schemas.microsoft.com/office/drawing/2014/main" id="{1CEE7FAB-E843-2CB0-F818-CC88B2A69ECD}"/>
              </a:ext>
            </a:extLst>
          </p:cNvPr>
          <p:cNvSpPr>
            <a:spLocks noChangeArrowheads="1"/>
          </p:cNvSpPr>
          <p:nvPr/>
        </p:nvSpPr>
        <p:spPr bwMode="auto">
          <a:xfrm>
            <a:off x="375281" y="1252984"/>
            <a:ext cx="10955180" cy="830997"/>
          </a:xfrm>
          <a:prstGeom prst="rect">
            <a:avLst/>
          </a:prstGeom>
          <a:noFill/>
          <a:ln w="9525">
            <a:noFill/>
            <a:miter lim="800000"/>
            <a:headEnd/>
            <a:tailEnd/>
          </a:ln>
          <a:effec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Projection for 2035, based on fiscal adjustments and economic policy assumptions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With reforms, projected growth is 3.7% compared to a baseline of 2.5%</a:t>
            </a:r>
            <a:endParaRPr kumimoji="0" lang="he-IL" sz="24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graphicFrame>
        <p:nvGraphicFramePr>
          <p:cNvPr id="3" name="Content Placeholder 4">
            <a:extLst>
              <a:ext uri="{FF2B5EF4-FFF2-40B4-BE49-F238E27FC236}">
                <a16:creationId xmlns:a16="http://schemas.microsoft.com/office/drawing/2014/main" id="{D91397AD-70A1-EA7D-AEEC-5E9E7D5F8DCD}"/>
              </a:ext>
            </a:extLst>
          </p:cNvPr>
          <p:cNvGraphicFramePr>
            <a:graphicFrameLocks/>
          </p:cNvGraphicFramePr>
          <p:nvPr>
            <p:extLst>
              <p:ext uri="{D42A27DB-BD31-4B8C-83A1-F6EECF244321}">
                <p14:modId xmlns:p14="http://schemas.microsoft.com/office/powerpoint/2010/main" val="3055061210"/>
              </p:ext>
            </p:extLst>
          </p:nvPr>
        </p:nvGraphicFramePr>
        <p:xfrm>
          <a:off x="1449495" y="2053692"/>
          <a:ext cx="10087031" cy="3970704"/>
        </p:xfrm>
        <a:graphic>
          <a:graphicData uri="http://schemas.openxmlformats.org/drawingml/2006/table">
            <a:tbl>
              <a:tblPr firstRow="1" bandRow="1">
                <a:tableStyleId>{5C22544A-7EE6-4342-B048-85BDC9FD1C3A}</a:tableStyleId>
              </a:tblPr>
              <a:tblGrid>
                <a:gridCol w="1954911">
                  <a:extLst>
                    <a:ext uri="{9D8B030D-6E8A-4147-A177-3AD203B41FA5}">
                      <a16:colId xmlns:a16="http://schemas.microsoft.com/office/drawing/2014/main" val="1985895116"/>
                    </a:ext>
                  </a:extLst>
                </a:gridCol>
                <a:gridCol w="4651629">
                  <a:extLst>
                    <a:ext uri="{9D8B030D-6E8A-4147-A177-3AD203B41FA5}">
                      <a16:colId xmlns:a16="http://schemas.microsoft.com/office/drawing/2014/main" val="1574648625"/>
                    </a:ext>
                  </a:extLst>
                </a:gridCol>
                <a:gridCol w="3480491">
                  <a:extLst>
                    <a:ext uri="{9D8B030D-6E8A-4147-A177-3AD203B41FA5}">
                      <a16:colId xmlns:a16="http://schemas.microsoft.com/office/drawing/2014/main" val="2375248558"/>
                    </a:ext>
                  </a:extLst>
                </a:gridCol>
              </a:tblGrid>
              <a:tr h="82974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200" b="1" kern="1200" dirty="0">
                          <a:solidFill>
                            <a:schemeClr val="bg2"/>
                          </a:solidFill>
                          <a:latin typeface="Calibri" panose="020F0502020204030204" pitchFamily="34" charset="0"/>
                          <a:ea typeface="+mn-ea"/>
                          <a:cs typeface="Calibri" panose="020F0502020204030204" pitchFamily="34" charset="0"/>
                        </a:rPr>
                        <a:t>Field</a:t>
                      </a:r>
                    </a:p>
                  </a:txBody>
                  <a:tcPr anchor="b">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200" b="1" kern="1200" dirty="0">
                          <a:solidFill>
                            <a:schemeClr val="bg2"/>
                          </a:solidFill>
                          <a:latin typeface="Calibri" panose="020F0502020204030204" pitchFamily="34" charset="0"/>
                          <a:ea typeface="+mn-ea"/>
                          <a:cs typeface="Calibri" panose="020F0502020204030204" pitchFamily="34" charset="0"/>
                        </a:rPr>
                        <a:t>Growth Driver</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a:lnSpc>
                          <a:spcPct val="90000"/>
                        </a:lnSpc>
                      </a:pPr>
                      <a:r>
                        <a:rPr lang="en-US" sz="2200" dirty="0">
                          <a:solidFill>
                            <a:schemeClr val="bg2"/>
                          </a:solidFill>
                          <a:latin typeface="Calibri" panose="020F0502020204030204" pitchFamily="34" charset="0"/>
                          <a:cs typeface="Calibri" panose="020F0502020204030204" pitchFamily="34" charset="0"/>
                        </a:rPr>
                        <a:t>Contribution to Growth </a:t>
                      </a:r>
                      <a:r>
                        <a:rPr lang="en-US" sz="2200" b="0" dirty="0">
                          <a:solidFill>
                            <a:schemeClr val="bg2"/>
                          </a:solidFill>
                          <a:latin typeface="Calibri" panose="020F0502020204030204" pitchFamily="34" charset="0"/>
                          <a:cs typeface="Calibri" panose="020F0502020204030204" pitchFamily="34" charset="0"/>
                        </a:rPr>
                        <a:t>(%GDP)</a:t>
                      </a:r>
                    </a:p>
                  </a:txBody>
                  <a:tcPr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7751928"/>
                  </a:ext>
                </a:extLst>
              </a:tr>
              <a:tr h="335746">
                <a:tc rowSpan="2">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Employment</a:t>
                      </a:r>
                      <a:r>
                        <a:rPr lang="he-IL" sz="2000" u="none" kern="1200" dirty="0">
                          <a:solidFill>
                            <a:schemeClr val="tx2"/>
                          </a:solidFill>
                          <a:latin typeface="Calibri" panose="020F0502020204030204" pitchFamily="34" charset="0"/>
                          <a:ea typeface="+mn-ea"/>
                          <a:cs typeface="Calibri" panose="020F0502020204030204" pitchFamily="34" charset="0"/>
                        </a:rPr>
                        <a:t>  </a:t>
                      </a:r>
                      <a:endParaRPr lang="en-US" sz="2000" u="none" kern="1200" dirty="0">
                        <a:solidFill>
                          <a:schemeClr val="tx2"/>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Increase in </a:t>
                      </a:r>
                      <a:r>
                        <a:rPr lang="en-US" sz="2000" b="1" u="none" kern="1200" dirty="0">
                          <a:solidFill>
                            <a:schemeClr val="tx2"/>
                          </a:solidFill>
                          <a:latin typeface="Calibri" panose="020F0502020204030204" pitchFamily="34" charset="0"/>
                          <a:ea typeface="+mn-ea"/>
                          <a:cs typeface="Calibri" panose="020F0502020204030204" pitchFamily="34" charset="0"/>
                        </a:rPr>
                        <a:t>Arab </a:t>
                      </a:r>
                      <a:r>
                        <a:rPr lang="en-US" sz="2000" b="0" u="none" kern="1200" dirty="0">
                          <a:solidFill>
                            <a:schemeClr val="tx2"/>
                          </a:solidFill>
                          <a:latin typeface="Calibri" panose="020F0502020204030204" pitchFamily="34" charset="0"/>
                          <a:ea typeface="+mn-ea"/>
                          <a:cs typeface="Calibri" panose="020F0502020204030204" pitchFamily="34" charset="0"/>
                        </a:rPr>
                        <a:t>population</a:t>
                      </a:r>
                      <a:r>
                        <a:rPr lang="en-US" sz="2000" b="1" u="none" kern="1200" dirty="0">
                          <a:solidFill>
                            <a:schemeClr val="tx2"/>
                          </a:solidFill>
                          <a:latin typeface="Calibri" panose="020F0502020204030204" pitchFamily="34" charset="0"/>
                          <a:ea typeface="+mn-ea"/>
                          <a:cs typeface="Calibri" panose="020F0502020204030204" pitchFamily="34" charset="0"/>
                        </a:rPr>
                        <a:t> </a:t>
                      </a:r>
                      <a:r>
                        <a:rPr lang="en-US" sz="2000" u="none" kern="1200" dirty="0">
                          <a:solidFill>
                            <a:schemeClr val="tx2"/>
                          </a:solidFill>
                          <a:latin typeface="Calibri" panose="020F0502020204030204" pitchFamily="34" charset="0"/>
                          <a:ea typeface="+mn-ea"/>
                          <a:cs typeface="Calibri" panose="020F0502020204030204" pitchFamily="34" charset="0"/>
                        </a:rPr>
                        <a:t>employment</a:t>
                      </a:r>
                      <a:endParaRPr lang="en-US" sz="2000" b="1" u="none" kern="1200" dirty="0">
                        <a:solidFill>
                          <a:schemeClr val="tx2"/>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0.12%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84404979"/>
                  </a:ext>
                </a:extLst>
              </a:tr>
              <a:tr h="335746">
                <a:tc vMerge="1">
                  <a:txBody>
                    <a:bodyPr/>
                    <a:lstStyle/>
                    <a:p>
                      <a:endParaRPr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tc>
                  <a:txBody>
                    <a:bodyPr/>
                    <a:lstStyle/>
                    <a:p>
                      <a:pPr marL="0" marR="0" lvl="0" indent="0" algn="l" defTabSz="914400" rtl="0" eaLnBrk="1" fontAlgn="auto" latinLnBrk="0" hangingPunct="1">
                        <a:lnSpc>
                          <a:spcPts val="2000"/>
                        </a:lnSpc>
                        <a:spcBef>
                          <a:spcPts val="0"/>
                        </a:spcBef>
                        <a:spcAft>
                          <a:spcPts val="0"/>
                        </a:spcAft>
                        <a:buClrTx/>
                        <a:buSzTx/>
                        <a:buFontTx/>
                        <a:buNone/>
                        <a:tabLst/>
                        <a:defRPr/>
                      </a:pPr>
                      <a:r>
                        <a:rPr lang="en-US" sz="2000" u="none" kern="1200" dirty="0">
                          <a:solidFill>
                            <a:schemeClr val="tx2"/>
                          </a:solidFill>
                          <a:latin typeface="Calibri" panose="020F0502020204030204" pitchFamily="34" charset="0"/>
                          <a:ea typeface="+mn-ea"/>
                          <a:cs typeface="Calibri" panose="020F0502020204030204" pitchFamily="34" charset="0"/>
                        </a:rPr>
                        <a:t>Increase in </a:t>
                      </a:r>
                      <a:r>
                        <a:rPr lang="en-US" sz="2000" b="1" u="none" kern="1200" dirty="0">
                          <a:solidFill>
                            <a:schemeClr val="tx2"/>
                          </a:solidFill>
                          <a:latin typeface="Calibri" panose="020F0502020204030204" pitchFamily="34" charset="0"/>
                          <a:ea typeface="+mn-ea"/>
                          <a:cs typeface="Calibri" panose="020F0502020204030204" pitchFamily="34" charset="0"/>
                        </a:rPr>
                        <a:t>Haredi</a:t>
                      </a:r>
                      <a:r>
                        <a:rPr lang="en-US" sz="2000" u="none" kern="1200" dirty="0">
                          <a:solidFill>
                            <a:schemeClr val="tx2"/>
                          </a:solidFill>
                          <a:latin typeface="Calibri" panose="020F0502020204030204" pitchFamily="34" charset="0"/>
                          <a:ea typeface="+mn-ea"/>
                          <a:cs typeface="Calibri" panose="020F0502020204030204" pitchFamily="34" charset="0"/>
                        </a:rPr>
                        <a:t> </a:t>
                      </a:r>
                      <a:r>
                        <a:rPr lang="en-US" sz="2000" b="0" u="none" kern="1200" dirty="0">
                          <a:solidFill>
                            <a:schemeClr val="tx2"/>
                          </a:solidFill>
                          <a:latin typeface="Calibri" panose="020F0502020204030204" pitchFamily="34" charset="0"/>
                          <a:ea typeface="+mn-ea"/>
                          <a:cs typeface="Calibri" panose="020F0502020204030204" pitchFamily="34" charset="0"/>
                        </a:rPr>
                        <a:t>population</a:t>
                      </a:r>
                      <a:r>
                        <a:rPr lang="en-US" sz="2000" u="none" kern="1200" dirty="0">
                          <a:solidFill>
                            <a:schemeClr val="tx2"/>
                          </a:solidFill>
                          <a:latin typeface="Calibri" panose="020F0502020204030204" pitchFamily="34" charset="0"/>
                          <a:ea typeface="+mn-ea"/>
                          <a:cs typeface="Calibri" panose="020F0502020204030204" pitchFamily="34" charset="0"/>
                        </a:rPr>
                        <a:t> employment</a:t>
                      </a:r>
                      <a:endParaRPr lang="en-US" sz="2000" b="1" u="none" kern="1200" dirty="0">
                        <a:solidFill>
                          <a:schemeClr val="tx2"/>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0.07%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566631"/>
                  </a:ext>
                </a:extLst>
              </a:tr>
              <a:tr h="335746">
                <a:tc rowSpan="2">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Education</a:t>
                      </a:r>
                      <a:r>
                        <a:rPr lang="he-IL" sz="2000" u="none" kern="1200" dirty="0">
                          <a:solidFill>
                            <a:schemeClr val="tx2"/>
                          </a:solidFill>
                          <a:latin typeface="Calibri" panose="020F0502020204030204" pitchFamily="34" charset="0"/>
                          <a:ea typeface="+mn-ea"/>
                          <a:cs typeface="Calibri" panose="020F0502020204030204" pitchFamily="34" charset="0"/>
                        </a:rPr>
                        <a:t> </a:t>
                      </a:r>
                      <a:endParaRPr lang="en-US" sz="2000" u="none" kern="1200" dirty="0">
                        <a:solidFill>
                          <a:schemeClr val="tx2"/>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ts val="2000"/>
                        </a:lnSpc>
                        <a:spcBef>
                          <a:spcPts val="0"/>
                        </a:spcBef>
                        <a:spcAft>
                          <a:spcPts val="0"/>
                        </a:spcAft>
                      </a:pPr>
                      <a:r>
                        <a:rPr lang="en-US" sz="2000" b="0" u="none" kern="1200" dirty="0">
                          <a:solidFill>
                            <a:schemeClr val="tx2"/>
                          </a:solidFill>
                          <a:latin typeface="Calibri" panose="020F0502020204030204" pitchFamily="34" charset="0"/>
                          <a:ea typeface="+mn-ea"/>
                          <a:cs typeface="Calibri" panose="020F0502020204030204" pitchFamily="34" charset="0"/>
                        </a:rPr>
                        <a:t>Raise education levels in </a:t>
                      </a:r>
                      <a:r>
                        <a:rPr lang="en-US" sz="2000" b="1" u="none" kern="1200" dirty="0">
                          <a:solidFill>
                            <a:schemeClr val="tx2"/>
                          </a:solidFill>
                          <a:latin typeface="Calibri" panose="020F0502020204030204" pitchFamily="34" charset="0"/>
                          <a:ea typeface="+mn-ea"/>
                          <a:cs typeface="Calibri" panose="020F0502020204030204" pitchFamily="34" charset="0"/>
                        </a:rPr>
                        <a:t>Arab</a:t>
                      </a:r>
                      <a:r>
                        <a:rPr lang="en-US" sz="2000" b="0" u="none" kern="1200" dirty="0">
                          <a:solidFill>
                            <a:schemeClr val="tx2"/>
                          </a:solidFill>
                          <a:latin typeface="Calibri" panose="020F0502020204030204" pitchFamily="34" charset="0"/>
                          <a:ea typeface="+mn-ea"/>
                          <a:cs typeface="Calibri" panose="020F0502020204030204" pitchFamily="34" charset="0"/>
                        </a:rPr>
                        <a:t>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0.13%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92646422"/>
                  </a:ext>
                </a:extLst>
              </a:tr>
              <a:tr h="335746">
                <a:tc vMerge="1">
                  <a:txBody>
                    <a:bodyPr/>
                    <a:lstStyle/>
                    <a:p>
                      <a:endParaRPr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BF5"/>
                    </a:solidFill>
                  </a:tcPr>
                </a:tc>
                <a:tc>
                  <a:txBody>
                    <a:bodyPr/>
                    <a:lstStyle/>
                    <a:p>
                      <a:pPr marL="0" algn="l" defTabSz="914400" rtl="0" eaLnBrk="1" latinLnBrk="0" hangingPunct="1">
                        <a:lnSpc>
                          <a:spcPts val="2000"/>
                        </a:lnSpc>
                        <a:spcBef>
                          <a:spcPts val="0"/>
                        </a:spcBef>
                        <a:spcAft>
                          <a:spcPts val="0"/>
                        </a:spcAft>
                      </a:pPr>
                      <a:r>
                        <a:rPr lang="en-US" sz="2000" b="0" u="none" kern="1200" dirty="0">
                          <a:solidFill>
                            <a:schemeClr val="tx2"/>
                          </a:solidFill>
                          <a:latin typeface="Calibri" panose="020F0502020204030204" pitchFamily="34" charset="0"/>
                          <a:ea typeface="+mn-ea"/>
                          <a:cs typeface="Calibri" panose="020F0502020204030204" pitchFamily="34" charset="0"/>
                        </a:rPr>
                        <a:t>Raise education levels in </a:t>
                      </a:r>
                      <a:r>
                        <a:rPr lang="en-US" sz="2000" b="1" u="none" kern="1200" dirty="0">
                          <a:solidFill>
                            <a:schemeClr val="tx2"/>
                          </a:solidFill>
                          <a:latin typeface="Calibri" panose="020F0502020204030204" pitchFamily="34" charset="0"/>
                          <a:ea typeface="+mn-ea"/>
                          <a:cs typeface="Calibri" panose="020F0502020204030204" pitchFamily="34" charset="0"/>
                        </a:rPr>
                        <a:t>Arab</a:t>
                      </a:r>
                      <a:r>
                        <a:rPr lang="en-US" sz="2000" b="0" u="none" kern="1200" dirty="0">
                          <a:solidFill>
                            <a:schemeClr val="tx2"/>
                          </a:solidFill>
                          <a:latin typeface="Calibri" panose="020F0502020204030204" pitchFamily="34" charset="0"/>
                          <a:ea typeface="+mn-ea"/>
                          <a:cs typeface="Calibri" panose="020F0502020204030204" pitchFamily="34" charset="0"/>
                        </a:rPr>
                        <a:t> 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0.22%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4797080"/>
                  </a:ext>
                </a:extLst>
              </a:tr>
              <a:tr h="335746">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High-Tech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Increase in high-tech share in employment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0.04%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60656087"/>
                  </a:ext>
                </a:extLst>
              </a:tr>
              <a:tr h="335746">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Infrastructure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Raise transportation public capital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0.27%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0075287"/>
                  </a:ext>
                </a:extLst>
              </a:tr>
              <a:tr h="335746">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Public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Improve productivity through digitalization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0.07%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50043801"/>
                  </a:ext>
                </a:extLst>
              </a:tr>
              <a:tr h="335746">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Business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l" defTabSz="914400" rtl="0" eaLnBrk="1"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Increase in private capital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lnSpc>
                          <a:spcPts val="2000"/>
                        </a:lnSpc>
                        <a:spcBef>
                          <a:spcPts val="0"/>
                        </a:spcBef>
                        <a:spcAft>
                          <a:spcPts val="0"/>
                        </a:spcAft>
                      </a:pPr>
                      <a:r>
                        <a:rPr lang="en-US" sz="2000" u="none" kern="1200" dirty="0">
                          <a:solidFill>
                            <a:schemeClr val="tx2"/>
                          </a:solidFill>
                          <a:latin typeface="Calibri" panose="020F0502020204030204" pitchFamily="34" charset="0"/>
                          <a:ea typeface="+mn-ea"/>
                          <a:cs typeface="Calibri" panose="020F0502020204030204" pitchFamily="34" charset="0"/>
                        </a:rPr>
                        <a:t>0.32%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3504032"/>
                  </a:ext>
                </a:extLst>
              </a:tr>
              <a:tr h="335746">
                <a:tc>
                  <a:txBody>
                    <a:bodyPr/>
                    <a:lstStyle/>
                    <a:p>
                      <a:pPr marL="0" algn="l" defTabSz="914400" rtl="0" eaLnBrk="1" latinLnBrk="0" hangingPunct="1">
                        <a:lnSpc>
                          <a:spcPts val="2000"/>
                        </a:lnSpc>
                        <a:spcBef>
                          <a:spcPts val="0"/>
                        </a:spcBef>
                        <a:spcAft>
                          <a:spcPts val="0"/>
                        </a:spcAft>
                      </a:pPr>
                      <a:r>
                        <a:rPr lang="en-US" sz="2000" b="1" u="none" kern="1200" dirty="0">
                          <a:solidFill>
                            <a:schemeClr val="bg1"/>
                          </a:solidFill>
                          <a:latin typeface="Calibri" panose="020F0502020204030204" pitchFamily="34" charset="0"/>
                          <a:ea typeface="+mn-ea"/>
                          <a:cs typeface="Calibri" panose="020F0502020204030204" pitchFamily="34" charset="0"/>
                        </a:rPr>
                        <a:t>Total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l" defTabSz="914400" rtl="0" eaLnBrk="1" latinLnBrk="0" hangingPunct="1">
                        <a:lnSpc>
                          <a:spcPts val="2000"/>
                        </a:lnSpc>
                        <a:spcBef>
                          <a:spcPts val="0"/>
                        </a:spcBef>
                        <a:spcAft>
                          <a:spcPts val="0"/>
                        </a:spcAft>
                      </a:pPr>
                      <a:endParaRPr lang="en-US" sz="2000" b="1" u="none" kern="1200" dirty="0">
                        <a:solidFill>
                          <a:schemeClr val="bg1"/>
                        </a:solidFill>
                        <a:latin typeface="Calibri" panose="020F0502020204030204" pitchFamily="34" charset="0"/>
                        <a:ea typeface="+mn-ea"/>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lnSpc>
                          <a:spcPts val="2000"/>
                        </a:lnSpc>
                        <a:spcBef>
                          <a:spcPts val="0"/>
                        </a:spcBef>
                        <a:spcAft>
                          <a:spcPts val="0"/>
                        </a:spcAft>
                      </a:pPr>
                      <a:r>
                        <a:rPr lang="he-IL" sz="2000" b="1" kern="1200" dirty="0">
                          <a:solidFill>
                            <a:schemeClr val="bg1"/>
                          </a:solidFill>
                          <a:latin typeface="Calibri" panose="020F0502020204030204" pitchFamily="34" charset="0"/>
                          <a:ea typeface="+mn-ea"/>
                          <a:cs typeface="Calibri" panose="020F0502020204030204" pitchFamily="34" charset="0"/>
                        </a:rPr>
                        <a:t>1.2%</a:t>
                      </a:r>
                      <a:endParaRPr lang="en-US" sz="2000" b="1" kern="1200" dirty="0">
                        <a:solidFill>
                          <a:schemeClr val="bg1"/>
                        </a:solidFill>
                        <a:latin typeface="Calibri" panose="020F0502020204030204" pitchFamily="34" charset="0"/>
                        <a:ea typeface="+mn-ea"/>
                        <a:cs typeface="Calibri" panose="020F0502020204030204" pitchFamily="34" charset="0"/>
                      </a:endParaRP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4113453076"/>
                  </a:ext>
                </a:extLst>
              </a:tr>
            </a:tbl>
          </a:graphicData>
        </a:graphic>
      </p:graphicFrame>
      <p:pic>
        <p:nvPicPr>
          <p:cNvPr id="2" name="Graphic 1">
            <a:hlinkClick r:id="rId3" action="ppaction://hlinksldjump"/>
            <a:extLst>
              <a:ext uri="{FF2B5EF4-FFF2-40B4-BE49-F238E27FC236}">
                <a16:creationId xmlns:a16="http://schemas.microsoft.com/office/drawing/2014/main" id="{A7A4A096-0837-856E-684F-6DB589AC3FA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364269" y="6259118"/>
            <a:ext cx="609894" cy="587870"/>
          </a:xfrm>
          <a:prstGeom prst="rect">
            <a:avLst/>
          </a:prstGeom>
        </p:spPr>
      </p:pic>
      <p:sp>
        <p:nvSpPr>
          <p:cNvPr id="4" name="Content Placeholder 2">
            <a:extLst>
              <a:ext uri="{FF2B5EF4-FFF2-40B4-BE49-F238E27FC236}">
                <a16:creationId xmlns:a16="http://schemas.microsoft.com/office/drawing/2014/main" id="{B7468C68-2141-423C-EBFA-5598712E97C1}"/>
              </a:ext>
            </a:extLst>
          </p:cNvPr>
          <p:cNvSpPr txBox="1">
            <a:spLocks/>
          </p:cNvSpPr>
          <p:nvPr/>
        </p:nvSpPr>
        <p:spPr>
          <a:xfrm>
            <a:off x="1449495" y="6113564"/>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37230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8A77BF-C3A7-3646-DFC5-02E23503C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4A9EBC-2E18-6DCD-80A0-6E8AEC1E8ECB}"/>
              </a:ext>
            </a:extLst>
          </p:cNvPr>
          <p:cNvSpPr>
            <a:spLocks noGrp="1"/>
          </p:cNvSpPr>
          <p:nvPr>
            <p:ph type="title"/>
          </p:nvPr>
        </p:nvSpPr>
        <p:spPr>
          <a:xfrm>
            <a:off x="334963" y="679219"/>
            <a:ext cx="11622070" cy="978306"/>
          </a:xfrm>
        </p:spPr>
        <p:txBody>
          <a:bodyPr>
            <a:normAutofit/>
          </a:bodyPr>
          <a:lstStyle/>
          <a:p>
            <a:r>
              <a:rPr lang="en-US" dirty="0"/>
              <a:t>Growth Estimates 2027-2037 by Industries</a:t>
            </a:r>
            <a:endParaRPr lang="he-IL" dirty="0"/>
          </a:p>
        </p:txBody>
      </p:sp>
      <p:graphicFrame>
        <p:nvGraphicFramePr>
          <p:cNvPr id="7" name="Content Placeholder 6">
            <a:extLst>
              <a:ext uri="{FF2B5EF4-FFF2-40B4-BE49-F238E27FC236}">
                <a16:creationId xmlns:a16="http://schemas.microsoft.com/office/drawing/2014/main" id="{F427812A-28F7-3E4D-4657-F766881ABAD8}"/>
              </a:ext>
            </a:extLst>
          </p:cNvPr>
          <p:cNvGraphicFramePr>
            <a:graphicFrameLocks noGrp="1"/>
          </p:cNvGraphicFramePr>
          <p:nvPr>
            <p:ph idx="4294967295"/>
            <p:extLst>
              <p:ext uri="{D42A27DB-BD31-4B8C-83A1-F6EECF244321}">
                <p14:modId xmlns:p14="http://schemas.microsoft.com/office/powerpoint/2010/main" val="951582067"/>
              </p:ext>
            </p:extLst>
          </p:nvPr>
        </p:nvGraphicFramePr>
        <p:xfrm>
          <a:off x="1914054" y="2309010"/>
          <a:ext cx="9219168" cy="3275764"/>
        </p:xfrm>
        <a:graphic>
          <a:graphicData uri="http://schemas.openxmlformats.org/drawingml/2006/table">
            <a:tbl>
              <a:tblPr firstRow="1" bandRow="1">
                <a:tableStyleId>{5C22544A-7EE6-4342-B048-85BDC9FD1C3A}</a:tableStyleId>
              </a:tblPr>
              <a:tblGrid>
                <a:gridCol w="2605039">
                  <a:extLst>
                    <a:ext uri="{9D8B030D-6E8A-4147-A177-3AD203B41FA5}">
                      <a16:colId xmlns:a16="http://schemas.microsoft.com/office/drawing/2014/main" val="2449084676"/>
                    </a:ext>
                  </a:extLst>
                </a:gridCol>
                <a:gridCol w="1702559">
                  <a:extLst>
                    <a:ext uri="{9D8B030D-6E8A-4147-A177-3AD203B41FA5}">
                      <a16:colId xmlns:a16="http://schemas.microsoft.com/office/drawing/2014/main" val="1520120628"/>
                    </a:ext>
                  </a:extLst>
                </a:gridCol>
                <a:gridCol w="1637190">
                  <a:extLst>
                    <a:ext uri="{9D8B030D-6E8A-4147-A177-3AD203B41FA5}">
                      <a16:colId xmlns:a16="http://schemas.microsoft.com/office/drawing/2014/main" val="1110709173"/>
                    </a:ext>
                  </a:extLst>
                </a:gridCol>
                <a:gridCol w="1637190">
                  <a:extLst>
                    <a:ext uri="{9D8B030D-6E8A-4147-A177-3AD203B41FA5}">
                      <a16:colId xmlns:a16="http://schemas.microsoft.com/office/drawing/2014/main" val="1444713297"/>
                    </a:ext>
                  </a:extLst>
                </a:gridCol>
                <a:gridCol w="1637190">
                  <a:extLst>
                    <a:ext uri="{9D8B030D-6E8A-4147-A177-3AD203B41FA5}">
                      <a16:colId xmlns:a16="http://schemas.microsoft.com/office/drawing/2014/main" val="1350330630"/>
                    </a:ext>
                  </a:extLst>
                </a:gridCol>
              </a:tblGrid>
              <a:tr h="972536">
                <a:tc>
                  <a:txBody>
                    <a:bodyPr/>
                    <a:lstStyle/>
                    <a:p>
                      <a:pPr algn="l" rtl="0"/>
                      <a:r>
                        <a:rPr lang="en-US" sz="2200" b="1" dirty="0">
                          <a:solidFill>
                            <a:schemeClr val="tx2"/>
                          </a:solidFill>
                          <a:latin typeface="Calibri" panose="020F0502020204030204" pitchFamily="34" charset="0"/>
                          <a:cs typeface="Calibri" panose="020F0502020204030204" pitchFamily="34" charset="0"/>
                        </a:rPr>
                        <a:t>Growth Scenario</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chemeClr val="tx2"/>
                          </a:solidFill>
                          <a:latin typeface="Calibri" panose="020F0502020204030204" pitchFamily="34" charset="0"/>
                          <a:cs typeface="Calibri" panose="020F0502020204030204" pitchFamily="34" charset="0"/>
                        </a:rPr>
                        <a:t>Arrangement and Reforms</a:t>
                      </a:r>
                      <a:endParaRPr lang="he-IL" sz="2200" b="1" dirty="0">
                        <a:solidFill>
                          <a:schemeClr val="tx2"/>
                        </a:solidFill>
                        <a:latin typeface="Calibri" panose="020F0502020204030204" pitchFamily="34" charset="0"/>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chemeClr val="tx2"/>
                          </a:solidFill>
                          <a:latin typeface="Calibri" panose="020F0502020204030204" pitchFamily="34" charset="0"/>
                          <a:cs typeface="Calibri" panose="020F0502020204030204" pitchFamily="34" charset="0"/>
                        </a:rPr>
                        <a:t>Arrangement, No Reforms</a:t>
                      </a:r>
                      <a:endParaRPr lang="he-IL" sz="2200" b="1" dirty="0">
                        <a:solidFill>
                          <a:schemeClr val="tx2"/>
                        </a:solidFill>
                        <a:latin typeface="Calibri" panose="020F0502020204030204" pitchFamily="34" charset="0"/>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rgbClr val="E94C5E"/>
                          </a:solidFill>
                          <a:latin typeface="Calibri" panose="020F0502020204030204" pitchFamily="34" charset="0"/>
                          <a:cs typeface="Calibri" panose="020F0502020204030204" pitchFamily="34" charset="0"/>
                        </a:rPr>
                        <a:t>No Arrangement, No Reforms</a:t>
                      </a:r>
                      <a:endParaRPr lang="he-IL" sz="2200" b="1" dirty="0">
                        <a:solidFill>
                          <a:srgbClr val="E94C5E"/>
                        </a:solidFill>
                        <a:latin typeface="Calibri" panose="020F0502020204030204" pitchFamily="34" charset="0"/>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en-US" sz="2200" b="1" dirty="0">
                          <a:solidFill>
                            <a:srgbClr val="E94C5E"/>
                          </a:solidFill>
                          <a:latin typeface="Calibri" panose="020F0502020204030204" pitchFamily="34" charset="0"/>
                          <a:cs typeface="Calibri" panose="020F0502020204030204" pitchFamily="34" charset="0"/>
                        </a:rPr>
                        <a:t>Gaza Occupation</a:t>
                      </a:r>
                      <a:endParaRPr lang="he-IL" sz="2200" b="1" dirty="0">
                        <a:solidFill>
                          <a:srgbClr val="E94C5E"/>
                        </a:solidFill>
                        <a:latin typeface="Calibri" panose="020F0502020204030204" pitchFamily="34" charset="0"/>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4164921197"/>
                  </a:ext>
                </a:extLst>
              </a:tr>
              <a:tr h="544621">
                <a:tc>
                  <a:txBody>
                    <a:bodyPr/>
                    <a:lstStyle/>
                    <a:p>
                      <a:pPr algn="l" rtl="0"/>
                      <a:r>
                        <a:rPr lang="en-US" sz="2400" b="1" dirty="0">
                          <a:solidFill>
                            <a:schemeClr val="tx2"/>
                          </a:solidFill>
                          <a:latin typeface="Calibri" panose="020F0502020204030204" pitchFamily="34" charset="0"/>
                          <a:cs typeface="Calibri" panose="020F0502020204030204" pitchFamily="34" charset="0"/>
                        </a:rPr>
                        <a:t>Total Growth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sz="2800" b="1" kern="1200" dirty="0">
                          <a:solidFill>
                            <a:schemeClr val="tx2"/>
                          </a:solidFill>
                          <a:latin typeface="Calibri" panose="020F0502020204030204" pitchFamily="34" charset="0"/>
                          <a:ea typeface="+mn-ea"/>
                          <a:cs typeface="Calibri" panose="020F0502020204030204" pitchFamily="34" charset="0"/>
                        </a:rPr>
                        <a:t>3.7%</a:t>
                      </a:r>
                      <a:endParaRPr lang="he-IL" sz="2800" b="1" kern="1200" dirty="0">
                        <a:solidFill>
                          <a:schemeClr val="tx2"/>
                        </a:solidFill>
                        <a:latin typeface="Calibri" panose="020F0502020204030204" pitchFamily="34" charset="0"/>
                        <a:ea typeface="+mn-ea"/>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sz="2800" b="1" kern="1200" dirty="0">
                          <a:solidFill>
                            <a:schemeClr val="tx2"/>
                          </a:solidFill>
                          <a:latin typeface="Calibri" panose="020F0502020204030204" pitchFamily="34" charset="0"/>
                          <a:ea typeface="+mn-ea"/>
                          <a:cs typeface="Calibri" panose="020F0502020204030204" pitchFamily="34" charset="0"/>
                        </a:rPr>
                        <a:t>2.5%</a:t>
                      </a:r>
                      <a:endParaRPr lang="he-IL" sz="2800" b="1" kern="1200" dirty="0">
                        <a:solidFill>
                          <a:schemeClr val="tx2"/>
                        </a:solidFill>
                        <a:latin typeface="Calibri" panose="020F0502020204030204" pitchFamily="34" charset="0"/>
                        <a:ea typeface="+mn-ea"/>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latinLnBrk="0" hangingPunct="1"/>
                      <a:r>
                        <a:rPr lang="en-US" sz="2800" b="1" kern="1200" dirty="0">
                          <a:solidFill>
                            <a:srgbClr val="E94C5E"/>
                          </a:solidFill>
                          <a:latin typeface="Calibri" panose="020F0502020204030204" pitchFamily="34" charset="0"/>
                          <a:ea typeface="+mn-ea"/>
                          <a:cs typeface="Calibri" panose="020F0502020204030204" pitchFamily="34" charset="0"/>
                        </a:rPr>
                        <a:t>2.0%</a:t>
                      </a:r>
                      <a:endParaRPr lang="he-IL" sz="2800" b="1" kern="1200" dirty="0">
                        <a:solidFill>
                          <a:srgbClr val="E94C5E"/>
                        </a:solidFill>
                        <a:latin typeface="Calibri" panose="020F0502020204030204" pitchFamily="34" charset="0"/>
                        <a:ea typeface="+mn-ea"/>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1" eaLnBrk="1" latinLnBrk="0" hangingPunct="1"/>
                      <a:r>
                        <a:rPr lang="en-US" sz="2800" b="1" kern="1200" dirty="0">
                          <a:solidFill>
                            <a:srgbClr val="E94C5E"/>
                          </a:solidFill>
                          <a:latin typeface="Calibri" panose="020F0502020204030204" pitchFamily="34" charset="0"/>
                          <a:ea typeface="+mn-ea"/>
                          <a:cs typeface="Calibri" panose="020F0502020204030204" pitchFamily="34" charset="0"/>
                        </a:rPr>
                        <a:t>1.0%</a:t>
                      </a:r>
                      <a:endParaRPr lang="he-IL" sz="2800" b="1" kern="1200" dirty="0">
                        <a:solidFill>
                          <a:srgbClr val="E94C5E"/>
                        </a:solidFill>
                        <a:latin typeface="Calibri" panose="020F0502020204030204" pitchFamily="34" charset="0"/>
                        <a:ea typeface="+mn-ea"/>
                        <a:cs typeface="Calibri" panose="020F0502020204030204" pitchFamily="34" charset="0"/>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544621">
                <a:tc>
                  <a:txBody>
                    <a:bodyPr/>
                    <a:lstStyle/>
                    <a:p>
                      <a:pPr algn="l" rtl="0"/>
                      <a:r>
                        <a:rPr lang="en-US" sz="2200" b="0" dirty="0">
                          <a:solidFill>
                            <a:schemeClr val="tx2"/>
                          </a:solidFill>
                          <a:latin typeface="Calibri" panose="020F0502020204030204" pitchFamily="34" charset="0"/>
                          <a:cs typeface="Calibri" panose="020F0502020204030204" pitchFamily="34" charset="0"/>
                        </a:rPr>
                        <a:t>High-tech</a:t>
                      </a:r>
                      <a:endParaRPr lang="en-US" sz="2200" b="0" baseline="30000" dirty="0">
                        <a:solidFill>
                          <a:schemeClr val="tx2"/>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0" kern="1200" dirty="0">
                          <a:solidFill>
                            <a:schemeClr val="tx2"/>
                          </a:solidFill>
                          <a:latin typeface="Calibri" panose="020F0502020204030204" pitchFamily="34" charset="0"/>
                          <a:ea typeface="+mn-ea"/>
                          <a:cs typeface="Calibri" panose="020F0502020204030204" pitchFamily="34" charset="0"/>
                        </a:rPr>
                        <a:t>4.8%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0" kern="1200" dirty="0">
                          <a:solidFill>
                            <a:schemeClr val="tx2"/>
                          </a:solidFill>
                          <a:latin typeface="Calibri" panose="020F0502020204030204" pitchFamily="34" charset="0"/>
                          <a:ea typeface="+mn-ea"/>
                          <a:cs typeface="Calibri" panose="020F0502020204030204" pitchFamily="34" charset="0"/>
                        </a:rPr>
                        <a:t>3.2%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1" kern="1200" dirty="0">
                          <a:solidFill>
                            <a:srgbClr val="E94C5E"/>
                          </a:solidFill>
                          <a:latin typeface="Calibri" panose="020F0502020204030204" pitchFamily="34" charset="0"/>
                          <a:ea typeface="+mn-ea"/>
                          <a:cs typeface="Calibri" panose="020F0502020204030204" pitchFamily="34" charset="0"/>
                        </a:rPr>
                        <a:t>1.3%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1" eaLnBrk="1" fontAlgn="b" latinLnBrk="0" hangingPunct="1">
                        <a:buNone/>
                      </a:pPr>
                      <a:r>
                        <a:rPr lang="en-US" sz="2800" b="1" kern="1200" dirty="0">
                          <a:solidFill>
                            <a:srgbClr val="E94C5E"/>
                          </a:solidFill>
                          <a:latin typeface="Calibri" panose="020F0502020204030204" pitchFamily="34" charset="0"/>
                          <a:ea typeface="+mn-ea"/>
                          <a:cs typeface="Calibri" panose="020F0502020204030204" pitchFamily="34" charset="0"/>
                        </a:rPr>
                        <a:t>0.3%</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2876069423"/>
                  </a:ext>
                </a:extLst>
              </a:tr>
              <a:tr h="544621">
                <a:tc>
                  <a:txBody>
                    <a:bodyPr/>
                    <a:lstStyle/>
                    <a:p>
                      <a:pPr algn="l" rtl="0"/>
                      <a:r>
                        <a:rPr lang="en-US" sz="2200" b="0" dirty="0">
                          <a:solidFill>
                            <a:schemeClr val="tx2"/>
                          </a:solidFill>
                          <a:latin typeface="Calibri" panose="020F0502020204030204" pitchFamily="34" charset="0"/>
                          <a:cs typeface="Calibri" panose="020F0502020204030204" pitchFamily="34" charset="0"/>
                        </a:rPr>
                        <a:t>Business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0" kern="1200" dirty="0">
                          <a:solidFill>
                            <a:schemeClr val="tx2"/>
                          </a:solidFill>
                          <a:latin typeface="Calibri" panose="020F0502020204030204" pitchFamily="34" charset="0"/>
                          <a:ea typeface="+mn-ea"/>
                          <a:cs typeface="Calibri" panose="020F0502020204030204" pitchFamily="34" charset="0"/>
                        </a:rPr>
                        <a:t>3.4%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0" kern="1200" dirty="0">
                          <a:solidFill>
                            <a:schemeClr val="tx2"/>
                          </a:solidFill>
                          <a:latin typeface="Calibri" panose="020F0502020204030204" pitchFamily="34" charset="0"/>
                          <a:ea typeface="+mn-ea"/>
                          <a:cs typeface="Calibri" panose="020F0502020204030204" pitchFamily="34" charset="0"/>
                        </a:rPr>
                        <a:t>2.2%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1" kern="1200">
                          <a:solidFill>
                            <a:srgbClr val="E94C5E"/>
                          </a:solidFill>
                          <a:latin typeface="Calibri" panose="020F0502020204030204" pitchFamily="34" charset="0"/>
                          <a:ea typeface="+mn-ea"/>
                          <a:cs typeface="Calibri" panose="020F0502020204030204" pitchFamily="34" charset="0"/>
                        </a:rPr>
                        <a:t>2.2%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1" eaLnBrk="1" fontAlgn="b" latinLnBrk="0" hangingPunct="1">
                        <a:buNone/>
                      </a:pPr>
                      <a:r>
                        <a:rPr lang="en-US" sz="2800" b="1" kern="1200" dirty="0">
                          <a:solidFill>
                            <a:srgbClr val="E94C5E"/>
                          </a:solidFill>
                          <a:latin typeface="Calibri" panose="020F0502020204030204" pitchFamily="34" charset="0"/>
                          <a:ea typeface="+mn-ea"/>
                          <a:cs typeface="Calibri" panose="020F0502020204030204" pitchFamily="34" charset="0"/>
                        </a:rPr>
                        <a:t>0.7%</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253015211"/>
                  </a:ext>
                </a:extLst>
              </a:tr>
              <a:tr h="544621">
                <a:tc>
                  <a:txBody>
                    <a:bodyPr/>
                    <a:lstStyle/>
                    <a:p>
                      <a:pPr algn="l" rtl="0"/>
                      <a:r>
                        <a:rPr lang="en-US" sz="2200" b="0" dirty="0">
                          <a:solidFill>
                            <a:schemeClr val="tx2"/>
                          </a:solidFill>
                          <a:latin typeface="Calibri" panose="020F0502020204030204" pitchFamily="34" charset="0"/>
                          <a:cs typeface="Calibri" panose="020F0502020204030204" pitchFamily="34" charset="0"/>
                        </a:rPr>
                        <a:t>Public sector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0" kern="1200" dirty="0">
                          <a:solidFill>
                            <a:schemeClr val="tx2"/>
                          </a:solidFill>
                          <a:latin typeface="Calibri" panose="020F0502020204030204" pitchFamily="34" charset="0"/>
                          <a:ea typeface="+mn-ea"/>
                          <a:cs typeface="Calibri" panose="020F0502020204030204" pitchFamily="34" charset="0"/>
                        </a:rPr>
                        <a:t>3.5%</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0" kern="1200" dirty="0">
                          <a:solidFill>
                            <a:schemeClr val="tx2"/>
                          </a:solidFill>
                          <a:latin typeface="Calibri" panose="020F0502020204030204" pitchFamily="34" charset="0"/>
                          <a:ea typeface="+mn-ea"/>
                          <a:cs typeface="Calibri" panose="020F0502020204030204" pitchFamily="34" charset="0"/>
                        </a:rPr>
                        <a:t>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0" eaLnBrk="1" fontAlgn="b" latinLnBrk="0" hangingPunct="1">
                        <a:buNone/>
                      </a:pPr>
                      <a:r>
                        <a:rPr lang="en-US" sz="2800" b="1" kern="1200" dirty="0">
                          <a:solidFill>
                            <a:srgbClr val="E94C5E"/>
                          </a:solidFill>
                          <a:latin typeface="Calibri" panose="020F0502020204030204" pitchFamily="34" charset="0"/>
                          <a:ea typeface="+mn-ea"/>
                          <a:cs typeface="Calibri" panose="020F0502020204030204" pitchFamily="34" charset="0"/>
                        </a:rPr>
                        <a:t>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tc>
                  <a:txBody>
                    <a:bodyPr/>
                    <a:lstStyle/>
                    <a:p>
                      <a:pPr marL="0" algn="ctr" defTabSz="914400" rtl="1" eaLnBrk="1" fontAlgn="b" latinLnBrk="0" hangingPunct="1">
                        <a:buNone/>
                      </a:pPr>
                      <a:r>
                        <a:rPr lang="en-US" sz="2800" b="1" kern="1200" dirty="0">
                          <a:solidFill>
                            <a:srgbClr val="E94C5E"/>
                          </a:solidFill>
                          <a:latin typeface="Calibri" panose="020F0502020204030204" pitchFamily="34" charset="0"/>
                          <a:ea typeface="+mn-ea"/>
                          <a:cs typeface="Calibri" panose="020F0502020204030204" pitchFamily="34" charset="0"/>
                        </a:rPr>
                        <a:t>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bg2">
                          <a:lumMod val="40000"/>
                          <a:lumOff val="60000"/>
                        </a:schemeClr>
                      </a:solidFill>
                      <a:prstDash val="solid"/>
                      <a:round/>
                      <a:headEnd type="none" w="med" len="med"/>
                      <a:tailEnd type="none" w="med" len="med"/>
                    </a:lnT>
                    <a:lnB w="6350" cap="flat" cmpd="sng" algn="ctr">
                      <a:solidFill>
                        <a:schemeClr val="bg2">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3708571280"/>
                  </a:ext>
                </a:extLst>
              </a:tr>
            </a:tbl>
          </a:graphicData>
        </a:graphic>
      </p:graphicFrame>
      <p:pic>
        <p:nvPicPr>
          <p:cNvPr id="5" name="Graphic 4">
            <a:hlinkClick r:id="rId3" action="ppaction://hlinksldjump"/>
            <a:extLst>
              <a:ext uri="{FF2B5EF4-FFF2-40B4-BE49-F238E27FC236}">
                <a16:creationId xmlns:a16="http://schemas.microsoft.com/office/drawing/2014/main" id="{594EE56C-85A9-0954-4C3F-0F7072C88AD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6200000">
            <a:off x="157694" y="6122527"/>
            <a:ext cx="609894" cy="587870"/>
          </a:xfrm>
          <a:prstGeom prst="rect">
            <a:avLst/>
          </a:prstGeom>
        </p:spPr>
      </p:pic>
      <p:sp>
        <p:nvSpPr>
          <p:cNvPr id="6" name="Title 1">
            <a:extLst>
              <a:ext uri="{FF2B5EF4-FFF2-40B4-BE49-F238E27FC236}">
                <a16:creationId xmlns:a16="http://schemas.microsoft.com/office/drawing/2014/main" id="{222F5A54-B4A8-0D95-B87C-EB667E0491C5}"/>
              </a:ext>
            </a:extLst>
          </p:cNvPr>
          <p:cNvSpPr txBox="1">
            <a:spLocks/>
          </p:cNvSpPr>
          <p:nvPr/>
        </p:nvSpPr>
        <p:spPr>
          <a:xfrm>
            <a:off x="2620746" y="1638886"/>
            <a:ext cx="6950506" cy="429209"/>
          </a:xfrm>
          <a:prstGeom prst="rect">
            <a:avLst/>
          </a:prstGeom>
        </p:spPr>
        <p:txBody>
          <a:bodyPr vert="horz" lIns="91440" tIns="45720" rIns="91440" bIns="45720" rtlCol="0" anchor="ctr">
            <a:normAutofit fontScale="97500"/>
          </a:bodyPr>
          <a:lstStyle>
            <a:lvl1pPr algn="r" defTabSz="914400" rtl="1" eaLnBrk="1" latinLnBrk="0" hangingPunct="1">
              <a:lnSpc>
                <a:spcPct val="90000"/>
              </a:lnSpc>
              <a:spcBef>
                <a:spcPct val="0"/>
              </a:spcBef>
              <a:buNone/>
              <a:defRPr sz="3600" b="1" kern="1200">
                <a:solidFill>
                  <a:schemeClr val="bg2"/>
                </a:solidFill>
                <a:latin typeface="Calibri" panose="020F0502020204030204" pitchFamily="34" charset="0"/>
                <a:ea typeface="+mj-ea"/>
                <a:cs typeface="Calibri" panose="020F0502020204030204" pitchFamily="34" charset="0"/>
              </a:defRPr>
            </a:lvl1pPr>
          </a:lstStyle>
          <a:p>
            <a:pPr algn="ctr"/>
            <a:r>
              <a:rPr lang="en-US" sz="2400" dirty="0">
                <a:solidFill>
                  <a:schemeClr val="tx2"/>
                </a:solidFill>
                <a:ea typeface="+mn-ea"/>
              </a:rPr>
              <a:t>Annual Average Rate of Change</a:t>
            </a:r>
            <a:endParaRPr lang="he-IL" sz="2400" dirty="0">
              <a:solidFill>
                <a:schemeClr val="tx2"/>
              </a:solidFill>
              <a:ea typeface="+mn-ea"/>
            </a:endParaRPr>
          </a:p>
        </p:txBody>
      </p:sp>
      <p:sp>
        <p:nvSpPr>
          <p:cNvPr id="8" name="TextBox 7">
            <a:extLst>
              <a:ext uri="{FF2B5EF4-FFF2-40B4-BE49-F238E27FC236}">
                <a16:creationId xmlns:a16="http://schemas.microsoft.com/office/drawing/2014/main" id="{799536F1-FF39-9971-7D4F-C0F954DAFC99}"/>
              </a:ext>
            </a:extLst>
          </p:cNvPr>
          <p:cNvSpPr txBox="1"/>
          <p:nvPr/>
        </p:nvSpPr>
        <p:spPr>
          <a:xfrm>
            <a:off x="1732547" y="5584774"/>
            <a:ext cx="6096000" cy="341632"/>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885223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04CBB6-6CAA-E8D7-D571-AA3004EB50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510FD-6AA3-C10E-2B52-BA8CCB244448}"/>
              </a:ext>
            </a:extLst>
          </p:cNvPr>
          <p:cNvSpPr>
            <a:spLocks noGrp="1"/>
          </p:cNvSpPr>
          <p:nvPr>
            <p:ph type="title"/>
          </p:nvPr>
        </p:nvSpPr>
        <p:spPr/>
        <p:txBody>
          <a:bodyPr>
            <a:normAutofit fontScale="90000"/>
          </a:bodyPr>
          <a:lstStyle/>
          <a:p>
            <a:r>
              <a:rPr lang="en-US" sz="4000" dirty="0">
                <a:solidFill>
                  <a:schemeClr val="bg2"/>
                </a:solidFill>
              </a:rPr>
              <a:t>Growth Projections: War Ending With an Arrangement, No Growth-Enhancing Reforms</a:t>
            </a:r>
            <a:endParaRPr lang="he-IL" sz="4000" dirty="0">
              <a:solidFill>
                <a:schemeClr val="bg2"/>
              </a:solidFill>
            </a:endParaRPr>
          </a:p>
        </p:txBody>
      </p:sp>
      <p:graphicFrame>
        <p:nvGraphicFramePr>
          <p:cNvPr id="7" name="Content Placeholder 6">
            <a:extLst>
              <a:ext uri="{FF2B5EF4-FFF2-40B4-BE49-F238E27FC236}">
                <a16:creationId xmlns:a16="http://schemas.microsoft.com/office/drawing/2014/main" id="{CED89277-EB87-DD0D-818D-5E184AD0F250}"/>
              </a:ext>
            </a:extLst>
          </p:cNvPr>
          <p:cNvGraphicFramePr>
            <a:graphicFrameLocks noGrp="1"/>
          </p:cNvGraphicFramePr>
          <p:nvPr>
            <p:ph idx="1"/>
            <p:extLst>
              <p:ext uri="{D42A27DB-BD31-4B8C-83A1-F6EECF244321}">
                <p14:modId xmlns:p14="http://schemas.microsoft.com/office/powerpoint/2010/main" val="3976971242"/>
              </p:ext>
            </p:extLst>
          </p:nvPr>
        </p:nvGraphicFramePr>
        <p:xfrm>
          <a:off x="585739" y="1642759"/>
          <a:ext cx="11020521" cy="4318856"/>
        </p:xfrm>
        <a:graphic>
          <a:graphicData uri="http://schemas.openxmlformats.org/drawingml/2006/table">
            <a:tbl>
              <a:tblPr firstRow="1" bandRow="1">
                <a:tableStyleId>{5C22544A-7EE6-4342-B048-85BDC9FD1C3A}</a:tableStyleId>
              </a:tblPr>
              <a:tblGrid>
                <a:gridCol w="4760775">
                  <a:extLst>
                    <a:ext uri="{9D8B030D-6E8A-4147-A177-3AD203B41FA5}">
                      <a16:colId xmlns:a16="http://schemas.microsoft.com/office/drawing/2014/main" val="2449084676"/>
                    </a:ext>
                  </a:extLst>
                </a:gridCol>
                <a:gridCol w="1595070">
                  <a:extLst>
                    <a:ext uri="{9D8B030D-6E8A-4147-A177-3AD203B41FA5}">
                      <a16:colId xmlns:a16="http://schemas.microsoft.com/office/drawing/2014/main" val="1520120628"/>
                    </a:ext>
                  </a:extLst>
                </a:gridCol>
                <a:gridCol w="2347485">
                  <a:extLst>
                    <a:ext uri="{9D8B030D-6E8A-4147-A177-3AD203B41FA5}">
                      <a16:colId xmlns:a16="http://schemas.microsoft.com/office/drawing/2014/main" val="1850306602"/>
                    </a:ext>
                  </a:extLst>
                </a:gridCol>
                <a:gridCol w="2317191">
                  <a:extLst>
                    <a:ext uri="{9D8B030D-6E8A-4147-A177-3AD203B41FA5}">
                      <a16:colId xmlns:a16="http://schemas.microsoft.com/office/drawing/2014/main" val="1444713297"/>
                    </a:ext>
                  </a:extLst>
                </a:gridCol>
              </a:tblGrid>
              <a:tr h="344454">
                <a:tc>
                  <a:txBody>
                    <a:bodyPr/>
                    <a:lstStyle/>
                    <a:p>
                      <a:pPr algn="ctr" rtl="0"/>
                      <a:endParaRPr lang="en-US" sz="22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200" b="1" kern="1200" dirty="0">
                          <a:solidFill>
                            <a:schemeClr val="tx2"/>
                          </a:solidFill>
                          <a:latin typeface="Calibri" panose="020F0502020204030204" pitchFamily="34" charset="0"/>
                          <a:ea typeface="+mn-ea"/>
                          <a:cs typeface="Calibri" panose="020F0502020204030204" pitchFamily="34" charset="0"/>
                        </a:rPr>
                        <a:t>2037</a:t>
                      </a:r>
                      <a:r>
                        <a:rPr lang="en-US" sz="2200" b="1" kern="1200" dirty="0">
                          <a:solidFill>
                            <a:schemeClr val="tx2"/>
                          </a:solidFill>
                          <a:latin typeface="Calibri" panose="020F0502020204030204" pitchFamily="34" charset="0"/>
                          <a:ea typeface="+mn-ea"/>
                          <a:cs typeface="Calibri" panose="020F0502020204030204" pitchFamily="34" charset="0"/>
                        </a:rPr>
                        <a:t> Estimates</a:t>
                      </a:r>
                      <a:endParaRPr lang="he-IL" sz="2200" b="1" kern="1200" dirty="0">
                        <a:solidFill>
                          <a:schemeClr val="tx2"/>
                        </a:solidFill>
                        <a:latin typeface="Calibri" panose="020F0502020204030204" pitchFamily="34" charset="0"/>
                        <a:ea typeface="+mn-ea"/>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Average Annual Growth Rate</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Contribution to Growth</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77151">
                <a:tc>
                  <a:txBody>
                    <a:bodyPr/>
                    <a:lstStyle/>
                    <a:p>
                      <a:pPr algn="l" rtl="0"/>
                      <a:r>
                        <a:rPr lang="en-US" sz="2400" b="1" dirty="0">
                          <a:solidFill>
                            <a:schemeClr val="tx2"/>
                          </a:solidFill>
                          <a:latin typeface="Calibri" panose="020F0502020204030204" pitchFamily="34" charset="0"/>
                          <a:cs typeface="Calibri" panose="020F0502020204030204" pitchFamily="34" charset="0"/>
                        </a:rPr>
                        <a:t>Employment </a:t>
                      </a:r>
                      <a:r>
                        <a:rPr lang="en-US" sz="2400" b="0" dirty="0">
                          <a:solidFill>
                            <a:schemeClr val="tx2"/>
                          </a:solidFill>
                          <a:latin typeface="Calibri" panose="020F0502020204030204" pitchFamily="34" charset="0"/>
                          <a:cs typeface="Calibri" panose="020F0502020204030204" pitchFamily="34" charset="0"/>
                        </a:rPr>
                        <a:t>(thousands)</a:t>
                      </a:r>
                      <a:endParaRPr lang="en-US" sz="2400" b="0" baseline="30000"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5,447</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1.7%</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Human Capital Index</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10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08571280"/>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Infrastructure Capital </a:t>
                      </a:r>
                      <a:r>
                        <a:rPr lang="en-US" sz="2400" b="0" dirty="0">
                          <a:solidFill>
                            <a:schemeClr val="tx2"/>
                          </a:solidFill>
                          <a:latin typeface="Calibri" panose="020F0502020204030204" pitchFamily="34" charset="0"/>
                          <a:cs typeface="Calibri" panose="020F0502020204030204" pitchFamily="34" charset="0"/>
                        </a:rPr>
                        <a:t>(billion NIS)</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3,862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0.3%</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47235612"/>
                  </a:ext>
                </a:extLst>
              </a:tr>
              <a:tr h="463541">
                <a:tc>
                  <a:txBody>
                    <a:bodyPr/>
                    <a:lstStyle/>
                    <a:p>
                      <a:pPr>
                        <a:buNone/>
                      </a:pPr>
                      <a:r>
                        <a:rPr lang="en-US" sz="2400" b="1" kern="1200" dirty="0">
                          <a:solidFill>
                            <a:schemeClr val="tx2"/>
                          </a:solidFill>
                          <a:latin typeface="Calibri" panose="020F0502020204030204" pitchFamily="34" charset="0"/>
                          <a:ea typeface="+mn-ea"/>
                          <a:cs typeface="Calibri" panose="020F0502020204030204" pitchFamily="34" charset="0"/>
                        </a:rPr>
                        <a:t>Non-Infrastructure Capital</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1,762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2.5%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0.6%</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59387406"/>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TFP </a:t>
                      </a:r>
                      <a:r>
                        <a:rPr lang="en-US" sz="2400" b="0" dirty="0">
                          <a:solidFill>
                            <a:schemeClr val="tx2"/>
                          </a:solidFill>
                          <a:latin typeface="Calibri" panose="020F0502020204030204" pitchFamily="34" charset="0"/>
                          <a:cs typeface="Calibri" panose="020F0502020204030204" pitchFamily="34" charset="0"/>
                        </a:rPr>
                        <a:t>(Total Factor Productivity)</a:t>
                      </a:r>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0.15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0.6%</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0.6%</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017320032"/>
                  </a:ext>
                </a:extLst>
              </a:tr>
              <a:tr h="463541">
                <a:tc>
                  <a:txBody>
                    <a:bodyPr/>
                    <a:lstStyle/>
                    <a:p>
                      <a:pPr algn="l" rtl="0"/>
                      <a:r>
                        <a:rPr lang="en-US" sz="2400" b="1" dirty="0">
                          <a:solidFill>
                            <a:schemeClr val="bg1"/>
                          </a:solidFill>
                          <a:latin typeface="Calibri" panose="020F0502020204030204" pitchFamily="34" charset="0"/>
                          <a:cs typeface="Calibri" panose="020F0502020204030204" pitchFamily="34" charset="0"/>
                        </a:rPr>
                        <a:t>Total GDP </a:t>
                      </a:r>
                      <a:r>
                        <a:rPr lang="en-US" sz="2000" b="0" dirty="0">
                          <a:solidFill>
                            <a:schemeClr val="bg1"/>
                          </a:solidFill>
                          <a:latin typeface="Calibri" panose="020F0502020204030204" pitchFamily="34" charset="0"/>
                          <a:cs typeface="Calibri" panose="020F0502020204030204" pitchFamily="34" charset="0"/>
                        </a:rPr>
                        <a:t>(billion NIS, 2020 prices)</a:t>
                      </a:r>
                      <a:endParaRPr lang="en-US" sz="2400" b="0" dirty="0">
                        <a:solidFill>
                          <a:schemeClr val="bg1"/>
                        </a:solidFill>
                        <a:latin typeface="Calibri" panose="020F0502020204030204" pitchFamily="34" charset="0"/>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2,283</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2.5%</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2.5%</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1085559651"/>
                  </a:ext>
                </a:extLst>
              </a:tr>
              <a:tr h="463541">
                <a:tc>
                  <a:txBody>
                    <a:bodyPr/>
                    <a:lstStyle/>
                    <a:p>
                      <a:pPr>
                        <a:buNone/>
                      </a:pPr>
                      <a:r>
                        <a:rPr lang="en-US" sz="2400" b="1" kern="1200" dirty="0">
                          <a:solidFill>
                            <a:schemeClr val="bg1"/>
                          </a:solidFill>
                          <a:latin typeface="Calibri" panose="020F0502020204030204" pitchFamily="34" charset="0"/>
                          <a:ea typeface="+mn-ea"/>
                          <a:cs typeface="Calibri" panose="020F0502020204030204" pitchFamily="34" charset="0"/>
                        </a:rPr>
                        <a:t>GDP per worker </a:t>
                      </a:r>
                    </a:p>
                    <a:p>
                      <a:pPr>
                        <a:buNone/>
                      </a:pPr>
                      <a:r>
                        <a:rPr lang="en-US" sz="2000" b="0" kern="1200" dirty="0">
                          <a:solidFill>
                            <a:schemeClr val="bg1"/>
                          </a:solidFill>
                          <a:latin typeface="Calibri" panose="020F0502020204030204" pitchFamily="34" charset="0"/>
                          <a:ea typeface="+mn-ea"/>
                          <a:cs typeface="Calibri" panose="020F0502020204030204" pitchFamily="34" charset="0"/>
                        </a:rPr>
                        <a:t>(thousand NIS, 2020 prices)</a:t>
                      </a:r>
                      <a:endParaRPr lang="en-US" sz="2400" b="0" kern="1200" dirty="0">
                        <a:solidFill>
                          <a:schemeClr val="bg1"/>
                        </a:solidFill>
                        <a:latin typeface="Calibri" panose="020F0502020204030204" pitchFamily="34" charset="0"/>
                        <a:ea typeface="+mn-ea"/>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419</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0.8%</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a:t>
                      </a:r>
                    </a:p>
                  </a:txBody>
                  <a:tcPr marL="0" marR="0" marT="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2156996461"/>
                  </a:ext>
                </a:extLst>
              </a:tr>
            </a:tbl>
          </a:graphicData>
        </a:graphic>
      </p:graphicFrame>
      <p:pic>
        <p:nvPicPr>
          <p:cNvPr id="5" name="Graphic 4">
            <a:hlinkClick r:id="rId2" action="ppaction://hlinksldjump"/>
            <a:extLst>
              <a:ext uri="{FF2B5EF4-FFF2-40B4-BE49-F238E27FC236}">
                <a16:creationId xmlns:a16="http://schemas.microsoft.com/office/drawing/2014/main" id="{C0726A7D-9BA3-358C-3D9F-A6AEA7762A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57694" y="6122527"/>
            <a:ext cx="609894" cy="587870"/>
          </a:xfrm>
          <a:prstGeom prst="rect">
            <a:avLst/>
          </a:prstGeom>
        </p:spPr>
      </p:pic>
      <p:sp>
        <p:nvSpPr>
          <p:cNvPr id="3" name="Content Placeholder 2">
            <a:extLst>
              <a:ext uri="{FF2B5EF4-FFF2-40B4-BE49-F238E27FC236}">
                <a16:creationId xmlns:a16="http://schemas.microsoft.com/office/drawing/2014/main" id="{897014A8-C332-B3F8-3262-163CE7E998C7}"/>
              </a:ext>
            </a:extLst>
          </p:cNvPr>
          <p:cNvSpPr txBox="1">
            <a:spLocks/>
          </p:cNvSpPr>
          <p:nvPr/>
        </p:nvSpPr>
        <p:spPr>
          <a:xfrm>
            <a:off x="648101" y="5976972"/>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88552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B2D22C-8DBE-7A53-FB5F-B2FD277FC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E43F7-972A-AAEE-5B85-A59A6D65EAF2}"/>
              </a:ext>
            </a:extLst>
          </p:cNvPr>
          <p:cNvSpPr>
            <a:spLocks noGrp="1"/>
          </p:cNvSpPr>
          <p:nvPr>
            <p:ph type="title"/>
          </p:nvPr>
        </p:nvSpPr>
        <p:spPr/>
        <p:txBody>
          <a:bodyPr>
            <a:normAutofit fontScale="90000"/>
          </a:bodyPr>
          <a:lstStyle/>
          <a:p>
            <a:r>
              <a:rPr lang="en-US" sz="4000" dirty="0">
                <a:solidFill>
                  <a:schemeClr val="bg2"/>
                </a:solidFill>
              </a:rPr>
              <a:t>Growth Projections: War Ending With an Arrangement, No Growth-Enhancing Reforms</a:t>
            </a:r>
            <a:endParaRPr lang="he-IL" sz="4000" dirty="0">
              <a:solidFill>
                <a:schemeClr val="bg2"/>
              </a:solidFill>
            </a:endParaRPr>
          </a:p>
        </p:txBody>
      </p:sp>
      <p:pic>
        <p:nvPicPr>
          <p:cNvPr id="5" name="Graphic 4">
            <a:hlinkClick r:id="rId2" action="ppaction://hlinksldjump"/>
            <a:extLst>
              <a:ext uri="{FF2B5EF4-FFF2-40B4-BE49-F238E27FC236}">
                <a16:creationId xmlns:a16="http://schemas.microsoft.com/office/drawing/2014/main" id="{E85ECD43-B43C-5DE8-95ED-1D7EFD7AA36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57694" y="6122527"/>
            <a:ext cx="609894" cy="587870"/>
          </a:xfrm>
          <a:prstGeom prst="rect">
            <a:avLst/>
          </a:prstGeom>
        </p:spPr>
      </p:pic>
      <p:sp>
        <p:nvSpPr>
          <p:cNvPr id="3" name="Content Placeholder 2">
            <a:extLst>
              <a:ext uri="{FF2B5EF4-FFF2-40B4-BE49-F238E27FC236}">
                <a16:creationId xmlns:a16="http://schemas.microsoft.com/office/drawing/2014/main" id="{DE61EB6A-84B8-E7F4-2569-DB9B423FE663}"/>
              </a:ext>
            </a:extLst>
          </p:cNvPr>
          <p:cNvSpPr txBox="1">
            <a:spLocks/>
          </p:cNvSpPr>
          <p:nvPr/>
        </p:nvSpPr>
        <p:spPr>
          <a:xfrm>
            <a:off x="648101" y="5976972"/>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graphicFrame>
        <p:nvGraphicFramePr>
          <p:cNvPr id="8" name="Content Placeholder 6">
            <a:extLst>
              <a:ext uri="{FF2B5EF4-FFF2-40B4-BE49-F238E27FC236}">
                <a16:creationId xmlns:a16="http://schemas.microsoft.com/office/drawing/2014/main" id="{109C7C96-D0CE-E331-A0C0-59E3EDAD394A}"/>
              </a:ext>
            </a:extLst>
          </p:cNvPr>
          <p:cNvGraphicFramePr>
            <a:graphicFrameLocks/>
          </p:cNvGraphicFramePr>
          <p:nvPr>
            <p:extLst>
              <p:ext uri="{D42A27DB-BD31-4B8C-83A1-F6EECF244321}">
                <p14:modId xmlns:p14="http://schemas.microsoft.com/office/powerpoint/2010/main" val="759206589"/>
              </p:ext>
            </p:extLst>
          </p:nvPr>
        </p:nvGraphicFramePr>
        <p:xfrm>
          <a:off x="585739" y="1642759"/>
          <a:ext cx="11020521" cy="4318856"/>
        </p:xfrm>
        <a:graphic>
          <a:graphicData uri="http://schemas.openxmlformats.org/drawingml/2006/table">
            <a:tbl>
              <a:tblPr firstRow="1" bandRow="1">
                <a:tableStyleId>{5C22544A-7EE6-4342-B048-85BDC9FD1C3A}</a:tableStyleId>
              </a:tblPr>
              <a:tblGrid>
                <a:gridCol w="4760775">
                  <a:extLst>
                    <a:ext uri="{9D8B030D-6E8A-4147-A177-3AD203B41FA5}">
                      <a16:colId xmlns:a16="http://schemas.microsoft.com/office/drawing/2014/main" val="2449084676"/>
                    </a:ext>
                  </a:extLst>
                </a:gridCol>
                <a:gridCol w="1595070">
                  <a:extLst>
                    <a:ext uri="{9D8B030D-6E8A-4147-A177-3AD203B41FA5}">
                      <a16:colId xmlns:a16="http://schemas.microsoft.com/office/drawing/2014/main" val="1520120628"/>
                    </a:ext>
                  </a:extLst>
                </a:gridCol>
                <a:gridCol w="2347485">
                  <a:extLst>
                    <a:ext uri="{9D8B030D-6E8A-4147-A177-3AD203B41FA5}">
                      <a16:colId xmlns:a16="http://schemas.microsoft.com/office/drawing/2014/main" val="1850306602"/>
                    </a:ext>
                  </a:extLst>
                </a:gridCol>
                <a:gridCol w="2317191">
                  <a:extLst>
                    <a:ext uri="{9D8B030D-6E8A-4147-A177-3AD203B41FA5}">
                      <a16:colId xmlns:a16="http://schemas.microsoft.com/office/drawing/2014/main" val="1444713297"/>
                    </a:ext>
                  </a:extLst>
                </a:gridCol>
              </a:tblGrid>
              <a:tr h="344454">
                <a:tc>
                  <a:txBody>
                    <a:bodyPr/>
                    <a:lstStyle/>
                    <a:p>
                      <a:pPr algn="ctr" rtl="0"/>
                      <a:endParaRPr lang="en-US" sz="22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200" b="1" kern="1200" dirty="0">
                          <a:solidFill>
                            <a:schemeClr val="tx2"/>
                          </a:solidFill>
                          <a:latin typeface="Calibri" panose="020F0502020204030204" pitchFamily="34" charset="0"/>
                          <a:ea typeface="+mn-ea"/>
                          <a:cs typeface="Calibri" panose="020F0502020204030204" pitchFamily="34" charset="0"/>
                        </a:rPr>
                        <a:t>2037</a:t>
                      </a:r>
                      <a:r>
                        <a:rPr lang="en-US" sz="2200" b="1" kern="1200" dirty="0">
                          <a:solidFill>
                            <a:schemeClr val="tx2"/>
                          </a:solidFill>
                          <a:latin typeface="Calibri" panose="020F0502020204030204" pitchFamily="34" charset="0"/>
                          <a:ea typeface="+mn-ea"/>
                          <a:cs typeface="Calibri" panose="020F0502020204030204" pitchFamily="34" charset="0"/>
                        </a:rPr>
                        <a:t> Estimates</a:t>
                      </a:r>
                      <a:endParaRPr lang="he-IL" sz="2200" b="1" kern="1200" dirty="0">
                        <a:solidFill>
                          <a:schemeClr val="tx2"/>
                        </a:solidFill>
                        <a:latin typeface="Calibri" panose="020F0502020204030204" pitchFamily="34" charset="0"/>
                        <a:ea typeface="+mn-ea"/>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Average Annual Growth Rate</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Contribution to Growth</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77151">
                <a:tc>
                  <a:txBody>
                    <a:bodyPr/>
                    <a:lstStyle/>
                    <a:p>
                      <a:pPr algn="l" rtl="0"/>
                      <a:r>
                        <a:rPr lang="en-US" sz="2400" b="1" dirty="0">
                          <a:solidFill>
                            <a:schemeClr val="tx2"/>
                          </a:solidFill>
                          <a:latin typeface="Calibri" panose="020F0502020204030204" pitchFamily="34" charset="0"/>
                          <a:cs typeface="Calibri" panose="020F0502020204030204" pitchFamily="34" charset="0"/>
                        </a:rPr>
                        <a:t>Employment </a:t>
                      </a:r>
                      <a:r>
                        <a:rPr lang="en-US" sz="2400" b="0" dirty="0">
                          <a:solidFill>
                            <a:schemeClr val="tx2"/>
                          </a:solidFill>
                          <a:latin typeface="Calibri" panose="020F0502020204030204" pitchFamily="34" charset="0"/>
                          <a:cs typeface="Calibri" panose="020F0502020204030204" pitchFamily="34" charset="0"/>
                        </a:rPr>
                        <a:t>(thousands)</a:t>
                      </a:r>
                      <a:endParaRPr lang="en-US" sz="2400" b="0" baseline="30000"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4,669</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Human Capital Index</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10.0</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08571280"/>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Infrastructure Capital </a:t>
                      </a:r>
                      <a:r>
                        <a:rPr lang="en-US" sz="2400" b="0" dirty="0">
                          <a:solidFill>
                            <a:schemeClr val="tx2"/>
                          </a:solidFill>
                          <a:latin typeface="Calibri" panose="020F0502020204030204" pitchFamily="34" charset="0"/>
                          <a:cs typeface="Calibri" panose="020F0502020204030204" pitchFamily="34" charset="0"/>
                        </a:rPr>
                        <a:t>(billion NIS)</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3,862</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0.3%</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47235612"/>
                  </a:ext>
                </a:extLst>
              </a:tr>
              <a:tr h="463541">
                <a:tc>
                  <a:txBody>
                    <a:bodyPr/>
                    <a:lstStyle/>
                    <a:p>
                      <a:pPr>
                        <a:buNone/>
                      </a:pPr>
                      <a:r>
                        <a:rPr lang="en-US" sz="2400" b="1" kern="1200" dirty="0">
                          <a:solidFill>
                            <a:schemeClr val="tx2"/>
                          </a:solidFill>
                          <a:latin typeface="Calibri" panose="020F0502020204030204" pitchFamily="34" charset="0"/>
                          <a:ea typeface="+mn-ea"/>
                          <a:cs typeface="Calibri" panose="020F0502020204030204" pitchFamily="34" charset="0"/>
                        </a:rPr>
                        <a:t>Non-Infrastructure Capital</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1,658</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1.9%</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59387406"/>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TFP </a:t>
                      </a:r>
                      <a:r>
                        <a:rPr lang="en-US" sz="2400" b="0" dirty="0">
                          <a:solidFill>
                            <a:schemeClr val="tx2"/>
                          </a:solidFill>
                          <a:latin typeface="Calibri" panose="020F0502020204030204" pitchFamily="34" charset="0"/>
                          <a:cs typeface="Calibri" panose="020F0502020204030204" pitchFamily="34" charset="0"/>
                        </a:rPr>
                        <a:t>(Total Factor Productivity)</a:t>
                      </a:r>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017320032"/>
                  </a:ext>
                </a:extLst>
              </a:tr>
              <a:tr h="463541">
                <a:tc>
                  <a:txBody>
                    <a:bodyPr/>
                    <a:lstStyle/>
                    <a:p>
                      <a:pPr algn="l" rtl="0"/>
                      <a:r>
                        <a:rPr lang="en-US" sz="2400" b="1" dirty="0">
                          <a:solidFill>
                            <a:schemeClr val="bg1"/>
                          </a:solidFill>
                          <a:latin typeface="Calibri" panose="020F0502020204030204" pitchFamily="34" charset="0"/>
                          <a:cs typeface="Calibri" panose="020F0502020204030204" pitchFamily="34" charset="0"/>
                        </a:rPr>
                        <a:t>Total GDP </a:t>
                      </a:r>
                      <a:r>
                        <a:rPr lang="en-US" sz="2000" b="0" dirty="0">
                          <a:solidFill>
                            <a:schemeClr val="bg1"/>
                          </a:solidFill>
                          <a:latin typeface="Calibri" panose="020F0502020204030204" pitchFamily="34" charset="0"/>
                          <a:cs typeface="Calibri" panose="020F0502020204030204" pitchFamily="34" charset="0"/>
                        </a:rPr>
                        <a:t>(billion NIS, 2020 prices)</a:t>
                      </a:r>
                      <a:endParaRPr lang="en-US" sz="2400" b="0" dirty="0">
                        <a:solidFill>
                          <a:schemeClr val="bg1"/>
                        </a:solidFill>
                        <a:latin typeface="Calibri" panose="020F0502020204030204" pitchFamily="34" charset="0"/>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1,972</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1.0%</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1.0%</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1085559651"/>
                  </a:ext>
                </a:extLst>
              </a:tr>
              <a:tr h="463541">
                <a:tc>
                  <a:txBody>
                    <a:bodyPr/>
                    <a:lstStyle/>
                    <a:p>
                      <a:pPr>
                        <a:buNone/>
                      </a:pPr>
                      <a:r>
                        <a:rPr lang="en-US" sz="2400" b="1" kern="1200" dirty="0">
                          <a:solidFill>
                            <a:schemeClr val="bg1"/>
                          </a:solidFill>
                          <a:latin typeface="Calibri" panose="020F0502020204030204" pitchFamily="34" charset="0"/>
                          <a:ea typeface="+mn-ea"/>
                          <a:cs typeface="Calibri" panose="020F0502020204030204" pitchFamily="34" charset="0"/>
                        </a:rPr>
                        <a:t>GDP per worker </a:t>
                      </a:r>
                    </a:p>
                    <a:p>
                      <a:pPr>
                        <a:buNone/>
                      </a:pPr>
                      <a:r>
                        <a:rPr lang="en-US" sz="2000" b="0" kern="1200" dirty="0">
                          <a:solidFill>
                            <a:schemeClr val="bg1"/>
                          </a:solidFill>
                          <a:latin typeface="Calibri" panose="020F0502020204030204" pitchFamily="34" charset="0"/>
                          <a:ea typeface="+mn-ea"/>
                          <a:cs typeface="Calibri" panose="020F0502020204030204" pitchFamily="34" charset="0"/>
                        </a:rPr>
                        <a:t>(thousand NIS, 2020 prices)</a:t>
                      </a:r>
                      <a:endParaRPr lang="en-US" sz="2400" b="0" kern="1200" dirty="0">
                        <a:solidFill>
                          <a:schemeClr val="bg1"/>
                        </a:solidFill>
                        <a:latin typeface="Calibri" panose="020F0502020204030204" pitchFamily="34" charset="0"/>
                        <a:ea typeface="+mn-ea"/>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422</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0.9%</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tc>
                  <a:txBody>
                    <a:bodyPr/>
                    <a:lstStyle/>
                    <a:p>
                      <a:pPr marL="0" algn="ctr" defTabSz="914400" rtl="0" eaLnBrk="1" fontAlgn="b" latinLnBrk="0" hangingPunct="1">
                        <a:buNone/>
                      </a:pPr>
                      <a:endParaRPr lang="en-US" sz="2400" b="1" kern="1200" dirty="0">
                        <a:solidFill>
                          <a:schemeClr val="bg1"/>
                        </a:solidFill>
                        <a:latin typeface="Calibri" panose="020F0502020204030204" pitchFamily="34" charset="0"/>
                        <a:ea typeface="+mn-ea"/>
                        <a:cs typeface="Calibri" panose="020F0502020204030204" pitchFamily="34" charset="0"/>
                      </a:endParaRPr>
                    </a:p>
                  </a:txBody>
                  <a:tcPr marL="0" marR="0" marT="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36CAC5"/>
                    </a:solidFill>
                  </a:tcPr>
                </a:tc>
                <a:extLst>
                  <a:ext uri="{0D108BD9-81ED-4DB2-BD59-A6C34878D82A}">
                    <a16:rowId xmlns:a16="http://schemas.microsoft.com/office/drawing/2014/main" val="2156996461"/>
                  </a:ext>
                </a:extLst>
              </a:tr>
            </a:tbl>
          </a:graphicData>
        </a:graphic>
      </p:graphicFrame>
    </p:spTree>
    <p:extLst>
      <p:ext uri="{BB962C8B-B14F-4D97-AF65-F5344CB8AC3E}">
        <p14:creationId xmlns:p14="http://schemas.microsoft.com/office/powerpoint/2010/main" val="42841284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573B5CF-867A-EDFD-04B0-22E0066CD0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13F616-C136-5850-2001-E6801E2BD441}"/>
              </a:ext>
            </a:extLst>
          </p:cNvPr>
          <p:cNvSpPr>
            <a:spLocks noGrp="1"/>
          </p:cNvSpPr>
          <p:nvPr>
            <p:ph type="title"/>
          </p:nvPr>
        </p:nvSpPr>
        <p:spPr/>
        <p:txBody>
          <a:bodyPr>
            <a:normAutofit fontScale="90000"/>
          </a:bodyPr>
          <a:lstStyle/>
          <a:p>
            <a:r>
              <a:rPr lang="en-US" sz="4000" dirty="0">
                <a:solidFill>
                  <a:schemeClr val="bg2"/>
                </a:solidFill>
              </a:rPr>
              <a:t>Growth Projections: War Ending Without an Arrangement, No Growth-Enhancing Reforms</a:t>
            </a:r>
            <a:endParaRPr lang="he-IL" sz="4000" dirty="0">
              <a:solidFill>
                <a:schemeClr val="bg2"/>
              </a:solidFill>
            </a:endParaRPr>
          </a:p>
        </p:txBody>
      </p:sp>
      <p:pic>
        <p:nvPicPr>
          <p:cNvPr id="5" name="Graphic 4">
            <a:hlinkClick r:id="rId2" action="ppaction://hlinksldjump"/>
            <a:extLst>
              <a:ext uri="{FF2B5EF4-FFF2-40B4-BE49-F238E27FC236}">
                <a16:creationId xmlns:a16="http://schemas.microsoft.com/office/drawing/2014/main" id="{6D4603C2-D3F0-A3FA-B11B-A8C5E562F2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76943" y="6259118"/>
            <a:ext cx="609894" cy="587870"/>
          </a:xfrm>
          <a:prstGeom prst="rect">
            <a:avLst/>
          </a:prstGeom>
        </p:spPr>
      </p:pic>
      <p:sp>
        <p:nvSpPr>
          <p:cNvPr id="4" name="Content Placeholder 2">
            <a:extLst>
              <a:ext uri="{FF2B5EF4-FFF2-40B4-BE49-F238E27FC236}">
                <a16:creationId xmlns:a16="http://schemas.microsoft.com/office/drawing/2014/main" id="{9EA0E2F0-0D47-E145-7CEF-922FE0928CCE}"/>
              </a:ext>
            </a:extLst>
          </p:cNvPr>
          <p:cNvSpPr txBox="1">
            <a:spLocks/>
          </p:cNvSpPr>
          <p:nvPr/>
        </p:nvSpPr>
        <p:spPr>
          <a:xfrm>
            <a:off x="756575" y="6020612"/>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graphicFrame>
        <p:nvGraphicFramePr>
          <p:cNvPr id="7" name="Content Placeholder 6">
            <a:extLst>
              <a:ext uri="{FF2B5EF4-FFF2-40B4-BE49-F238E27FC236}">
                <a16:creationId xmlns:a16="http://schemas.microsoft.com/office/drawing/2014/main" id="{B06AA8C9-291F-2CF3-8E08-C1E6442C8D8E}"/>
              </a:ext>
            </a:extLst>
          </p:cNvPr>
          <p:cNvGraphicFramePr>
            <a:graphicFrameLocks noGrp="1"/>
          </p:cNvGraphicFramePr>
          <p:nvPr>
            <p:ph idx="1"/>
            <p:extLst>
              <p:ext uri="{D42A27DB-BD31-4B8C-83A1-F6EECF244321}">
                <p14:modId xmlns:p14="http://schemas.microsoft.com/office/powerpoint/2010/main" val="190213586"/>
              </p:ext>
            </p:extLst>
          </p:nvPr>
        </p:nvGraphicFramePr>
        <p:xfrm>
          <a:off x="585739" y="1642759"/>
          <a:ext cx="11020521" cy="4318856"/>
        </p:xfrm>
        <a:graphic>
          <a:graphicData uri="http://schemas.openxmlformats.org/drawingml/2006/table">
            <a:tbl>
              <a:tblPr firstRow="1" bandRow="1">
                <a:tableStyleId>{5C22544A-7EE6-4342-B048-85BDC9FD1C3A}</a:tableStyleId>
              </a:tblPr>
              <a:tblGrid>
                <a:gridCol w="4760775">
                  <a:extLst>
                    <a:ext uri="{9D8B030D-6E8A-4147-A177-3AD203B41FA5}">
                      <a16:colId xmlns:a16="http://schemas.microsoft.com/office/drawing/2014/main" val="2449084676"/>
                    </a:ext>
                  </a:extLst>
                </a:gridCol>
                <a:gridCol w="1595070">
                  <a:extLst>
                    <a:ext uri="{9D8B030D-6E8A-4147-A177-3AD203B41FA5}">
                      <a16:colId xmlns:a16="http://schemas.microsoft.com/office/drawing/2014/main" val="1520120628"/>
                    </a:ext>
                  </a:extLst>
                </a:gridCol>
                <a:gridCol w="2347485">
                  <a:extLst>
                    <a:ext uri="{9D8B030D-6E8A-4147-A177-3AD203B41FA5}">
                      <a16:colId xmlns:a16="http://schemas.microsoft.com/office/drawing/2014/main" val="1850306602"/>
                    </a:ext>
                  </a:extLst>
                </a:gridCol>
                <a:gridCol w="2317191">
                  <a:extLst>
                    <a:ext uri="{9D8B030D-6E8A-4147-A177-3AD203B41FA5}">
                      <a16:colId xmlns:a16="http://schemas.microsoft.com/office/drawing/2014/main" val="1444713297"/>
                    </a:ext>
                  </a:extLst>
                </a:gridCol>
              </a:tblGrid>
              <a:tr h="344454">
                <a:tc>
                  <a:txBody>
                    <a:bodyPr/>
                    <a:lstStyle/>
                    <a:p>
                      <a:pPr algn="ctr" rtl="0"/>
                      <a:endParaRPr lang="en-US" sz="22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200" b="1" kern="1200" dirty="0">
                          <a:solidFill>
                            <a:schemeClr val="tx2"/>
                          </a:solidFill>
                          <a:latin typeface="Calibri" panose="020F0502020204030204" pitchFamily="34" charset="0"/>
                          <a:ea typeface="+mn-ea"/>
                          <a:cs typeface="Calibri" panose="020F0502020204030204" pitchFamily="34" charset="0"/>
                        </a:rPr>
                        <a:t>2037</a:t>
                      </a:r>
                      <a:r>
                        <a:rPr lang="en-US" sz="2200" b="1" kern="1200" dirty="0">
                          <a:solidFill>
                            <a:schemeClr val="tx2"/>
                          </a:solidFill>
                          <a:latin typeface="Calibri" panose="020F0502020204030204" pitchFamily="34" charset="0"/>
                          <a:ea typeface="+mn-ea"/>
                          <a:cs typeface="Calibri" panose="020F0502020204030204" pitchFamily="34" charset="0"/>
                        </a:rPr>
                        <a:t> Estimates</a:t>
                      </a:r>
                      <a:endParaRPr lang="he-IL" sz="2200" b="1" kern="1200" dirty="0">
                        <a:solidFill>
                          <a:schemeClr val="tx2"/>
                        </a:solidFill>
                        <a:latin typeface="Calibri" panose="020F0502020204030204" pitchFamily="34" charset="0"/>
                        <a:ea typeface="+mn-ea"/>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Average Annual Growth Rate</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Contribution to Growth</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77151">
                <a:tc>
                  <a:txBody>
                    <a:bodyPr/>
                    <a:lstStyle/>
                    <a:p>
                      <a:pPr algn="l" rtl="0"/>
                      <a:r>
                        <a:rPr lang="en-US" sz="2400" b="1" dirty="0">
                          <a:solidFill>
                            <a:schemeClr val="tx2"/>
                          </a:solidFill>
                          <a:latin typeface="Calibri" panose="020F0502020204030204" pitchFamily="34" charset="0"/>
                          <a:cs typeface="Calibri" panose="020F0502020204030204" pitchFamily="34" charset="0"/>
                        </a:rPr>
                        <a:t>Employment </a:t>
                      </a:r>
                      <a:r>
                        <a:rPr lang="en-US" sz="2400" b="0" dirty="0">
                          <a:solidFill>
                            <a:schemeClr val="tx2"/>
                          </a:solidFill>
                          <a:latin typeface="Calibri" panose="020F0502020204030204" pitchFamily="34" charset="0"/>
                          <a:cs typeface="Calibri" panose="020F0502020204030204" pitchFamily="34" charset="0"/>
                        </a:rPr>
                        <a:t>(thousands)</a:t>
                      </a:r>
                      <a:endParaRPr lang="en-US" sz="2400" b="0" baseline="30000"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5,368</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Human Capital Index</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10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08571280"/>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Infrastructure Capital </a:t>
                      </a:r>
                      <a:r>
                        <a:rPr lang="en-US" sz="2400" b="0" dirty="0">
                          <a:solidFill>
                            <a:schemeClr val="tx2"/>
                          </a:solidFill>
                          <a:latin typeface="Calibri" panose="020F0502020204030204" pitchFamily="34" charset="0"/>
                          <a:cs typeface="Calibri" panose="020F0502020204030204" pitchFamily="34" charset="0"/>
                        </a:rPr>
                        <a:t>(billion NIS)</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3,862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0.3%</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47235612"/>
                  </a:ext>
                </a:extLst>
              </a:tr>
              <a:tr h="463541">
                <a:tc>
                  <a:txBody>
                    <a:bodyPr/>
                    <a:lstStyle/>
                    <a:p>
                      <a:pPr>
                        <a:buNone/>
                      </a:pPr>
                      <a:r>
                        <a:rPr lang="en-US" sz="2400" b="1" kern="1200" dirty="0">
                          <a:solidFill>
                            <a:schemeClr val="tx2"/>
                          </a:solidFill>
                          <a:latin typeface="Calibri" panose="020F0502020204030204" pitchFamily="34" charset="0"/>
                          <a:ea typeface="+mn-ea"/>
                          <a:cs typeface="Calibri" panose="020F0502020204030204" pitchFamily="34" charset="0"/>
                        </a:rPr>
                        <a:t>Non-Infrastructure Capital</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1,615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1.6%</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0.4%</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59387406"/>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TFP </a:t>
                      </a:r>
                      <a:r>
                        <a:rPr lang="en-US" sz="2400" b="0" dirty="0">
                          <a:solidFill>
                            <a:schemeClr val="tx2"/>
                          </a:solidFill>
                          <a:latin typeface="Calibri" panose="020F0502020204030204" pitchFamily="34" charset="0"/>
                          <a:cs typeface="Calibri" panose="020F0502020204030204" pitchFamily="34" charset="0"/>
                        </a:rPr>
                        <a:t>(Total Factor Productivity)</a:t>
                      </a:r>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0.6%</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017320032"/>
                  </a:ext>
                </a:extLst>
              </a:tr>
              <a:tr h="463541">
                <a:tc>
                  <a:txBody>
                    <a:bodyPr/>
                    <a:lstStyle/>
                    <a:p>
                      <a:pPr algn="l" rtl="0"/>
                      <a:r>
                        <a:rPr lang="en-US" sz="2400" b="1" dirty="0">
                          <a:solidFill>
                            <a:schemeClr val="bg1"/>
                          </a:solidFill>
                          <a:latin typeface="Calibri" panose="020F0502020204030204" pitchFamily="34" charset="0"/>
                          <a:cs typeface="Calibri" panose="020F0502020204030204" pitchFamily="34" charset="0"/>
                        </a:rPr>
                        <a:t>Total GDP </a:t>
                      </a:r>
                      <a:r>
                        <a:rPr lang="en-US" sz="2000" b="0" dirty="0">
                          <a:solidFill>
                            <a:schemeClr val="bg1"/>
                          </a:solidFill>
                          <a:latin typeface="Calibri" panose="020F0502020204030204" pitchFamily="34" charset="0"/>
                          <a:cs typeface="Calibri" panose="020F0502020204030204" pitchFamily="34" charset="0"/>
                        </a:rPr>
                        <a:t>(billion NIS, 2020 prices)</a:t>
                      </a:r>
                      <a:endParaRPr lang="en-US" sz="2400" b="0" dirty="0">
                        <a:solidFill>
                          <a:schemeClr val="bg1"/>
                        </a:solidFill>
                        <a:latin typeface="Calibri" panose="020F0502020204030204" pitchFamily="34" charset="0"/>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2,185</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2.0%</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2.0%</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1085559651"/>
                  </a:ext>
                </a:extLst>
              </a:tr>
              <a:tr h="463541">
                <a:tc>
                  <a:txBody>
                    <a:bodyPr/>
                    <a:lstStyle/>
                    <a:p>
                      <a:pPr>
                        <a:buNone/>
                      </a:pPr>
                      <a:r>
                        <a:rPr lang="en-US" sz="2400" b="1" kern="1200" dirty="0">
                          <a:solidFill>
                            <a:schemeClr val="bg1"/>
                          </a:solidFill>
                          <a:latin typeface="Calibri" panose="020F0502020204030204" pitchFamily="34" charset="0"/>
                          <a:ea typeface="+mn-ea"/>
                          <a:cs typeface="Calibri" panose="020F0502020204030204" pitchFamily="34" charset="0"/>
                        </a:rPr>
                        <a:t>GDP per worker </a:t>
                      </a:r>
                    </a:p>
                    <a:p>
                      <a:pPr>
                        <a:buNone/>
                      </a:pPr>
                      <a:r>
                        <a:rPr lang="en-US" sz="2000" b="0" kern="1200" dirty="0">
                          <a:solidFill>
                            <a:schemeClr val="bg1"/>
                          </a:solidFill>
                          <a:latin typeface="Calibri" panose="020F0502020204030204" pitchFamily="34" charset="0"/>
                          <a:ea typeface="+mn-ea"/>
                          <a:cs typeface="Calibri" panose="020F0502020204030204" pitchFamily="34" charset="0"/>
                        </a:rPr>
                        <a:t>(thousand NIS, 2020 prices)</a:t>
                      </a:r>
                      <a:endParaRPr lang="en-US" sz="2400" b="0" kern="1200" dirty="0">
                        <a:solidFill>
                          <a:schemeClr val="bg1"/>
                        </a:solidFill>
                        <a:latin typeface="Calibri" panose="020F0502020204030204" pitchFamily="34" charset="0"/>
                        <a:ea typeface="+mn-ea"/>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407</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0.5%</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endParaRPr lang="en-US" sz="2400" b="1" kern="1200" dirty="0">
                        <a:solidFill>
                          <a:schemeClr val="bg1"/>
                        </a:solidFill>
                        <a:latin typeface="Calibri" panose="020F0502020204030204" pitchFamily="34" charset="0"/>
                        <a:ea typeface="+mn-ea"/>
                        <a:cs typeface="Calibri" panose="020F0502020204030204" pitchFamily="34" charset="0"/>
                      </a:endParaRP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2156996461"/>
                  </a:ext>
                </a:extLst>
              </a:tr>
            </a:tbl>
          </a:graphicData>
        </a:graphic>
      </p:graphicFrame>
    </p:spTree>
    <p:extLst>
      <p:ext uri="{BB962C8B-B14F-4D97-AF65-F5344CB8AC3E}">
        <p14:creationId xmlns:p14="http://schemas.microsoft.com/office/powerpoint/2010/main" val="5250904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C9C1664-7A62-A316-72E0-71330B007761}"/>
            </a:ext>
          </a:extLst>
        </p:cNvPr>
        <p:cNvGrpSpPr/>
        <p:nvPr/>
      </p:nvGrpSpPr>
      <p:grpSpPr>
        <a:xfrm>
          <a:off x="0" y="0"/>
          <a:ext cx="0" cy="0"/>
          <a:chOff x="0" y="0"/>
          <a:chExt cx="0" cy="0"/>
        </a:xfrm>
      </p:grpSpPr>
      <p:pic>
        <p:nvPicPr>
          <p:cNvPr id="5" name="Graphic 4">
            <a:hlinkClick r:id="rId2" action="ppaction://hlinksldjump"/>
            <a:extLst>
              <a:ext uri="{FF2B5EF4-FFF2-40B4-BE49-F238E27FC236}">
                <a16:creationId xmlns:a16="http://schemas.microsoft.com/office/drawing/2014/main" id="{EB4C7D29-B0B5-EB2C-2DF3-6E6251E9B7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302343" y="6259118"/>
            <a:ext cx="609894" cy="587870"/>
          </a:xfrm>
          <a:prstGeom prst="rect">
            <a:avLst/>
          </a:prstGeom>
        </p:spPr>
      </p:pic>
      <p:sp>
        <p:nvSpPr>
          <p:cNvPr id="3" name="Content Placeholder 2">
            <a:extLst>
              <a:ext uri="{FF2B5EF4-FFF2-40B4-BE49-F238E27FC236}">
                <a16:creationId xmlns:a16="http://schemas.microsoft.com/office/drawing/2014/main" id="{D54D4577-4928-6CD7-8040-A65376C480EA}"/>
              </a:ext>
            </a:extLst>
          </p:cNvPr>
          <p:cNvSpPr txBox="1">
            <a:spLocks/>
          </p:cNvSpPr>
          <p:nvPr/>
        </p:nvSpPr>
        <p:spPr>
          <a:xfrm>
            <a:off x="606887" y="5979022"/>
            <a:ext cx="10995794" cy="269084"/>
          </a:xfrm>
          <a:prstGeom prst="rect">
            <a:avLst/>
          </a:prstGeom>
          <a:noFill/>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baseline="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buClrTx/>
              <a:buSzTx/>
              <a:buFont typeface="Arial" panose="020B0604020202020204" pitchFamily="34" charset="0"/>
              <a:buNone/>
              <a:tabLst/>
              <a:defRPr/>
            </a:pPr>
            <a:r>
              <a:rPr kumimoji="0" lang="en-US"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rPr>
              <a:t>Source: Aaron Institute</a:t>
            </a:r>
            <a:endParaRPr kumimoji="0" lang="he-IL" sz="180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p:graphicFrame>
        <p:nvGraphicFramePr>
          <p:cNvPr id="4" name="Content Placeholder 6">
            <a:extLst>
              <a:ext uri="{FF2B5EF4-FFF2-40B4-BE49-F238E27FC236}">
                <a16:creationId xmlns:a16="http://schemas.microsoft.com/office/drawing/2014/main" id="{6186755C-685A-B463-46F9-987DA92A9820}"/>
              </a:ext>
            </a:extLst>
          </p:cNvPr>
          <p:cNvGraphicFramePr>
            <a:graphicFrameLocks/>
          </p:cNvGraphicFramePr>
          <p:nvPr>
            <p:extLst>
              <p:ext uri="{D42A27DB-BD31-4B8C-83A1-F6EECF244321}">
                <p14:modId xmlns:p14="http://schemas.microsoft.com/office/powerpoint/2010/main" val="4003035786"/>
              </p:ext>
            </p:extLst>
          </p:nvPr>
        </p:nvGraphicFramePr>
        <p:xfrm>
          <a:off x="585739" y="1642759"/>
          <a:ext cx="11020521" cy="4318856"/>
        </p:xfrm>
        <a:graphic>
          <a:graphicData uri="http://schemas.openxmlformats.org/drawingml/2006/table">
            <a:tbl>
              <a:tblPr firstRow="1" bandRow="1">
                <a:tableStyleId>{5C22544A-7EE6-4342-B048-85BDC9FD1C3A}</a:tableStyleId>
              </a:tblPr>
              <a:tblGrid>
                <a:gridCol w="4760775">
                  <a:extLst>
                    <a:ext uri="{9D8B030D-6E8A-4147-A177-3AD203B41FA5}">
                      <a16:colId xmlns:a16="http://schemas.microsoft.com/office/drawing/2014/main" val="2449084676"/>
                    </a:ext>
                  </a:extLst>
                </a:gridCol>
                <a:gridCol w="1595070">
                  <a:extLst>
                    <a:ext uri="{9D8B030D-6E8A-4147-A177-3AD203B41FA5}">
                      <a16:colId xmlns:a16="http://schemas.microsoft.com/office/drawing/2014/main" val="1520120628"/>
                    </a:ext>
                  </a:extLst>
                </a:gridCol>
                <a:gridCol w="2347485">
                  <a:extLst>
                    <a:ext uri="{9D8B030D-6E8A-4147-A177-3AD203B41FA5}">
                      <a16:colId xmlns:a16="http://schemas.microsoft.com/office/drawing/2014/main" val="1850306602"/>
                    </a:ext>
                  </a:extLst>
                </a:gridCol>
                <a:gridCol w="2317191">
                  <a:extLst>
                    <a:ext uri="{9D8B030D-6E8A-4147-A177-3AD203B41FA5}">
                      <a16:colId xmlns:a16="http://schemas.microsoft.com/office/drawing/2014/main" val="1444713297"/>
                    </a:ext>
                  </a:extLst>
                </a:gridCol>
              </a:tblGrid>
              <a:tr h="344454">
                <a:tc>
                  <a:txBody>
                    <a:bodyPr/>
                    <a:lstStyle/>
                    <a:p>
                      <a:pPr algn="ctr" rtl="0"/>
                      <a:endParaRPr lang="en-US" sz="22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rtl="0"/>
                      <a:r>
                        <a:rPr lang="he-IL" sz="2200" b="1" kern="1200" dirty="0">
                          <a:solidFill>
                            <a:schemeClr val="tx2"/>
                          </a:solidFill>
                          <a:latin typeface="Calibri" panose="020F0502020204030204" pitchFamily="34" charset="0"/>
                          <a:ea typeface="+mn-ea"/>
                          <a:cs typeface="Calibri" panose="020F0502020204030204" pitchFamily="34" charset="0"/>
                        </a:rPr>
                        <a:t>2037</a:t>
                      </a:r>
                      <a:r>
                        <a:rPr lang="en-US" sz="2200" b="1" kern="1200" dirty="0">
                          <a:solidFill>
                            <a:schemeClr val="tx2"/>
                          </a:solidFill>
                          <a:latin typeface="Calibri" panose="020F0502020204030204" pitchFamily="34" charset="0"/>
                          <a:ea typeface="+mn-ea"/>
                          <a:cs typeface="Calibri" panose="020F0502020204030204" pitchFamily="34" charset="0"/>
                        </a:rPr>
                        <a:t> Estimates</a:t>
                      </a:r>
                      <a:endParaRPr lang="he-IL" sz="2200" b="1" kern="1200" dirty="0">
                        <a:solidFill>
                          <a:schemeClr val="tx2"/>
                        </a:solidFill>
                        <a:latin typeface="Calibri" panose="020F0502020204030204" pitchFamily="34" charset="0"/>
                        <a:ea typeface="+mn-ea"/>
                        <a:cs typeface="Calibri" panose="020F0502020204030204" pitchFamily="34" charset="0"/>
                      </a:endParaRPr>
                    </a:p>
                  </a:txBody>
                  <a:tcPr marR="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Average Annual Growth Rate</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algn="ctr">
                        <a:buNone/>
                      </a:pPr>
                      <a:r>
                        <a:rPr lang="en-US" sz="2200" b="1" kern="1200" dirty="0">
                          <a:solidFill>
                            <a:schemeClr val="tx2"/>
                          </a:solidFill>
                          <a:latin typeface="Calibri" panose="020F0502020204030204" pitchFamily="34" charset="0"/>
                          <a:ea typeface="+mn-ea"/>
                          <a:cs typeface="Calibri" panose="020F0502020204030204" pitchFamily="34" charset="0"/>
                        </a:rPr>
                        <a:t>Contribution to Growth</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586586782"/>
                  </a:ext>
                </a:extLst>
              </a:tr>
              <a:tr h="477151">
                <a:tc>
                  <a:txBody>
                    <a:bodyPr/>
                    <a:lstStyle/>
                    <a:p>
                      <a:pPr algn="l" rtl="0"/>
                      <a:r>
                        <a:rPr lang="en-US" sz="2400" b="1" dirty="0">
                          <a:solidFill>
                            <a:schemeClr val="tx2"/>
                          </a:solidFill>
                          <a:latin typeface="Calibri" panose="020F0502020204030204" pitchFamily="34" charset="0"/>
                          <a:cs typeface="Calibri" panose="020F0502020204030204" pitchFamily="34" charset="0"/>
                        </a:rPr>
                        <a:t>Employment </a:t>
                      </a:r>
                      <a:r>
                        <a:rPr lang="en-US" sz="2400" b="0" dirty="0">
                          <a:solidFill>
                            <a:schemeClr val="tx2"/>
                          </a:solidFill>
                          <a:latin typeface="Calibri" panose="020F0502020204030204" pitchFamily="34" charset="0"/>
                          <a:cs typeface="Calibri" panose="020F0502020204030204" pitchFamily="34" charset="0"/>
                        </a:rPr>
                        <a:t>(thousands)</a:t>
                      </a:r>
                      <a:endParaRPr lang="en-US" sz="2400" b="0" baseline="30000"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4,669</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0.1%</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2876069423"/>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Human Capital Index</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10.0</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0.0%</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08571280"/>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Infrastructure Capital </a:t>
                      </a:r>
                      <a:r>
                        <a:rPr lang="en-US" sz="2400" b="0" dirty="0">
                          <a:solidFill>
                            <a:schemeClr val="tx2"/>
                          </a:solidFill>
                          <a:latin typeface="Calibri" panose="020F0502020204030204" pitchFamily="34" charset="0"/>
                          <a:cs typeface="Calibri" panose="020F0502020204030204" pitchFamily="34" charset="0"/>
                        </a:rPr>
                        <a:t>(billion NIS)</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3,862</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3.2%</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0.3%</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347235612"/>
                  </a:ext>
                </a:extLst>
              </a:tr>
              <a:tr h="463541">
                <a:tc>
                  <a:txBody>
                    <a:bodyPr/>
                    <a:lstStyle/>
                    <a:p>
                      <a:pPr>
                        <a:buNone/>
                      </a:pPr>
                      <a:r>
                        <a:rPr lang="en-US" sz="2400" b="1" kern="1200" dirty="0">
                          <a:solidFill>
                            <a:schemeClr val="tx2"/>
                          </a:solidFill>
                          <a:latin typeface="Calibri" panose="020F0502020204030204" pitchFamily="34" charset="0"/>
                          <a:ea typeface="+mn-ea"/>
                          <a:cs typeface="Calibri" panose="020F0502020204030204" pitchFamily="34" charset="0"/>
                        </a:rPr>
                        <a:t>Non-Infrastructure Capital</a:t>
                      </a: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1,658</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1.9%</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759387406"/>
                  </a:ext>
                </a:extLst>
              </a:tr>
              <a:tr h="463541">
                <a:tc>
                  <a:txBody>
                    <a:bodyPr/>
                    <a:lstStyle/>
                    <a:p>
                      <a:pPr algn="l" rtl="0"/>
                      <a:r>
                        <a:rPr lang="en-US" sz="2400" b="1" dirty="0">
                          <a:solidFill>
                            <a:schemeClr val="tx2"/>
                          </a:solidFill>
                          <a:latin typeface="Calibri" panose="020F0502020204030204" pitchFamily="34" charset="0"/>
                          <a:cs typeface="Calibri" panose="020F0502020204030204" pitchFamily="34" charset="0"/>
                        </a:rPr>
                        <a:t>TFP </a:t>
                      </a:r>
                      <a:r>
                        <a:rPr lang="en-US" sz="2400" b="0" dirty="0">
                          <a:solidFill>
                            <a:schemeClr val="tx2"/>
                          </a:solidFill>
                          <a:latin typeface="Calibri" panose="020F0502020204030204" pitchFamily="34" charset="0"/>
                          <a:cs typeface="Calibri" panose="020F0502020204030204" pitchFamily="34" charset="0"/>
                        </a:rPr>
                        <a:t>(Total Factor Productivity)</a:t>
                      </a:r>
                      <a:endParaRPr lang="en-US" sz="2400" b="1" dirty="0">
                        <a:solidFill>
                          <a:schemeClr val="tx2"/>
                        </a:solidFill>
                        <a:latin typeface="Calibri" panose="020F0502020204030204" pitchFamily="34" charset="0"/>
                        <a:cs typeface="Calibri" panose="020F0502020204030204" pitchFamily="34" charset="0"/>
                      </a:endParaRPr>
                    </a:p>
                  </a:txBody>
                  <a:tcPr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a:t>
                      </a:r>
                    </a:p>
                  </a:txBody>
                  <a:tcPr marL="6350" marR="6350" marT="6350" marB="0" anchor="b">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dirty="0">
                          <a:solidFill>
                            <a:schemeClr val="tx2"/>
                          </a:solidFill>
                          <a:latin typeface="Calibri" panose="020F0502020204030204" pitchFamily="34" charset="0"/>
                          <a:ea typeface="+mn-ea"/>
                          <a:cs typeface="Calibri" panose="020F0502020204030204" pitchFamily="34" charset="0"/>
                        </a:rPr>
                        <a:t>0.5%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tc>
                  <a:txBody>
                    <a:bodyPr/>
                    <a:lstStyle/>
                    <a:p>
                      <a:pPr marL="0" algn="ctr" defTabSz="914400" rtl="0" eaLnBrk="1" fontAlgn="b" latinLnBrk="0" hangingPunct="1">
                        <a:buNone/>
                      </a:pPr>
                      <a:r>
                        <a:rPr lang="en-US" sz="2400" kern="1200">
                          <a:solidFill>
                            <a:schemeClr val="tx2"/>
                          </a:solidFill>
                          <a:latin typeface="Calibri" panose="020F0502020204030204" pitchFamily="34" charset="0"/>
                          <a:ea typeface="+mn-ea"/>
                          <a:cs typeface="Calibri" panose="020F0502020204030204" pitchFamily="34" charset="0"/>
                        </a:rPr>
                        <a:t>0.5%</a:t>
                      </a:r>
                    </a:p>
                  </a:txBody>
                  <a:tcPr marL="6350" marR="6350" marT="6350" marB="0" anchor="ct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noFill/>
                  </a:tcPr>
                </a:tc>
                <a:extLst>
                  <a:ext uri="{0D108BD9-81ED-4DB2-BD59-A6C34878D82A}">
                    <a16:rowId xmlns:a16="http://schemas.microsoft.com/office/drawing/2014/main" val="3017320032"/>
                  </a:ext>
                </a:extLst>
              </a:tr>
              <a:tr h="463541">
                <a:tc>
                  <a:txBody>
                    <a:bodyPr/>
                    <a:lstStyle/>
                    <a:p>
                      <a:pPr algn="l" rtl="0"/>
                      <a:r>
                        <a:rPr lang="en-US" sz="2400" b="1" dirty="0">
                          <a:solidFill>
                            <a:schemeClr val="bg1"/>
                          </a:solidFill>
                          <a:latin typeface="Calibri" panose="020F0502020204030204" pitchFamily="34" charset="0"/>
                          <a:cs typeface="Calibri" panose="020F0502020204030204" pitchFamily="34" charset="0"/>
                        </a:rPr>
                        <a:t>Total GDP </a:t>
                      </a:r>
                      <a:r>
                        <a:rPr lang="en-US" sz="2000" b="0" dirty="0">
                          <a:solidFill>
                            <a:schemeClr val="bg1"/>
                          </a:solidFill>
                          <a:latin typeface="Calibri" panose="020F0502020204030204" pitchFamily="34" charset="0"/>
                          <a:cs typeface="Calibri" panose="020F0502020204030204" pitchFamily="34" charset="0"/>
                        </a:rPr>
                        <a:t>(billion NIS, 2020 prices)</a:t>
                      </a:r>
                      <a:endParaRPr lang="en-US" sz="2400" b="0" dirty="0">
                        <a:solidFill>
                          <a:schemeClr val="bg1"/>
                        </a:solidFill>
                        <a:latin typeface="Calibri" panose="020F0502020204030204" pitchFamily="34" charset="0"/>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1,972</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1.0%</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1.0%</a:t>
                      </a:r>
                    </a:p>
                  </a:txBody>
                  <a:tcPr marL="6350" marR="6350" marT="635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1085559651"/>
                  </a:ext>
                </a:extLst>
              </a:tr>
              <a:tr h="463541">
                <a:tc>
                  <a:txBody>
                    <a:bodyPr/>
                    <a:lstStyle/>
                    <a:p>
                      <a:pPr>
                        <a:buNone/>
                      </a:pPr>
                      <a:r>
                        <a:rPr lang="en-US" sz="2400" b="1" kern="1200" dirty="0">
                          <a:solidFill>
                            <a:schemeClr val="bg1"/>
                          </a:solidFill>
                          <a:latin typeface="Calibri" panose="020F0502020204030204" pitchFamily="34" charset="0"/>
                          <a:ea typeface="+mn-ea"/>
                          <a:cs typeface="Calibri" panose="020F0502020204030204" pitchFamily="34" charset="0"/>
                        </a:rPr>
                        <a:t>GDP per worker </a:t>
                      </a:r>
                    </a:p>
                    <a:p>
                      <a:pPr>
                        <a:buNone/>
                      </a:pPr>
                      <a:r>
                        <a:rPr lang="en-US" sz="2000" b="0" kern="1200" dirty="0">
                          <a:solidFill>
                            <a:schemeClr val="bg1"/>
                          </a:solidFill>
                          <a:latin typeface="Calibri" panose="020F0502020204030204" pitchFamily="34" charset="0"/>
                          <a:ea typeface="+mn-ea"/>
                          <a:cs typeface="Calibri" panose="020F0502020204030204" pitchFamily="34" charset="0"/>
                        </a:rPr>
                        <a:t>(thousand NIS, 2020 prices)</a:t>
                      </a:r>
                      <a:endParaRPr lang="en-US" sz="2400" b="0" kern="1200" dirty="0">
                        <a:solidFill>
                          <a:schemeClr val="bg1"/>
                        </a:solidFill>
                        <a:latin typeface="Calibri" panose="020F0502020204030204" pitchFamily="34" charset="0"/>
                        <a:ea typeface="+mn-ea"/>
                        <a:cs typeface="Calibri" panose="020F0502020204030204" pitchFamily="34" charset="0"/>
                      </a:endParaRPr>
                    </a:p>
                  </a:txBody>
                  <a:tcPr anchor="ctr">
                    <a:lnL w="19050" cap="flat" cmpd="sng" algn="ctr">
                      <a:noFill/>
                      <a:prstDash val="solid"/>
                      <a:round/>
                      <a:headEnd type="none" w="med" len="med"/>
                      <a:tailEnd type="none" w="med" len="med"/>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422</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r>
                        <a:rPr lang="en-US" sz="2400" b="1" kern="1200" dirty="0">
                          <a:solidFill>
                            <a:schemeClr val="bg1"/>
                          </a:solidFill>
                          <a:latin typeface="Calibri" panose="020F0502020204030204" pitchFamily="34" charset="0"/>
                          <a:ea typeface="+mn-ea"/>
                          <a:cs typeface="Calibri" panose="020F0502020204030204" pitchFamily="34" charset="0"/>
                        </a:rPr>
                        <a:t>0.9%</a:t>
                      </a:r>
                    </a:p>
                  </a:txBody>
                  <a:tcPr marL="6350" marR="6350" marT="6350" marB="0" anchor="ctr">
                    <a:lnL w="12700" cmpd="sng">
                      <a:noFill/>
                    </a:lnL>
                    <a:lnR w="12700" cmpd="sng">
                      <a:noFill/>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tc>
                  <a:txBody>
                    <a:bodyPr/>
                    <a:lstStyle/>
                    <a:p>
                      <a:pPr marL="0" algn="ctr" defTabSz="914400" rtl="0" eaLnBrk="1" fontAlgn="b" latinLnBrk="0" hangingPunct="1">
                        <a:buNone/>
                      </a:pPr>
                      <a:endParaRPr lang="en-US" sz="2400" b="1" kern="1200" dirty="0">
                        <a:solidFill>
                          <a:schemeClr val="bg1"/>
                        </a:solidFill>
                        <a:latin typeface="Calibri" panose="020F0502020204030204" pitchFamily="34" charset="0"/>
                        <a:ea typeface="+mn-ea"/>
                        <a:cs typeface="Calibri" panose="020F0502020204030204" pitchFamily="34" charset="0"/>
                      </a:endParaRPr>
                    </a:p>
                  </a:txBody>
                  <a:tcPr marL="0" marR="0" marT="0" marB="0" anchor="ctr">
                    <a:lnL w="12700" cmpd="sng">
                      <a:noFill/>
                    </a:lnL>
                    <a:lnR w="19050" cap="flat" cmpd="sng" algn="ctr">
                      <a:noFill/>
                      <a:prstDash val="solid"/>
                      <a:round/>
                      <a:headEnd type="none" w="med" len="med"/>
                      <a:tailEnd type="none" w="med" len="med"/>
                    </a:lnR>
                    <a:lnT w="9525" cap="flat" cmpd="sng" algn="ctr">
                      <a:solidFill>
                        <a:schemeClr val="bg2"/>
                      </a:solidFill>
                      <a:prstDash val="solid"/>
                      <a:round/>
                      <a:headEnd type="none" w="med" len="med"/>
                      <a:tailEnd type="none" w="med" len="med"/>
                    </a:lnT>
                    <a:lnB w="9525"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E94C5E"/>
                    </a:solidFill>
                  </a:tcPr>
                </a:tc>
                <a:extLst>
                  <a:ext uri="{0D108BD9-81ED-4DB2-BD59-A6C34878D82A}">
                    <a16:rowId xmlns:a16="http://schemas.microsoft.com/office/drawing/2014/main" val="2156996461"/>
                  </a:ext>
                </a:extLst>
              </a:tr>
            </a:tbl>
          </a:graphicData>
        </a:graphic>
      </p:graphicFrame>
      <p:sp>
        <p:nvSpPr>
          <p:cNvPr id="8" name="Title 7">
            <a:extLst>
              <a:ext uri="{FF2B5EF4-FFF2-40B4-BE49-F238E27FC236}">
                <a16:creationId xmlns:a16="http://schemas.microsoft.com/office/drawing/2014/main" id="{5975556A-7C51-2CE7-0B90-264394171E91}"/>
              </a:ext>
            </a:extLst>
          </p:cNvPr>
          <p:cNvSpPr>
            <a:spLocks noGrp="1"/>
          </p:cNvSpPr>
          <p:nvPr>
            <p:ph type="title"/>
          </p:nvPr>
        </p:nvSpPr>
        <p:spPr/>
        <p:txBody>
          <a:bodyPr/>
          <a:lstStyle/>
          <a:p>
            <a:r>
              <a:rPr lang="en-US" dirty="0">
                <a:solidFill>
                  <a:schemeClr val="bg2"/>
                </a:solidFill>
              </a:rPr>
              <a:t>Growth Projections: Gaza Occupation</a:t>
            </a:r>
            <a:endParaRPr lang="en-US" dirty="0"/>
          </a:p>
        </p:txBody>
      </p:sp>
    </p:spTree>
    <p:extLst>
      <p:ext uri="{BB962C8B-B14F-4D97-AF65-F5344CB8AC3E}">
        <p14:creationId xmlns:p14="http://schemas.microsoft.com/office/powerpoint/2010/main" val="71695068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A69CDD4-1403-6C18-E44B-5BD6D920104D}"/>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E04DDD7A-28AC-AD6B-CA2B-A839368F76F4}"/>
              </a:ext>
            </a:extLst>
          </p:cNvPr>
          <p:cNvGrpSpPr/>
          <p:nvPr/>
        </p:nvGrpSpPr>
        <p:grpSpPr>
          <a:xfrm>
            <a:off x="408249" y="3941312"/>
            <a:ext cx="5057715" cy="2739156"/>
            <a:chOff x="2361205" y="958656"/>
            <a:chExt cx="6090201" cy="2884985"/>
          </a:xfrm>
        </p:grpSpPr>
        <mc:AlternateContent xmlns:mc="http://schemas.openxmlformats.org/markup-compatibility/2006" xmlns:a14="http://schemas.microsoft.com/office/drawing/2010/main">
          <mc:Choice Requires="a14">
            <p:sp>
              <p:nvSpPr>
                <p:cNvPr id="15" name="Rectangle: Rounded Corners 14">
                  <a:extLst>
                    <a:ext uri="{FF2B5EF4-FFF2-40B4-BE49-F238E27FC236}">
                      <a16:creationId xmlns:a16="http://schemas.microsoft.com/office/drawing/2014/main" id="{75F3757E-5AB5-B8E4-32C0-79CBC5D4ECF6}"/>
                    </a:ext>
                  </a:extLst>
                </p:cNvPr>
                <p:cNvSpPr/>
                <p:nvPr/>
              </p:nvSpPr>
              <p:spPr>
                <a:xfrm>
                  <a:off x="2361205" y="958656"/>
                  <a:ext cx="6090201" cy="1130216"/>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lvl="0" algn="ctr">
                    <a:defRPr/>
                  </a:pPr>
                  <a:r>
                    <a:rPr lang="en-US" sz="1600" dirty="0">
                      <a:solidFill>
                        <a:srgbClr val="162B90"/>
                      </a:solidFill>
                      <a:cs typeface="Arial" panose="020B0604020202020204" pitchFamily="34" charset="0"/>
                    </a:rPr>
                    <a:t>Debt-to-GDP ratio </a:t>
                  </a:r>
                  <a14:m>
                    <m:oMath xmlns:m="http://schemas.openxmlformats.org/officeDocument/2006/math">
                      <m:r>
                        <a:rPr lang="en-US" sz="1600" i="1" dirty="0" smtClean="0">
                          <a:solidFill>
                            <a:srgbClr val="162B90"/>
                          </a:solidFill>
                          <a:latin typeface="Cambria Math" panose="02040503050406030204" pitchFamily="18" charset="0"/>
                          <a:cs typeface="Arial" panose="020B0604020202020204" pitchFamily="34" charset="0"/>
                        </a:rPr>
                        <m:t>(</m:t>
                      </m:r>
                      <m:sSub>
                        <m:sSubPr>
                          <m:ctrlPr>
                            <a:rPr lang="en-US" sz="1600" b="0" i="1" dirty="0" smtClean="0">
                              <a:solidFill>
                                <a:srgbClr val="162B90"/>
                              </a:solidFill>
                              <a:latin typeface="Cambria Math" panose="02040503050406030204" pitchFamily="18" charset="0"/>
                              <a:cs typeface="Arial" panose="020B0604020202020204" pitchFamily="34" charset="0"/>
                            </a:rPr>
                          </m:ctrlPr>
                        </m:sSubPr>
                        <m:e>
                          <m:r>
                            <a:rPr lang="en-US" sz="1600" i="1" dirty="0" err="1">
                              <a:solidFill>
                                <a:srgbClr val="162B90"/>
                              </a:solidFill>
                              <a:latin typeface="Cambria Math" panose="02040503050406030204" pitchFamily="18" charset="0"/>
                              <a:cs typeface="Arial" panose="020B0604020202020204" pitchFamily="34" charset="0"/>
                            </a:rPr>
                            <m:t>𝑏</m:t>
                          </m:r>
                        </m:e>
                        <m:sub>
                          <m:r>
                            <a:rPr lang="en-US" sz="1600" i="1" dirty="0" err="1">
                              <a:solidFill>
                                <a:srgbClr val="162B90"/>
                              </a:solidFill>
                              <a:latin typeface="Cambria Math" panose="02040503050406030204" pitchFamily="18" charset="0"/>
                              <a:cs typeface="Arial" panose="020B0604020202020204" pitchFamily="34" charset="0"/>
                            </a:rPr>
                            <m:t>𝑡</m:t>
                          </m:r>
                        </m:sub>
                      </m:sSub>
                      <m:r>
                        <a:rPr lang="en-US" sz="1600" i="1" dirty="0">
                          <a:solidFill>
                            <a:srgbClr val="162B90"/>
                          </a:solidFill>
                          <a:latin typeface="Cambria Math" panose="02040503050406030204" pitchFamily="18" charset="0"/>
                          <a:cs typeface="Arial" panose="020B0604020202020204" pitchFamily="34" charset="0"/>
                        </a:rPr>
                        <m:t>)</m:t>
                      </m:r>
                    </m:oMath>
                  </a14:m>
                  <a:r>
                    <a:rPr lang="en-US" sz="1600" dirty="0">
                      <a:solidFill>
                        <a:srgbClr val="162B90"/>
                      </a:solidFill>
                      <a:cs typeface="Arial" panose="020B0604020202020204" pitchFamily="34" charset="0"/>
                    </a:rPr>
                    <a:t>:</a:t>
                  </a:r>
                  <a:endParaRPr kumimoji="0" lang="he-IL" sz="16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endParaRPr>
                </a:p>
              </p:txBody>
            </p:sp>
          </mc:Choice>
          <mc:Fallback xmlns="">
            <p:sp>
              <p:nvSpPr>
                <p:cNvPr id="15" name="Rectangle: Rounded Corners 14">
                  <a:extLst>
                    <a:ext uri="{FF2B5EF4-FFF2-40B4-BE49-F238E27FC236}">
                      <a16:creationId xmlns:a16="http://schemas.microsoft.com/office/drawing/2014/main" id="{75F3757E-5AB5-B8E4-32C0-79CBC5D4ECF6}"/>
                    </a:ext>
                  </a:extLst>
                </p:cNvPr>
                <p:cNvSpPr>
                  <a:spLocks noRot="1" noChangeAspect="1" noMove="1" noResize="1" noEditPoints="1" noAdjustHandles="1" noChangeArrowheads="1" noChangeShapeType="1" noTextEdit="1"/>
                </p:cNvSpPr>
                <p:nvPr/>
              </p:nvSpPr>
              <p:spPr>
                <a:xfrm>
                  <a:off x="2361205" y="958656"/>
                  <a:ext cx="6090201" cy="1130216"/>
                </a:xfrm>
                <a:prstGeom prst="roundRect">
                  <a:avLst/>
                </a:prstGeom>
                <a:blipFill>
                  <a:blip r:embed="rId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Rectangle: Rounded Corners 16">
                  <a:extLst>
                    <a:ext uri="{FF2B5EF4-FFF2-40B4-BE49-F238E27FC236}">
                      <a16:creationId xmlns:a16="http://schemas.microsoft.com/office/drawing/2014/main" id="{4B25C39C-BEC1-9C0C-0AD9-81EBCB9F17A6}"/>
                    </a:ext>
                  </a:extLst>
                </p:cNvPr>
                <p:cNvSpPr/>
                <p:nvPr/>
              </p:nvSpPr>
              <p:spPr>
                <a:xfrm>
                  <a:off x="2361205" y="1421923"/>
                  <a:ext cx="6090201" cy="669608"/>
                </a:xfrm>
                <a:prstGeom prst="roundRect">
                  <a:avLst/>
                </a:prstGeom>
                <a:solidFill>
                  <a:schemeClr val="accent2">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ctrlPr>
                          </m:fPr>
                          <m:num>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𝐵</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num>
                          <m:den>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𝑌</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den>
                        </m:f>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f>
                          <m:f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fPr>
                          <m:num>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𝐷</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num>
                          <m:den>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𝑌</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den>
                        </m:f>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d>
                          <m:d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d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𝑟</m:t>
                            </m:r>
                          </m:e>
                        </m:d>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f>
                          <m:f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fPr>
                          <m:num>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𝐵</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num>
                          <m:den>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𝑌</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den>
                        </m:f>
                      </m:oMath>
                    </m:oMathPara>
                  </a14:m>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mc:Choice>
          <mc:Fallback xmlns="">
            <p:sp>
              <p:nvSpPr>
                <p:cNvPr id="17" name="Rectangle: Rounded Corners 16">
                  <a:extLst>
                    <a:ext uri="{FF2B5EF4-FFF2-40B4-BE49-F238E27FC236}">
                      <a16:creationId xmlns:a16="http://schemas.microsoft.com/office/drawing/2014/main" id="{4B25C39C-BEC1-9C0C-0AD9-81EBCB9F17A6}"/>
                    </a:ext>
                  </a:extLst>
                </p:cNvPr>
                <p:cNvSpPr>
                  <a:spLocks noRot="1" noChangeAspect="1" noMove="1" noResize="1" noEditPoints="1" noAdjustHandles="1" noChangeArrowheads="1" noChangeShapeType="1" noTextEdit="1"/>
                </p:cNvSpPr>
                <p:nvPr/>
              </p:nvSpPr>
              <p:spPr>
                <a:xfrm>
                  <a:off x="2361205" y="1421923"/>
                  <a:ext cx="6090201" cy="669608"/>
                </a:xfrm>
                <a:prstGeom prst="roundRect">
                  <a:avLst/>
                </a:prstGeom>
                <a:blipFill>
                  <a:blip r:embed="rId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9" name="Rectangle: Rounded Corners 18">
                  <a:extLst>
                    <a:ext uri="{FF2B5EF4-FFF2-40B4-BE49-F238E27FC236}">
                      <a16:creationId xmlns:a16="http://schemas.microsoft.com/office/drawing/2014/main" id="{297BFF89-387A-C230-D9A7-4C8784DFAC1D}"/>
                    </a:ext>
                  </a:extLst>
                </p:cNvPr>
                <p:cNvSpPr/>
                <p:nvPr/>
              </p:nvSpPr>
              <p:spPr>
                <a:xfrm>
                  <a:off x="2362416" y="2289976"/>
                  <a:ext cx="6088989" cy="1216906"/>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Debt dynamics depend on the gap between the interest rate </a:t>
                  </a:r>
                  <a14:m>
                    <m:oMath xmlns:m="http://schemas.openxmlformats.org/officeDocument/2006/math">
                      <m:r>
                        <a:rPr kumimoji="0" lang="en-US" sz="1600" b="0" i="1" u="none" strike="noStrike" kern="1200" cap="none" spc="0" normalizeH="0" baseline="0" noProof="0" dirty="0" smtClean="0">
                          <a:ln>
                            <a:noFill/>
                          </a:ln>
                          <a:solidFill>
                            <a:srgbClr val="162B90"/>
                          </a:solidFill>
                          <a:effectLst/>
                          <a:uLnTx/>
                          <a:uFillTx/>
                          <a:latin typeface="Cambria Math" panose="02040503050406030204" pitchFamily="18" charset="0"/>
                          <a:ea typeface="+mn-ea"/>
                          <a:cs typeface="Arial" panose="020B0604020202020204" pitchFamily="34" charset="0"/>
                        </a:rPr>
                        <m:t>(</m:t>
                      </m:r>
                      <m:r>
                        <a:rPr kumimoji="0" lang="en-US" sz="1600" b="0" i="1" u="none" strike="noStrike" kern="1200" cap="none" spc="0" normalizeH="0" baseline="0" noProof="0" dirty="0" smtClean="0">
                          <a:ln>
                            <a:noFill/>
                          </a:ln>
                          <a:solidFill>
                            <a:srgbClr val="162B90"/>
                          </a:solidFill>
                          <a:effectLst/>
                          <a:uLnTx/>
                          <a:uFillTx/>
                          <a:latin typeface="Cambria Math" panose="02040503050406030204" pitchFamily="18" charset="0"/>
                          <a:ea typeface="+mn-ea"/>
                          <a:cs typeface="Arial" panose="020B0604020202020204" pitchFamily="34" charset="0"/>
                        </a:rPr>
                        <m:t>𝑟</m:t>
                      </m:r>
                      <m:r>
                        <a:rPr kumimoji="0" lang="en-US" sz="1600" b="0" i="1" u="none" strike="noStrike" kern="1200" cap="none" spc="0" normalizeH="0" baseline="0" noProof="0" dirty="0" smtClean="0">
                          <a:ln>
                            <a:noFill/>
                          </a:ln>
                          <a:solidFill>
                            <a:srgbClr val="162B90"/>
                          </a:solidFill>
                          <a:effectLst/>
                          <a:uLnTx/>
                          <a:uFillTx/>
                          <a:latin typeface="Cambria Math" panose="02040503050406030204" pitchFamily="18" charset="0"/>
                          <a:ea typeface="+mn-ea"/>
                          <a:cs typeface="Arial" panose="020B0604020202020204" pitchFamily="34" charset="0"/>
                        </a:rPr>
                        <m:t>)</m:t>
                      </m:r>
                    </m:oMath>
                  </a14:m>
                  <a:r>
                    <a:rPr kumimoji="0" lang="en-US" sz="16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 and the growth rate </a:t>
                  </a:r>
                  <a14:m>
                    <m:oMath xmlns:m="http://schemas.openxmlformats.org/officeDocument/2006/math">
                      <m:r>
                        <a:rPr kumimoji="0" lang="en-US" sz="1600" b="0" i="1" u="none" strike="noStrike" kern="1200" cap="none" spc="0" normalizeH="0" baseline="0" noProof="0" dirty="0" smtClean="0">
                          <a:ln>
                            <a:noFill/>
                          </a:ln>
                          <a:solidFill>
                            <a:srgbClr val="162B90"/>
                          </a:solidFill>
                          <a:effectLst/>
                          <a:uLnTx/>
                          <a:uFillTx/>
                          <a:latin typeface="Cambria Math" panose="02040503050406030204" pitchFamily="18" charset="0"/>
                          <a:ea typeface="+mn-ea"/>
                          <a:cs typeface="Arial" panose="020B0604020202020204" pitchFamily="34" charset="0"/>
                        </a:rPr>
                        <m:t>(</m:t>
                      </m:r>
                      <m:r>
                        <a:rPr kumimoji="0" lang="en-US" sz="1600" b="0" i="1" u="none" strike="noStrike" kern="1200" cap="none" spc="0" normalizeH="0" baseline="0" noProof="0" dirty="0" smtClean="0">
                          <a:ln>
                            <a:noFill/>
                          </a:ln>
                          <a:solidFill>
                            <a:srgbClr val="162B90"/>
                          </a:solidFill>
                          <a:effectLst/>
                          <a:uLnTx/>
                          <a:uFillTx/>
                          <a:latin typeface="Cambria Math" panose="02040503050406030204" pitchFamily="18" charset="0"/>
                          <a:ea typeface="+mn-ea"/>
                          <a:cs typeface="Arial" panose="020B0604020202020204" pitchFamily="34" charset="0"/>
                        </a:rPr>
                        <m:t>𝑔</m:t>
                      </m:r>
                      <m:r>
                        <a:rPr kumimoji="0" lang="en-US" sz="1600" b="0" i="1" u="none" strike="noStrike" kern="1200" cap="none" spc="0" normalizeH="0" baseline="0" noProof="0" dirty="0" smtClean="0">
                          <a:ln>
                            <a:noFill/>
                          </a:ln>
                          <a:solidFill>
                            <a:srgbClr val="162B90"/>
                          </a:solidFill>
                          <a:effectLst/>
                          <a:uLnTx/>
                          <a:uFillTx/>
                          <a:latin typeface="Cambria Math" panose="02040503050406030204" pitchFamily="18" charset="0"/>
                          <a:ea typeface="+mn-ea"/>
                          <a:cs typeface="Arial" panose="020B0604020202020204" pitchFamily="34" charset="0"/>
                        </a:rPr>
                        <m:t>)</m:t>
                      </m:r>
                    </m:oMath>
                  </a14:m>
                  <a:endParaRPr kumimoji="0" lang="he-IL" sz="16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endParaRPr>
                </a:p>
              </p:txBody>
            </p:sp>
          </mc:Choice>
          <mc:Fallback xmlns="">
            <p:sp>
              <p:nvSpPr>
                <p:cNvPr id="19" name="Rectangle: Rounded Corners 18">
                  <a:extLst>
                    <a:ext uri="{FF2B5EF4-FFF2-40B4-BE49-F238E27FC236}">
                      <a16:creationId xmlns:a16="http://schemas.microsoft.com/office/drawing/2014/main" id="{297BFF89-387A-C230-D9A7-4C8784DFAC1D}"/>
                    </a:ext>
                  </a:extLst>
                </p:cNvPr>
                <p:cNvSpPr>
                  <a:spLocks noRot="1" noChangeAspect="1" noMove="1" noResize="1" noEditPoints="1" noAdjustHandles="1" noChangeArrowheads="1" noChangeShapeType="1" noTextEdit="1"/>
                </p:cNvSpPr>
                <p:nvPr/>
              </p:nvSpPr>
              <p:spPr>
                <a:xfrm>
                  <a:off x="2362416" y="2289976"/>
                  <a:ext cx="6088989" cy="1216906"/>
                </a:xfrm>
                <a:prstGeom prst="roundRect">
                  <a:avLst/>
                </a:prstGeom>
                <a:blipFill>
                  <a:blip r:embed="rId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Rounded Corners 19">
                  <a:extLst>
                    <a:ext uri="{FF2B5EF4-FFF2-40B4-BE49-F238E27FC236}">
                      <a16:creationId xmlns:a16="http://schemas.microsoft.com/office/drawing/2014/main" id="{33994D40-2294-7BFE-46A1-13626492570E}"/>
                    </a:ext>
                  </a:extLst>
                </p:cNvPr>
                <p:cNvSpPr/>
                <p:nvPr/>
              </p:nvSpPr>
              <p:spPr>
                <a:xfrm>
                  <a:off x="2362415" y="2942239"/>
                  <a:ext cx="6088989" cy="901402"/>
                </a:xfrm>
                <a:prstGeom prst="roundRect">
                  <a:avLst/>
                </a:prstGeom>
                <a:solidFill>
                  <a:schemeClr val="accent2">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𝑏</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𝑑</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f>
                          <m:f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fPr>
                          <m:num>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𝑟</m:t>
                            </m:r>
                          </m:num>
                          <m:den>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𝑔</m:t>
                            </m:r>
                          </m:den>
                        </m:f>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limUpp>
                          <m:limUpp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limUppPr>
                          <m:e>
                            <m:groupChr>
                              <m:groupChrPr>
                                <m:chr m:val="⏞"/>
                                <m:pos m:val="top"/>
                                <m:vertJc m:val="bot"/>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groupChrPr>
                              <m:e>
                                <m:f>
                                  <m:f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fPr>
                                  <m:num>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𝐵</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num>
                                  <m:den>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𝑌</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den>
                                </m:f>
                              </m:e>
                            </m:groupChr>
                          </m:e>
                          <m:lim>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𝑏</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lim>
                        </m:limUpp>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𝑑</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d>
                          <m:d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dPr>
                          <m:e>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𝑟</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𝑔</m:t>
                            </m:r>
                          </m:e>
                        </m:d>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𝑏</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oMath>
                    </m:oMathPara>
                  </a14:m>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mc:Choice>
          <mc:Fallback xmlns="">
            <p:sp>
              <p:nvSpPr>
                <p:cNvPr id="20" name="Rectangle: Rounded Corners 19">
                  <a:extLst>
                    <a:ext uri="{FF2B5EF4-FFF2-40B4-BE49-F238E27FC236}">
                      <a16:creationId xmlns:a16="http://schemas.microsoft.com/office/drawing/2014/main" id="{33994D40-2294-7BFE-46A1-13626492570E}"/>
                    </a:ext>
                  </a:extLst>
                </p:cNvPr>
                <p:cNvSpPr>
                  <a:spLocks noRot="1" noChangeAspect="1" noMove="1" noResize="1" noEditPoints="1" noAdjustHandles="1" noChangeArrowheads="1" noChangeShapeType="1" noTextEdit="1"/>
                </p:cNvSpPr>
                <p:nvPr/>
              </p:nvSpPr>
              <p:spPr>
                <a:xfrm>
                  <a:off x="2362415" y="2942239"/>
                  <a:ext cx="6088989" cy="901402"/>
                </a:xfrm>
                <a:prstGeom prst="roundRect">
                  <a:avLst/>
                </a:prstGeom>
                <a:blipFill>
                  <a:blip r:embed="rId6"/>
                  <a:stretch>
                    <a:fillRect/>
                  </a:stretch>
                </a:blipFill>
                <a:ln>
                  <a:noFill/>
                </a:ln>
              </p:spPr>
              <p:txBody>
                <a:bodyPr/>
                <a:lstStyle/>
                <a:p>
                  <a:r>
                    <a:rPr lang="en-US">
                      <a:noFill/>
                    </a:rPr>
                    <a:t> </a:t>
                  </a:r>
                </a:p>
              </p:txBody>
            </p:sp>
          </mc:Fallback>
        </mc:AlternateContent>
      </p:grpSp>
      <p:sp>
        <p:nvSpPr>
          <p:cNvPr id="2" name="Title 1">
            <a:extLst>
              <a:ext uri="{FF2B5EF4-FFF2-40B4-BE49-F238E27FC236}">
                <a16:creationId xmlns:a16="http://schemas.microsoft.com/office/drawing/2014/main" id="{299E6885-53EB-F74C-E875-0059B77F8984}"/>
              </a:ext>
            </a:extLst>
          </p:cNvPr>
          <p:cNvSpPr>
            <a:spLocks noGrp="1"/>
          </p:cNvSpPr>
          <p:nvPr>
            <p:ph type="title"/>
          </p:nvPr>
        </p:nvSpPr>
        <p:spPr>
          <a:xfrm>
            <a:off x="259966" y="531126"/>
            <a:ext cx="11672068" cy="728976"/>
          </a:xfrm>
          <a:ln>
            <a:noFill/>
          </a:ln>
        </p:spPr>
        <p:txBody>
          <a:bodyPr/>
          <a:lstStyle/>
          <a:p>
            <a:pPr algn="ctr"/>
            <a:r>
              <a:rPr lang="en-US" dirty="0"/>
              <a:t>Debt-to-GDP Dynamics </a:t>
            </a:r>
          </a:p>
        </p:txBody>
      </p:sp>
      <p:grpSp>
        <p:nvGrpSpPr>
          <p:cNvPr id="13" name="Group 12">
            <a:extLst>
              <a:ext uri="{FF2B5EF4-FFF2-40B4-BE49-F238E27FC236}">
                <a16:creationId xmlns:a16="http://schemas.microsoft.com/office/drawing/2014/main" id="{3BF4654A-BB96-11FB-55FC-A563122B5A4A}"/>
              </a:ext>
            </a:extLst>
          </p:cNvPr>
          <p:cNvGrpSpPr/>
          <p:nvPr/>
        </p:nvGrpSpPr>
        <p:grpSpPr>
          <a:xfrm>
            <a:off x="408827" y="1185671"/>
            <a:ext cx="11547087" cy="2492069"/>
            <a:chOff x="-3673484" y="1018940"/>
            <a:chExt cx="13904319" cy="2624745"/>
          </a:xfrm>
        </p:grpSpPr>
        <mc:AlternateContent xmlns:mc="http://schemas.openxmlformats.org/markup-compatibility/2006" xmlns:a14="http://schemas.microsoft.com/office/drawing/2010/main">
          <mc:Choice Requires="a14">
            <p:sp>
              <p:nvSpPr>
                <p:cNvPr id="6" name="Rectangle: Rounded Corners 5">
                  <a:extLst>
                    <a:ext uri="{FF2B5EF4-FFF2-40B4-BE49-F238E27FC236}">
                      <a16:creationId xmlns:a16="http://schemas.microsoft.com/office/drawing/2014/main" id="{A0BFE2DD-7993-07D1-881E-BF19E0AB0746}"/>
                    </a:ext>
                  </a:extLst>
                </p:cNvPr>
                <p:cNvSpPr/>
                <p:nvPr/>
              </p:nvSpPr>
              <p:spPr>
                <a:xfrm>
                  <a:off x="-3673481" y="1018940"/>
                  <a:ext cx="13904316" cy="1216906"/>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lvl="0" algn="ctr">
                    <a:defRPr/>
                  </a:pPr>
                  <a:r>
                    <a:rPr lang="en-US" dirty="0">
                      <a:solidFill>
                        <a:srgbClr val="162B90"/>
                      </a:solidFill>
                      <a:cs typeface="Arial" panose="020B0604020202020204" pitchFamily="34" charset="0"/>
                    </a:rPr>
                    <a:t>Deficit in real terms</a:t>
                  </a:r>
                  <a:r>
                    <a:rPr lang="en-US" dirty="0">
                      <a:solidFill>
                        <a:srgbClr val="162B90"/>
                      </a:solidFill>
                      <a:latin typeface="Calibri" panose="020F0502020204030204"/>
                      <a:cs typeface="Arial" panose="020B0604020202020204" pitchFamily="34" charset="0"/>
                    </a:rPr>
                    <a:t> </a:t>
                  </a:r>
                  <a14:m>
                    <m:oMath xmlns:m="http://schemas.openxmlformats.org/officeDocument/2006/math">
                      <m:r>
                        <a:rPr kumimoji="0" lang="en-US" sz="1800" b="0" i="0" u="none" strike="noStrike" kern="1200" cap="none" spc="0" normalizeH="0" baseline="0" noProof="0" smtClean="0">
                          <a:ln>
                            <a:noFill/>
                          </a:ln>
                          <a:solidFill>
                            <a:srgbClr val="162B90"/>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t>𝑡</m:t>
                          </m:r>
                        </m:sub>
                      </m:sSub>
                      <m:r>
                        <a:rPr kumimoji="0" lang="en-US" sz="1800" b="0" i="1" u="none" strike="noStrike" kern="1200" cap="none" spc="0" normalizeH="0" baseline="0" noProof="0" smtClean="0">
                          <a:ln>
                            <a:noFill/>
                          </a:ln>
                          <a:solidFill>
                            <a:srgbClr val="162B90"/>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a:t>
                  </a:r>
                  <a:r>
                    <a:rPr kumimoji="0" lang="he-IL" sz="18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 </a:t>
                  </a:r>
                  <a:r>
                    <a:rPr lang="en-US" dirty="0">
                      <a:solidFill>
                        <a:srgbClr val="162B90"/>
                      </a:solidFill>
                      <a:cs typeface="Arial" panose="020B0604020202020204" pitchFamily="34" charset="0"/>
                    </a:rPr>
                    <a:t>The gap between government revenues </a:t>
                  </a:r>
                  <a14:m>
                    <m:oMath xmlns:m="http://schemas.openxmlformats.org/officeDocument/2006/math">
                      <m:r>
                        <a:rPr kumimoji="0" lang="en-US" sz="1800" b="0" i="0" u="none" strike="noStrike" kern="1200" cap="none" spc="0" normalizeH="0" baseline="0" noProof="0" smtClean="0">
                          <a:ln>
                            <a:noFill/>
                          </a:ln>
                          <a:solidFill>
                            <a:srgbClr val="162B90"/>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t>𝑡</m:t>
                          </m:r>
                        </m:sub>
                      </m:sSub>
                      <m:r>
                        <a:rPr kumimoji="0" lang="en-US" sz="1800" b="0" i="1" u="none" strike="noStrike" kern="1200" cap="none" spc="0" normalizeH="0" baseline="0" noProof="0" smtClean="0">
                          <a:ln>
                            <a:noFill/>
                          </a:ln>
                          <a:solidFill>
                            <a:srgbClr val="162B90"/>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 </a:t>
                  </a:r>
                  <a:r>
                    <a:rPr lang="en-US" dirty="0">
                      <a:solidFill>
                        <a:srgbClr val="162B90"/>
                      </a:solidFill>
                      <a:cs typeface="Arial" panose="020B0604020202020204" pitchFamily="34" charset="0"/>
                    </a:rPr>
                    <a:t>and expenditures</a:t>
                  </a:r>
                  <a:r>
                    <a:rPr kumimoji="0" lang="he-IL" sz="18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 </a:t>
                  </a:r>
                  <a14:m>
                    <m:oMath xmlns:m="http://schemas.openxmlformats.org/officeDocument/2006/math">
                      <m:r>
                        <a:rPr kumimoji="0" lang="en-US" sz="1800" b="0" i="0" u="none" strike="noStrike" kern="1200" cap="none" spc="0" normalizeH="0" baseline="0" noProof="0" smtClean="0">
                          <a:ln>
                            <a:noFill/>
                          </a:ln>
                          <a:solidFill>
                            <a:srgbClr val="162B90"/>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t>𝐺</m:t>
                          </m:r>
                        </m:e>
                        <m:sub>
                          <m:r>
                            <a:rPr kumimoji="0" lang="en-US" sz="1800" b="0" i="1" u="none" strike="noStrike" kern="1200" cap="none" spc="0" normalizeH="0" baseline="0" noProof="0">
                              <a:ln>
                                <a:noFill/>
                              </a:ln>
                              <a:solidFill>
                                <a:srgbClr val="162B90"/>
                              </a:solidFill>
                              <a:effectLst/>
                              <a:uLnTx/>
                              <a:uFillTx/>
                              <a:latin typeface="Cambria Math" panose="02040503050406030204" pitchFamily="18" charset="0"/>
                              <a:ea typeface="+mn-ea"/>
                              <a:cs typeface="+mn-cs"/>
                            </a:rPr>
                            <m:t>𝑡</m:t>
                          </m:r>
                        </m:sub>
                      </m:sSub>
                      <m:r>
                        <a:rPr kumimoji="0" lang="en-US" sz="1800" b="0" i="1" u="none" strike="noStrike" kern="1200" cap="none" spc="0" normalizeH="0" baseline="0" noProof="0" smtClean="0">
                          <a:ln>
                            <a:noFill/>
                          </a:ln>
                          <a:solidFill>
                            <a:srgbClr val="162B90"/>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rPr>
                    <a:t>, in real terms</a:t>
                  </a:r>
                  <a:endParaRPr kumimoji="0" lang="he-IL" sz="18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endParaRPr>
                </a:p>
              </p:txBody>
            </p:sp>
          </mc:Choice>
          <mc:Fallback xmlns="">
            <p:sp>
              <p:nvSpPr>
                <p:cNvPr id="6" name="Rectangle: Rounded Corners 5">
                  <a:extLst>
                    <a:ext uri="{FF2B5EF4-FFF2-40B4-BE49-F238E27FC236}">
                      <a16:creationId xmlns:a16="http://schemas.microsoft.com/office/drawing/2014/main" id="{A0BFE2DD-7993-07D1-881E-BF19E0AB0746}"/>
                    </a:ext>
                  </a:extLst>
                </p:cNvPr>
                <p:cNvSpPr>
                  <a:spLocks noRot="1" noChangeAspect="1" noMove="1" noResize="1" noEditPoints="1" noAdjustHandles="1" noChangeArrowheads="1" noChangeShapeType="1" noTextEdit="1"/>
                </p:cNvSpPr>
                <p:nvPr/>
              </p:nvSpPr>
              <p:spPr>
                <a:xfrm>
                  <a:off x="-3673481" y="1018940"/>
                  <a:ext cx="13904316" cy="1216906"/>
                </a:xfrm>
                <a:prstGeom prst="roundRect">
                  <a:avLst/>
                </a:prstGeom>
                <a:blipFill>
                  <a:blip r:embed="rId7"/>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F689928D-8AE4-1AD5-D5E0-708AE98CF31C}"/>
                    </a:ext>
                  </a:extLst>
                </p:cNvPr>
                <p:cNvSpPr/>
                <p:nvPr/>
              </p:nvSpPr>
              <p:spPr>
                <a:xfrm>
                  <a:off x="-3673481" y="1750071"/>
                  <a:ext cx="13904316" cy="485775"/>
                </a:xfrm>
                <a:prstGeom prst="roundRect">
                  <a:avLst/>
                </a:prstGeom>
                <a:solidFill>
                  <a:schemeClr val="accent2">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𝐷</m:t>
                            </m:r>
                          </m:e>
                          <m:sub>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𝑇</m:t>
                            </m:r>
                          </m:e>
                          <m:sub>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𝐺</m:t>
                            </m:r>
                          </m:e>
                          <m:sub>
                            <m:r>
                              <a:rPr kumimoji="0" lang="en-US" sz="18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oMath>
                    </m:oMathPara>
                  </a14:m>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mc:Choice>
          <mc:Fallback xmlns="">
            <p:sp>
              <p:nvSpPr>
                <p:cNvPr id="9" name="Rectangle: Rounded Corners 8">
                  <a:extLst>
                    <a:ext uri="{FF2B5EF4-FFF2-40B4-BE49-F238E27FC236}">
                      <a16:creationId xmlns:a16="http://schemas.microsoft.com/office/drawing/2014/main" id="{F689928D-8AE4-1AD5-D5E0-708AE98CF31C}"/>
                    </a:ext>
                  </a:extLst>
                </p:cNvPr>
                <p:cNvSpPr>
                  <a:spLocks noRot="1" noChangeAspect="1" noMove="1" noResize="1" noEditPoints="1" noAdjustHandles="1" noChangeArrowheads="1" noChangeShapeType="1" noTextEdit="1"/>
                </p:cNvSpPr>
                <p:nvPr/>
              </p:nvSpPr>
              <p:spPr>
                <a:xfrm>
                  <a:off x="-3673481" y="1750071"/>
                  <a:ext cx="13904316" cy="485775"/>
                </a:xfrm>
                <a:prstGeom prst="round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Rounded Corners 9">
                  <a:extLst>
                    <a:ext uri="{FF2B5EF4-FFF2-40B4-BE49-F238E27FC236}">
                      <a16:creationId xmlns:a16="http://schemas.microsoft.com/office/drawing/2014/main" id="{3B1E06C9-225C-0779-CE39-62A2AA8F0C8B}"/>
                    </a:ext>
                  </a:extLst>
                </p:cNvPr>
                <p:cNvSpPr/>
                <p:nvPr/>
              </p:nvSpPr>
              <p:spPr>
                <a:xfrm>
                  <a:off x="-3673484" y="2426779"/>
                  <a:ext cx="6090205" cy="1216906"/>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lvl="0" algn="ctr">
                    <a:defRPr/>
                  </a:pPr>
                  <a:r>
                    <a:rPr lang="en-US" sz="1600" dirty="0">
                      <a:solidFill>
                        <a:srgbClr val="162B90"/>
                      </a:solidFill>
                      <a:cs typeface="Arial" panose="020B0604020202020204" pitchFamily="34" charset="0"/>
                    </a:rPr>
                    <a:t>Debt in real terms </a:t>
                  </a:r>
                  <a14:m>
                    <m:oMath xmlns:m="http://schemas.openxmlformats.org/officeDocument/2006/math">
                      <m:r>
                        <a:rPr lang="en-US" sz="1600" i="1" dirty="0" smtClean="0">
                          <a:solidFill>
                            <a:srgbClr val="162B90"/>
                          </a:solidFill>
                          <a:latin typeface="Cambria Math" panose="02040503050406030204" pitchFamily="18" charset="0"/>
                          <a:cs typeface="Arial" panose="020B0604020202020204" pitchFamily="34" charset="0"/>
                        </a:rPr>
                        <m:t>(</m:t>
                      </m:r>
                      <m:sSub>
                        <m:sSubPr>
                          <m:ctrlPr>
                            <a:rPr lang="en-US" sz="1600" b="0" i="1" dirty="0" smtClean="0">
                              <a:solidFill>
                                <a:srgbClr val="162B90"/>
                              </a:solidFill>
                              <a:latin typeface="Cambria Math" panose="02040503050406030204" pitchFamily="18" charset="0"/>
                              <a:cs typeface="Arial" panose="020B0604020202020204" pitchFamily="34" charset="0"/>
                            </a:rPr>
                          </m:ctrlPr>
                        </m:sSubPr>
                        <m:e>
                          <m:r>
                            <a:rPr lang="en-US" sz="1600" i="1" dirty="0" err="1">
                              <a:solidFill>
                                <a:srgbClr val="162B90"/>
                              </a:solidFill>
                              <a:latin typeface="Cambria Math" panose="02040503050406030204" pitchFamily="18" charset="0"/>
                              <a:cs typeface="Arial" panose="020B0604020202020204" pitchFamily="34" charset="0"/>
                            </a:rPr>
                            <m:t>𝐵</m:t>
                          </m:r>
                        </m:e>
                        <m:sub>
                          <m:r>
                            <a:rPr lang="en-US" sz="1600" i="1" dirty="0" err="1">
                              <a:solidFill>
                                <a:srgbClr val="162B90"/>
                              </a:solidFill>
                              <a:latin typeface="Cambria Math" panose="02040503050406030204" pitchFamily="18" charset="0"/>
                              <a:cs typeface="Arial" panose="020B0604020202020204" pitchFamily="34" charset="0"/>
                            </a:rPr>
                            <m:t>𝑡</m:t>
                          </m:r>
                        </m:sub>
                      </m:sSub>
                      <m:r>
                        <a:rPr lang="en-US" sz="1600" i="1" dirty="0">
                          <a:solidFill>
                            <a:srgbClr val="162B90"/>
                          </a:solidFill>
                          <a:latin typeface="Cambria Math" panose="02040503050406030204" pitchFamily="18" charset="0"/>
                          <a:cs typeface="Arial" panose="020B0604020202020204" pitchFamily="34" charset="0"/>
                        </a:rPr>
                        <m:t>)</m:t>
                      </m:r>
                    </m:oMath>
                  </a14:m>
                  <a:r>
                    <a:rPr lang="en-US" sz="1600" dirty="0">
                      <a:solidFill>
                        <a:srgbClr val="162B90"/>
                      </a:solidFill>
                      <a:cs typeface="Arial" panose="020B0604020202020204" pitchFamily="34" charset="0"/>
                    </a:rPr>
                    <a:t>: The cumulative sum of past deficits plus interest on existing debt</a:t>
                  </a:r>
                  <a:endParaRPr kumimoji="0" lang="he-IL" sz="16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endParaRPr>
                </a:p>
              </p:txBody>
            </p:sp>
          </mc:Choice>
          <mc:Fallback xmlns="">
            <p:sp>
              <p:nvSpPr>
                <p:cNvPr id="10" name="Rectangle: Rounded Corners 9">
                  <a:extLst>
                    <a:ext uri="{FF2B5EF4-FFF2-40B4-BE49-F238E27FC236}">
                      <a16:creationId xmlns:a16="http://schemas.microsoft.com/office/drawing/2014/main" id="{3B1E06C9-225C-0779-CE39-62A2AA8F0C8B}"/>
                    </a:ext>
                  </a:extLst>
                </p:cNvPr>
                <p:cNvSpPr>
                  <a:spLocks noRot="1" noChangeAspect="1" noMove="1" noResize="1" noEditPoints="1" noAdjustHandles="1" noChangeArrowheads="1" noChangeShapeType="1" noTextEdit="1"/>
                </p:cNvSpPr>
                <p:nvPr/>
              </p:nvSpPr>
              <p:spPr>
                <a:xfrm>
                  <a:off x="-3673484" y="2426779"/>
                  <a:ext cx="6090205" cy="1216906"/>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Rounded Corners 10">
                  <a:extLst>
                    <a:ext uri="{FF2B5EF4-FFF2-40B4-BE49-F238E27FC236}">
                      <a16:creationId xmlns:a16="http://schemas.microsoft.com/office/drawing/2014/main" id="{FEC28CD7-741E-1B98-D6B2-992A8A089FBA}"/>
                    </a:ext>
                  </a:extLst>
                </p:cNvPr>
                <p:cNvSpPr/>
                <p:nvPr/>
              </p:nvSpPr>
              <p:spPr>
                <a:xfrm>
                  <a:off x="-3673484" y="3157910"/>
                  <a:ext cx="6090205" cy="485775"/>
                </a:xfrm>
                <a:prstGeom prst="roundRect">
                  <a:avLst/>
                </a:prstGeom>
                <a:solidFill>
                  <a:schemeClr val="accent2">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𝐵</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𝐷</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d>
                          <m:d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d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𝑟</m:t>
                            </m:r>
                          </m:e>
                        </m:d>
                        <m:sSub>
                          <m:sSubPr>
                            <m:ctrlP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𝐵</m:t>
                            </m:r>
                          </m:e>
                          <m:sub>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6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oMath>
                    </m:oMathPara>
                  </a14:m>
                  <a:endPar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mc:Choice>
          <mc:Fallback xmlns="">
            <p:sp>
              <p:nvSpPr>
                <p:cNvPr id="11" name="Rectangle: Rounded Corners 10">
                  <a:extLst>
                    <a:ext uri="{FF2B5EF4-FFF2-40B4-BE49-F238E27FC236}">
                      <a16:creationId xmlns:a16="http://schemas.microsoft.com/office/drawing/2014/main" id="{FEC28CD7-741E-1B98-D6B2-992A8A089FBA}"/>
                    </a:ext>
                  </a:extLst>
                </p:cNvPr>
                <p:cNvSpPr>
                  <a:spLocks noRot="1" noChangeAspect="1" noMove="1" noResize="1" noEditPoints="1" noAdjustHandles="1" noChangeArrowheads="1" noChangeShapeType="1" noTextEdit="1"/>
                </p:cNvSpPr>
                <p:nvPr/>
              </p:nvSpPr>
              <p:spPr>
                <a:xfrm>
                  <a:off x="-3673484" y="3157910"/>
                  <a:ext cx="6090205" cy="485775"/>
                </a:xfrm>
                <a:prstGeom prst="roundRect">
                  <a:avLst/>
                </a:prstGeom>
                <a:blipFill>
                  <a:blip r:embed="rId10"/>
                  <a:stretch>
                    <a:fillRect/>
                  </a:stretch>
                </a:blipFill>
                <a:ln>
                  <a:noFill/>
                </a:ln>
              </p:spPr>
              <p:txBody>
                <a:bodyPr/>
                <a:lstStyle/>
                <a:p>
                  <a:r>
                    <a:rPr lang="en-US">
                      <a:noFill/>
                    </a:rPr>
                    <a:t> </a:t>
                  </a:r>
                </a:p>
              </p:txBody>
            </p:sp>
          </mc:Fallback>
        </mc:AlternateContent>
      </p:grpSp>
      <p:grpSp>
        <p:nvGrpSpPr>
          <p:cNvPr id="25" name="Group 24">
            <a:extLst>
              <a:ext uri="{FF2B5EF4-FFF2-40B4-BE49-F238E27FC236}">
                <a16:creationId xmlns:a16="http://schemas.microsoft.com/office/drawing/2014/main" id="{02B325D4-38CD-14D4-2D9C-A551A3BC9777}"/>
              </a:ext>
            </a:extLst>
          </p:cNvPr>
          <p:cNvGrpSpPr/>
          <p:nvPr/>
        </p:nvGrpSpPr>
        <p:grpSpPr>
          <a:xfrm>
            <a:off x="6244862" y="2516155"/>
            <a:ext cx="5711051" cy="1155394"/>
            <a:chOff x="259965" y="2499510"/>
            <a:chExt cx="4693034" cy="1155394"/>
          </a:xfrm>
          <a:solidFill>
            <a:schemeClr val="accent2">
              <a:lumMod val="60000"/>
              <a:lumOff val="40000"/>
            </a:schemeClr>
          </a:solidFill>
        </p:grpSpPr>
        <p:sp>
          <p:nvSpPr>
            <p:cNvPr id="23" name="Rectangle: Rounded Corners 22">
              <a:extLst>
                <a:ext uri="{FF2B5EF4-FFF2-40B4-BE49-F238E27FC236}">
                  <a16:creationId xmlns:a16="http://schemas.microsoft.com/office/drawing/2014/main" id="{BE88CFFB-3198-DF7D-507B-82CD6814009E}"/>
                </a:ext>
              </a:extLst>
            </p:cNvPr>
            <p:cNvSpPr/>
            <p:nvPr/>
          </p:nvSpPr>
          <p:spPr>
            <a:xfrm>
              <a:off x="259966" y="2499510"/>
              <a:ext cx="4693033" cy="1155394"/>
            </a:xfrm>
            <a:prstGeom prst="round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endParaRPr lang="en-US" sz="1200" dirty="0">
                <a:solidFill>
                  <a:srgbClr val="162B90"/>
                </a:solidFill>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sz="1600" dirty="0">
                  <a:solidFill>
                    <a:srgbClr val="162B90"/>
                  </a:solidFill>
                  <a:cs typeface="Arial" panose="020B0604020202020204" pitchFamily="34" charset="0"/>
                </a:rPr>
                <a:t>Annual increase in debt = deficit + real interest on last year’s debt</a:t>
              </a:r>
              <a:endParaRPr lang="he-IL" sz="1600" dirty="0">
                <a:solidFill>
                  <a:srgbClr val="162B90"/>
                </a:solidFill>
                <a:cs typeface="Arial" panose="020B0604020202020204" pitchFamily="34" charset="0"/>
              </a:endParaRPr>
            </a:p>
          </p:txBody>
        </p:sp>
        <mc:AlternateContent xmlns:mc="http://schemas.openxmlformats.org/markup-compatibility/2006" xmlns:a14="http://schemas.microsoft.com/office/drawing/2010/main">
          <mc:Choice Requires="a14">
            <p:sp>
              <p:nvSpPr>
                <p:cNvPr id="24" name="Rectangle: Rounded Corners 23">
                  <a:extLst>
                    <a:ext uri="{FF2B5EF4-FFF2-40B4-BE49-F238E27FC236}">
                      <a16:creationId xmlns:a16="http://schemas.microsoft.com/office/drawing/2014/main" id="{D2417B30-7D38-DB1D-BFD9-53077F466DE1}"/>
                    </a:ext>
                  </a:extLst>
                </p:cNvPr>
                <p:cNvSpPr/>
                <p:nvPr/>
              </p:nvSpPr>
              <p:spPr>
                <a:xfrm>
                  <a:off x="259965" y="3191459"/>
                  <a:ext cx="4693033" cy="457200"/>
                </a:xfrm>
                <a:prstGeom prst="roundRect">
                  <a:avLst/>
                </a:prstGeom>
                <a:solidFill>
                  <a:schemeClr val="accent2">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t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b="0" i="1" u="none" strike="noStrike" kern="1200" cap="none" spc="0" normalizeH="0" baseline="0" noProof="0" smtClean="0">
                                <a:ln>
                                  <a:noFill/>
                                </a:ln>
                                <a:solidFill>
                                  <a:srgbClr val="162B90"/>
                                </a:solidFill>
                                <a:effectLst/>
                                <a:uLnTx/>
                                <a:uFillTx/>
                                <a:latin typeface="Cambria Math" panose="02040503050406030204" pitchFamily="18" charset="0"/>
                                <a:ea typeface="+mn-ea"/>
                              </a:rPr>
                            </m:ctrlPr>
                          </m:sSubPr>
                          <m:e>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𝐵</m:t>
                            </m:r>
                          </m:e>
                          <m: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𝑡</m:t>
                            </m:r>
                          </m:sub>
                        </m:s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m:t>
                        </m:r>
                        <m:sSub>
                          <m:sSubPr>
                            <m:ctrlP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ctrlPr>
                          </m:sSubPr>
                          <m:e>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𝐵</m:t>
                            </m:r>
                          </m:e>
                          <m: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𝑡</m:t>
                            </m:r>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m:t>
                            </m:r>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1</m:t>
                            </m:r>
                          </m:sub>
                        </m:s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m:t>
                        </m:r>
                        <m:sSub>
                          <m:sSubPr>
                            <m:ctrlP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ctrlPr>
                          </m:sSubPr>
                          <m:e>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𝐷</m:t>
                            </m:r>
                          </m:e>
                          <m: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𝑡</m:t>
                            </m:r>
                          </m:sub>
                        </m:s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m:t>
                        </m:r>
                        <m:r>
                          <a:rPr kumimoji="0" lang="en-US" sz="1600" b="0" i="1" u="none" strike="noStrike" kern="1200" cap="none" spc="0" normalizeH="0" baseline="0" noProof="0" smtClean="0">
                            <a:ln>
                              <a:noFill/>
                            </a:ln>
                            <a:solidFill>
                              <a:srgbClr val="162B90"/>
                            </a:solidFill>
                            <a:effectLst/>
                            <a:uLnTx/>
                            <a:uFillTx/>
                            <a:latin typeface="Cambria Math" panose="02040503050406030204" pitchFamily="18" charset="0"/>
                            <a:ea typeface="+mn-ea"/>
                          </a:rPr>
                          <m:t>𝑟</m:t>
                        </m:r>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m:t>
                        </m:r>
                        <m:sSub>
                          <m:sSubPr>
                            <m:ctrlP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ctrlPr>
                          </m:sSubPr>
                          <m:e>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𝐵</m:t>
                            </m:r>
                          </m:e>
                          <m:sub>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𝑡</m:t>
                            </m:r>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m:t>
                            </m:r>
                            <m:r>
                              <a:rPr kumimoji="0" lang="en-US" sz="1600" b="0" i="1" u="none" strike="noStrike" kern="1200" cap="none" spc="0" normalizeH="0" baseline="0" noProof="0">
                                <a:ln>
                                  <a:noFill/>
                                </a:ln>
                                <a:solidFill>
                                  <a:srgbClr val="162B90"/>
                                </a:solidFill>
                                <a:effectLst/>
                                <a:uLnTx/>
                                <a:uFillTx/>
                                <a:latin typeface="Cambria Math" panose="02040503050406030204" pitchFamily="18" charset="0"/>
                                <a:ea typeface="+mn-ea"/>
                              </a:rPr>
                              <m:t>1</m:t>
                            </m:r>
                          </m:sub>
                        </m:sSub>
                      </m:oMath>
                    </m:oMathPara>
                  </a14:m>
                  <a:endParaRPr kumimoji="0" lang="he-IL" sz="1600" b="0" i="0" u="none" strike="noStrike" kern="1200" cap="none" spc="0" normalizeH="0" baseline="0" noProof="0" dirty="0">
                    <a:ln>
                      <a:noFill/>
                    </a:ln>
                    <a:solidFill>
                      <a:srgbClr val="162B90"/>
                    </a:solidFill>
                    <a:effectLst/>
                    <a:uLnTx/>
                    <a:uFillTx/>
                    <a:latin typeface="Calibri" panose="020F0502020204030204"/>
                    <a:ea typeface="+mn-ea"/>
                    <a:cs typeface="Arial" panose="020B0604020202020204" pitchFamily="34" charset="0"/>
                  </a:endParaRPr>
                </a:p>
              </p:txBody>
            </p:sp>
          </mc:Choice>
          <mc:Fallback xmlns="">
            <p:sp>
              <p:nvSpPr>
                <p:cNvPr id="24" name="Rectangle: Rounded Corners 23">
                  <a:extLst>
                    <a:ext uri="{FF2B5EF4-FFF2-40B4-BE49-F238E27FC236}">
                      <a16:creationId xmlns:a16="http://schemas.microsoft.com/office/drawing/2014/main" id="{D2417B30-7D38-DB1D-BFD9-53077F466DE1}"/>
                    </a:ext>
                  </a:extLst>
                </p:cNvPr>
                <p:cNvSpPr>
                  <a:spLocks noRot="1" noChangeAspect="1" noMove="1" noResize="1" noEditPoints="1" noAdjustHandles="1" noChangeArrowheads="1" noChangeShapeType="1" noTextEdit="1"/>
                </p:cNvSpPr>
                <p:nvPr/>
              </p:nvSpPr>
              <p:spPr>
                <a:xfrm>
                  <a:off x="259965" y="3191459"/>
                  <a:ext cx="4693033" cy="457200"/>
                </a:xfrm>
                <a:prstGeom prst="roundRect">
                  <a:avLst/>
                </a:prstGeom>
                <a:blipFill>
                  <a:blip r:embed="rId11"/>
                  <a:stretch>
                    <a:fillRect/>
                  </a:stretch>
                </a:blipFill>
                <a:ln>
                  <a:noFill/>
                </a:ln>
              </p:spPr>
              <p:txBody>
                <a:bodyPr/>
                <a:lstStyle/>
                <a:p>
                  <a:r>
                    <a:rPr lang="en-US">
                      <a:noFill/>
                    </a:rPr>
                    <a:t> </a:t>
                  </a:r>
                </a:p>
              </p:txBody>
            </p:sp>
          </mc:Fallback>
        </mc:AlternateContent>
      </p:grpSp>
      <p:grpSp>
        <p:nvGrpSpPr>
          <p:cNvPr id="29" name="Group 28">
            <a:extLst>
              <a:ext uri="{FF2B5EF4-FFF2-40B4-BE49-F238E27FC236}">
                <a16:creationId xmlns:a16="http://schemas.microsoft.com/office/drawing/2014/main" id="{15AF22FD-FBE5-1B78-1FDD-FF4535042CCF}"/>
              </a:ext>
            </a:extLst>
          </p:cNvPr>
          <p:cNvGrpSpPr/>
          <p:nvPr/>
        </p:nvGrpSpPr>
        <p:grpSpPr>
          <a:xfrm>
            <a:off x="6269982" y="3943402"/>
            <a:ext cx="5715001" cy="1070996"/>
            <a:chOff x="331958" y="2499510"/>
            <a:chExt cx="4696281" cy="1070996"/>
          </a:xfrm>
        </p:grpSpPr>
        <mc:AlternateContent xmlns:mc="http://schemas.openxmlformats.org/markup-compatibility/2006" xmlns:a14="http://schemas.microsoft.com/office/drawing/2010/main">
          <mc:Choice Requires="a14">
            <p:sp>
              <p:nvSpPr>
                <p:cNvPr id="31" name="Rectangle: Rounded Corners 30">
                  <a:extLst>
                    <a:ext uri="{FF2B5EF4-FFF2-40B4-BE49-F238E27FC236}">
                      <a16:creationId xmlns:a16="http://schemas.microsoft.com/office/drawing/2014/main" id="{1236C980-4AD3-5A60-8CEE-AC90712A50F9}"/>
                    </a:ext>
                  </a:extLst>
                </p:cNvPr>
                <p:cNvSpPr/>
                <p:nvPr/>
              </p:nvSpPr>
              <p:spPr>
                <a:xfrm>
                  <a:off x="331959" y="2499510"/>
                  <a:ext cx="4696280" cy="1070996"/>
                </a:xfrm>
                <a:prstGeom prst="round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t" anchorCtr="0"/>
                <a:lstStyle/>
                <a:p>
                  <a:pPr lvl="0" algn="ctr">
                    <a:defRPr/>
                  </a:pPr>
                  <a:endParaRPr lang="en-US" sz="1100" dirty="0">
                    <a:solidFill>
                      <a:srgbClr val="162B90"/>
                    </a:solidFill>
                    <a:cs typeface="Arial" panose="020B0604020202020204" pitchFamily="34" charset="0"/>
                  </a:endParaRPr>
                </a:p>
                <a:p>
                  <a:pPr lvl="0" algn="ctr">
                    <a:defRPr/>
                  </a:pPr>
                  <a:r>
                    <a:rPr lang="en-US" sz="1600" dirty="0">
                      <a:solidFill>
                        <a:srgbClr val="162B90"/>
                      </a:solidFill>
                      <a:cs typeface="Arial" panose="020B0604020202020204" pitchFamily="34" charset="0"/>
                    </a:rPr>
                    <a:t>Real GDP </a:t>
                  </a:r>
                  <a14:m>
                    <m:oMath xmlns:m="http://schemas.openxmlformats.org/officeDocument/2006/math">
                      <m:r>
                        <a:rPr lang="en-US" sz="1600" i="1" dirty="0" smtClean="0">
                          <a:solidFill>
                            <a:srgbClr val="162B90"/>
                          </a:solidFill>
                          <a:latin typeface="Cambria Math" panose="02040503050406030204" pitchFamily="18" charset="0"/>
                          <a:cs typeface="Arial" panose="020B0604020202020204" pitchFamily="34" charset="0"/>
                        </a:rPr>
                        <m:t>(</m:t>
                      </m:r>
                      <m:sSub>
                        <m:sSubPr>
                          <m:ctrlPr>
                            <a:rPr lang="en-US" sz="1600" i="1" dirty="0" err="1" smtClean="0">
                              <a:solidFill>
                                <a:srgbClr val="162B90"/>
                              </a:solidFill>
                              <a:latin typeface="Cambria Math" panose="02040503050406030204" pitchFamily="18" charset="0"/>
                              <a:cs typeface="Arial" panose="020B0604020202020204" pitchFamily="34" charset="0"/>
                            </a:rPr>
                          </m:ctrlPr>
                        </m:sSubPr>
                        <m:e>
                          <m:r>
                            <a:rPr lang="en-US" sz="1600" i="1" dirty="0" err="1" smtClean="0">
                              <a:solidFill>
                                <a:srgbClr val="162B90"/>
                              </a:solidFill>
                              <a:latin typeface="Cambria Math" panose="02040503050406030204" pitchFamily="18" charset="0"/>
                              <a:cs typeface="Arial" panose="020B0604020202020204" pitchFamily="34" charset="0"/>
                            </a:rPr>
                            <m:t>𝑌</m:t>
                          </m:r>
                        </m:e>
                        <m:sub>
                          <m:r>
                            <a:rPr lang="en-US" sz="1600" i="1" dirty="0" err="1" smtClean="0">
                              <a:solidFill>
                                <a:srgbClr val="162B90"/>
                              </a:solidFill>
                              <a:latin typeface="Cambria Math" panose="02040503050406030204" pitchFamily="18" charset="0"/>
                              <a:cs typeface="Arial" panose="020B0604020202020204" pitchFamily="34" charset="0"/>
                            </a:rPr>
                            <m:t>𝑡</m:t>
                          </m:r>
                        </m:sub>
                      </m:sSub>
                      <m:r>
                        <a:rPr lang="en-US" sz="1600" i="1" dirty="0">
                          <a:solidFill>
                            <a:srgbClr val="162B90"/>
                          </a:solidFill>
                          <a:latin typeface="Cambria Math" panose="02040503050406030204" pitchFamily="18" charset="0"/>
                          <a:cs typeface="Arial" panose="020B0604020202020204" pitchFamily="34" charset="0"/>
                        </a:rPr>
                        <m:t>)</m:t>
                      </m:r>
                    </m:oMath>
                  </a14:m>
                  <a:r>
                    <a:rPr lang="en-US" sz="1600" dirty="0">
                      <a:solidFill>
                        <a:srgbClr val="162B90"/>
                      </a:solidFill>
                      <a:cs typeface="Arial" panose="020B0604020202020204" pitchFamily="34" charset="0"/>
                    </a:rPr>
                    <a:t>: previous real GDP + real growth</a:t>
                  </a:r>
                  <a:endParaRPr kumimoji="0" lang="he-IL" sz="1600" b="0" i="0" u="none" strike="noStrike" kern="1200" cap="none" spc="0" normalizeH="0" baseline="0" noProof="0" dirty="0">
                    <a:ln>
                      <a:noFill/>
                    </a:ln>
                    <a:solidFill>
                      <a:srgbClr val="162B90"/>
                    </a:solidFill>
                    <a:effectLst/>
                    <a:uLnTx/>
                    <a:uFillTx/>
                    <a:latin typeface="Calibri" panose="020F0502020204030204"/>
                    <a:cs typeface="Arial" panose="020B0604020202020204" pitchFamily="34" charset="0"/>
                  </a:endParaRPr>
                </a:p>
              </p:txBody>
            </p:sp>
          </mc:Choice>
          <mc:Fallback xmlns="">
            <p:sp>
              <p:nvSpPr>
                <p:cNvPr id="31" name="Rectangle: Rounded Corners 30">
                  <a:extLst>
                    <a:ext uri="{FF2B5EF4-FFF2-40B4-BE49-F238E27FC236}">
                      <a16:creationId xmlns:a16="http://schemas.microsoft.com/office/drawing/2014/main" id="{1236C980-4AD3-5A60-8CEE-AC90712A50F9}"/>
                    </a:ext>
                  </a:extLst>
                </p:cNvPr>
                <p:cNvSpPr>
                  <a:spLocks noRot="1" noChangeAspect="1" noMove="1" noResize="1" noEditPoints="1" noAdjustHandles="1" noChangeArrowheads="1" noChangeShapeType="1" noTextEdit="1"/>
                </p:cNvSpPr>
                <p:nvPr/>
              </p:nvSpPr>
              <p:spPr>
                <a:xfrm>
                  <a:off x="331959" y="2499510"/>
                  <a:ext cx="4696280" cy="1070996"/>
                </a:xfrm>
                <a:prstGeom prst="round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Rounded Corners 31">
                  <a:extLst>
                    <a:ext uri="{FF2B5EF4-FFF2-40B4-BE49-F238E27FC236}">
                      <a16:creationId xmlns:a16="http://schemas.microsoft.com/office/drawing/2014/main" id="{61E69BFE-5B5E-0E9D-4A06-4C683020AB2D}"/>
                    </a:ext>
                  </a:extLst>
                </p:cNvPr>
                <p:cNvSpPr/>
                <p:nvPr/>
              </p:nvSpPr>
              <p:spPr>
                <a:xfrm>
                  <a:off x="331958" y="3099296"/>
                  <a:ext cx="4696280" cy="471210"/>
                </a:xfrm>
                <a:prstGeom prst="roundRect">
                  <a:avLst/>
                </a:prstGeom>
                <a:solidFill>
                  <a:schemeClr val="accent2">
                    <a:lumMod val="20000"/>
                    <a:lumOff val="80000"/>
                  </a:schemeClr>
                </a:solidFill>
                <a:ln>
                  <a:noFill/>
                </a:ln>
              </p:spPr>
              <p:style>
                <a:lnRef idx="2">
                  <a:schemeClr val="accent2">
                    <a:shade val="15000"/>
                  </a:schemeClr>
                </a:lnRef>
                <a:fillRef idx="1">
                  <a:schemeClr val="accent2"/>
                </a:fillRef>
                <a:effectRef idx="0">
                  <a:schemeClr val="accent2"/>
                </a:effectRef>
                <a:fontRef idx="minor">
                  <a:schemeClr val="lt1"/>
                </a:fontRef>
              </p:style>
              <p:txBody>
                <a:bodyPr tIns="0" rtlCol="0" anchor="ctr"/>
                <a:lstStyle/>
                <a:p>
                  <a:pPr marL="0" marR="0" lvl="0" indent="0" algn="ctr" defTabSz="914400" eaLnBrk="1" fontAlgn="auto" latinLnBrk="0" hangingPunct="1">
                    <a:lnSpc>
                      <a:spcPct val="90000"/>
                    </a:lnSpc>
                    <a:spcBef>
                      <a:spcPts val="100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4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𝑌</m:t>
                            </m:r>
                          </m:e>
                          <m:sub>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sub>
                        </m:sSub>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d>
                          <m:dPr>
                            <m:ctrlP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dPr>
                          <m:e>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srgbClr val="02006D"/>
                                </a:solidFill>
                                <a:effectLst/>
                                <a:uLnTx/>
                                <a:uFillTx/>
                                <a:latin typeface="Cambria Math" panose="02040503050406030204" pitchFamily="18" charset="0"/>
                                <a:ea typeface="+mn-ea"/>
                                <a:cs typeface="+mn-cs"/>
                              </a:rPr>
                              <m:t>𝑔</m:t>
                            </m:r>
                          </m:e>
                        </m:d>
                        <m:sSub>
                          <m:sSubPr>
                            <m:ctrlP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𝑌</m:t>
                            </m:r>
                          </m:e>
                          <m:sub>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srgbClr val="02006D"/>
                                </a:solidFill>
                                <a:effectLst/>
                                <a:uLnTx/>
                                <a:uFillTx/>
                                <a:latin typeface="Cambria Math" panose="02040503050406030204" pitchFamily="18" charset="0"/>
                                <a:ea typeface="+mn-ea"/>
                                <a:cs typeface="+mn-cs"/>
                              </a:rPr>
                              <m:t>1</m:t>
                            </m:r>
                          </m:sub>
                        </m:sSub>
                      </m:oMath>
                    </m:oMathPara>
                  </a14:m>
                  <a:endParaRPr kumimoji="0" lang="he-IL" sz="1400" b="0" i="0" u="none" strike="noStrike" kern="1200" cap="none" spc="0" normalizeH="0" baseline="0" noProof="0" dirty="0">
                    <a:ln>
                      <a:noFill/>
                    </a:ln>
                    <a:solidFill>
                      <a:srgbClr val="02006D"/>
                    </a:solidFill>
                    <a:effectLst/>
                    <a:uLnTx/>
                    <a:uFillTx/>
                    <a:latin typeface="Calibri" panose="020F0502020204030204" pitchFamily="34" charset="0"/>
                    <a:ea typeface="+mn-ea"/>
                    <a:cs typeface="Calibri" panose="020F0502020204030204" pitchFamily="34" charset="0"/>
                  </a:endParaRPr>
                </a:p>
              </p:txBody>
            </p:sp>
          </mc:Choice>
          <mc:Fallback xmlns="">
            <p:sp>
              <p:nvSpPr>
                <p:cNvPr id="32" name="Rectangle: Rounded Corners 31">
                  <a:extLst>
                    <a:ext uri="{FF2B5EF4-FFF2-40B4-BE49-F238E27FC236}">
                      <a16:creationId xmlns:a16="http://schemas.microsoft.com/office/drawing/2014/main" id="{61E69BFE-5B5E-0E9D-4A06-4C683020AB2D}"/>
                    </a:ext>
                  </a:extLst>
                </p:cNvPr>
                <p:cNvSpPr>
                  <a:spLocks noRot="1" noChangeAspect="1" noMove="1" noResize="1" noEditPoints="1" noAdjustHandles="1" noChangeArrowheads="1" noChangeShapeType="1" noTextEdit="1"/>
                </p:cNvSpPr>
                <p:nvPr/>
              </p:nvSpPr>
              <p:spPr>
                <a:xfrm>
                  <a:off x="331958" y="3099296"/>
                  <a:ext cx="4696280" cy="471210"/>
                </a:xfrm>
                <a:prstGeom prst="roundRect">
                  <a:avLst/>
                </a:prstGeom>
                <a:blipFill>
                  <a:blip r:embed="rId13"/>
                  <a:stretch>
                    <a:fillRect/>
                  </a:stretch>
                </a:blipFill>
                <a:ln>
                  <a:noFill/>
                </a:ln>
              </p:spPr>
              <p:txBody>
                <a:bodyPr/>
                <a:lstStyle/>
                <a:p>
                  <a:r>
                    <a:rPr lang="en-US">
                      <a:noFill/>
                    </a:rPr>
                    <a:t> </a:t>
                  </a:r>
                </a:p>
              </p:txBody>
            </p:sp>
          </mc:Fallback>
        </mc:AlternateContent>
      </p:grpSp>
      <p:grpSp>
        <p:nvGrpSpPr>
          <p:cNvPr id="33" name="Group 32">
            <a:extLst>
              <a:ext uri="{FF2B5EF4-FFF2-40B4-BE49-F238E27FC236}">
                <a16:creationId xmlns:a16="http://schemas.microsoft.com/office/drawing/2014/main" id="{CD8B8314-16E0-2B95-CA55-39C038D0EFAE}"/>
              </a:ext>
            </a:extLst>
          </p:cNvPr>
          <p:cNvGrpSpPr/>
          <p:nvPr/>
        </p:nvGrpSpPr>
        <p:grpSpPr>
          <a:xfrm>
            <a:off x="6240912" y="5247371"/>
            <a:ext cx="5715000" cy="1438000"/>
            <a:chOff x="259963" y="2295007"/>
            <a:chExt cx="4693036" cy="1438000"/>
          </a:xfrm>
        </p:grpSpPr>
        <p:sp>
          <p:nvSpPr>
            <p:cNvPr id="34" name="Rectangle: Rounded Corners 33">
              <a:extLst>
                <a:ext uri="{FF2B5EF4-FFF2-40B4-BE49-F238E27FC236}">
                  <a16:creationId xmlns:a16="http://schemas.microsoft.com/office/drawing/2014/main" id="{B68AF553-CC39-615C-1AFA-5C7D9A91527E}"/>
                </a:ext>
              </a:extLst>
            </p:cNvPr>
            <p:cNvSpPr/>
            <p:nvPr/>
          </p:nvSpPr>
          <p:spPr>
            <a:xfrm>
              <a:off x="259966" y="2295007"/>
              <a:ext cx="4693033" cy="1433097"/>
            </a:xfrm>
            <a:prstGeom prst="roundRect">
              <a:avLst/>
            </a:prstGeom>
            <a:solidFill>
              <a:srgbClr val="F08894"/>
            </a:solidFill>
            <a:ln>
              <a:noFill/>
            </a:ln>
          </p:spPr>
          <p:style>
            <a:lnRef idx="2">
              <a:schemeClr val="accent1">
                <a:shade val="15000"/>
              </a:schemeClr>
            </a:lnRef>
            <a:fillRef idx="1">
              <a:schemeClr val="accent1"/>
            </a:fillRef>
            <a:effectRef idx="0">
              <a:schemeClr val="accent1"/>
            </a:effectRef>
            <a:fontRef idx="minor">
              <a:schemeClr val="lt1"/>
            </a:fontRef>
          </p:style>
          <p:txBody>
            <a:bodyPr tIns="0" rtlCol="0" anchor="t" anchorCtr="0"/>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rPr>
                <a:t>The larger the gap between the interest rate and the growth rate, the faster the debt-to-GDP ratio increases</a:t>
              </a:r>
              <a:endParaRPr kumimoji="0" lang="he-IL" sz="1600" b="1" i="0" u="none" strike="noStrike" kern="1200" cap="none" spc="0" normalizeH="0" baseline="0" noProof="0" dirty="0">
                <a:ln>
                  <a:noFill/>
                </a:ln>
                <a:solidFill>
                  <a:srgbClr val="FFFFFF"/>
                </a:solidFill>
                <a:effectLst/>
                <a:uLnTx/>
                <a:uFillTx/>
                <a:latin typeface="Calibri" panose="020F0502020204030204"/>
                <a:ea typeface="+mn-ea"/>
                <a:cs typeface="Arial" panose="020B0604020202020204" pitchFamily="34" charset="0"/>
              </a:endParaRPr>
            </a:p>
          </p:txBody>
        </p:sp>
        <p:sp>
          <p:nvSpPr>
            <p:cNvPr id="35" name="Rectangle: Rounded Corners 34">
              <a:extLst>
                <a:ext uri="{FF2B5EF4-FFF2-40B4-BE49-F238E27FC236}">
                  <a16:creationId xmlns:a16="http://schemas.microsoft.com/office/drawing/2014/main" id="{8C8FD44C-B98D-F8D7-C975-5C32ECA453C3}"/>
                </a:ext>
              </a:extLst>
            </p:cNvPr>
            <p:cNvSpPr/>
            <p:nvPr/>
          </p:nvSpPr>
          <p:spPr>
            <a:xfrm>
              <a:off x="259963" y="3039729"/>
              <a:ext cx="4693033" cy="693278"/>
            </a:xfrm>
            <a:prstGeom prst="roundRect">
              <a:avLst/>
            </a:prstGeom>
            <a:solidFill>
              <a:srgbClr val="F4B2BA"/>
            </a:solidFill>
            <a:ln>
              <a:noFill/>
            </a:ln>
          </p:spPr>
          <p:style>
            <a:lnRef idx="2">
              <a:schemeClr val="accent2">
                <a:shade val="15000"/>
              </a:schemeClr>
            </a:lnRef>
            <a:fillRef idx="1">
              <a:schemeClr val="accent2"/>
            </a:fillRef>
            <a:effectRef idx="0">
              <a:schemeClr val="accent2"/>
            </a:effectRef>
            <a:fontRef idx="minor">
              <a:schemeClr val="lt1"/>
            </a:fontRef>
          </p:style>
          <p:txBody>
            <a:bodyPr tIns="0" rtlCol="0" anchor="ctr"/>
            <a:lstStyle/>
            <a:p>
              <a:pPr marL="0" marR="0" lvl="0" indent="0" algn="ctr" defTabSz="914400" eaLnBrk="1" fontAlgn="auto" latinLnBrk="0" hangingPunct="1">
                <a:lnSpc>
                  <a:spcPct val="90000"/>
                </a:lnSpc>
                <a:spcBef>
                  <a:spcPts val="1000"/>
                </a:spcBef>
                <a:spcAft>
                  <a:spcPts val="0"/>
                </a:spcAft>
                <a:buClrTx/>
                <a:buSzTx/>
                <a:buFontTx/>
                <a:buNone/>
                <a:tabLst/>
                <a:defRPr/>
              </a:pPr>
              <a:r>
                <a:rPr kumimoji="0" lang="en-US" sz="1800" b="1" i="0" u="none" strike="noStrike" kern="1200" cap="none" spc="0" normalizeH="0" baseline="0" noProof="0" dirty="0">
                  <a:ln>
                    <a:noFill/>
                  </a:ln>
                  <a:solidFill>
                    <a:srgbClr val="E94C5E"/>
                  </a:solidFill>
                  <a:effectLst/>
                  <a:uLnTx/>
                  <a:uFillTx/>
                  <a:latin typeface="Calibri" panose="020F0502020204030204"/>
                  <a:ea typeface="+mn-ea"/>
                  <a:cs typeface="Arial" panose="020B0604020202020204" pitchFamily="34" charset="0"/>
                </a:rPr>
                <a:t>If the interest rate is higher than the growth rate, debt-to-GDP ratio rises even in the absence of deficit</a:t>
              </a:r>
              <a:endParaRPr kumimoji="0" lang="he-IL" sz="1800" b="1" i="0" u="none" strike="noStrike" kern="1200" cap="none" spc="0" normalizeH="0" baseline="0" noProof="0" dirty="0">
                <a:ln>
                  <a:noFill/>
                </a:ln>
                <a:solidFill>
                  <a:srgbClr val="E94C5E"/>
                </a:solidFill>
                <a:effectLst/>
                <a:uLnTx/>
                <a:uFillTx/>
                <a:latin typeface="Calibri" panose="020F0502020204030204"/>
                <a:ea typeface="+mn-ea"/>
                <a:cs typeface="Arial" panose="020B0604020202020204" pitchFamily="34" charset="0"/>
              </a:endParaRPr>
            </a:p>
          </p:txBody>
        </p:sp>
      </p:grpSp>
      <p:sp>
        <p:nvSpPr>
          <p:cNvPr id="39" name="Arrow: Bent 38">
            <a:extLst>
              <a:ext uri="{FF2B5EF4-FFF2-40B4-BE49-F238E27FC236}">
                <a16:creationId xmlns:a16="http://schemas.microsoft.com/office/drawing/2014/main" id="{2F4D5070-3D51-418F-D43D-B7EEF0356A92}"/>
              </a:ext>
            </a:extLst>
          </p:cNvPr>
          <p:cNvSpPr/>
          <p:nvPr/>
        </p:nvSpPr>
        <p:spPr>
          <a:xfrm flipV="1">
            <a:off x="241741" y="1955087"/>
            <a:ext cx="537584" cy="1073676"/>
          </a:xfrm>
          <a:prstGeom prst="bentArrow">
            <a:avLst/>
          </a:prstGeom>
          <a:solidFill>
            <a:schemeClr val="accent2">
              <a:lumMod val="40000"/>
              <a:lumOff val="60000"/>
            </a:schemeClr>
          </a:solidFill>
          <a:ln w="38100">
            <a:solidFill>
              <a:schemeClr val="accent4">
                <a:lumMod val="75000"/>
              </a:schemeClr>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0" name="Arrow: Right 39">
            <a:extLst>
              <a:ext uri="{FF2B5EF4-FFF2-40B4-BE49-F238E27FC236}">
                <a16:creationId xmlns:a16="http://schemas.microsoft.com/office/drawing/2014/main" id="{A5ADCF6D-B6FD-DB53-1E39-287D037E991A}"/>
              </a:ext>
            </a:extLst>
          </p:cNvPr>
          <p:cNvSpPr/>
          <p:nvPr/>
        </p:nvSpPr>
        <p:spPr>
          <a:xfrm>
            <a:off x="5588315" y="2989777"/>
            <a:ext cx="537584" cy="383203"/>
          </a:xfrm>
          <a:prstGeom prst="rightArrow">
            <a:avLst/>
          </a:prstGeom>
          <a:solidFill>
            <a:schemeClr val="accent2">
              <a:lumMod val="40000"/>
              <a:lumOff val="60000"/>
            </a:schemeClr>
          </a:solidFill>
          <a:ln w="38100">
            <a:solidFill>
              <a:schemeClr val="accent4">
                <a:lumMod val="75000"/>
              </a:schemeClr>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3" name="Arrow: Right 42">
            <a:extLst>
              <a:ext uri="{FF2B5EF4-FFF2-40B4-BE49-F238E27FC236}">
                <a16:creationId xmlns:a16="http://schemas.microsoft.com/office/drawing/2014/main" id="{65CCFA34-73BD-B16A-371F-7FF898FD33D5}"/>
              </a:ext>
            </a:extLst>
          </p:cNvPr>
          <p:cNvSpPr/>
          <p:nvPr/>
        </p:nvSpPr>
        <p:spPr>
          <a:xfrm rot="19440533" flipH="1">
            <a:off x="5308436" y="5062599"/>
            <a:ext cx="1239045" cy="383203"/>
          </a:xfrm>
          <a:prstGeom prst="rightArrow">
            <a:avLst/>
          </a:prstGeom>
          <a:solidFill>
            <a:schemeClr val="accent2">
              <a:lumMod val="40000"/>
              <a:lumOff val="60000"/>
            </a:schemeClr>
          </a:solidFill>
          <a:ln w="38100">
            <a:solidFill>
              <a:schemeClr val="accent4">
                <a:lumMod val="75000"/>
              </a:schemeClr>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44" name="Arrow: Right 43">
            <a:extLst>
              <a:ext uri="{FF2B5EF4-FFF2-40B4-BE49-F238E27FC236}">
                <a16:creationId xmlns:a16="http://schemas.microsoft.com/office/drawing/2014/main" id="{1D5DD47D-0085-02E9-2E27-619CFD1C27AC}"/>
              </a:ext>
            </a:extLst>
          </p:cNvPr>
          <p:cNvSpPr/>
          <p:nvPr/>
        </p:nvSpPr>
        <p:spPr>
          <a:xfrm>
            <a:off x="5588315" y="5783034"/>
            <a:ext cx="537584" cy="383203"/>
          </a:xfrm>
          <a:prstGeom prst="rightArrow">
            <a:avLst/>
          </a:prstGeom>
          <a:solidFill>
            <a:srgbClr val="F08894"/>
          </a:solidFill>
          <a:ln w="38100">
            <a:solidFill>
              <a:srgbClr val="E4283E"/>
            </a:solidFill>
          </a:ln>
          <a:effectLst>
            <a:glow rad="101600">
              <a:srgbClr val="E4283E">
                <a:alpha val="40000"/>
              </a:srgb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46" name="Arrow: Bent 45">
            <a:extLst>
              <a:ext uri="{FF2B5EF4-FFF2-40B4-BE49-F238E27FC236}">
                <a16:creationId xmlns:a16="http://schemas.microsoft.com/office/drawing/2014/main" id="{6854CD39-6CE2-CFE1-AFF8-D27B527284BE}"/>
              </a:ext>
            </a:extLst>
          </p:cNvPr>
          <p:cNvSpPr/>
          <p:nvPr/>
        </p:nvSpPr>
        <p:spPr>
          <a:xfrm flipV="1">
            <a:off x="246524" y="3468613"/>
            <a:ext cx="537584" cy="1073676"/>
          </a:xfrm>
          <a:prstGeom prst="bentArrow">
            <a:avLst/>
          </a:prstGeom>
          <a:solidFill>
            <a:schemeClr val="accent2">
              <a:lumMod val="40000"/>
              <a:lumOff val="60000"/>
            </a:schemeClr>
          </a:solidFill>
          <a:ln w="38100">
            <a:solidFill>
              <a:schemeClr val="accent4">
                <a:lumMod val="75000"/>
              </a:schemeClr>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Graphic 2">
            <a:hlinkClick r:id="rId14" action="ppaction://hlinksldjump"/>
            <a:extLst>
              <a:ext uri="{FF2B5EF4-FFF2-40B4-BE49-F238E27FC236}">
                <a16:creationId xmlns:a16="http://schemas.microsoft.com/office/drawing/2014/main" id="{E9DB7A54-EE31-302D-0F2A-B85EE0658F1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16200000">
            <a:off x="248952" y="6287440"/>
            <a:ext cx="609894" cy="587870"/>
          </a:xfrm>
          <a:prstGeom prst="rect">
            <a:avLst/>
          </a:prstGeom>
        </p:spPr>
      </p:pic>
      <p:sp>
        <p:nvSpPr>
          <p:cNvPr id="4" name="Plus Sign 3">
            <a:extLst>
              <a:ext uri="{FF2B5EF4-FFF2-40B4-BE49-F238E27FC236}">
                <a16:creationId xmlns:a16="http://schemas.microsoft.com/office/drawing/2014/main" id="{D8A6FF4E-7697-57D0-EEB0-E85F00C32C1B}"/>
              </a:ext>
            </a:extLst>
          </p:cNvPr>
          <p:cNvSpPr/>
          <p:nvPr/>
        </p:nvSpPr>
        <p:spPr>
          <a:xfrm>
            <a:off x="5588315" y="4230456"/>
            <a:ext cx="537584" cy="539496"/>
          </a:xfrm>
          <a:prstGeom prst="mathPlus">
            <a:avLst/>
          </a:prstGeom>
          <a:solidFill>
            <a:schemeClr val="accent2">
              <a:lumMod val="40000"/>
              <a:lumOff val="60000"/>
            </a:schemeClr>
          </a:solidFill>
          <a:ln w="38100">
            <a:solidFill>
              <a:schemeClr val="accent4">
                <a:lumMod val="75000"/>
              </a:schemeClr>
            </a:solidFill>
          </a:ln>
          <a:effectLst>
            <a:glow rad="63500">
              <a:schemeClr val="accent1">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latin typeface="Calibri" panose="020F0502020204030204"/>
            </a:endParaRPr>
          </a:p>
        </p:txBody>
      </p:sp>
    </p:spTree>
    <p:extLst>
      <p:ext uri="{BB962C8B-B14F-4D97-AF65-F5344CB8AC3E}">
        <p14:creationId xmlns:p14="http://schemas.microsoft.com/office/powerpoint/2010/main" val="27448729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11" name="Table 10">
            <a:extLst>
              <a:ext uri="{FF2B5EF4-FFF2-40B4-BE49-F238E27FC236}">
                <a16:creationId xmlns:a16="http://schemas.microsoft.com/office/drawing/2014/main" id="{BE8C181F-065D-121D-63FE-28407EC643CB}"/>
              </a:ext>
            </a:extLst>
          </p:cNvPr>
          <p:cNvGraphicFramePr>
            <a:graphicFrameLocks noGrp="1"/>
          </p:cNvGraphicFramePr>
          <p:nvPr/>
        </p:nvGraphicFramePr>
        <p:xfrm>
          <a:off x="606196" y="1794962"/>
          <a:ext cx="9805911" cy="1764876"/>
        </p:xfrm>
        <a:graphic>
          <a:graphicData uri="http://schemas.openxmlformats.org/drawingml/2006/table">
            <a:tbl>
              <a:tblPr firstRow="1" bandRow="1">
                <a:tableStyleId>{5C22544A-7EE6-4342-B048-85BDC9FD1C3A}</a:tableStyleId>
              </a:tblPr>
              <a:tblGrid>
                <a:gridCol w="2746503">
                  <a:extLst>
                    <a:ext uri="{9D8B030D-6E8A-4147-A177-3AD203B41FA5}">
                      <a16:colId xmlns:a16="http://schemas.microsoft.com/office/drawing/2014/main" val="2555044643"/>
                    </a:ext>
                  </a:extLst>
                </a:gridCol>
                <a:gridCol w="2161947">
                  <a:extLst>
                    <a:ext uri="{9D8B030D-6E8A-4147-A177-3AD203B41FA5}">
                      <a16:colId xmlns:a16="http://schemas.microsoft.com/office/drawing/2014/main" val="4232515852"/>
                    </a:ext>
                  </a:extLst>
                </a:gridCol>
                <a:gridCol w="2066089">
                  <a:extLst>
                    <a:ext uri="{9D8B030D-6E8A-4147-A177-3AD203B41FA5}">
                      <a16:colId xmlns:a16="http://schemas.microsoft.com/office/drawing/2014/main" val="1974427585"/>
                    </a:ext>
                  </a:extLst>
                </a:gridCol>
                <a:gridCol w="1415686">
                  <a:extLst>
                    <a:ext uri="{9D8B030D-6E8A-4147-A177-3AD203B41FA5}">
                      <a16:colId xmlns:a16="http://schemas.microsoft.com/office/drawing/2014/main" val="3702587635"/>
                    </a:ext>
                  </a:extLst>
                </a:gridCol>
                <a:gridCol w="1415686">
                  <a:extLst>
                    <a:ext uri="{9D8B030D-6E8A-4147-A177-3AD203B41FA5}">
                      <a16:colId xmlns:a16="http://schemas.microsoft.com/office/drawing/2014/main" val="1055118792"/>
                    </a:ext>
                  </a:extLst>
                </a:gridCol>
              </a:tblGrid>
              <a:tr h="588348">
                <a:tc gridSpan="5">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1C4A9A"/>
                          </a:solidFill>
                          <a:effectLst/>
                          <a:uLnTx/>
                          <a:uFillTx/>
                          <a:latin typeface="Calibri" panose="020F0502020204030204" pitchFamily="34" charset="0"/>
                          <a:ea typeface="+mn-ea"/>
                          <a:cs typeface="Calibri" panose="020F0502020204030204" pitchFamily="34" charset="0"/>
                        </a:rPr>
                        <a:t>          Raising employment rates among the Arab and the Haredi populations</a:t>
                      </a:r>
                      <a:endParaRPr kumimoji="0" lang="he-IL" sz="2400" b="1" i="0" u="none" strike="noStrike" kern="1200" cap="none" spc="0" normalizeH="0" baseline="0" noProof="0" dirty="0">
                        <a:ln>
                          <a:noFill/>
                        </a:ln>
                        <a:solidFill>
                          <a:srgbClr val="1C4A9A"/>
                        </a:solidFill>
                        <a:effectLst/>
                        <a:uLnTx/>
                        <a:uFillTx/>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he-IL" sz="2800" b="1" kern="1200" dirty="0">
                        <a:solidFill>
                          <a:srgbClr val="1C4A9A"/>
                        </a:solidFill>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indent="0" algn="ctr" defTabSz="914400" rtl="0" eaLnBrk="1" latinLnBrk="0" hangingPunct="1">
                        <a:lnSpc>
                          <a:spcPct val="90000"/>
                        </a:lnSpc>
                        <a:spcBef>
                          <a:spcPts val="1000"/>
                        </a:spcBef>
                        <a:buFont typeface="Arial" panose="020B0604020202020204" pitchFamily="34" charset="0"/>
                        <a:buNone/>
                      </a:pPr>
                      <a:endParaRPr lang="en-US" sz="2800" b="1" kern="1200" dirty="0">
                        <a:solidFill>
                          <a:srgbClr val="1C4A9A"/>
                        </a:solidFill>
                        <a:latin typeface="Calibri" panose="020F0502020204030204" pitchFamily="34" charset="0"/>
                        <a:ea typeface="+mn-ea"/>
                        <a:cs typeface="Calibri" panose="020F0502020204030204" pitchFamily="34" charset="0"/>
                      </a:endParaRP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indent="0" algn="ctr" defTabSz="914400" rtl="0" eaLnBrk="1" latinLnBrk="0" hangingPunct="1">
                        <a:lnSpc>
                          <a:spcPct val="90000"/>
                        </a:lnSpc>
                        <a:spcBef>
                          <a:spcPts val="1000"/>
                        </a:spcBef>
                        <a:buFont typeface="Arial" panose="020B0604020202020204" pitchFamily="34" charset="0"/>
                        <a:buNone/>
                      </a:pPr>
                      <a:endParaRPr lang="en-US" sz="2800" b="1" kern="1200" dirty="0">
                        <a:solidFill>
                          <a:srgbClr val="1C4A9A"/>
                        </a:solidFill>
                        <a:latin typeface="Calibri" panose="020F0502020204030204" pitchFamily="34" charset="0"/>
                        <a:ea typeface="+mn-ea"/>
                        <a:cs typeface="Calibri" panose="020F0502020204030204" pitchFamily="34" charset="0"/>
                      </a:endParaRP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hMerge="1">
                  <a:txBody>
                    <a:bodyPr/>
                    <a:lstStyle/>
                    <a:p>
                      <a:pPr marL="0" indent="0" algn="ctr" defTabSz="914400" rtl="0" eaLnBrk="1" latinLnBrk="0" hangingPunct="1">
                        <a:lnSpc>
                          <a:spcPct val="90000"/>
                        </a:lnSpc>
                        <a:spcBef>
                          <a:spcPts val="1000"/>
                        </a:spcBef>
                        <a:buFont typeface="Arial" panose="020B0604020202020204" pitchFamily="34" charset="0"/>
                        <a:buNone/>
                      </a:pPr>
                      <a:endParaRPr lang="en-US" sz="2800" b="1" kern="1200" dirty="0">
                        <a:solidFill>
                          <a:srgbClr val="1C4A9A"/>
                        </a:solidFill>
                        <a:latin typeface="Calibri" panose="020F0502020204030204" pitchFamily="34" charset="0"/>
                        <a:ea typeface="+mn-ea"/>
                        <a:cs typeface="Calibri" panose="020F0502020204030204" pitchFamily="34" charset="0"/>
                      </a:endParaRPr>
                    </a:p>
                  </a:txBody>
                  <a:tcPr>
                    <a:lnL w="12700" cap="flat" cmpd="sng" algn="ctr">
                      <a:solidFill>
                        <a:schemeClr val="accent1">
                          <a:lumMod val="75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59578324"/>
                  </a:ext>
                </a:extLst>
              </a:tr>
              <a:tr h="331667">
                <a:tc rowSpan="2">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1C4A9A"/>
                          </a:solidFill>
                          <a:effectLst/>
                          <a:uLnTx/>
                          <a:uFillTx/>
                          <a:latin typeface="Calibri" panose="020F0502020204030204" pitchFamily="34" charset="0"/>
                          <a:ea typeface="+mn-ea"/>
                          <a:cs typeface="Calibri" panose="020F0502020204030204" pitchFamily="34" charset="0"/>
                        </a:rPr>
                        <a:t>2035 Targets </a:t>
                      </a:r>
                      <a:endParaRPr kumimoji="0" lang="he-IL" sz="2400" b="1" i="0" u="none" strike="noStrike" kern="1200" cap="none" spc="0" normalizeH="0" baseline="0" noProof="0" dirty="0">
                        <a:ln>
                          <a:noFill/>
                        </a:ln>
                        <a:solidFill>
                          <a:srgbClr val="1C4A9A"/>
                        </a:solidFill>
                        <a:effectLst/>
                        <a:uLnTx/>
                        <a:uFillTx/>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he-IL" sz="2800" b="1" kern="1200" dirty="0">
                          <a:solidFill>
                            <a:srgbClr val="1C4A9A"/>
                          </a:solidFill>
                          <a:latin typeface="Calibri" panose="020F0502020204030204" pitchFamily="34" charset="0"/>
                          <a:ea typeface="+mn-ea"/>
                          <a:cs typeface="Calibri" panose="020F0502020204030204" pitchFamily="34" charset="0"/>
                        </a:rPr>
                        <a:t>87%</a:t>
                      </a:r>
                    </a:p>
                  </a:txBody>
                  <a:tcPr>
                    <a:lnL w="12700" cap="flat" cmpd="sng" algn="ctr">
                      <a:no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90000"/>
                        </a:lnSpc>
                        <a:spcBef>
                          <a:spcPts val="1000"/>
                        </a:spcBef>
                        <a:buFont typeface="Arial" panose="020B0604020202020204" pitchFamily="34" charset="0"/>
                        <a:buNone/>
                      </a:pPr>
                      <a:r>
                        <a:rPr lang="en-US" sz="2800" b="1" kern="1200" dirty="0">
                          <a:solidFill>
                            <a:srgbClr val="1C4A9A"/>
                          </a:solidFill>
                          <a:latin typeface="Calibri" panose="020F0502020204030204" pitchFamily="34" charset="0"/>
                          <a:ea typeface="+mn-ea"/>
                          <a:cs typeface="Calibri" panose="020F0502020204030204" pitchFamily="34" charset="0"/>
                        </a:rPr>
                        <a:t>65%</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90000"/>
                        </a:lnSpc>
                        <a:spcBef>
                          <a:spcPts val="1000"/>
                        </a:spcBef>
                        <a:buFont typeface="Arial" panose="020B0604020202020204" pitchFamily="34" charset="0"/>
                        <a:buNone/>
                      </a:pPr>
                      <a:r>
                        <a:rPr lang="en-US" sz="2800" b="1" kern="1200" dirty="0">
                          <a:solidFill>
                            <a:srgbClr val="1C4A9A"/>
                          </a:solidFill>
                          <a:latin typeface="Calibri" panose="020F0502020204030204" pitchFamily="34" charset="0"/>
                          <a:ea typeface="+mn-ea"/>
                          <a:cs typeface="Calibri" panose="020F0502020204030204" pitchFamily="34" charset="0"/>
                        </a:rPr>
                        <a:t>77%</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pPr marL="0" indent="0" algn="ctr" defTabSz="914400" rtl="0" eaLnBrk="1" latinLnBrk="0" hangingPunct="1">
                        <a:lnSpc>
                          <a:spcPct val="90000"/>
                        </a:lnSpc>
                        <a:spcBef>
                          <a:spcPts val="1000"/>
                        </a:spcBef>
                        <a:buFont typeface="Arial" panose="020B0604020202020204" pitchFamily="34" charset="0"/>
                        <a:buNone/>
                      </a:pPr>
                      <a:r>
                        <a:rPr lang="en-US" sz="2800" b="1" kern="1200" dirty="0">
                          <a:solidFill>
                            <a:srgbClr val="1C4A9A"/>
                          </a:solidFill>
                          <a:latin typeface="Calibri" panose="020F0502020204030204" pitchFamily="34" charset="0"/>
                          <a:ea typeface="+mn-ea"/>
                          <a:cs typeface="Calibri" panose="020F0502020204030204" pitchFamily="34" charset="0"/>
                        </a:rPr>
                        <a:t>85%</a:t>
                      </a:r>
                    </a:p>
                  </a:txBody>
                  <a:tcPr>
                    <a:lnL w="12700" cap="flat" cmpd="sng" algn="ctr">
                      <a:solidFill>
                        <a:schemeClr val="accent1">
                          <a:lumMod val="75000"/>
                        </a:schemeClr>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63248681"/>
                  </a:ext>
                </a:extLst>
              </a:tr>
              <a:tr h="397309">
                <a:tc vMerge="1">
                  <a:txBody>
                    <a:bodyPr/>
                    <a:lstStyle/>
                    <a:p>
                      <a:pPr algn="ctr"/>
                      <a:endParaRPr lang="en-US" sz="2000" kern="1200" dirty="0">
                        <a:solidFill>
                          <a:schemeClr val="bg2"/>
                        </a:solidFill>
                        <a:latin typeface="Calibri" panose="020F0502020204030204" pitchFamily="34" charset="0"/>
                        <a:ea typeface="+mn-ea"/>
                        <a:cs typeface="Calibri" panose="020F050202020403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rtl="0"/>
                      <a:r>
                        <a:rPr lang="en-US" sz="2000" kern="1200" dirty="0">
                          <a:solidFill>
                            <a:schemeClr val="bg2"/>
                          </a:solidFill>
                          <a:latin typeface="Calibri" panose="020F0502020204030204" pitchFamily="34" charset="0"/>
                          <a:ea typeface="+mn-ea"/>
                          <a:cs typeface="Calibri" panose="020F0502020204030204" pitchFamily="34" charset="0"/>
                        </a:rPr>
                        <a:t>Ultra-orthodox Jewish women</a:t>
                      </a:r>
                    </a:p>
                  </a:txBody>
                  <a:tcPr>
                    <a:lnL w="12700" cap="flat" cmpd="sng" algn="ctr">
                      <a:no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kern="1200" dirty="0">
                          <a:solidFill>
                            <a:schemeClr val="bg2"/>
                          </a:solidFill>
                          <a:latin typeface="Calibri" panose="020F0502020204030204" pitchFamily="34" charset="0"/>
                          <a:ea typeface="+mn-ea"/>
                          <a:cs typeface="Calibri" panose="020F0502020204030204" pitchFamily="34" charset="0"/>
                        </a:rPr>
                        <a:t>Ultra-orthodox Jewish men</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rtl="0"/>
                      <a:r>
                        <a:rPr lang="en-US" sz="2000" kern="1200" dirty="0">
                          <a:solidFill>
                            <a:schemeClr val="bg2"/>
                          </a:solidFill>
                          <a:latin typeface="Calibri" panose="020F0502020204030204" pitchFamily="34" charset="0"/>
                          <a:ea typeface="+mn-ea"/>
                          <a:cs typeface="Calibri" panose="020F0502020204030204" pitchFamily="34" charset="0"/>
                        </a:rPr>
                        <a:t>Arab women</a:t>
                      </a: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rtl="0"/>
                      <a:r>
                        <a:rPr lang="en-US" sz="2000" kern="1200" dirty="0">
                          <a:solidFill>
                            <a:schemeClr val="bg2"/>
                          </a:solidFill>
                          <a:latin typeface="Calibri" panose="020F0502020204030204" pitchFamily="34" charset="0"/>
                          <a:ea typeface="+mn-ea"/>
                          <a:cs typeface="Calibri" panose="020F0502020204030204" pitchFamily="34" charset="0"/>
                        </a:rPr>
                        <a:t>Arab men</a:t>
                      </a:r>
                    </a:p>
                  </a:txBody>
                  <a:tcPr>
                    <a:lnL w="12700" cap="flat" cmpd="sng" algn="ctr">
                      <a:solidFill>
                        <a:schemeClr val="accent1">
                          <a:lumMod val="75000"/>
                        </a:schemeClr>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52105700"/>
                  </a:ext>
                </a:extLst>
              </a:tr>
            </a:tbl>
          </a:graphicData>
        </a:graphic>
      </p:graphicFrame>
      <p:sp>
        <p:nvSpPr>
          <p:cNvPr id="2" name="Title 1">
            <a:extLst>
              <a:ext uri="{FF2B5EF4-FFF2-40B4-BE49-F238E27FC236}">
                <a16:creationId xmlns:a16="http://schemas.microsoft.com/office/drawing/2014/main" id="{901D0944-7F42-68DE-D79C-132D9BCD0DD3}"/>
              </a:ext>
            </a:extLst>
          </p:cNvPr>
          <p:cNvSpPr>
            <a:spLocks noGrp="1"/>
          </p:cNvSpPr>
          <p:nvPr>
            <p:ph type="title"/>
          </p:nvPr>
        </p:nvSpPr>
        <p:spPr>
          <a:xfrm>
            <a:off x="169682" y="724005"/>
            <a:ext cx="12022318" cy="728976"/>
          </a:xfrm>
        </p:spPr>
        <p:txBody>
          <a:bodyPr>
            <a:normAutofit/>
          </a:bodyPr>
          <a:lstStyle/>
          <a:p>
            <a:r>
              <a:rPr lang="en-US" dirty="0"/>
              <a:t>Growth-Enhancing Reforms | </a:t>
            </a:r>
            <a:r>
              <a:rPr lang="en-US" dirty="0">
                <a:solidFill>
                  <a:schemeClr val="tx2"/>
                </a:solidFill>
              </a:rPr>
              <a:t>Human Capital and Employment</a:t>
            </a:r>
            <a:endParaRPr lang="en-US" dirty="0"/>
          </a:p>
        </p:txBody>
      </p:sp>
      <p:pic>
        <p:nvPicPr>
          <p:cNvPr id="9" name="Graphic 8">
            <a:extLst>
              <a:ext uri="{FF2B5EF4-FFF2-40B4-BE49-F238E27FC236}">
                <a16:creationId xmlns:a16="http://schemas.microsoft.com/office/drawing/2014/main" id="{A2AEA5A3-E739-D004-8322-0A8AA44AB2C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12261" y="1491773"/>
            <a:ext cx="893649" cy="808030"/>
          </a:xfrm>
          <a:prstGeom prst="rect">
            <a:avLst/>
          </a:prstGeom>
        </p:spPr>
      </p:pic>
      <p:pic>
        <p:nvPicPr>
          <p:cNvPr id="3" name="Graphic 2">
            <a:extLst>
              <a:ext uri="{FF2B5EF4-FFF2-40B4-BE49-F238E27FC236}">
                <a16:creationId xmlns:a16="http://schemas.microsoft.com/office/drawing/2014/main" id="{EB0B38E7-570C-39E9-554B-7FE6083A87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2261" y="4660419"/>
            <a:ext cx="1015465" cy="907835"/>
          </a:xfrm>
          <a:prstGeom prst="rect">
            <a:avLst/>
          </a:prstGeom>
        </p:spPr>
      </p:pic>
      <p:sp>
        <p:nvSpPr>
          <p:cNvPr id="5" name="TextBox 4">
            <a:extLst>
              <a:ext uri="{FF2B5EF4-FFF2-40B4-BE49-F238E27FC236}">
                <a16:creationId xmlns:a16="http://schemas.microsoft.com/office/drawing/2014/main" id="{13282A94-EBFD-8CFD-AF9B-281F1CE4590E}"/>
              </a:ext>
            </a:extLst>
          </p:cNvPr>
          <p:cNvSpPr txBox="1"/>
          <p:nvPr/>
        </p:nvSpPr>
        <p:spPr>
          <a:xfrm>
            <a:off x="1327726" y="4660419"/>
            <a:ext cx="9225844" cy="1200329"/>
          </a:xfrm>
          <a:prstGeom prst="rect">
            <a:avLst/>
          </a:prstGeom>
          <a:noFill/>
        </p:spPr>
        <p:txBody>
          <a:bodyPr wrap="square">
            <a:spAutoFit/>
          </a:bodyPr>
          <a:lstStyle/>
          <a:p>
            <a:r>
              <a:rPr kumimoji="0" lang="en-US" sz="2400" b="1" i="0" u="none" strike="noStrike" kern="1200" cap="none" spc="0" normalizeH="0" baseline="0" noProof="0" dirty="0">
                <a:ln>
                  <a:noFill/>
                </a:ln>
                <a:solidFill>
                  <a:srgbClr val="1C4A9A"/>
                </a:solidFill>
                <a:effectLst/>
                <a:uLnTx/>
                <a:uFillTx/>
                <a:latin typeface="Calibri" panose="020F0502020204030204" pitchFamily="34" charset="0"/>
                <a:ea typeface="+mn-ea"/>
                <a:cs typeface="Calibri" panose="020F0502020204030204" pitchFamily="34" charset="0"/>
              </a:rPr>
              <a:t>Closing education gaps among the Arab and the Haredi Populations</a:t>
            </a:r>
          </a:p>
          <a:p>
            <a:r>
              <a:rPr lang="en-US" sz="2400" b="1" dirty="0">
                <a:solidFill>
                  <a:srgbClr val="1C4A9A"/>
                </a:solidFill>
                <a:latin typeface="Calibri" panose="020F0502020204030204" pitchFamily="34" charset="0"/>
                <a:cs typeface="Calibri" panose="020F0502020204030204" pitchFamily="34" charset="0"/>
              </a:rPr>
              <a:t>2035 Target: </a:t>
            </a:r>
            <a:r>
              <a:rPr lang="en-US" sz="2400" dirty="0">
                <a:solidFill>
                  <a:srgbClr val="1C4A9A"/>
                </a:solidFill>
                <a:latin typeface="Calibri" panose="020F0502020204030204" pitchFamily="34" charset="0"/>
                <a:cs typeface="Calibri" panose="020F0502020204030204" pitchFamily="34" charset="0"/>
              </a:rPr>
              <a:t>Doubling Arab participation in technological occupations, reducing wages gap by half across all education levels</a:t>
            </a:r>
            <a:endParaRPr lang="en-US" dirty="0"/>
          </a:p>
        </p:txBody>
      </p:sp>
      <p:pic>
        <p:nvPicPr>
          <p:cNvPr id="6" name="Graphic 5">
            <a:hlinkClick r:id="rId6" action="ppaction://hlinksldjump"/>
            <a:extLst>
              <a:ext uri="{FF2B5EF4-FFF2-40B4-BE49-F238E27FC236}">
                <a16:creationId xmlns:a16="http://schemas.microsoft.com/office/drawing/2014/main" id="{4BFFAAFB-0BE9-A6CC-EF3E-90648F6A848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6200000">
            <a:off x="157694" y="6122527"/>
            <a:ext cx="609894" cy="587870"/>
          </a:xfrm>
          <a:prstGeom prst="rect">
            <a:avLst/>
          </a:prstGeom>
        </p:spPr>
      </p:pic>
      <p:sp>
        <p:nvSpPr>
          <p:cNvPr id="7" name="Triangle 25">
            <a:extLst>
              <a:ext uri="{FF2B5EF4-FFF2-40B4-BE49-F238E27FC236}">
                <a16:creationId xmlns:a16="http://schemas.microsoft.com/office/drawing/2014/main" id="{957D802D-B3BD-C0DC-0CB0-5F94CA0A20B2}"/>
              </a:ext>
            </a:extLst>
          </p:cNvPr>
          <p:cNvSpPr/>
          <p:nvPr/>
        </p:nvSpPr>
        <p:spPr>
          <a:xfrm rot="5400000" flipH="1">
            <a:off x="8411173" y="3925975"/>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C637DEDC-79E3-7967-821B-148035E99BFF}"/>
              </a:ext>
            </a:extLst>
          </p:cNvPr>
          <p:cNvSpPr txBox="1"/>
          <p:nvPr/>
        </p:nvSpPr>
        <p:spPr>
          <a:xfrm>
            <a:off x="8964721" y="3658783"/>
            <a:ext cx="2894772" cy="923330"/>
          </a:xfrm>
          <a:prstGeom prst="rect">
            <a:avLst/>
          </a:prstGeom>
          <a:noFill/>
        </p:spPr>
        <p:txBody>
          <a:bodyPr wrap="square">
            <a:spAutoFit/>
          </a:bodyPr>
          <a:lstStyle/>
          <a:p>
            <a:pPr lvl="0" rtl="1">
              <a:defRPr/>
            </a:pPr>
            <a:r>
              <a:rPr lang="en-US" b="1" dirty="0">
                <a:solidFill>
                  <a:schemeClr val="tx2"/>
                </a:solidFill>
                <a:latin typeface="Calibri" panose="020F0502020204030204" pitchFamily="34" charset="0"/>
                <a:cs typeface="Calibri" panose="020F0502020204030204" pitchFamily="34" charset="0"/>
              </a:rPr>
              <a:t>Contribution to Growth</a:t>
            </a:r>
            <a:endParaRPr lang="he-IL" dirty="0">
              <a:solidFill>
                <a:schemeClr val="tx2"/>
              </a:solidFill>
              <a:latin typeface="Calibri" panose="020F0502020204030204" pitchFamily="34" charset="0"/>
              <a:cs typeface="Calibri" panose="020F0502020204030204" pitchFamily="34" charset="0"/>
            </a:endParaRPr>
          </a:p>
          <a:p>
            <a:pPr lvl="0">
              <a:defRPr/>
            </a:pPr>
            <a:r>
              <a:rPr lang="en-US" sz="3600" b="1" dirty="0">
                <a:solidFill>
                  <a:srgbClr val="36CAC5"/>
                </a:solidFill>
                <a:latin typeface="Calibri" panose="020F0502020204030204" pitchFamily="34" charset="0"/>
                <a:cs typeface="Calibri" panose="020F0502020204030204" pitchFamily="34" charset="0"/>
              </a:rPr>
              <a:t>0.</a:t>
            </a:r>
            <a:r>
              <a:rPr lang="he-IL" sz="3600" b="1" dirty="0">
                <a:solidFill>
                  <a:srgbClr val="36CAC5"/>
                </a:solidFill>
                <a:latin typeface="Calibri" panose="020F0502020204030204" pitchFamily="34" charset="0"/>
                <a:cs typeface="Calibri" panose="020F0502020204030204" pitchFamily="34" charset="0"/>
              </a:rPr>
              <a:t>19%</a:t>
            </a:r>
            <a:r>
              <a:rPr kumimoji="0" lang="en-US" sz="3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 GDP</a:t>
            </a:r>
            <a:endParaRPr kumimoji="0" lang="he-IL" sz="2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sp>
        <p:nvSpPr>
          <p:cNvPr id="10" name="Triangle 31">
            <a:extLst>
              <a:ext uri="{FF2B5EF4-FFF2-40B4-BE49-F238E27FC236}">
                <a16:creationId xmlns:a16="http://schemas.microsoft.com/office/drawing/2014/main" id="{16F3C961-BCFE-6CC6-A84F-F78AA4CEF114}"/>
              </a:ext>
            </a:extLst>
          </p:cNvPr>
          <p:cNvSpPr/>
          <p:nvPr/>
        </p:nvSpPr>
        <p:spPr>
          <a:xfrm rot="5400000" flipH="1">
            <a:off x="8411173" y="6152353"/>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055A662-0E0A-0519-BC7F-0D0B62EB1FAB}"/>
              </a:ext>
            </a:extLst>
          </p:cNvPr>
          <p:cNvSpPr txBox="1"/>
          <p:nvPr/>
        </p:nvSpPr>
        <p:spPr>
          <a:xfrm>
            <a:off x="8964721" y="5798079"/>
            <a:ext cx="2894772" cy="923330"/>
          </a:xfrm>
          <a:prstGeom prst="rect">
            <a:avLst/>
          </a:prstGeom>
          <a:noFill/>
        </p:spPr>
        <p:txBody>
          <a:bodyPr wrap="square">
            <a:spAutoFit/>
          </a:bodyPr>
          <a:lstStyle/>
          <a:p>
            <a:pPr lvl="0" rtl="1">
              <a:defRPr/>
            </a:pPr>
            <a:r>
              <a:rPr lang="en-US" b="1" dirty="0">
                <a:solidFill>
                  <a:schemeClr val="tx2"/>
                </a:solidFill>
                <a:latin typeface="Calibri" panose="020F0502020204030204" pitchFamily="34" charset="0"/>
                <a:cs typeface="Calibri" panose="020F0502020204030204" pitchFamily="34" charset="0"/>
              </a:rPr>
              <a:t>Contribution to Growth</a:t>
            </a:r>
            <a:endParaRPr lang="he-IL" dirty="0">
              <a:solidFill>
                <a:schemeClr val="tx2"/>
              </a:solidFill>
              <a:latin typeface="Calibri" panose="020F0502020204030204" pitchFamily="34" charset="0"/>
              <a:cs typeface="Calibri" panose="020F0502020204030204" pitchFamily="34" charset="0"/>
            </a:endParaRPr>
          </a:p>
          <a:p>
            <a:pPr lvl="0">
              <a:defRPr/>
            </a:pPr>
            <a:r>
              <a:rPr lang="en-US" sz="3600" b="1" dirty="0">
                <a:solidFill>
                  <a:srgbClr val="36CAC5"/>
                </a:solidFill>
                <a:latin typeface="Calibri" panose="020F0502020204030204" pitchFamily="34" charset="0"/>
                <a:cs typeface="Calibri" panose="020F0502020204030204" pitchFamily="34" charset="0"/>
              </a:rPr>
              <a:t>0.3</a:t>
            </a:r>
            <a:r>
              <a:rPr lang="he-IL" sz="3600" b="1" dirty="0">
                <a:solidFill>
                  <a:srgbClr val="36CAC5"/>
                </a:solidFill>
                <a:latin typeface="Calibri" panose="020F0502020204030204" pitchFamily="34" charset="0"/>
                <a:cs typeface="Calibri" panose="020F0502020204030204" pitchFamily="34" charset="0"/>
              </a:rPr>
              <a:t>5%</a:t>
            </a:r>
            <a:r>
              <a:rPr kumimoji="0" lang="en-US" sz="3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 GDP</a:t>
            </a:r>
            <a:endParaRPr kumimoji="0" lang="he-IL" sz="2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65855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0FCECEE-B53B-904E-663A-C093BCE0A8CB}"/>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4F3A4909-6EA3-8267-F53E-A25646768839}"/>
              </a:ext>
            </a:extLst>
          </p:cNvPr>
          <p:cNvSpPr txBox="1"/>
          <p:nvPr/>
        </p:nvSpPr>
        <p:spPr>
          <a:xfrm>
            <a:off x="284964" y="1397891"/>
            <a:ext cx="11622070" cy="812530"/>
          </a:xfrm>
          <a:prstGeom prst="rect">
            <a:avLst/>
          </a:prstGeom>
          <a:noFill/>
        </p:spPr>
        <p:txBody>
          <a:bodyPr wrap="square">
            <a:spAutoFit/>
          </a:bodyPr>
          <a:lstStyle/>
          <a:p>
            <a:pPr algn="l">
              <a:lnSpc>
                <a:spcPct val="90000"/>
              </a:lnSpc>
            </a:pPr>
            <a:r>
              <a:rPr lang="en-US" sz="2600" b="1" dirty="0">
                <a:solidFill>
                  <a:schemeClr val="bg2"/>
                </a:solidFill>
                <a:latin typeface="Calibri" panose="020F0502020204030204" pitchFamily="34" charset="0"/>
                <a:cs typeface="Calibri" panose="020F0502020204030204" pitchFamily="34" charset="0"/>
              </a:rPr>
              <a:t>Investing in transport infrastructure to enhance accessibility, comparable to leading global metropolitan areas</a:t>
            </a:r>
            <a:endParaRPr lang="he-IL" sz="2600" b="1" dirty="0">
              <a:solidFill>
                <a:schemeClr val="bg2"/>
              </a:solidFill>
              <a:latin typeface="Calibri" panose="020F0502020204030204" pitchFamily="34" charset="0"/>
              <a:cs typeface="Calibri" panose="020F0502020204030204" pitchFamily="34" charset="0"/>
            </a:endParaRPr>
          </a:p>
        </p:txBody>
      </p:sp>
      <p:sp>
        <p:nvSpPr>
          <p:cNvPr id="14" name="Content Placeholder 2">
            <a:extLst>
              <a:ext uri="{FF2B5EF4-FFF2-40B4-BE49-F238E27FC236}">
                <a16:creationId xmlns:a16="http://schemas.microsoft.com/office/drawing/2014/main" id="{5439C48B-83DB-2D9E-7769-715619DD5712}"/>
              </a:ext>
            </a:extLst>
          </p:cNvPr>
          <p:cNvSpPr txBox="1">
            <a:spLocks/>
          </p:cNvSpPr>
          <p:nvPr/>
        </p:nvSpPr>
        <p:spPr>
          <a:xfrm>
            <a:off x="8259253" y="3445142"/>
            <a:ext cx="3202916" cy="590372"/>
          </a:xfrm>
          <a:prstGeom prst="rect">
            <a:avLst/>
          </a:prstGeom>
        </p:spPr>
        <p:txBody>
          <a:bodyPr vert="horz" lIns="91440" tIns="45720" rIns="91440" bIns="45720" rtlCol="0">
            <a:noAutofit/>
          </a:bodyPr>
          <a:lstStyle>
            <a:defPPr>
              <a:defRPr lang="en-US"/>
            </a:defPPr>
            <a:lvl1pPr indent="0">
              <a:lnSpc>
                <a:spcPct val="90000"/>
              </a:lnSpc>
              <a:spcBef>
                <a:spcPts val="1000"/>
              </a:spcBef>
              <a:buFont typeface="Arial" panose="020B0604020202020204" pitchFamily="34" charset="0"/>
              <a:buNone/>
              <a:defRPr sz="2000" b="1">
                <a:solidFill>
                  <a:schemeClr val="bg2"/>
                </a:solidFill>
                <a:latin typeface="Calibri" panose="020F0502020204030204" pitchFamily="34" charset="0"/>
                <a:cs typeface="Calibri" panose="020F0502020204030204" pitchFamily="34" charset="0"/>
              </a:defRPr>
            </a:lvl1pPr>
            <a:lvl2pPr marL="685800" indent="-228600" algn="r" rtl="1">
              <a:lnSpc>
                <a:spcPct val="90000"/>
              </a:lnSpc>
              <a:spcBef>
                <a:spcPts val="500"/>
              </a:spcBef>
              <a:buFont typeface="Arial" panose="020B0604020202020204" pitchFamily="34" charset="0"/>
              <a:buChar char="•"/>
              <a:defRPr>
                <a:solidFill>
                  <a:schemeClr val="tx2"/>
                </a:solidFill>
                <a:latin typeface="Heebo" pitchFamily="2" charset="-79"/>
                <a:cs typeface="Heebo" pitchFamily="2" charset="-79"/>
              </a:defRPr>
            </a:lvl2pPr>
            <a:lvl3pPr marL="1143000" indent="-228600" algn="r" rtl="1">
              <a:lnSpc>
                <a:spcPct val="90000"/>
              </a:lnSpc>
              <a:spcBef>
                <a:spcPts val="500"/>
              </a:spcBef>
              <a:buFont typeface="Arial" panose="020B0604020202020204" pitchFamily="34" charset="0"/>
              <a:buChar char="•"/>
              <a:defRPr sz="1600">
                <a:solidFill>
                  <a:schemeClr val="tx2"/>
                </a:solidFill>
                <a:latin typeface="Heebo" pitchFamily="2" charset="-79"/>
                <a:cs typeface="Heebo" pitchFamily="2" charset="-79"/>
              </a:defRPr>
            </a:lvl3pPr>
            <a:lvl4pPr marL="16002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4pPr>
            <a:lvl5pPr marL="2057400" indent="-228600" algn="r" rtl="1">
              <a:lnSpc>
                <a:spcPct val="90000"/>
              </a:lnSpc>
              <a:spcBef>
                <a:spcPts val="500"/>
              </a:spcBef>
              <a:buFont typeface="Arial" panose="020B0604020202020204" pitchFamily="34" charset="0"/>
              <a:buChar char="•"/>
              <a:defRPr sz="1400">
                <a:solidFill>
                  <a:schemeClr val="tx2"/>
                </a:solidFill>
                <a:latin typeface="Heebo" pitchFamily="2" charset="-79"/>
                <a:cs typeface="Heebo" pitchFamily="2" charset="-79"/>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Doubling travel speed from 15 to 30 km/h</a:t>
            </a:r>
            <a:endParaRPr lang="he-IL" dirty="0"/>
          </a:p>
        </p:txBody>
      </p:sp>
      <p:sp>
        <p:nvSpPr>
          <p:cNvPr id="15" name="Content Placeholder 2">
            <a:extLst>
              <a:ext uri="{FF2B5EF4-FFF2-40B4-BE49-F238E27FC236}">
                <a16:creationId xmlns:a16="http://schemas.microsoft.com/office/drawing/2014/main" id="{483F3B23-54EA-7C22-D9E0-459D1433EEF9}"/>
              </a:ext>
            </a:extLst>
          </p:cNvPr>
          <p:cNvSpPr txBox="1">
            <a:spLocks/>
          </p:cNvSpPr>
          <p:nvPr/>
        </p:nvSpPr>
        <p:spPr>
          <a:xfrm>
            <a:off x="4395175" y="3445142"/>
            <a:ext cx="3671746" cy="1081297"/>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b="1" dirty="0">
                <a:solidFill>
                  <a:schemeClr val="bg2"/>
                </a:solidFill>
                <a:latin typeface="Calibri" panose="020F0502020204030204" pitchFamily="34" charset="0"/>
                <a:cs typeface="Calibri" panose="020F0502020204030204" pitchFamily="34" charset="0"/>
              </a:rPr>
              <a:t>Increase public transport’s share of total travel from 20% to 40% by 2040</a:t>
            </a:r>
            <a:endParaRPr lang="he-IL" b="1" dirty="0">
              <a:solidFill>
                <a:schemeClr val="bg2"/>
              </a:solidFill>
              <a:latin typeface="Calibri" panose="020F0502020204030204" pitchFamily="34" charset="0"/>
              <a:cs typeface="Calibri" panose="020F0502020204030204" pitchFamily="34" charset="0"/>
            </a:endParaRPr>
          </a:p>
        </p:txBody>
      </p:sp>
      <p:sp>
        <p:nvSpPr>
          <p:cNvPr id="16" name="Content Placeholder 2">
            <a:extLst>
              <a:ext uri="{FF2B5EF4-FFF2-40B4-BE49-F238E27FC236}">
                <a16:creationId xmlns:a16="http://schemas.microsoft.com/office/drawing/2014/main" id="{7D86DB9D-0DFF-96F4-C426-767F86388160}"/>
              </a:ext>
            </a:extLst>
          </p:cNvPr>
          <p:cNvSpPr txBox="1">
            <a:spLocks/>
          </p:cNvSpPr>
          <p:nvPr/>
        </p:nvSpPr>
        <p:spPr>
          <a:xfrm>
            <a:off x="352468" y="3429000"/>
            <a:ext cx="3896166" cy="1823469"/>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Heebo" pitchFamily="2" charset="-79"/>
                <a:ea typeface="+mn-ea"/>
                <a:cs typeface="Heebo" pitchFamily="2" charset="-79"/>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Heebo" pitchFamily="2" charset="-79"/>
                <a:ea typeface="+mn-ea"/>
                <a:cs typeface="Heebo" pitchFamily="2" charset="-79"/>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Heebo" pitchFamily="2" charset="-79"/>
                <a:ea typeface="+mn-ea"/>
                <a:cs typeface="Heebo" pitchFamily="2" charset="-79"/>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Heebo" pitchFamily="2" charset="-79"/>
                <a:ea typeface="+mn-ea"/>
                <a:cs typeface="Heebo" pitchFamily="2"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en-US" b="1" dirty="0">
                <a:solidFill>
                  <a:schemeClr val="bg2"/>
                </a:solidFill>
                <a:latin typeface="Calibri" panose="020F0502020204030204" pitchFamily="34" charset="0"/>
                <a:cs typeface="Calibri" panose="020F0502020204030204" pitchFamily="34" charset="0"/>
              </a:rPr>
              <a:t>2023-2040</a:t>
            </a:r>
          </a:p>
          <a:p>
            <a:pPr marL="0" indent="0" algn="l" rtl="0">
              <a:spcBef>
                <a:spcPts val="600"/>
              </a:spcBef>
              <a:buNone/>
            </a:pPr>
            <a:r>
              <a:rPr lang="en-US" b="1" dirty="0">
                <a:solidFill>
                  <a:schemeClr val="bg2"/>
                </a:solidFill>
                <a:latin typeface="Calibri" panose="020F0502020204030204" pitchFamily="34" charset="0"/>
                <a:cs typeface="Calibri" panose="020F0502020204030204" pitchFamily="34" charset="0"/>
              </a:rPr>
              <a:t>~2.1% of annual GDP</a:t>
            </a:r>
          </a:p>
          <a:p>
            <a:pPr marL="0" indent="0" algn="l" rtl="0">
              <a:spcBef>
                <a:spcPts val="600"/>
              </a:spcBef>
              <a:buNone/>
            </a:pPr>
            <a:r>
              <a:rPr lang="en-US" dirty="0">
                <a:solidFill>
                  <a:schemeClr val="bg2"/>
                </a:solidFill>
                <a:latin typeface="Calibri" panose="020F0502020204030204" pitchFamily="34" charset="0"/>
                <a:cs typeface="Calibri" panose="020F0502020204030204" pitchFamily="34" charset="0"/>
              </a:rPr>
              <a:t>Additional 1.3% of GDP allocated to other infrastructure investments</a:t>
            </a:r>
            <a:endParaRPr lang="he-IL" sz="1800" dirty="0">
              <a:solidFill>
                <a:schemeClr val="bg2"/>
              </a:solidFill>
              <a:latin typeface="Calibri" panose="020F0502020204030204" pitchFamily="34" charset="0"/>
              <a:cs typeface="Calibri" panose="020F0502020204030204" pitchFamily="34" charset="0"/>
            </a:endParaRPr>
          </a:p>
        </p:txBody>
      </p:sp>
      <p:cxnSp>
        <p:nvCxnSpPr>
          <p:cNvPr id="17" name="Straight Connector 16">
            <a:extLst>
              <a:ext uri="{FF2B5EF4-FFF2-40B4-BE49-F238E27FC236}">
                <a16:creationId xmlns:a16="http://schemas.microsoft.com/office/drawing/2014/main" id="{7AAB49F5-F0F2-9C1F-C067-8D90D8347EB6}"/>
              </a:ext>
            </a:extLst>
          </p:cNvPr>
          <p:cNvCxnSpPr>
            <a:cxnSpLocks/>
          </p:cNvCxnSpPr>
          <p:nvPr/>
        </p:nvCxnSpPr>
        <p:spPr>
          <a:xfrm flipH="1">
            <a:off x="8259253" y="3254797"/>
            <a:ext cx="3600000" cy="0"/>
          </a:xfrm>
          <a:prstGeom prst="line">
            <a:avLst/>
          </a:prstGeom>
          <a:ln w="31750">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D5BF901-2B91-A398-E3E9-D648727C92CD}"/>
              </a:ext>
            </a:extLst>
          </p:cNvPr>
          <p:cNvCxnSpPr>
            <a:cxnSpLocks/>
          </p:cNvCxnSpPr>
          <p:nvPr/>
        </p:nvCxnSpPr>
        <p:spPr>
          <a:xfrm flipH="1">
            <a:off x="4395175" y="3254797"/>
            <a:ext cx="3600000" cy="0"/>
          </a:xfrm>
          <a:prstGeom prst="line">
            <a:avLst/>
          </a:prstGeom>
          <a:ln w="31750">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8B694C2-2617-EA15-03CF-AF01D92CC92F}"/>
              </a:ext>
            </a:extLst>
          </p:cNvPr>
          <p:cNvCxnSpPr>
            <a:cxnSpLocks/>
          </p:cNvCxnSpPr>
          <p:nvPr/>
        </p:nvCxnSpPr>
        <p:spPr>
          <a:xfrm flipH="1">
            <a:off x="554182" y="3254797"/>
            <a:ext cx="3600000" cy="0"/>
          </a:xfrm>
          <a:prstGeom prst="line">
            <a:avLst/>
          </a:prstGeom>
          <a:ln w="31750">
            <a:gradFill>
              <a:gsLst>
                <a:gs pos="0">
                  <a:srgbClr val="1C4A9A"/>
                </a:gs>
                <a:gs pos="51000">
                  <a:srgbClr val="00AEEB"/>
                </a:gs>
                <a:gs pos="99000">
                  <a:srgbClr val="23C2BE"/>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23" name="Graphic 22">
            <a:extLst>
              <a:ext uri="{FF2B5EF4-FFF2-40B4-BE49-F238E27FC236}">
                <a16:creationId xmlns:a16="http://schemas.microsoft.com/office/drawing/2014/main" id="{B4F7A7B0-C62E-7874-540E-17F9D17E9D0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4431" y="2370011"/>
            <a:ext cx="893649" cy="803520"/>
          </a:xfrm>
          <a:prstGeom prst="rect">
            <a:avLst/>
          </a:prstGeom>
        </p:spPr>
      </p:pic>
      <p:pic>
        <p:nvPicPr>
          <p:cNvPr id="25" name="Graphic 24">
            <a:extLst>
              <a:ext uri="{FF2B5EF4-FFF2-40B4-BE49-F238E27FC236}">
                <a16:creationId xmlns:a16="http://schemas.microsoft.com/office/drawing/2014/main" id="{D7D4AD0D-8FB8-6757-9D76-BE6C1EE679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326626" y="2344676"/>
            <a:ext cx="893649" cy="927139"/>
          </a:xfrm>
          <a:prstGeom prst="rect">
            <a:avLst/>
          </a:prstGeom>
        </p:spPr>
      </p:pic>
      <p:sp>
        <p:nvSpPr>
          <p:cNvPr id="27" name="TextBox 26">
            <a:extLst>
              <a:ext uri="{FF2B5EF4-FFF2-40B4-BE49-F238E27FC236}">
                <a16:creationId xmlns:a16="http://schemas.microsoft.com/office/drawing/2014/main" id="{3A8A6E54-5FB0-66A2-A2B7-6E1C6ADA2695}"/>
              </a:ext>
            </a:extLst>
          </p:cNvPr>
          <p:cNvSpPr txBox="1"/>
          <p:nvPr/>
        </p:nvSpPr>
        <p:spPr>
          <a:xfrm>
            <a:off x="1511510" y="2668427"/>
            <a:ext cx="1817130" cy="459228"/>
          </a:xfrm>
          <a:prstGeom prst="rect">
            <a:avLst/>
          </a:prstGeom>
          <a:noFill/>
        </p:spPr>
        <p:txBody>
          <a:bodyPr wrap="square">
            <a:spAutoFit/>
          </a:bodyPr>
          <a:lstStyle/>
          <a:p>
            <a:pPr>
              <a:lnSpc>
                <a:spcPct val="70000"/>
              </a:lnSpc>
            </a:pPr>
            <a:r>
              <a:rPr lang="en-US" sz="2000" b="1" dirty="0">
                <a:solidFill>
                  <a:srgbClr val="162B90"/>
                </a:solidFill>
                <a:latin typeface="Calibri" panose="020F0502020204030204" pitchFamily="34" charset="0"/>
                <a:cs typeface="Calibri" panose="020F0502020204030204" pitchFamily="34" charset="0"/>
              </a:rPr>
              <a:t>NIS</a:t>
            </a:r>
            <a:r>
              <a:rPr lang="he-IL" sz="3200" b="1" dirty="0">
                <a:solidFill>
                  <a:srgbClr val="162B90"/>
                </a:solidFill>
                <a:latin typeface="Calibri" panose="020F0502020204030204" pitchFamily="34" charset="0"/>
                <a:cs typeface="Calibri" panose="020F0502020204030204" pitchFamily="34" charset="0"/>
              </a:rPr>
              <a:t>940</a:t>
            </a:r>
            <a:r>
              <a:rPr lang="en-US" sz="2000" b="1" dirty="0">
                <a:solidFill>
                  <a:srgbClr val="162B90"/>
                </a:solidFill>
                <a:latin typeface="Calibri" panose="020F0502020204030204" pitchFamily="34" charset="0"/>
                <a:cs typeface="Calibri" panose="020F0502020204030204" pitchFamily="34" charset="0"/>
              </a:rPr>
              <a:t>B</a:t>
            </a:r>
            <a:endParaRPr lang="en-US" dirty="0">
              <a:solidFill>
                <a:srgbClr val="162B90"/>
              </a:solidFill>
            </a:endParaRPr>
          </a:p>
        </p:txBody>
      </p:sp>
      <p:sp>
        <p:nvSpPr>
          <p:cNvPr id="28" name="Content Placeholder 2">
            <a:extLst>
              <a:ext uri="{FF2B5EF4-FFF2-40B4-BE49-F238E27FC236}">
                <a16:creationId xmlns:a16="http://schemas.microsoft.com/office/drawing/2014/main" id="{FB7F96CE-A6A5-B0DA-7F4F-C1AF4C2BFD5A}"/>
              </a:ext>
            </a:extLst>
          </p:cNvPr>
          <p:cNvSpPr txBox="1">
            <a:spLocks/>
          </p:cNvSpPr>
          <p:nvPr/>
        </p:nvSpPr>
        <p:spPr>
          <a:xfrm>
            <a:off x="5133922" y="2569253"/>
            <a:ext cx="1097126" cy="590372"/>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he-IL" sz="3200" b="1" dirty="0">
                <a:solidFill>
                  <a:srgbClr val="162B90"/>
                </a:solidFill>
              </a:rPr>
              <a:t>40%</a:t>
            </a:r>
            <a:endParaRPr lang="he-IL" sz="3200" b="1" baseline="30000" dirty="0">
              <a:solidFill>
                <a:srgbClr val="162B90"/>
              </a:solidFill>
            </a:endParaRPr>
          </a:p>
        </p:txBody>
      </p:sp>
      <p:pic>
        <p:nvPicPr>
          <p:cNvPr id="30" name="Graphic 29">
            <a:extLst>
              <a:ext uri="{FF2B5EF4-FFF2-40B4-BE49-F238E27FC236}">
                <a16:creationId xmlns:a16="http://schemas.microsoft.com/office/drawing/2014/main" id="{A3B2AC99-F6A9-37DF-668C-AFDE4252D0C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66921" y="2327658"/>
            <a:ext cx="1108044" cy="927139"/>
          </a:xfrm>
          <a:prstGeom prst="rect">
            <a:avLst/>
          </a:prstGeom>
        </p:spPr>
      </p:pic>
      <p:sp>
        <p:nvSpPr>
          <p:cNvPr id="31" name="Content Placeholder 2">
            <a:extLst>
              <a:ext uri="{FF2B5EF4-FFF2-40B4-BE49-F238E27FC236}">
                <a16:creationId xmlns:a16="http://schemas.microsoft.com/office/drawing/2014/main" id="{7EF66B6E-9F93-9724-77E9-735E36805D23}"/>
              </a:ext>
            </a:extLst>
          </p:cNvPr>
          <p:cNvSpPr txBox="1">
            <a:spLocks/>
          </p:cNvSpPr>
          <p:nvPr/>
        </p:nvSpPr>
        <p:spPr>
          <a:xfrm>
            <a:off x="9131697" y="2569253"/>
            <a:ext cx="1385412" cy="581575"/>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buNone/>
            </a:pPr>
            <a:r>
              <a:rPr lang="he-IL" sz="3200" b="1" dirty="0">
                <a:solidFill>
                  <a:srgbClr val="162B90"/>
                </a:solidFill>
              </a:rPr>
              <a:t>30</a:t>
            </a:r>
            <a:r>
              <a:rPr lang="he-IL" sz="1800" b="1" dirty="0">
                <a:solidFill>
                  <a:srgbClr val="162B90"/>
                </a:solidFill>
              </a:rPr>
              <a:t> </a:t>
            </a:r>
            <a:r>
              <a:rPr lang="en-US" sz="1800" b="1" dirty="0">
                <a:solidFill>
                  <a:srgbClr val="162B90"/>
                </a:solidFill>
              </a:rPr>
              <a:t>kph</a:t>
            </a:r>
            <a:endParaRPr lang="he-IL" sz="2800" b="1" baseline="30000" dirty="0">
              <a:solidFill>
                <a:srgbClr val="162B90"/>
              </a:solidFill>
            </a:endParaRPr>
          </a:p>
        </p:txBody>
      </p:sp>
      <p:sp>
        <p:nvSpPr>
          <p:cNvPr id="3" name="Title 2">
            <a:extLst>
              <a:ext uri="{FF2B5EF4-FFF2-40B4-BE49-F238E27FC236}">
                <a16:creationId xmlns:a16="http://schemas.microsoft.com/office/drawing/2014/main" id="{A669F646-3BA1-B57B-EAC5-88BA6E18B38D}"/>
              </a:ext>
            </a:extLst>
          </p:cNvPr>
          <p:cNvSpPr>
            <a:spLocks noGrp="1"/>
          </p:cNvSpPr>
          <p:nvPr>
            <p:ph type="title"/>
          </p:nvPr>
        </p:nvSpPr>
        <p:spPr>
          <a:xfrm>
            <a:off x="284964" y="615482"/>
            <a:ext cx="11622070" cy="707524"/>
          </a:xfrm>
        </p:spPr>
        <p:txBody>
          <a:bodyPr>
            <a:normAutofit/>
          </a:bodyPr>
          <a:lstStyle/>
          <a:p>
            <a:r>
              <a:rPr lang="en-US" dirty="0"/>
              <a:t>Growth-Enhancing Reforms | </a:t>
            </a:r>
            <a:r>
              <a:rPr lang="en-US" dirty="0">
                <a:solidFill>
                  <a:schemeClr val="tx2"/>
                </a:solidFill>
              </a:rPr>
              <a:t>Investment in Infrastructure</a:t>
            </a:r>
          </a:p>
        </p:txBody>
      </p:sp>
      <p:sp>
        <p:nvSpPr>
          <p:cNvPr id="2" name="Triangle 9">
            <a:extLst>
              <a:ext uri="{FF2B5EF4-FFF2-40B4-BE49-F238E27FC236}">
                <a16:creationId xmlns:a16="http://schemas.microsoft.com/office/drawing/2014/main" id="{13625D9D-93B5-52F2-4C79-AD8980B1B58A}"/>
              </a:ext>
            </a:extLst>
          </p:cNvPr>
          <p:cNvSpPr/>
          <p:nvPr/>
        </p:nvSpPr>
        <p:spPr>
          <a:xfrm rot="5400000" flipH="1">
            <a:off x="7937442" y="5908810"/>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2C5E6E1-9ACD-4104-3ABE-6F2E12BCFE75}"/>
              </a:ext>
            </a:extLst>
          </p:cNvPr>
          <p:cNvSpPr txBox="1"/>
          <p:nvPr/>
        </p:nvSpPr>
        <p:spPr>
          <a:xfrm>
            <a:off x="8470023" y="5532735"/>
            <a:ext cx="2894772" cy="923330"/>
          </a:xfrm>
          <a:prstGeom prst="rect">
            <a:avLst/>
          </a:prstGeom>
          <a:noFill/>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Contribution to Growth</a:t>
            </a:r>
            <a:endParaRPr kumimoji="0" lang="he-IL" sz="18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endParaRPr>
          </a:p>
          <a:p>
            <a:pPr lvl="0" rtl="1">
              <a:defRPr/>
            </a:pPr>
            <a:r>
              <a:rPr kumimoji="0" lang="en-US" sz="3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0.27% GDP</a:t>
            </a:r>
            <a:endParaRPr kumimoji="0" lang="he-IL" sz="2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pic>
        <p:nvPicPr>
          <p:cNvPr id="6" name="Graphic 5">
            <a:hlinkClick r:id="rId9" action="ppaction://hlinksldjump"/>
            <a:extLst>
              <a:ext uri="{FF2B5EF4-FFF2-40B4-BE49-F238E27FC236}">
                <a16:creationId xmlns:a16="http://schemas.microsoft.com/office/drawing/2014/main" id="{1CF979BD-0A7A-D375-9375-CCE5E1C64FF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6200000">
            <a:off x="157694" y="6122527"/>
            <a:ext cx="609894" cy="587870"/>
          </a:xfrm>
          <a:prstGeom prst="rect">
            <a:avLst/>
          </a:prstGeom>
        </p:spPr>
      </p:pic>
    </p:spTree>
    <p:extLst>
      <p:ext uri="{BB962C8B-B14F-4D97-AF65-F5344CB8AC3E}">
        <p14:creationId xmlns:p14="http://schemas.microsoft.com/office/powerpoint/2010/main" val="16915715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019664-F40B-312C-19DE-340A3EFB07F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E293A5E-5D92-8748-E6DC-57A8BC1AB97E}"/>
              </a:ext>
            </a:extLst>
          </p:cNvPr>
          <p:cNvSpPr>
            <a:spLocks noGrp="1"/>
          </p:cNvSpPr>
          <p:nvPr>
            <p:ph type="title"/>
          </p:nvPr>
        </p:nvSpPr>
        <p:spPr>
          <a:xfrm>
            <a:off x="261971" y="818599"/>
            <a:ext cx="11622070" cy="1076843"/>
          </a:xfrm>
        </p:spPr>
        <p:txBody>
          <a:bodyPr>
            <a:normAutofit fontScale="90000"/>
          </a:bodyPr>
          <a:lstStyle/>
          <a:p>
            <a:r>
              <a:rPr lang="en-US" dirty="0"/>
              <a:t>Growth-Enhancing Reforms | </a:t>
            </a:r>
            <a:r>
              <a:rPr lang="en-US" dirty="0">
                <a:solidFill>
                  <a:schemeClr val="bg1"/>
                </a:solidFill>
              </a:rPr>
              <a:t>Strengthening the High-Tech Sector</a:t>
            </a:r>
            <a:br>
              <a:rPr lang="en-US" dirty="0"/>
            </a:br>
            <a:r>
              <a:rPr lang="en-US" dirty="0">
                <a:solidFill>
                  <a:schemeClr val="bg2"/>
                </a:solidFill>
              </a:rPr>
              <a:t>Strengthening High-Tech and Digitalization</a:t>
            </a:r>
            <a:endParaRPr lang="en-US" dirty="0"/>
          </a:p>
        </p:txBody>
      </p:sp>
      <p:sp>
        <p:nvSpPr>
          <p:cNvPr id="3" name="Content Placeholder 2">
            <a:extLst>
              <a:ext uri="{FF2B5EF4-FFF2-40B4-BE49-F238E27FC236}">
                <a16:creationId xmlns:a16="http://schemas.microsoft.com/office/drawing/2014/main" id="{54A43868-0C68-8835-D3F6-68B5A608A683}"/>
              </a:ext>
            </a:extLst>
          </p:cNvPr>
          <p:cNvSpPr>
            <a:spLocks noGrp="1"/>
          </p:cNvSpPr>
          <p:nvPr>
            <p:ph idx="4294967295"/>
          </p:nvPr>
        </p:nvSpPr>
        <p:spPr>
          <a:xfrm>
            <a:off x="1310756" y="2489882"/>
            <a:ext cx="7064836" cy="1873395"/>
          </a:xfrm>
        </p:spPr>
        <p:txBody>
          <a:bodyPr>
            <a:normAutofit/>
          </a:bodyPr>
          <a:lstStyle/>
          <a:p>
            <a:pPr marL="198900" lvl="1" indent="-198900">
              <a:buClr>
                <a:srgbClr val="36CAC5"/>
              </a:buClr>
            </a:pPr>
            <a:r>
              <a:rPr lang="en-US" sz="2000" dirty="0"/>
              <a:t>Annual growth of 3.5% in high-tech employment</a:t>
            </a:r>
          </a:p>
          <a:p>
            <a:pPr marL="656100" lvl="2" indent="-198900">
              <a:buClr>
                <a:srgbClr val="36CAC5"/>
              </a:buClr>
            </a:pPr>
            <a:r>
              <a:rPr lang="en-US" sz="1800" dirty="0"/>
              <a:t>Partly following the Perlmutter Committee recommendations to expand human capital in high-tech</a:t>
            </a:r>
          </a:p>
          <a:p>
            <a:pPr marL="198900" lvl="1" indent="-198900">
              <a:buClr>
                <a:srgbClr val="36CAC5"/>
              </a:buClr>
            </a:pPr>
            <a:r>
              <a:rPr lang="en-US" sz="2000" dirty="0"/>
              <a:t>Strengthening academia–industry collaborations</a:t>
            </a:r>
          </a:p>
          <a:p>
            <a:pPr marL="198900" lvl="1" indent="-198900">
              <a:buClr>
                <a:srgbClr val="36CAC5"/>
              </a:buClr>
            </a:pPr>
            <a:r>
              <a:rPr lang="en-US" sz="2000" dirty="0"/>
              <a:t>Creating a competitive and predictable business environment</a:t>
            </a:r>
            <a:endParaRPr lang="he-IL" sz="2000" dirty="0"/>
          </a:p>
        </p:txBody>
      </p:sp>
      <p:sp>
        <p:nvSpPr>
          <p:cNvPr id="10" name="Triangle 9">
            <a:extLst>
              <a:ext uri="{FF2B5EF4-FFF2-40B4-BE49-F238E27FC236}">
                <a16:creationId xmlns:a16="http://schemas.microsoft.com/office/drawing/2014/main" id="{76EFEF6E-B825-4013-43CF-DBB2BCDCB473}"/>
              </a:ext>
            </a:extLst>
          </p:cNvPr>
          <p:cNvSpPr/>
          <p:nvPr/>
        </p:nvSpPr>
        <p:spPr>
          <a:xfrm rot="5400000" flipH="1">
            <a:off x="8493417" y="3011224"/>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2" name="Triangle 11">
            <a:extLst>
              <a:ext uri="{FF2B5EF4-FFF2-40B4-BE49-F238E27FC236}">
                <a16:creationId xmlns:a16="http://schemas.microsoft.com/office/drawing/2014/main" id="{CEE3FEFF-262B-A95F-A823-059ACDFF264A}"/>
              </a:ext>
            </a:extLst>
          </p:cNvPr>
          <p:cNvSpPr/>
          <p:nvPr/>
        </p:nvSpPr>
        <p:spPr>
          <a:xfrm rot="5400000" flipH="1">
            <a:off x="8493417" y="5372220"/>
            <a:ext cx="258958" cy="171180"/>
          </a:xfrm>
          <a:prstGeom prst="triangl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E01C53BD-23DE-4880-8F13-E94761AC0F97}"/>
              </a:ext>
            </a:extLst>
          </p:cNvPr>
          <p:cNvSpPr txBox="1"/>
          <p:nvPr/>
        </p:nvSpPr>
        <p:spPr>
          <a:xfrm>
            <a:off x="8895325" y="3303982"/>
            <a:ext cx="3076402" cy="646331"/>
          </a:xfrm>
          <a:prstGeom prst="rect">
            <a:avLst/>
          </a:prstGeom>
          <a:noFill/>
        </p:spPr>
        <p:txBody>
          <a:bodyPr wrap="square">
            <a:sp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n-US" b="1" dirty="0">
                <a:solidFill>
                  <a:srgbClr val="E94C5E"/>
                </a:solidFill>
                <a:latin typeface="Calibri" panose="020F0502020204030204" pitchFamily="34" charset="0"/>
                <a:cs typeface="Calibri" panose="020F0502020204030204" pitchFamily="34" charset="0"/>
              </a:rPr>
              <a:t>Compared to the scenario of no-growth in high-tech</a:t>
            </a:r>
            <a:endParaRPr kumimoji="0" lang="en-US" sz="1800" b="1" i="0" u="none" strike="noStrike" kern="1200" cap="none" spc="0" normalizeH="0" baseline="0" noProof="0" dirty="0">
              <a:ln>
                <a:noFill/>
              </a:ln>
              <a:solidFill>
                <a:srgbClr val="E94C5E"/>
              </a:solidFill>
              <a:effectLst/>
              <a:uLnTx/>
              <a:uFillTx/>
              <a:latin typeface="Calibri" panose="020F0502020204030204" pitchFamily="34" charset="0"/>
              <a:ea typeface="+mn-ea"/>
              <a:cs typeface="Calibri" panose="020F0502020204030204" pitchFamily="34" charset="0"/>
            </a:endParaRPr>
          </a:p>
        </p:txBody>
      </p:sp>
      <p:sp>
        <p:nvSpPr>
          <p:cNvPr id="18" name="Content Placeholder 2">
            <a:extLst>
              <a:ext uri="{FF2B5EF4-FFF2-40B4-BE49-F238E27FC236}">
                <a16:creationId xmlns:a16="http://schemas.microsoft.com/office/drawing/2014/main" id="{637D668E-6A73-9E48-86BB-56AF6874549C}"/>
              </a:ext>
            </a:extLst>
          </p:cNvPr>
          <p:cNvSpPr txBox="1">
            <a:spLocks/>
          </p:cNvSpPr>
          <p:nvPr/>
        </p:nvSpPr>
        <p:spPr>
          <a:xfrm>
            <a:off x="1225166" y="1963520"/>
            <a:ext cx="6336684" cy="428473"/>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rtl="0">
              <a:buNone/>
              <a:defRPr/>
            </a:pPr>
            <a:r>
              <a:rPr lang="en-US" sz="2800" b="1" dirty="0">
                <a:solidFill>
                  <a:srgbClr val="1C4A9A"/>
                </a:solidFill>
              </a:rPr>
              <a:t>Strengthening the High-Tech Sector</a:t>
            </a:r>
            <a:endParaRPr kumimoji="0" lang="he-IL" sz="2800" b="1" i="0" u="none" strike="noStrike" kern="1200" cap="none" spc="0" normalizeH="0" baseline="0" noProof="0" dirty="0">
              <a:ln>
                <a:noFill/>
              </a:ln>
              <a:solidFill>
                <a:srgbClr val="1C4A9A"/>
              </a:solidFill>
              <a:effectLst/>
              <a:uLnTx/>
              <a:uFillTx/>
              <a:latin typeface="Calibri" panose="020F0502020204030204" pitchFamily="34" charset="0"/>
              <a:ea typeface="+mn-ea"/>
              <a:cs typeface="Calibri" panose="020F0502020204030204" pitchFamily="34" charset="0"/>
            </a:endParaRPr>
          </a:p>
        </p:txBody>
      </p:sp>
      <p:sp>
        <p:nvSpPr>
          <p:cNvPr id="19" name="Content Placeholder 2">
            <a:extLst>
              <a:ext uri="{FF2B5EF4-FFF2-40B4-BE49-F238E27FC236}">
                <a16:creationId xmlns:a16="http://schemas.microsoft.com/office/drawing/2014/main" id="{3136E112-682F-DDF0-86D2-EC79D690AFB4}"/>
              </a:ext>
            </a:extLst>
          </p:cNvPr>
          <p:cNvSpPr txBox="1">
            <a:spLocks/>
          </p:cNvSpPr>
          <p:nvPr/>
        </p:nvSpPr>
        <p:spPr>
          <a:xfrm>
            <a:off x="1541268" y="4485587"/>
            <a:ext cx="5675292" cy="451501"/>
          </a:xfrm>
          <a:prstGeom prst="rect">
            <a:avLst/>
          </a:prstGeom>
        </p:spPr>
        <p:txBody>
          <a:bodyPr vert="horz" lIns="91440" tIns="45720" rIns="91440" bIns="45720" rtlCol="0">
            <a:noAutofit/>
          </a:bodyPr>
          <a:lstStyle>
            <a:lvl1pPr marL="228600" indent="-228600" algn="r" defTabSz="914400" rtl="1" eaLnBrk="1" latinLnBrk="0" hangingPunct="1">
              <a:lnSpc>
                <a:spcPct val="90000"/>
              </a:lnSpc>
              <a:spcBef>
                <a:spcPts val="1000"/>
              </a:spcBef>
              <a:buFont typeface="Arial" panose="020B0604020202020204" pitchFamily="34" charset="0"/>
              <a:buChar char="•"/>
              <a:defRPr sz="2000" kern="1200">
                <a:solidFill>
                  <a:schemeClr val="tx2"/>
                </a:solidFill>
                <a:latin typeface="Calibri" panose="020F0502020204030204" pitchFamily="34" charset="0"/>
                <a:ea typeface="+mn-ea"/>
                <a:cs typeface="Calibri" panose="020F0502020204030204" pitchFamily="34" charset="0"/>
              </a:defRPr>
            </a:lvl1pPr>
            <a:lvl2pPr marL="685800" indent="-228600" algn="r" defTabSz="914400" rtl="1" eaLnBrk="1" latinLnBrk="0" hangingPunct="1">
              <a:lnSpc>
                <a:spcPct val="90000"/>
              </a:lnSpc>
              <a:spcBef>
                <a:spcPts val="500"/>
              </a:spcBef>
              <a:buFont typeface="Arial" panose="020B0604020202020204" pitchFamily="34" charset="0"/>
              <a:buChar char="•"/>
              <a:defRPr sz="1800" kern="1200">
                <a:solidFill>
                  <a:schemeClr val="tx2"/>
                </a:solidFill>
                <a:latin typeface="Calibri" panose="020F0502020204030204" pitchFamily="34" charset="0"/>
                <a:ea typeface="+mn-ea"/>
                <a:cs typeface="Calibri" panose="020F0502020204030204" pitchFamily="34" charset="0"/>
              </a:defRPr>
            </a:lvl2pPr>
            <a:lvl3pPr marL="1143000" indent="-228600" algn="r" defTabSz="914400" rtl="1" eaLnBrk="1" latinLnBrk="0" hangingPunct="1">
              <a:lnSpc>
                <a:spcPct val="90000"/>
              </a:lnSpc>
              <a:spcBef>
                <a:spcPts val="500"/>
              </a:spcBef>
              <a:buFont typeface="Arial" panose="020B0604020202020204" pitchFamily="34" charset="0"/>
              <a:buChar char="•"/>
              <a:defRPr sz="1600" kern="1200">
                <a:solidFill>
                  <a:schemeClr val="tx2"/>
                </a:solidFill>
                <a:latin typeface="Calibri" panose="020F0502020204030204" pitchFamily="34" charset="0"/>
                <a:ea typeface="+mn-ea"/>
                <a:cs typeface="Calibri" panose="020F0502020204030204" pitchFamily="34" charset="0"/>
              </a:defRPr>
            </a:lvl3pPr>
            <a:lvl4pPr marL="16002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4pPr>
            <a:lvl5pPr marL="2057400" indent="-228600" algn="r" defTabSz="914400" rtl="1" eaLnBrk="1" latinLnBrk="0" hangingPunct="1">
              <a:lnSpc>
                <a:spcPct val="90000"/>
              </a:lnSpc>
              <a:spcBef>
                <a:spcPts val="500"/>
              </a:spcBef>
              <a:buFont typeface="Arial" panose="020B0604020202020204" pitchFamily="34" charset="0"/>
              <a:buChar char="•"/>
              <a:defRPr sz="1400" kern="1200">
                <a:solidFill>
                  <a:schemeClr val="tx2"/>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l" rtl="0">
              <a:buNone/>
              <a:defRPr/>
            </a:pPr>
            <a:r>
              <a:rPr lang="en-US" sz="2800" b="1" dirty="0">
                <a:solidFill>
                  <a:srgbClr val="162B90"/>
                </a:solidFill>
              </a:rPr>
              <a:t>Digitalization</a:t>
            </a:r>
            <a:endParaRPr kumimoji="0" lang="he-IL" sz="2800" b="1"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p:txBody>
      </p:sp>
      <p:sp>
        <p:nvSpPr>
          <p:cNvPr id="21" name="TextBox 20">
            <a:extLst>
              <a:ext uri="{FF2B5EF4-FFF2-40B4-BE49-F238E27FC236}">
                <a16:creationId xmlns:a16="http://schemas.microsoft.com/office/drawing/2014/main" id="{9D8206DE-F004-F17A-AE32-24B9975F4222}"/>
              </a:ext>
            </a:extLst>
          </p:cNvPr>
          <p:cNvSpPr txBox="1"/>
          <p:nvPr/>
        </p:nvSpPr>
        <p:spPr>
          <a:xfrm>
            <a:off x="1541268" y="5005166"/>
            <a:ext cx="6886492" cy="646331"/>
          </a:xfrm>
          <a:prstGeom prst="rect">
            <a:avLst/>
          </a:prstGeom>
          <a:noFill/>
        </p:spPr>
        <p:txBody>
          <a:bodyPr wrap="square">
            <a:spAutoFit/>
          </a:bodyPr>
          <a:lstStyle/>
          <a:p>
            <a:pPr marL="198900" lvl="1" indent="-198900">
              <a:lnSpc>
                <a:spcPct val="90000"/>
              </a:lnSpc>
              <a:spcBef>
                <a:spcPts val="500"/>
              </a:spcBef>
              <a:buClr>
                <a:srgbClr val="36CAC5"/>
              </a:buClr>
              <a:buFont typeface="Arial" panose="020B0604020202020204" pitchFamily="34" charset="0"/>
              <a:buChar char="•"/>
              <a:defRPr/>
            </a:pPr>
            <a:r>
              <a:rPr lang="en-US" sz="2000" dirty="0">
                <a:solidFill>
                  <a:srgbClr val="162B90"/>
                </a:solidFill>
                <a:latin typeface="Calibri" panose="020F0502020204030204" pitchFamily="34" charset="0"/>
                <a:cs typeface="Calibri" panose="020F0502020204030204" pitchFamily="34" charset="0"/>
              </a:rPr>
              <a:t>25% reduction in service providers’ working time through digital transformation and streamlined bureaucracy</a:t>
            </a:r>
            <a:endParaRPr kumimoji="0" lang="en-US" sz="2000" b="0" i="0" u="none" strike="noStrike" kern="1200" cap="none" spc="0" normalizeH="0" baseline="0" noProof="0" dirty="0">
              <a:ln>
                <a:noFill/>
              </a:ln>
              <a:solidFill>
                <a:srgbClr val="162B90"/>
              </a:solidFill>
              <a:effectLst/>
              <a:uLnTx/>
              <a:uFillTx/>
              <a:latin typeface="Calibri" panose="020F0502020204030204" pitchFamily="34" charset="0"/>
              <a:ea typeface="+mn-ea"/>
              <a:cs typeface="Calibri" panose="020F0502020204030204" pitchFamily="34" charset="0"/>
            </a:endParaRPr>
          </a:p>
        </p:txBody>
      </p:sp>
      <p:pic>
        <p:nvPicPr>
          <p:cNvPr id="23" name="Graphic 22">
            <a:extLst>
              <a:ext uri="{FF2B5EF4-FFF2-40B4-BE49-F238E27FC236}">
                <a16:creationId xmlns:a16="http://schemas.microsoft.com/office/drawing/2014/main" id="{5C9DB3CD-03C0-47DE-0157-4A66C789AC0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3164" y="4495018"/>
            <a:ext cx="759531" cy="746189"/>
          </a:xfrm>
          <a:prstGeom prst="rect">
            <a:avLst/>
          </a:prstGeom>
        </p:spPr>
      </p:pic>
      <p:pic>
        <p:nvPicPr>
          <p:cNvPr id="25" name="Graphic 24">
            <a:extLst>
              <a:ext uri="{FF2B5EF4-FFF2-40B4-BE49-F238E27FC236}">
                <a16:creationId xmlns:a16="http://schemas.microsoft.com/office/drawing/2014/main" id="{12778814-88D7-FB3D-1D32-38FCE52C922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3287" y="1963520"/>
            <a:ext cx="969942" cy="779757"/>
          </a:xfrm>
          <a:prstGeom prst="rect">
            <a:avLst/>
          </a:prstGeom>
        </p:spPr>
      </p:pic>
      <p:sp>
        <p:nvSpPr>
          <p:cNvPr id="9" name="TextBox 8">
            <a:extLst>
              <a:ext uri="{FF2B5EF4-FFF2-40B4-BE49-F238E27FC236}">
                <a16:creationId xmlns:a16="http://schemas.microsoft.com/office/drawing/2014/main" id="{27F4CC76-E09F-4EA8-F460-5EA339CD64CA}"/>
              </a:ext>
            </a:extLst>
          </p:cNvPr>
          <p:cNvSpPr txBox="1"/>
          <p:nvPr/>
        </p:nvSpPr>
        <p:spPr>
          <a:xfrm>
            <a:off x="8895325" y="2505670"/>
            <a:ext cx="2894772" cy="923330"/>
          </a:xfrm>
          <a:prstGeom prst="rect">
            <a:avLst/>
          </a:prstGeom>
          <a:noFill/>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Contribution to Growth</a:t>
            </a:r>
            <a:endParaRPr kumimoji="0" lang="he-IL" sz="18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endParaRPr>
          </a:p>
          <a:p>
            <a:pPr lvl="0" rtl="1">
              <a:defRPr/>
            </a:pPr>
            <a:r>
              <a:rPr kumimoji="0" lang="en-US" sz="3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0.3</a:t>
            </a:r>
            <a:r>
              <a:rPr lang="en-US" sz="3600" b="1" baseline="30000" dirty="0">
                <a:solidFill>
                  <a:srgbClr val="36CAC5"/>
                </a:solidFill>
                <a:latin typeface="Calibri" panose="020F0502020204030204" pitchFamily="34" charset="0"/>
                <a:cs typeface="Calibri" panose="020F0502020204030204" pitchFamily="34" charset="0"/>
              </a:rPr>
              <a:t>%</a:t>
            </a:r>
            <a:r>
              <a:rPr kumimoji="0" lang="en-US" sz="3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 GDP</a:t>
            </a:r>
            <a:endParaRPr kumimoji="0" lang="he-IL" sz="2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9C1C44AD-1A3F-FBBB-A7F5-C0A0CB96B7C8}"/>
              </a:ext>
            </a:extLst>
          </p:cNvPr>
          <p:cNvSpPr txBox="1"/>
          <p:nvPr/>
        </p:nvSpPr>
        <p:spPr>
          <a:xfrm>
            <a:off x="8895325" y="4912833"/>
            <a:ext cx="2894772" cy="923330"/>
          </a:xfrm>
          <a:prstGeom prst="rect">
            <a:avLst/>
          </a:prstGeom>
          <a:noFill/>
        </p:spPr>
        <p:txBody>
          <a:bodyPr wrap="square">
            <a:spAutoFit/>
          </a:bodyPr>
          <a:lstStyle/>
          <a:p>
            <a:pPr marL="0" marR="0" lvl="0" indent="0" defTabSz="914400" rtl="1"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rPr>
              <a:t>Contribution to Growth</a:t>
            </a:r>
            <a:endParaRPr kumimoji="0" lang="he-IL" sz="1800" b="0" i="0" u="none" strike="noStrike" kern="1200" cap="none" spc="0" normalizeH="0" baseline="0" noProof="0" dirty="0">
              <a:ln>
                <a:noFill/>
              </a:ln>
              <a:solidFill>
                <a:schemeClr val="tx2"/>
              </a:solidFill>
              <a:effectLst/>
              <a:uLnTx/>
              <a:uFillTx/>
              <a:latin typeface="Calibri" panose="020F0502020204030204" pitchFamily="34" charset="0"/>
              <a:ea typeface="+mn-ea"/>
              <a:cs typeface="Calibri" panose="020F0502020204030204" pitchFamily="34" charset="0"/>
            </a:endParaRPr>
          </a:p>
          <a:p>
            <a:pPr marL="0" marR="0" lvl="0" indent="0" defTabSz="914400" rtl="1"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rPr>
              <a:t>0.07% GDP</a:t>
            </a:r>
            <a:endParaRPr kumimoji="0" lang="he-IL" sz="2000" b="1" i="0" u="none" strike="noStrike" kern="1200" cap="none" spc="0" normalizeH="0" baseline="0" noProof="0" dirty="0">
              <a:ln>
                <a:noFill/>
              </a:ln>
              <a:solidFill>
                <a:srgbClr val="36CAC5"/>
              </a:solidFill>
              <a:effectLst/>
              <a:uLnTx/>
              <a:uFillTx/>
              <a:latin typeface="Calibri" panose="020F0502020204030204" pitchFamily="34" charset="0"/>
              <a:ea typeface="+mn-ea"/>
              <a:cs typeface="Calibri" panose="020F0502020204030204" pitchFamily="34" charset="0"/>
            </a:endParaRPr>
          </a:p>
        </p:txBody>
      </p:sp>
      <p:pic>
        <p:nvPicPr>
          <p:cNvPr id="20" name="Graphic 19">
            <a:hlinkClick r:id="rId6" action="ppaction://hlinksldjump"/>
            <a:extLst>
              <a:ext uri="{FF2B5EF4-FFF2-40B4-BE49-F238E27FC236}">
                <a16:creationId xmlns:a16="http://schemas.microsoft.com/office/drawing/2014/main" id="{B42F78F4-9F26-8E55-FAC2-7FA4D631422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6200000">
            <a:off x="157694" y="6122527"/>
            <a:ext cx="609894" cy="587870"/>
          </a:xfrm>
          <a:prstGeom prst="rect">
            <a:avLst/>
          </a:prstGeom>
        </p:spPr>
      </p:pic>
    </p:spTree>
    <p:extLst>
      <p:ext uri="{BB962C8B-B14F-4D97-AF65-F5344CB8AC3E}">
        <p14:creationId xmlns:p14="http://schemas.microsoft.com/office/powerpoint/2010/main" val="83307010"/>
      </p:ext>
    </p:extLst>
  </p:cSld>
  <p:clrMapOvr>
    <a:masterClrMapping/>
  </p:clrMapOvr>
</p:sld>
</file>

<file path=ppt/theme/theme1.xml><?xml version="1.0" encoding="utf-8"?>
<a:theme xmlns:a="http://schemas.openxmlformats.org/drawingml/2006/main" name="1_Office Theme">
  <a:themeElements>
    <a:clrScheme name="Custom 108">
      <a:dk1>
        <a:srgbClr val="000000"/>
      </a:dk1>
      <a:lt1>
        <a:srgbClr val="FFFFFF"/>
      </a:lt1>
      <a:dk2>
        <a:srgbClr val="02006D"/>
      </a:dk2>
      <a:lt2>
        <a:srgbClr val="162B90"/>
      </a:lt2>
      <a:accent1>
        <a:srgbClr val="609ED3"/>
      </a:accent1>
      <a:accent2>
        <a:srgbClr val="9CC9E0"/>
      </a:accent2>
      <a:accent3>
        <a:srgbClr val="A1AAD1"/>
      </a:accent3>
      <a:accent4>
        <a:srgbClr val="C6DBF0"/>
      </a:accent4>
      <a:accent5>
        <a:srgbClr val="E4F0F2"/>
      </a:accent5>
      <a:accent6>
        <a:srgbClr val="A6D99D"/>
      </a:accent6>
      <a:hlink>
        <a:srgbClr val="162B8F"/>
      </a:hlink>
      <a:folHlink>
        <a:srgbClr val="FFDC7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1266</TotalTime>
  <Words>5198</Words>
  <Application>Microsoft Office PowerPoint</Application>
  <PresentationFormat>Widescreen</PresentationFormat>
  <Paragraphs>1313</Paragraphs>
  <Slides>43</Slides>
  <Notes>26</Notes>
  <HiddenSlides>24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43</vt:i4>
      </vt:variant>
    </vt:vector>
  </HeadingPairs>
  <TitlesOfParts>
    <vt:vector size="51" baseType="lpstr">
      <vt:lpstr>Aptos</vt:lpstr>
      <vt:lpstr>Arial</vt:lpstr>
      <vt:lpstr>Calibri</vt:lpstr>
      <vt:lpstr>Cambria Math</vt:lpstr>
      <vt:lpstr>Heebo</vt:lpstr>
      <vt:lpstr>Segoe UI</vt:lpstr>
      <vt:lpstr>Wingdings</vt:lpstr>
      <vt:lpstr>1_Office Theme</vt:lpstr>
      <vt:lpstr>Economic Challenges 2025-2035 Security and Political Scenarios</vt:lpstr>
      <vt:lpstr>Economic Implications of Defense–Political Scenarios</vt:lpstr>
      <vt:lpstr>Security Context – Fall 2025</vt:lpstr>
      <vt:lpstr>Gaza: Security and Political Scenarios</vt:lpstr>
      <vt:lpstr>Macroeconomic Model for the Short Term, 2025–2027 – Output-Based Framework</vt:lpstr>
      <vt:lpstr>Estimated Defense Expenditures by Scenarios1</vt:lpstr>
      <vt:lpstr>Economic Forecast for 2025–2027:  Gaza: War Ends under Arrangement</vt:lpstr>
      <vt:lpstr>Economic Forecast for 2025–2027: Gaza War Ends Without an Arrangement</vt:lpstr>
      <vt:lpstr>Economic Forecast for 2025–2027: Gaza Occupation and Civilian Administration  </vt:lpstr>
      <vt:lpstr>Economic Risks for Israel from 2026 Onward</vt:lpstr>
      <vt:lpstr>Growth Estimates for 2028–2035 Under 2026 Security and Policy Scenarios</vt:lpstr>
      <vt:lpstr>Arrangement with Growth-Enhancing Reforms</vt:lpstr>
      <vt:lpstr>Arrangement, no Growth-Enhancing Reforms</vt:lpstr>
      <vt:lpstr>No arrangement, no Growth-Enhancing Reforms, High-tech Sector in Decline, Limited International sanctions</vt:lpstr>
      <vt:lpstr>Occupation of Gaza and Civilian Administration, No Growth-Enhancing, High-tech Sector in Decline, International Sanctions</vt:lpstr>
      <vt:lpstr>Absent Growth-Enhancing Reforms –  Debt-to-GDP Ratio Diverges</vt:lpstr>
      <vt:lpstr>Debt-to-GDP Trajectory, 2027–2035 Based on economic-security scenarios</vt:lpstr>
      <vt:lpstr>Gaza Occupation:  Risk of Financial Crisis</vt:lpstr>
      <vt:lpstr>Arrangement: Economic stability achievable through fiscal adjustment and growth-oriented reforms</vt:lpstr>
      <vt:lpstr>Appendix</vt:lpstr>
      <vt:lpstr>Employment Estimates – Including Reservists and Temporarily Absent Workers* (thousands)</vt:lpstr>
      <vt:lpstr>Breakdown of the Defense Budget*</vt:lpstr>
      <vt:lpstr>Economic Assumptions for 2025–2027:  War Ending with an Arrangement</vt:lpstr>
      <vt:lpstr>Past Trends in Growth: Employment, Productivity, and GDP 2012–2024</vt:lpstr>
      <vt:lpstr>Economic Assumptions for 2025–2027:  War Ending without an Arrangement</vt:lpstr>
      <vt:lpstr>Economic Assumptions for 2025–2027: Gaza Occupation</vt:lpstr>
      <vt:lpstr>Aaron Institute’s Macroeconomic Model for 2028–2035</vt:lpstr>
      <vt:lpstr>Economic Targets for Reform Scenarios</vt:lpstr>
      <vt:lpstr>Economic Assumptions for the 2028–2035 Scenarios</vt:lpstr>
      <vt:lpstr>Economic Implications of Sanctions on Israel</vt:lpstr>
      <vt:lpstr>Estimated Overall GDP Loss from Sanctions: 1.5% (Changes in ratio to baseline scenario, percentage points PPP)</vt:lpstr>
      <vt:lpstr>Employment Forecast to 2035 by Growth Scenarios</vt:lpstr>
      <vt:lpstr>Growth-Enhancing Economic Policies 2026 Onwards</vt:lpstr>
      <vt:lpstr>2027–2035: Contribution of Policy Reforms to Rapid Growth (%GDP)</vt:lpstr>
      <vt:lpstr>Growth Estimates 2027-2037 by Industries</vt:lpstr>
      <vt:lpstr>Growth Projections: War Ending With an Arrangement, No Growth-Enhancing Reforms</vt:lpstr>
      <vt:lpstr>Growth Projections: War Ending With an Arrangement, No Growth-Enhancing Reforms</vt:lpstr>
      <vt:lpstr>Growth Projections: War Ending Without an Arrangement, No Growth-Enhancing Reforms</vt:lpstr>
      <vt:lpstr>Growth Projections: Gaza Occupation</vt:lpstr>
      <vt:lpstr>Debt-to-GDP Dynamics </vt:lpstr>
      <vt:lpstr>Growth-Enhancing Reforms | Human Capital and Employment</vt:lpstr>
      <vt:lpstr>Growth-Enhancing Reforms | Investment in Infrastructure</vt:lpstr>
      <vt:lpstr>Growth-Enhancing Reforms | Strengthening the High-Tech Sector Strengthening High-Tech and Digitalization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Idit Kalisher</dc:creator>
  <cp:lastModifiedBy>Idit Kalisher</cp:lastModifiedBy>
  <cp:revision>27</cp:revision>
  <dcterms:created xsi:type="dcterms:W3CDTF">2025-08-31T10:56:26Z</dcterms:created>
  <dcterms:modified xsi:type="dcterms:W3CDTF">2025-11-09T16:34:22Z</dcterms:modified>
</cp:coreProperties>
</file>