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drawings/drawing1.xml" ContentType="application/vnd.openxmlformats-officedocument.drawingml.chartshapes+xml"/>
  <Override PartName="/ppt/drawings/drawing2.xml" ContentType="application/vnd.openxmlformats-officedocument.drawingml.chartshapes+xml"/>
  <Override PartName="/ppt/drawings/drawing3.xml" ContentType="application/vnd.openxmlformats-officedocument.drawingml.chartshapes+xml"/>
  <Override PartName="/ppt/diagrams/data1.xml" ContentType="application/vnd.openxmlformats-officedocument.drawingml.diagramData+xml"/>
  <Override PartName="/ppt/diagrams/data2.xml" ContentType="application/vnd.openxmlformats-officedocument.drawingml.diagramData+xml"/>
  <Override PartName="/ppt/slides/slide1.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8.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4.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5.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17.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notesSlides/notesSlide4.xml" ContentType="application/vnd.openxmlformats-officedocument.presentationml.notesSlide+xml"/>
  <Override PartName="/ppt/notesSlides/notesSlide7.xml" ContentType="application/vnd.openxmlformats-officedocument.presentationml.notesSlide+xml"/>
  <Override PartName="/ppt/notesSlides/notesSlide3.xml" ContentType="application/vnd.openxmlformats-officedocument.presentationml.notesSlide+xml"/>
  <Override PartName="/ppt/notesSlides/notesSlide6.xml" ContentType="application/vnd.openxmlformats-officedocument.presentationml.notesSlide+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theme/theme2.xml" ContentType="application/vnd.openxmlformats-officedocument.theme+xml"/>
  <Override PartName="/ppt/theme/theme3.xml" ContentType="application/vnd.openxmlformats-officedocument.theme+xml"/>
  <Override PartName="/ppt/theme/themeOverride2.xml" ContentType="application/vnd.openxmlformats-officedocument.themeOverride+xml"/>
  <Override PartName="/ppt/charts/chart2.xml" ContentType="application/vnd.openxmlformats-officedocument.drawingml.chart+xml"/>
  <Override PartName="/ppt/theme/themeOverride1.xml" ContentType="application/vnd.openxmlformats-officedocument.themeOverride+xml"/>
  <Override PartName="/ppt/charts/chart1.xml" ContentType="application/vnd.openxmlformats-officedocument.drawingml.chart+xml"/>
  <Override PartName="/ppt/notesMasters/notesMaster1.xml" ContentType="application/vnd.openxmlformats-officedocument.presentationml.notesMaster+xml"/>
  <Override PartName="/ppt/theme/themeOverride3.xml" ContentType="application/vnd.openxmlformats-officedocument.themeOverride+xml"/>
  <Override PartName="/ppt/handoutMasters/handoutMaster1.xml" ContentType="application/vnd.openxmlformats-officedocument.presentationml.handoutMaster+xml"/>
  <Override PartName="/ppt/charts/chart6.xml" ContentType="application/vnd.openxmlformats-officedocument.drawingml.chart+xml"/>
  <Override PartName="/ppt/charts/chart3.xml" ContentType="application/vnd.openxmlformats-officedocument.drawingml.chart+xml"/>
  <Override PartName="/ppt/charts/chart7.xml" ContentType="application/vnd.openxmlformats-officedocument.drawingml.chart+xml"/>
  <Override PartName="/ppt/charts/chart10.xml" ContentType="application/vnd.openxmlformats-officedocument.drawingml.chart+xml"/>
  <Override PartName="/ppt/charts/chart9.xml" ContentType="application/vnd.openxmlformats-officedocument.drawingml.chart+xml"/>
  <Override PartName="/ppt/charts/chart8.xml" ContentType="application/vnd.openxmlformats-officedocument.drawingml.chart+xml"/>
  <Override PartName="/ppt/charts/chart5.xml" ContentType="application/vnd.openxmlformats-officedocument.drawingml.chart+xml"/>
  <Override PartName="/ppt/commentAuthors.xml" ContentType="application/vnd.openxmlformats-officedocument.presentationml.commentAuthors+xml"/>
  <Override PartName="/ppt/charts/chart4.xml" ContentType="application/vnd.openxmlformats-officedocument.drawingml.chart+xml"/>
  <Override PartName="/ppt/diagrams/quickStyle1.xml" ContentType="application/vnd.openxmlformats-officedocument.drawingml.diagramStyle+xml"/>
  <Override PartName="/ppt/diagrams/colors1.xml" ContentType="application/vnd.openxmlformats-officedocument.drawingml.diagramColors+xml"/>
  <Override PartName="/ppt/theme/theme1.xml" ContentType="application/vnd.openxmlformats-officedocument.theme+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1.xml" ContentType="application/vnd.openxmlformats-officedocument.drawingml.diagramLayout+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772" r:id="rId1"/>
  </p:sldMasterIdLst>
  <p:notesMasterIdLst>
    <p:notesMasterId r:id="rId27"/>
  </p:notesMasterIdLst>
  <p:handoutMasterIdLst>
    <p:handoutMasterId r:id="rId28"/>
  </p:handoutMasterIdLst>
  <p:sldIdLst>
    <p:sldId id="256" r:id="rId2"/>
    <p:sldId id="938" r:id="rId3"/>
    <p:sldId id="946" r:id="rId4"/>
    <p:sldId id="945" r:id="rId5"/>
    <p:sldId id="947" r:id="rId6"/>
    <p:sldId id="896" r:id="rId7"/>
    <p:sldId id="948" r:id="rId8"/>
    <p:sldId id="949" r:id="rId9"/>
    <p:sldId id="950" r:id="rId10"/>
    <p:sldId id="942" r:id="rId11"/>
    <p:sldId id="922" r:id="rId12"/>
    <p:sldId id="902" r:id="rId13"/>
    <p:sldId id="895" r:id="rId14"/>
    <p:sldId id="904" r:id="rId15"/>
    <p:sldId id="898" r:id="rId16"/>
    <p:sldId id="905" r:id="rId17"/>
    <p:sldId id="907" r:id="rId18"/>
    <p:sldId id="912" r:id="rId19"/>
    <p:sldId id="920" r:id="rId20"/>
    <p:sldId id="931" r:id="rId21"/>
    <p:sldId id="932" r:id="rId22"/>
    <p:sldId id="914" r:id="rId23"/>
    <p:sldId id="918" r:id="rId24"/>
    <p:sldId id="919" r:id="rId25"/>
    <p:sldId id="923" r:id="rId26"/>
  </p:sldIdLst>
  <p:sldSz cx="9144000" cy="6858000" type="screen4x3"/>
  <p:notesSz cx="6788150" cy="9923463"/>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521415D9-36F7-43E2-AB2F-B90AF26B5E84}">
      <p14:sectionLst xmlns:p14="http://schemas.microsoft.com/office/powerpoint/2010/main">
        <p14:section name="Default Section" id="{5303654E-6B05-4001-8916-5EC4126273DD}">
          <p14:sldIdLst>
            <p14:sldId id="256"/>
            <p14:sldId id="938"/>
            <p14:sldId id="946"/>
            <p14:sldId id="945"/>
            <p14:sldId id="947"/>
            <p14:sldId id="896"/>
            <p14:sldId id="948"/>
            <p14:sldId id="949"/>
            <p14:sldId id="950"/>
            <p14:sldId id="942"/>
            <p14:sldId id="922"/>
            <p14:sldId id="902"/>
            <p14:sldId id="895"/>
            <p14:sldId id="904"/>
          </p14:sldIdLst>
        </p14:section>
        <p14:section name="Untitled Section" id="{1E14297D-653F-4B3A-8FDB-FF9D20A81FB1}">
          <p14:sldIdLst>
            <p14:sldId id="898"/>
            <p14:sldId id="905"/>
            <p14:sldId id="907"/>
            <p14:sldId id="912"/>
            <p14:sldId id="920"/>
            <p14:sldId id="931"/>
            <p14:sldId id="932"/>
            <p14:sldId id="914"/>
            <p14:sldId id="918"/>
            <p14:sldId id="919"/>
            <p14:sldId id="92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udio3" initials="s" lastIdx="3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7E00"/>
    <a:srgbClr val="96D200"/>
    <a:srgbClr val="F8FFE7"/>
    <a:srgbClr val="FFFFFF"/>
    <a:srgbClr val="73D7B3"/>
    <a:srgbClr val="37C391"/>
    <a:srgbClr val="B2E9D5"/>
    <a:srgbClr val="05FFA6"/>
    <a:srgbClr val="52CEA2"/>
    <a:srgbClr val="E5F7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סגנון בהיר 1 - הדגשה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755" autoAdjust="0"/>
    <p:restoredTop sz="88277" autoAdjust="0"/>
  </p:normalViewPr>
  <p:slideViewPr>
    <p:cSldViewPr>
      <p:cViewPr>
        <p:scale>
          <a:sx n="100" d="100"/>
          <a:sy n="100" d="100"/>
        </p:scale>
        <p:origin x="-426" y="-72"/>
      </p:cViewPr>
      <p:guideLst>
        <p:guide orient="horz" pos="2160"/>
        <p:guide pos="2880"/>
      </p:guideLst>
    </p:cSldViewPr>
  </p:slideViewPr>
  <p:outlineViewPr>
    <p:cViewPr>
      <p:scale>
        <a:sx n="33" d="100"/>
        <a:sy n="33" d="100"/>
      </p:scale>
      <p:origin x="0" y="540"/>
    </p:cViewPr>
  </p:outlin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shmuela\Downloads\302017051p1g017.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shmuela\Downloads\302017051p1g017.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black-filer1\generaldirector_docs$\&#1514;&#1497;&#1493;&#1511;%20&#1488;&#1490;&#1508;&#1497;&#1501;\&#1492;&#1502;&#1493;&#1506;&#1510;&#1492;%20&#1492;&#1500;&#1488;&#1493;&#1502;&#1497;&#1514;%20&#1500;&#1499;&#1500;&#1499;&#1500;&#1492;\&#1502;&#1511;&#1510;&#1493;&#1506;&#1497;\&#1502;&#1488;&#1511;&#1512;&#1493;\&#1508;&#1512;&#1497;&#1493;&#1503;%20&#1506;&#1489;&#1493;&#1491;&#1492;\IO_proc_Shmuel.xlsx" TargetMode="Externa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8.xml.rels><?xml version="1.0" encoding="UTF-8" standalone="yes"?>
<Relationships xmlns="http://schemas.openxmlformats.org/package/2006/relationships"><Relationship Id="rId1" Type="http://schemas.openxmlformats.org/officeDocument/2006/relationships/oleObject" Target="file:///C:\Users\shmuela\AppData\Local\Microsoft\Windows\Temporary%20Internet%20Files\Content.Outlook\SKU21TAR\&#1490;&#1493;&#1491;&#1500;&#1493;%20&#1492;&#1497;&#1495;&#1505;&#1497;%20&#1513;&#1500;%20&#1492;&#1502;&#1505;&#1495;&#1512;%20&#1489;&#1514;&#1493;&#1510;&#1512;%20&#1493;&#1489;&#1514;&#1506;&#1505;&#1493;&#1511;&#149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black-filer1\generaldirector_docs$\&#1514;&#1497;&#1493;&#1511;%20&#1488;&#1490;&#1508;&#1497;&#1501;\&#1492;&#1502;&#1493;&#1506;&#1510;&#1492;%20&#1492;&#1500;&#1488;&#1493;&#1502;&#1497;&#1514;%20&#1500;&#1499;&#1500;&#1499;&#1500;&#1492;\yotamh\&#1508;&#1512;&#1497;&#1493;&#1503;%20&#1505;&#1511;&#1496;&#1493;&#1512;%20&#1492;&#1502;&#1505;&#1495;&#1512;\&#1504;&#1514;&#1493;&#1504;&#1497;&#1501;\productivty_by_sector.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black-filer1\generaldirector_docs$\&#1514;&#1497;&#1493;&#1511;%20&#1488;&#1490;&#1508;&#1497;&#1501;\&#1492;&#1502;&#1493;&#1506;&#1510;&#1492;%20&#1492;&#1500;&#1488;&#1493;&#1502;&#1497;&#1514;%20&#1500;&#1499;&#1500;&#1499;&#1500;&#1492;\yotamh\&#1510;&#1502;&#1497;&#1495;&#1492;\SNA_TABLE8A_Capital%20formation%20by%20activity%20ISIC%20rev4%20REVISION_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a:lstStyle/>
          <a:p>
            <a:pPr>
              <a:defRPr sz="2800"/>
            </a:pPr>
            <a:r>
              <a:rPr lang="he-IL" sz="2800" dirty="0"/>
              <a:t>יחס פריון שעתי בענף השירותים ביחס לפריון השעתי </a:t>
            </a:r>
            <a:r>
              <a:rPr lang="he-IL" sz="2800" dirty="0" smtClean="0"/>
              <a:t>הכולל, 2015 </a:t>
            </a:r>
            <a:endParaRPr lang="he-IL" sz="2800" dirty="0"/>
          </a:p>
        </c:rich>
      </c:tx>
      <c:layout/>
      <c:overlay val="0"/>
    </c:title>
    <c:autoTitleDeleted val="0"/>
    <c:plotArea>
      <c:layout>
        <c:manualLayout>
          <c:layoutTarget val="inner"/>
          <c:xMode val="edge"/>
          <c:yMode val="edge"/>
          <c:x val="7.5657055676225521E-2"/>
          <c:y val="0.14316968788372439"/>
          <c:w val="0.927762034339779"/>
          <c:h val="0.69025082137760585"/>
        </c:manualLayout>
      </c:layout>
      <c:barChart>
        <c:barDir val="col"/>
        <c:grouping val="clustered"/>
        <c:varyColors val="0"/>
        <c:ser>
          <c:idx val="0"/>
          <c:order val="0"/>
          <c:invertIfNegative val="0"/>
          <c:dPt>
            <c:idx val="12"/>
            <c:invertIfNegative val="0"/>
            <c:bubble3D val="0"/>
          </c:dPt>
          <c:dPt>
            <c:idx val="13"/>
            <c:invertIfNegative val="0"/>
            <c:bubble3D val="0"/>
            <c:spPr>
              <a:solidFill>
                <a:schemeClr val="accent5">
                  <a:lumMod val="75000"/>
                </a:schemeClr>
              </a:solidFill>
            </c:spPr>
          </c:dPt>
          <c:dLbls>
            <c:dLbl>
              <c:idx val="13"/>
              <c:layout>
                <c:manualLayout>
                  <c:x val="0"/>
                  <c:y val="-6.8718679793317722E-3"/>
                </c:manualLayout>
              </c:layout>
              <c:showLegendKey val="0"/>
              <c:showVal val="1"/>
              <c:showCatName val="0"/>
              <c:showSerName val="0"/>
              <c:showPercent val="0"/>
              <c:showBubbleSize val="0"/>
            </c:dLbl>
            <c:txPr>
              <a:bodyPr/>
              <a:lstStyle/>
              <a:p>
                <a:pPr>
                  <a:defRPr sz="2000" b="1"/>
                </a:pPr>
                <a:endParaRPr lang="en-US"/>
              </a:p>
            </c:txPr>
            <c:showLegendKey val="0"/>
            <c:showVal val="0"/>
            <c:showCatName val="0"/>
            <c:showSerName val="0"/>
            <c:showPercent val="0"/>
            <c:showBubbleSize val="0"/>
          </c:dLbls>
          <c:cat>
            <c:strRef>
              <c:f>'OECD.Stat export'!$A$7:$A$39</c:f>
              <c:strCache>
                <c:ptCount val="27"/>
                <c:pt idx="0">
                  <c:v>Luxembourg</c:v>
                </c:pt>
                <c:pt idx="1">
                  <c:v>Poland</c:v>
                </c:pt>
                <c:pt idx="2">
                  <c:v>New Zealand</c:v>
                </c:pt>
                <c:pt idx="3">
                  <c:v>Latvia</c:v>
                </c:pt>
                <c:pt idx="4">
                  <c:v>United States</c:v>
                </c:pt>
                <c:pt idx="5">
                  <c:v>Portugal</c:v>
                </c:pt>
                <c:pt idx="6">
                  <c:v>Italy</c:v>
                </c:pt>
                <c:pt idx="7">
                  <c:v>Lithuania</c:v>
                </c:pt>
                <c:pt idx="8">
                  <c:v>Slovenia</c:v>
                </c:pt>
                <c:pt idx="9">
                  <c:v>France</c:v>
                </c:pt>
                <c:pt idx="10">
                  <c:v>Czech Republic</c:v>
                </c:pt>
                <c:pt idx="11">
                  <c:v>Estonia</c:v>
                </c:pt>
                <c:pt idx="12">
                  <c:v>Austria</c:v>
                </c:pt>
                <c:pt idx="13">
                  <c:v>Israel</c:v>
                </c:pt>
                <c:pt idx="14">
                  <c:v>United Kingdom</c:v>
                </c:pt>
                <c:pt idx="15">
                  <c:v>Spain</c:v>
                </c:pt>
                <c:pt idx="16">
                  <c:v>Netherlands</c:v>
                </c:pt>
                <c:pt idx="17">
                  <c:v>Belgium</c:v>
                </c:pt>
                <c:pt idx="18">
                  <c:v>Sweden</c:v>
                </c:pt>
                <c:pt idx="19">
                  <c:v>Germany</c:v>
                </c:pt>
                <c:pt idx="20">
                  <c:v>Finland</c:v>
                </c:pt>
                <c:pt idx="21">
                  <c:v>Slovak Republic</c:v>
                </c:pt>
                <c:pt idx="22">
                  <c:v>Denmark</c:v>
                </c:pt>
                <c:pt idx="23">
                  <c:v>Hungary</c:v>
                </c:pt>
                <c:pt idx="24">
                  <c:v>Norway</c:v>
                </c:pt>
                <c:pt idx="25">
                  <c:v>Ireland</c:v>
                </c:pt>
                <c:pt idx="26">
                  <c:v>Iceland</c:v>
                </c:pt>
              </c:strCache>
            </c:strRef>
          </c:cat>
          <c:val>
            <c:numRef>
              <c:f>'OECD.Stat export'!$X$7:$X$39</c:f>
              <c:numCache>
                <c:formatCode>0%</c:formatCode>
                <c:ptCount val="27"/>
                <c:pt idx="0">
                  <c:v>1.0118072709182147</c:v>
                </c:pt>
                <c:pt idx="1">
                  <c:v>0.98243772767255533</c:v>
                </c:pt>
                <c:pt idx="2">
                  <c:v>0.96965078609212252</c:v>
                </c:pt>
                <c:pt idx="3">
                  <c:v>0.94958963824220088</c:v>
                </c:pt>
                <c:pt idx="4">
                  <c:v>0.94777205256844621</c:v>
                </c:pt>
                <c:pt idx="5">
                  <c:v>0.94637922778721784</c:v>
                </c:pt>
                <c:pt idx="6">
                  <c:v>0.94377577065554552</c:v>
                </c:pt>
                <c:pt idx="7">
                  <c:v>0.92252296907477005</c:v>
                </c:pt>
                <c:pt idx="8">
                  <c:v>0.91287903572259121</c:v>
                </c:pt>
                <c:pt idx="9">
                  <c:v>0.90928418129584332</c:v>
                </c:pt>
                <c:pt idx="10">
                  <c:v>0.90139662117546859</c:v>
                </c:pt>
                <c:pt idx="11">
                  <c:v>0.89600175396383164</c:v>
                </c:pt>
                <c:pt idx="12">
                  <c:v>0.89550416306101566</c:v>
                </c:pt>
                <c:pt idx="13">
                  <c:v>0.88636828479046381</c:v>
                </c:pt>
                <c:pt idx="14">
                  <c:v>0.88377099242185064</c:v>
                </c:pt>
                <c:pt idx="15">
                  <c:v>0.87759527745178667</c:v>
                </c:pt>
                <c:pt idx="16">
                  <c:v>0.87438835837256179</c:v>
                </c:pt>
                <c:pt idx="17">
                  <c:v>0.86713063292865455</c:v>
                </c:pt>
                <c:pt idx="18">
                  <c:v>0.86695970951267121</c:v>
                </c:pt>
                <c:pt idx="19">
                  <c:v>0.86630362125675697</c:v>
                </c:pt>
                <c:pt idx="20">
                  <c:v>0.8606982178095931</c:v>
                </c:pt>
                <c:pt idx="21">
                  <c:v>0.85495262583018883</c:v>
                </c:pt>
                <c:pt idx="22">
                  <c:v>0.83546865349394583</c:v>
                </c:pt>
                <c:pt idx="23">
                  <c:v>0.80006624854239483</c:v>
                </c:pt>
                <c:pt idx="24">
                  <c:v>0.75742982220642663</c:v>
                </c:pt>
                <c:pt idx="25">
                  <c:v>0.74288699532335312</c:v>
                </c:pt>
                <c:pt idx="26">
                  <c:v>0.66682007961648537</c:v>
                </c:pt>
              </c:numCache>
            </c:numRef>
          </c:val>
        </c:ser>
        <c:dLbls>
          <c:showLegendKey val="0"/>
          <c:showVal val="0"/>
          <c:showCatName val="0"/>
          <c:showSerName val="0"/>
          <c:showPercent val="0"/>
          <c:showBubbleSize val="0"/>
        </c:dLbls>
        <c:gapWidth val="150"/>
        <c:axId val="39508992"/>
        <c:axId val="39623680"/>
      </c:barChart>
      <c:catAx>
        <c:axId val="39508992"/>
        <c:scaling>
          <c:orientation val="minMax"/>
        </c:scaling>
        <c:delete val="0"/>
        <c:axPos val="b"/>
        <c:numFmt formatCode="General" sourceLinked="1"/>
        <c:majorTickMark val="out"/>
        <c:minorTickMark val="none"/>
        <c:tickLblPos val="nextTo"/>
        <c:txPr>
          <a:bodyPr rot="3180000"/>
          <a:lstStyle/>
          <a:p>
            <a:pPr>
              <a:defRPr sz="1400"/>
            </a:pPr>
            <a:endParaRPr lang="en-US"/>
          </a:p>
        </c:txPr>
        <c:crossAx val="39623680"/>
        <c:crosses val="autoZero"/>
        <c:auto val="1"/>
        <c:lblAlgn val="ctr"/>
        <c:lblOffset val="100"/>
        <c:noMultiLvlLbl val="0"/>
      </c:catAx>
      <c:valAx>
        <c:axId val="39623680"/>
        <c:scaling>
          <c:orientation val="minMax"/>
        </c:scaling>
        <c:delete val="0"/>
        <c:axPos val="l"/>
        <c:numFmt formatCode="0%" sourceLinked="1"/>
        <c:majorTickMark val="out"/>
        <c:minorTickMark val="none"/>
        <c:tickLblPos val="nextTo"/>
        <c:txPr>
          <a:bodyPr/>
          <a:lstStyle/>
          <a:p>
            <a:pPr>
              <a:defRPr sz="1600" b="1"/>
            </a:pPr>
            <a:endParaRPr lang="en-US"/>
          </a:p>
        </c:txPr>
        <c:crossAx val="39508992"/>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a:lstStyle/>
          <a:p>
            <a:pPr>
              <a:defRPr sz="2800" b="1"/>
            </a:pPr>
            <a:r>
              <a:rPr lang="he-IL" sz="2800" b="1" dirty="0"/>
              <a:t>יחס פריון שעתי </a:t>
            </a:r>
            <a:r>
              <a:rPr lang="he-IL" sz="2800" b="1" dirty="0" smtClean="0"/>
              <a:t>בענף המסחר ביחס </a:t>
            </a:r>
            <a:r>
              <a:rPr lang="he-IL" sz="2800" b="1" dirty="0"/>
              <a:t>לפריון השעתי </a:t>
            </a:r>
            <a:r>
              <a:rPr lang="he-IL" sz="2800" b="1" dirty="0" smtClean="0"/>
              <a:t>הכולל, 2015 </a:t>
            </a:r>
            <a:endParaRPr lang="he-IL" sz="2800" b="1" dirty="0"/>
          </a:p>
        </c:rich>
      </c:tx>
      <c:layout>
        <c:manualLayout>
          <c:xMode val="edge"/>
          <c:yMode val="edge"/>
          <c:x val="0.16139474097540593"/>
          <c:y val="2.4025745877239942E-2"/>
        </c:manualLayout>
      </c:layout>
      <c:overlay val="0"/>
    </c:title>
    <c:autoTitleDeleted val="0"/>
    <c:plotArea>
      <c:layout>
        <c:manualLayout>
          <c:layoutTarget val="inner"/>
          <c:xMode val="edge"/>
          <c:yMode val="edge"/>
          <c:x val="8.5981762629690109E-2"/>
          <c:y val="3.8402379073159965E-2"/>
          <c:w val="0.88924398187524267"/>
          <c:h val="0.76466395303033141"/>
        </c:manualLayout>
      </c:layout>
      <c:barChart>
        <c:barDir val="col"/>
        <c:grouping val="clustered"/>
        <c:varyColors val="0"/>
        <c:ser>
          <c:idx val="0"/>
          <c:order val="0"/>
          <c:invertIfNegative val="0"/>
          <c:dPt>
            <c:idx val="12"/>
            <c:invertIfNegative val="0"/>
            <c:bubble3D val="0"/>
          </c:dPt>
          <c:dPt>
            <c:idx val="23"/>
            <c:invertIfNegative val="0"/>
            <c:bubble3D val="0"/>
            <c:spPr>
              <a:solidFill>
                <a:schemeClr val="accent5">
                  <a:lumMod val="75000"/>
                </a:schemeClr>
              </a:solidFill>
            </c:spPr>
          </c:dPt>
          <c:dLbls>
            <c:dLbl>
              <c:idx val="23"/>
              <c:layout/>
              <c:showLegendKey val="0"/>
              <c:showVal val="1"/>
              <c:showCatName val="0"/>
              <c:showSerName val="0"/>
              <c:showPercent val="0"/>
              <c:showBubbleSize val="0"/>
            </c:dLbl>
            <c:txPr>
              <a:bodyPr/>
              <a:lstStyle/>
              <a:p>
                <a:pPr>
                  <a:defRPr sz="1800" b="1"/>
                </a:pPr>
                <a:endParaRPr lang="en-US"/>
              </a:p>
            </c:txPr>
            <c:showLegendKey val="0"/>
            <c:showVal val="0"/>
            <c:showCatName val="0"/>
            <c:showSerName val="0"/>
            <c:showPercent val="0"/>
            <c:showBubbleSize val="0"/>
          </c:dLbls>
          <c:cat>
            <c:strRef>
              <c:f>'OECD.Stat export'!$A$5:$A$40</c:f>
              <c:strCache>
                <c:ptCount val="29"/>
                <c:pt idx="0">
                  <c:v>Lithuania</c:v>
                </c:pt>
                <c:pt idx="1">
                  <c:v>Poland</c:v>
                </c:pt>
                <c:pt idx="2">
                  <c:v>Switzerland</c:v>
                </c:pt>
                <c:pt idx="3">
                  <c:v>Slovenia</c:v>
                </c:pt>
                <c:pt idx="4">
                  <c:v>Belgium</c:v>
                </c:pt>
                <c:pt idx="5">
                  <c:v>Latvia</c:v>
                </c:pt>
                <c:pt idx="6">
                  <c:v>Portugal</c:v>
                </c:pt>
                <c:pt idx="7">
                  <c:v>Austria</c:v>
                </c:pt>
                <c:pt idx="8">
                  <c:v>Netherlands</c:v>
                </c:pt>
                <c:pt idx="9">
                  <c:v>Sweden</c:v>
                </c:pt>
                <c:pt idx="10">
                  <c:v>Denmark</c:v>
                </c:pt>
                <c:pt idx="11">
                  <c:v>Estonia</c:v>
                </c:pt>
                <c:pt idx="12">
                  <c:v>Slovak Republic</c:v>
                </c:pt>
                <c:pt idx="13">
                  <c:v>France</c:v>
                </c:pt>
                <c:pt idx="14">
                  <c:v>New Zealand</c:v>
                </c:pt>
                <c:pt idx="15">
                  <c:v>Spain</c:v>
                </c:pt>
                <c:pt idx="16">
                  <c:v>Czech Republic</c:v>
                </c:pt>
                <c:pt idx="17">
                  <c:v>Italy</c:v>
                </c:pt>
                <c:pt idx="18">
                  <c:v>Luxembourg</c:v>
                </c:pt>
                <c:pt idx="19">
                  <c:v>Hungary</c:v>
                </c:pt>
                <c:pt idx="20">
                  <c:v>Finland</c:v>
                </c:pt>
                <c:pt idx="21">
                  <c:v>Germany</c:v>
                </c:pt>
                <c:pt idx="22">
                  <c:v>United Kingdom</c:v>
                </c:pt>
                <c:pt idx="23">
                  <c:v>Israel</c:v>
                </c:pt>
                <c:pt idx="24">
                  <c:v>United States</c:v>
                </c:pt>
                <c:pt idx="25">
                  <c:v>Norway</c:v>
                </c:pt>
                <c:pt idx="26">
                  <c:v>Greece</c:v>
                </c:pt>
                <c:pt idx="27">
                  <c:v>Iceland</c:v>
                </c:pt>
                <c:pt idx="28">
                  <c:v>Ireland</c:v>
                </c:pt>
              </c:strCache>
            </c:strRef>
          </c:cat>
          <c:val>
            <c:numRef>
              <c:f>'OECD.Stat export'!$T$5:$T$40</c:f>
              <c:numCache>
                <c:formatCode>0%</c:formatCode>
                <c:ptCount val="29"/>
                <c:pt idx="0">
                  <c:v>1.0248784616116748</c:v>
                </c:pt>
                <c:pt idx="1">
                  <c:v>0.96384981347314469</c:v>
                </c:pt>
                <c:pt idx="2">
                  <c:v>0.85683507439058315</c:v>
                </c:pt>
                <c:pt idx="3">
                  <c:v>0.83819091580413219</c:v>
                </c:pt>
                <c:pt idx="4">
                  <c:v>0.83045099590807037</c:v>
                </c:pt>
                <c:pt idx="5">
                  <c:v>0.80463761564594827</c:v>
                </c:pt>
                <c:pt idx="6">
                  <c:v>0.80162986999698926</c:v>
                </c:pt>
                <c:pt idx="7">
                  <c:v>0.78364373812670807</c:v>
                </c:pt>
                <c:pt idx="8">
                  <c:v>0.78276610465931595</c:v>
                </c:pt>
                <c:pt idx="9">
                  <c:v>0.74372719836066681</c:v>
                </c:pt>
                <c:pt idx="10">
                  <c:v>0.73009509922423854</c:v>
                </c:pt>
                <c:pt idx="11">
                  <c:v>0.72971788148234218</c:v>
                </c:pt>
                <c:pt idx="12">
                  <c:v>0.71862420277705086</c:v>
                </c:pt>
                <c:pt idx="13">
                  <c:v>0.69228851559594751</c:v>
                </c:pt>
                <c:pt idx="14">
                  <c:v>0.67890311456900287</c:v>
                </c:pt>
                <c:pt idx="15">
                  <c:v>0.67748877559363563</c:v>
                </c:pt>
                <c:pt idx="16">
                  <c:v>0.67310381896341953</c:v>
                </c:pt>
                <c:pt idx="17">
                  <c:v>0.67097553551494593</c:v>
                </c:pt>
                <c:pt idx="18">
                  <c:v>0.66340603573770107</c:v>
                </c:pt>
                <c:pt idx="19">
                  <c:v>0.66152045197134202</c:v>
                </c:pt>
                <c:pt idx="20">
                  <c:v>0.6518999386599218</c:v>
                </c:pt>
                <c:pt idx="21">
                  <c:v>0.6461665548247929</c:v>
                </c:pt>
                <c:pt idx="22">
                  <c:v>0.63323959629859972</c:v>
                </c:pt>
                <c:pt idx="23">
                  <c:v>0.6296686659239944</c:v>
                </c:pt>
                <c:pt idx="24">
                  <c:v>0.62396250148565258</c:v>
                </c:pt>
                <c:pt idx="25">
                  <c:v>0.58618620041626024</c:v>
                </c:pt>
                <c:pt idx="26">
                  <c:v>0.58318643391481018</c:v>
                </c:pt>
                <c:pt idx="27">
                  <c:v>0.54290131403631636</c:v>
                </c:pt>
                <c:pt idx="28">
                  <c:v>0.43600031666197492</c:v>
                </c:pt>
              </c:numCache>
            </c:numRef>
          </c:val>
        </c:ser>
        <c:dLbls>
          <c:showLegendKey val="0"/>
          <c:showVal val="0"/>
          <c:showCatName val="0"/>
          <c:showSerName val="0"/>
          <c:showPercent val="0"/>
          <c:showBubbleSize val="0"/>
        </c:dLbls>
        <c:gapWidth val="150"/>
        <c:axId val="34764288"/>
        <c:axId val="37017856"/>
      </c:barChart>
      <c:catAx>
        <c:axId val="34764288"/>
        <c:scaling>
          <c:orientation val="minMax"/>
        </c:scaling>
        <c:delete val="0"/>
        <c:axPos val="b"/>
        <c:numFmt formatCode="General" sourceLinked="1"/>
        <c:majorTickMark val="out"/>
        <c:minorTickMark val="none"/>
        <c:tickLblPos val="nextTo"/>
        <c:txPr>
          <a:bodyPr rot="3180000"/>
          <a:lstStyle/>
          <a:p>
            <a:pPr>
              <a:defRPr sz="1200"/>
            </a:pPr>
            <a:endParaRPr lang="en-US"/>
          </a:p>
        </c:txPr>
        <c:crossAx val="37017856"/>
        <c:crosses val="autoZero"/>
        <c:auto val="1"/>
        <c:lblAlgn val="ctr"/>
        <c:lblOffset val="100"/>
        <c:noMultiLvlLbl val="0"/>
      </c:catAx>
      <c:valAx>
        <c:axId val="37017856"/>
        <c:scaling>
          <c:orientation val="minMax"/>
        </c:scaling>
        <c:delete val="0"/>
        <c:axPos val="l"/>
        <c:numFmt formatCode="0%" sourceLinked="1"/>
        <c:majorTickMark val="out"/>
        <c:minorTickMark val="none"/>
        <c:tickLblPos val="nextTo"/>
        <c:txPr>
          <a:bodyPr/>
          <a:lstStyle/>
          <a:p>
            <a:pPr>
              <a:defRPr sz="1600"/>
            </a:pPr>
            <a:endParaRPr lang="en-US"/>
          </a:p>
        </c:txPr>
        <c:crossAx val="34764288"/>
        <c:crosses val="autoZero"/>
        <c:crossBetween val="between"/>
      </c:valAx>
      <c:spPr>
        <a:noFill/>
        <a:ln w="25400">
          <a:noFill/>
        </a:ln>
      </c:spPr>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a:lstStyle/>
          <a:p>
            <a:pPr>
              <a:defRPr sz="2800"/>
            </a:pPr>
            <a:r>
              <a:rPr lang="he-IL" sz="2800" dirty="0"/>
              <a:t>יחס פריון שעתי בענף הפיננסים ביחס לפריון השעתי </a:t>
            </a:r>
            <a:r>
              <a:rPr lang="he-IL" sz="2800" dirty="0" smtClean="0"/>
              <a:t>הכולל, 2015 </a:t>
            </a:r>
            <a:endParaRPr lang="he-IL" sz="2800" dirty="0"/>
          </a:p>
        </c:rich>
      </c:tx>
      <c:layout/>
      <c:overlay val="0"/>
    </c:title>
    <c:autoTitleDeleted val="0"/>
    <c:plotArea>
      <c:layout/>
      <c:barChart>
        <c:barDir val="col"/>
        <c:grouping val="clustered"/>
        <c:varyColors val="0"/>
        <c:ser>
          <c:idx val="0"/>
          <c:order val="0"/>
          <c:invertIfNegative val="0"/>
          <c:dPt>
            <c:idx val="12"/>
            <c:invertIfNegative val="0"/>
            <c:bubble3D val="0"/>
          </c:dPt>
          <c:dPt>
            <c:idx val="26"/>
            <c:invertIfNegative val="0"/>
            <c:bubble3D val="0"/>
            <c:spPr>
              <a:solidFill>
                <a:schemeClr val="accent5">
                  <a:lumMod val="75000"/>
                </a:schemeClr>
              </a:solidFill>
            </c:spPr>
          </c:dPt>
          <c:dLbls>
            <c:dLbl>
              <c:idx val="26"/>
              <c:layout/>
              <c:showLegendKey val="0"/>
              <c:showVal val="1"/>
              <c:showCatName val="0"/>
              <c:showSerName val="0"/>
              <c:showPercent val="0"/>
              <c:showBubbleSize val="0"/>
            </c:dLbl>
            <c:showLegendKey val="0"/>
            <c:showVal val="0"/>
            <c:showCatName val="0"/>
            <c:showSerName val="0"/>
            <c:showPercent val="0"/>
            <c:showBubbleSize val="0"/>
          </c:dLbls>
          <c:cat>
            <c:strRef>
              <c:f>'OECD.Stat export'!$A$6:$A$40</c:f>
              <c:strCache>
                <c:ptCount val="29"/>
                <c:pt idx="0">
                  <c:v>Portugal</c:v>
                </c:pt>
                <c:pt idx="1">
                  <c:v>Latvia</c:v>
                </c:pt>
                <c:pt idx="2">
                  <c:v>Estonia</c:v>
                </c:pt>
                <c:pt idx="3">
                  <c:v>Netherlands</c:v>
                </c:pt>
                <c:pt idx="4">
                  <c:v>Norway</c:v>
                </c:pt>
                <c:pt idx="5">
                  <c:v>Luxembourg</c:v>
                </c:pt>
                <c:pt idx="6">
                  <c:v>Sweden</c:v>
                </c:pt>
                <c:pt idx="7">
                  <c:v>Czech Republic</c:v>
                </c:pt>
                <c:pt idx="8">
                  <c:v>Greece</c:v>
                </c:pt>
                <c:pt idx="9">
                  <c:v>Belgium</c:v>
                </c:pt>
                <c:pt idx="10">
                  <c:v>New Zealand</c:v>
                </c:pt>
                <c:pt idx="11">
                  <c:v>Spain</c:v>
                </c:pt>
                <c:pt idx="12">
                  <c:v>Switzerland</c:v>
                </c:pt>
                <c:pt idx="13">
                  <c:v>Slovak Republic</c:v>
                </c:pt>
                <c:pt idx="14">
                  <c:v>Italy</c:v>
                </c:pt>
                <c:pt idx="15">
                  <c:v>Denmark</c:v>
                </c:pt>
                <c:pt idx="16">
                  <c:v>United States</c:v>
                </c:pt>
                <c:pt idx="17">
                  <c:v>United Kingdom</c:v>
                </c:pt>
                <c:pt idx="18">
                  <c:v>Slovenia</c:v>
                </c:pt>
                <c:pt idx="19">
                  <c:v>Hungary</c:v>
                </c:pt>
                <c:pt idx="20">
                  <c:v>Poland</c:v>
                </c:pt>
                <c:pt idx="21">
                  <c:v>Ireland</c:v>
                </c:pt>
                <c:pt idx="22">
                  <c:v>Finland</c:v>
                </c:pt>
                <c:pt idx="23">
                  <c:v>Lithuania</c:v>
                </c:pt>
                <c:pt idx="24">
                  <c:v>Austria</c:v>
                </c:pt>
                <c:pt idx="25">
                  <c:v>France</c:v>
                </c:pt>
                <c:pt idx="26">
                  <c:v>Israel</c:v>
                </c:pt>
                <c:pt idx="27">
                  <c:v>Germany</c:v>
                </c:pt>
                <c:pt idx="28">
                  <c:v>Iceland</c:v>
                </c:pt>
              </c:strCache>
            </c:strRef>
          </c:cat>
          <c:val>
            <c:numRef>
              <c:f>'OECD.Stat export'!$Z$6:$Z$40</c:f>
              <c:numCache>
                <c:formatCode>0%</c:formatCode>
                <c:ptCount val="29"/>
                <c:pt idx="0">
                  <c:v>2.8129044854787577</c:v>
                </c:pt>
                <c:pt idx="1">
                  <c:v>2.3934949829299232</c:v>
                </c:pt>
                <c:pt idx="2">
                  <c:v>2.3353061220680349</c:v>
                </c:pt>
                <c:pt idx="3">
                  <c:v>2.325386770994192</c:v>
                </c:pt>
                <c:pt idx="4">
                  <c:v>2.3168476287521589</c:v>
                </c:pt>
                <c:pt idx="5">
                  <c:v>2.2842311574920187</c:v>
                </c:pt>
                <c:pt idx="6">
                  <c:v>2.2426340016222048</c:v>
                </c:pt>
                <c:pt idx="7">
                  <c:v>2.2118107955849031</c:v>
                </c:pt>
                <c:pt idx="8">
                  <c:v>2.1161043284422836</c:v>
                </c:pt>
                <c:pt idx="9">
                  <c:v>2.0261820334458984</c:v>
                </c:pt>
                <c:pt idx="10">
                  <c:v>1.9663939050884314</c:v>
                </c:pt>
                <c:pt idx="11">
                  <c:v>1.8975874758762659</c:v>
                </c:pt>
                <c:pt idx="12">
                  <c:v>1.8397349682951378</c:v>
                </c:pt>
                <c:pt idx="13">
                  <c:v>1.8285119220734629</c:v>
                </c:pt>
                <c:pt idx="14">
                  <c:v>1.8221954032027781</c:v>
                </c:pt>
                <c:pt idx="15">
                  <c:v>1.7921578653801149</c:v>
                </c:pt>
                <c:pt idx="16">
                  <c:v>1.7099262328361533</c:v>
                </c:pt>
                <c:pt idx="17">
                  <c:v>1.6746560215553825</c:v>
                </c:pt>
                <c:pt idx="18">
                  <c:v>1.5574171771708014</c:v>
                </c:pt>
                <c:pt idx="19">
                  <c:v>1.4875296450181861</c:v>
                </c:pt>
                <c:pt idx="20">
                  <c:v>1.4660002471251417</c:v>
                </c:pt>
                <c:pt idx="21">
                  <c:v>1.4545484445203904</c:v>
                </c:pt>
                <c:pt idx="22">
                  <c:v>1.4356334298503213</c:v>
                </c:pt>
                <c:pt idx="23">
                  <c:v>1.4203889200706616</c:v>
                </c:pt>
                <c:pt idx="24">
                  <c:v>1.3452639552361112</c:v>
                </c:pt>
                <c:pt idx="25">
                  <c:v>1.3258841315738998</c:v>
                </c:pt>
                <c:pt idx="26">
                  <c:v>1.2392334600830941</c:v>
                </c:pt>
                <c:pt idx="27">
                  <c:v>1.2199244903693485</c:v>
                </c:pt>
                <c:pt idx="28">
                  <c:v>1.1700415664145181</c:v>
                </c:pt>
              </c:numCache>
            </c:numRef>
          </c:val>
        </c:ser>
        <c:dLbls>
          <c:showLegendKey val="0"/>
          <c:showVal val="0"/>
          <c:showCatName val="0"/>
          <c:showSerName val="0"/>
          <c:showPercent val="0"/>
          <c:showBubbleSize val="0"/>
        </c:dLbls>
        <c:gapWidth val="150"/>
        <c:axId val="54908032"/>
        <c:axId val="54909568"/>
      </c:barChart>
      <c:catAx>
        <c:axId val="54908032"/>
        <c:scaling>
          <c:orientation val="minMax"/>
        </c:scaling>
        <c:delete val="0"/>
        <c:axPos val="b"/>
        <c:numFmt formatCode="General" sourceLinked="1"/>
        <c:majorTickMark val="out"/>
        <c:minorTickMark val="none"/>
        <c:tickLblPos val="nextTo"/>
        <c:txPr>
          <a:bodyPr rot="3180000"/>
          <a:lstStyle/>
          <a:p>
            <a:pPr>
              <a:defRPr/>
            </a:pPr>
            <a:endParaRPr lang="en-US"/>
          </a:p>
        </c:txPr>
        <c:crossAx val="54909568"/>
        <c:crosses val="autoZero"/>
        <c:auto val="1"/>
        <c:lblAlgn val="ctr"/>
        <c:lblOffset val="100"/>
        <c:noMultiLvlLbl val="0"/>
      </c:catAx>
      <c:valAx>
        <c:axId val="54909568"/>
        <c:scaling>
          <c:orientation val="minMax"/>
        </c:scaling>
        <c:delete val="0"/>
        <c:axPos val="l"/>
        <c:numFmt formatCode="0%" sourceLinked="1"/>
        <c:majorTickMark val="out"/>
        <c:minorTickMark val="none"/>
        <c:tickLblPos val="nextTo"/>
        <c:crossAx val="54908032"/>
        <c:crosses val="autoZero"/>
        <c:crossBetween val="between"/>
      </c:valAx>
    </c:plotArea>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a:solidFill>
                  <a:srgbClr val="000000"/>
                </a:solidFill>
                <a:latin typeface="Arial Narrow"/>
              </a:defRPr>
            </a:pPr>
            <a:r>
              <a:rPr lang="en-GB" sz="1800" b="1" i="0">
                <a:solidFill>
                  <a:srgbClr val="000000"/>
                </a:solidFill>
                <a:latin typeface="Arial Narrow"/>
              </a:rPr>
              <a:t>Construction</a:t>
            </a:r>
          </a:p>
        </c:rich>
      </c:tx>
      <c:layout>
        <c:manualLayout>
          <c:xMode val="edge"/>
          <c:yMode val="edge"/>
          <c:x val="0.48324769092444758"/>
          <c:y val="1.9920768330924928E-2"/>
        </c:manualLayout>
      </c:layout>
      <c:overlay val="1"/>
    </c:title>
    <c:autoTitleDeleted val="0"/>
    <c:plotArea>
      <c:layout>
        <c:manualLayout>
          <c:xMode val="edge"/>
          <c:yMode val="edge"/>
          <c:x val="8.6453546195124978E-3"/>
          <c:y val="0.20637873585631641"/>
          <c:w val="0.98919330672560934"/>
          <c:h val="0.78366086262185974"/>
        </c:manualLayout>
      </c:layout>
      <c:barChart>
        <c:barDir val="col"/>
        <c:grouping val="stacked"/>
        <c:varyColors val="0"/>
        <c:ser>
          <c:idx val="0"/>
          <c:order val="0"/>
          <c:tx>
            <c:strRef>
              <c:f>'[302017051p1g017.xlsx]Fig.2.17'!$C$140</c:f>
              <c:strCache>
                <c:ptCount val="1"/>
                <c:pt idx="0">
                  <c:v>1-9</c:v>
                </c:pt>
              </c:strCache>
            </c:strRef>
          </c:tx>
          <c:spPr>
            <a:solidFill>
              <a:srgbClr val="0070C0"/>
            </a:solidFill>
            <a:ln>
              <a:solidFill>
                <a:srgbClr val="0070C0"/>
              </a:solidFill>
              <a:round/>
            </a:ln>
            <a:effectLst/>
            <a:extLst/>
          </c:spPr>
          <c:invertIfNegative val="0"/>
          <c:dPt>
            <c:idx val="1"/>
            <c:invertIfNegative val="0"/>
            <c:bubble3D val="0"/>
          </c:dPt>
          <c:dPt>
            <c:idx val="2"/>
            <c:invertIfNegative val="0"/>
            <c:bubble3D val="0"/>
          </c:dPt>
          <c:dPt>
            <c:idx val="4"/>
            <c:invertIfNegative val="0"/>
            <c:bubble3D val="0"/>
          </c:dPt>
          <c:dPt>
            <c:idx val="9"/>
            <c:invertIfNegative val="0"/>
            <c:bubble3D val="0"/>
          </c:dPt>
          <c:dPt>
            <c:idx val="10"/>
            <c:invertIfNegative val="0"/>
            <c:bubble3D val="0"/>
          </c:dPt>
          <c:dPt>
            <c:idx val="17"/>
            <c:invertIfNegative val="0"/>
            <c:bubble3D val="0"/>
          </c:dPt>
          <c:dPt>
            <c:idx val="18"/>
            <c:invertIfNegative val="0"/>
            <c:bubble3D val="0"/>
          </c:dPt>
          <c:dPt>
            <c:idx val="19"/>
            <c:invertIfNegative val="0"/>
            <c:bubble3D val="0"/>
          </c:dPt>
          <c:dPt>
            <c:idx val="20"/>
            <c:invertIfNegative val="0"/>
            <c:bubble3D val="0"/>
          </c:dPt>
          <c:dPt>
            <c:idx val="21"/>
            <c:invertIfNegative val="0"/>
            <c:bubble3D val="0"/>
          </c:dPt>
          <c:dPt>
            <c:idx val="23"/>
            <c:invertIfNegative val="0"/>
            <c:bubble3D val="0"/>
          </c:dPt>
          <c:dPt>
            <c:idx val="27"/>
            <c:invertIfNegative val="0"/>
            <c:bubble3D val="0"/>
          </c:dPt>
          <c:dPt>
            <c:idx val="31"/>
            <c:invertIfNegative val="0"/>
            <c:bubble3D val="0"/>
          </c:dPt>
          <c:dPt>
            <c:idx val="32"/>
            <c:invertIfNegative val="0"/>
            <c:bubble3D val="0"/>
          </c:dPt>
          <c:dPt>
            <c:idx val="37"/>
            <c:invertIfNegative val="0"/>
            <c:bubble3D val="0"/>
          </c:dPt>
          <c:dPt>
            <c:idx val="38"/>
            <c:invertIfNegative val="0"/>
            <c:bubble3D val="0"/>
          </c:dPt>
          <c:cat>
            <c:strRef>
              <c:f>'[302017051p1g017.xlsx]Fig.2.17'!$B$141:$B$172</c:f>
              <c:strCache>
                <c:ptCount val="32"/>
                <c:pt idx="0">
                  <c:v>GRC</c:v>
                </c:pt>
                <c:pt idx="1">
                  <c:v>ISR</c:v>
                </c:pt>
                <c:pt idx="2">
                  <c:v>ITA</c:v>
                </c:pt>
                <c:pt idx="3">
                  <c:v>SVN</c:v>
                </c:pt>
                <c:pt idx="4">
                  <c:v>IRL</c:v>
                </c:pt>
                <c:pt idx="5">
                  <c:v>DEU</c:v>
                </c:pt>
                <c:pt idx="6">
                  <c:v>SVK</c:v>
                </c:pt>
                <c:pt idx="7">
                  <c:v>BEL</c:v>
                </c:pt>
                <c:pt idx="8">
                  <c:v>EST</c:v>
                </c:pt>
                <c:pt idx="9">
                  <c:v>CHE</c:v>
                </c:pt>
                <c:pt idx="10">
                  <c:v>LVA</c:v>
                </c:pt>
                <c:pt idx="11">
                  <c:v>HUN</c:v>
                </c:pt>
                <c:pt idx="12">
                  <c:v>LUX</c:v>
                </c:pt>
                <c:pt idx="13">
                  <c:v>CZE</c:v>
                </c:pt>
                <c:pt idx="14">
                  <c:v>NOR</c:v>
                </c:pt>
                <c:pt idx="15">
                  <c:v>USA</c:v>
                </c:pt>
                <c:pt idx="16">
                  <c:v>DNK</c:v>
                </c:pt>
                <c:pt idx="17">
                  <c:v>POL</c:v>
                </c:pt>
                <c:pt idx="18">
                  <c:v>TUR</c:v>
                </c:pt>
                <c:pt idx="19">
                  <c:v>ESP</c:v>
                </c:pt>
                <c:pt idx="20">
                  <c:v>AUT</c:v>
                </c:pt>
                <c:pt idx="21">
                  <c:v>SWE</c:v>
                </c:pt>
                <c:pt idx="22">
                  <c:v>FIN</c:v>
                </c:pt>
                <c:pt idx="23">
                  <c:v>GBR</c:v>
                </c:pt>
                <c:pt idx="24">
                  <c:v>AUS</c:v>
                </c:pt>
                <c:pt idx="25">
                  <c:v>ROU</c:v>
                </c:pt>
                <c:pt idx="26">
                  <c:v>NLD</c:v>
                </c:pt>
                <c:pt idx="27">
                  <c:v>PRT</c:v>
                </c:pt>
                <c:pt idx="28">
                  <c:v>LTU</c:v>
                </c:pt>
                <c:pt idx="29">
                  <c:v>FRA</c:v>
                </c:pt>
                <c:pt idx="30">
                  <c:v>MEX</c:v>
                </c:pt>
                <c:pt idx="31">
                  <c:v>BRA</c:v>
                </c:pt>
              </c:strCache>
            </c:strRef>
          </c:cat>
          <c:val>
            <c:numRef>
              <c:f>'[302017051p1g017.xlsx]Fig.2.17'!$C$141:$C$172</c:f>
              <c:numCache>
                <c:formatCode>General</c:formatCode>
                <c:ptCount val="32"/>
                <c:pt idx="0">
                  <c:v>48.440967149472598</c:v>
                </c:pt>
                <c:pt idx="1">
                  <c:v>42.963483196025827</c:v>
                </c:pt>
                <c:pt idx="2">
                  <c:v>53.213122600991682</c:v>
                </c:pt>
                <c:pt idx="3">
                  <c:v>42.188209460303696</c:v>
                </c:pt>
                <c:pt idx="4">
                  <c:v>66.444644180876949</c:v>
                </c:pt>
                <c:pt idx="5">
                  <c:v>31.339181973207911</c:v>
                </c:pt>
                <c:pt idx="6">
                  <c:v>47.640049908681242</c:v>
                </c:pt>
                <c:pt idx="7">
                  <c:v>41.838601151461177</c:v>
                </c:pt>
                <c:pt idx="8">
                  <c:v>34.875242558339714</c:v>
                </c:pt>
                <c:pt idx="9">
                  <c:v>16.511315653750781</c:v>
                </c:pt>
                <c:pt idx="10">
                  <c:v>18.955378328987962</c:v>
                </c:pt>
                <c:pt idx="11">
                  <c:v>33.679132201468256</c:v>
                </c:pt>
                <c:pt idx="12">
                  <c:v>17.647313565879333</c:v>
                </c:pt>
                <c:pt idx="13">
                  <c:v>39.688059598348055</c:v>
                </c:pt>
                <c:pt idx="14">
                  <c:v>31.742341360484716</c:v>
                </c:pt>
                <c:pt idx="15">
                  <c:v>18.438024155265566</c:v>
                </c:pt>
                <c:pt idx="16">
                  <c:v>30.134405479372806</c:v>
                </c:pt>
                <c:pt idx="17">
                  <c:v>39.221618290245033</c:v>
                </c:pt>
                <c:pt idx="18">
                  <c:v>29.518433268208724</c:v>
                </c:pt>
                <c:pt idx="19">
                  <c:v>40.575997721484093</c:v>
                </c:pt>
                <c:pt idx="20">
                  <c:v>20.563223563124794</c:v>
                </c:pt>
                <c:pt idx="21">
                  <c:v>32.888880227464398</c:v>
                </c:pt>
                <c:pt idx="22">
                  <c:v>32.756105825728781</c:v>
                </c:pt>
                <c:pt idx="23">
                  <c:v>39.009462124401196</c:v>
                </c:pt>
                <c:pt idx="24">
                  <c:v>56.801687257418692</c:v>
                </c:pt>
                <c:pt idx="25">
                  <c:v>26.456675465669822</c:v>
                </c:pt>
                <c:pt idx="26">
                  <c:v>35.537058292786142</c:v>
                </c:pt>
                <c:pt idx="27">
                  <c:v>27.433900312579141</c:v>
                </c:pt>
                <c:pt idx="28">
                  <c:v>17.114876877809515</c:v>
                </c:pt>
                <c:pt idx="29">
                  <c:v>39.122570072494199</c:v>
                </c:pt>
                <c:pt idx="30">
                  <c:v>1.4541346451345616</c:v>
                </c:pt>
                <c:pt idx="31">
                  <c:v>10.584372205068874</c:v>
                </c:pt>
              </c:numCache>
            </c:numRef>
          </c:val>
        </c:ser>
        <c:ser>
          <c:idx val="1"/>
          <c:order val="1"/>
          <c:tx>
            <c:strRef>
              <c:f>'[302017051p1g017.xlsx]Fig.2.17'!$D$140</c:f>
              <c:strCache>
                <c:ptCount val="1"/>
                <c:pt idx="0">
                  <c:v>10-19</c:v>
                </c:pt>
              </c:strCache>
            </c:strRef>
          </c:tx>
          <c:spPr>
            <a:pattFill prst="pct70">
              <a:fgClr>
                <a:schemeClr val="tx2">
                  <a:lumMod val="60000"/>
                  <a:lumOff val="40000"/>
                </a:schemeClr>
              </a:fgClr>
              <a:bgClr>
                <a:schemeClr val="bg1"/>
              </a:bgClr>
            </a:pattFill>
            <a:ln w="3175">
              <a:solidFill>
                <a:schemeClr val="tx2">
                  <a:lumMod val="60000"/>
                  <a:lumOff val="40000"/>
                </a:schemeClr>
              </a:solidFill>
              <a:round/>
            </a:ln>
            <a:effectLst/>
            <a:extLst/>
          </c:spPr>
          <c:invertIfNegative val="0"/>
          <c:dPt>
            <c:idx val="1"/>
            <c:invertIfNegative val="0"/>
            <c:bubble3D val="0"/>
          </c:dPt>
          <c:dPt>
            <c:idx val="2"/>
            <c:invertIfNegative val="0"/>
            <c:bubble3D val="0"/>
          </c:dPt>
          <c:dPt>
            <c:idx val="18"/>
            <c:invertIfNegative val="0"/>
            <c:bubble3D val="0"/>
          </c:dPt>
          <c:dPt>
            <c:idx val="20"/>
            <c:invertIfNegative val="0"/>
            <c:bubble3D val="0"/>
          </c:dPt>
          <c:dPt>
            <c:idx val="21"/>
            <c:invertIfNegative val="0"/>
            <c:bubble3D val="0"/>
          </c:dPt>
          <c:dPt>
            <c:idx val="23"/>
            <c:invertIfNegative val="0"/>
            <c:bubble3D val="0"/>
          </c:dPt>
          <c:dPt>
            <c:idx val="27"/>
            <c:invertIfNegative val="0"/>
            <c:bubble3D val="0"/>
          </c:dPt>
          <c:dPt>
            <c:idx val="35"/>
            <c:invertIfNegative val="0"/>
            <c:bubble3D val="0"/>
          </c:dPt>
          <c:cat>
            <c:strRef>
              <c:f>'[302017051p1g017.xlsx]Fig.2.17'!$B$141:$B$172</c:f>
              <c:strCache>
                <c:ptCount val="32"/>
                <c:pt idx="0">
                  <c:v>GRC</c:v>
                </c:pt>
                <c:pt idx="1">
                  <c:v>ISR</c:v>
                </c:pt>
                <c:pt idx="2">
                  <c:v>ITA</c:v>
                </c:pt>
                <c:pt idx="3">
                  <c:v>SVN</c:v>
                </c:pt>
                <c:pt idx="4">
                  <c:v>IRL</c:v>
                </c:pt>
                <c:pt idx="5">
                  <c:v>DEU</c:v>
                </c:pt>
                <c:pt idx="6">
                  <c:v>SVK</c:v>
                </c:pt>
                <c:pt idx="7">
                  <c:v>BEL</c:v>
                </c:pt>
                <c:pt idx="8">
                  <c:v>EST</c:v>
                </c:pt>
                <c:pt idx="9">
                  <c:v>CHE</c:v>
                </c:pt>
                <c:pt idx="10">
                  <c:v>LVA</c:v>
                </c:pt>
                <c:pt idx="11">
                  <c:v>HUN</c:v>
                </c:pt>
                <c:pt idx="12">
                  <c:v>LUX</c:v>
                </c:pt>
                <c:pt idx="13">
                  <c:v>CZE</c:v>
                </c:pt>
                <c:pt idx="14">
                  <c:v>NOR</c:v>
                </c:pt>
                <c:pt idx="15">
                  <c:v>USA</c:v>
                </c:pt>
                <c:pt idx="16">
                  <c:v>DNK</c:v>
                </c:pt>
                <c:pt idx="17">
                  <c:v>POL</c:v>
                </c:pt>
                <c:pt idx="18">
                  <c:v>TUR</c:v>
                </c:pt>
                <c:pt idx="19">
                  <c:v>ESP</c:v>
                </c:pt>
                <c:pt idx="20">
                  <c:v>AUT</c:v>
                </c:pt>
                <c:pt idx="21">
                  <c:v>SWE</c:v>
                </c:pt>
                <c:pt idx="22">
                  <c:v>FIN</c:v>
                </c:pt>
                <c:pt idx="23">
                  <c:v>GBR</c:v>
                </c:pt>
                <c:pt idx="24">
                  <c:v>AUS</c:v>
                </c:pt>
                <c:pt idx="25">
                  <c:v>ROU</c:v>
                </c:pt>
                <c:pt idx="26">
                  <c:v>NLD</c:v>
                </c:pt>
                <c:pt idx="27">
                  <c:v>PRT</c:v>
                </c:pt>
                <c:pt idx="28">
                  <c:v>LTU</c:v>
                </c:pt>
                <c:pt idx="29">
                  <c:v>FRA</c:v>
                </c:pt>
                <c:pt idx="30">
                  <c:v>MEX</c:v>
                </c:pt>
                <c:pt idx="31">
                  <c:v>BRA</c:v>
                </c:pt>
              </c:strCache>
            </c:strRef>
          </c:cat>
          <c:val>
            <c:numRef>
              <c:f>'[302017051p1g017.xlsx]Fig.2.17'!$D$141:$D$172</c:f>
              <c:numCache>
                <c:formatCode>General</c:formatCode>
                <c:ptCount val="32"/>
                <c:pt idx="0">
                  <c:v>14.245114661981313</c:v>
                </c:pt>
                <c:pt idx="1">
                  <c:v>13.834933259992756</c:v>
                </c:pt>
                <c:pt idx="2">
                  <c:v>16.184725372540694</c:v>
                </c:pt>
                <c:pt idx="3">
                  <c:v>16.449462662773072</c:v>
                </c:pt>
                <c:pt idx="4">
                  <c:v>8.1419533283597971</c:v>
                </c:pt>
                <c:pt idx="5">
                  <c:v>23.256926773341256</c:v>
                </c:pt>
                <c:pt idx="6">
                  <c:v>8.8341779189469811</c:v>
                </c:pt>
                <c:pt idx="7">
                  <c:v>12.290228641698771</c:v>
                </c:pt>
                <c:pt idx="8">
                  <c:v>14.948159223867892</c:v>
                </c:pt>
                <c:pt idx="9">
                  <c:v>15.356642190867547</c:v>
                </c:pt>
                <c:pt idx="10">
                  <c:v>9.8466507496655353</c:v>
                </c:pt>
                <c:pt idx="11">
                  <c:v>14.425623872307042</c:v>
                </c:pt>
                <c:pt idx="12">
                  <c:v>10.968550105436119</c:v>
                </c:pt>
                <c:pt idx="13">
                  <c:v>9.037821269718517</c:v>
                </c:pt>
                <c:pt idx="14">
                  <c:v>14.766937708556378</c:v>
                </c:pt>
                <c:pt idx="15">
                  <c:v>11.462511919485962</c:v>
                </c:pt>
                <c:pt idx="16">
                  <c:v>14.068275217119828</c:v>
                </c:pt>
                <c:pt idx="17">
                  <c:v>8.3952698978267666</c:v>
                </c:pt>
                <c:pt idx="18">
                  <c:v>0</c:v>
                </c:pt>
                <c:pt idx="19">
                  <c:v>11.757136777727371</c:v>
                </c:pt>
                <c:pt idx="20">
                  <c:v>14.21658159424066</c:v>
                </c:pt>
                <c:pt idx="21">
                  <c:v>13.059152564975332</c:v>
                </c:pt>
                <c:pt idx="22">
                  <c:v>13.384873138347702</c:v>
                </c:pt>
                <c:pt idx="23">
                  <c:v>9.7622828965048889</c:v>
                </c:pt>
                <c:pt idx="25">
                  <c:v>11.157068813904054</c:v>
                </c:pt>
                <c:pt idx="26">
                  <c:v>8.7723737004465008</c:v>
                </c:pt>
                <c:pt idx="27">
                  <c:v>11.882370611060612</c:v>
                </c:pt>
                <c:pt idx="28">
                  <c:v>9.6497180276159238</c:v>
                </c:pt>
                <c:pt idx="29">
                  <c:v>11.244257640270582</c:v>
                </c:pt>
                <c:pt idx="30">
                  <c:v>8.6923699753433539</c:v>
                </c:pt>
                <c:pt idx="31">
                  <c:v>6.9068831000873754</c:v>
                </c:pt>
              </c:numCache>
            </c:numRef>
          </c:val>
        </c:ser>
        <c:ser>
          <c:idx val="2"/>
          <c:order val="2"/>
          <c:tx>
            <c:strRef>
              <c:f>'[302017051p1g017.xlsx]Fig.2.17'!$E$140</c:f>
              <c:strCache>
                <c:ptCount val="1"/>
                <c:pt idx="0">
                  <c:v>20-49</c:v>
                </c:pt>
              </c:strCache>
            </c:strRef>
          </c:tx>
          <c:spPr>
            <a:pattFill prst="dkHorz">
              <a:fgClr>
                <a:srgbClr val="00AACC"/>
              </a:fgClr>
              <a:bgClr>
                <a:schemeClr val="bg1"/>
              </a:bgClr>
            </a:pattFill>
            <a:ln w="6350">
              <a:solidFill>
                <a:schemeClr val="accent5">
                  <a:lumMod val="60000"/>
                  <a:lumOff val="40000"/>
                </a:schemeClr>
              </a:solidFill>
              <a:round/>
            </a:ln>
            <a:effectLst/>
            <a:extLst/>
          </c:spPr>
          <c:invertIfNegative val="0"/>
          <c:dPt>
            <c:idx val="9"/>
            <c:invertIfNegative val="0"/>
            <c:bubble3D val="0"/>
          </c:dPt>
          <c:dPt>
            <c:idx val="18"/>
            <c:invertIfNegative val="0"/>
            <c:bubble3D val="0"/>
          </c:dPt>
          <c:dPt>
            <c:idx val="20"/>
            <c:invertIfNegative val="0"/>
            <c:bubble3D val="0"/>
          </c:dPt>
          <c:dPt>
            <c:idx val="21"/>
            <c:invertIfNegative val="0"/>
            <c:bubble3D val="0"/>
          </c:dPt>
          <c:dPt>
            <c:idx val="23"/>
            <c:invertIfNegative val="0"/>
            <c:bubble3D val="0"/>
          </c:dPt>
          <c:dPt>
            <c:idx val="27"/>
            <c:invertIfNegative val="0"/>
            <c:bubble3D val="0"/>
          </c:dPt>
          <c:dPt>
            <c:idx val="37"/>
            <c:invertIfNegative val="0"/>
            <c:bubble3D val="0"/>
          </c:dPt>
          <c:cat>
            <c:strRef>
              <c:f>'[302017051p1g017.xlsx]Fig.2.17'!$B$141:$B$172</c:f>
              <c:strCache>
                <c:ptCount val="32"/>
                <c:pt idx="0">
                  <c:v>GRC</c:v>
                </c:pt>
                <c:pt idx="1">
                  <c:v>ISR</c:v>
                </c:pt>
                <c:pt idx="2">
                  <c:v>ITA</c:v>
                </c:pt>
                <c:pt idx="3">
                  <c:v>SVN</c:v>
                </c:pt>
                <c:pt idx="4">
                  <c:v>IRL</c:v>
                </c:pt>
                <c:pt idx="5">
                  <c:v>DEU</c:v>
                </c:pt>
                <c:pt idx="6">
                  <c:v>SVK</c:v>
                </c:pt>
                <c:pt idx="7">
                  <c:v>BEL</c:v>
                </c:pt>
                <c:pt idx="8">
                  <c:v>EST</c:v>
                </c:pt>
                <c:pt idx="9">
                  <c:v>CHE</c:v>
                </c:pt>
                <c:pt idx="10">
                  <c:v>LVA</c:v>
                </c:pt>
                <c:pt idx="11">
                  <c:v>HUN</c:v>
                </c:pt>
                <c:pt idx="12">
                  <c:v>LUX</c:v>
                </c:pt>
                <c:pt idx="13">
                  <c:v>CZE</c:v>
                </c:pt>
                <c:pt idx="14">
                  <c:v>NOR</c:v>
                </c:pt>
                <c:pt idx="15">
                  <c:v>USA</c:v>
                </c:pt>
                <c:pt idx="16">
                  <c:v>DNK</c:v>
                </c:pt>
                <c:pt idx="17">
                  <c:v>POL</c:v>
                </c:pt>
                <c:pt idx="18">
                  <c:v>TUR</c:v>
                </c:pt>
                <c:pt idx="19">
                  <c:v>ESP</c:v>
                </c:pt>
                <c:pt idx="20">
                  <c:v>AUT</c:v>
                </c:pt>
                <c:pt idx="21">
                  <c:v>SWE</c:v>
                </c:pt>
                <c:pt idx="22">
                  <c:v>FIN</c:v>
                </c:pt>
                <c:pt idx="23">
                  <c:v>GBR</c:v>
                </c:pt>
                <c:pt idx="24">
                  <c:v>AUS</c:v>
                </c:pt>
                <c:pt idx="25">
                  <c:v>ROU</c:v>
                </c:pt>
                <c:pt idx="26">
                  <c:v>NLD</c:v>
                </c:pt>
                <c:pt idx="27">
                  <c:v>PRT</c:v>
                </c:pt>
                <c:pt idx="28">
                  <c:v>LTU</c:v>
                </c:pt>
                <c:pt idx="29">
                  <c:v>FRA</c:v>
                </c:pt>
                <c:pt idx="30">
                  <c:v>MEX</c:v>
                </c:pt>
                <c:pt idx="31">
                  <c:v>BRA</c:v>
                </c:pt>
              </c:strCache>
            </c:strRef>
          </c:cat>
          <c:val>
            <c:numRef>
              <c:f>'[302017051p1g017.xlsx]Fig.2.17'!$E$141:$E$172</c:f>
              <c:numCache>
                <c:formatCode>General</c:formatCode>
                <c:ptCount val="32"/>
                <c:pt idx="0">
                  <c:v>13.638824167311029</c:v>
                </c:pt>
                <c:pt idx="1">
                  <c:v>18.238552763932432</c:v>
                </c:pt>
                <c:pt idx="2">
                  <c:v>12.403520030192254</c:v>
                </c:pt>
                <c:pt idx="3">
                  <c:v>15.517503240319925</c:v>
                </c:pt>
                <c:pt idx="4">
                  <c:v>9.3522157357205362</c:v>
                </c:pt>
                <c:pt idx="5">
                  <c:v>17.517261896455061</c:v>
                </c:pt>
                <c:pt idx="6">
                  <c:v>14.396682107008081</c:v>
                </c:pt>
                <c:pt idx="7">
                  <c:v>15.08657216676745</c:v>
                </c:pt>
                <c:pt idx="8">
                  <c:v>17.523071786334487</c:v>
                </c:pt>
                <c:pt idx="9">
                  <c:v>26.441264549692711</c:v>
                </c:pt>
                <c:pt idx="10">
                  <c:v>19.393520412738553</c:v>
                </c:pt>
                <c:pt idx="11">
                  <c:v>16.163081907362667</c:v>
                </c:pt>
                <c:pt idx="12">
                  <c:v>22.857264952131423</c:v>
                </c:pt>
                <c:pt idx="13">
                  <c:v>13.195181138226079</c:v>
                </c:pt>
                <c:pt idx="14">
                  <c:v>18.23819070323022</c:v>
                </c:pt>
                <c:pt idx="15">
                  <c:v>18.579243046111614</c:v>
                </c:pt>
                <c:pt idx="16">
                  <c:v>18.864584568248993</c:v>
                </c:pt>
                <c:pt idx="17">
                  <c:v>12.613806901857586</c:v>
                </c:pt>
                <c:pt idx="18">
                  <c:v>18.754358958038132</c:v>
                </c:pt>
                <c:pt idx="19">
                  <c:v>12.525072415865409</c:v>
                </c:pt>
                <c:pt idx="20">
                  <c:v>20.461713115283551</c:v>
                </c:pt>
                <c:pt idx="21">
                  <c:v>15.630455779000505</c:v>
                </c:pt>
                <c:pt idx="22">
                  <c:v>15.521862859705754</c:v>
                </c:pt>
                <c:pt idx="23">
                  <c:v>11.068018397824885</c:v>
                </c:pt>
                <c:pt idx="24">
                  <c:v>18.23167299469182</c:v>
                </c:pt>
                <c:pt idx="25">
                  <c:v>12.800932585412239</c:v>
                </c:pt>
                <c:pt idx="26">
                  <c:v>12.129117347999069</c:v>
                </c:pt>
                <c:pt idx="27">
                  <c:v>14.514761816499751</c:v>
                </c:pt>
                <c:pt idx="28">
                  <c:v>16.015065650685155</c:v>
                </c:pt>
                <c:pt idx="29">
                  <c:v>12.994652545263557</c:v>
                </c:pt>
                <c:pt idx="30">
                  <c:v>13.733847457876376</c:v>
                </c:pt>
                <c:pt idx="31">
                  <c:v>12.534966107142774</c:v>
                </c:pt>
              </c:numCache>
            </c:numRef>
          </c:val>
        </c:ser>
        <c:ser>
          <c:idx val="3"/>
          <c:order val="3"/>
          <c:tx>
            <c:strRef>
              <c:f>'[302017051p1g017.xlsx]Fig.2.17'!$F$140</c:f>
              <c:strCache>
                <c:ptCount val="1"/>
                <c:pt idx="0">
                  <c:v>50-249</c:v>
                </c:pt>
              </c:strCache>
            </c:strRef>
          </c:tx>
          <c:spPr>
            <a:solidFill>
              <a:srgbClr val="83D2E3"/>
            </a:solidFill>
            <a:ln>
              <a:solidFill>
                <a:schemeClr val="accent5">
                  <a:lumMod val="60000"/>
                  <a:lumOff val="40000"/>
                </a:schemeClr>
              </a:solidFill>
              <a:round/>
            </a:ln>
            <a:effectLst/>
            <a:extLst/>
          </c:spPr>
          <c:invertIfNegative val="0"/>
          <c:dPt>
            <c:idx val="0"/>
            <c:invertIfNegative val="0"/>
            <c:bubble3D val="0"/>
          </c:dPt>
          <c:dPt>
            <c:idx val="1"/>
            <c:invertIfNegative val="0"/>
            <c:bubble3D val="0"/>
          </c:dPt>
          <c:dPt>
            <c:idx val="2"/>
            <c:invertIfNegative val="0"/>
            <c:bubble3D val="0"/>
          </c:dPt>
          <c:dPt>
            <c:idx val="4"/>
            <c:invertIfNegative val="0"/>
            <c:bubble3D val="0"/>
          </c:dPt>
          <c:dPt>
            <c:idx val="5"/>
            <c:invertIfNegative val="0"/>
            <c:bubble3D val="0"/>
          </c:dPt>
          <c:dPt>
            <c:idx val="18"/>
            <c:invertIfNegative val="0"/>
            <c:bubble3D val="0"/>
          </c:dPt>
          <c:dPt>
            <c:idx val="20"/>
            <c:invertIfNegative val="0"/>
            <c:bubble3D val="0"/>
          </c:dPt>
          <c:dPt>
            <c:idx val="21"/>
            <c:invertIfNegative val="0"/>
            <c:bubble3D val="0"/>
          </c:dPt>
          <c:dPt>
            <c:idx val="23"/>
            <c:invertIfNegative val="0"/>
            <c:bubble3D val="0"/>
          </c:dPt>
          <c:dPt>
            <c:idx val="24"/>
            <c:invertIfNegative val="0"/>
            <c:bubble3D val="0"/>
          </c:dPt>
          <c:dPt>
            <c:idx val="27"/>
            <c:invertIfNegative val="0"/>
            <c:bubble3D val="0"/>
          </c:dPt>
          <c:dPt>
            <c:idx val="36"/>
            <c:invertIfNegative val="0"/>
            <c:bubble3D val="0"/>
          </c:dPt>
          <c:cat>
            <c:strRef>
              <c:f>'[302017051p1g017.xlsx]Fig.2.17'!$B$141:$B$172</c:f>
              <c:strCache>
                <c:ptCount val="32"/>
                <c:pt idx="0">
                  <c:v>GRC</c:v>
                </c:pt>
                <c:pt idx="1">
                  <c:v>ISR</c:v>
                </c:pt>
                <c:pt idx="2">
                  <c:v>ITA</c:v>
                </c:pt>
                <c:pt idx="3">
                  <c:v>SVN</c:v>
                </c:pt>
                <c:pt idx="4">
                  <c:v>IRL</c:v>
                </c:pt>
                <c:pt idx="5">
                  <c:v>DEU</c:v>
                </c:pt>
                <c:pt idx="6">
                  <c:v>SVK</c:v>
                </c:pt>
                <c:pt idx="7">
                  <c:v>BEL</c:v>
                </c:pt>
                <c:pt idx="8">
                  <c:v>EST</c:v>
                </c:pt>
                <c:pt idx="9">
                  <c:v>CHE</c:v>
                </c:pt>
                <c:pt idx="10">
                  <c:v>LVA</c:v>
                </c:pt>
                <c:pt idx="11">
                  <c:v>HUN</c:v>
                </c:pt>
                <c:pt idx="12">
                  <c:v>LUX</c:v>
                </c:pt>
                <c:pt idx="13">
                  <c:v>CZE</c:v>
                </c:pt>
                <c:pt idx="14">
                  <c:v>NOR</c:v>
                </c:pt>
                <c:pt idx="15">
                  <c:v>USA</c:v>
                </c:pt>
                <c:pt idx="16">
                  <c:v>DNK</c:v>
                </c:pt>
                <c:pt idx="17">
                  <c:v>POL</c:v>
                </c:pt>
                <c:pt idx="18">
                  <c:v>TUR</c:v>
                </c:pt>
                <c:pt idx="19">
                  <c:v>ESP</c:v>
                </c:pt>
                <c:pt idx="20">
                  <c:v>AUT</c:v>
                </c:pt>
                <c:pt idx="21">
                  <c:v>SWE</c:v>
                </c:pt>
                <c:pt idx="22">
                  <c:v>FIN</c:v>
                </c:pt>
                <c:pt idx="23">
                  <c:v>GBR</c:v>
                </c:pt>
                <c:pt idx="24">
                  <c:v>AUS</c:v>
                </c:pt>
                <c:pt idx="25">
                  <c:v>ROU</c:v>
                </c:pt>
                <c:pt idx="26">
                  <c:v>NLD</c:v>
                </c:pt>
                <c:pt idx="27">
                  <c:v>PRT</c:v>
                </c:pt>
                <c:pt idx="28">
                  <c:v>LTU</c:v>
                </c:pt>
                <c:pt idx="29">
                  <c:v>FRA</c:v>
                </c:pt>
                <c:pt idx="30">
                  <c:v>MEX</c:v>
                </c:pt>
                <c:pt idx="31">
                  <c:v>BRA</c:v>
                </c:pt>
              </c:strCache>
            </c:strRef>
          </c:cat>
          <c:val>
            <c:numRef>
              <c:f>'[302017051p1g017.xlsx]Fig.2.17'!$F$141:$F$172</c:f>
              <c:numCache>
                <c:formatCode>General</c:formatCode>
                <c:ptCount val="32"/>
                <c:pt idx="0">
                  <c:v>20.224111702064114</c:v>
                </c:pt>
                <c:pt idx="1">
                  <c:v>18.371387851052276</c:v>
                </c:pt>
                <c:pt idx="2">
                  <c:v>10.596051841583733</c:v>
                </c:pt>
                <c:pt idx="3">
                  <c:v>16.775269211213178</c:v>
                </c:pt>
                <c:pt idx="4">
                  <c:v>6.8434435989991522</c:v>
                </c:pt>
                <c:pt idx="5">
                  <c:v>18.217563242631016</c:v>
                </c:pt>
                <c:pt idx="6">
                  <c:v>19.024422181345258</c:v>
                </c:pt>
                <c:pt idx="7">
                  <c:v>19.151834624873345</c:v>
                </c:pt>
                <c:pt idx="8">
                  <c:v>19.89290174736044</c:v>
                </c:pt>
                <c:pt idx="9">
                  <c:v>27.255305794921135</c:v>
                </c:pt>
                <c:pt idx="10">
                  <c:v>35.916061067832423</c:v>
                </c:pt>
                <c:pt idx="11">
                  <c:v>19.790343006101356</c:v>
                </c:pt>
                <c:pt idx="12">
                  <c:v>32.058924003163867</c:v>
                </c:pt>
                <c:pt idx="13">
                  <c:v>20.620217800506119</c:v>
                </c:pt>
                <c:pt idx="14">
                  <c:v>17.638960073570438</c:v>
                </c:pt>
                <c:pt idx="15">
                  <c:v>33.424394651571049</c:v>
                </c:pt>
                <c:pt idx="16">
                  <c:v>18.513736597130318</c:v>
                </c:pt>
                <c:pt idx="17">
                  <c:v>20.362194298735474</c:v>
                </c:pt>
                <c:pt idx="18">
                  <c:v>31.148926725807396</c:v>
                </c:pt>
                <c:pt idx="19">
                  <c:v>14.083650489528843</c:v>
                </c:pt>
                <c:pt idx="20">
                  <c:v>21.669624272596955</c:v>
                </c:pt>
                <c:pt idx="21">
                  <c:v>15.216824925397402</c:v>
                </c:pt>
                <c:pt idx="22">
                  <c:v>14.494649412515798</c:v>
                </c:pt>
                <c:pt idx="23">
                  <c:v>16.05321670835372</c:v>
                </c:pt>
                <c:pt idx="25">
                  <c:v>24.250717167663371</c:v>
                </c:pt>
                <c:pt idx="26">
                  <c:v>18.082395450849415</c:v>
                </c:pt>
                <c:pt idx="27">
                  <c:v>19.665844029685836</c:v>
                </c:pt>
                <c:pt idx="28">
                  <c:v>29.800376666544327</c:v>
                </c:pt>
                <c:pt idx="29">
                  <c:v>9.1076930498684732</c:v>
                </c:pt>
                <c:pt idx="30">
                  <c:v>33.633257399433205</c:v>
                </c:pt>
                <c:pt idx="31">
                  <c:v>26.406768563769308</c:v>
                </c:pt>
              </c:numCache>
            </c:numRef>
          </c:val>
        </c:ser>
        <c:ser>
          <c:idx val="4"/>
          <c:order val="4"/>
          <c:tx>
            <c:strRef>
              <c:f>'[302017051p1g017.xlsx]Fig.2.17'!$G$140</c:f>
              <c:strCache>
                <c:ptCount val="1"/>
                <c:pt idx="0">
                  <c:v>250+</c:v>
                </c:pt>
              </c:strCache>
            </c:strRef>
          </c:tx>
          <c:spPr>
            <a:solidFill>
              <a:schemeClr val="accent6"/>
            </a:solidFill>
            <a:ln>
              <a:solidFill>
                <a:schemeClr val="accent6"/>
              </a:solidFill>
              <a:round/>
            </a:ln>
            <a:effectLst/>
          </c:spPr>
          <c:invertIfNegative val="0"/>
          <c:cat>
            <c:strRef>
              <c:f>'[302017051p1g017.xlsx]Fig.2.17'!$B$141:$B$172</c:f>
              <c:strCache>
                <c:ptCount val="32"/>
                <c:pt idx="0">
                  <c:v>GRC</c:v>
                </c:pt>
                <c:pt idx="1">
                  <c:v>ISR</c:v>
                </c:pt>
                <c:pt idx="2">
                  <c:v>ITA</c:v>
                </c:pt>
                <c:pt idx="3">
                  <c:v>SVN</c:v>
                </c:pt>
                <c:pt idx="4">
                  <c:v>IRL</c:v>
                </c:pt>
                <c:pt idx="5">
                  <c:v>DEU</c:v>
                </c:pt>
                <c:pt idx="6">
                  <c:v>SVK</c:v>
                </c:pt>
                <c:pt idx="7">
                  <c:v>BEL</c:v>
                </c:pt>
                <c:pt idx="8">
                  <c:v>EST</c:v>
                </c:pt>
                <c:pt idx="9">
                  <c:v>CHE</c:v>
                </c:pt>
                <c:pt idx="10">
                  <c:v>LVA</c:v>
                </c:pt>
                <c:pt idx="11">
                  <c:v>HUN</c:v>
                </c:pt>
                <c:pt idx="12">
                  <c:v>LUX</c:v>
                </c:pt>
                <c:pt idx="13">
                  <c:v>CZE</c:v>
                </c:pt>
                <c:pt idx="14">
                  <c:v>NOR</c:v>
                </c:pt>
                <c:pt idx="15">
                  <c:v>USA</c:v>
                </c:pt>
                <c:pt idx="16">
                  <c:v>DNK</c:v>
                </c:pt>
                <c:pt idx="17">
                  <c:v>POL</c:v>
                </c:pt>
                <c:pt idx="18">
                  <c:v>TUR</c:v>
                </c:pt>
                <c:pt idx="19">
                  <c:v>ESP</c:v>
                </c:pt>
                <c:pt idx="20">
                  <c:v>AUT</c:v>
                </c:pt>
                <c:pt idx="21">
                  <c:v>SWE</c:v>
                </c:pt>
                <c:pt idx="22">
                  <c:v>FIN</c:v>
                </c:pt>
                <c:pt idx="23">
                  <c:v>GBR</c:v>
                </c:pt>
                <c:pt idx="24">
                  <c:v>AUS</c:v>
                </c:pt>
                <c:pt idx="25">
                  <c:v>ROU</c:v>
                </c:pt>
                <c:pt idx="26">
                  <c:v>NLD</c:v>
                </c:pt>
                <c:pt idx="27">
                  <c:v>PRT</c:v>
                </c:pt>
                <c:pt idx="28">
                  <c:v>LTU</c:v>
                </c:pt>
                <c:pt idx="29">
                  <c:v>FRA</c:v>
                </c:pt>
                <c:pt idx="30">
                  <c:v>MEX</c:v>
                </c:pt>
                <c:pt idx="31">
                  <c:v>BRA</c:v>
                </c:pt>
              </c:strCache>
            </c:strRef>
          </c:cat>
          <c:val>
            <c:numRef>
              <c:f>'[302017051p1g017.xlsx]Fig.2.17'!$G$141:$G$172</c:f>
              <c:numCache>
                <c:formatCode>General</c:formatCode>
                <c:ptCount val="32"/>
                <c:pt idx="0">
                  <c:v>3.4509825581894944</c:v>
                </c:pt>
                <c:pt idx="1">
                  <c:v>6.5916439641714781</c:v>
                </c:pt>
                <c:pt idx="2">
                  <c:v>7.6025803113154611</c:v>
                </c:pt>
                <c:pt idx="3">
                  <c:v>9.0695557293073605</c:v>
                </c:pt>
                <c:pt idx="4">
                  <c:v>9.2177422304226333</c:v>
                </c:pt>
                <c:pt idx="5">
                  <c:v>9.6690665948383394</c:v>
                </c:pt>
                <c:pt idx="6">
                  <c:v>10.104667059349577</c:v>
                </c:pt>
                <c:pt idx="7">
                  <c:v>11.632764340269521</c:v>
                </c:pt>
                <c:pt idx="8">
                  <c:v>12.760623795934615</c:v>
                </c:pt>
                <c:pt idx="9">
                  <c:v>14.435471337025467</c:v>
                </c:pt>
                <c:pt idx="10">
                  <c:v>15.888389637850656</c:v>
                </c:pt>
                <c:pt idx="11">
                  <c:v>15.941819614590614</c:v>
                </c:pt>
                <c:pt idx="12">
                  <c:v>16.467946468269055</c:v>
                </c:pt>
                <c:pt idx="13">
                  <c:v>17.458719179047655</c:v>
                </c:pt>
                <c:pt idx="14">
                  <c:v>17.613569679090389</c:v>
                </c:pt>
                <c:pt idx="15">
                  <c:v>18.095828161902439</c:v>
                </c:pt>
                <c:pt idx="16">
                  <c:v>18.41899794721585</c:v>
                </c:pt>
                <c:pt idx="17">
                  <c:v>19.407109948660576</c:v>
                </c:pt>
                <c:pt idx="18">
                  <c:v>20.578281047945769</c:v>
                </c:pt>
                <c:pt idx="19">
                  <c:v>21.058142895247567</c:v>
                </c:pt>
                <c:pt idx="20">
                  <c:v>23.088857246951413</c:v>
                </c:pt>
                <c:pt idx="21">
                  <c:v>23.204686568608249</c:v>
                </c:pt>
                <c:pt idx="22">
                  <c:v>23.842508928406506</c:v>
                </c:pt>
                <c:pt idx="23">
                  <c:v>24.107019941010716</c:v>
                </c:pt>
                <c:pt idx="24">
                  <c:v>24.966638655296947</c:v>
                </c:pt>
                <c:pt idx="25">
                  <c:v>25.334604568919893</c:v>
                </c:pt>
                <c:pt idx="26">
                  <c:v>25.479054216090127</c:v>
                </c:pt>
                <c:pt idx="27">
                  <c:v>26.503122867153596</c:v>
                </c:pt>
                <c:pt idx="28">
                  <c:v>27.419962887245944</c:v>
                </c:pt>
                <c:pt idx="29">
                  <c:v>27.530826764399638</c:v>
                </c:pt>
                <c:pt idx="30">
                  <c:v>42.486391460025025</c:v>
                </c:pt>
                <c:pt idx="31">
                  <c:v>43.567009996993832</c:v>
                </c:pt>
              </c:numCache>
            </c:numRef>
          </c:val>
        </c:ser>
        <c:dLbls>
          <c:showLegendKey val="0"/>
          <c:showVal val="0"/>
          <c:showCatName val="0"/>
          <c:showSerName val="0"/>
          <c:showPercent val="0"/>
          <c:showBubbleSize val="0"/>
        </c:dLbls>
        <c:gapWidth val="150"/>
        <c:overlap val="100"/>
        <c:axId val="86704128"/>
        <c:axId val="86706048"/>
      </c:barChart>
      <c:catAx>
        <c:axId val="86704128"/>
        <c:scaling>
          <c:orientation val="minMax"/>
        </c:scaling>
        <c:delete val="0"/>
        <c:axPos val="b"/>
        <c:majorGridlines>
          <c:spPr>
            <a:ln w="9525" cmpd="sng">
              <a:solidFill>
                <a:srgbClr val="FFFFFF"/>
              </a:solidFill>
              <a:prstDash val="solid"/>
            </a:ln>
          </c:spPr>
        </c:majorGridlines>
        <c:numFmt formatCode="General" sourceLinked="0"/>
        <c:majorTickMark val="in"/>
        <c:minorTickMark val="none"/>
        <c:tickLblPos val="low"/>
        <c:spPr>
          <a:noFill/>
          <a:ln w="9525">
            <a:solidFill>
              <a:schemeClr val="tx1"/>
            </a:solidFill>
            <a:prstDash val="solid"/>
          </a:ln>
          <a:extLst>
            <a:ext uri="{909E8E84-426E-40DD-AFC4-6F175D3DCCD1}">
              <a14:hiddenFill xmlns:a14="http://schemas.microsoft.com/office/drawing/2010/main">
                <a:noFill/>
              </a14:hiddenFill>
            </a:ext>
          </a:extLst>
        </c:spPr>
        <c:txPr>
          <a:bodyPr rot="-2700000" vert="horz"/>
          <a:lstStyle/>
          <a:p>
            <a:pPr>
              <a:defRPr sz="800" b="0" i="0">
                <a:solidFill>
                  <a:srgbClr val="000000"/>
                </a:solidFill>
                <a:latin typeface="Arial Narrow"/>
                <a:ea typeface="Arial Narrow"/>
                <a:cs typeface="Arial Narrow"/>
              </a:defRPr>
            </a:pPr>
            <a:endParaRPr lang="en-US"/>
          </a:p>
        </c:txPr>
        <c:crossAx val="86706048"/>
        <c:crosses val="autoZero"/>
        <c:auto val="1"/>
        <c:lblAlgn val="ctr"/>
        <c:lblOffset val="0"/>
        <c:tickLblSkip val="1"/>
        <c:noMultiLvlLbl val="0"/>
      </c:catAx>
      <c:valAx>
        <c:axId val="86706048"/>
        <c:scaling>
          <c:orientation val="minMax"/>
          <c:max val="100"/>
          <c:min val="0"/>
        </c:scaling>
        <c:delete val="0"/>
        <c:axPos val="l"/>
        <c:majorGridlines>
          <c:spPr>
            <a:ln w="9525" cmpd="sng">
              <a:solidFill>
                <a:srgbClr val="FFFFFF"/>
              </a:solidFill>
              <a:prstDash val="solid"/>
            </a:ln>
          </c:spPr>
        </c:majorGridlines>
        <c:numFmt formatCode="General" sourceLinked="0"/>
        <c:majorTickMark val="in"/>
        <c:minorTickMark val="none"/>
        <c:tickLblPos val="nextTo"/>
        <c:spPr>
          <a:noFill/>
          <a:ln w="9525">
            <a:solidFill>
              <a:srgbClr val="000000"/>
            </a:solidFill>
            <a:prstDash val="solid"/>
          </a:ln>
          <a:extLst>
            <a:ext uri="{909E8E84-426E-40DD-AFC4-6F175D3DCCD1}">
              <a14:hiddenFill xmlns:a14="http://schemas.microsoft.com/office/drawing/2010/main">
                <a:noFill/>
              </a14:hiddenFill>
            </a:ext>
          </a:extLst>
        </c:spPr>
        <c:txPr>
          <a:bodyPr rot="-60000000" vert="horz"/>
          <a:lstStyle/>
          <a:p>
            <a:pPr>
              <a:defRPr sz="800" b="0" i="0">
                <a:solidFill>
                  <a:srgbClr val="000000"/>
                </a:solidFill>
                <a:latin typeface="Arial Narrow"/>
                <a:ea typeface="Arial Narrow"/>
                <a:cs typeface="Arial Narrow"/>
              </a:defRPr>
            </a:pPr>
            <a:endParaRPr lang="en-US"/>
          </a:p>
        </c:txPr>
        <c:crossAx val="86704128"/>
        <c:crosses val="autoZero"/>
        <c:crossBetween val="between"/>
      </c:valAx>
      <c:spPr>
        <a:solidFill>
          <a:srgbClr val="EAEAEA"/>
        </a:solidFill>
        <a:ln w="25400">
          <a:noFill/>
        </a:ln>
      </c:spPr>
    </c:plotArea>
    <c:plotVisOnly val="1"/>
    <c:dispBlanksAs val="gap"/>
    <c:showDLblsOverMax val="1"/>
  </c:chart>
  <c:spPr>
    <a:noFill/>
    <a:ln w="9525">
      <a:noFill/>
    </a:ln>
  </c:sp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1" i="0">
                <a:solidFill>
                  <a:srgbClr val="000000"/>
                </a:solidFill>
                <a:latin typeface="Arial Narrow"/>
              </a:defRPr>
            </a:pPr>
            <a:r>
              <a:rPr lang="en-US" sz="2000" b="1" i="0" dirty="0" smtClean="0">
                <a:solidFill>
                  <a:srgbClr val="000000"/>
                </a:solidFill>
                <a:latin typeface="Arial Narrow"/>
              </a:rPr>
              <a:t>Services</a:t>
            </a:r>
            <a:endParaRPr lang="en-GB" sz="2000" b="1" i="0" dirty="0">
              <a:solidFill>
                <a:srgbClr val="000000"/>
              </a:solidFill>
              <a:latin typeface="Arial Narrow"/>
            </a:endParaRPr>
          </a:p>
        </c:rich>
      </c:tx>
      <c:layout>
        <c:manualLayout>
          <c:xMode val="edge"/>
          <c:yMode val="edge"/>
          <c:x val="0.49937007874015749"/>
          <c:y val="1.9920768330924928E-2"/>
        </c:manualLayout>
      </c:layout>
      <c:overlay val="1"/>
    </c:title>
    <c:autoTitleDeleted val="0"/>
    <c:plotArea>
      <c:layout>
        <c:manualLayout>
          <c:xMode val="edge"/>
          <c:yMode val="edge"/>
          <c:x val="8.6453546195124978E-3"/>
          <c:y val="0.20637873585631641"/>
          <c:w val="0.98919330672560934"/>
          <c:h val="0.78366086262185974"/>
        </c:manualLayout>
      </c:layout>
      <c:barChart>
        <c:barDir val="col"/>
        <c:grouping val="stacked"/>
        <c:varyColors val="0"/>
        <c:ser>
          <c:idx val="0"/>
          <c:order val="0"/>
          <c:tx>
            <c:strRef>
              <c:f>'[302017051p1g017.xlsx]Fig.2.17'!$C$106</c:f>
              <c:strCache>
                <c:ptCount val="1"/>
                <c:pt idx="0">
                  <c:v>1-9</c:v>
                </c:pt>
              </c:strCache>
            </c:strRef>
          </c:tx>
          <c:spPr>
            <a:solidFill>
              <a:srgbClr val="0070C0"/>
            </a:solidFill>
            <a:ln>
              <a:solidFill>
                <a:srgbClr val="0070C0"/>
              </a:solidFill>
              <a:round/>
            </a:ln>
            <a:effectLst/>
            <a:extLst/>
          </c:spPr>
          <c:invertIfNegative val="0"/>
          <c:dPt>
            <c:idx val="1"/>
            <c:invertIfNegative val="0"/>
            <c:bubble3D val="0"/>
          </c:dPt>
          <c:dPt>
            <c:idx val="2"/>
            <c:invertIfNegative val="0"/>
            <c:bubble3D val="0"/>
          </c:dPt>
          <c:dPt>
            <c:idx val="4"/>
            <c:invertIfNegative val="0"/>
            <c:bubble3D val="0"/>
          </c:dPt>
          <c:dPt>
            <c:idx val="9"/>
            <c:invertIfNegative val="0"/>
            <c:bubble3D val="0"/>
          </c:dPt>
          <c:dPt>
            <c:idx val="10"/>
            <c:invertIfNegative val="0"/>
            <c:bubble3D val="0"/>
          </c:dPt>
          <c:dPt>
            <c:idx val="17"/>
            <c:invertIfNegative val="0"/>
            <c:bubble3D val="0"/>
          </c:dPt>
          <c:dPt>
            <c:idx val="18"/>
            <c:invertIfNegative val="0"/>
            <c:bubble3D val="0"/>
          </c:dPt>
          <c:dPt>
            <c:idx val="19"/>
            <c:invertIfNegative val="0"/>
            <c:bubble3D val="0"/>
          </c:dPt>
          <c:dPt>
            <c:idx val="20"/>
            <c:invertIfNegative val="0"/>
            <c:bubble3D val="0"/>
          </c:dPt>
          <c:dPt>
            <c:idx val="21"/>
            <c:invertIfNegative val="0"/>
            <c:bubble3D val="0"/>
          </c:dPt>
          <c:dPt>
            <c:idx val="23"/>
            <c:invertIfNegative val="0"/>
            <c:bubble3D val="0"/>
          </c:dPt>
          <c:dPt>
            <c:idx val="27"/>
            <c:invertIfNegative val="0"/>
            <c:bubble3D val="0"/>
          </c:dPt>
          <c:dPt>
            <c:idx val="31"/>
            <c:invertIfNegative val="0"/>
            <c:bubble3D val="0"/>
          </c:dPt>
          <c:dPt>
            <c:idx val="32"/>
            <c:invertIfNegative val="0"/>
            <c:bubble3D val="0"/>
          </c:dPt>
          <c:dPt>
            <c:idx val="37"/>
            <c:invertIfNegative val="0"/>
            <c:bubble3D val="0"/>
          </c:dPt>
          <c:dPt>
            <c:idx val="38"/>
            <c:invertIfNegative val="0"/>
            <c:bubble3D val="0"/>
          </c:dPt>
          <c:cat>
            <c:strRef>
              <c:f>'[302017051p1g017.xlsx]Fig.2.17'!$B$107:$B$137</c:f>
              <c:strCache>
                <c:ptCount val="31"/>
                <c:pt idx="0">
                  <c:v>LUX</c:v>
                </c:pt>
                <c:pt idx="1">
                  <c:v>GRC</c:v>
                </c:pt>
                <c:pt idx="2">
                  <c:v>EST</c:v>
                </c:pt>
                <c:pt idx="3">
                  <c:v>MEX</c:v>
                </c:pt>
                <c:pt idx="4">
                  <c:v>LTU</c:v>
                </c:pt>
                <c:pt idx="5">
                  <c:v>NOR</c:v>
                </c:pt>
                <c:pt idx="6">
                  <c:v>LVA</c:v>
                </c:pt>
                <c:pt idx="7">
                  <c:v>AUT</c:v>
                </c:pt>
                <c:pt idx="8">
                  <c:v>SVN</c:v>
                </c:pt>
                <c:pt idx="9">
                  <c:v>ISR</c:v>
                </c:pt>
                <c:pt idx="10">
                  <c:v>HUN</c:v>
                </c:pt>
                <c:pt idx="11">
                  <c:v>PRT</c:v>
                </c:pt>
                <c:pt idx="12">
                  <c:v>BEL</c:v>
                </c:pt>
                <c:pt idx="13">
                  <c:v>ITA</c:v>
                </c:pt>
                <c:pt idx="14">
                  <c:v>CZE</c:v>
                </c:pt>
                <c:pt idx="15">
                  <c:v>SWE</c:v>
                </c:pt>
                <c:pt idx="16">
                  <c:v>SVK</c:v>
                </c:pt>
                <c:pt idx="17">
                  <c:v>FIN</c:v>
                </c:pt>
                <c:pt idx="18">
                  <c:v>NLD</c:v>
                </c:pt>
                <c:pt idx="19">
                  <c:v>DNK</c:v>
                </c:pt>
                <c:pt idx="20">
                  <c:v>DEU</c:v>
                </c:pt>
                <c:pt idx="21">
                  <c:v>ESP</c:v>
                </c:pt>
                <c:pt idx="22">
                  <c:v>ROU</c:v>
                </c:pt>
                <c:pt idx="23">
                  <c:v>POL</c:v>
                </c:pt>
                <c:pt idx="24">
                  <c:v>BRA</c:v>
                </c:pt>
                <c:pt idx="25">
                  <c:v>TUR</c:v>
                </c:pt>
                <c:pt idx="26">
                  <c:v>AUS</c:v>
                </c:pt>
                <c:pt idx="27">
                  <c:v>CHE</c:v>
                </c:pt>
                <c:pt idx="28">
                  <c:v>FRA</c:v>
                </c:pt>
                <c:pt idx="29">
                  <c:v>IRL</c:v>
                </c:pt>
                <c:pt idx="30">
                  <c:v>GBR</c:v>
                </c:pt>
              </c:strCache>
            </c:strRef>
          </c:cat>
          <c:val>
            <c:numRef>
              <c:f>'[302017051p1g017.xlsx]Fig.2.17'!$C$107:$C$137</c:f>
              <c:numCache>
                <c:formatCode>General</c:formatCode>
                <c:ptCount val="31"/>
                <c:pt idx="0">
                  <c:v>46.22390107594169</c:v>
                </c:pt>
                <c:pt idx="1">
                  <c:v>40.255598774834347</c:v>
                </c:pt>
                <c:pt idx="2">
                  <c:v>35.991495251541892</c:v>
                </c:pt>
                <c:pt idx="3">
                  <c:v>21.05201455854932</c:v>
                </c:pt>
                <c:pt idx="4">
                  <c:v>23.645291469516863</c:v>
                </c:pt>
                <c:pt idx="5">
                  <c:v>35.890497529356878</c:v>
                </c:pt>
                <c:pt idx="6">
                  <c:v>27.407562849368333</c:v>
                </c:pt>
                <c:pt idx="7">
                  <c:v>26.534221053315679</c:v>
                </c:pt>
                <c:pt idx="8">
                  <c:v>30.368625283943437</c:v>
                </c:pt>
                <c:pt idx="9">
                  <c:v>34.495694502182239</c:v>
                </c:pt>
                <c:pt idx="10">
                  <c:v>29.435291158137467</c:v>
                </c:pt>
                <c:pt idx="11">
                  <c:v>27.701501634205169</c:v>
                </c:pt>
                <c:pt idx="12">
                  <c:v>29.062187960399939</c:v>
                </c:pt>
                <c:pt idx="13">
                  <c:v>37.361925935623333</c:v>
                </c:pt>
                <c:pt idx="14">
                  <c:v>29.431345119235246</c:v>
                </c:pt>
                <c:pt idx="15">
                  <c:v>27.660224523356284</c:v>
                </c:pt>
                <c:pt idx="16">
                  <c:v>31.851153962774291</c:v>
                </c:pt>
                <c:pt idx="17">
                  <c:v>25.978472642159137</c:v>
                </c:pt>
                <c:pt idx="18">
                  <c:v>24.183555298786171</c:v>
                </c:pt>
                <c:pt idx="19">
                  <c:v>26.161140735574037</c:v>
                </c:pt>
                <c:pt idx="20">
                  <c:v>22.813434993179758</c:v>
                </c:pt>
                <c:pt idx="21">
                  <c:v>30.004887803889762</c:v>
                </c:pt>
                <c:pt idx="22">
                  <c:v>21.974744711717676</c:v>
                </c:pt>
                <c:pt idx="23">
                  <c:v>26.190660451066854</c:v>
                </c:pt>
                <c:pt idx="24">
                  <c:v>25.101047870267134</c:v>
                </c:pt>
                <c:pt idx="25">
                  <c:v>26.291753393024162</c:v>
                </c:pt>
                <c:pt idx="26">
                  <c:v>37.658862238471912</c:v>
                </c:pt>
                <c:pt idx="27">
                  <c:v>14.636286183605847</c:v>
                </c:pt>
                <c:pt idx="28">
                  <c:v>26.271938701450996</c:v>
                </c:pt>
                <c:pt idx="29">
                  <c:v>30.214022264419928</c:v>
                </c:pt>
                <c:pt idx="30">
                  <c:v>20.845434105185298</c:v>
                </c:pt>
              </c:numCache>
            </c:numRef>
          </c:val>
        </c:ser>
        <c:ser>
          <c:idx val="1"/>
          <c:order val="1"/>
          <c:tx>
            <c:strRef>
              <c:f>'[302017051p1g017.xlsx]Fig.2.17'!$D$106</c:f>
              <c:strCache>
                <c:ptCount val="1"/>
                <c:pt idx="0">
                  <c:v>10-19</c:v>
                </c:pt>
              </c:strCache>
            </c:strRef>
          </c:tx>
          <c:spPr>
            <a:pattFill prst="pct70">
              <a:fgClr>
                <a:schemeClr val="tx2">
                  <a:lumMod val="60000"/>
                  <a:lumOff val="40000"/>
                </a:schemeClr>
              </a:fgClr>
              <a:bgClr>
                <a:schemeClr val="bg1"/>
              </a:bgClr>
            </a:pattFill>
            <a:ln w="3175">
              <a:solidFill>
                <a:schemeClr val="tx2">
                  <a:lumMod val="60000"/>
                  <a:lumOff val="40000"/>
                </a:schemeClr>
              </a:solidFill>
              <a:round/>
            </a:ln>
            <a:effectLst/>
            <a:extLst/>
          </c:spPr>
          <c:invertIfNegative val="0"/>
          <c:dPt>
            <c:idx val="1"/>
            <c:invertIfNegative val="0"/>
            <c:bubble3D val="0"/>
          </c:dPt>
          <c:dPt>
            <c:idx val="2"/>
            <c:invertIfNegative val="0"/>
            <c:bubble3D val="0"/>
          </c:dPt>
          <c:dPt>
            <c:idx val="18"/>
            <c:invertIfNegative val="0"/>
            <c:bubble3D val="0"/>
          </c:dPt>
          <c:dPt>
            <c:idx val="20"/>
            <c:invertIfNegative val="0"/>
            <c:bubble3D val="0"/>
          </c:dPt>
          <c:dPt>
            <c:idx val="21"/>
            <c:invertIfNegative val="0"/>
            <c:bubble3D val="0"/>
          </c:dPt>
          <c:dPt>
            <c:idx val="23"/>
            <c:invertIfNegative val="0"/>
            <c:bubble3D val="0"/>
          </c:dPt>
          <c:dPt>
            <c:idx val="27"/>
            <c:invertIfNegative val="0"/>
            <c:bubble3D val="0"/>
          </c:dPt>
          <c:dPt>
            <c:idx val="35"/>
            <c:invertIfNegative val="0"/>
            <c:bubble3D val="0"/>
          </c:dPt>
          <c:cat>
            <c:strRef>
              <c:f>'[302017051p1g017.xlsx]Fig.2.17'!$B$107:$B$137</c:f>
              <c:strCache>
                <c:ptCount val="31"/>
                <c:pt idx="0">
                  <c:v>LUX</c:v>
                </c:pt>
                <c:pt idx="1">
                  <c:v>GRC</c:v>
                </c:pt>
                <c:pt idx="2">
                  <c:v>EST</c:v>
                </c:pt>
                <c:pt idx="3">
                  <c:v>MEX</c:v>
                </c:pt>
                <c:pt idx="4">
                  <c:v>LTU</c:v>
                </c:pt>
                <c:pt idx="5">
                  <c:v>NOR</c:v>
                </c:pt>
                <c:pt idx="6">
                  <c:v>LVA</c:v>
                </c:pt>
                <c:pt idx="7">
                  <c:v>AUT</c:v>
                </c:pt>
                <c:pt idx="8">
                  <c:v>SVN</c:v>
                </c:pt>
                <c:pt idx="9">
                  <c:v>ISR</c:v>
                </c:pt>
                <c:pt idx="10">
                  <c:v>HUN</c:v>
                </c:pt>
                <c:pt idx="11">
                  <c:v>PRT</c:v>
                </c:pt>
                <c:pt idx="12">
                  <c:v>BEL</c:v>
                </c:pt>
                <c:pt idx="13">
                  <c:v>ITA</c:v>
                </c:pt>
                <c:pt idx="14">
                  <c:v>CZE</c:v>
                </c:pt>
                <c:pt idx="15">
                  <c:v>SWE</c:v>
                </c:pt>
                <c:pt idx="16">
                  <c:v>SVK</c:v>
                </c:pt>
                <c:pt idx="17">
                  <c:v>FIN</c:v>
                </c:pt>
                <c:pt idx="18">
                  <c:v>NLD</c:v>
                </c:pt>
                <c:pt idx="19">
                  <c:v>DNK</c:v>
                </c:pt>
                <c:pt idx="20">
                  <c:v>DEU</c:v>
                </c:pt>
                <c:pt idx="21">
                  <c:v>ESP</c:v>
                </c:pt>
                <c:pt idx="22">
                  <c:v>ROU</c:v>
                </c:pt>
                <c:pt idx="23">
                  <c:v>POL</c:v>
                </c:pt>
                <c:pt idx="24">
                  <c:v>BRA</c:v>
                </c:pt>
                <c:pt idx="25">
                  <c:v>TUR</c:v>
                </c:pt>
                <c:pt idx="26">
                  <c:v>AUS</c:v>
                </c:pt>
                <c:pt idx="27">
                  <c:v>CHE</c:v>
                </c:pt>
                <c:pt idx="28">
                  <c:v>FRA</c:v>
                </c:pt>
                <c:pt idx="29">
                  <c:v>IRL</c:v>
                </c:pt>
                <c:pt idx="30">
                  <c:v>GBR</c:v>
                </c:pt>
              </c:strCache>
            </c:strRef>
          </c:cat>
          <c:val>
            <c:numRef>
              <c:f>'[302017051p1g017.xlsx]Fig.2.17'!$D$107:$D$137</c:f>
              <c:numCache>
                <c:formatCode>General</c:formatCode>
                <c:ptCount val="31"/>
                <c:pt idx="0">
                  <c:v>15.228834763217282</c:v>
                </c:pt>
                <c:pt idx="1">
                  <c:v>11.780140744106411</c:v>
                </c:pt>
                <c:pt idx="2">
                  <c:v>10.542793364669555</c:v>
                </c:pt>
                <c:pt idx="3">
                  <c:v>19.503297407255591</c:v>
                </c:pt>
                <c:pt idx="4">
                  <c:v>12.055821749194564</c:v>
                </c:pt>
                <c:pt idx="5">
                  <c:v>9.3305014652326577</c:v>
                </c:pt>
                <c:pt idx="6">
                  <c:v>10.090826666037705</c:v>
                </c:pt>
                <c:pt idx="7">
                  <c:v>10.36594788559905</c:v>
                </c:pt>
                <c:pt idx="8">
                  <c:v>9.7108331032589081</c:v>
                </c:pt>
                <c:pt idx="9">
                  <c:v>8.9342204682997348</c:v>
                </c:pt>
                <c:pt idx="10">
                  <c:v>9.7116130722051217</c:v>
                </c:pt>
                <c:pt idx="11">
                  <c:v>10.408435560419658</c:v>
                </c:pt>
                <c:pt idx="12">
                  <c:v>9.0106675772468368</c:v>
                </c:pt>
                <c:pt idx="13">
                  <c:v>9.6856931954677208</c:v>
                </c:pt>
                <c:pt idx="14">
                  <c:v>7.2847123314491826</c:v>
                </c:pt>
                <c:pt idx="15">
                  <c:v>8.7029815092101614</c:v>
                </c:pt>
                <c:pt idx="16">
                  <c:v>6.335392438337804</c:v>
                </c:pt>
                <c:pt idx="17">
                  <c:v>9.4039731772579334</c:v>
                </c:pt>
                <c:pt idx="18">
                  <c:v>7.9989295509664862</c:v>
                </c:pt>
                <c:pt idx="19">
                  <c:v>7.7249296507012373</c:v>
                </c:pt>
                <c:pt idx="20">
                  <c:v>8.711388955027406</c:v>
                </c:pt>
                <c:pt idx="21">
                  <c:v>8.206061393102015</c:v>
                </c:pt>
                <c:pt idx="22">
                  <c:v>9.3083382796016316</c:v>
                </c:pt>
                <c:pt idx="23">
                  <c:v>6.9826018574266309</c:v>
                </c:pt>
                <c:pt idx="24">
                  <c:v>9.739399680321009</c:v>
                </c:pt>
                <c:pt idx="25">
                  <c:v>0</c:v>
                </c:pt>
                <c:pt idx="27">
                  <c:v>9.6366280901158401</c:v>
                </c:pt>
                <c:pt idx="28">
                  <c:v>7.0070047044962473</c:v>
                </c:pt>
                <c:pt idx="29">
                  <c:v>6.805538194530647</c:v>
                </c:pt>
                <c:pt idx="30">
                  <c:v>7.3098692296901531</c:v>
                </c:pt>
              </c:numCache>
            </c:numRef>
          </c:val>
        </c:ser>
        <c:ser>
          <c:idx val="2"/>
          <c:order val="2"/>
          <c:tx>
            <c:strRef>
              <c:f>'[302017051p1g017.xlsx]Fig.2.17'!$E$106</c:f>
              <c:strCache>
                <c:ptCount val="1"/>
                <c:pt idx="0">
                  <c:v>20-49</c:v>
                </c:pt>
              </c:strCache>
            </c:strRef>
          </c:tx>
          <c:spPr>
            <a:pattFill prst="dkHorz">
              <a:fgClr>
                <a:srgbClr val="00AACC"/>
              </a:fgClr>
              <a:bgClr>
                <a:schemeClr val="bg1"/>
              </a:bgClr>
            </a:pattFill>
            <a:ln w="6350">
              <a:solidFill>
                <a:schemeClr val="accent5">
                  <a:lumMod val="60000"/>
                  <a:lumOff val="40000"/>
                </a:schemeClr>
              </a:solidFill>
              <a:round/>
            </a:ln>
            <a:effectLst/>
            <a:extLst/>
          </c:spPr>
          <c:invertIfNegative val="0"/>
          <c:dPt>
            <c:idx val="9"/>
            <c:invertIfNegative val="0"/>
            <c:bubble3D val="0"/>
          </c:dPt>
          <c:dPt>
            <c:idx val="18"/>
            <c:invertIfNegative val="0"/>
            <c:bubble3D val="0"/>
          </c:dPt>
          <c:dPt>
            <c:idx val="20"/>
            <c:invertIfNegative val="0"/>
            <c:bubble3D val="0"/>
          </c:dPt>
          <c:dPt>
            <c:idx val="21"/>
            <c:invertIfNegative val="0"/>
            <c:bubble3D val="0"/>
          </c:dPt>
          <c:dPt>
            <c:idx val="23"/>
            <c:invertIfNegative val="0"/>
            <c:bubble3D val="0"/>
          </c:dPt>
          <c:dPt>
            <c:idx val="27"/>
            <c:invertIfNegative val="0"/>
            <c:bubble3D val="0"/>
          </c:dPt>
          <c:dPt>
            <c:idx val="37"/>
            <c:invertIfNegative val="0"/>
            <c:bubble3D val="0"/>
          </c:dPt>
          <c:cat>
            <c:strRef>
              <c:f>'[302017051p1g017.xlsx]Fig.2.17'!$B$107:$B$137</c:f>
              <c:strCache>
                <c:ptCount val="31"/>
                <c:pt idx="0">
                  <c:v>LUX</c:v>
                </c:pt>
                <c:pt idx="1">
                  <c:v>GRC</c:v>
                </c:pt>
                <c:pt idx="2">
                  <c:v>EST</c:v>
                </c:pt>
                <c:pt idx="3">
                  <c:v>MEX</c:v>
                </c:pt>
                <c:pt idx="4">
                  <c:v>LTU</c:v>
                </c:pt>
                <c:pt idx="5">
                  <c:v>NOR</c:v>
                </c:pt>
                <c:pt idx="6">
                  <c:v>LVA</c:v>
                </c:pt>
                <c:pt idx="7">
                  <c:v>AUT</c:v>
                </c:pt>
                <c:pt idx="8">
                  <c:v>SVN</c:v>
                </c:pt>
                <c:pt idx="9">
                  <c:v>ISR</c:v>
                </c:pt>
                <c:pt idx="10">
                  <c:v>HUN</c:v>
                </c:pt>
                <c:pt idx="11">
                  <c:v>PRT</c:v>
                </c:pt>
                <c:pt idx="12">
                  <c:v>BEL</c:v>
                </c:pt>
                <c:pt idx="13">
                  <c:v>ITA</c:v>
                </c:pt>
                <c:pt idx="14">
                  <c:v>CZE</c:v>
                </c:pt>
                <c:pt idx="15">
                  <c:v>SWE</c:v>
                </c:pt>
                <c:pt idx="16">
                  <c:v>SVK</c:v>
                </c:pt>
                <c:pt idx="17">
                  <c:v>FIN</c:v>
                </c:pt>
                <c:pt idx="18">
                  <c:v>NLD</c:v>
                </c:pt>
                <c:pt idx="19">
                  <c:v>DNK</c:v>
                </c:pt>
                <c:pt idx="20">
                  <c:v>DEU</c:v>
                </c:pt>
                <c:pt idx="21">
                  <c:v>ESP</c:v>
                </c:pt>
                <c:pt idx="22">
                  <c:v>ROU</c:v>
                </c:pt>
                <c:pt idx="23">
                  <c:v>POL</c:v>
                </c:pt>
                <c:pt idx="24">
                  <c:v>BRA</c:v>
                </c:pt>
                <c:pt idx="25">
                  <c:v>TUR</c:v>
                </c:pt>
                <c:pt idx="26">
                  <c:v>AUS</c:v>
                </c:pt>
                <c:pt idx="27">
                  <c:v>CHE</c:v>
                </c:pt>
                <c:pt idx="28">
                  <c:v>FRA</c:v>
                </c:pt>
                <c:pt idx="29">
                  <c:v>IRL</c:v>
                </c:pt>
                <c:pt idx="30">
                  <c:v>GBR</c:v>
                </c:pt>
              </c:strCache>
            </c:strRef>
          </c:cat>
          <c:val>
            <c:numRef>
              <c:f>'[302017051p1g017.xlsx]Fig.2.17'!$E$107:$E$137</c:f>
              <c:numCache>
                <c:formatCode>General</c:formatCode>
                <c:ptCount val="31"/>
                <c:pt idx="0">
                  <c:v>19.273631731818291</c:v>
                </c:pt>
                <c:pt idx="1">
                  <c:v>14.281836203898715</c:v>
                </c:pt>
                <c:pt idx="2">
                  <c:v>13.219931008986835</c:v>
                </c:pt>
                <c:pt idx="3">
                  <c:v>12.197187322372745</c:v>
                </c:pt>
                <c:pt idx="4">
                  <c:v>15.154647983874366</c:v>
                </c:pt>
                <c:pt idx="5">
                  <c:v>10.802834073568398</c:v>
                </c:pt>
                <c:pt idx="6">
                  <c:v>14.480804154651837</c:v>
                </c:pt>
                <c:pt idx="7">
                  <c:v>13.59683894800512</c:v>
                </c:pt>
                <c:pt idx="8">
                  <c:v>13.435808735580162</c:v>
                </c:pt>
                <c:pt idx="9">
                  <c:v>11.78231195632601</c:v>
                </c:pt>
                <c:pt idx="10">
                  <c:v>12.3651484516019</c:v>
                </c:pt>
                <c:pt idx="11">
                  <c:v>12.221788857872522</c:v>
                </c:pt>
                <c:pt idx="12">
                  <c:v>13.306605039432556</c:v>
                </c:pt>
                <c:pt idx="13">
                  <c:v>8.8200723913318821</c:v>
                </c:pt>
                <c:pt idx="14">
                  <c:v>11.877130322574828</c:v>
                </c:pt>
                <c:pt idx="15">
                  <c:v>12.073286997733668</c:v>
                </c:pt>
                <c:pt idx="16">
                  <c:v>11.568456677012524</c:v>
                </c:pt>
                <c:pt idx="17">
                  <c:v>12.421625947334494</c:v>
                </c:pt>
                <c:pt idx="18">
                  <c:v>10.646268290312957</c:v>
                </c:pt>
                <c:pt idx="19">
                  <c:v>11.728923436341535</c:v>
                </c:pt>
                <c:pt idx="20">
                  <c:v>12.627329894439598</c:v>
                </c:pt>
                <c:pt idx="21">
                  <c:v>10.213017713878909</c:v>
                </c:pt>
                <c:pt idx="22">
                  <c:v>12.843460313728697</c:v>
                </c:pt>
                <c:pt idx="23">
                  <c:v>10.513066137744739</c:v>
                </c:pt>
                <c:pt idx="24">
                  <c:v>11.613925676145239</c:v>
                </c:pt>
                <c:pt idx="25">
                  <c:v>16.150879888745564</c:v>
                </c:pt>
                <c:pt idx="26">
                  <c:v>23.495426460575381</c:v>
                </c:pt>
                <c:pt idx="27">
                  <c:v>12.516424739305092</c:v>
                </c:pt>
                <c:pt idx="28">
                  <c:v>10.562099974320892</c:v>
                </c:pt>
                <c:pt idx="29">
                  <c:v>9.009673293759942</c:v>
                </c:pt>
                <c:pt idx="30">
                  <c:v>8.9218027173076528</c:v>
                </c:pt>
              </c:numCache>
            </c:numRef>
          </c:val>
        </c:ser>
        <c:ser>
          <c:idx val="3"/>
          <c:order val="3"/>
          <c:tx>
            <c:strRef>
              <c:f>'[302017051p1g017.xlsx]Fig.2.17'!$F$106</c:f>
              <c:strCache>
                <c:ptCount val="1"/>
                <c:pt idx="0">
                  <c:v>50-249</c:v>
                </c:pt>
              </c:strCache>
            </c:strRef>
          </c:tx>
          <c:spPr>
            <a:solidFill>
              <a:srgbClr val="83D2E3"/>
            </a:solidFill>
            <a:ln>
              <a:solidFill>
                <a:schemeClr val="accent5">
                  <a:lumMod val="60000"/>
                  <a:lumOff val="40000"/>
                </a:schemeClr>
              </a:solidFill>
              <a:round/>
            </a:ln>
            <a:effectLst/>
            <a:extLst/>
          </c:spPr>
          <c:invertIfNegative val="0"/>
          <c:dPt>
            <c:idx val="0"/>
            <c:invertIfNegative val="0"/>
            <c:bubble3D val="0"/>
          </c:dPt>
          <c:dPt>
            <c:idx val="1"/>
            <c:invertIfNegative val="0"/>
            <c:bubble3D val="0"/>
          </c:dPt>
          <c:dPt>
            <c:idx val="2"/>
            <c:invertIfNegative val="0"/>
            <c:bubble3D val="0"/>
          </c:dPt>
          <c:dPt>
            <c:idx val="4"/>
            <c:invertIfNegative val="0"/>
            <c:bubble3D val="0"/>
          </c:dPt>
          <c:dPt>
            <c:idx val="5"/>
            <c:invertIfNegative val="0"/>
            <c:bubble3D val="0"/>
          </c:dPt>
          <c:dPt>
            <c:idx val="18"/>
            <c:invertIfNegative val="0"/>
            <c:bubble3D val="0"/>
          </c:dPt>
          <c:dPt>
            <c:idx val="20"/>
            <c:invertIfNegative val="0"/>
            <c:bubble3D val="0"/>
          </c:dPt>
          <c:dPt>
            <c:idx val="21"/>
            <c:invertIfNegative val="0"/>
            <c:bubble3D val="0"/>
          </c:dPt>
          <c:dPt>
            <c:idx val="23"/>
            <c:invertIfNegative val="0"/>
            <c:bubble3D val="0"/>
          </c:dPt>
          <c:dPt>
            <c:idx val="24"/>
            <c:invertIfNegative val="0"/>
            <c:bubble3D val="0"/>
          </c:dPt>
          <c:dPt>
            <c:idx val="27"/>
            <c:invertIfNegative val="0"/>
            <c:bubble3D val="0"/>
          </c:dPt>
          <c:dPt>
            <c:idx val="36"/>
            <c:invertIfNegative val="0"/>
            <c:bubble3D val="0"/>
          </c:dPt>
          <c:cat>
            <c:strRef>
              <c:f>'[302017051p1g017.xlsx]Fig.2.17'!$B$107:$B$137</c:f>
              <c:strCache>
                <c:ptCount val="31"/>
                <c:pt idx="0">
                  <c:v>LUX</c:v>
                </c:pt>
                <c:pt idx="1">
                  <c:v>GRC</c:v>
                </c:pt>
                <c:pt idx="2">
                  <c:v>EST</c:v>
                </c:pt>
                <c:pt idx="3">
                  <c:v>MEX</c:v>
                </c:pt>
                <c:pt idx="4">
                  <c:v>LTU</c:v>
                </c:pt>
                <c:pt idx="5">
                  <c:v>NOR</c:v>
                </c:pt>
                <c:pt idx="6">
                  <c:v>LVA</c:v>
                </c:pt>
                <c:pt idx="7">
                  <c:v>AUT</c:v>
                </c:pt>
                <c:pt idx="8">
                  <c:v>SVN</c:v>
                </c:pt>
                <c:pt idx="9">
                  <c:v>ISR</c:v>
                </c:pt>
                <c:pt idx="10">
                  <c:v>HUN</c:v>
                </c:pt>
                <c:pt idx="11">
                  <c:v>PRT</c:v>
                </c:pt>
                <c:pt idx="12">
                  <c:v>BEL</c:v>
                </c:pt>
                <c:pt idx="13">
                  <c:v>ITA</c:v>
                </c:pt>
                <c:pt idx="14">
                  <c:v>CZE</c:v>
                </c:pt>
                <c:pt idx="15">
                  <c:v>SWE</c:v>
                </c:pt>
                <c:pt idx="16">
                  <c:v>SVK</c:v>
                </c:pt>
                <c:pt idx="17">
                  <c:v>FIN</c:v>
                </c:pt>
                <c:pt idx="18">
                  <c:v>NLD</c:v>
                </c:pt>
                <c:pt idx="19">
                  <c:v>DNK</c:v>
                </c:pt>
                <c:pt idx="20">
                  <c:v>DEU</c:v>
                </c:pt>
                <c:pt idx="21">
                  <c:v>ESP</c:v>
                </c:pt>
                <c:pt idx="22">
                  <c:v>ROU</c:v>
                </c:pt>
                <c:pt idx="23">
                  <c:v>POL</c:v>
                </c:pt>
                <c:pt idx="24">
                  <c:v>BRA</c:v>
                </c:pt>
                <c:pt idx="25">
                  <c:v>TUR</c:v>
                </c:pt>
                <c:pt idx="26">
                  <c:v>AUS</c:v>
                </c:pt>
                <c:pt idx="27">
                  <c:v>CHE</c:v>
                </c:pt>
                <c:pt idx="28">
                  <c:v>FRA</c:v>
                </c:pt>
                <c:pt idx="29">
                  <c:v>IRL</c:v>
                </c:pt>
                <c:pt idx="30">
                  <c:v>GBR</c:v>
                </c:pt>
              </c:strCache>
            </c:strRef>
          </c:cat>
          <c:val>
            <c:numRef>
              <c:f>'[302017051p1g017.xlsx]Fig.2.17'!$F$107:$F$137</c:f>
              <c:numCache>
                <c:formatCode>General</c:formatCode>
                <c:ptCount val="31"/>
                <c:pt idx="0">
                  <c:v>16.847634817075093</c:v>
                </c:pt>
                <c:pt idx="1">
                  <c:v>16.332762584649469</c:v>
                </c:pt>
                <c:pt idx="2">
                  <c:v>20.846169154594442</c:v>
                </c:pt>
                <c:pt idx="3">
                  <c:v>24.082064193242246</c:v>
                </c:pt>
                <c:pt idx="4">
                  <c:v>24.491065917868287</c:v>
                </c:pt>
                <c:pt idx="5">
                  <c:v>18.508610349575111</c:v>
                </c:pt>
                <c:pt idx="6">
                  <c:v>21.545671336045771</c:v>
                </c:pt>
                <c:pt idx="7">
                  <c:v>22.759827253405842</c:v>
                </c:pt>
                <c:pt idx="8">
                  <c:v>18.337151504814027</c:v>
                </c:pt>
                <c:pt idx="9">
                  <c:v>15.81594894284461</c:v>
                </c:pt>
                <c:pt idx="10">
                  <c:v>18.188513137634622</c:v>
                </c:pt>
                <c:pt idx="11">
                  <c:v>18.802230620149651</c:v>
                </c:pt>
                <c:pt idx="12">
                  <c:v>17.36239684024796</c:v>
                </c:pt>
                <c:pt idx="13">
                  <c:v>12.534788299037112</c:v>
                </c:pt>
                <c:pt idx="14">
                  <c:v>19.022909055903845</c:v>
                </c:pt>
                <c:pt idx="15">
                  <c:v>19.080949929769819</c:v>
                </c:pt>
                <c:pt idx="16">
                  <c:v>16.857368808099388</c:v>
                </c:pt>
                <c:pt idx="17">
                  <c:v>18.493716790564442</c:v>
                </c:pt>
                <c:pt idx="18">
                  <c:v>23.040010589896387</c:v>
                </c:pt>
                <c:pt idx="19">
                  <c:v>18.786224052176127</c:v>
                </c:pt>
                <c:pt idx="20">
                  <c:v>20.135847982899683</c:v>
                </c:pt>
                <c:pt idx="21">
                  <c:v>15.67916637172509</c:v>
                </c:pt>
                <c:pt idx="22">
                  <c:v>19.857538096140821</c:v>
                </c:pt>
                <c:pt idx="23">
                  <c:v>19.485641783755909</c:v>
                </c:pt>
                <c:pt idx="24">
                  <c:v>15.575588369486066</c:v>
                </c:pt>
                <c:pt idx="25">
                  <c:v>19.257539027721162</c:v>
                </c:pt>
                <c:pt idx="27">
                  <c:v>22.785025128065545</c:v>
                </c:pt>
                <c:pt idx="28">
                  <c:v>15.321853954295461</c:v>
                </c:pt>
                <c:pt idx="29">
                  <c:v>12.203121307953381</c:v>
                </c:pt>
                <c:pt idx="30">
                  <c:v>16.053349290987288</c:v>
                </c:pt>
              </c:numCache>
            </c:numRef>
          </c:val>
        </c:ser>
        <c:ser>
          <c:idx val="4"/>
          <c:order val="4"/>
          <c:tx>
            <c:strRef>
              <c:f>'[302017051p1g017.xlsx]Fig.2.17'!$G$106</c:f>
              <c:strCache>
                <c:ptCount val="1"/>
                <c:pt idx="0">
                  <c:v>250+</c:v>
                </c:pt>
              </c:strCache>
            </c:strRef>
          </c:tx>
          <c:spPr>
            <a:solidFill>
              <a:schemeClr val="accent6"/>
            </a:solidFill>
            <a:ln>
              <a:solidFill>
                <a:schemeClr val="accent6"/>
              </a:solidFill>
              <a:round/>
            </a:ln>
            <a:effectLst/>
          </c:spPr>
          <c:invertIfNegative val="0"/>
          <c:cat>
            <c:strRef>
              <c:f>'[302017051p1g017.xlsx]Fig.2.17'!$B$107:$B$137</c:f>
              <c:strCache>
                <c:ptCount val="31"/>
                <c:pt idx="0">
                  <c:v>LUX</c:v>
                </c:pt>
                <c:pt idx="1">
                  <c:v>GRC</c:v>
                </c:pt>
                <c:pt idx="2">
                  <c:v>EST</c:v>
                </c:pt>
                <c:pt idx="3">
                  <c:v>MEX</c:v>
                </c:pt>
                <c:pt idx="4">
                  <c:v>LTU</c:v>
                </c:pt>
                <c:pt idx="5">
                  <c:v>NOR</c:v>
                </c:pt>
                <c:pt idx="6">
                  <c:v>LVA</c:v>
                </c:pt>
                <c:pt idx="7">
                  <c:v>AUT</c:v>
                </c:pt>
                <c:pt idx="8">
                  <c:v>SVN</c:v>
                </c:pt>
                <c:pt idx="9">
                  <c:v>ISR</c:v>
                </c:pt>
                <c:pt idx="10">
                  <c:v>HUN</c:v>
                </c:pt>
                <c:pt idx="11">
                  <c:v>PRT</c:v>
                </c:pt>
                <c:pt idx="12">
                  <c:v>BEL</c:v>
                </c:pt>
                <c:pt idx="13">
                  <c:v>ITA</c:v>
                </c:pt>
                <c:pt idx="14">
                  <c:v>CZE</c:v>
                </c:pt>
                <c:pt idx="15">
                  <c:v>SWE</c:v>
                </c:pt>
                <c:pt idx="16">
                  <c:v>SVK</c:v>
                </c:pt>
                <c:pt idx="17">
                  <c:v>FIN</c:v>
                </c:pt>
                <c:pt idx="18">
                  <c:v>NLD</c:v>
                </c:pt>
                <c:pt idx="19">
                  <c:v>DNK</c:v>
                </c:pt>
                <c:pt idx="20">
                  <c:v>DEU</c:v>
                </c:pt>
                <c:pt idx="21">
                  <c:v>ESP</c:v>
                </c:pt>
                <c:pt idx="22">
                  <c:v>ROU</c:v>
                </c:pt>
                <c:pt idx="23">
                  <c:v>POL</c:v>
                </c:pt>
                <c:pt idx="24">
                  <c:v>BRA</c:v>
                </c:pt>
                <c:pt idx="25">
                  <c:v>TUR</c:v>
                </c:pt>
                <c:pt idx="26">
                  <c:v>AUS</c:v>
                </c:pt>
                <c:pt idx="27">
                  <c:v>CHE</c:v>
                </c:pt>
                <c:pt idx="28">
                  <c:v>FRA</c:v>
                </c:pt>
                <c:pt idx="29">
                  <c:v>IRL</c:v>
                </c:pt>
                <c:pt idx="30">
                  <c:v>GBR</c:v>
                </c:pt>
              </c:strCache>
            </c:strRef>
          </c:cat>
          <c:val>
            <c:numRef>
              <c:f>'[302017051p1g017.xlsx]Fig.2.17'!$G$107:$G$137</c:f>
              <c:numCache>
                <c:formatCode>General</c:formatCode>
                <c:ptCount val="31"/>
                <c:pt idx="0">
                  <c:v>2.4259977349837198</c:v>
                </c:pt>
                <c:pt idx="1">
                  <c:v>17.349661168870217</c:v>
                </c:pt>
                <c:pt idx="2">
                  <c:v>19.399611053200271</c:v>
                </c:pt>
                <c:pt idx="3">
                  <c:v>23.165435137712294</c:v>
                </c:pt>
                <c:pt idx="4">
                  <c:v>24.653173432918749</c:v>
                </c:pt>
                <c:pt idx="5">
                  <c:v>25.46755648943352</c:v>
                </c:pt>
                <c:pt idx="6">
                  <c:v>26.475135573407123</c:v>
                </c:pt>
                <c:pt idx="7">
                  <c:v>26.743164955176677</c:v>
                </c:pt>
                <c:pt idx="8">
                  <c:v>28.147582163278781</c:v>
                </c:pt>
                <c:pt idx="9">
                  <c:v>28.971823623514396</c:v>
                </c:pt>
                <c:pt idx="10">
                  <c:v>30.299433831123192</c:v>
                </c:pt>
                <c:pt idx="11">
                  <c:v>30.866042292109693</c:v>
                </c:pt>
                <c:pt idx="12">
                  <c:v>31.258142378365687</c:v>
                </c:pt>
                <c:pt idx="13">
                  <c:v>31.597519679947801</c:v>
                </c:pt>
                <c:pt idx="14">
                  <c:v>32.383903039148649</c:v>
                </c:pt>
                <c:pt idx="15">
                  <c:v>32.482556467744956</c:v>
                </c:pt>
                <c:pt idx="16">
                  <c:v>33.387627602527161</c:v>
                </c:pt>
                <c:pt idx="17">
                  <c:v>33.702210829004478</c:v>
                </c:pt>
                <c:pt idx="18">
                  <c:v>34.131235701151169</c:v>
                </c:pt>
                <c:pt idx="19">
                  <c:v>35.598783036946827</c:v>
                </c:pt>
                <c:pt idx="20">
                  <c:v>35.71199839936731</c:v>
                </c:pt>
                <c:pt idx="21">
                  <c:v>35.896866537542834</c:v>
                </c:pt>
                <c:pt idx="22">
                  <c:v>36.015918289682823</c:v>
                </c:pt>
                <c:pt idx="23">
                  <c:v>36.828029669578711</c:v>
                </c:pt>
                <c:pt idx="24">
                  <c:v>37.970038403780549</c:v>
                </c:pt>
                <c:pt idx="25">
                  <c:v>38.299827690509126</c:v>
                </c:pt>
                <c:pt idx="26">
                  <c:v>38.845711239591978</c:v>
                </c:pt>
                <c:pt idx="27">
                  <c:v>40.425635258216133</c:v>
                </c:pt>
                <c:pt idx="28">
                  <c:v>40.837102440624783</c:v>
                </c:pt>
                <c:pt idx="29">
                  <c:v>41.767643983495219</c:v>
                </c:pt>
                <c:pt idx="30">
                  <c:v>46.869544627643187</c:v>
                </c:pt>
              </c:numCache>
            </c:numRef>
          </c:val>
        </c:ser>
        <c:dLbls>
          <c:showLegendKey val="0"/>
          <c:showVal val="0"/>
          <c:showCatName val="0"/>
          <c:showSerName val="0"/>
          <c:showPercent val="0"/>
          <c:showBubbleSize val="0"/>
        </c:dLbls>
        <c:gapWidth val="150"/>
        <c:overlap val="100"/>
        <c:axId val="199591040"/>
        <c:axId val="199592960"/>
      </c:barChart>
      <c:catAx>
        <c:axId val="199591040"/>
        <c:scaling>
          <c:orientation val="minMax"/>
        </c:scaling>
        <c:delete val="0"/>
        <c:axPos val="b"/>
        <c:majorGridlines>
          <c:spPr>
            <a:ln w="9525" cmpd="sng">
              <a:solidFill>
                <a:srgbClr val="FFFFFF"/>
              </a:solidFill>
              <a:prstDash val="solid"/>
            </a:ln>
          </c:spPr>
        </c:majorGridlines>
        <c:numFmt formatCode="General" sourceLinked="0"/>
        <c:majorTickMark val="in"/>
        <c:minorTickMark val="none"/>
        <c:tickLblPos val="low"/>
        <c:spPr>
          <a:noFill/>
          <a:ln w="9525">
            <a:solidFill>
              <a:schemeClr val="tx1"/>
            </a:solidFill>
            <a:prstDash val="solid"/>
          </a:ln>
          <a:extLst>
            <a:ext uri="{909E8E84-426E-40DD-AFC4-6F175D3DCCD1}">
              <a14:hiddenFill xmlns:a14="http://schemas.microsoft.com/office/drawing/2010/main">
                <a:noFill/>
              </a14:hiddenFill>
            </a:ext>
          </a:extLst>
        </c:spPr>
        <c:txPr>
          <a:bodyPr rot="-2700000" vert="horz"/>
          <a:lstStyle/>
          <a:p>
            <a:pPr>
              <a:defRPr sz="800" b="0" i="0">
                <a:solidFill>
                  <a:srgbClr val="000000"/>
                </a:solidFill>
                <a:latin typeface="Arial Narrow"/>
                <a:ea typeface="Arial Narrow"/>
                <a:cs typeface="Arial Narrow"/>
              </a:defRPr>
            </a:pPr>
            <a:endParaRPr lang="en-US"/>
          </a:p>
        </c:txPr>
        <c:crossAx val="199592960"/>
        <c:crosses val="autoZero"/>
        <c:auto val="1"/>
        <c:lblAlgn val="ctr"/>
        <c:lblOffset val="0"/>
        <c:tickLblSkip val="1"/>
        <c:noMultiLvlLbl val="0"/>
      </c:catAx>
      <c:valAx>
        <c:axId val="199592960"/>
        <c:scaling>
          <c:orientation val="minMax"/>
          <c:max val="100"/>
          <c:min val="0"/>
        </c:scaling>
        <c:delete val="0"/>
        <c:axPos val="l"/>
        <c:majorGridlines>
          <c:spPr>
            <a:ln w="9525" cmpd="sng">
              <a:solidFill>
                <a:srgbClr val="FFFFFF"/>
              </a:solidFill>
              <a:prstDash val="solid"/>
            </a:ln>
          </c:spPr>
        </c:majorGridlines>
        <c:numFmt formatCode="General" sourceLinked="0"/>
        <c:majorTickMark val="in"/>
        <c:minorTickMark val="none"/>
        <c:tickLblPos val="nextTo"/>
        <c:spPr>
          <a:noFill/>
          <a:ln w="9525">
            <a:solidFill>
              <a:srgbClr val="000000"/>
            </a:solidFill>
            <a:prstDash val="solid"/>
          </a:ln>
          <a:extLst>
            <a:ext uri="{909E8E84-426E-40DD-AFC4-6F175D3DCCD1}">
              <a14:hiddenFill xmlns:a14="http://schemas.microsoft.com/office/drawing/2010/main">
                <a:noFill/>
              </a14:hiddenFill>
            </a:ext>
          </a:extLst>
        </c:spPr>
        <c:txPr>
          <a:bodyPr rot="-60000000" vert="horz"/>
          <a:lstStyle/>
          <a:p>
            <a:pPr>
              <a:defRPr sz="800" b="0" i="0">
                <a:solidFill>
                  <a:srgbClr val="000000"/>
                </a:solidFill>
                <a:latin typeface="Arial Narrow"/>
                <a:ea typeface="Arial Narrow"/>
                <a:cs typeface="Arial Narrow"/>
              </a:defRPr>
            </a:pPr>
            <a:endParaRPr lang="en-US"/>
          </a:p>
        </c:txPr>
        <c:crossAx val="199591040"/>
        <c:crosses val="autoZero"/>
        <c:crossBetween val="between"/>
      </c:valAx>
      <c:spPr>
        <a:solidFill>
          <a:srgbClr val="EAEAEA"/>
        </a:solidFill>
        <a:ln w="25400">
          <a:noFill/>
        </a:ln>
      </c:spPr>
    </c:plotArea>
    <c:plotVisOnly val="1"/>
    <c:dispBlanksAs val="gap"/>
    <c:showDLblsOverMax val="1"/>
  </c:chart>
  <c:spPr>
    <a:noFill/>
    <a:ln w="9525">
      <a:noFill/>
    </a:ln>
  </c:sp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91853791844479"/>
          <c:y val="4.3616214639836684E-2"/>
          <c:w val="0.58549186255993346"/>
          <c:h val="0.8601518727073062"/>
        </c:manualLayout>
      </c:layout>
      <c:barChart>
        <c:barDir val="bar"/>
        <c:grouping val="clustered"/>
        <c:varyColors val="0"/>
        <c:ser>
          <c:idx val="0"/>
          <c:order val="0"/>
          <c:invertIfNegative val="0"/>
          <c:dPt>
            <c:idx val="0"/>
            <c:invertIfNegative val="0"/>
            <c:bubble3D val="0"/>
            <c:spPr>
              <a:solidFill>
                <a:schemeClr val="tx1">
                  <a:lumMod val="60000"/>
                  <a:lumOff val="40000"/>
                </a:schemeClr>
              </a:solidFill>
            </c:spPr>
          </c:dPt>
          <c:dPt>
            <c:idx val="1"/>
            <c:invertIfNegative val="0"/>
            <c:bubble3D val="0"/>
            <c:spPr>
              <a:solidFill>
                <a:schemeClr val="tx1">
                  <a:lumMod val="60000"/>
                  <a:lumOff val="40000"/>
                </a:schemeClr>
              </a:solidFill>
            </c:spPr>
          </c:dPt>
          <c:dPt>
            <c:idx val="2"/>
            <c:invertIfNegative val="0"/>
            <c:bubble3D val="0"/>
            <c:spPr>
              <a:solidFill>
                <a:schemeClr val="tx1">
                  <a:lumMod val="60000"/>
                  <a:lumOff val="40000"/>
                </a:schemeClr>
              </a:solidFill>
            </c:spPr>
          </c:dPt>
          <c:dPt>
            <c:idx val="3"/>
            <c:invertIfNegative val="0"/>
            <c:bubble3D val="0"/>
            <c:spPr>
              <a:solidFill>
                <a:schemeClr val="tx1">
                  <a:lumMod val="60000"/>
                  <a:lumOff val="40000"/>
                </a:schemeClr>
              </a:solidFill>
            </c:spPr>
          </c:dPt>
          <c:dPt>
            <c:idx val="4"/>
            <c:invertIfNegative val="0"/>
            <c:bubble3D val="0"/>
            <c:spPr>
              <a:solidFill>
                <a:schemeClr val="tx1">
                  <a:lumMod val="60000"/>
                  <a:lumOff val="40000"/>
                </a:schemeClr>
              </a:solidFill>
            </c:spPr>
          </c:dPt>
          <c:dPt>
            <c:idx val="5"/>
            <c:invertIfNegative val="0"/>
            <c:bubble3D val="0"/>
            <c:spPr>
              <a:solidFill>
                <a:schemeClr val="tx1">
                  <a:lumMod val="60000"/>
                  <a:lumOff val="40000"/>
                </a:schemeClr>
              </a:solidFill>
            </c:spPr>
          </c:dPt>
          <c:dLbls>
            <c:numFmt formatCode="0.0%" sourceLinked="0"/>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(trade!$A$94:$A$99,trade!$A$124:$A$128)</c:f>
              <c:strCache>
                <c:ptCount val="11"/>
                <c:pt idx="0">
                  <c:v>מסחר ותיקונים</c:v>
                </c:pt>
                <c:pt idx="1">
                  <c:v>חשמל, דלק ומים</c:v>
                </c:pt>
                <c:pt idx="2">
                  <c:v>דואר ותקשורת</c:v>
                </c:pt>
                <c:pt idx="3">
                  <c:v>מלונות ומסעדות</c:v>
                </c:pt>
                <c:pt idx="4">
                  <c:v>שרותים חברתיים ואישיים אחרים</c:v>
                </c:pt>
                <c:pt idx="5">
                  <c:v>דלקים</c:v>
                </c:pt>
                <c:pt idx="6">
                  <c:v>מוצרי פלסטיק וגומי</c:v>
                </c:pt>
                <c:pt idx="7">
                  <c:v>תחבורה ואחסנה</c:v>
                </c:pt>
                <c:pt idx="8">
                  <c:v>שרותי נדל"ן</c:v>
                </c:pt>
                <c:pt idx="9">
                  <c:v>תיווך פיננסי</c:v>
                </c:pt>
                <c:pt idx="10">
                  <c:v>שרותים עסקיים ומו"פ</c:v>
                </c:pt>
              </c:strCache>
            </c:strRef>
          </c:cat>
          <c:val>
            <c:numRef>
              <c:f>(trade!$B$94:$B$99,trade!$B$124:$B$128)</c:f>
              <c:numCache>
                <c:formatCode>0.000%</c:formatCode>
                <c:ptCount val="11"/>
                <c:pt idx="0">
                  <c:v>-5.2465174241152407E-2</c:v>
                </c:pt>
                <c:pt idx="1">
                  <c:v>-2.1061605131319636E-2</c:v>
                </c:pt>
                <c:pt idx="2">
                  <c:v>-2.0696652902081929E-2</c:v>
                </c:pt>
                <c:pt idx="3">
                  <c:v>-1.9477922327264412E-2</c:v>
                </c:pt>
                <c:pt idx="4">
                  <c:v>-1.8696888233560392E-2</c:v>
                </c:pt>
                <c:pt idx="5">
                  <c:v>-1.6657337554406192E-2</c:v>
                </c:pt>
                <c:pt idx="6">
                  <c:v>7.0005451577403802E-3</c:v>
                </c:pt>
                <c:pt idx="7">
                  <c:v>1.3139316642209659E-2</c:v>
                </c:pt>
                <c:pt idx="8">
                  <c:v>5.3958436609743282E-2</c:v>
                </c:pt>
                <c:pt idx="9">
                  <c:v>8.8032469394539639E-2</c:v>
                </c:pt>
                <c:pt idx="10">
                  <c:v>0.10600149506047538</c:v>
                </c:pt>
              </c:numCache>
            </c:numRef>
          </c:val>
        </c:ser>
        <c:dLbls>
          <c:showLegendKey val="0"/>
          <c:showVal val="0"/>
          <c:showCatName val="0"/>
          <c:showSerName val="0"/>
          <c:showPercent val="0"/>
          <c:showBubbleSize val="0"/>
        </c:dLbls>
        <c:gapWidth val="150"/>
        <c:axId val="146205312"/>
        <c:axId val="154403200"/>
      </c:barChart>
      <c:catAx>
        <c:axId val="146205312"/>
        <c:scaling>
          <c:orientation val="minMax"/>
        </c:scaling>
        <c:delete val="0"/>
        <c:axPos val="l"/>
        <c:numFmt formatCode="General" sourceLinked="0"/>
        <c:majorTickMark val="out"/>
        <c:minorTickMark val="none"/>
        <c:tickLblPos val="nextTo"/>
        <c:txPr>
          <a:bodyPr/>
          <a:lstStyle/>
          <a:p>
            <a:pPr>
              <a:defRPr sz="1600" b="1"/>
            </a:pPr>
            <a:endParaRPr lang="en-US"/>
          </a:p>
        </c:txPr>
        <c:crossAx val="154403200"/>
        <c:crossesAt val="0"/>
        <c:auto val="1"/>
        <c:lblAlgn val="ctr"/>
        <c:lblOffset val="100"/>
        <c:noMultiLvlLbl val="0"/>
      </c:catAx>
      <c:valAx>
        <c:axId val="154403200"/>
        <c:scaling>
          <c:orientation val="minMax"/>
        </c:scaling>
        <c:delete val="0"/>
        <c:axPos val="b"/>
        <c:numFmt formatCode="0%" sourceLinked="0"/>
        <c:majorTickMark val="out"/>
        <c:minorTickMark val="none"/>
        <c:tickLblPos val="nextTo"/>
        <c:crossAx val="146205312"/>
        <c:crosses val="autoZero"/>
        <c:crossBetween val="between"/>
      </c:valAx>
    </c:plotArea>
    <c:plotVisOnly val="1"/>
    <c:dispBlanksAs val="gap"/>
    <c:showDLblsOverMax val="0"/>
  </c:chart>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551281496029634E-2"/>
          <c:y val="3.7460875984251969E-2"/>
          <c:w val="0.90117199783828161"/>
          <c:h val="0.61734547244094484"/>
        </c:manualLayout>
      </c:layout>
      <c:barChart>
        <c:barDir val="col"/>
        <c:grouping val="clustered"/>
        <c:varyColors val="0"/>
        <c:ser>
          <c:idx val="0"/>
          <c:order val="0"/>
          <c:tx>
            <c:strRef>
              <c:f>Sheet1!$B$1</c:f>
              <c:strCache>
                <c:ptCount val="1"/>
                <c:pt idx="0">
                  <c:v>0.70</c:v>
                </c:pt>
              </c:strCache>
            </c:strRef>
          </c:tx>
          <c:invertIfNegative val="0"/>
          <c:dPt>
            <c:idx val="29"/>
            <c:invertIfNegative val="0"/>
            <c:bubble3D val="0"/>
            <c:spPr>
              <a:solidFill>
                <a:schemeClr val="tx1"/>
              </a:solidFill>
            </c:spPr>
          </c:dPt>
          <c:dLbls>
            <c:dLbl>
              <c:idx val="29"/>
              <c:layout/>
              <c:showLegendKey val="0"/>
              <c:showVal val="1"/>
              <c:showCatName val="0"/>
              <c:showSerName val="0"/>
              <c:showPercent val="0"/>
              <c:showBubbleSize val="0"/>
            </c:dLbl>
            <c:showLegendKey val="0"/>
            <c:showVal val="0"/>
            <c:showCatName val="0"/>
            <c:showSerName val="0"/>
            <c:showPercent val="0"/>
            <c:showBubbleSize val="0"/>
          </c:dLbls>
          <c:cat>
            <c:strRef>
              <c:f>Sheet1!$A$2:$A$33</c:f>
              <c:strCache>
                <c:ptCount val="32"/>
                <c:pt idx="0">
                  <c:v>Sweden</c:v>
                </c:pt>
                <c:pt idx="1">
                  <c:v>Slovenia</c:v>
                </c:pt>
                <c:pt idx="2">
                  <c:v>Korea</c:v>
                </c:pt>
                <c:pt idx="3">
                  <c:v>New Zealand</c:v>
                </c:pt>
                <c:pt idx="4">
                  <c:v>Netherlands</c:v>
                </c:pt>
                <c:pt idx="5">
                  <c:v>Chile</c:v>
                </c:pt>
                <c:pt idx="6">
                  <c:v>Switzerland</c:v>
                </c:pt>
                <c:pt idx="7">
                  <c:v>Iceland</c:v>
                </c:pt>
                <c:pt idx="8">
                  <c:v>Estonia</c:v>
                </c:pt>
                <c:pt idx="9">
                  <c:v>Ireland</c:v>
                </c:pt>
                <c:pt idx="10">
                  <c:v>Czech Republic</c:v>
                </c:pt>
                <c:pt idx="11">
                  <c:v>Denmark</c:v>
                </c:pt>
                <c:pt idx="12">
                  <c:v>Slovak Republic</c:v>
                </c:pt>
                <c:pt idx="13">
                  <c:v>United Kingdom</c:v>
                </c:pt>
                <c:pt idx="14">
                  <c:v>Portugal</c:v>
                </c:pt>
                <c:pt idx="15">
                  <c:v>Norway</c:v>
                </c:pt>
                <c:pt idx="16">
                  <c:v>Hungary</c:v>
                </c:pt>
                <c:pt idx="17">
                  <c:v>Mexico</c:v>
                </c:pt>
                <c:pt idx="18">
                  <c:v>Turkey</c:v>
                </c:pt>
                <c:pt idx="19">
                  <c:v>Japan</c:v>
                </c:pt>
                <c:pt idx="20">
                  <c:v>Austria</c:v>
                </c:pt>
                <c:pt idx="21">
                  <c:v>Canada</c:v>
                </c:pt>
                <c:pt idx="22">
                  <c:v>Greece</c:v>
                </c:pt>
                <c:pt idx="23">
                  <c:v>Poland</c:v>
                </c:pt>
                <c:pt idx="24">
                  <c:v>France</c:v>
                </c:pt>
                <c:pt idx="25">
                  <c:v>Germany</c:v>
                </c:pt>
                <c:pt idx="26">
                  <c:v>Finland</c:v>
                </c:pt>
                <c:pt idx="27">
                  <c:v>Spain</c:v>
                </c:pt>
                <c:pt idx="28">
                  <c:v>Italy</c:v>
                </c:pt>
                <c:pt idx="29">
                  <c:v>Israel </c:v>
                </c:pt>
                <c:pt idx="30">
                  <c:v>Belgium</c:v>
                </c:pt>
                <c:pt idx="31">
                  <c:v>Luxembourg</c:v>
                </c:pt>
              </c:strCache>
            </c:strRef>
          </c:cat>
          <c:val>
            <c:numRef>
              <c:f>Sheet1!$B$2:$B$33</c:f>
              <c:numCache>
                <c:formatCode>0.00</c:formatCode>
                <c:ptCount val="32"/>
                <c:pt idx="0">
                  <c:v>0.6</c:v>
                </c:pt>
                <c:pt idx="1">
                  <c:v>0.62857149999999995</c:v>
                </c:pt>
                <c:pt idx="2">
                  <c:v>0.7</c:v>
                </c:pt>
                <c:pt idx="3">
                  <c:v>0.7</c:v>
                </c:pt>
                <c:pt idx="4">
                  <c:v>0.91428569999999998</c:v>
                </c:pt>
                <c:pt idx="5">
                  <c:v>1</c:v>
                </c:pt>
                <c:pt idx="6">
                  <c:v>1.159524</c:v>
                </c:pt>
                <c:pt idx="7">
                  <c:v>1.4166669999999999</c:v>
                </c:pt>
                <c:pt idx="8">
                  <c:v>1.5</c:v>
                </c:pt>
                <c:pt idx="9">
                  <c:v>1.5333330000000001</c:v>
                </c:pt>
                <c:pt idx="10">
                  <c:v>1.5619050000000001</c:v>
                </c:pt>
                <c:pt idx="11">
                  <c:v>1.6857139999999999</c:v>
                </c:pt>
                <c:pt idx="12">
                  <c:v>1.75</c:v>
                </c:pt>
                <c:pt idx="13">
                  <c:v>1.7928569999999999</c:v>
                </c:pt>
                <c:pt idx="14">
                  <c:v>1.8285709999999999</c:v>
                </c:pt>
                <c:pt idx="15">
                  <c:v>2.0119050000000001</c:v>
                </c:pt>
                <c:pt idx="16">
                  <c:v>2.0595240000000001</c:v>
                </c:pt>
                <c:pt idx="17">
                  <c:v>2.109524</c:v>
                </c:pt>
                <c:pt idx="18">
                  <c:v>2.3785720000000001</c:v>
                </c:pt>
                <c:pt idx="19">
                  <c:v>2.3791669999999998</c:v>
                </c:pt>
                <c:pt idx="20">
                  <c:v>2.4</c:v>
                </c:pt>
                <c:pt idx="21">
                  <c:v>2.4976189999999998</c:v>
                </c:pt>
                <c:pt idx="22">
                  <c:v>2.5452379999999999</c:v>
                </c:pt>
                <c:pt idx="23">
                  <c:v>2.5499999999999998</c:v>
                </c:pt>
                <c:pt idx="24">
                  <c:v>2.6380949999999999</c:v>
                </c:pt>
                <c:pt idx="25">
                  <c:v>2.709524</c:v>
                </c:pt>
                <c:pt idx="26">
                  <c:v>2.8619050000000001</c:v>
                </c:pt>
                <c:pt idx="27">
                  <c:v>2.8809520000000002</c:v>
                </c:pt>
                <c:pt idx="28">
                  <c:v>3.1523810000000001</c:v>
                </c:pt>
                <c:pt idx="29">
                  <c:v>3.5095239999999999</c:v>
                </c:pt>
                <c:pt idx="30">
                  <c:v>4.0571429999999999</c:v>
                </c:pt>
                <c:pt idx="31">
                  <c:v>4.5416670000000003</c:v>
                </c:pt>
              </c:numCache>
            </c:numRef>
          </c:val>
        </c:ser>
        <c:dLbls>
          <c:showLegendKey val="0"/>
          <c:showVal val="0"/>
          <c:showCatName val="0"/>
          <c:showSerName val="0"/>
          <c:showPercent val="0"/>
          <c:showBubbleSize val="0"/>
        </c:dLbls>
        <c:gapWidth val="150"/>
        <c:axId val="181894144"/>
        <c:axId val="181900032"/>
      </c:barChart>
      <c:catAx>
        <c:axId val="181894144"/>
        <c:scaling>
          <c:orientation val="minMax"/>
        </c:scaling>
        <c:delete val="0"/>
        <c:axPos val="b"/>
        <c:majorTickMark val="out"/>
        <c:minorTickMark val="none"/>
        <c:tickLblPos val="nextTo"/>
        <c:txPr>
          <a:bodyPr rot="-3960000"/>
          <a:lstStyle/>
          <a:p>
            <a:pPr>
              <a:defRPr sz="1400"/>
            </a:pPr>
            <a:endParaRPr lang="en-US"/>
          </a:p>
        </c:txPr>
        <c:crossAx val="181900032"/>
        <c:crosses val="autoZero"/>
        <c:auto val="1"/>
        <c:lblAlgn val="ctr"/>
        <c:lblOffset val="100"/>
        <c:noMultiLvlLbl val="0"/>
      </c:catAx>
      <c:valAx>
        <c:axId val="181900032"/>
        <c:scaling>
          <c:orientation val="minMax"/>
        </c:scaling>
        <c:delete val="0"/>
        <c:axPos val="l"/>
        <c:majorGridlines/>
        <c:numFmt formatCode="0.00" sourceLinked="1"/>
        <c:majorTickMark val="out"/>
        <c:minorTickMark val="none"/>
        <c:tickLblPos val="nextTo"/>
        <c:crossAx val="18189414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he-IL" sz="2000" b="1"/>
              <a:t>גודלו</a:t>
            </a:r>
            <a:r>
              <a:rPr lang="he-IL" sz="2000" b="1" baseline="0"/>
              <a:t> היחסי של המסחר בשוק העבודה מחולק בגודלו היחסי בתוצר - חישוב לפי מספר מועסקים, 2008</a:t>
            </a:r>
            <a:endParaRPr lang="en-US" sz="2000" b="1"/>
          </a:p>
        </c:rich>
      </c:tx>
      <c:layout/>
      <c:overlay val="0"/>
      <c:spPr>
        <a:noFill/>
        <a:ln>
          <a:noFill/>
        </a:ln>
        <a:effectLst/>
      </c:spPr>
    </c:title>
    <c:autoTitleDeleted val="0"/>
    <c:plotArea>
      <c:layout/>
      <c:barChart>
        <c:barDir val="col"/>
        <c:grouping val="clustered"/>
        <c:varyColors val="0"/>
        <c:ser>
          <c:idx val="0"/>
          <c:order val="0"/>
          <c:spPr>
            <a:solidFill>
              <a:schemeClr val="accent1"/>
            </a:solidFill>
            <a:ln>
              <a:noFill/>
            </a:ln>
            <a:effectLst/>
          </c:spPr>
          <c:invertIfNegative val="0"/>
          <c:dPt>
            <c:idx val="13"/>
            <c:invertIfNegative val="0"/>
            <c:bubble3D val="0"/>
            <c:spPr>
              <a:solidFill>
                <a:schemeClr val="tx1"/>
              </a:solidFill>
              <a:ln>
                <a:noFill/>
              </a:ln>
              <a:effectLst/>
            </c:spPr>
          </c:dPt>
          <c:cat>
            <c:strRef>
              <c:f>'לפי מספר מועסקים'!$A$3:$A$18</c:f>
              <c:strCache>
                <c:ptCount val="16"/>
                <c:pt idx="0">
                  <c:v>Sweden</c:v>
                </c:pt>
                <c:pt idx="1">
                  <c:v>Belgium</c:v>
                </c:pt>
                <c:pt idx="2">
                  <c:v>Austria</c:v>
                </c:pt>
                <c:pt idx="3">
                  <c:v>Spain</c:v>
                </c:pt>
                <c:pt idx="4">
                  <c:v>Italy</c:v>
                </c:pt>
                <c:pt idx="5">
                  <c:v>Finland</c:v>
                </c:pt>
                <c:pt idx="6">
                  <c:v>Netherlands</c:v>
                </c:pt>
                <c:pt idx="7">
                  <c:v>Japan</c:v>
                </c:pt>
                <c:pt idx="8">
                  <c:v>France</c:v>
                </c:pt>
                <c:pt idx="9">
                  <c:v>Denmark</c:v>
                </c:pt>
                <c:pt idx="10">
                  <c:v>United States</c:v>
                </c:pt>
                <c:pt idx="11">
                  <c:v>Germany</c:v>
                </c:pt>
                <c:pt idx="12">
                  <c:v>Ireland</c:v>
                </c:pt>
                <c:pt idx="13">
                  <c:v>Israel</c:v>
                </c:pt>
                <c:pt idx="14">
                  <c:v>Norway</c:v>
                </c:pt>
                <c:pt idx="15">
                  <c:v>Korea</c:v>
                </c:pt>
              </c:strCache>
            </c:strRef>
          </c:cat>
          <c:val>
            <c:numRef>
              <c:f>'לפי מספר מועסקים'!$B$3:$B$18</c:f>
              <c:numCache>
                <c:formatCode>General</c:formatCode>
                <c:ptCount val="16"/>
                <c:pt idx="0">
                  <c:v>1.163471744548791</c:v>
                </c:pt>
                <c:pt idx="1">
                  <c:v>1.1860198396031825</c:v>
                </c:pt>
                <c:pt idx="2">
                  <c:v>1.2106325141439029</c:v>
                </c:pt>
                <c:pt idx="3">
                  <c:v>1.2938683117990564</c:v>
                </c:pt>
                <c:pt idx="4">
                  <c:v>1.3034222751324505</c:v>
                </c:pt>
                <c:pt idx="5">
                  <c:v>1.3862000298231438</c:v>
                </c:pt>
                <c:pt idx="6">
                  <c:v>1.3866082875684254</c:v>
                </c:pt>
                <c:pt idx="7">
                  <c:v>1.3969959610711786</c:v>
                </c:pt>
                <c:pt idx="8">
                  <c:v>1.4023141928653102</c:v>
                </c:pt>
                <c:pt idx="9">
                  <c:v>1.4479287119564104</c:v>
                </c:pt>
                <c:pt idx="10">
                  <c:v>1.5649735534462335</c:v>
                </c:pt>
                <c:pt idx="11">
                  <c:v>1.609264176711348</c:v>
                </c:pt>
                <c:pt idx="12">
                  <c:v>1.6565314289664892</c:v>
                </c:pt>
                <c:pt idx="13">
                  <c:v>1.6703374609986799</c:v>
                </c:pt>
                <c:pt idx="14">
                  <c:v>1.861514687524517</c:v>
                </c:pt>
                <c:pt idx="15">
                  <c:v>2.1437790122438063</c:v>
                </c:pt>
              </c:numCache>
            </c:numRef>
          </c:val>
        </c:ser>
        <c:dLbls>
          <c:showLegendKey val="0"/>
          <c:showVal val="0"/>
          <c:showCatName val="0"/>
          <c:showSerName val="0"/>
          <c:showPercent val="0"/>
          <c:showBubbleSize val="0"/>
        </c:dLbls>
        <c:gapWidth val="100"/>
        <c:overlap val="-27"/>
        <c:axId val="154425600"/>
        <c:axId val="154431488"/>
      </c:barChart>
      <c:catAx>
        <c:axId val="154425600"/>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54431488"/>
        <c:crosses val="autoZero"/>
        <c:auto val="1"/>
        <c:lblAlgn val="ctr"/>
        <c:lblOffset val="100"/>
        <c:noMultiLvlLbl val="0"/>
      </c:catAx>
      <c:valAx>
        <c:axId val="154431488"/>
        <c:scaling>
          <c:orientation val="minMax"/>
        </c:scaling>
        <c:delete val="0"/>
        <c:axPos val="r"/>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44256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he-IL"/>
              <a:t>היחס בין הפריון בענף המסחר לפריון הכללי במשק</a:t>
            </a:r>
          </a:p>
        </c:rich>
      </c:tx>
      <c:layout>
        <c:manualLayout>
          <c:xMode val="edge"/>
          <c:yMode val="edge"/>
          <c:x val="0.19149280871700713"/>
          <c:y val="2.5045640574470705E-2"/>
        </c:manualLayout>
      </c:layout>
      <c:overlay val="1"/>
    </c:title>
    <c:autoTitleDeleted val="0"/>
    <c:plotArea>
      <c:layout>
        <c:manualLayout>
          <c:layoutTarget val="inner"/>
          <c:xMode val="edge"/>
          <c:yMode val="edge"/>
          <c:x val="8.7565799841000311E-2"/>
          <c:y val="0.10722175764254424"/>
          <c:w val="0.89275843202940608"/>
          <c:h val="0.79767788564033426"/>
        </c:manualLayout>
      </c:layout>
      <c:lineChart>
        <c:grouping val="standard"/>
        <c:varyColors val="0"/>
        <c:ser>
          <c:idx val="0"/>
          <c:order val="0"/>
          <c:tx>
            <c:strRef>
              <c:f>'מסחר כנגד כלל המשק'!$B$23</c:f>
              <c:strCache>
                <c:ptCount val="1"/>
                <c:pt idx="0">
                  <c:v>Austria</c:v>
                </c:pt>
              </c:strCache>
            </c:strRef>
          </c:tx>
          <c:marker>
            <c:symbol val="none"/>
          </c:marker>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layout>
                <c:manualLayout>
                  <c:x val="-2.8108240185133705E-3"/>
                  <c:y val="2.86004257785171E-2"/>
                </c:manualLayout>
              </c:layout>
              <c:dLblPos val="r"/>
              <c:showLegendKey val="0"/>
              <c:showVal val="0"/>
              <c:showCatName val="0"/>
              <c:showSerName val="1"/>
              <c:showPercent val="0"/>
              <c:showBubbleSize val="0"/>
              <c:separator>, </c:separator>
              <c:extLst>
                <c:ext xmlns:c15="http://schemas.microsoft.com/office/drawing/2012/chart" uri="{CE6537A1-D6FC-4f65-9D91-7224C49458BB}">
                  <c15:layout/>
                </c:ext>
              </c:extLst>
            </c:dLbl>
            <c:spPr>
              <a:noFill/>
              <a:ln>
                <a:noFill/>
              </a:ln>
              <a:effectLst/>
            </c:spPr>
            <c:dLblPos val="r"/>
            <c:showLegendKey val="0"/>
            <c:showVal val="0"/>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'מסחר כנגד כלל המשק'!$C$22:$L$22</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'מסחר כנגד כלל המשק'!$C$23:$L$23</c:f>
              <c:numCache>
                <c:formatCode>General</c:formatCode>
                <c:ptCount val="10"/>
                <c:pt idx="0">
                  <c:v>0.84319346499913428</c:v>
                </c:pt>
                <c:pt idx="1">
                  <c:v>0.83620876814983369</c:v>
                </c:pt>
                <c:pt idx="2">
                  <c:v>0.8305290079554386</c:v>
                </c:pt>
                <c:pt idx="3">
                  <c:v>0.82745328333802737</c:v>
                </c:pt>
                <c:pt idx="4">
                  <c:v>0.83751226133014711</c:v>
                </c:pt>
                <c:pt idx="5">
                  <c:v>0.84631366349447135</c:v>
                </c:pt>
                <c:pt idx="6">
                  <c:v>0.8489907581235242</c:v>
                </c:pt>
                <c:pt idx="7">
                  <c:v>0.83872719096289561</c:v>
                </c:pt>
                <c:pt idx="8">
                  <c:v>0.88262326678027969</c:v>
                </c:pt>
                <c:pt idx="9">
                  <c:v>0.84762149945012322</c:v>
                </c:pt>
              </c:numCache>
            </c:numRef>
          </c:val>
          <c:smooth val="0"/>
        </c:ser>
        <c:ser>
          <c:idx val="1"/>
          <c:order val="1"/>
          <c:tx>
            <c:strRef>
              <c:f>'מסחר כנגד כלל המשק'!$B$24</c:f>
              <c:strCache>
                <c:ptCount val="1"/>
                <c:pt idx="0">
                  <c:v>Finland</c:v>
                </c:pt>
              </c:strCache>
            </c:strRef>
          </c:tx>
          <c:marker>
            <c:symbol val="none"/>
          </c:marker>
          <c:cat>
            <c:strRef>
              <c:f>'מסחר כנגד כלל המשק'!$C$22:$L$22</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'מסחר כנגד כלל המשק'!$C$24:$L$24</c:f>
              <c:numCache>
                <c:formatCode>General</c:formatCode>
                <c:ptCount val="10"/>
                <c:pt idx="0">
                  <c:v>0.66769256807527189</c:v>
                </c:pt>
                <c:pt idx="1">
                  <c:v>0.69055101235736294</c:v>
                </c:pt>
                <c:pt idx="2">
                  <c:v>0.70603588582520482</c:v>
                </c:pt>
                <c:pt idx="3">
                  <c:v>0.70671676742312295</c:v>
                </c:pt>
                <c:pt idx="4">
                  <c:v>0.72266364868187494</c:v>
                </c:pt>
                <c:pt idx="5">
                  <c:v>0.73652712982956747</c:v>
                </c:pt>
                <c:pt idx="6">
                  <c:v>0.71177578594022362</c:v>
                </c:pt>
                <c:pt idx="7">
                  <c:v>0.66206926082039275</c:v>
                </c:pt>
                <c:pt idx="8">
                  <c:v>0.7107308408915769</c:v>
                </c:pt>
                <c:pt idx="9">
                  <c:v>0.76977204716837355</c:v>
                </c:pt>
              </c:numCache>
            </c:numRef>
          </c:val>
          <c:smooth val="0"/>
        </c:ser>
        <c:ser>
          <c:idx val="2"/>
          <c:order val="2"/>
          <c:tx>
            <c:strRef>
              <c:f>'מסחר כנגד כלל המשק'!$B$25</c:f>
              <c:strCache>
                <c:ptCount val="1"/>
                <c:pt idx="0">
                  <c:v>France</c:v>
                </c:pt>
              </c:strCache>
            </c:strRef>
          </c:tx>
          <c:marker>
            <c:symbol val="none"/>
          </c:marker>
          <c:cat>
            <c:strRef>
              <c:f>'מסחר כנגד כלל המשק'!$C$22:$L$22</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'מסחר כנגד כלל המשק'!$C$25:$L$25</c:f>
              <c:numCache>
                <c:formatCode>General</c:formatCode>
                <c:ptCount val="10"/>
                <c:pt idx="0">
                  <c:v>0.75522529748082134</c:v>
                </c:pt>
                <c:pt idx="1">
                  <c:v>0.79430792982093412</c:v>
                </c:pt>
                <c:pt idx="2">
                  <c:v>0.78255456224387976</c:v>
                </c:pt>
                <c:pt idx="3">
                  <c:v>0.7992776757162614</c:v>
                </c:pt>
                <c:pt idx="4">
                  <c:v>0.78001900651298317</c:v>
                </c:pt>
                <c:pt idx="5">
                  <c:v>0.75540122023879708</c:v>
                </c:pt>
                <c:pt idx="6">
                  <c:v>0.73377869786689842</c:v>
                </c:pt>
                <c:pt idx="7">
                  <c:v>0.70591327334315834</c:v>
                </c:pt>
              </c:numCache>
            </c:numRef>
          </c:val>
          <c:smooth val="0"/>
        </c:ser>
        <c:ser>
          <c:idx val="3"/>
          <c:order val="3"/>
          <c:tx>
            <c:strRef>
              <c:f>'מסחר כנגד כלל המשק'!$B$26</c:f>
              <c:strCache>
                <c:ptCount val="1"/>
                <c:pt idx="0">
                  <c:v>Germany</c:v>
                </c:pt>
              </c:strCache>
            </c:strRef>
          </c:tx>
          <c:marker>
            <c:symbol val="none"/>
          </c:marker>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layout>
                <c:manualLayout>
                  <c:x val="4.216236027770056E-2"/>
                  <c:y val="9.5334752595057012E-3"/>
                </c:manualLayout>
              </c:layout>
              <c:showLegendKey val="0"/>
              <c:showVal val="0"/>
              <c:showCatName val="0"/>
              <c:showSerName val="1"/>
              <c:showPercent val="0"/>
              <c:showBubbleSize val="0"/>
              <c:extLst>
                <c:ext xmlns:c15="http://schemas.microsoft.com/office/drawing/2012/chart" uri="{CE6537A1-D6FC-4f65-9D91-7224C49458BB}">
                  <c15:layout/>
                </c:ext>
              </c:extLst>
            </c:dLbl>
            <c:dLbl>
              <c:idx val="9"/>
              <c:delete val="1"/>
              <c:extLst>
                <c:ext xmlns:c15="http://schemas.microsoft.com/office/drawing/2012/chart" uri="{CE6537A1-D6FC-4f65-9D91-7224C49458BB}"/>
              </c:extLst>
            </c:dLbl>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'מסחר כנגד כלל המשק'!$C$22:$L$22</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'מסחר כנגד כלל המשק'!$C$26:$L$26</c:f>
              <c:numCache>
                <c:formatCode>General</c:formatCode>
                <c:ptCount val="10"/>
                <c:pt idx="0">
                  <c:v>0.65594309556676622</c:v>
                </c:pt>
                <c:pt idx="1">
                  <c:v>0.64625321048106665</c:v>
                </c:pt>
                <c:pt idx="2">
                  <c:v>0.6255438638515417</c:v>
                </c:pt>
                <c:pt idx="3">
                  <c:v>0.60039322695923036</c:v>
                </c:pt>
                <c:pt idx="4">
                  <c:v>0.58458397501333392</c:v>
                </c:pt>
                <c:pt idx="5">
                  <c:v>0.5837427553061163</c:v>
                </c:pt>
                <c:pt idx="6">
                  <c:v>0.57811776147608074</c:v>
                </c:pt>
                <c:pt idx="7">
                  <c:v>0.57194652127045553</c:v>
                </c:pt>
                <c:pt idx="8">
                  <c:v>0.59798482693724642</c:v>
                </c:pt>
                <c:pt idx="9">
                  <c:v>0.56805144605982094</c:v>
                </c:pt>
              </c:numCache>
            </c:numRef>
          </c:val>
          <c:smooth val="0"/>
        </c:ser>
        <c:ser>
          <c:idx val="4"/>
          <c:order val="4"/>
          <c:tx>
            <c:strRef>
              <c:f>'מסחר כנגד כלל המשק'!$B$27</c:f>
              <c:strCache>
                <c:ptCount val="1"/>
                <c:pt idx="0">
                  <c:v>Israel</c:v>
                </c:pt>
              </c:strCache>
            </c:strRef>
          </c:tx>
          <c:spPr>
            <a:ln w="53975">
              <a:solidFill>
                <a:schemeClr val="bg2"/>
              </a:solidFill>
              <a:prstDash val="dash"/>
            </a:ln>
          </c:spPr>
          <c:marker>
            <c:symbol val="none"/>
          </c:marker>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layout>
                <c:manualLayout>
                  <c:x val="0.11383837274979151"/>
                  <c:y val="1.430021288925855E-2"/>
                </c:manualLayout>
              </c:layout>
              <c:showLegendKey val="0"/>
              <c:showVal val="0"/>
              <c:showCatName val="0"/>
              <c:showSerName val="1"/>
              <c:showPercent val="0"/>
              <c:showBubbleSize val="0"/>
              <c:extLst>
                <c:ext xmlns:c15="http://schemas.microsoft.com/office/drawing/2012/chart" uri="{CE6537A1-D6FC-4f65-9D91-7224C49458BB}">
                  <c15:layout/>
                </c:ext>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spPr>
              <a:noFill/>
              <a:ln>
                <a:noFill/>
              </a:ln>
              <a:effectLst/>
            </c:spP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cat>
            <c:strRef>
              <c:f>'מסחר כנגד כלל המשק'!$C$22:$L$22</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'מסחר כנגד כלל המשק'!$C$27:$L$27</c:f>
              <c:numCache>
                <c:formatCode>General</c:formatCode>
                <c:ptCount val="10"/>
                <c:pt idx="0">
                  <c:v>0.55533612987037029</c:v>
                </c:pt>
                <c:pt idx="1">
                  <c:v>0.52823993242561817</c:v>
                </c:pt>
                <c:pt idx="2">
                  <c:v>0.5022102481185452</c:v>
                </c:pt>
                <c:pt idx="3">
                  <c:v>0.56315821654658149</c:v>
                </c:pt>
                <c:pt idx="4">
                  <c:v>0.59583093568299528</c:v>
                </c:pt>
                <c:pt idx="5">
                  <c:v>0.53247816917934376</c:v>
                </c:pt>
                <c:pt idx="6">
                  <c:v>0.56469735489548423</c:v>
                </c:pt>
                <c:pt idx="7">
                  <c:v>0.5671002884332863</c:v>
                </c:pt>
                <c:pt idx="8">
                  <c:v>0.58771527632859799</c:v>
                </c:pt>
              </c:numCache>
            </c:numRef>
          </c:val>
          <c:smooth val="0"/>
        </c:ser>
        <c:ser>
          <c:idx val="5"/>
          <c:order val="5"/>
          <c:tx>
            <c:strRef>
              <c:f>'מסחר כנגד כלל המשק'!$B$28</c:f>
              <c:strCache>
                <c:ptCount val="1"/>
                <c:pt idx="0">
                  <c:v>Italy</c:v>
                </c:pt>
              </c:strCache>
            </c:strRef>
          </c:tx>
          <c:marker>
            <c:symbol val="none"/>
          </c:marker>
          <c:cat>
            <c:strRef>
              <c:f>'מסחר כנגד כלל המשק'!$C$22:$L$22</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'מסחר כנגד כלל המשק'!$C$28:$L$28</c:f>
              <c:numCache>
                <c:formatCode>General</c:formatCode>
                <c:ptCount val="10"/>
                <c:pt idx="0">
                  <c:v>0.73267295771943097</c:v>
                </c:pt>
                <c:pt idx="1">
                  <c:v>0.74310944659574096</c:v>
                </c:pt>
                <c:pt idx="2">
                  <c:v>0.7160599015720549</c:v>
                </c:pt>
                <c:pt idx="3">
                  <c:v>0.69397541605691093</c:v>
                </c:pt>
                <c:pt idx="4">
                  <c:v>0.69028470324599367</c:v>
                </c:pt>
                <c:pt idx="5">
                  <c:v>0.68485810677888104</c:v>
                </c:pt>
                <c:pt idx="6">
                  <c:v>0.66873351446037033</c:v>
                </c:pt>
                <c:pt idx="7">
                  <c:v>0.64532571738256017</c:v>
                </c:pt>
                <c:pt idx="8">
                  <c:v>0.64258667624830523</c:v>
                </c:pt>
                <c:pt idx="9">
                  <c:v>0.64703017807236618</c:v>
                </c:pt>
              </c:numCache>
            </c:numRef>
          </c:val>
          <c:smooth val="0"/>
        </c:ser>
        <c:ser>
          <c:idx val="6"/>
          <c:order val="6"/>
          <c:tx>
            <c:strRef>
              <c:f>'מסחר כנגד כלל המשק'!$B$29</c:f>
              <c:strCache>
                <c:ptCount val="1"/>
                <c:pt idx="0">
                  <c:v>Netherlands</c:v>
                </c:pt>
              </c:strCache>
            </c:strRef>
          </c:tx>
          <c:marker>
            <c:symbol val="none"/>
          </c:marker>
          <c:cat>
            <c:strRef>
              <c:f>'מסחר כנגד כלל המשק'!$C$22:$L$22</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'מסחר כנגד כלל המשק'!$C$29:$L$29</c:f>
              <c:numCache>
                <c:formatCode>General</c:formatCode>
                <c:ptCount val="10"/>
                <c:pt idx="0">
                  <c:v>0.7924663625361098</c:v>
                </c:pt>
                <c:pt idx="1">
                  <c:v>0.78046025270885044</c:v>
                </c:pt>
                <c:pt idx="2">
                  <c:v>0.82121279535395164</c:v>
                </c:pt>
                <c:pt idx="3">
                  <c:v>0.75201907378043886</c:v>
                </c:pt>
                <c:pt idx="4">
                  <c:v>0.7197101007637221</c:v>
                </c:pt>
                <c:pt idx="5">
                  <c:v>0.69116217041307593</c:v>
                </c:pt>
                <c:pt idx="6">
                  <c:v>0.66675631285160486</c:v>
                </c:pt>
                <c:pt idx="7">
                  <c:v>0.6698323551906884</c:v>
                </c:pt>
                <c:pt idx="8">
                  <c:v>0.65060812611949415</c:v>
                </c:pt>
                <c:pt idx="9">
                  <c:v>0.62422465956966056</c:v>
                </c:pt>
              </c:numCache>
            </c:numRef>
          </c:val>
          <c:smooth val="0"/>
        </c:ser>
        <c:ser>
          <c:idx val="7"/>
          <c:order val="7"/>
          <c:tx>
            <c:strRef>
              <c:f>'מסחר כנגד כלל המשק'!$B$30</c:f>
              <c:strCache>
                <c:ptCount val="1"/>
                <c:pt idx="0">
                  <c:v>Spain</c:v>
                </c:pt>
              </c:strCache>
            </c:strRef>
          </c:tx>
          <c:spPr>
            <a:ln>
              <a:solidFill>
                <a:schemeClr val="accent1">
                  <a:lumMod val="50000"/>
                </a:schemeClr>
              </a:solidFill>
            </a:ln>
          </c:spPr>
          <c:marker>
            <c:symbol val="none"/>
          </c:marker>
          <c:cat>
            <c:strRef>
              <c:f>'מסחר כנגד כלל המשק'!$C$22:$L$22</c:f>
              <c:strCache>
                <c:ptCount val="10"/>
                <c:pt idx="0">
                  <c:v>2000</c:v>
                </c:pt>
                <c:pt idx="1">
                  <c:v>2001</c:v>
                </c:pt>
                <c:pt idx="2">
                  <c:v>2002</c:v>
                </c:pt>
                <c:pt idx="3">
                  <c:v>2003</c:v>
                </c:pt>
                <c:pt idx="4">
                  <c:v>2004</c:v>
                </c:pt>
                <c:pt idx="5">
                  <c:v>2005</c:v>
                </c:pt>
                <c:pt idx="6">
                  <c:v>2006</c:v>
                </c:pt>
                <c:pt idx="7">
                  <c:v>2007</c:v>
                </c:pt>
                <c:pt idx="8">
                  <c:v>2008</c:v>
                </c:pt>
                <c:pt idx="9">
                  <c:v>2009</c:v>
                </c:pt>
              </c:strCache>
            </c:strRef>
          </c:cat>
          <c:val>
            <c:numRef>
              <c:f>'מסחר כנגד כלל המשק'!$C$30:$L$30</c:f>
              <c:numCache>
                <c:formatCode>General</c:formatCode>
                <c:ptCount val="10"/>
                <c:pt idx="0">
                  <c:v>0.80722776178483802</c:v>
                </c:pt>
                <c:pt idx="1">
                  <c:v>0.80517767130865059</c:v>
                </c:pt>
                <c:pt idx="2">
                  <c:v>0.82391127207924297</c:v>
                </c:pt>
                <c:pt idx="3">
                  <c:v>0.80150693634510539</c:v>
                </c:pt>
                <c:pt idx="4">
                  <c:v>0.78576276198537509</c:v>
                </c:pt>
                <c:pt idx="5">
                  <c:v>0.77740859439468524</c:v>
                </c:pt>
                <c:pt idx="6">
                  <c:v>0.77594575588757775</c:v>
                </c:pt>
                <c:pt idx="7">
                  <c:v>0.74676163325379852</c:v>
                </c:pt>
                <c:pt idx="8">
                  <c:v>0.72876854950606906</c:v>
                </c:pt>
                <c:pt idx="9">
                  <c:v>0.71379717777948903</c:v>
                </c:pt>
              </c:numCache>
            </c:numRef>
          </c:val>
          <c:smooth val="0"/>
        </c:ser>
        <c:dLbls>
          <c:showLegendKey val="0"/>
          <c:showVal val="0"/>
          <c:showCatName val="0"/>
          <c:showSerName val="0"/>
          <c:showPercent val="0"/>
          <c:showBubbleSize val="0"/>
        </c:dLbls>
        <c:marker val="1"/>
        <c:smooth val="0"/>
        <c:axId val="154495232"/>
        <c:axId val="154513408"/>
      </c:lineChart>
      <c:catAx>
        <c:axId val="154495232"/>
        <c:scaling>
          <c:orientation val="minMax"/>
        </c:scaling>
        <c:delete val="0"/>
        <c:axPos val="b"/>
        <c:numFmt formatCode="General" sourceLinked="0"/>
        <c:majorTickMark val="out"/>
        <c:minorTickMark val="none"/>
        <c:tickLblPos val="nextTo"/>
        <c:crossAx val="154513408"/>
        <c:crosses val="autoZero"/>
        <c:auto val="1"/>
        <c:lblAlgn val="ctr"/>
        <c:lblOffset val="100"/>
        <c:noMultiLvlLbl val="0"/>
      </c:catAx>
      <c:valAx>
        <c:axId val="154513408"/>
        <c:scaling>
          <c:orientation val="minMax"/>
          <c:max val="0.95000000000000007"/>
          <c:min val="0.45"/>
        </c:scaling>
        <c:delete val="0"/>
        <c:axPos val="l"/>
        <c:majorGridlines/>
        <c:numFmt formatCode="0%" sourceLinked="0"/>
        <c:majorTickMark val="out"/>
        <c:minorTickMark val="none"/>
        <c:tickLblPos val="nextTo"/>
        <c:crossAx val="15449523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1"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mn-lt"/>
                <a:ea typeface="+mn-ea"/>
                <a:cs typeface="+mn-cs"/>
              </a:defRPr>
            </a:pPr>
            <a:r>
              <a:rPr lang="en-US" sz="1800" b="1" i="0" baseline="0">
                <a:effectLst/>
              </a:rPr>
              <a:t>Distributive Trades - gross fixed capital formation as % of GVA</a:t>
            </a:r>
            <a:endParaRPr lang="he-IL">
              <a:effectLst/>
            </a:endParaRPr>
          </a:p>
        </c:rich>
      </c:tx>
      <c:layout/>
      <c:overlay val="0"/>
    </c:title>
    <c:autoTitleDeleted val="0"/>
    <c:plotArea>
      <c:layout/>
      <c:lineChart>
        <c:grouping val="standard"/>
        <c:varyColors val="0"/>
        <c:ser>
          <c:idx val="0"/>
          <c:order val="0"/>
          <c:tx>
            <c:strRef>
              <c:f>Dist.trades!$A$84</c:f>
              <c:strCache>
                <c:ptCount val="1"/>
                <c:pt idx="0">
                  <c:v>Israel</c:v>
                </c:pt>
              </c:strCache>
            </c:strRef>
          </c:tx>
          <c:marker>
            <c:symbol val="none"/>
          </c:marker>
          <c:cat>
            <c:numRef>
              <c:f>Dist.trades!$B$72:$O$72</c:f>
              <c:numCache>
                <c:formatCode>General</c:formatCode>
                <c:ptCount val="1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numCache>
            </c:numRef>
          </c:cat>
          <c:val>
            <c:numRef>
              <c:f>Dist.trades!$B$84:$O$84</c:f>
              <c:numCache>
                <c:formatCode>0%</c:formatCode>
                <c:ptCount val="14"/>
                <c:pt idx="0">
                  <c:v>6.8881283859142717E-2</c:v>
                </c:pt>
                <c:pt idx="1">
                  <c:v>5.90254617723424E-2</c:v>
                </c:pt>
                <c:pt idx="2">
                  <c:v>5.0796707504966163E-2</c:v>
                </c:pt>
                <c:pt idx="3">
                  <c:v>4.6216349674243297E-2</c:v>
                </c:pt>
                <c:pt idx="4">
                  <c:v>4.1983832775419276E-2</c:v>
                </c:pt>
                <c:pt idx="5">
                  <c:v>3.8674167123105764E-2</c:v>
                </c:pt>
                <c:pt idx="6">
                  <c:v>3.8065513977581747E-2</c:v>
                </c:pt>
                <c:pt idx="7">
                  <c:v>3.5060840769697801E-2</c:v>
                </c:pt>
                <c:pt idx="8">
                  <c:v>4.4509014305401794E-2</c:v>
                </c:pt>
                <c:pt idx="9">
                  <c:v>4.3811850227270466E-2</c:v>
                </c:pt>
                <c:pt idx="10">
                  <c:v>5.6636159628482188E-2</c:v>
                </c:pt>
                <c:pt idx="11">
                  <c:v>6.314389294671012E-2</c:v>
                </c:pt>
                <c:pt idx="12">
                  <c:v>4.5601663951692704E-2</c:v>
                </c:pt>
                <c:pt idx="13">
                  <c:v>6.0503563280383463E-2</c:v>
                </c:pt>
              </c:numCache>
            </c:numRef>
          </c:val>
          <c:smooth val="0"/>
        </c:ser>
        <c:ser>
          <c:idx val="1"/>
          <c:order val="1"/>
          <c:tx>
            <c:strRef>
              <c:f>Dist.trades!$A$96</c:f>
              <c:strCache>
                <c:ptCount val="1"/>
                <c:pt idx="0">
                  <c:v>Average</c:v>
                </c:pt>
              </c:strCache>
            </c:strRef>
          </c:tx>
          <c:marker>
            <c:symbol val="none"/>
          </c:marker>
          <c:cat>
            <c:numRef>
              <c:f>Dist.trades!$B$72:$O$72</c:f>
              <c:numCache>
                <c:formatCode>General</c:formatCode>
                <c:ptCount val="1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numCache>
            </c:numRef>
          </c:cat>
          <c:val>
            <c:numRef>
              <c:f>Dist.trades!$B$96:$O$96</c:f>
              <c:numCache>
                <c:formatCode>0%</c:formatCode>
                <c:ptCount val="14"/>
                <c:pt idx="0">
                  <c:v>8.2363573231339401E-2</c:v>
                </c:pt>
                <c:pt idx="1">
                  <c:v>7.7328428145191822E-2</c:v>
                </c:pt>
                <c:pt idx="2">
                  <c:v>7.3798595545034859E-2</c:v>
                </c:pt>
                <c:pt idx="3">
                  <c:v>7.4360221706273599E-2</c:v>
                </c:pt>
                <c:pt idx="4">
                  <c:v>7.5431663391793094E-2</c:v>
                </c:pt>
                <c:pt idx="5">
                  <c:v>7.7467099486260682E-2</c:v>
                </c:pt>
                <c:pt idx="6">
                  <c:v>7.4164166668227269E-2</c:v>
                </c:pt>
                <c:pt idx="7">
                  <c:v>7.5841263521041785E-2</c:v>
                </c:pt>
                <c:pt idx="8">
                  <c:v>7.4562258940519086E-2</c:v>
                </c:pt>
                <c:pt idx="9">
                  <c:v>6.1299351930184862E-2</c:v>
                </c:pt>
                <c:pt idx="10">
                  <c:v>6.0802975726100057E-2</c:v>
                </c:pt>
                <c:pt idx="11">
                  <c:v>6.3604467558992808E-2</c:v>
                </c:pt>
                <c:pt idx="12">
                  <c:v>6.1714285164047158E-2</c:v>
                </c:pt>
                <c:pt idx="13">
                  <c:v>6.1534198721766076E-2</c:v>
                </c:pt>
              </c:numCache>
            </c:numRef>
          </c:val>
          <c:smooth val="0"/>
        </c:ser>
        <c:dLbls>
          <c:showLegendKey val="0"/>
          <c:showVal val="0"/>
          <c:showCatName val="0"/>
          <c:showSerName val="0"/>
          <c:showPercent val="0"/>
          <c:showBubbleSize val="0"/>
        </c:dLbls>
        <c:marker val="1"/>
        <c:smooth val="0"/>
        <c:axId val="154680320"/>
        <c:axId val="154682112"/>
      </c:lineChart>
      <c:catAx>
        <c:axId val="154680320"/>
        <c:scaling>
          <c:orientation val="minMax"/>
        </c:scaling>
        <c:delete val="0"/>
        <c:axPos val="b"/>
        <c:numFmt formatCode="General" sourceLinked="1"/>
        <c:majorTickMark val="out"/>
        <c:minorTickMark val="none"/>
        <c:tickLblPos val="nextTo"/>
        <c:crossAx val="154682112"/>
        <c:crosses val="autoZero"/>
        <c:auto val="1"/>
        <c:lblAlgn val="ctr"/>
        <c:lblOffset val="100"/>
        <c:noMultiLvlLbl val="0"/>
      </c:catAx>
      <c:valAx>
        <c:axId val="154682112"/>
        <c:scaling>
          <c:orientation val="minMax"/>
        </c:scaling>
        <c:delete val="0"/>
        <c:axPos val="l"/>
        <c:majorGridlines/>
        <c:numFmt formatCode="0%" sourceLinked="1"/>
        <c:majorTickMark val="out"/>
        <c:minorTickMark val="none"/>
        <c:tickLblPos val="nextTo"/>
        <c:crossAx val="154680320"/>
        <c:crosses val="autoZero"/>
        <c:crossBetween val="between"/>
      </c:valAx>
    </c:plotArea>
    <c:legend>
      <c:legendPos val="l"/>
      <c:layout/>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1C4C76-6EF9-4ED7-8C2A-B982854DD23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304C4A8B-59EF-4636-8207-385B49C7C0CD}">
      <dgm:prSet custT="1"/>
      <dgm:spPr/>
      <dgm:t>
        <a:bodyPr/>
        <a:lstStyle/>
        <a:p>
          <a:pPr algn="ctr" rtl="1"/>
          <a:r>
            <a:rPr lang="he-IL" sz="2400" b="1" dirty="0" smtClean="0"/>
            <a:t>הון וטכנולוגיה</a:t>
          </a:r>
          <a:endParaRPr lang="en-US" sz="2400" b="1" dirty="0"/>
        </a:p>
      </dgm:t>
    </dgm:pt>
    <dgm:pt modelId="{6D945C9A-1D19-4CE0-82EB-2968F3DF5F4B}" type="parTrans" cxnId="{37DE3CC8-D907-4833-9EF2-CAB124F11DD8}">
      <dgm:prSet/>
      <dgm:spPr/>
      <dgm:t>
        <a:bodyPr/>
        <a:lstStyle/>
        <a:p>
          <a:endParaRPr lang="en-US" sz="1600" b="1"/>
        </a:p>
      </dgm:t>
    </dgm:pt>
    <dgm:pt modelId="{18A711C6-FDF6-46FF-A461-6FD35B97FDD8}" type="sibTrans" cxnId="{37DE3CC8-D907-4833-9EF2-CAB124F11DD8}">
      <dgm:prSet/>
      <dgm:spPr/>
      <dgm:t>
        <a:bodyPr/>
        <a:lstStyle/>
        <a:p>
          <a:endParaRPr lang="en-US" sz="1600" b="1"/>
        </a:p>
      </dgm:t>
    </dgm:pt>
    <dgm:pt modelId="{E0909046-3EB9-493F-9D06-1BB7DB510836}">
      <dgm:prSet custT="1"/>
      <dgm:spPr/>
      <dgm:t>
        <a:bodyPr/>
        <a:lstStyle/>
        <a:p>
          <a:pPr rtl="1"/>
          <a:r>
            <a:rPr lang="he-IL" sz="2400" b="1" dirty="0" smtClean="0"/>
            <a:t>מיומנות עובדים ומנהלים</a:t>
          </a:r>
          <a:endParaRPr lang="en-US" sz="2400" b="1" dirty="0"/>
        </a:p>
      </dgm:t>
    </dgm:pt>
    <dgm:pt modelId="{ED44EEA9-AE73-45E9-85DA-D86EE71BF1FE}" type="parTrans" cxnId="{80EF8486-7B80-48B4-A79A-0F7E064A5FC1}">
      <dgm:prSet/>
      <dgm:spPr/>
      <dgm:t>
        <a:bodyPr/>
        <a:lstStyle/>
        <a:p>
          <a:endParaRPr lang="en-US" b="1"/>
        </a:p>
      </dgm:t>
    </dgm:pt>
    <dgm:pt modelId="{EBC932DB-8236-4CB0-9905-9321AADEFD41}" type="sibTrans" cxnId="{80EF8486-7B80-48B4-A79A-0F7E064A5FC1}">
      <dgm:prSet/>
      <dgm:spPr/>
      <dgm:t>
        <a:bodyPr/>
        <a:lstStyle/>
        <a:p>
          <a:endParaRPr lang="en-US" b="1"/>
        </a:p>
      </dgm:t>
    </dgm:pt>
    <dgm:pt modelId="{99D57F1B-F59B-4AE0-B369-AFF4576C21B5}">
      <dgm:prSet custT="1"/>
      <dgm:spPr/>
      <dgm:t>
        <a:bodyPr/>
        <a:lstStyle/>
        <a:p>
          <a:pPr rtl="1"/>
          <a:r>
            <a:rPr lang="he-IL" sz="2400" b="1" dirty="0" smtClean="0"/>
            <a:t>גודל הפירמות (חסרונות לקוטן)</a:t>
          </a:r>
          <a:endParaRPr lang="en-US" sz="2400" b="1" dirty="0"/>
        </a:p>
      </dgm:t>
    </dgm:pt>
    <dgm:pt modelId="{8B3E7EB5-CA19-4444-A092-82BDF6FB277B}" type="parTrans" cxnId="{66C84D65-2298-4616-A842-39D579234200}">
      <dgm:prSet/>
      <dgm:spPr/>
      <dgm:t>
        <a:bodyPr/>
        <a:lstStyle/>
        <a:p>
          <a:endParaRPr lang="en-US" b="1"/>
        </a:p>
      </dgm:t>
    </dgm:pt>
    <dgm:pt modelId="{E23649F9-2545-4F62-93F7-298CCCC938E4}" type="sibTrans" cxnId="{66C84D65-2298-4616-A842-39D579234200}">
      <dgm:prSet/>
      <dgm:spPr/>
      <dgm:t>
        <a:bodyPr/>
        <a:lstStyle/>
        <a:p>
          <a:endParaRPr lang="en-US" b="1"/>
        </a:p>
      </dgm:t>
    </dgm:pt>
    <dgm:pt modelId="{BE026080-7880-443F-ABAD-78107D827EDD}" type="pres">
      <dgm:prSet presAssocID="{AE1C4C76-6EF9-4ED7-8C2A-B982854DD23D}" presName="diagram" presStyleCnt="0">
        <dgm:presLayoutVars>
          <dgm:dir/>
          <dgm:resizeHandles val="exact"/>
        </dgm:presLayoutVars>
      </dgm:prSet>
      <dgm:spPr/>
      <dgm:t>
        <a:bodyPr/>
        <a:lstStyle/>
        <a:p>
          <a:pPr rtl="1"/>
          <a:endParaRPr lang="he-IL"/>
        </a:p>
      </dgm:t>
    </dgm:pt>
    <dgm:pt modelId="{8530E481-0FDE-4FAA-810A-045C5106B39B}" type="pres">
      <dgm:prSet presAssocID="{E0909046-3EB9-493F-9D06-1BB7DB510836}" presName="node" presStyleLbl="node1" presStyleIdx="0" presStyleCnt="3">
        <dgm:presLayoutVars>
          <dgm:bulletEnabled val="1"/>
        </dgm:presLayoutVars>
      </dgm:prSet>
      <dgm:spPr/>
      <dgm:t>
        <a:bodyPr/>
        <a:lstStyle/>
        <a:p>
          <a:pPr rtl="1"/>
          <a:endParaRPr lang="he-IL"/>
        </a:p>
      </dgm:t>
    </dgm:pt>
    <dgm:pt modelId="{7863DAF3-1CC0-454E-9084-CC95B71BFE7A}" type="pres">
      <dgm:prSet presAssocID="{EBC932DB-8236-4CB0-9905-9321AADEFD41}" presName="sibTrans" presStyleCnt="0"/>
      <dgm:spPr/>
    </dgm:pt>
    <dgm:pt modelId="{E36AAA62-1EDE-4180-9628-BB6B824E2E40}" type="pres">
      <dgm:prSet presAssocID="{99D57F1B-F59B-4AE0-B369-AFF4576C21B5}" presName="node" presStyleLbl="node1" presStyleIdx="1" presStyleCnt="3">
        <dgm:presLayoutVars>
          <dgm:bulletEnabled val="1"/>
        </dgm:presLayoutVars>
      </dgm:prSet>
      <dgm:spPr/>
      <dgm:t>
        <a:bodyPr/>
        <a:lstStyle/>
        <a:p>
          <a:endParaRPr lang="en-US"/>
        </a:p>
      </dgm:t>
    </dgm:pt>
    <dgm:pt modelId="{AE915F5E-CA9E-4F7D-B793-ECF2E43E11CD}" type="pres">
      <dgm:prSet presAssocID="{E23649F9-2545-4F62-93F7-298CCCC938E4}" presName="sibTrans" presStyleCnt="0"/>
      <dgm:spPr/>
    </dgm:pt>
    <dgm:pt modelId="{F89063AE-B7D0-47AB-BB23-F169FDB0D073}" type="pres">
      <dgm:prSet presAssocID="{304C4A8B-59EF-4636-8207-385B49C7C0CD}" presName="node" presStyleLbl="node1" presStyleIdx="2" presStyleCnt="3">
        <dgm:presLayoutVars>
          <dgm:bulletEnabled val="1"/>
        </dgm:presLayoutVars>
      </dgm:prSet>
      <dgm:spPr/>
      <dgm:t>
        <a:bodyPr/>
        <a:lstStyle/>
        <a:p>
          <a:endParaRPr lang="en-US"/>
        </a:p>
      </dgm:t>
    </dgm:pt>
  </dgm:ptLst>
  <dgm:cxnLst>
    <dgm:cxn modelId="{80EF8486-7B80-48B4-A79A-0F7E064A5FC1}" srcId="{AE1C4C76-6EF9-4ED7-8C2A-B982854DD23D}" destId="{E0909046-3EB9-493F-9D06-1BB7DB510836}" srcOrd="0" destOrd="0" parTransId="{ED44EEA9-AE73-45E9-85DA-D86EE71BF1FE}" sibTransId="{EBC932DB-8236-4CB0-9905-9321AADEFD41}"/>
    <dgm:cxn modelId="{7771576B-B3B8-485B-8B8C-E3A97D7DBD89}" type="presOf" srcId="{AE1C4C76-6EF9-4ED7-8C2A-B982854DD23D}" destId="{BE026080-7880-443F-ABAD-78107D827EDD}" srcOrd="0" destOrd="0" presId="urn:microsoft.com/office/officeart/2005/8/layout/default"/>
    <dgm:cxn modelId="{21650B60-08AD-4EE6-8291-43B122628C77}" type="presOf" srcId="{304C4A8B-59EF-4636-8207-385B49C7C0CD}" destId="{F89063AE-B7D0-47AB-BB23-F169FDB0D073}" srcOrd="0" destOrd="0" presId="urn:microsoft.com/office/officeart/2005/8/layout/default"/>
    <dgm:cxn modelId="{423DAA2B-7EE6-4357-AAC7-1B9B68815746}" type="presOf" srcId="{E0909046-3EB9-493F-9D06-1BB7DB510836}" destId="{8530E481-0FDE-4FAA-810A-045C5106B39B}" srcOrd="0" destOrd="0" presId="urn:microsoft.com/office/officeart/2005/8/layout/default"/>
    <dgm:cxn modelId="{14611BAF-F86D-4D23-8B22-1528469002CD}" type="presOf" srcId="{99D57F1B-F59B-4AE0-B369-AFF4576C21B5}" destId="{E36AAA62-1EDE-4180-9628-BB6B824E2E40}" srcOrd="0" destOrd="0" presId="urn:microsoft.com/office/officeart/2005/8/layout/default"/>
    <dgm:cxn modelId="{37DE3CC8-D907-4833-9EF2-CAB124F11DD8}" srcId="{AE1C4C76-6EF9-4ED7-8C2A-B982854DD23D}" destId="{304C4A8B-59EF-4636-8207-385B49C7C0CD}" srcOrd="2" destOrd="0" parTransId="{6D945C9A-1D19-4CE0-82EB-2968F3DF5F4B}" sibTransId="{18A711C6-FDF6-46FF-A461-6FD35B97FDD8}"/>
    <dgm:cxn modelId="{66C84D65-2298-4616-A842-39D579234200}" srcId="{AE1C4C76-6EF9-4ED7-8C2A-B982854DD23D}" destId="{99D57F1B-F59B-4AE0-B369-AFF4576C21B5}" srcOrd="1" destOrd="0" parTransId="{8B3E7EB5-CA19-4444-A092-82BDF6FB277B}" sibTransId="{E23649F9-2545-4F62-93F7-298CCCC938E4}"/>
    <dgm:cxn modelId="{E84A1FF4-870D-4A9B-8921-FF2B25D54DD9}" type="presParOf" srcId="{BE026080-7880-443F-ABAD-78107D827EDD}" destId="{8530E481-0FDE-4FAA-810A-045C5106B39B}" srcOrd="0" destOrd="0" presId="urn:microsoft.com/office/officeart/2005/8/layout/default"/>
    <dgm:cxn modelId="{92873B3B-3A45-4A47-B8B7-D4FDB42C5A01}" type="presParOf" srcId="{BE026080-7880-443F-ABAD-78107D827EDD}" destId="{7863DAF3-1CC0-454E-9084-CC95B71BFE7A}" srcOrd="1" destOrd="0" presId="urn:microsoft.com/office/officeart/2005/8/layout/default"/>
    <dgm:cxn modelId="{39242085-6C93-425D-BA16-CB34AC7611CC}" type="presParOf" srcId="{BE026080-7880-443F-ABAD-78107D827EDD}" destId="{E36AAA62-1EDE-4180-9628-BB6B824E2E40}" srcOrd="2" destOrd="0" presId="urn:microsoft.com/office/officeart/2005/8/layout/default"/>
    <dgm:cxn modelId="{DC191DE6-8F91-400B-B1FD-2BC0A6DF739F}" type="presParOf" srcId="{BE026080-7880-443F-ABAD-78107D827EDD}" destId="{AE915F5E-CA9E-4F7D-B793-ECF2E43E11CD}" srcOrd="3" destOrd="0" presId="urn:microsoft.com/office/officeart/2005/8/layout/default"/>
    <dgm:cxn modelId="{A9BA49E9-5E35-497B-89A9-F743A4606D93}" type="presParOf" srcId="{BE026080-7880-443F-ABAD-78107D827EDD}" destId="{F89063AE-B7D0-47AB-BB23-F169FDB0D073}"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1C4C76-6EF9-4ED7-8C2A-B982854DD23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97F236A-606E-41D6-863C-95E63CDF5722}">
      <dgm:prSet phldrT="[Text]" custT="1"/>
      <dgm:spPr>
        <a:solidFill>
          <a:schemeClr val="accent3"/>
        </a:solidFill>
      </dgm:spPr>
      <dgm:t>
        <a:bodyPr/>
        <a:lstStyle/>
        <a:p>
          <a:pPr rtl="1"/>
          <a:r>
            <a:rPr lang="he-IL" sz="2400" b="1" dirty="0" smtClean="0"/>
            <a:t>רגולציה</a:t>
          </a:r>
          <a:endParaRPr lang="en-US" sz="2400" b="1" dirty="0"/>
        </a:p>
      </dgm:t>
    </dgm:pt>
    <dgm:pt modelId="{0CB6AA29-408C-4CED-8EE9-B4571A1BFD57}" type="parTrans" cxnId="{9A699FA5-AA43-4956-8CE1-CD989725BEEA}">
      <dgm:prSet/>
      <dgm:spPr/>
      <dgm:t>
        <a:bodyPr/>
        <a:lstStyle/>
        <a:p>
          <a:endParaRPr lang="en-US" sz="1600" b="1"/>
        </a:p>
      </dgm:t>
    </dgm:pt>
    <dgm:pt modelId="{D74E5C61-7777-4437-8AD9-8ADBAAAF2604}" type="sibTrans" cxnId="{9A699FA5-AA43-4956-8CE1-CD989725BEEA}">
      <dgm:prSet/>
      <dgm:spPr/>
      <dgm:t>
        <a:bodyPr/>
        <a:lstStyle/>
        <a:p>
          <a:endParaRPr lang="en-US" sz="1600" b="1"/>
        </a:p>
      </dgm:t>
    </dgm:pt>
    <dgm:pt modelId="{A3AA1D80-890D-4220-8C1B-9F58543C9DE7}">
      <dgm:prSet custT="1"/>
      <dgm:spPr>
        <a:solidFill>
          <a:schemeClr val="accent3"/>
        </a:solidFill>
      </dgm:spPr>
      <dgm:t>
        <a:bodyPr/>
        <a:lstStyle/>
        <a:p>
          <a:pPr rtl="1"/>
          <a:r>
            <a:rPr lang="he-IL" sz="2400" b="1" dirty="0" smtClean="0"/>
            <a:t>יוקר תשומות</a:t>
          </a:r>
          <a:endParaRPr lang="en-US" sz="2400" b="1" dirty="0"/>
        </a:p>
      </dgm:t>
    </dgm:pt>
    <dgm:pt modelId="{858C2DB1-A13F-4217-A924-03B423EEF19A}" type="parTrans" cxnId="{9498628F-9522-4479-949A-01457E0CB419}">
      <dgm:prSet/>
      <dgm:spPr/>
      <dgm:t>
        <a:bodyPr/>
        <a:lstStyle/>
        <a:p>
          <a:endParaRPr lang="en-US" sz="1600" b="1"/>
        </a:p>
      </dgm:t>
    </dgm:pt>
    <dgm:pt modelId="{1B9A7F1A-512C-48A6-9835-10183FC5F265}" type="sibTrans" cxnId="{9498628F-9522-4479-949A-01457E0CB419}">
      <dgm:prSet/>
      <dgm:spPr/>
      <dgm:t>
        <a:bodyPr/>
        <a:lstStyle/>
        <a:p>
          <a:endParaRPr lang="en-US" sz="1600" b="1"/>
        </a:p>
      </dgm:t>
    </dgm:pt>
    <dgm:pt modelId="{304C4A8B-59EF-4636-8207-385B49C7C0CD}">
      <dgm:prSet custT="1"/>
      <dgm:spPr>
        <a:solidFill>
          <a:schemeClr val="accent3"/>
        </a:solidFill>
      </dgm:spPr>
      <dgm:t>
        <a:bodyPr/>
        <a:lstStyle/>
        <a:p>
          <a:pPr algn="ctr" rtl="1"/>
          <a:r>
            <a:rPr lang="he-IL" sz="2400" b="1" dirty="0" smtClean="0"/>
            <a:t>מכסים ומיסוי</a:t>
          </a:r>
          <a:endParaRPr lang="en-US" sz="2400" b="1" dirty="0"/>
        </a:p>
      </dgm:t>
    </dgm:pt>
    <dgm:pt modelId="{6D945C9A-1D19-4CE0-82EB-2968F3DF5F4B}" type="parTrans" cxnId="{37DE3CC8-D907-4833-9EF2-CAB124F11DD8}">
      <dgm:prSet/>
      <dgm:spPr/>
      <dgm:t>
        <a:bodyPr/>
        <a:lstStyle/>
        <a:p>
          <a:endParaRPr lang="en-US" sz="1600" b="1"/>
        </a:p>
      </dgm:t>
    </dgm:pt>
    <dgm:pt modelId="{18A711C6-FDF6-46FF-A461-6FD35B97FDD8}" type="sibTrans" cxnId="{37DE3CC8-D907-4833-9EF2-CAB124F11DD8}">
      <dgm:prSet/>
      <dgm:spPr/>
      <dgm:t>
        <a:bodyPr/>
        <a:lstStyle/>
        <a:p>
          <a:endParaRPr lang="en-US" sz="1600" b="1"/>
        </a:p>
      </dgm:t>
    </dgm:pt>
    <dgm:pt modelId="{BE026080-7880-443F-ABAD-78107D827EDD}" type="pres">
      <dgm:prSet presAssocID="{AE1C4C76-6EF9-4ED7-8C2A-B982854DD23D}" presName="diagram" presStyleCnt="0">
        <dgm:presLayoutVars>
          <dgm:dir/>
          <dgm:resizeHandles val="exact"/>
        </dgm:presLayoutVars>
      </dgm:prSet>
      <dgm:spPr/>
      <dgm:t>
        <a:bodyPr/>
        <a:lstStyle/>
        <a:p>
          <a:pPr rtl="1"/>
          <a:endParaRPr lang="he-IL"/>
        </a:p>
      </dgm:t>
    </dgm:pt>
    <dgm:pt modelId="{CA290068-C140-4B44-A115-17F89470FB67}" type="pres">
      <dgm:prSet presAssocID="{B97F236A-606E-41D6-863C-95E63CDF5722}" presName="node" presStyleLbl="node1" presStyleIdx="0" presStyleCnt="3" custLinFactNeighborX="-26" custLinFactNeighborY="-91">
        <dgm:presLayoutVars>
          <dgm:bulletEnabled val="1"/>
        </dgm:presLayoutVars>
      </dgm:prSet>
      <dgm:spPr/>
      <dgm:t>
        <a:bodyPr/>
        <a:lstStyle/>
        <a:p>
          <a:endParaRPr lang="en-US"/>
        </a:p>
      </dgm:t>
    </dgm:pt>
    <dgm:pt modelId="{3C2207FF-1EF1-4CFF-BF64-DA8DBDDB9D50}" type="pres">
      <dgm:prSet presAssocID="{D74E5C61-7777-4437-8AD9-8ADBAAAF2604}" presName="sibTrans" presStyleCnt="0"/>
      <dgm:spPr/>
    </dgm:pt>
    <dgm:pt modelId="{AB0F0706-E46E-4711-B798-0924FFB9F0F7}" type="pres">
      <dgm:prSet presAssocID="{A3AA1D80-890D-4220-8C1B-9F58543C9DE7}" presName="node" presStyleLbl="node1" presStyleIdx="1" presStyleCnt="3">
        <dgm:presLayoutVars>
          <dgm:bulletEnabled val="1"/>
        </dgm:presLayoutVars>
      </dgm:prSet>
      <dgm:spPr/>
      <dgm:t>
        <a:bodyPr/>
        <a:lstStyle/>
        <a:p>
          <a:endParaRPr lang="en-US"/>
        </a:p>
      </dgm:t>
    </dgm:pt>
    <dgm:pt modelId="{91C274BC-5D03-41B7-9E92-A01C5BCE1012}" type="pres">
      <dgm:prSet presAssocID="{1B9A7F1A-512C-48A6-9835-10183FC5F265}" presName="sibTrans" presStyleCnt="0"/>
      <dgm:spPr/>
    </dgm:pt>
    <dgm:pt modelId="{F89063AE-B7D0-47AB-BB23-F169FDB0D073}" type="pres">
      <dgm:prSet presAssocID="{304C4A8B-59EF-4636-8207-385B49C7C0CD}" presName="node" presStyleLbl="node1" presStyleIdx="2" presStyleCnt="3">
        <dgm:presLayoutVars>
          <dgm:bulletEnabled val="1"/>
        </dgm:presLayoutVars>
      </dgm:prSet>
      <dgm:spPr/>
      <dgm:t>
        <a:bodyPr/>
        <a:lstStyle/>
        <a:p>
          <a:endParaRPr lang="en-US"/>
        </a:p>
      </dgm:t>
    </dgm:pt>
  </dgm:ptLst>
  <dgm:cxnLst>
    <dgm:cxn modelId="{9A699FA5-AA43-4956-8CE1-CD989725BEEA}" srcId="{AE1C4C76-6EF9-4ED7-8C2A-B982854DD23D}" destId="{B97F236A-606E-41D6-863C-95E63CDF5722}" srcOrd="0" destOrd="0" parTransId="{0CB6AA29-408C-4CED-8EE9-B4571A1BFD57}" sibTransId="{D74E5C61-7777-4437-8AD9-8ADBAAAF2604}"/>
    <dgm:cxn modelId="{CAE332A6-18AE-40CD-A42D-3DB2004DD534}" type="presOf" srcId="{A3AA1D80-890D-4220-8C1B-9F58543C9DE7}" destId="{AB0F0706-E46E-4711-B798-0924FFB9F0F7}" srcOrd="0" destOrd="0" presId="urn:microsoft.com/office/officeart/2005/8/layout/default"/>
    <dgm:cxn modelId="{9498628F-9522-4479-949A-01457E0CB419}" srcId="{AE1C4C76-6EF9-4ED7-8C2A-B982854DD23D}" destId="{A3AA1D80-890D-4220-8C1B-9F58543C9DE7}" srcOrd="1" destOrd="0" parTransId="{858C2DB1-A13F-4217-A924-03B423EEF19A}" sibTransId="{1B9A7F1A-512C-48A6-9835-10183FC5F265}"/>
    <dgm:cxn modelId="{6BF590B9-1517-4D8D-B48F-44807E7C1DFE}" type="presOf" srcId="{AE1C4C76-6EF9-4ED7-8C2A-B982854DD23D}" destId="{BE026080-7880-443F-ABAD-78107D827EDD}" srcOrd="0" destOrd="0" presId="urn:microsoft.com/office/officeart/2005/8/layout/default"/>
    <dgm:cxn modelId="{AF963CCB-3995-4F47-B298-4E924DD881B8}" type="presOf" srcId="{B97F236A-606E-41D6-863C-95E63CDF5722}" destId="{CA290068-C140-4B44-A115-17F89470FB67}" srcOrd="0" destOrd="0" presId="urn:microsoft.com/office/officeart/2005/8/layout/default"/>
    <dgm:cxn modelId="{48820431-9FDE-440D-8A71-42F4CA5BDD69}" type="presOf" srcId="{304C4A8B-59EF-4636-8207-385B49C7C0CD}" destId="{F89063AE-B7D0-47AB-BB23-F169FDB0D073}" srcOrd="0" destOrd="0" presId="urn:microsoft.com/office/officeart/2005/8/layout/default"/>
    <dgm:cxn modelId="{37DE3CC8-D907-4833-9EF2-CAB124F11DD8}" srcId="{AE1C4C76-6EF9-4ED7-8C2A-B982854DD23D}" destId="{304C4A8B-59EF-4636-8207-385B49C7C0CD}" srcOrd="2" destOrd="0" parTransId="{6D945C9A-1D19-4CE0-82EB-2968F3DF5F4B}" sibTransId="{18A711C6-FDF6-46FF-A461-6FD35B97FDD8}"/>
    <dgm:cxn modelId="{3EAF9DA9-BBFE-48D3-8D55-34FA7BD7B28C}" type="presParOf" srcId="{BE026080-7880-443F-ABAD-78107D827EDD}" destId="{CA290068-C140-4B44-A115-17F89470FB67}" srcOrd="0" destOrd="0" presId="urn:microsoft.com/office/officeart/2005/8/layout/default"/>
    <dgm:cxn modelId="{098B69E5-D509-4E63-9523-620513D41B62}" type="presParOf" srcId="{BE026080-7880-443F-ABAD-78107D827EDD}" destId="{3C2207FF-1EF1-4CFF-BF64-DA8DBDDB9D50}" srcOrd="1" destOrd="0" presId="urn:microsoft.com/office/officeart/2005/8/layout/default"/>
    <dgm:cxn modelId="{84ACEAC6-31A2-44F4-A3B4-36AA073B3FE5}" type="presParOf" srcId="{BE026080-7880-443F-ABAD-78107D827EDD}" destId="{AB0F0706-E46E-4711-B798-0924FFB9F0F7}" srcOrd="2" destOrd="0" presId="urn:microsoft.com/office/officeart/2005/8/layout/default"/>
    <dgm:cxn modelId="{C31078B9-02FA-4766-8BDB-5008DB430A7C}" type="presParOf" srcId="{BE026080-7880-443F-ABAD-78107D827EDD}" destId="{91C274BC-5D03-41B7-9E92-A01C5BCE1012}" srcOrd="3" destOrd="0" presId="urn:microsoft.com/office/officeart/2005/8/layout/default"/>
    <dgm:cxn modelId="{6A2BC120-34B7-4CC0-AEC8-F9B46A33C3BE}" type="presParOf" srcId="{BE026080-7880-443F-ABAD-78107D827EDD}" destId="{F89063AE-B7D0-47AB-BB23-F169FDB0D073}" srcOrd="4"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30E481-0FDE-4FAA-810A-045C5106B39B}">
      <dsp:nvSpPr>
        <dsp:cNvPr id="0" name=""/>
        <dsp:cNvSpPr/>
      </dsp:nvSpPr>
      <dsp:spPr>
        <a:xfrm>
          <a:off x="524" y="198616"/>
          <a:ext cx="2045119" cy="122707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he-IL" sz="2400" b="1" kern="1200" dirty="0" smtClean="0"/>
            <a:t>מיומנות עובדים ומנהלים</a:t>
          </a:r>
          <a:endParaRPr lang="en-US" sz="2400" b="1" kern="1200" dirty="0"/>
        </a:p>
      </dsp:txBody>
      <dsp:txXfrm>
        <a:off x="524" y="198616"/>
        <a:ext cx="2045119" cy="1227071"/>
      </dsp:txXfrm>
    </dsp:sp>
    <dsp:sp modelId="{E36AAA62-1EDE-4180-9628-BB6B824E2E40}">
      <dsp:nvSpPr>
        <dsp:cNvPr id="0" name=""/>
        <dsp:cNvSpPr/>
      </dsp:nvSpPr>
      <dsp:spPr>
        <a:xfrm>
          <a:off x="2250155" y="198616"/>
          <a:ext cx="2045119" cy="122707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he-IL" sz="2400" b="1" kern="1200" dirty="0" smtClean="0"/>
            <a:t>גודל הפירמות (חסרונות לקוטן)</a:t>
          </a:r>
          <a:endParaRPr lang="en-US" sz="2400" b="1" kern="1200" dirty="0"/>
        </a:p>
      </dsp:txBody>
      <dsp:txXfrm>
        <a:off x="2250155" y="198616"/>
        <a:ext cx="2045119" cy="1227071"/>
      </dsp:txXfrm>
    </dsp:sp>
    <dsp:sp modelId="{F89063AE-B7D0-47AB-BB23-F169FDB0D073}">
      <dsp:nvSpPr>
        <dsp:cNvPr id="0" name=""/>
        <dsp:cNvSpPr/>
      </dsp:nvSpPr>
      <dsp:spPr>
        <a:xfrm>
          <a:off x="1125340" y="1630199"/>
          <a:ext cx="2045119" cy="122707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he-IL" sz="2400" b="1" kern="1200" dirty="0" smtClean="0"/>
            <a:t>הון וטכנולוגיה</a:t>
          </a:r>
          <a:endParaRPr lang="en-US" sz="2400" b="1" kern="1200" dirty="0"/>
        </a:p>
      </dsp:txBody>
      <dsp:txXfrm>
        <a:off x="1125340" y="1630199"/>
        <a:ext cx="2045119" cy="12270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290068-C140-4B44-A115-17F89470FB67}">
      <dsp:nvSpPr>
        <dsp:cNvPr id="0" name=""/>
        <dsp:cNvSpPr/>
      </dsp:nvSpPr>
      <dsp:spPr>
        <a:xfrm>
          <a:off x="0" y="197499"/>
          <a:ext cx="2045119" cy="1227071"/>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he-IL" sz="2400" b="1" kern="1200" dirty="0" smtClean="0"/>
            <a:t>רגולציה</a:t>
          </a:r>
          <a:endParaRPr lang="en-US" sz="2400" b="1" kern="1200" dirty="0"/>
        </a:p>
      </dsp:txBody>
      <dsp:txXfrm>
        <a:off x="0" y="197499"/>
        <a:ext cx="2045119" cy="1227071"/>
      </dsp:txXfrm>
    </dsp:sp>
    <dsp:sp modelId="{AB0F0706-E46E-4711-B798-0924FFB9F0F7}">
      <dsp:nvSpPr>
        <dsp:cNvPr id="0" name=""/>
        <dsp:cNvSpPr/>
      </dsp:nvSpPr>
      <dsp:spPr>
        <a:xfrm>
          <a:off x="2250155" y="198616"/>
          <a:ext cx="2045119" cy="1227071"/>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he-IL" sz="2400" b="1" kern="1200" dirty="0" smtClean="0"/>
            <a:t>יוקר תשומות</a:t>
          </a:r>
          <a:endParaRPr lang="en-US" sz="2400" b="1" kern="1200" dirty="0"/>
        </a:p>
      </dsp:txBody>
      <dsp:txXfrm>
        <a:off x="2250155" y="198616"/>
        <a:ext cx="2045119" cy="1227071"/>
      </dsp:txXfrm>
    </dsp:sp>
    <dsp:sp modelId="{F89063AE-B7D0-47AB-BB23-F169FDB0D073}">
      <dsp:nvSpPr>
        <dsp:cNvPr id="0" name=""/>
        <dsp:cNvSpPr/>
      </dsp:nvSpPr>
      <dsp:spPr>
        <a:xfrm>
          <a:off x="1125340" y="1630199"/>
          <a:ext cx="2045119" cy="1227071"/>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he-IL" sz="2400" b="1" kern="1200" dirty="0" smtClean="0"/>
            <a:t>מכסים ומיסוי</a:t>
          </a:r>
          <a:endParaRPr lang="en-US" sz="2400" b="1" kern="1200" dirty="0"/>
        </a:p>
      </dsp:txBody>
      <dsp:txXfrm>
        <a:off x="1125340" y="1630199"/>
        <a:ext cx="2045119" cy="122707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0.05066</cdr:x>
      <cdr:y>0.10881</cdr:y>
    </cdr:from>
    <cdr:to>
      <cdr:x>0.98404</cdr:x>
      <cdr:y>0.17814</cdr:y>
    </cdr:to>
    <cdr:sp macro="" textlink="">
      <cdr:nvSpPr>
        <cdr:cNvPr id="70" name="xlamLegend1"/>
        <cdr:cNvSpPr/>
      </cdr:nvSpPr>
      <cdr:spPr>
        <a:xfrm xmlns:a="http://schemas.openxmlformats.org/drawingml/2006/main">
          <a:off x="279341" y="277476"/>
          <a:ext cx="5146693" cy="176798"/>
        </a:xfrm>
        <a:prstGeom xmlns:a="http://schemas.openxmlformats.org/drawingml/2006/main" prst="rect">
          <a:avLst/>
        </a:prstGeom>
        <a:solidFill xmlns:a="http://schemas.openxmlformats.org/drawingml/2006/main">
          <a:srgbClr val="EAEAEA"/>
        </a:solidFill>
        <a:ln xmlns:a="http://schemas.openxmlformats.org/drawingml/2006/main" w="0" cap="flat" cmpd="sng" algn="ctr">
          <a:noFill/>
          <a:prstDash val="solid"/>
        </a:ln>
        <a:effectLst xmlns:a="http://schemas.openxmlformats.org/drawingml/2006/main"/>
        <a:extLst xmlns:a="http://schemas.openxmlformats.org/drawingml/2006/main">
          <a:ext uri="{91240B29-F687-4F45-9708-019B960494DF}">
            <a14:hiddenLine xmlns:a14="http://schemas.microsoft.com/office/drawing/2010/main" w="0" cap="flat" cmpd="sng" algn="ctr">
              <a:solidFill>
                <a:schemeClr val="accent1">
                  <a:shade val="50000"/>
                </a:schemeClr>
              </a:solidFill>
              <a:prstDash val="solid"/>
            </a14:hiddenLine>
          </a:ext>
        </a:extLst>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p>
      </cdr:txBody>
    </cdr:sp>
  </cdr:relSizeAnchor>
  <cdr:relSizeAnchor xmlns:cdr="http://schemas.openxmlformats.org/drawingml/2006/chartDrawing">
    <cdr:from>
      <cdr:x>0.09425</cdr:x>
      <cdr:y>0.1257</cdr:y>
    </cdr:from>
    <cdr:to>
      <cdr:x>0.15305</cdr:x>
      <cdr:y>0.17182</cdr:y>
    </cdr:to>
    <cdr:grpSp>
      <cdr:nvGrpSpPr>
        <cdr:cNvPr id="19" name="xlamLegendEntry11"/>
        <cdr:cNvGrpSpPr/>
      </cdr:nvGrpSpPr>
      <cdr:grpSpPr>
        <a:xfrm xmlns:a="http://schemas.openxmlformats.org/drawingml/2006/main">
          <a:off x="814410" y="613370"/>
          <a:ext cx="508089" cy="225048"/>
          <a:chOff x="256200" y="43400"/>
          <a:chExt cx="345620" cy="117726"/>
        </a:xfrm>
      </cdr:grpSpPr>
      <cdr:sp macro="" textlink="">
        <cdr:nvSpPr>
          <cdr:cNvPr id="84" name="xlamLegendSymbol11"/>
          <cdr:cNvSpPr/>
        </cdr:nvSpPr>
        <cdr:spPr>
          <a:xfrm xmlns:a="http://schemas.openxmlformats.org/drawingml/2006/main">
            <a:off x="256200" y="61400"/>
            <a:ext cx="144000" cy="72000"/>
          </a:xfrm>
          <a:prstGeom xmlns:a="http://schemas.openxmlformats.org/drawingml/2006/main" prst="rect">
            <a:avLst/>
          </a:prstGeom>
          <a:solidFill xmlns:a="http://schemas.openxmlformats.org/drawingml/2006/main">
            <a:srgbClr val="006BB6"/>
          </a:solidFill>
          <a:ln xmlns:a="http://schemas.openxmlformats.org/drawingml/2006/main" w="25400" cap="flat" cmpd="sng" algn="ctr">
            <a:noFill/>
            <a:prstDash val="solid"/>
          </a:ln>
          <a:effectLst xmlns:a="http://schemas.openxmlformats.org/drawingml/2006/main"/>
          <a:extLst xmlns:a="http://schemas.openxmlformats.org/drawingml/2006/main">
            <a:ext uri="{91240B29-F687-4F45-9708-019B960494DF}">
              <a14:hiddenLine xmlns:a14="http://schemas.microsoft.com/office/drawing/2010/main" w="25400" cap="flat" cmpd="sng" algn="ctr">
                <a:solidFill>
                  <a:srgbClr val="000000"/>
                </a:solidFill>
                <a:prstDash val="solid"/>
              </a14:hiddenLine>
            </a:ext>
          </a:extLst>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p>
        </cdr:txBody>
      </cdr:sp>
      <cdr:sp macro="" textlink="">
        <cdr:nvSpPr>
          <cdr:cNvPr id="85" name="xlamLegendText11"/>
          <cdr:cNvSpPr txBox="1"/>
        </cdr:nvSpPr>
        <cdr:spPr>
          <a:xfrm xmlns:a="http://schemas.openxmlformats.org/drawingml/2006/main">
            <a:off x="472200" y="43400"/>
            <a:ext cx="129620" cy="11772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a:extLst xmlns:a="http://schemas.openxmlformats.org/drawingml/2006/main">
            <a:ext uri="{909E8E84-426E-40DD-AFC4-6F175D3DCCD1}">
              <a14:hiddenFill xmlns:a14="http://schemas.microsoft.com/office/drawing/2010/main">
                <a:solidFill>
                  <a:schemeClr val="lt1"/>
                </a:solidFill>
              </a14:hiddenFill>
            </a:ext>
            <a:ext uri="{91240B29-F687-4F45-9708-019B960494DF}">
              <a14:hiddenLine xmlns:a14="http://schemas.microsoft.com/office/drawing/2010/main" w="9525" cmpd="sng">
                <a:solidFill>
                  <a:schemeClr val="lt1">
                    <a:shade val="50000"/>
                  </a:schemeClr>
                </a:solidFill>
              </a14:hiddenLine>
            </a:ext>
          </a:extLst>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none" lIns="0" tIns="0" rIns="0" bIns="0" rtlCol="0" anchor="t">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lang="en-GB" sz="800" b="0" i="0">
                <a:solidFill>
                  <a:srgbClr val="000000"/>
                </a:solidFill>
                <a:latin typeface="Arial Narrow"/>
              </a:rPr>
              <a:t>1-9</a:t>
            </a:r>
          </a:p>
        </cdr:txBody>
      </cdr:sp>
    </cdr:grpSp>
  </cdr:relSizeAnchor>
  <cdr:relSizeAnchor xmlns:cdr="http://schemas.openxmlformats.org/drawingml/2006/chartDrawing">
    <cdr:from>
      <cdr:x>0.27952</cdr:x>
      <cdr:y>0.12821</cdr:y>
    </cdr:from>
    <cdr:to>
      <cdr:x>0.35509</cdr:x>
      <cdr:y>0.17433</cdr:y>
    </cdr:to>
    <cdr:grpSp>
      <cdr:nvGrpSpPr>
        <cdr:cNvPr id="20" name="xlamLegendEntry21"/>
        <cdr:cNvGrpSpPr/>
      </cdr:nvGrpSpPr>
      <cdr:grpSpPr>
        <a:xfrm xmlns:a="http://schemas.openxmlformats.org/drawingml/2006/main">
          <a:off x="2415321" y="625618"/>
          <a:ext cx="652997" cy="225048"/>
          <a:chOff x="1345045" y="49816"/>
          <a:chExt cx="444171" cy="117726"/>
        </a:xfrm>
      </cdr:grpSpPr>
      <cdr:sp macro="" textlink="">
        <cdr:nvSpPr>
          <cdr:cNvPr id="82" name="xlamLegendSymbol21"/>
          <cdr:cNvSpPr/>
        </cdr:nvSpPr>
        <cdr:spPr>
          <a:xfrm xmlns:a="http://schemas.openxmlformats.org/drawingml/2006/main">
            <a:off x="1345045" y="61400"/>
            <a:ext cx="144000" cy="72000"/>
          </a:xfrm>
          <a:prstGeom xmlns:a="http://schemas.openxmlformats.org/drawingml/2006/main" prst="rect">
            <a:avLst/>
          </a:prstGeom>
          <a:pattFill xmlns:a="http://schemas.openxmlformats.org/drawingml/2006/main" prst="pct75">
            <a:fgClr>
              <a:schemeClr val="tx2">
                <a:lumMod val="60000"/>
                <a:lumOff val="40000"/>
              </a:schemeClr>
            </a:fgClr>
            <a:bgClr>
              <a:schemeClr val="bg1"/>
            </a:bgClr>
          </a:pattFill>
          <a:ln xmlns:a="http://schemas.openxmlformats.org/drawingml/2006/main" w="25400" cap="flat" cmpd="sng" algn="ctr">
            <a:noFill/>
            <a:prstDash val="solid"/>
          </a:ln>
          <a:effectLst xmlns:a="http://schemas.openxmlformats.org/drawingml/2006/main"/>
          <a:extLst xmlns:a="http://schemas.openxmlformats.org/drawingml/2006/main">
            <a:ext uri="{91240B29-F687-4F45-9708-019B960494DF}">
              <a14:hiddenLine xmlns:a14="http://schemas.microsoft.com/office/drawing/2010/main" w="25400" cap="flat" cmpd="sng" algn="ctr">
                <a:solidFill>
                  <a:srgbClr val="000000"/>
                </a:solidFill>
                <a:prstDash val="solid"/>
              </a14:hiddenLine>
            </a:ext>
          </a:extLst>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p>
        </cdr:txBody>
      </cdr:sp>
      <cdr:sp macro="" textlink="">
        <cdr:nvSpPr>
          <cdr:cNvPr id="83" name="xlamLegendText21"/>
          <cdr:cNvSpPr txBox="1"/>
        </cdr:nvSpPr>
        <cdr:spPr>
          <a:xfrm xmlns:a="http://schemas.openxmlformats.org/drawingml/2006/main">
            <a:off x="1559834" y="49816"/>
            <a:ext cx="229382" cy="11772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a:extLst xmlns:a="http://schemas.openxmlformats.org/drawingml/2006/main">
            <a:ext uri="{909E8E84-426E-40DD-AFC4-6F175D3DCCD1}">
              <a14:hiddenFill xmlns:a14="http://schemas.microsoft.com/office/drawing/2010/main">
                <a:solidFill>
                  <a:schemeClr val="lt1"/>
                </a:solidFill>
              </a14:hiddenFill>
            </a:ext>
            <a:ext uri="{91240B29-F687-4F45-9708-019B960494DF}">
              <a14:hiddenLine xmlns:a14="http://schemas.microsoft.com/office/drawing/2010/main" w="9525" cmpd="sng">
                <a:solidFill>
                  <a:schemeClr val="lt1">
                    <a:shade val="50000"/>
                  </a:schemeClr>
                </a:solidFill>
              </a14:hiddenLine>
            </a:ext>
          </a:extLst>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none" lIns="0" tIns="0" rIns="0" bIns="0" rtlCol="0" anchor="t">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lang="en-GB" sz="800" b="0" i="0">
                <a:solidFill>
                  <a:srgbClr val="000000"/>
                </a:solidFill>
                <a:latin typeface="Arial Narrow"/>
              </a:rPr>
              <a:t>10-19</a:t>
            </a:r>
          </a:p>
        </cdr:txBody>
      </cdr:sp>
    </cdr:grpSp>
  </cdr:relSizeAnchor>
  <cdr:relSizeAnchor xmlns:cdr="http://schemas.openxmlformats.org/drawingml/2006/chartDrawing">
    <cdr:from>
      <cdr:x>0.48114</cdr:x>
      <cdr:y>0.12821</cdr:y>
    </cdr:from>
    <cdr:to>
      <cdr:x>0.55723</cdr:x>
      <cdr:y>0.17433</cdr:y>
    </cdr:to>
    <cdr:grpSp>
      <cdr:nvGrpSpPr>
        <cdr:cNvPr id="21" name="xlamLegendEntry31"/>
        <cdr:cNvGrpSpPr/>
      </cdr:nvGrpSpPr>
      <cdr:grpSpPr>
        <a:xfrm xmlns:a="http://schemas.openxmlformats.org/drawingml/2006/main">
          <a:off x="4157511" y="625618"/>
          <a:ext cx="657491" cy="225048"/>
          <a:chOff x="2529965" y="49816"/>
          <a:chExt cx="447222" cy="117726"/>
        </a:xfrm>
      </cdr:grpSpPr>
      <cdr:sp macro="" textlink="">
        <cdr:nvSpPr>
          <cdr:cNvPr id="80" name="xlamLegendSymbol31"/>
          <cdr:cNvSpPr/>
        </cdr:nvSpPr>
        <cdr:spPr>
          <a:xfrm xmlns:a="http://schemas.openxmlformats.org/drawingml/2006/main">
            <a:off x="2529965" y="61400"/>
            <a:ext cx="144000" cy="72000"/>
          </a:xfrm>
          <a:prstGeom xmlns:a="http://schemas.openxmlformats.org/drawingml/2006/main" prst="rect">
            <a:avLst/>
          </a:prstGeom>
          <a:pattFill xmlns:a="http://schemas.openxmlformats.org/drawingml/2006/main" prst="dkHorz">
            <a:fgClr>
              <a:srgbClr val="00AACC"/>
            </a:fgClr>
            <a:bgClr>
              <a:schemeClr val="bg1"/>
            </a:bgClr>
          </a:pattFill>
          <a:ln xmlns:a="http://schemas.openxmlformats.org/drawingml/2006/main" w="3175" cap="flat" cmpd="sng" algn="ctr">
            <a:solidFill>
              <a:schemeClr val="accent5"/>
            </a:solidFill>
            <a:prstDash val="solid"/>
          </a:ln>
          <a:effectLst xmlns:a="http://schemas.openxmlformats.org/drawingml/2006/main"/>
          <a:ex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p>
        </cdr:txBody>
      </cdr:sp>
      <cdr:sp macro="" textlink="">
        <cdr:nvSpPr>
          <cdr:cNvPr id="81" name="xlamLegendText31"/>
          <cdr:cNvSpPr txBox="1"/>
        </cdr:nvSpPr>
        <cdr:spPr>
          <a:xfrm xmlns:a="http://schemas.openxmlformats.org/drawingml/2006/main">
            <a:off x="2747805" y="49816"/>
            <a:ext cx="229382" cy="11772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a:extLst xmlns:a="http://schemas.openxmlformats.org/drawingml/2006/main">
            <a:ext uri="{909E8E84-426E-40DD-AFC4-6F175D3DCCD1}">
              <a14:hiddenFill xmlns:a14="http://schemas.microsoft.com/office/drawing/2010/main">
                <a:solidFill>
                  <a:schemeClr val="lt1"/>
                </a:solidFill>
              </a14:hiddenFill>
            </a:ext>
            <a:ext uri="{91240B29-F687-4F45-9708-019B960494DF}">
              <a14:hiddenLine xmlns:a14="http://schemas.microsoft.com/office/drawing/2010/main" w="9525" cmpd="sng">
                <a:solidFill>
                  <a:schemeClr val="lt1">
                    <a:shade val="50000"/>
                  </a:schemeClr>
                </a:solidFill>
              </a14:hiddenLine>
            </a:ext>
          </a:extLst>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none" lIns="0" tIns="0" rIns="0" bIns="0" rtlCol="0" anchor="t">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lang="en-GB" sz="800" b="0" i="0">
                <a:solidFill>
                  <a:srgbClr val="000000"/>
                </a:solidFill>
                <a:latin typeface="Arial Narrow"/>
              </a:rPr>
              <a:t>20-49</a:t>
            </a:r>
          </a:p>
        </cdr:txBody>
      </cdr:sp>
    </cdr:grpSp>
  </cdr:relSizeAnchor>
  <cdr:relSizeAnchor xmlns:cdr="http://schemas.openxmlformats.org/drawingml/2006/chartDrawing">
    <cdr:from>
      <cdr:x>0.68185</cdr:x>
      <cdr:y>0.12821</cdr:y>
    </cdr:from>
    <cdr:to>
      <cdr:x>0.76609</cdr:x>
      <cdr:y>0.17433</cdr:y>
    </cdr:to>
    <cdr:grpSp>
      <cdr:nvGrpSpPr>
        <cdr:cNvPr id="22" name="xlamLegendEntry41"/>
        <cdr:cNvGrpSpPr/>
      </cdr:nvGrpSpPr>
      <cdr:grpSpPr>
        <a:xfrm xmlns:a="http://schemas.openxmlformats.org/drawingml/2006/main">
          <a:off x="5891839" y="625618"/>
          <a:ext cx="727914" cy="225048"/>
          <a:chOff x="3709548" y="49816"/>
          <a:chExt cx="495114" cy="117726"/>
        </a:xfrm>
      </cdr:grpSpPr>
      <cdr:sp macro="" textlink="">
        <cdr:nvSpPr>
          <cdr:cNvPr id="78" name="xlamLegendSymbol41"/>
          <cdr:cNvSpPr/>
        </cdr:nvSpPr>
        <cdr:spPr>
          <a:xfrm xmlns:a="http://schemas.openxmlformats.org/drawingml/2006/main">
            <a:off x="3709548" y="61400"/>
            <a:ext cx="144000" cy="72000"/>
          </a:xfrm>
          <a:prstGeom xmlns:a="http://schemas.openxmlformats.org/drawingml/2006/main" prst="rect">
            <a:avLst/>
          </a:prstGeom>
          <a:solidFill xmlns:a="http://schemas.openxmlformats.org/drawingml/2006/main">
            <a:srgbClr val="83D2E3"/>
          </a:solidFill>
          <a:ln xmlns:a="http://schemas.openxmlformats.org/drawingml/2006/main" w="25400" cap="flat" cmpd="sng" algn="ctr">
            <a:noFill/>
            <a:prstDash val="solid"/>
          </a:ln>
          <a:effectLst xmlns:a="http://schemas.openxmlformats.org/drawingml/2006/main"/>
          <a:extLst xmlns:a="http://schemas.openxmlformats.org/drawingml/2006/main">
            <a:ext uri="{91240B29-F687-4F45-9708-019B960494DF}">
              <a14:hiddenLine xmlns:a14="http://schemas.microsoft.com/office/drawing/2010/main" w="25400" cap="flat" cmpd="sng" algn="ctr">
                <a:solidFill>
                  <a:srgbClr val="000000"/>
                </a:solidFill>
                <a:prstDash val="solid"/>
              </a14:hiddenLine>
            </a:ext>
          </a:extLst>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p>
        </cdr:txBody>
      </cdr:sp>
      <cdr:sp macro="" textlink="">
        <cdr:nvSpPr>
          <cdr:cNvPr id="79" name="xlamLegendText41"/>
          <cdr:cNvSpPr txBox="1"/>
        </cdr:nvSpPr>
        <cdr:spPr>
          <a:xfrm xmlns:a="http://schemas.openxmlformats.org/drawingml/2006/main">
            <a:off x="3925401" y="49816"/>
            <a:ext cx="279261" cy="11772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a:extLst xmlns:a="http://schemas.openxmlformats.org/drawingml/2006/main">
            <a:ext uri="{909E8E84-426E-40DD-AFC4-6F175D3DCCD1}">
              <a14:hiddenFill xmlns:a14="http://schemas.microsoft.com/office/drawing/2010/main">
                <a:solidFill>
                  <a:schemeClr val="lt1"/>
                </a:solidFill>
              </a14:hiddenFill>
            </a:ext>
            <a:ext uri="{91240B29-F687-4F45-9708-019B960494DF}">
              <a14:hiddenLine xmlns:a14="http://schemas.microsoft.com/office/drawing/2010/main" w="9525" cmpd="sng">
                <a:solidFill>
                  <a:schemeClr val="lt1">
                    <a:shade val="50000"/>
                  </a:schemeClr>
                </a:solidFill>
              </a14:hiddenLine>
            </a:ext>
          </a:extLst>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none" lIns="0" tIns="0" rIns="0" bIns="0" rtlCol="0" anchor="t">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lang="en-GB" sz="800" b="0" i="0">
                <a:solidFill>
                  <a:srgbClr val="000000"/>
                </a:solidFill>
                <a:latin typeface="Arial Narrow"/>
              </a:rPr>
              <a:t>50-249</a:t>
            </a:r>
          </a:p>
        </cdr:txBody>
      </cdr:sp>
    </cdr:grpSp>
  </cdr:relSizeAnchor>
  <cdr:relSizeAnchor xmlns:cdr="http://schemas.openxmlformats.org/drawingml/2006/chartDrawing">
    <cdr:from>
      <cdr:x>0.89164</cdr:x>
      <cdr:y>0.12821</cdr:y>
    </cdr:from>
    <cdr:to>
      <cdr:x>0.96189</cdr:x>
      <cdr:y>0.17433</cdr:y>
    </cdr:to>
    <cdr:grpSp>
      <cdr:nvGrpSpPr>
        <cdr:cNvPr id="23" name="xlamLegendEntry51"/>
        <cdr:cNvGrpSpPr/>
      </cdr:nvGrpSpPr>
      <cdr:grpSpPr>
        <a:xfrm xmlns:a="http://schemas.openxmlformats.org/drawingml/2006/main">
          <a:off x="7704626" y="625618"/>
          <a:ext cx="607027" cy="225048"/>
          <a:chOff x="4942505" y="49816"/>
          <a:chExt cx="412824" cy="117726"/>
        </a:xfrm>
      </cdr:grpSpPr>
      <cdr:sp macro="" textlink="">
        <cdr:nvSpPr>
          <cdr:cNvPr id="76" name="xlamLegendSymbol51"/>
          <cdr:cNvSpPr/>
        </cdr:nvSpPr>
        <cdr:spPr>
          <a:xfrm xmlns:a="http://schemas.openxmlformats.org/drawingml/2006/main">
            <a:off x="4942505" y="61400"/>
            <a:ext cx="144000" cy="72000"/>
          </a:xfrm>
          <a:prstGeom xmlns:a="http://schemas.openxmlformats.org/drawingml/2006/main" prst="rect">
            <a:avLst/>
          </a:prstGeom>
          <a:solidFill xmlns:a="http://schemas.openxmlformats.org/drawingml/2006/main">
            <a:schemeClr val="accent6"/>
          </a:solidFill>
          <a:ln xmlns:a="http://schemas.openxmlformats.org/drawingml/2006/main" w="25400" cap="flat" cmpd="sng" algn="ctr">
            <a:noFill/>
            <a:prstDash val="solid"/>
          </a:ln>
          <a:effectLst xmlns:a="http://schemas.openxmlformats.org/drawingml/2006/main"/>
          <a:extLst xmlns:a="http://schemas.openxmlformats.org/drawingml/2006/main">
            <a:ext uri="{91240B29-F687-4F45-9708-019B960494DF}">
              <a14:hiddenLine xmlns:a14="http://schemas.microsoft.com/office/drawing/2010/main" w="25400" cap="flat" cmpd="sng" algn="ctr">
                <a:solidFill>
                  <a:srgbClr val="000000"/>
                </a:solidFill>
                <a:prstDash val="solid"/>
              </a14:hiddenLine>
            </a:ext>
          </a:extLst>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p>
        </cdr:txBody>
      </cdr:sp>
      <cdr:sp macro="" textlink="">
        <cdr:nvSpPr>
          <cdr:cNvPr id="77" name="xlamLegendText51"/>
          <cdr:cNvSpPr txBox="1"/>
        </cdr:nvSpPr>
        <cdr:spPr>
          <a:xfrm xmlns:a="http://schemas.openxmlformats.org/drawingml/2006/main">
            <a:off x="5153348" y="49816"/>
            <a:ext cx="201981" cy="11772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a:extLst xmlns:a="http://schemas.openxmlformats.org/drawingml/2006/main">
            <a:ext uri="{909E8E84-426E-40DD-AFC4-6F175D3DCCD1}">
              <a14:hiddenFill xmlns:a14="http://schemas.microsoft.com/office/drawing/2010/main">
                <a:solidFill>
                  <a:schemeClr val="lt1"/>
                </a:solidFill>
              </a14:hiddenFill>
            </a:ext>
            <a:ext uri="{91240B29-F687-4F45-9708-019B960494DF}">
              <a14:hiddenLine xmlns:a14="http://schemas.microsoft.com/office/drawing/2010/main" w="9525" cmpd="sng">
                <a:solidFill>
                  <a:schemeClr val="lt1">
                    <a:shade val="50000"/>
                  </a:schemeClr>
                </a:solidFill>
              </a14:hiddenLine>
            </a:ext>
          </a:extLst>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none" lIns="0" tIns="0" rIns="0" bIns="0" rtlCol="0" anchor="t">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lang="en-GB" sz="800" b="0" i="0">
                <a:solidFill>
                  <a:srgbClr val="000000"/>
                </a:solidFill>
                <a:latin typeface="Arial Narrow"/>
              </a:rPr>
              <a:t>250+</a:t>
            </a:r>
          </a:p>
        </cdr:txBody>
      </cdr:sp>
    </cdr:grpSp>
  </cdr:relSizeAnchor>
</c:userShapes>
</file>

<file path=ppt/drawings/drawing2.xml><?xml version="1.0" encoding="utf-8"?>
<c:userShapes xmlns:c="http://schemas.openxmlformats.org/drawingml/2006/chart">
  <cdr:relSizeAnchor xmlns:cdr="http://schemas.openxmlformats.org/drawingml/2006/chartDrawing">
    <cdr:from>
      <cdr:x>0.05066</cdr:x>
      <cdr:y>0.10881</cdr:y>
    </cdr:from>
    <cdr:to>
      <cdr:x>0.98404</cdr:x>
      <cdr:y>0.17814</cdr:y>
    </cdr:to>
    <cdr:sp macro="" textlink="">
      <cdr:nvSpPr>
        <cdr:cNvPr id="70" name="xlamLegend1"/>
        <cdr:cNvSpPr/>
      </cdr:nvSpPr>
      <cdr:spPr>
        <a:xfrm xmlns:a="http://schemas.openxmlformats.org/drawingml/2006/main">
          <a:off x="279341" y="277476"/>
          <a:ext cx="5146693" cy="176798"/>
        </a:xfrm>
        <a:prstGeom xmlns:a="http://schemas.openxmlformats.org/drawingml/2006/main" prst="rect">
          <a:avLst/>
        </a:prstGeom>
        <a:solidFill xmlns:a="http://schemas.openxmlformats.org/drawingml/2006/main">
          <a:srgbClr val="EAEAEA"/>
        </a:solidFill>
        <a:ln xmlns:a="http://schemas.openxmlformats.org/drawingml/2006/main" w="0" cap="flat" cmpd="sng" algn="ctr">
          <a:noFill/>
          <a:prstDash val="solid"/>
        </a:ln>
        <a:effectLst xmlns:a="http://schemas.openxmlformats.org/drawingml/2006/main"/>
        <a:extLst xmlns:a="http://schemas.openxmlformats.org/drawingml/2006/main">
          <a:ext uri="{91240B29-F687-4F45-9708-019B960494DF}">
            <a14:hiddenLine xmlns:a14="http://schemas.microsoft.com/office/drawing/2010/main" w="0" cap="flat" cmpd="sng" algn="ctr">
              <a:solidFill>
                <a:schemeClr val="accent1">
                  <a:shade val="50000"/>
                </a:schemeClr>
              </a:solidFill>
              <a:prstDash val="solid"/>
            </a14:hiddenLine>
          </a:ext>
        </a:extLst>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p>
      </cdr:txBody>
    </cdr:sp>
  </cdr:relSizeAnchor>
  <cdr:relSizeAnchor xmlns:cdr="http://schemas.openxmlformats.org/drawingml/2006/chartDrawing">
    <cdr:from>
      <cdr:x>0.09425</cdr:x>
      <cdr:y>0.1257</cdr:y>
    </cdr:from>
    <cdr:to>
      <cdr:x>0.15305</cdr:x>
      <cdr:y>0.17182</cdr:y>
    </cdr:to>
    <cdr:grpSp>
      <cdr:nvGrpSpPr>
        <cdr:cNvPr id="19" name="xlamLegendEntry11"/>
        <cdr:cNvGrpSpPr/>
      </cdr:nvGrpSpPr>
      <cdr:grpSpPr>
        <a:xfrm xmlns:a="http://schemas.openxmlformats.org/drawingml/2006/main">
          <a:off x="800837" y="597393"/>
          <a:ext cx="499620" cy="219186"/>
          <a:chOff x="256200" y="43400"/>
          <a:chExt cx="345620" cy="117726"/>
        </a:xfrm>
      </cdr:grpSpPr>
      <cdr:sp macro="" textlink="">
        <cdr:nvSpPr>
          <cdr:cNvPr id="84" name="xlamLegendSymbol11"/>
          <cdr:cNvSpPr/>
        </cdr:nvSpPr>
        <cdr:spPr>
          <a:xfrm xmlns:a="http://schemas.openxmlformats.org/drawingml/2006/main">
            <a:off x="256200" y="61400"/>
            <a:ext cx="144000" cy="72000"/>
          </a:xfrm>
          <a:prstGeom xmlns:a="http://schemas.openxmlformats.org/drawingml/2006/main" prst="rect">
            <a:avLst/>
          </a:prstGeom>
          <a:solidFill xmlns:a="http://schemas.openxmlformats.org/drawingml/2006/main">
            <a:srgbClr val="006BB6"/>
          </a:solidFill>
          <a:ln xmlns:a="http://schemas.openxmlformats.org/drawingml/2006/main" w="25400" cap="flat" cmpd="sng" algn="ctr">
            <a:noFill/>
            <a:prstDash val="solid"/>
          </a:ln>
          <a:effectLst xmlns:a="http://schemas.openxmlformats.org/drawingml/2006/main"/>
          <a:extLst xmlns:a="http://schemas.openxmlformats.org/drawingml/2006/main">
            <a:ext uri="{91240B29-F687-4F45-9708-019B960494DF}">
              <a14:hiddenLine xmlns:a14="http://schemas.microsoft.com/office/drawing/2010/main" w="25400" cap="flat" cmpd="sng" algn="ctr">
                <a:solidFill>
                  <a:srgbClr val="000000"/>
                </a:solidFill>
                <a:prstDash val="solid"/>
              </a14:hiddenLine>
            </a:ext>
          </a:extLst>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p>
        </cdr:txBody>
      </cdr:sp>
      <cdr:sp macro="" textlink="">
        <cdr:nvSpPr>
          <cdr:cNvPr id="85" name="xlamLegendText11"/>
          <cdr:cNvSpPr txBox="1"/>
        </cdr:nvSpPr>
        <cdr:spPr>
          <a:xfrm xmlns:a="http://schemas.openxmlformats.org/drawingml/2006/main">
            <a:off x="472200" y="43400"/>
            <a:ext cx="129620" cy="11772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a:extLst xmlns:a="http://schemas.openxmlformats.org/drawingml/2006/main">
            <a:ext uri="{909E8E84-426E-40DD-AFC4-6F175D3DCCD1}">
              <a14:hiddenFill xmlns:a14="http://schemas.microsoft.com/office/drawing/2010/main">
                <a:solidFill>
                  <a:schemeClr val="lt1"/>
                </a:solidFill>
              </a14:hiddenFill>
            </a:ext>
            <a:ext uri="{91240B29-F687-4F45-9708-019B960494DF}">
              <a14:hiddenLine xmlns:a14="http://schemas.microsoft.com/office/drawing/2010/main" w="9525" cmpd="sng">
                <a:solidFill>
                  <a:schemeClr val="lt1">
                    <a:shade val="50000"/>
                  </a:schemeClr>
                </a:solidFill>
              </a14:hiddenLine>
            </a:ext>
          </a:extLst>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none" lIns="0" tIns="0" rIns="0" bIns="0" rtlCol="0" anchor="t">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lang="en-GB" sz="800" b="0" i="0">
                <a:solidFill>
                  <a:srgbClr val="000000"/>
                </a:solidFill>
                <a:latin typeface="Arial Narrow"/>
              </a:rPr>
              <a:t>1-9</a:t>
            </a:r>
          </a:p>
        </cdr:txBody>
      </cdr:sp>
    </cdr:grpSp>
  </cdr:relSizeAnchor>
  <cdr:relSizeAnchor xmlns:cdr="http://schemas.openxmlformats.org/drawingml/2006/chartDrawing">
    <cdr:from>
      <cdr:x>0.27952</cdr:x>
      <cdr:y>0.12821</cdr:y>
    </cdr:from>
    <cdr:to>
      <cdr:x>0.35509</cdr:x>
      <cdr:y>0.17433</cdr:y>
    </cdr:to>
    <cdr:grpSp>
      <cdr:nvGrpSpPr>
        <cdr:cNvPr id="20" name="xlamLegendEntry21"/>
        <cdr:cNvGrpSpPr/>
      </cdr:nvGrpSpPr>
      <cdr:grpSpPr>
        <a:xfrm xmlns:a="http://schemas.openxmlformats.org/drawingml/2006/main">
          <a:off x="2375066" y="609322"/>
          <a:ext cx="642114" cy="219186"/>
          <a:chOff x="1345045" y="49816"/>
          <a:chExt cx="444171" cy="117726"/>
        </a:xfrm>
      </cdr:grpSpPr>
      <cdr:sp macro="" textlink="">
        <cdr:nvSpPr>
          <cdr:cNvPr id="82" name="xlamLegendSymbol21"/>
          <cdr:cNvSpPr/>
        </cdr:nvSpPr>
        <cdr:spPr>
          <a:xfrm xmlns:a="http://schemas.openxmlformats.org/drawingml/2006/main">
            <a:off x="1345045" y="61400"/>
            <a:ext cx="144000" cy="72000"/>
          </a:xfrm>
          <a:prstGeom xmlns:a="http://schemas.openxmlformats.org/drawingml/2006/main" prst="rect">
            <a:avLst/>
          </a:prstGeom>
          <a:pattFill xmlns:a="http://schemas.openxmlformats.org/drawingml/2006/main" prst="pct75">
            <a:fgClr>
              <a:schemeClr val="tx2">
                <a:lumMod val="60000"/>
                <a:lumOff val="40000"/>
              </a:schemeClr>
            </a:fgClr>
            <a:bgClr>
              <a:schemeClr val="bg1"/>
            </a:bgClr>
          </a:pattFill>
          <a:ln xmlns:a="http://schemas.openxmlformats.org/drawingml/2006/main" w="25400" cap="flat" cmpd="sng" algn="ctr">
            <a:noFill/>
            <a:prstDash val="solid"/>
          </a:ln>
          <a:effectLst xmlns:a="http://schemas.openxmlformats.org/drawingml/2006/main"/>
          <a:extLst xmlns:a="http://schemas.openxmlformats.org/drawingml/2006/main">
            <a:ext uri="{91240B29-F687-4F45-9708-019B960494DF}">
              <a14:hiddenLine xmlns:a14="http://schemas.microsoft.com/office/drawing/2010/main" w="25400" cap="flat" cmpd="sng" algn="ctr">
                <a:solidFill>
                  <a:srgbClr val="000000"/>
                </a:solidFill>
                <a:prstDash val="solid"/>
              </a14:hiddenLine>
            </a:ext>
          </a:extLst>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p>
        </cdr:txBody>
      </cdr:sp>
      <cdr:sp macro="" textlink="">
        <cdr:nvSpPr>
          <cdr:cNvPr id="83" name="xlamLegendText21"/>
          <cdr:cNvSpPr txBox="1"/>
        </cdr:nvSpPr>
        <cdr:spPr>
          <a:xfrm xmlns:a="http://schemas.openxmlformats.org/drawingml/2006/main">
            <a:off x="1559834" y="49816"/>
            <a:ext cx="229382" cy="11772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a:extLst xmlns:a="http://schemas.openxmlformats.org/drawingml/2006/main">
            <a:ext uri="{909E8E84-426E-40DD-AFC4-6F175D3DCCD1}">
              <a14:hiddenFill xmlns:a14="http://schemas.microsoft.com/office/drawing/2010/main">
                <a:solidFill>
                  <a:schemeClr val="lt1"/>
                </a:solidFill>
              </a14:hiddenFill>
            </a:ext>
            <a:ext uri="{91240B29-F687-4F45-9708-019B960494DF}">
              <a14:hiddenLine xmlns:a14="http://schemas.microsoft.com/office/drawing/2010/main" w="9525" cmpd="sng">
                <a:solidFill>
                  <a:schemeClr val="lt1">
                    <a:shade val="50000"/>
                  </a:schemeClr>
                </a:solidFill>
              </a14:hiddenLine>
            </a:ext>
          </a:extLst>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none" lIns="0" tIns="0" rIns="0" bIns="0" rtlCol="0" anchor="t">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lang="en-GB" sz="800" b="0" i="0">
                <a:solidFill>
                  <a:srgbClr val="000000"/>
                </a:solidFill>
                <a:latin typeface="Arial Narrow"/>
              </a:rPr>
              <a:t>10-19</a:t>
            </a:r>
          </a:p>
        </cdr:txBody>
      </cdr:sp>
    </cdr:grpSp>
  </cdr:relSizeAnchor>
  <cdr:relSizeAnchor xmlns:cdr="http://schemas.openxmlformats.org/drawingml/2006/chartDrawing">
    <cdr:from>
      <cdr:x>0.48114</cdr:x>
      <cdr:y>0.12821</cdr:y>
    </cdr:from>
    <cdr:to>
      <cdr:x>0.55723</cdr:x>
      <cdr:y>0.17433</cdr:y>
    </cdr:to>
    <cdr:grpSp>
      <cdr:nvGrpSpPr>
        <cdr:cNvPr id="21" name="xlamLegendEntry31"/>
        <cdr:cNvGrpSpPr/>
      </cdr:nvGrpSpPr>
      <cdr:grpSpPr>
        <a:xfrm xmlns:a="http://schemas.openxmlformats.org/drawingml/2006/main">
          <a:off x="4088220" y="609322"/>
          <a:ext cx="646532" cy="219186"/>
          <a:chOff x="2529965" y="49816"/>
          <a:chExt cx="447222" cy="117726"/>
        </a:xfrm>
      </cdr:grpSpPr>
      <cdr:sp macro="" textlink="">
        <cdr:nvSpPr>
          <cdr:cNvPr id="80" name="xlamLegendSymbol31"/>
          <cdr:cNvSpPr/>
        </cdr:nvSpPr>
        <cdr:spPr>
          <a:xfrm xmlns:a="http://schemas.openxmlformats.org/drawingml/2006/main">
            <a:off x="2529965" y="61400"/>
            <a:ext cx="144000" cy="72000"/>
          </a:xfrm>
          <a:prstGeom xmlns:a="http://schemas.openxmlformats.org/drawingml/2006/main" prst="rect">
            <a:avLst/>
          </a:prstGeom>
          <a:pattFill xmlns:a="http://schemas.openxmlformats.org/drawingml/2006/main" prst="dkHorz">
            <a:fgClr>
              <a:srgbClr val="00AACC"/>
            </a:fgClr>
            <a:bgClr>
              <a:schemeClr val="bg1"/>
            </a:bgClr>
          </a:pattFill>
          <a:ln xmlns:a="http://schemas.openxmlformats.org/drawingml/2006/main" w="3175" cap="flat" cmpd="sng" algn="ctr">
            <a:solidFill>
              <a:schemeClr val="accent5"/>
            </a:solidFill>
            <a:prstDash val="solid"/>
          </a:ln>
          <a:effectLst xmlns:a="http://schemas.openxmlformats.org/drawingml/2006/main"/>
          <a:ex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p>
        </cdr:txBody>
      </cdr:sp>
      <cdr:sp macro="" textlink="">
        <cdr:nvSpPr>
          <cdr:cNvPr id="81" name="xlamLegendText31"/>
          <cdr:cNvSpPr txBox="1"/>
        </cdr:nvSpPr>
        <cdr:spPr>
          <a:xfrm xmlns:a="http://schemas.openxmlformats.org/drawingml/2006/main">
            <a:off x="2747805" y="49816"/>
            <a:ext cx="229382" cy="11772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a:extLst xmlns:a="http://schemas.openxmlformats.org/drawingml/2006/main">
            <a:ext uri="{909E8E84-426E-40DD-AFC4-6F175D3DCCD1}">
              <a14:hiddenFill xmlns:a14="http://schemas.microsoft.com/office/drawing/2010/main">
                <a:solidFill>
                  <a:schemeClr val="lt1"/>
                </a:solidFill>
              </a14:hiddenFill>
            </a:ext>
            <a:ext uri="{91240B29-F687-4F45-9708-019B960494DF}">
              <a14:hiddenLine xmlns:a14="http://schemas.microsoft.com/office/drawing/2010/main" w="9525" cmpd="sng">
                <a:solidFill>
                  <a:schemeClr val="lt1">
                    <a:shade val="50000"/>
                  </a:schemeClr>
                </a:solidFill>
              </a14:hiddenLine>
            </a:ext>
          </a:extLst>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none" lIns="0" tIns="0" rIns="0" bIns="0" rtlCol="0" anchor="t">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lang="en-GB" sz="800" b="0" i="0">
                <a:solidFill>
                  <a:srgbClr val="000000"/>
                </a:solidFill>
                <a:latin typeface="Arial Narrow"/>
              </a:rPr>
              <a:t>20-49</a:t>
            </a:r>
          </a:p>
        </cdr:txBody>
      </cdr:sp>
    </cdr:grpSp>
  </cdr:relSizeAnchor>
  <cdr:relSizeAnchor xmlns:cdr="http://schemas.openxmlformats.org/drawingml/2006/chartDrawing">
    <cdr:from>
      <cdr:x>0.68185</cdr:x>
      <cdr:y>0.12821</cdr:y>
    </cdr:from>
    <cdr:to>
      <cdr:x>0.76609</cdr:x>
      <cdr:y>0.17433</cdr:y>
    </cdr:to>
    <cdr:grpSp>
      <cdr:nvGrpSpPr>
        <cdr:cNvPr id="22" name="xlamLegendEntry41"/>
        <cdr:cNvGrpSpPr/>
      </cdr:nvGrpSpPr>
      <cdr:grpSpPr>
        <a:xfrm xmlns:a="http://schemas.openxmlformats.org/drawingml/2006/main">
          <a:off x="5793641" y="609322"/>
          <a:ext cx="715783" cy="219186"/>
          <a:chOff x="3709548" y="49816"/>
          <a:chExt cx="495114" cy="117726"/>
        </a:xfrm>
      </cdr:grpSpPr>
      <cdr:sp macro="" textlink="">
        <cdr:nvSpPr>
          <cdr:cNvPr id="78" name="xlamLegendSymbol41"/>
          <cdr:cNvSpPr/>
        </cdr:nvSpPr>
        <cdr:spPr>
          <a:xfrm xmlns:a="http://schemas.openxmlformats.org/drawingml/2006/main">
            <a:off x="3709548" y="61400"/>
            <a:ext cx="144000" cy="72000"/>
          </a:xfrm>
          <a:prstGeom xmlns:a="http://schemas.openxmlformats.org/drawingml/2006/main" prst="rect">
            <a:avLst/>
          </a:prstGeom>
          <a:solidFill xmlns:a="http://schemas.openxmlformats.org/drawingml/2006/main">
            <a:srgbClr val="83D2E3"/>
          </a:solidFill>
          <a:ln xmlns:a="http://schemas.openxmlformats.org/drawingml/2006/main" w="25400" cap="flat" cmpd="sng" algn="ctr">
            <a:noFill/>
            <a:prstDash val="solid"/>
          </a:ln>
          <a:effectLst xmlns:a="http://schemas.openxmlformats.org/drawingml/2006/main"/>
          <a:extLst xmlns:a="http://schemas.openxmlformats.org/drawingml/2006/main">
            <a:ext uri="{91240B29-F687-4F45-9708-019B960494DF}">
              <a14:hiddenLine xmlns:a14="http://schemas.microsoft.com/office/drawing/2010/main" w="25400" cap="flat" cmpd="sng" algn="ctr">
                <a:solidFill>
                  <a:srgbClr val="000000"/>
                </a:solidFill>
                <a:prstDash val="solid"/>
              </a14:hiddenLine>
            </a:ext>
          </a:extLst>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p>
        </cdr:txBody>
      </cdr:sp>
      <cdr:sp macro="" textlink="">
        <cdr:nvSpPr>
          <cdr:cNvPr id="79" name="xlamLegendText41"/>
          <cdr:cNvSpPr txBox="1"/>
        </cdr:nvSpPr>
        <cdr:spPr>
          <a:xfrm xmlns:a="http://schemas.openxmlformats.org/drawingml/2006/main">
            <a:off x="3925401" y="49816"/>
            <a:ext cx="279261" cy="11772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a:extLst xmlns:a="http://schemas.openxmlformats.org/drawingml/2006/main">
            <a:ext uri="{909E8E84-426E-40DD-AFC4-6F175D3DCCD1}">
              <a14:hiddenFill xmlns:a14="http://schemas.microsoft.com/office/drawing/2010/main">
                <a:solidFill>
                  <a:schemeClr val="lt1"/>
                </a:solidFill>
              </a14:hiddenFill>
            </a:ext>
            <a:ext uri="{91240B29-F687-4F45-9708-019B960494DF}">
              <a14:hiddenLine xmlns:a14="http://schemas.microsoft.com/office/drawing/2010/main" w="9525" cmpd="sng">
                <a:solidFill>
                  <a:schemeClr val="lt1">
                    <a:shade val="50000"/>
                  </a:schemeClr>
                </a:solidFill>
              </a14:hiddenLine>
            </a:ext>
          </a:extLst>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none" lIns="0" tIns="0" rIns="0" bIns="0" rtlCol="0" anchor="t">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lang="en-GB" sz="800" b="0" i="0">
                <a:solidFill>
                  <a:srgbClr val="000000"/>
                </a:solidFill>
                <a:latin typeface="Arial Narrow"/>
              </a:rPr>
              <a:t>50-249</a:t>
            </a:r>
          </a:p>
        </cdr:txBody>
      </cdr:sp>
    </cdr:grpSp>
  </cdr:relSizeAnchor>
  <cdr:relSizeAnchor xmlns:cdr="http://schemas.openxmlformats.org/drawingml/2006/chartDrawing">
    <cdr:from>
      <cdr:x>0.89164</cdr:x>
      <cdr:y>0.12821</cdr:y>
    </cdr:from>
    <cdr:to>
      <cdr:x>0.96189</cdr:x>
      <cdr:y>0.17433</cdr:y>
    </cdr:to>
    <cdr:grpSp>
      <cdr:nvGrpSpPr>
        <cdr:cNvPr id="23" name="xlamLegendEntry51"/>
        <cdr:cNvGrpSpPr/>
      </cdr:nvGrpSpPr>
      <cdr:grpSpPr>
        <a:xfrm xmlns:a="http://schemas.openxmlformats.org/drawingml/2006/main">
          <a:off x="7576215" y="609322"/>
          <a:ext cx="596910" cy="219186"/>
          <a:chOff x="4942505" y="49816"/>
          <a:chExt cx="412824" cy="117726"/>
        </a:xfrm>
      </cdr:grpSpPr>
      <cdr:sp macro="" textlink="">
        <cdr:nvSpPr>
          <cdr:cNvPr id="76" name="xlamLegendSymbol51"/>
          <cdr:cNvSpPr/>
        </cdr:nvSpPr>
        <cdr:spPr>
          <a:xfrm xmlns:a="http://schemas.openxmlformats.org/drawingml/2006/main">
            <a:off x="4942505" y="61400"/>
            <a:ext cx="144000" cy="72000"/>
          </a:xfrm>
          <a:prstGeom xmlns:a="http://schemas.openxmlformats.org/drawingml/2006/main" prst="rect">
            <a:avLst/>
          </a:prstGeom>
          <a:solidFill xmlns:a="http://schemas.openxmlformats.org/drawingml/2006/main">
            <a:schemeClr val="accent6"/>
          </a:solidFill>
          <a:ln xmlns:a="http://schemas.openxmlformats.org/drawingml/2006/main" w="25400" cap="flat" cmpd="sng" algn="ctr">
            <a:noFill/>
            <a:prstDash val="solid"/>
          </a:ln>
          <a:effectLst xmlns:a="http://schemas.openxmlformats.org/drawingml/2006/main"/>
          <a:extLst xmlns:a="http://schemas.openxmlformats.org/drawingml/2006/main">
            <a:ext uri="{91240B29-F687-4F45-9708-019B960494DF}">
              <a14:hiddenLine xmlns:a14="http://schemas.microsoft.com/office/drawing/2010/main" w="25400" cap="flat" cmpd="sng" algn="ctr">
                <a:solidFill>
                  <a:srgbClr val="000000"/>
                </a:solidFill>
                <a:prstDash val="solid"/>
              </a14:hiddenLine>
            </a:ext>
          </a:extLst>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p>
        </cdr:txBody>
      </cdr:sp>
      <cdr:sp macro="" textlink="">
        <cdr:nvSpPr>
          <cdr:cNvPr id="77" name="xlamLegendText51"/>
          <cdr:cNvSpPr txBox="1"/>
        </cdr:nvSpPr>
        <cdr:spPr>
          <a:xfrm xmlns:a="http://schemas.openxmlformats.org/drawingml/2006/main">
            <a:off x="5153348" y="49816"/>
            <a:ext cx="201981" cy="11772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a:extLst xmlns:a="http://schemas.openxmlformats.org/drawingml/2006/main">
            <a:ext uri="{909E8E84-426E-40DD-AFC4-6F175D3DCCD1}">
              <a14:hiddenFill xmlns:a14="http://schemas.microsoft.com/office/drawing/2010/main">
                <a:solidFill>
                  <a:schemeClr val="lt1"/>
                </a:solidFill>
              </a14:hiddenFill>
            </a:ext>
            <a:ext uri="{91240B29-F687-4F45-9708-019B960494DF}">
              <a14:hiddenLine xmlns:a14="http://schemas.microsoft.com/office/drawing/2010/main" w="9525" cmpd="sng">
                <a:solidFill>
                  <a:schemeClr val="lt1">
                    <a:shade val="50000"/>
                  </a:schemeClr>
                </a:solidFill>
              </a14:hiddenLine>
            </a:ext>
          </a:extLst>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none" lIns="0" tIns="0" rIns="0" bIns="0" rtlCol="0" anchor="t">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lang="en-GB" sz="800" b="0" i="0">
                <a:solidFill>
                  <a:srgbClr val="000000"/>
                </a:solidFill>
                <a:latin typeface="Arial Narrow"/>
              </a:rPr>
              <a:t>250+</a:t>
            </a:r>
          </a:p>
        </cdr:txBody>
      </cdr:sp>
    </cdr:grpSp>
  </cdr:relSizeAnchor>
  <cdr:relSizeAnchor xmlns:cdr="http://schemas.openxmlformats.org/drawingml/2006/chartDrawing">
    <cdr:from>
      <cdr:x>0.31356</cdr:x>
      <cdr:y>0.18182</cdr:y>
    </cdr:from>
    <cdr:to>
      <cdr:x>0.34959</cdr:x>
      <cdr:y>0.99761</cdr:y>
    </cdr:to>
    <cdr:sp macro="" textlink="">
      <cdr:nvSpPr>
        <cdr:cNvPr id="2" name="Rectangle 1"/>
        <cdr:cNvSpPr/>
      </cdr:nvSpPr>
      <cdr:spPr>
        <a:xfrm xmlns:a="http://schemas.openxmlformats.org/drawingml/2006/main">
          <a:off x="2664296" y="864096"/>
          <a:ext cx="306145" cy="3877065"/>
        </a:xfrm>
        <a:prstGeom xmlns:a="http://schemas.openxmlformats.org/drawingml/2006/main" prst="rect">
          <a:avLst/>
        </a:prstGeom>
        <a:noFill xmlns:a="http://schemas.openxmlformats.org/drawingml/2006/main"/>
        <a:ln xmlns:a="http://schemas.openxmlformats.org/drawingml/2006/main" w="57150"/>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no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0.11765</cdr:x>
      <cdr:y>0.27183</cdr:y>
    </cdr:from>
    <cdr:to>
      <cdr:x>0.24214</cdr:x>
      <cdr:y>0.45676</cdr:y>
    </cdr:to>
    <cdr:sp macro="" textlink="">
      <cdr:nvSpPr>
        <cdr:cNvPr id="2" name="TextBox 1"/>
        <cdr:cNvSpPr txBox="1"/>
      </cdr:nvSpPr>
      <cdr:spPr>
        <a:xfrm xmlns:a="http://schemas.openxmlformats.org/drawingml/2006/main">
          <a:off x="864096" y="134405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45365" y="0"/>
            <a:ext cx="2942785" cy="496095"/>
          </a:xfrm>
          <a:prstGeom prst="rect">
            <a:avLst/>
          </a:prstGeom>
        </p:spPr>
        <p:txBody>
          <a:bodyPr vert="horz" lIns="91367" tIns="45684" rIns="91367" bIns="45684" rtlCol="1"/>
          <a:lstStyle>
            <a:lvl1pPr algn="r" fontAlgn="auto">
              <a:spcBef>
                <a:spcPts val="0"/>
              </a:spcBef>
              <a:spcAft>
                <a:spcPts val="0"/>
              </a:spcAft>
              <a:defRPr sz="1200">
                <a:latin typeface="+mn-lt"/>
                <a:cs typeface="+mn-cs"/>
              </a:defRPr>
            </a:lvl1pPr>
          </a:lstStyle>
          <a:p>
            <a:pPr>
              <a:defRPr/>
            </a:pPr>
            <a:endParaRPr lang="he-IL"/>
          </a:p>
        </p:txBody>
      </p:sp>
      <p:sp>
        <p:nvSpPr>
          <p:cNvPr id="3" name="Date Placeholder 2"/>
          <p:cNvSpPr>
            <a:spLocks noGrp="1"/>
          </p:cNvSpPr>
          <p:nvPr>
            <p:ph type="dt" sz="quarter" idx="1"/>
          </p:nvPr>
        </p:nvSpPr>
        <p:spPr>
          <a:xfrm>
            <a:off x="1568" y="0"/>
            <a:ext cx="2942785" cy="496095"/>
          </a:xfrm>
          <a:prstGeom prst="rect">
            <a:avLst/>
          </a:prstGeom>
        </p:spPr>
        <p:txBody>
          <a:bodyPr vert="horz" lIns="91367" tIns="45684" rIns="91367" bIns="45684" rtlCol="1"/>
          <a:lstStyle>
            <a:lvl1pPr algn="l" fontAlgn="auto">
              <a:spcBef>
                <a:spcPts val="0"/>
              </a:spcBef>
              <a:spcAft>
                <a:spcPts val="0"/>
              </a:spcAft>
              <a:defRPr sz="1200">
                <a:latin typeface="+mn-lt"/>
                <a:cs typeface="+mn-cs"/>
              </a:defRPr>
            </a:lvl1pPr>
          </a:lstStyle>
          <a:p>
            <a:pPr>
              <a:defRPr/>
            </a:pPr>
            <a:fld id="{C6E80677-91BB-4FE6-9D7E-FDF3A37F7683}" type="datetimeFigureOut">
              <a:rPr lang="he-IL"/>
              <a:pPr>
                <a:defRPr/>
              </a:pPr>
              <a:t>ג'/שבט/תשע"ט</a:t>
            </a:fld>
            <a:endParaRPr lang="he-IL"/>
          </a:p>
        </p:txBody>
      </p:sp>
      <p:sp>
        <p:nvSpPr>
          <p:cNvPr id="4" name="Footer Placeholder 3"/>
          <p:cNvSpPr>
            <a:spLocks noGrp="1"/>
          </p:cNvSpPr>
          <p:nvPr>
            <p:ph type="ftr" sz="quarter" idx="2"/>
          </p:nvPr>
        </p:nvSpPr>
        <p:spPr>
          <a:xfrm>
            <a:off x="3845365" y="9425794"/>
            <a:ext cx="2942785" cy="496094"/>
          </a:xfrm>
          <a:prstGeom prst="rect">
            <a:avLst/>
          </a:prstGeom>
        </p:spPr>
        <p:txBody>
          <a:bodyPr vert="horz" lIns="91367" tIns="45684" rIns="91367" bIns="45684" rtlCol="1" anchor="b"/>
          <a:lstStyle>
            <a:lvl1pPr algn="r" fontAlgn="auto">
              <a:spcBef>
                <a:spcPts val="0"/>
              </a:spcBef>
              <a:spcAft>
                <a:spcPts val="0"/>
              </a:spcAft>
              <a:defRPr sz="1200">
                <a:latin typeface="+mn-lt"/>
                <a:cs typeface="+mn-cs"/>
              </a:defRPr>
            </a:lvl1pPr>
          </a:lstStyle>
          <a:p>
            <a:pPr>
              <a:defRPr/>
            </a:pPr>
            <a:endParaRPr lang="he-IL"/>
          </a:p>
        </p:txBody>
      </p:sp>
      <p:sp>
        <p:nvSpPr>
          <p:cNvPr id="5" name="Slide Number Placeholder 4"/>
          <p:cNvSpPr>
            <a:spLocks noGrp="1"/>
          </p:cNvSpPr>
          <p:nvPr>
            <p:ph type="sldNum" sz="quarter" idx="3"/>
          </p:nvPr>
        </p:nvSpPr>
        <p:spPr>
          <a:xfrm>
            <a:off x="1568" y="9425794"/>
            <a:ext cx="2942785" cy="496094"/>
          </a:xfrm>
          <a:prstGeom prst="rect">
            <a:avLst/>
          </a:prstGeom>
        </p:spPr>
        <p:txBody>
          <a:bodyPr vert="horz" lIns="91367" tIns="45684" rIns="91367" bIns="45684" rtlCol="1" anchor="b"/>
          <a:lstStyle>
            <a:lvl1pPr algn="l" fontAlgn="auto">
              <a:spcBef>
                <a:spcPts val="0"/>
              </a:spcBef>
              <a:spcAft>
                <a:spcPts val="0"/>
              </a:spcAft>
              <a:defRPr sz="1200">
                <a:latin typeface="+mn-lt"/>
                <a:cs typeface="+mn-cs"/>
              </a:defRPr>
            </a:lvl1pPr>
          </a:lstStyle>
          <a:p>
            <a:pPr>
              <a:defRPr/>
            </a:pPr>
            <a:fld id="{7D7D1743-1441-4E85-AB42-2FBE05C4C40D}" type="slidenum">
              <a:rPr lang="he-IL"/>
              <a:pPr>
                <a:defRPr/>
              </a:pPr>
              <a:t>‹#›</a:t>
            </a:fld>
            <a:endParaRPr lang="he-IL"/>
          </a:p>
        </p:txBody>
      </p:sp>
    </p:spTree>
    <p:extLst>
      <p:ext uri="{BB962C8B-B14F-4D97-AF65-F5344CB8AC3E}">
        <p14:creationId xmlns:p14="http://schemas.microsoft.com/office/powerpoint/2010/main" val="2738952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0" y="0"/>
            <a:ext cx="2941219" cy="496095"/>
          </a:xfrm>
          <a:prstGeom prst="rect">
            <a:avLst/>
          </a:prstGeom>
        </p:spPr>
        <p:txBody>
          <a:bodyPr vert="horz" lIns="91367" tIns="45684" rIns="91367" bIns="45684" rtlCol="0"/>
          <a:lstStyle>
            <a:lvl1pPr algn="l" fontAlgn="auto">
              <a:spcBef>
                <a:spcPts val="0"/>
              </a:spcBef>
              <a:spcAft>
                <a:spcPts val="0"/>
              </a:spcAft>
              <a:defRPr sz="1200">
                <a:latin typeface="+mn-lt"/>
                <a:cs typeface="+mn-cs"/>
              </a:defRPr>
            </a:lvl1pPr>
          </a:lstStyle>
          <a:p>
            <a:pPr>
              <a:defRPr/>
            </a:pPr>
            <a:endParaRPr lang="en-US"/>
          </a:p>
        </p:txBody>
      </p:sp>
      <p:sp>
        <p:nvSpPr>
          <p:cNvPr id="3" name="מציין מיקום של תאריך 2"/>
          <p:cNvSpPr>
            <a:spLocks noGrp="1"/>
          </p:cNvSpPr>
          <p:nvPr>
            <p:ph type="dt" idx="1"/>
          </p:nvPr>
        </p:nvSpPr>
        <p:spPr>
          <a:xfrm>
            <a:off x="3845365" y="0"/>
            <a:ext cx="2941219" cy="496095"/>
          </a:xfrm>
          <a:prstGeom prst="rect">
            <a:avLst/>
          </a:prstGeom>
        </p:spPr>
        <p:txBody>
          <a:bodyPr vert="horz" lIns="91367" tIns="45684" rIns="91367" bIns="45684" rtlCol="0"/>
          <a:lstStyle>
            <a:lvl1pPr algn="r" fontAlgn="auto">
              <a:spcBef>
                <a:spcPts val="0"/>
              </a:spcBef>
              <a:spcAft>
                <a:spcPts val="0"/>
              </a:spcAft>
              <a:defRPr sz="1200">
                <a:latin typeface="+mn-lt"/>
                <a:cs typeface="+mn-cs"/>
              </a:defRPr>
            </a:lvl1pPr>
          </a:lstStyle>
          <a:p>
            <a:pPr>
              <a:defRPr/>
            </a:pPr>
            <a:fld id="{E8249845-A7B7-44A0-8089-7620FB3E298A}" type="datetimeFigureOut">
              <a:rPr lang="en-US"/>
              <a:pPr>
                <a:defRPr/>
              </a:pPr>
              <a:t>1/9/2019</a:t>
            </a:fld>
            <a:endParaRPr lang="en-US"/>
          </a:p>
        </p:txBody>
      </p:sp>
      <p:sp>
        <p:nvSpPr>
          <p:cNvPr id="4" name="מציין מיקום של תמונת שקופית 3"/>
          <p:cNvSpPr>
            <a:spLocks noGrp="1" noRot="1" noChangeAspect="1"/>
          </p:cNvSpPr>
          <p:nvPr>
            <p:ph type="sldImg" idx="2"/>
          </p:nvPr>
        </p:nvSpPr>
        <p:spPr>
          <a:xfrm>
            <a:off x="914400" y="744538"/>
            <a:ext cx="4959350" cy="3721100"/>
          </a:xfrm>
          <a:prstGeom prst="rect">
            <a:avLst/>
          </a:prstGeom>
          <a:noFill/>
          <a:ln w="12700">
            <a:solidFill>
              <a:prstClr val="black"/>
            </a:solidFill>
          </a:ln>
        </p:spPr>
        <p:txBody>
          <a:bodyPr vert="horz" lIns="91367" tIns="45684" rIns="91367" bIns="45684" rtlCol="0" anchor="ctr"/>
          <a:lstStyle/>
          <a:p>
            <a:pPr lvl="0"/>
            <a:endParaRPr lang="en-US" noProof="0"/>
          </a:p>
        </p:txBody>
      </p:sp>
      <p:sp>
        <p:nvSpPr>
          <p:cNvPr id="5" name="מציין מיקום של הערות 4"/>
          <p:cNvSpPr>
            <a:spLocks noGrp="1"/>
          </p:cNvSpPr>
          <p:nvPr>
            <p:ph type="body" sz="quarter" idx="3"/>
          </p:nvPr>
        </p:nvSpPr>
        <p:spPr>
          <a:xfrm>
            <a:off x="678502" y="4713685"/>
            <a:ext cx="5431147" cy="4464849"/>
          </a:xfrm>
          <a:prstGeom prst="rect">
            <a:avLst/>
          </a:prstGeom>
        </p:spPr>
        <p:txBody>
          <a:bodyPr vert="horz" wrap="square" lIns="91367" tIns="45684" rIns="91367" bIns="45684" numCol="1" anchor="t" anchorCtr="0" compatLnSpc="1">
            <a:prstTxWarp prst="textNoShape">
              <a:avLst/>
            </a:prstTxWarp>
          </a:bodyPr>
          <a:lstStyle/>
          <a:p>
            <a:pPr lvl="0"/>
            <a:r>
              <a:rPr lang="he-IL" noProof="0" smtClean="0"/>
              <a:t>לחץ כדי לערוך סגנונות טקסט של תבנית בסיס</a:t>
            </a:r>
            <a:endParaRPr lang="en-US" noProof="0" smtClean="0"/>
          </a:p>
          <a:p>
            <a:pPr lvl="1"/>
            <a:r>
              <a:rPr lang="he-IL" noProof="0" smtClean="0"/>
              <a:t>רמה שנייה</a:t>
            </a:r>
            <a:endParaRPr lang="en-US" noProof="0" smtClean="0"/>
          </a:p>
          <a:p>
            <a:pPr lvl="2"/>
            <a:r>
              <a:rPr lang="he-IL" noProof="0" smtClean="0"/>
              <a:t>רמה שלישית</a:t>
            </a:r>
            <a:endParaRPr lang="en-US" noProof="0" smtClean="0"/>
          </a:p>
          <a:p>
            <a:pPr lvl="3"/>
            <a:r>
              <a:rPr lang="he-IL" noProof="0" smtClean="0"/>
              <a:t>רמה רביעית</a:t>
            </a:r>
            <a:endParaRPr lang="en-US" noProof="0" smtClean="0"/>
          </a:p>
          <a:p>
            <a:pPr lvl="4"/>
            <a:r>
              <a:rPr lang="he-IL" noProof="0" smtClean="0"/>
              <a:t>רמה חמישית</a:t>
            </a:r>
            <a:endParaRPr lang="en-US" noProof="0" smtClean="0"/>
          </a:p>
        </p:txBody>
      </p:sp>
      <p:sp>
        <p:nvSpPr>
          <p:cNvPr id="6" name="מציין מיקום של כותרת תחתונה 5"/>
          <p:cNvSpPr>
            <a:spLocks noGrp="1"/>
          </p:cNvSpPr>
          <p:nvPr>
            <p:ph type="ftr" sz="quarter" idx="4"/>
          </p:nvPr>
        </p:nvSpPr>
        <p:spPr>
          <a:xfrm>
            <a:off x="0" y="9425794"/>
            <a:ext cx="2941219" cy="496094"/>
          </a:xfrm>
          <a:prstGeom prst="rect">
            <a:avLst/>
          </a:prstGeom>
        </p:spPr>
        <p:txBody>
          <a:bodyPr vert="horz" lIns="91367" tIns="45684" rIns="91367" bIns="45684" rtlCol="0" anchor="b"/>
          <a:lstStyle>
            <a:lvl1pPr algn="l" fontAlgn="auto">
              <a:spcBef>
                <a:spcPts val="0"/>
              </a:spcBef>
              <a:spcAft>
                <a:spcPts val="0"/>
              </a:spcAft>
              <a:defRPr sz="1200">
                <a:latin typeface="+mn-lt"/>
                <a:cs typeface="+mn-cs"/>
              </a:defRPr>
            </a:lvl1pPr>
          </a:lstStyle>
          <a:p>
            <a:pPr>
              <a:defRPr/>
            </a:pPr>
            <a:endParaRPr lang="en-US"/>
          </a:p>
        </p:txBody>
      </p:sp>
      <p:sp>
        <p:nvSpPr>
          <p:cNvPr id="7" name="מציין מיקום של מספר שקופית 6"/>
          <p:cNvSpPr>
            <a:spLocks noGrp="1"/>
          </p:cNvSpPr>
          <p:nvPr>
            <p:ph type="sldNum" sz="quarter" idx="5"/>
          </p:nvPr>
        </p:nvSpPr>
        <p:spPr>
          <a:xfrm>
            <a:off x="3845365" y="9425794"/>
            <a:ext cx="2941219" cy="496094"/>
          </a:xfrm>
          <a:prstGeom prst="rect">
            <a:avLst/>
          </a:prstGeom>
        </p:spPr>
        <p:txBody>
          <a:bodyPr vert="horz" lIns="91367" tIns="45684" rIns="91367" bIns="45684" rtlCol="0" anchor="b"/>
          <a:lstStyle>
            <a:lvl1pPr algn="r" fontAlgn="auto">
              <a:spcBef>
                <a:spcPts val="0"/>
              </a:spcBef>
              <a:spcAft>
                <a:spcPts val="0"/>
              </a:spcAft>
              <a:defRPr sz="1200">
                <a:latin typeface="+mn-lt"/>
                <a:cs typeface="+mn-cs"/>
              </a:defRPr>
            </a:lvl1pPr>
          </a:lstStyle>
          <a:p>
            <a:pPr>
              <a:defRPr/>
            </a:pPr>
            <a:fld id="{97B5D58D-812B-4567-B847-522687B6024F}" type="slidenum">
              <a:rPr lang="en-US"/>
              <a:pPr>
                <a:defRPr/>
              </a:pPr>
              <a:t>‹#›</a:t>
            </a:fld>
            <a:endParaRPr lang="en-US"/>
          </a:p>
        </p:txBody>
      </p:sp>
    </p:spTree>
    <p:extLst>
      <p:ext uri="{BB962C8B-B14F-4D97-AF65-F5344CB8AC3E}">
        <p14:creationId xmlns:p14="http://schemas.microsoft.com/office/powerpoint/2010/main" val="32336092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mn-lt"/>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mn-lt"/>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mn-lt"/>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mn-lt"/>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a:lstStyle/>
          <a:p>
            <a:pPr algn="r" rtl="1" eaLnBrk="1" hangingPunct="1">
              <a:spcBef>
                <a:spcPct val="0"/>
              </a:spcBef>
            </a:pPr>
            <a:endParaRPr lang="he-IL" dirty="0" smtClean="0"/>
          </a:p>
        </p:txBody>
      </p:sp>
      <p:sp>
        <p:nvSpPr>
          <p:cNvPr id="286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2A6616-C038-4FC2-AD31-E11C3B90C19E}" type="slidenum">
              <a:rPr lang="en-US" smtClean="0">
                <a:cs typeface="Arial" pitchFamily="34" charset="0"/>
              </a:rPr>
              <a:pPr fontAlgn="base">
                <a:spcBef>
                  <a:spcPct val="0"/>
                </a:spcBef>
                <a:spcAft>
                  <a:spcPct val="0"/>
                </a:spcAft>
                <a:defRPr/>
              </a:pPr>
              <a:t>1</a:t>
            </a:fld>
            <a:endParaRPr lang="en-US" dirty="0" smtClean="0">
              <a:cs typeface="Arial" pitchFamily="34" charset="0"/>
            </a:endParaRPr>
          </a:p>
        </p:txBody>
      </p:sp>
    </p:spTree>
    <p:extLst>
      <p:ext uri="{BB962C8B-B14F-4D97-AF65-F5344CB8AC3E}">
        <p14:creationId xmlns:p14="http://schemas.microsoft.com/office/powerpoint/2010/main" val="235886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a:lstStyle/>
          <a:p>
            <a:pPr algn="r" rtl="1" eaLnBrk="1" hangingPunct="1">
              <a:spcBef>
                <a:spcPct val="0"/>
              </a:spcBef>
            </a:pPr>
            <a:r>
              <a:rPr lang="he-IL" dirty="0" smtClean="0"/>
              <a:t>בהשוואות בינלאומיות</a:t>
            </a:r>
            <a:r>
              <a:rPr lang="he-IL" baseline="0" dirty="0" smtClean="0"/>
              <a:t> - </a:t>
            </a:r>
            <a:r>
              <a:rPr lang="he-IL" dirty="0" smtClean="0"/>
              <a:t>כשלוקחים בחשבון תעשיית ייצור בלבד - אכן, </a:t>
            </a:r>
            <a:r>
              <a:rPr lang="he-IL" dirty="0" err="1" smtClean="0"/>
              <a:t>ביח"ס</a:t>
            </a:r>
            <a:r>
              <a:rPr lang="he-IL" dirty="0" smtClean="0"/>
              <a:t> לתמ"ג,</a:t>
            </a:r>
            <a:r>
              <a:rPr lang="he-IL" baseline="0" dirty="0" smtClean="0"/>
              <a:t> היקף התעשייה בישראל הוא נמוך יחסית. </a:t>
            </a:r>
            <a:endParaRPr lang="he-IL" dirty="0"/>
          </a:p>
        </p:txBody>
      </p:sp>
      <p:sp>
        <p:nvSpPr>
          <p:cNvPr id="317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809B19-338A-4E5D-98FD-1876B37A484D}" type="slidenum">
              <a:rPr lang="en-US" smtClean="0">
                <a:cs typeface="Arial" pitchFamily="34" charset="0"/>
              </a:rPr>
              <a:pPr fontAlgn="base">
                <a:spcBef>
                  <a:spcPct val="0"/>
                </a:spcBef>
                <a:spcAft>
                  <a:spcPct val="0"/>
                </a:spcAft>
                <a:defRPr/>
              </a:pPr>
              <a:t>2</a:t>
            </a:fld>
            <a:endParaRPr lang="en-US">
              <a:cs typeface="Arial" pitchFamily="34" charset="0"/>
            </a:endParaRPr>
          </a:p>
        </p:txBody>
      </p:sp>
    </p:spTree>
    <p:extLst>
      <p:ext uri="{BB962C8B-B14F-4D97-AF65-F5344CB8AC3E}">
        <p14:creationId xmlns:p14="http://schemas.microsoft.com/office/powerpoint/2010/main" val="697233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he-IL" b="1" dirty="0" smtClean="0"/>
              <a:t>בענפי</a:t>
            </a:r>
            <a:r>
              <a:rPr lang="he-IL" b="1" baseline="0" dirty="0" smtClean="0"/>
              <a:t> השירותים:</a:t>
            </a:r>
            <a:endParaRPr lang="he-IL" b="1" dirty="0" smtClean="0"/>
          </a:p>
          <a:p>
            <a:pPr algn="r"/>
            <a:r>
              <a:rPr lang="he-IL" dirty="0" smtClean="0"/>
              <a:t>מקום</a:t>
            </a:r>
            <a:r>
              <a:rPr lang="he-IL" baseline="0" dirty="0" smtClean="0"/>
              <a:t> 10/31 מהסוף בפירמות מעל 250</a:t>
            </a:r>
          </a:p>
          <a:p>
            <a:pPr algn="r"/>
            <a:r>
              <a:rPr lang="he-IL" baseline="0" dirty="0" smtClean="0"/>
              <a:t>מקום 7/31 מעל 50</a:t>
            </a:r>
            <a:endParaRPr lang="en-US" dirty="0"/>
          </a:p>
        </p:txBody>
      </p:sp>
      <p:sp>
        <p:nvSpPr>
          <p:cNvPr id="4" name="Slide Number Placeholder 3"/>
          <p:cNvSpPr>
            <a:spLocks noGrp="1"/>
          </p:cNvSpPr>
          <p:nvPr>
            <p:ph type="sldNum" sz="quarter" idx="10"/>
          </p:nvPr>
        </p:nvSpPr>
        <p:spPr/>
        <p:txBody>
          <a:bodyPr/>
          <a:lstStyle/>
          <a:p>
            <a:pPr>
              <a:defRPr/>
            </a:pPr>
            <a:fld id="{97B5D58D-812B-4567-B847-522687B6024F}" type="slidenum">
              <a:rPr lang="en-US" smtClean="0"/>
              <a:pPr>
                <a:defRPr/>
              </a:pPr>
              <a:t>8</a:t>
            </a:fld>
            <a:endParaRPr lang="en-US"/>
          </a:p>
        </p:txBody>
      </p:sp>
    </p:spTree>
    <p:extLst>
      <p:ext uri="{BB962C8B-B14F-4D97-AF65-F5344CB8AC3E}">
        <p14:creationId xmlns:p14="http://schemas.microsoft.com/office/powerpoint/2010/main" val="3546186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cs typeface="Arial" pitchFamily="34" charset="0"/>
              </a:rPr>
              <a:t>ענף השירותים העסקיים האחרים מאגד בתוכו שלושה ענפי משנה, 19 אשר שונים זה</a:t>
            </a:r>
          </a:p>
          <a:p>
            <a:r>
              <a:rPr lang="he-IL" dirty="0">
                <a:cs typeface="Arial" pitchFamily="34" charset="0"/>
              </a:rPr>
              <a:t>מזה באופן מהותי:</a:t>
            </a:r>
          </a:p>
          <a:p>
            <a:r>
              <a:rPr lang="he-IL" dirty="0">
                <a:cs typeface="Arial" pitchFamily="34" charset="0"/>
              </a:rPr>
              <a:t>א. גיוס עובדים ואספקת שירותי כוח אדם )להלן: גיוס עובדים( )ענף 74 ( כלל –</a:t>
            </a:r>
          </a:p>
          <a:p>
            <a:r>
              <a:rPr lang="he-IL" dirty="0">
                <a:cs typeface="Arial" pitchFamily="34" charset="0"/>
              </a:rPr>
              <a:t>כ- 93,000 עובדים ב- 2010 .</a:t>
            </a:r>
          </a:p>
          <a:p>
            <a:r>
              <a:rPr lang="he-IL" dirty="0">
                <a:cs typeface="Arial" pitchFamily="34" charset="0"/>
              </a:rPr>
              <a:t>ב. פעילויות שמירה, אבטחה וניקיון )להלן: שמירה( )ענף 75 ( כלל כ – - 118,000</a:t>
            </a:r>
          </a:p>
          <a:p>
            <a:r>
              <a:rPr lang="he-IL" dirty="0">
                <a:cs typeface="Arial" pitchFamily="34" charset="0"/>
              </a:rPr>
              <a:t>עובדים ב- 2010 .</a:t>
            </a:r>
          </a:p>
          <a:p>
            <a:r>
              <a:rPr lang="he-IL" dirty="0">
                <a:cs typeface="Arial" pitchFamily="34" charset="0"/>
              </a:rPr>
              <a:t>ג. פעילות עסקיות אחרות )להלן: עסקי( )ענף 76 ( כלל כ – - 207,000 עובדים ב-</a:t>
            </a:r>
          </a:p>
          <a:p>
            <a:r>
              <a:rPr lang="en-US" dirty="0">
                <a:cs typeface="Arial" pitchFamily="34" charset="0"/>
              </a:rPr>
              <a:t>2010 .</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pPr>
              <a:defRPr/>
            </a:pPr>
            <a:fld id="{97B5D58D-812B-4567-B847-522687B6024F}" type="slidenum">
              <a:rPr lang="en-US" smtClean="0"/>
              <a:pPr>
                <a:defRPr/>
              </a:pPr>
              <a:t>15</a:t>
            </a:fld>
            <a:endParaRPr lang="en-US"/>
          </a:p>
        </p:txBody>
      </p:sp>
    </p:spTree>
    <p:extLst>
      <p:ext uri="{BB962C8B-B14F-4D97-AF65-F5344CB8AC3E}">
        <p14:creationId xmlns:p14="http://schemas.microsoft.com/office/powerpoint/2010/main" val="523399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dirty="0" smtClean="0"/>
              <a:t>עם זאת, כאשר לוקחים בחשבון תעשייה</a:t>
            </a:r>
            <a:r>
              <a:rPr lang="he-IL" baseline="0" dirty="0" smtClean="0"/>
              <a:t> במובנה הרחב יותר, כולל שרותי הייטק, המצב בישראל נורמלי לחלוטין </a:t>
            </a:r>
            <a:endParaRPr lang="en-US" dirty="0"/>
          </a:p>
        </p:txBody>
      </p:sp>
      <p:sp>
        <p:nvSpPr>
          <p:cNvPr id="4" name="Slide Number Placeholder 3"/>
          <p:cNvSpPr>
            <a:spLocks noGrp="1"/>
          </p:cNvSpPr>
          <p:nvPr>
            <p:ph type="sldNum" sz="quarter" idx="10"/>
          </p:nvPr>
        </p:nvSpPr>
        <p:spPr/>
        <p:txBody>
          <a:bodyPr/>
          <a:lstStyle/>
          <a:p>
            <a:pPr>
              <a:defRPr/>
            </a:pPr>
            <a:fld id="{97B5D58D-812B-4567-B847-522687B6024F}" type="slidenum">
              <a:rPr lang="en-US" smtClean="0"/>
              <a:pPr>
                <a:defRPr/>
              </a:pPr>
              <a:t>20</a:t>
            </a:fld>
            <a:endParaRPr lang="en-US"/>
          </a:p>
        </p:txBody>
      </p:sp>
    </p:spTree>
    <p:extLst>
      <p:ext uri="{BB962C8B-B14F-4D97-AF65-F5344CB8AC3E}">
        <p14:creationId xmlns:p14="http://schemas.microsoft.com/office/powerpoint/2010/main" val="1347199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0" fontAlgn="base" latinLnBrk="0" hangingPunct="0">
              <a:lnSpc>
                <a:spcPct val="100000"/>
              </a:lnSpc>
              <a:spcBef>
                <a:spcPct val="30000"/>
              </a:spcBef>
              <a:spcAft>
                <a:spcPct val="0"/>
              </a:spcAft>
              <a:buClrTx/>
              <a:buSzTx/>
              <a:buFontTx/>
              <a:buNone/>
              <a:tabLst/>
              <a:defRPr/>
            </a:pPr>
            <a:r>
              <a:rPr lang="he-IL" dirty="0" smtClean="0"/>
              <a:t>הדבר נכון גם לעורך המוסף</a:t>
            </a:r>
            <a:r>
              <a:rPr lang="he-IL" baseline="0" dirty="0" smtClean="0"/>
              <a:t> וגם לתעסוקה</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97B5D58D-812B-4567-B847-522687B6024F}" type="slidenum">
              <a:rPr lang="en-US" smtClean="0"/>
              <a:pPr>
                <a:defRPr/>
              </a:pPr>
              <a:t>21</a:t>
            </a:fld>
            <a:endParaRPr lang="en-US"/>
          </a:p>
        </p:txBody>
      </p:sp>
    </p:spTree>
    <p:extLst>
      <p:ext uri="{BB962C8B-B14F-4D97-AF65-F5344CB8AC3E}">
        <p14:creationId xmlns:p14="http://schemas.microsoft.com/office/powerpoint/2010/main" val="2373571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נראה שיש</a:t>
            </a:r>
            <a:r>
              <a:rPr lang="he-IL" baseline="0" dirty="0" smtClean="0"/>
              <a:t> הטיה של כל הנתונים כלפי מעלה</a:t>
            </a:r>
            <a:endParaRPr lang="he-IL" dirty="0"/>
          </a:p>
        </p:txBody>
      </p:sp>
      <p:sp>
        <p:nvSpPr>
          <p:cNvPr id="4" name="Slide Number Placeholder 3"/>
          <p:cNvSpPr>
            <a:spLocks noGrp="1"/>
          </p:cNvSpPr>
          <p:nvPr>
            <p:ph type="sldNum" sz="quarter" idx="10"/>
          </p:nvPr>
        </p:nvSpPr>
        <p:spPr/>
        <p:txBody>
          <a:bodyPr/>
          <a:lstStyle/>
          <a:p>
            <a:pPr>
              <a:defRPr/>
            </a:pPr>
            <a:fld id="{97B5D58D-812B-4567-B847-522687B6024F}" type="slidenum">
              <a:rPr lang="en-US" smtClean="0"/>
              <a:pPr>
                <a:defRPr/>
              </a:pPr>
              <a:t>23</a:t>
            </a:fld>
            <a:endParaRPr lang="en-US"/>
          </a:p>
        </p:txBody>
      </p:sp>
    </p:spTree>
    <p:extLst>
      <p:ext uri="{BB962C8B-B14F-4D97-AF65-F5344CB8AC3E}">
        <p14:creationId xmlns:p14="http://schemas.microsoft.com/office/powerpoint/2010/main" val="32832001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hyperlink" Target="http://www.gutenberg.org/files/29496/29496-h/29496-h.htm" TargetMode="Externa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jpeg"/><Relationship Id="rId1" Type="http://schemas.openxmlformats.org/officeDocument/2006/relationships/slideMaster" Target="../slideMasters/slideMaster1.xml"/><Relationship Id="rId5" Type="http://schemas.openxmlformats.org/officeDocument/2006/relationships/hyperlink" Target="http://commons.wikimedia.org/wiki/File:TERRA_AUSTRALIS_INCOGNITA,_Hondius,_1618.jpg" TargetMode="External"/><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jpg"/><Relationship Id="rId1" Type="http://schemas.openxmlformats.org/officeDocument/2006/relationships/slideMaster" Target="../slideMasters/slideMaster1.xml"/><Relationship Id="rId4" Type="http://schemas.openxmlformats.org/officeDocument/2006/relationships/hyperlink" Target="http://www.shutterstock.com/pic-50191498/stock-photo-barcelona-apr-players-group-of-fc-barcelona-celebrate-goal-during-a-spanish-league-match.html" TargetMode="Externa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7.jpg"/><Relationship Id="rId1" Type="http://schemas.openxmlformats.org/officeDocument/2006/relationships/slideMaster" Target="../slideMasters/slideMaster1.xml"/><Relationship Id="rId6" Type="http://schemas.openxmlformats.org/officeDocument/2006/relationships/hyperlink" Target="http://www.flickr.com/photos/idfonline/5615747708/" TargetMode="External"/><Relationship Id="rId5" Type="http://schemas.openxmlformats.org/officeDocument/2006/relationships/hyperlink" Target="http://www.flickr.com/people/45644610@N03" TargetMode="External"/><Relationship Id="rId4" Type="http://schemas.openxmlformats.org/officeDocument/2006/relationships/hyperlink" Target="https://www.flickr.com/photos/idfonline/5615747708/" TargetMode="External"/></Relationships>
</file>

<file path=ppt/slideLayouts/_rels/slideLayout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שקופית כותרת">
    <p:spTree>
      <p:nvGrpSpPr>
        <p:cNvPr id="1" name=""/>
        <p:cNvGrpSpPr/>
        <p:nvPr/>
      </p:nvGrpSpPr>
      <p:grpSpPr>
        <a:xfrm>
          <a:off x="0" y="0"/>
          <a:ext cx="0" cy="0"/>
          <a:chOff x="0" y="0"/>
          <a:chExt cx="0" cy="0"/>
        </a:xfrm>
      </p:grpSpPr>
      <p:pic>
        <p:nvPicPr>
          <p:cNvPr id="7" name="תמונה 6"/>
          <p:cNvPicPr>
            <a:picLocks noChangeAspect="1"/>
          </p:cNvPicPr>
          <p:nvPr userDrawn="1"/>
        </p:nvPicPr>
        <p:blipFill>
          <a:blip r:embed="rId2" cstate="print"/>
          <a:srcRect/>
          <a:stretch>
            <a:fillRect/>
          </a:stretch>
        </p:blipFill>
        <p:spPr bwMode="auto">
          <a:xfrm>
            <a:off x="3175" y="0"/>
            <a:ext cx="9137650" cy="6858000"/>
          </a:xfrm>
          <a:prstGeom prst="rect">
            <a:avLst/>
          </a:prstGeom>
          <a:noFill/>
          <a:ln w="9525">
            <a:noFill/>
            <a:miter lim="800000"/>
            <a:headEnd/>
            <a:tailEnd/>
          </a:ln>
        </p:spPr>
      </p:pic>
      <p:sp>
        <p:nvSpPr>
          <p:cNvPr id="10" name="מציין מיקום טקסט 14"/>
          <p:cNvSpPr>
            <a:spLocks noGrp="1"/>
          </p:cNvSpPr>
          <p:nvPr>
            <p:ph type="body" sz="quarter" idx="14" hasCustomPrompt="1"/>
          </p:nvPr>
        </p:nvSpPr>
        <p:spPr>
          <a:xfrm>
            <a:off x="1367644" y="6093296"/>
            <a:ext cx="6408711" cy="504056"/>
          </a:xfrm>
        </p:spPr>
        <p:txBody>
          <a:bodyPr>
            <a:noAutofit/>
          </a:bodyPr>
          <a:lstStyle>
            <a:lvl1pPr marL="0" indent="0" algn="ctr" rtl="0">
              <a:buNone/>
              <a:defRPr sz="2000" baseline="0">
                <a:solidFill>
                  <a:schemeClr val="tx2"/>
                </a:solidFill>
                <a:latin typeface="Arial" pitchFamily="34" charset="0"/>
                <a:cs typeface="Arial" pitchFamily="34" charset="0"/>
              </a:defRPr>
            </a:lvl1pPr>
            <a:lvl3pPr marL="0" indent="0" algn="ctr">
              <a:spcBef>
                <a:spcPts val="1200"/>
              </a:spcBef>
              <a:buNone/>
              <a:defRPr sz="2200" baseline="0">
                <a:solidFill>
                  <a:srgbClr val="898989"/>
                </a:solidFill>
              </a:defRPr>
            </a:lvl3pPr>
          </a:lstStyle>
          <a:p>
            <a:pPr lvl="0"/>
            <a:r>
              <a:rPr lang="he-IL" dirty="0" smtClean="0"/>
              <a:t>לחץ כדי לערוך סגנון כותרת משנה של תבנית בסיס</a:t>
            </a:r>
            <a:endParaRPr lang="en-US" dirty="0" smtClean="0"/>
          </a:p>
        </p:txBody>
      </p:sp>
      <p:sp>
        <p:nvSpPr>
          <p:cNvPr id="2" name="כותרת 1"/>
          <p:cNvSpPr>
            <a:spLocks noGrp="1"/>
          </p:cNvSpPr>
          <p:nvPr>
            <p:ph type="ctrTitle"/>
          </p:nvPr>
        </p:nvSpPr>
        <p:spPr>
          <a:xfrm>
            <a:off x="685800" y="2535039"/>
            <a:ext cx="7772400" cy="1470025"/>
          </a:xfrm>
          <a:prstGeom prst="rect">
            <a:avLst/>
          </a:prstGeom>
        </p:spPr>
        <p:txBody>
          <a:bodyPr anchor="ctr">
            <a:noAutofit/>
          </a:bodyPr>
          <a:lstStyle>
            <a:lvl1pPr algn="ctr">
              <a:lnSpc>
                <a:spcPts val="7200"/>
              </a:lnSpc>
              <a:defRPr sz="6600"/>
            </a:lvl1pPr>
          </a:lstStyle>
          <a:p>
            <a:r>
              <a:rPr lang="he-IL" dirty="0" smtClean="0"/>
              <a:t>לחץ כדי לערוך סגנון כותרת של תבנית בסיס</a:t>
            </a:r>
            <a:endParaRPr lang="en-US" dirty="0"/>
          </a:p>
        </p:txBody>
      </p:sp>
      <p:sp>
        <p:nvSpPr>
          <p:cNvPr id="3" name="כותרת משנה 2"/>
          <p:cNvSpPr>
            <a:spLocks noGrp="1"/>
          </p:cNvSpPr>
          <p:nvPr>
            <p:ph type="subTitle" idx="1"/>
          </p:nvPr>
        </p:nvSpPr>
        <p:spPr>
          <a:xfrm>
            <a:off x="1371600" y="4822304"/>
            <a:ext cx="6400800" cy="406896"/>
          </a:xfrm>
        </p:spPr>
        <p:txBody>
          <a:bodyPr>
            <a:noAutofit/>
          </a:bodyPr>
          <a:lstStyle>
            <a:lvl1pPr marL="0" indent="0" algn="ctr">
              <a:buNone/>
              <a:defRPr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dirty="0" smtClean="0"/>
              <a:t>לחץ כדי לערוך סגנון כותרת משנה של תבנית בסיס</a:t>
            </a:r>
            <a:endParaRPr lang="en-US" dirty="0"/>
          </a:p>
        </p:txBody>
      </p:sp>
    </p:spTree>
    <p:extLst>
      <p:ext uri="{BB962C8B-B14F-4D97-AF65-F5344CB8AC3E}">
        <p14:creationId xmlns:p14="http://schemas.microsoft.com/office/powerpoint/2010/main" val="231458390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חוצץ">
    <p:spTree>
      <p:nvGrpSpPr>
        <p:cNvPr id="1" name=""/>
        <p:cNvGrpSpPr/>
        <p:nvPr/>
      </p:nvGrpSpPr>
      <p:grpSpPr>
        <a:xfrm>
          <a:off x="0" y="0"/>
          <a:ext cx="0" cy="0"/>
          <a:chOff x="0" y="0"/>
          <a:chExt cx="0" cy="0"/>
        </a:xfrm>
      </p:grpSpPr>
      <p:pic>
        <p:nvPicPr>
          <p:cNvPr id="8" name="תמונה 6"/>
          <p:cNvPicPr>
            <a:picLocks noChangeAspect="1"/>
          </p:cNvPicPr>
          <p:nvPr userDrawn="1"/>
        </p:nvPicPr>
        <p:blipFill>
          <a:blip r:embed="rId2" cstate="screen">
            <a:extLst>
              <a:ext uri="{28A0092B-C50C-407E-A947-70E740481C1C}">
                <a14:useLocalDpi xmlns:a14="http://schemas.microsoft.com/office/drawing/2010/main"/>
              </a:ext>
            </a:extLst>
          </a:blip>
          <a:srcRect b="50000"/>
          <a:stretch>
            <a:fillRect/>
          </a:stretch>
        </p:blipFill>
        <p:spPr bwMode="auto">
          <a:xfrm>
            <a:off x="3175" y="0"/>
            <a:ext cx="9137650" cy="3429000"/>
          </a:xfrm>
          <a:prstGeom prst="rect">
            <a:avLst/>
          </a:prstGeom>
          <a:noFill/>
          <a:ln w="9525">
            <a:noFill/>
            <a:miter lim="800000"/>
            <a:headEnd/>
            <a:tailEnd/>
          </a:ln>
        </p:spPr>
      </p:pic>
      <p:sp>
        <p:nvSpPr>
          <p:cNvPr id="2" name="כותרת 1"/>
          <p:cNvSpPr>
            <a:spLocks noGrp="1"/>
          </p:cNvSpPr>
          <p:nvPr>
            <p:ph type="ctrTitle"/>
          </p:nvPr>
        </p:nvSpPr>
        <p:spPr>
          <a:xfrm>
            <a:off x="215516" y="1670943"/>
            <a:ext cx="8712968" cy="1470025"/>
          </a:xfrm>
          <a:prstGeom prst="rect">
            <a:avLst/>
          </a:prstGeom>
        </p:spPr>
        <p:txBody>
          <a:bodyPr anchor="ctr">
            <a:noAutofit/>
          </a:bodyPr>
          <a:lstStyle>
            <a:lvl1pPr algn="ctr" rtl="0">
              <a:lnSpc>
                <a:spcPts val="5200"/>
              </a:lnSpc>
              <a:defRPr sz="5400"/>
            </a:lvl1pPr>
          </a:lstStyle>
          <a:p>
            <a:r>
              <a:rPr lang="he-IL" dirty="0" smtClean="0"/>
              <a:t>לחץ כדי לערוך סגנון כותרת של תבנית בסיס</a:t>
            </a:r>
            <a:endParaRPr lang="en-US" dirty="0"/>
          </a:p>
        </p:txBody>
      </p:sp>
    </p:spTree>
    <p:extLst>
      <p:ext uri="{BB962C8B-B14F-4D97-AF65-F5344CB8AC3E}">
        <p14:creationId xmlns:p14="http://schemas.microsoft.com/office/powerpoint/2010/main" val="241047461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חוצץ סוגיות">
    <p:spTree>
      <p:nvGrpSpPr>
        <p:cNvPr id="1" name=""/>
        <p:cNvGrpSpPr/>
        <p:nvPr/>
      </p:nvGrpSpPr>
      <p:grpSpPr>
        <a:xfrm>
          <a:off x="0" y="0"/>
          <a:ext cx="0" cy="0"/>
          <a:chOff x="0" y="0"/>
          <a:chExt cx="0" cy="0"/>
        </a:xfrm>
      </p:grpSpPr>
      <p:pic>
        <p:nvPicPr>
          <p:cNvPr id="3" name="תמונה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3135322"/>
            <a:ext cx="9143998" cy="3659004"/>
          </a:xfrm>
          <a:prstGeom prst="rect">
            <a:avLst/>
          </a:prstGeom>
        </p:spPr>
      </p:pic>
      <p:pic>
        <p:nvPicPr>
          <p:cNvPr id="8" name="תמונה 6"/>
          <p:cNvPicPr>
            <a:picLocks noChangeAspect="1"/>
          </p:cNvPicPr>
          <p:nvPr userDrawn="1"/>
        </p:nvPicPr>
        <p:blipFill>
          <a:blip r:embed="rId3" cstate="screen">
            <a:extLst>
              <a:ext uri="{28A0092B-C50C-407E-A947-70E740481C1C}">
                <a14:useLocalDpi xmlns:a14="http://schemas.microsoft.com/office/drawing/2010/main"/>
              </a:ext>
            </a:extLst>
          </a:blip>
          <a:srcRect b="50000"/>
          <a:stretch>
            <a:fillRect/>
          </a:stretch>
        </p:blipFill>
        <p:spPr bwMode="auto">
          <a:xfrm>
            <a:off x="3175" y="0"/>
            <a:ext cx="9137650" cy="3429000"/>
          </a:xfrm>
          <a:prstGeom prst="rect">
            <a:avLst/>
          </a:prstGeom>
          <a:noFill/>
          <a:ln w="9525">
            <a:noFill/>
            <a:miter lim="800000"/>
            <a:headEnd/>
            <a:tailEnd/>
          </a:ln>
        </p:spPr>
      </p:pic>
      <p:sp>
        <p:nvSpPr>
          <p:cNvPr id="2" name="כותרת 1"/>
          <p:cNvSpPr>
            <a:spLocks noGrp="1"/>
          </p:cNvSpPr>
          <p:nvPr>
            <p:ph type="ctrTitle"/>
          </p:nvPr>
        </p:nvSpPr>
        <p:spPr>
          <a:xfrm>
            <a:off x="215516" y="1670943"/>
            <a:ext cx="8712968" cy="1470025"/>
          </a:xfrm>
          <a:prstGeom prst="rect">
            <a:avLst/>
          </a:prstGeom>
        </p:spPr>
        <p:txBody>
          <a:bodyPr anchor="ctr">
            <a:noAutofit/>
          </a:bodyPr>
          <a:lstStyle>
            <a:lvl1pPr algn="ctr" rtl="0">
              <a:lnSpc>
                <a:spcPts val="5200"/>
              </a:lnSpc>
              <a:defRPr sz="5400"/>
            </a:lvl1pPr>
          </a:lstStyle>
          <a:p>
            <a:r>
              <a:rPr lang="he-IL" dirty="0" smtClean="0"/>
              <a:t>לחץ כדי לערוך סגנון כותרת של תבנית בסיס</a:t>
            </a:r>
            <a:endParaRPr lang="en-US" dirty="0"/>
          </a:p>
        </p:txBody>
      </p:sp>
    </p:spTree>
    <p:extLst>
      <p:ext uri="{BB962C8B-B14F-4D97-AF65-F5344CB8AC3E}">
        <p14:creationId xmlns:p14="http://schemas.microsoft.com/office/powerpoint/2010/main" val="18073881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חוצץ הזדקנות">
    <p:spTree>
      <p:nvGrpSpPr>
        <p:cNvPr id="1" name=""/>
        <p:cNvGrpSpPr/>
        <p:nvPr/>
      </p:nvGrpSpPr>
      <p:grpSpPr>
        <a:xfrm>
          <a:off x="0" y="0"/>
          <a:ext cx="0" cy="0"/>
          <a:chOff x="0" y="0"/>
          <a:chExt cx="0" cy="0"/>
        </a:xfrm>
      </p:grpSpPr>
      <p:pic>
        <p:nvPicPr>
          <p:cNvPr id="3" name="תמונה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198995"/>
            <a:ext cx="9144000" cy="3659005"/>
          </a:xfrm>
          <a:prstGeom prst="rect">
            <a:avLst/>
          </a:prstGeom>
        </p:spPr>
      </p:pic>
      <p:pic>
        <p:nvPicPr>
          <p:cNvPr id="8" name="תמונה 6"/>
          <p:cNvPicPr>
            <a:picLocks noChangeAspect="1"/>
          </p:cNvPicPr>
          <p:nvPr userDrawn="1"/>
        </p:nvPicPr>
        <p:blipFill>
          <a:blip r:embed="rId3" cstate="screen">
            <a:extLst>
              <a:ext uri="{28A0092B-C50C-407E-A947-70E740481C1C}">
                <a14:useLocalDpi xmlns:a14="http://schemas.microsoft.com/office/drawing/2010/main"/>
              </a:ext>
            </a:extLst>
          </a:blip>
          <a:srcRect b="50000"/>
          <a:stretch>
            <a:fillRect/>
          </a:stretch>
        </p:blipFill>
        <p:spPr bwMode="auto">
          <a:xfrm>
            <a:off x="3175" y="0"/>
            <a:ext cx="9137650" cy="3429000"/>
          </a:xfrm>
          <a:prstGeom prst="rect">
            <a:avLst/>
          </a:prstGeom>
          <a:noFill/>
          <a:ln w="9525">
            <a:noFill/>
            <a:miter lim="800000"/>
            <a:headEnd/>
            <a:tailEnd/>
          </a:ln>
        </p:spPr>
      </p:pic>
      <p:sp>
        <p:nvSpPr>
          <p:cNvPr id="2" name="כותרת 1"/>
          <p:cNvSpPr>
            <a:spLocks noGrp="1"/>
          </p:cNvSpPr>
          <p:nvPr>
            <p:ph type="ctrTitle"/>
          </p:nvPr>
        </p:nvSpPr>
        <p:spPr>
          <a:xfrm>
            <a:off x="215516" y="1670943"/>
            <a:ext cx="8712968" cy="1470025"/>
          </a:xfrm>
          <a:prstGeom prst="rect">
            <a:avLst/>
          </a:prstGeom>
        </p:spPr>
        <p:txBody>
          <a:bodyPr anchor="ctr">
            <a:noAutofit/>
          </a:bodyPr>
          <a:lstStyle>
            <a:lvl1pPr algn="ctr" rtl="0">
              <a:lnSpc>
                <a:spcPts val="5200"/>
              </a:lnSpc>
              <a:defRPr sz="5400"/>
            </a:lvl1pPr>
          </a:lstStyle>
          <a:p>
            <a:r>
              <a:rPr lang="he-IL" dirty="0" smtClean="0"/>
              <a:t>לחץ כדי לערוך סגנון כותרת של תבנית בסיס</a:t>
            </a:r>
            <a:endParaRPr lang="en-US" dirty="0"/>
          </a:p>
        </p:txBody>
      </p:sp>
    </p:spTree>
    <p:extLst>
      <p:ext uri="{BB962C8B-B14F-4D97-AF65-F5344CB8AC3E}">
        <p14:creationId xmlns:p14="http://schemas.microsoft.com/office/powerpoint/2010/main" val="13862810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חוצץ פיתוח אזורי">
    <p:spTree>
      <p:nvGrpSpPr>
        <p:cNvPr id="1" name=""/>
        <p:cNvGrpSpPr/>
        <p:nvPr/>
      </p:nvGrpSpPr>
      <p:grpSpPr>
        <a:xfrm>
          <a:off x="0" y="0"/>
          <a:ext cx="0" cy="0"/>
          <a:chOff x="0" y="0"/>
          <a:chExt cx="0" cy="0"/>
        </a:xfrm>
      </p:grpSpPr>
      <p:pic>
        <p:nvPicPr>
          <p:cNvPr id="3" name="תמונה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198995"/>
            <a:ext cx="9144000" cy="3659004"/>
          </a:xfrm>
          <a:prstGeom prst="rect">
            <a:avLst/>
          </a:prstGeom>
        </p:spPr>
      </p:pic>
      <p:pic>
        <p:nvPicPr>
          <p:cNvPr id="8" name="תמונה 6"/>
          <p:cNvPicPr>
            <a:picLocks noChangeAspect="1"/>
          </p:cNvPicPr>
          <p:nvPr userDrawn="1"/>
        </p:nvPicPr>
        <p:blipFill>
          <a:blip r:embed="rId3" cstate="screen">
            <a:extLst>
              <a:ext uri="{28A0092B-C50C-407E-A947-70E740481C1C}">
                <a14:useLocalDpi xmlns:a14="http://schemas.microsoft.com/office/drawing/2010/main"/>
              </a:ext>
            </a:extLst>
          </a:blip>
          <a:srcRect b="50000"/>
          <a:stretch>
            <a:fillRect/>
          </a:stretch>
        </p:blipFill>
        <p:spPr bwMode="auto">
          <a:xfrm>
            <a:off x="3175" y="0"/>
            <a:ext cx="9137650" cy="3429000"/>
          </a:xfrm>
          <a:prstGeom prst="rect">
            <a:avLst/>
          </a:prstGeom>
          <a:noFill/>
          <a:ln w="9525">
            <a:noFill/>
            <a:miter lim="800000"/>
            <a:headEnd/>
            <a:tailEnd/>
          </a:ln>
        </p:spPr>
      </p:pic>
      <p:sp>
        <p:nvSpPr>
          <p:cNvPr id="2" name="כותרת 1"/>
          <p:cNvSpPr>
            <a:spLocks noGrp="1"/>
          </p:cNvSpPr>
          <p:nvPr>
            <p:ph type="ctrTitle"/>
          </p:nvPr>
        </p:nvSpPr>
        <p:spPr>
          <a:xfrm>
            <a:off x="215516" y="1670943"/>
            <a:ext cx="8712968" cy="1470025"/>
          </a:xfrm>
          <a:prstGeom prst="rect">
            <a:avLst/>
          </a:prstGeom>
        </p:spPr>
        <p:txBody>
          <a:bodyPr anchor="ctr">
            <a:noAutofit/>
          </a:bodyPr>
          <a:lstStyle>
            <a:lvl1pPr algn="ctr" rtl="0">
              <a:lnSpc>
                <a:spcPts val="5200"/>
              </a:lnSpc>
              <a:defRPr sz="5400"/>
            </a:lvl1pPr>
          </a:lstStyle>
          <a:p>
            <a:r>
              <a:rPr lang="he-IL" dirty="0" smtClean="0"/>
              <a:t>לחץ כדי לערוך סגנון כותרת של תבנית בסיס</a:t>
            </a:r>
            <a:endParaRPr lang="en-US" dirty="0"/>
          </a:p>
        </p:txBody>
      </p:sp>
    </p:spTree>
    <p:extLst>
      <p:ext uri="{BB962C8B-B14F-4D97-AF65-F5344CB8AC3E}">
        <p14:creationId xmlns:p14="http://schemas.microsoft.com/office/powerpoint/2010/main" val="41863177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חוצץ תשתית מימונית">
    <p:spTree>
      <p:nvGrpSpPr>
        <p:cNvPr id="1" name=""/>
        <p:cNvGrpSpPr/>
        <p:nvPr/>
      </p:nvGrpSpPr>
      <p:grpSpPr>
        <a:xfrm>
          <a:off x="0" y="0"/>
          <a:ext cx="0" cy="0"/>
          <a:chOff x="0" y="0"/>
          <a:chExt cx="0" cy="0"/>
        </a:xfrm>
      </p:grpSpPr>
      <p:pic>
        <p:nvPicPr>
          <p:cNvPr id="3" name="תמונה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198995"/>
            <a:ext cx="9144000" cy="3659004"/>
          </a:xfrm>
          <a:prstGeom prst="rect">
            <a:avLst/>
          </a:prstGeom>
        </p:spPr>
      </p:pic>
      <p:pic>
        <p:nvPicPr>
          <p:cNvPr id="8" name="תמונה 6"/>
          <p:cNvPicPr>
            <a:picLocks noChangeAspect="1"/>
          </p:cNvPicPr>
          <p:nvPr userDrawn="1"/>
        </p:nvPicPr>
        <p:blipFill>
          <a:blip r:embed="rId3" cstate="screen">
            <a:extLst>
              <a:ext uri="{28A0092B-C50C-407E-A947-70E740481C1C}">
                <a14:useLocalDpi xmlns:a14="http://schemas.microsoft.com/office/drawing/2010/main"/>
              </a:ext>
            </a:extLst>
          </a:blip>
          <a:srcRect b="50000"/>
          <a:stretch>
            <a:fillRect/>
          </a:stretch>
        </p:blipFill>
        <p:spPr bwMode="auto">
          <a:xfrm>
            <a:off x="3175" y="0"/>
            <a:ext cx="9137650" cy="3429000"/>
          </a:xfrm>
          <a:prstGeom prst="rect">
            <a:avLst/>
          </a:prstGeom>
          <a:noFill/>
          <a:ln w="9525">
            <a:noFill/>
            <a:miter lim="800000"/>
            <a:headEnd/>
            <a:tailEnd/>
          </a:ln>
        </p:spPr>
      </p:pic>
      <p:sp>
        <p:nvSpPr>
          <p:cNvPr id="2" name="כותרת 1"/>
          <p:cNvSpPr>
            <a:spLocks noGrp="1"/>
          </p:cNvSpPr>
          <p:nvPr>
            <p:ph type="ctrTitle"/>
          </p:nvPr>
        </p:nvSpPr>
        <p:spPr>
          <a:xfrm>
            <a:off x="215516" y="1670943"/>
            <a:ext cx="8712968" cy="1470025"/>
          </a:xfrm>
          <a:prstGeom prst="rect">
            <a:avLst/>
          </a:prstGeom>
        </p:spPr>
        <p:txBody>
          <a:bodyPr anchor="ctr">
            <a:noAutofit/>
          </a:bodyPr>
          <a:lstStyle>
            <a:lvl1pPr algn="ctr" rtl="0">
              <a:lnSpc>
                <a:spcPts val="5200"/>
              </a:lnSpc>
              <a:defRPr sz="5400"/>
            </a:lvl1pPr>
          </a:lstStyle>
          <a:p>
            <a:r>
              <a:rPr lang="he-IL" dirty="0" smtClean="0"/>
              <a:t>לחץ כדי לערוך סגנון כותרת של תבנית בסיס</a:t>
            </a:r>
            <a:endParaRPr lang="en-US" dirty="0"/>
          </a:p>
        </p:txBody>
      </p:sp>
    </p:spTree>
    <p:extLst>
      <p:ext uri="{BB962C8B-B14F-4D97-AF65-F5344CB8AC3E}">
        <p14:creationId xmlns:p14="http://schemas.microsoft.com/office/powerpoint/2010/main" val="41863177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חוצץ הון אנושי">
    <p:spTree>
      <p:nvGrpSpPr>
        <p:cNvPr id="1" name=""/>
        <p:cNvGrpSpPr/>
        <p:nvPr/>
      </p:nvGrpSpPr>
      <p:grpSpPr>
        <a:xfrm>
          <a:off x="0" y="0"/>
          <a:ext cx="0" cy="0"/>
          <a:chOff x="0" y="0"/>
          <a:chExt cx="0" cy="0"/>
        </a:xfrm>
      </p:grpSpPr>
      <p:pic>
        <p:nvPicPr>
          <p:cNvPr id="3" name="תמונה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198995"/>
            <a:ext cx="9144000" cy="3659004"/>
          </a:xfrm>
          <a:prstGeom prst="rect">
            <a:avLst/>
          </a:prstGeom>
        </p:spPr>
      </p:pic>
      <p:pic>
        <p:nvPicPr>
          <p:cNvPr id="8" name="תמונה 6"/>
          <p:cNvPicPr>
            <a:picLocks noChangeAspect="1"/>
          </p:cNvPicPr>
          <p:nvPr userDrawn="1"/>
        </p:nvPicPr>
        <p:blipFill>
          <a:blip r:embed="rId3" cstate="screen">
            <a:extLst>
              <a:ext uri="{28A0092B-C50C-407E-A947-70E740481C1C}">
                <a14:useLocalDpi xmlns:a14="http://schemas.microsoft.com/office/drawing/2010/main"/>
              </a:ext>
            </a:extLst>
          </a:blip>
          <a:srcRect b="50000"/>
          <a:stretch>
            <a:fillRect/>
          </a:stretch>
        </p:blipFill>
        <p:spPr bwMode="auto">
          <a:xfrm>
            <a:off x="3175" y="0"/>
            <a:ext cx="9137650" cy="3429000"/>
          </a:xfrm>
          <a:prstGeom prst="rect">
            <a:avLst/>
          </a:prstGeom>
          <a:noFill/>
          <a:ln w="9525">
            <a:noFill/>
            <a:miter lim="800000"/>
            <a:headEnd/>
            <a:tailEnd/>
          </a:ln>
        </p:spPr>
      </p:pic>
      <p:sp>
        <p:nvSpPr>
          <p:cNvPr id="2" name="כותרת 1"/>
          <p:cNvSpPr>
            <a:spLocks noGrp="1"/>
          </p:cNvSpPr>
          <p:nvPr>
            <p:ph type="ctrTitle"/>
          </p:nvPr>
        </p:nvSpPr>
        <p:spPr>
          <a:xfrm>
            <a:off x="215516" y="1670943"/>
            <a:ext cx="8712968" cy="1470025"/>
          </a:xfrm>
          <a:prstGeom prst="rect">
            <a:avLst/>
          </a:prstGeom>
        </p:spPr>
        <p:txBody>
          <a:bodyPr anchor="ctr">
            <a:noAutofit/>
          </a:bodyPr>
          <a:lstStyle>
            <a:lvl1pPr algn="ctr" rtl="0">
              <a:lnSpc>
                <a:spcPts val="5200"/>
              </a:lnSpc>
              <a:defRPr sz="5400"/>
            </a:lvl1pPr>
          </a:lstStyle>
          <a:p>
            <a:r>
              <a:rPr lang="he-IL" dirty="0" smtClean="0"/>
              <a:t>לחץ כדי לערוך סגנון כותרת של תבנית בסיס</a:t>
            </a:r>
            <a:endParaRPr lang="en-US" dirty="0"/>
          </a:p>
        </p:txBody>
      </p:sp>
    </p:spTree>
    <p:extLst>
      <p:ext uri="{BB962C8B-B14F-4D97-AF65-F5344CB8AC3E}">
        <p14:creationId xmlns:p14="http://schemas.microsoft.com/office/powerpoint/2010/main" val="418631774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חוצץ דיור - אסטרטגיה">
    <p:spTree>
      <p:nvGrpSpPr>
        <p:cNvPr id="1" name=""/>
        <p:cNvGrpSpPr/>
        <p:nvPr/>
      </p:nvGrpSpPr>
      <p:grpSpPr>
        <a:xfrm>
          <a:off x="0" y="0"/>
          <a:ext cx="0" cy="0"/>
          <a:chOff x="0" y="0"/>
          <a:chExt cx="0" cy="0"/>
        </a:xfrm>
      </p:grpSpPr>
      <p:pic>
        <p:nvPicPr>
          <p:cNvPr id="3" name="תמונה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198995"/>
            <a:ext cx="9144000" cy="3659004"/>
          </a:xfrm>
          <a:prstGeom prst="rect">
            <a:avLst/>
          </a:prstGeom>
        </p:spPr>
      </p:pic>
      <p:pic>
        <p:nvPicPr>
          <p:cNvPr id="8" name="תמונה 6"/>
          <p:cNvPicPr>
            <a:picLocks noChangeAspect="1"/>
          </p:cNvPicPr>
          <p:nvPr userDrawn="1"/>
        </p:nvPicPr>
        <p:blipFill>
          <a:blip r:embed="rId3" cstate="screen">
            <a:extLst>
              <a:ext uri="{28A0092B-C50C-407E-A947-70E740481C1C}">
                <a14:useLocalDpi xmlns:a14="http://schemas.microsoft.com/office/drawing/2010/main"/>
              </a:ext>
            </a:extLst>
          </a:blip>
          <a:srcRect b="50000"/>
          <a:stretch>
            <a:fillRect/>
          </a:stretch>
        </p:blipFill>
        <p:spPr bwMode="auto">
          <a:xfrm>
            <a:off x="3175" y="0"/>
            <a:ext cx="9137650" cy="3429000"/>
          </a:xfrm>
          <a:prstGeom prst="rect">
            <a:avLst/>
          </a:prstGeom>
          <a:noFill/>
          <a:ln w="9525">
            <a:noFill/>
            <a:miter lim="800000"/>
            <a:headEnd/>
            <a:tailEnd/>
          </a:ln>
        </p:spPr>
      </p:pic>
      <p:sp>
        <p:nvSpPr>
          <p:cNvPr id="2" name="כותרת 1"/>
          <p:cNvSpPr>
            <a:spLocks noGrp="1"/>
          </p:cNvSpPr>
          <p:nvPr>
            <p:ph type="ctrTitle"/>
          </p:nvPr>
        </p:nvSpPr>
        <p:spPr>
          <a:xfrm>
            <a:off x="215516" y="1670943"/>
            <a:ext cx="8712968" cy="1470025"/>
          </a:xfrm>
          <a:prstGeom prst="rect">
            <a:avLst/>
          </a:prstGeom>
        </p:spPr>
        <p:txBody>
          <a:bodyPr anchor="ctr">
            <a:noAutofit/>
          </a:bodyPr>
          <a:lstStyle>
            <a:lvl1pPr algn="ctr" rtl="0">
              <a:lnSpc>
                <a:spcPts val="5200"/>
              </a:lnSpc>
              <a:defRPr sz="5400"/>
            </a:lvl1pPr>
          </a:lstStyle>
          <a:p>
            <a:r>
              <a:rPr lang="he-IL" dirty="0" smtClean="0"/>
              <a:t>לחץ כדי לערוך סגנון כותרת של תבנית בסיס</a:t>
            </a:r>
            <a:endParaRPr lang="en-US" dirty="0"/>
          </a:p>
        </p:txBody>
      </p:sp>
    </p:spTree>
    <p:extLst>
      <p:ext uri="{BB962C8B-B14F-4D97-AF65-F5344CB8AC3E}">
        <p14:creationId xmlns:p14="http://schemas.microsoft.com/office/powerpoint/2010/main" val="418631774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חוצץ ישראל דיגיטלית">
    <p:spTree>
      <p:nvGrpSpPr>
        <p:cNvPr id="1" name=""/>
        <p:cNvGrpSpPr/>
        <p:nvPr/>
      </p:nvGrpSpPr>
      <p:grpSpPr>
        <a:xfrm>
          <a:off x="0" y="0"/>
          <a:ext cx="0" cy="0"/>
          <a:chOff x="0" y="0"/>
          <a:chExt cx="0" cy="0"/>
        </a:xfrm>
      </p:grpSpPr>
      <p:pic>
        <p:nvPicPr>
          <p:cNvPr id="3" name="תמונה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198995"/>
            <a:ext cx="9144000" cy="3659004"/>
          </a:xfrm>
          <a:prstGeom prst="rect">
            <a:avLst/>
          </a:prstGeom>
        </p:spPr>
      </p:pic>
      <p:pic>
        <p:nvPicPr>
          <p:cNvPr id="8" name="תמונה 6"/>
          <p:cNvPicPr>
            <a:picLocks noChangeAspect="1"/>
          </p:cNvPicPr>
          <p:nvPr userDrawn="1"/>
        </p:nvPicPr>
        <p:blipFill>
          <a:blip r:embed="rId3" cstate="screen">
            <a:extLst>
              <a:ext uri="{28A0092B-C50C-407E-A947-70E740481C1C}">
                <a14:useLocalDpi xmlns:a14="http://schemas.microsoft.com/office/drawing/2010/main"/>
              </a:ext>
            </a:extLst>
          </a:blip>
          <a:srcRect b="50000"/>
          <a:stretch>
            <a:fillRect/>
          </a:stretch>
        </p:blipFill>
        <p:spPr bwMode="auto">
          <a:xfrm>
            <a:off x="3175" y="0"/>
            <a:ext cx="9137650" cy="3429000"/>
          </a:xfrm>
          <a:prstGeom prst="rect">
            <a:avLst/>
          </a:prstGeom>
          <a:noFill/>
          <a:ln w="9525">
            <a:noFill/>
            <a:miter lim="800000"/>
            <a:headEnd/>
            <a:tailEnd/>
          </a:ln>
        </p:spPr>
      </p:pic>
      <p:sp>
        <p:nvSpPr>
          <p:cNvPr id="2" name="כותרת 1"/>
          <p:cNvSpPr>
            <a:spLocks noGrp="1"/>
          </p:cNvSpPr>
          <p:nvPr>
            <p:ph type="ctrTitle"/>
          </p:nvPr>
        </p:nvSpPr>
        <p:spPr>
          <a:xfrm>
            <a:off x="215516" y="1670943"/>
            <a:ext cx="8712968" cy="1470025"/>
          </a:xfrm>
          <a:prstGeom prst="rect">
            <a:avLst/>
          </a:prstGeom>
        </p:spPr>
        <p:txBody>
          <a:bodyPr anchor="ctr">
            <a:noAutofit/>
          </a:bodyPr>
          <a:lstStyle>
            <a:lvl1pPr algn="ctr" rtl="0">
              <a:lnSpc>
                <a:spcPts val="5200"/>
              </a:lnSpc>
              <a:defRPr sz="5400"/>
            </a:lvl1pPr>
          </a:lstStyle>
          <a:p>
            <a:r>
              <a:rPr lang="he-IL" dirty="0" smtClean="0"/>
              <a:t>לחץ כדי לערוך סגנון כותרת של תבנית בסיס</a:t>
            </a:r>
            <a:endParaRPr lang="en-US" dirty="0"/>
          </a:p>
        </p:txBody>
      </p:sp>
    </p:spTree>
    <p:extLst>
      <p:ext uri="{BB962C8B-B14F-4D97-AF65-F5344CB8AC3E}">
        <p14:creationId xmlns:p14="http://schemas.microsoft.com/office/powerpoint/2010/main" val="41863177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חוצץ מנועי צמיחה">
    <p:spTree>
      <p:nvGrpSpPr>
        <p:cNvPr id="1" name=""/>
        <p:cNvGrpSpPr/>
        <p:nvPr/>
      </p:nvGrpSpPr>
      <p:grpSpPr>
        <a:xfrm>
          <a:off x="0" y="0"/>
          <a:ext cx="0" cy="0"/>
          <a:chOff x="0" y="0"/>
          <a:chExt cx="0" cy="0"/>
        </a:xfrm>
      </p:grpSpPr>
      <p:pic>
        <p:nvPicPr>
          <p:cNvPr id="3" name="תמונה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198995"/>
            <a:ext cx="9144000" cy="3659004"/>
          </a:xfrm>
          <a:prstGeom prst="rect">
            <a:avLst/>
          </a:prstGeom>
        </p:spPr>
      </p:pic>
      <p:pic>
        <p:nvPicPr>
          <p:cNvPr id="8" name="תמונה 6"/>
          <p:cNvPicPr>
            <a:picLocks noChangeAspect="1"/>
          </p:cNvPicPr>
          <p:nvPr userDrawn="1"/>
        </p:nvPicPr>
        <p:blipFill>
          <a:blip r:embed="rId3" cstate="screen">
            <a:extLst>
              <a:ext uri="{28A0092B-C50C-407E-A947-70E740481C1C}">
                <a14:useLocalDpi xmlns:a14="http://schemas.microsoft.com/office/drawing/2010/main"/>
              </a:ext>
            </a:extLst>
          </a:blip>
          <a:srcRect b="50000"/>
          <a:stretch>
            <a:fillRect/>
          </a:stretch>
        </p:blipFill>
        <p:spPr bwMode="auto">
          <a:xfrm>
            <a:off x="3175" y="0"/>
            <a:ext cx="9137650" cy="3429000"/>
          </a:xfrm>
          <a:prstGeom prst="rect">
            <a:avLst/>
          </a:prstGeom>
          <a:noFill/>
          <a:ln w="9525">
            <a:noFill/>
            <a:miter lim="800000"/>
            <a:headEnd/>
            <a:tailEnd/>
          </a:ln>
        </p:spPr>
      </p:pic>
      <p:sp>
        <p:nvSpPr>
          <p:cNvPr id="2" name="כותרת 1"/>
          <p:cNvSpPr>
            <a:spLocks noGrp="1"/>
          </p:cNvSpPr>
          <p:nvPr>
            <p:ph type="ctrTitle"/>
          </p:nvPr>
        </p:nvSpPr>
        <p:spPr>
          <a:xfrm>
            <a:off x="215516" y="1670943"/>
            <a:ext cx="8712968" cy="1470025"/>
          </a:xfrm>
          <a:prstGeom prst="rect">
            <a:avLst/>
          </a:prstGeom>
        </p:spPr>
        <p:txBody>
          <a:bodyPr anchor="ctr">
            <a:noAutofit/>
          </a:bodyPr>
          <a:lstStyle>
            <a:lvl1pPr algn="ctr" rtl="0">
              <a:lnSpc>
                <a:spcPts val="5200"/>
              </a:lnSpc>
              <a:defRPr sz="5400"/>
            </a:lvl1pPr>
          </a:lstStyle>
          <a:p>
            <a:r>
              <a:rPr lang="he-IL" dirty="0" smtClean="0"/>
              <a:t>לחץ כדי לערוך סגנון כותרת של תבנית בסיס</a:t>
            </a:r>
            <a:endParaRPr lang="en-US" dirty="0"/>
          </a:p>
        </p:txBody>
      </p:sp>
    </p:spTree>
    <p:extLst>
      <p:ext uri="{BB962C8B-B14F-4D97-AF65-F5344CB8AC3E}">
        <p14:creationId xmlns:p14="http://schemas.microsoft.com/office/powerpoint/2010/main" val="418631774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pic>
        <p:nvPicPr>
          <p:cNvPr id="7" name="תמונה 6"/>
          <p:cNvPicPr>
            <a:picLocks noChangeAspect="1"/>
          </p:cNvPicPr>
          <p:nvPr userDrawn="1"/>
        </p:nvPicPr>
        <p:blipFill>
          <a:blip r:embed="rId2" cstate="print"/>
          <a:srcRect/>
          <a:stretch>
            <a:fillRect/>
          </a:stretch>
        </p:blipFill>
        <p:spPr bwMode="auto">
          <a:xfrm>
            <a:off x="3175" y="0"/>
            <a:ext cx="9137650" cy="1462088"/>
          </a:xfrm>
          <a:prstGeom prst="rect">
            <a:avLst/>
          </a:prstGeom>
          <a:noFill/>
          <a:ln w="9525">
            <a:noFill/>
            <a:miter lim="800000"/>
            <a:headEnd/>
            <a:tailEnd/>
          </a:ln>
        </p:spPr>
      </p:pic>
      <p:sp>
        <p:nvSpPr>
          <p:cNvPr id="2" name="כותרת 1"/>
          <p:cNvSpPr>
            <a:spLocks noGrp="1"/>
          </p:cNvSpPr>
          <p:nvPr>
            <p:ph type="title"/>
          </p:nvPr>
        </p:nvSpPr>
        <p:spPr>
          <a:xfrm>
            <a:off x="251520" y="0"/>
            <a:ext cx="8435280" cy="968400"/>
          </a:xfrm>
          <a:prstGeom prst="rect">
            <a:avLst/>
          </a:prstGeom>
        </p:spPr>
        <p:txBody>
          <a:bodyPr/>
          <a:lstStyle>
            <a:lvl1pPr algn="r" rtl="1">
              <a:defRPr/>
            </a:lvl1pPr>
          </a:lstStyle>
          <a:p>
            <a:r>
              <a:rPr lang="he-IL" dirty="0" smtClean="0"/>
              <a:t>לחץ כדי לערוך סגנון כותרת של תבנית בסיס</a:t>
            </a:r>
            <a:endParaRPr lang="en-US" dirty="0"/>
          </a:p>
        </p:txBody>
      </p:sp>
      <p:sp>
        <p:nvSpPr>
          <p:cNvPr id="3" name="מציין מיקום תוכן 2"/>
          <p:cNvSpPr>
            <a:spLocks noGrp="1"/>
          </p:cNvSpPr>
          <p:nvPr>
            <p:ph idx="1"/>
          </p:nvPr>
        </p:nvSpPr>
        <p:spPr/>
        <p:txBody>
          <a:bodyPr/>
          <a:lstStyle/>
          <a:p>
            <a:pPr lvl="0"/>
            <a:r>
              <a:rPr lang="he-IL" dirty="0" smtClean="0"/>
              <a:t>לחץ כדי לערוך סגנונות טקסט של תבנית בסיס</a:t>
            </a:r>
          </a:p>
          <a:p>
            <a:pPr lvl="1"/>
            <a:r>
              <a:rPr lang="he-IL" dirty="0" smtClean="0"/>
              <a:t>רמה שנייה</a:t>
            </a:r>
          </a:p>
          <a:p>
            <a:pPr lvl="2"/>
            <a:r>
              <a:rPr lang="he-IL" dirty="0" smtClean="0"/>
              <a:t>רמה שלישית</a:t>
            </a:r>
          </a:p>
          <a:p>
            <a:pPr lvl="3"/>
            <a:r>
              <a:rPr lang="he-IL" dirty="0" smtClean="0"/>
              <a:t>רמה רביעית</a:t>
            </a:r>
          </a:p>
          <a:p>
            <a:pPr lvl="4"/>
            <a:r>
              <a:rPr lang="he-IL" dirty="0" smtClean="0"/>
              <a:t>רמה חמישית</a:t>
            </a:r>
            <a:endParaRPr lang="en-US" dirty="0"/>
          </a:p>
        </p:txBody>
      </p:sp>
    </p:spTree>
    <p:extLst>
      <p:ext uri="{BB962C8B-B14F-4D97-AF65-F5344CB8AC3E}">
        <p14:creationId xmlns:p14="http://schemas.microsoft.com/office/powerpoint/2010/main" val="192250270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4_כותרת ותוכן">
    <p:spTree>
      <p:nvGrpSpPr>
        <p:cNvPr id="1" name=""/>
        <p:cNvGrpSpPr/>
        <p:nvPr/>
      </p:nvGrpSpPr>
      <p:grpSpPr>
        <a:xfrm>
          <a:off x="0" y="0"/>
          <a:ext cx="0" cy="0"/>
          <a:chOff x="0" y="0"/>
          <a:chExt cx="0" cy="0"/>
        </a:xfrm>
      </p:grpSpPr>
      <p:pic>
        <p:nvPicPr>
          <p:cNvPr id="8" name="תמונה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75656" y="1857179"/>
            <a:ext cx="7055346" cy="4092101"/>
          </a:xfrm>
          <a:prstGeom prst="rect">
            <a:avLst/>
          </a:prstGeom>
        </p:spPr>
      </p:pic>
      <p:pic>
        <p:nvPicPr>
          <p:cNvPr id="7" name="תמונה 6"/>
          <p:cNvPicPr>
            <a:picLocks noChangeAspect="1"/>
          </p:cNvPicPr>
          <p:nvPr userDrawn="1"/>
        </p:nvPicPr>
        <p:blipFill>
          <a:blip r:embed="rId3" cstate="print"/>
          <a:srcRect/>
          <a:stretch>
            <a:fillRect/>
          </a:stretch>
        </p:blipFill>
        <p:spPr bwMode="auto">
          <a:xfrm>
            <a:off x="3175" y="0"/>
            <a:ext cx="9137650" cy="1462088"/>
          </a:xfrm>
          <a:prstGeom prst="rect">
            <a:avLst/>
          </a:prstGeom>
          <a:noFill/>
          <a:ln w="9525">
            <a:noFill/>
            <a:miter lim="800000"/>
            <a:headEnd/>
            <a:tailEnd/>
          </a:ln>
        </p:spPr>
      </p:pic>
      <p:sp>
        <p:nvSpPr>
          <p:cNvPr id="2" name="כותרת 1"/>
          <p:cNvSpPr>
            <a:spLocks noGrp="1"/>
          </p:cNvSpPr>
          <p:nvPr>
            <p:ph type="title"/>
          </p:nvPr>
        </p:nvSpPr>
        <p:spPr>
          <a:xfrm>
            <a:off x="251520" y="0"/>
            <a:ext cx="8435280" cy="968400"/>
          </a:xfrm>
          <a:prstGeom prst="rect">
            <a:avLst/>
          </a:prstGeom>
        </p:spPr>
        <p:txBody>
          <a:bodyPr/>
          <a:lstStyle>
            <a:lvl1pPr algn="r" rtl="1">
              <a:defRPr/>
            </a:lvl1pPr>
          </a:lstStyle>
          <a:p>
            <a:r>
              <a:rPr lang="he-IL" dirty="0" smtClean="0"/>
              <a:t>לחץ כדי לערוך סגנון כותרת של תבנית בסיס</a:t>
            </a:r>
            <a:endParaRPr lang="en-US" dirty="0"/>
          </a:p>
        </p:txBody>
      </p:sp>
      <p:sp>
        <p:nvSpPr>
          <p:cNvPr id="3" name="מציין מיקום תוכן 2"/>
          <p:cNvSpPr>
            <a:spLocks noGrp="1"/>
          </p:cNvSpPr>
          <p:nvPr>
            <p:ph idx="1"/>
          </p:nvPr>
        </p:nvSpPr>
        <p:spPr/>
        <p:txBody>
          <a:bodyPr/>
          <a:lstStyle/>
          <a:p>
            <a:pPr lvl="0"/>
            <a:r>
              <a:rPr lang="he-IL" dirty="0" smtClean="0"/>
              <a:t>לחץ כדי לערוך סגנונות טקסט של תבנית בסיס</a:t>
            </a:r>
          </a:p>
          <a:p>
            <a:pPr lvl="1"/>
            <a:r>
              <a:rPr lang="he-IL" dirty="0" smtClean="0"/>
              <a:t>רמה שנייה</a:t>
            </a:r>
          </a:p>
          <a:p>
            <a:pPr lvl="2"/>
            <a:r>
              <a:rPr lang="he-IL" dirty="0" smtClean="0"/>
              <a:t>רמה שלישית</a:t>
            </a:r>
          </a:p>
          <a:p>
            <a:pPr lvl="3"/>
            <a:r>
              <a:rPr lang="he-IL" dirty="0" smtClean="0"/>
              <a:t>רמה רביעית</a:t>
            </a:r>
          </a:p>
          <a:p>
            <a:pPr lvl="4"/>
            <a:r>
              <a:rPr lang="he-IL" dirty="0" smtClean="0"/>
              <a:t>רמה חמישית</a:t>
            </a:r>
            <a:endParaRPr lang="en-US" dirty="0"/>
          </a:p>
        </p:txBody>
      </p:sp>
      <p:sp>
        <p:nvSpPr>
          <p:cNvPr id="6" name="TextBox 5"/>
          <p:cNvSpPr txBox="1"/>
          <p:nvPr userDrawn="1"/>
        </p:nvSpPr>
        <p:spPr>
          <a:xfrm>
            <a:off x="-1382" y="6596390"/>
            <a:ext cx="2376264" cy="261610"/>
          </a:xfrm>
          <a:prstGeom prst="rect">
            <a:avLst/>
          </a:prstGeom>
          <a:noFill/>
        </p:spPr>
        <p:txBody>
          <a:bodyPr wrap="square" rtlCol="0">
            <a:spAutoFit/>
          </a:bodyPr>
          <a:lstStyle/>
          <a:p>
            <a:r>
              <a:rPr lang="en-US" sz="1050" b="0" i="0" u="none" strike="noStrike" kern="1200" dirty="0" smtClean="0">
                <a:solidFill>
                  <a:schemeClr val="bg1"/>
                </a:solidFill>
                <a:effectLst>
                  <a:glow rad="127000">
                    <a:schemeClr val="bg1">
                      <a:alpha val="25000"/>
                    </a:schemeClr>
                  </a:glow>
                </a:effectLst>
                <a:latin typeface="Arial" pitchFamily="34" charset="0"/>
                <a:ea typeface="+mn-ea"/>
                <a:cs typeface="Arial" pitchFamily="34" charset="0"/>
                <a:hlinkClick r:id="rId4"/>
              </a:rPr>
              <a:t>Project</a:t>
            </a:r>
            <a:r>
              <a:rPr lang="en-US" sz="1050" b="0" i="0" u="none" strike="noStrike" kern="1200" baseline="0" dirty="0" smtClean="0">
                <a:solidFill>
                  <a:schemeClr val="bg1"/>
                </a:solidFill>
                <a:effectLst>
                  <a:glow rad="127000">
                    <a:schemeClr val="bg1">
                      <a:alpha val="25000"/>
                    </a:schemeClr>
                  </a:glow>
                </a:effectLst>
                <a:latin typeface="Arial" pitchFamily="34" charset="0"/>
                <a:ea typeface="+mn-ea"/>
                <a:cs typeface="Arial" pitchFamily="34" charset="0"/>
                <a:hlinkClick r:id="rId4"/>
              </a:rPr>
              <a:t> G</a:t>
            </a:r>
            <a:r>
              <a:rPr lang="en-US" sz="1050" b="0" i="0" u="none" strike="noStrike" kern="1200" dirty="0" smtClean="0">
                <a:solidFill>
                  <a:schemeClr val="bg1"/>
                </a:solidFill>
                <a:effectLst>
                  <a:glow rad="127000">
                    <a:schemeClr val="bg1">
                      <a:alpha val="25000"/>
                    </a:schemeClr>
                  </a:glow>
                </a:effectLst>
                <a:latin typeface="Arial" pitchFamily="34" charset="0"/>
                <a:ea typeface="+mn-ea"/>
                <a:cs typeface="Arial" pitchFamily="34" charset="0"/>
                <a:hlinkClick r:id="rId4"/>
              </a:rPr>
              <a:t>utenberg</a:t>
            </a:r>
            <a:endParaRPr lang="en-US" sz="1050" b="0" i="0" u="none" strike="noStrike" kern="1200" dirty="0">
              <a:solidFill>
                <a:schemeClr val="bg1"/>
              </a:solidFill>
              <a:effectLst>
                <a:glow rad="127000">
                  <a:schemeClr val="bg1">
                    <a:alpha val="25000"/>
                  </a:schemeClr>
                </a:glow>
              </a:effectLst>
              <a:latin typeface="Arial" pitchFamily="34" charset="0"/>
              <a:ea typeface="+mn-ea"/>
              <a:cs typeface="Arial" pitchFamily="34" charset="0"/>
            </a:endParaRPr>
          </a:p>
        </p:txBody>
      </p:sp>
    </p:spTree>
    <p:extLst>
      <p:ext uri="{BB962C8B-B14F-4D97-AF65-F5344CB8AC3E}">
        <p14:creationId xmlns:p14="http://schemas.microsoft.com/office/powerpoint/2010/main" val="237811673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6_כותרת ותוכן">
    <p:spTree>
      <p:nvGrpSpPr>
        <p:cNvPr id="1" name=""/>
        <p:cNvGrpSpPr/>
        <p:nvPr/>
      </p:nvGrpSpPr>
      <p:grpSpPr>
        <a:xfrm>
          <a:off x="0" y="0"/>
          <a:ext cx="0" cy="0"/>
          <a:chOff x="0" y="0"/>
          <a:chExt cx="0" cy="0"/>
        </a:xfrm>
      </p:grpSpPr>
      <p:pic>
        <p:nvPicPr>
          <p:cNvPr id="4" name="תמונה 3"/>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4700"/>
                    </a14:imgEffect>
                    <a14:imgEffect>
                      <a14:saturation sat="0"/>
                    </a14:imgEffect>
                    <a14:imgEffect>
                      <a14:brightnessContrast bright="60000" contrast="60000"/>
                    </a14:imgEffect>
                  </a14:imgLayer>
                </a14:imgProps>
              </a:ext>
              <a:ext uri="{28A0092B-C50C-407E-A947-70E740481C1C}">
                <a14:useLocalDpi xmlns:a14="http://schemas.microsoft.com/office/drawing/2010/main" val="0"/>
              </a:ext>
            </a:extLst>
          </a:blip>
          <a:srcRect b="7496"/>
          <a:stretch/>
        </p:blipFill>
        <p:spPr>
          <a:xfrm>
            <a:off x="0" y="652885"/>
            <a:ext cx="9144000" cy="6205116"/>
          </a:xfrm>
          <a:prstGeom prst="rect">
            <a:avLst/>
          </a:prstGeom>
        </p:spPr>
      </p:pic>
      <p:pic>
        <p:nvPicPr>
          <p:cNvPr id="7" name="תמונה 6"/>
          <p:cNvPicPr>
            <a:picLocks noChangeAspect="1"/>
          </p:cNvPicPr>
          <p:nvPr userDrawn="1"/>
        </p:nvPicPr>
        <p:blipFill>
          <a:blip r:embed="rId4" cstate="print"/>
          <a:srcRect/>
          <a:stretch>
            <a:fillRect/>
          </a:stretch>
        </p:blipFill>
        <p:spPr bwMode="auto">
          <a:xfrm>
            <a:off x="3175" y="0"/>
            <a:ext cx="9137650" cy="1462088"/>
          </a:xfrm>
          <a:prstGeom prst="rect">
            <a:avLst/>
          </a:prstGeom>
          <a:noFill/>
          <a:ln w="9525">
            <a:noFill/>
            <a:miter lim="800000"/>
            <a:headEnd/>
            <a:tailEnd/>
          </a:ln>
        </p:spPr>
      </p:pic>
      <p:sp>
        <p:nvSpPr>
          <p:cNvPr id="2" name="כותרת 1"/>
          <p:cNvSpPr>
            <a:spLocks noGrp="1"/>
          </p:cNvSpPr>
          <p:nvPr>
            <p:ph type="title"/>
          </p:nvPr>
        </p:nvSpPr>
        <p:spPr>
          <a:xfrm>
            <a:off x="251520" y="0"/>
            <a:ext cx="8435280" cy="968400"/>
          </a:xfrm>
          <a:prstGeom prst="rect">
            <a:avLst/>
          </a:prstGeom>
        </p:spPr>
        <p:txBody>
          <a:bodyPr/>
          <a:lstStyle>
            <a:lvl1pPr algn="r" rtl="1">
              <a:defRPr/>
            </a:lvl1pPr>
          </a:lstStyle>
          <a:p>
            <a:r>
              <a:rPr lang="he-IL" dirty="0" smtClean="0"/>
              <a:t>לחץ כדי לערוך סגנון כותרת של תבנית בסיס</a:t>
            </a:r>
            <a:endParaRPr lang="en-US" dirty="0"/>
          </a:p>
        </p:txBody>
      </p:sp>
      <p:sp>
        <p:nvSpPr>
          <p:cNvPr id="3" name="מציין מיקום תוכן 2"/>
          <p:cNvSpPr>
            <a:spLocks noGrp="1"/>
          </p:cNvSpPr>
          <p:nvPr>
            <p:ph idx="1"/>
          </p:nvPr>
        </p:nvSpPr>
        <p:spPr/>
        <p:txBody>
          <a:bodyPr/>
          <a:lstStyle/>
          <a:p>
            <a:pPr lvl="0"/>
            <a:r>
              <a:rPr lang="he-IL" dirty="0" smtClean="0"/>
              <a:t>לחץ כדי לערוך סגנונות טקסט של תבנית בסיס</a:t>
            </a:r>
          </a:p>
          <a:p>
            <a:pPr lvl="1"/>
            <a:r>
              <a:rPr lang="he-IL" dirty="0" smtClean="0"/>
              <a:t>רמה שנייה</a:t>
            </a:r>
          </a:p>
          <a:p>
            <a:pPr lvl="2"/>
            <a:r>
              <a:rPr lang="he-IL" dirty="0" smtClean="0"/>
              <a:t>רמה שלישית</a:t>
            </a:r>
          </a:p>
          <a:p>
            <a:pPr lvl="3"/>
            <a:r>
              <a:rPr lang="he-IL" dirty="0" smtClean="0"/>
              <a:t>רמה רביעית</a:t>
            </a:r>
          </a:p>
          <a:p>
            <a:pPr lvl="4"/>
            <a:r>
              <a:rPr lang="he-IL" dirty="0" smtClean="0"/>
              <a:t>רמה חמישית</a:t>
            </a:r>
            <a:endParaRPr lang="en-US" dirty="0"/>
          </a:p>
        </p:txBody>
      </p:sp>
      <p:sp>
        <p:nvSpPr>
          <p:cNvPr id="6" name="TextBox 5"/>
          <p:cNvSpPr txBox="1"/>
          <p:nvPr userDrawn="1"/>
        </p:nvSpPr>
        <p:spPr>
          <a:xfrm>
            <a:off x="-1382" y="6596391"/>
            <a:ext cx="6157558" cy="415498"/>
          </a:xfrm>
          <a:prstGeom prst="rect">
            <a:avLst/>
          </a:prstGeom>
          <a:noFill/>
        </p:spPr>
        <p:txBody>
          <a:bodyPr wrap="square" rtlCol="0">
            <a:spAutoFit/>
          </a:bodyPr>
          <a:lstStyle/>
          <a:p>
            <a:r>
              <a:rPr lang="en-US" sz="1050" b="0" i="0" u="none" strike="noStrike" kern="1200" dirty="0" smtClean="0">
                <a:solidFill>
                  <a:schemeClr val="bg1"/>
                </a:solidFill>
                <a:effectLst>
                  <a:glow rad="127000">
                    <a:schemeClr val="bg1">
                      <a:alpha val="25000"/>
                    </a:schemeClr>
                  </a:glow>
                </a:effectLst>
                <a:latin typeface="Arial" pitchFamily="34" charset="0"/>
                <a:ea typeface="+mn-ea"/>
                <a:cs typeface="Arial" pitchFamily="34" charset="0"/>
                <a:hlinkClick r:id="rId5"/>
              </a:rPr>
              <a:t>http://commons.wikimedia.org/wiki/File:TERRA_AUSTRALIS_INCOGNITA,_Hondius,_1618.jpg</a:t>
            </a:r>
            <a:endParaRPr lang="en-US" sz="1050" b="0" i="0" u="none" strike="noStrike" kern="1200" dirty="0" smtClean="0">
              <a:solidFill>
                <a:schemeClr val="bg1"/>
              </a:solidFill>
              <a:effectLst>
                <a:glow rad="127000">
                  <a:schemeClr val="bg1">
                    <a:alpha val="25000"/>
                  </a:schemeClr>
                </a:glow>
              </a:effectLst>
              <a:latin typeface="Arial" pitchFamily="34" charset="0"/>
              <a:ea typeface="+mn-ea"/>
              <a:cs typeface="Arial" pitchFamily="34" charset="0"/>
            </a:endParaRPr>
          </a:p>
          <a:p>
            <a:endParaRPr lang="en-US" sz="1050" b="0" i="0" u="none" strike="noStrike" kern="1200" dirty="0">
              <a:solidFill>
                <a:schemeClr val="bg1"/>
              </a:solidFill>
              <a:effectLst>
                <a:glow rad="127000">
                  <a:schemeClr val="bg1">
                    <a:alpha val="25000"/>
                  </a:schemeClr>
                </a:glow>
              </a:effectLst>
              <a:latin typeface="Arial" pitchFamily="34" charset="0"/>
              <a:ea typeface="+mn-ea"/>
              <a:cs typeface="Arial" pitchFamily="34" charset="0"/>
            </a:endParaRPr>
          </a:p>
        </p:txBody>
      </p:sp>
    </p:spTree>
    <p:extLst>
      <p:ext uri="{BB962C8B-B14F-4D97-AF65-F5344CB8AC3E}">
        <p14:creationId xmlns:p14="http://schemas.microsoft.com/office/powerpoint/2010/main" val="285334979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כותרת ותוכן">
    <p:spTree>
      <p:nvGrpSpPr>
        <p:cNvPr id="1" name=""/>
        <p:cNvGrpSpPr/>
        <p:nvPr/>
      </p:nvGrpSpPr>
      <p:grpSpPr>
        <a:xfrm>
          <a:off x="0" y="0"/>
          <a:ext cx="0" cy="0"/>
          <a:chOff x="0" y="0"/>
          <a:chExt cx="0" cy="0"/>
        </a:xfrm>
      </p:grpSpPr>
      <p:pic>
        <p:nvPicPr>
          <p:cNvPr id="4" name="תמונה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522476"/>
            <a:ext cx="9144000" cy="5335524"/>
          </a:xfrm>
          <a:prstGeom prst="rect">
            <a:avLst/>
          </a:prstGeom>
        </p:spPr>
      </p:pic>
      <p:pic>
        <p:nvPicPr>
          <p:cNvPr id="7" name="תמונה 6"/>
          <p:cNvPicPr>
            <a:picLocks noChangeAspect="1"/>
          </p:cNvPicPr>
          <p:nvPr userDrawn="1"/>
        </p:nvPicPr>
        <p:blipFill>
          <a:blip r:embed="rId3" cstate="print"/>
          <a:srcRect/>
          <a:stretch>
            <a:fillRect/>
          </a:stretch>
        </p:blipFill>
        <p:spPr bwMode="auto">
          <a:xfrm>
            <a:off x="3175" y="0"/>
            <a:ext cx="9137650" cy="1462088"/>
          </a:xfrm>
          <a:prstGeom prst="rect">
            <a:avLst/>
          </a:prstGeom>
          <a:noFill/>
          <a:ln w="9525">
            <a:noFill/>
            <a:miter lim="800000"/>
            <a:headEnd/>
            <a:tailEnd/>
          </a:ln>
        </p:spPr>
      </p:pic>
      <p:sp>
        <p:nvSpPr>
          <p:cNvPr id="2" name="כותרת 1"/>
          <p:cNvSpPr>
            <a:spLocks noGrp="1"/>
          </p:cNvSpPr>
          <p:nvPr>
            <p:ph type="title"/>
          </p:nvPr>
        </p:nvSpPr>
        <p:spPr>
          <a:xfrm>
            <a:off x="251520" y="0"/>
            <a:ext cx="8435280" cy="968400"/>
          </a:xfrm>
          <a:prstGeom prst="rect">
            <a:avLst/>
          </a:prstGeom>
        </p:spPr>
        <p:txBody>
          <a:bodyPr/>
          <a:lstStyle/>
          <a:p>
            <a:r>
              <a:rPr lang="he-IL" smtClean="0"/>
              <a:t>לחץ כדי לערוך סגנון כותרת של תבנית בסיס</a:t>
            </a:r>
            <a:endParaRPr lang="en-US"/>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Tree>
    <p:extLst>
      <p:ext uri="{BB962C8B-B14F-4D97-AF65-F5344CB8AC3E}">
        <p14:creationId xmlns:p14="http://schemas.microsoft.com/office/powerpoint/2010/main" val="38123649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3_כותרת ותוכן">
    <p:spTree>
      <p:nvGrpSpPr>
        <p:cNvPr id="1" name=""/>
        <p:cNvGrpSpPr/>
        <p:nvPr/>
      </p:nvGrpSpPr>
      <p:grpSpPr>
        <a:xfrm>
          <a:off x="0" y="0"/>
          <a:ext cx="0" cy="0"/>
          <a:chOff x="0" y="0"/>
          <a:chExt cx="0" cy="0"/>
        </a:xfrm>
      </p:grpSpPr>
      <p:pic>
        <p:nvPicPr>
          <p:cNvPr id="5" name="תמונה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37" y="0"/>
            <a:ext cx="9139125" cy="6858000"/>
          </a:xfrm>
          <a:prstGeom prst="rect">
            <a:avLst/>
          </a:prstGeom>
        </p:spPr>
      </p:pic>
      <p:pic>
        <p:nvPicPr>
          <p:cNvPr id="7" name="תמונה 6"/>
          <p:cNvPicPr>
            <a:picLocks noChangeAspect="1"/>
          </p:cNvPicPr>
          <p:nvPr userDrawn="1"/>
        </p:nvPicPr>
        <p:blipFill>
          <a:blip r:embed="rId3" cstate="print"/>
          <a:srcRect/>
          <a:stretch>
            <a:fillRect/>
          </a:stretch>
        </p:blipFill>
        <p:spPr bwMode="auto">
          <a:xfrm>
            <a:off x="3175" y="0"/>
            <a:ext cx="9137650" cy="1462088"/>
          </a:xfrm>
          <a:prstGeom prst="rect">
            <a:avLst/>
          </a:prstGeom>
          <a:noFill/>
          <a:ln w="9525">
            <a:noFill/>
            <a:miter lim="800000"/>
            <a:headEnd/>
            <a:tailEnd/>
          </a:ln>
        </p:spPr>
      </p:pic>
      <p:sp>
        <p:nvSpPr>
          <p:cNvPr id="2" name="כותרת 1"/>
          <p:cNvSpPr>
            <a:spLocks noGrp="1"/>
          </p:cNvSpPr>
          <p:nvPr>
            <p:ph type="title"/>
          </p:nvPr>
        </p:nvSpPr>
        <p:spPr>
          <a:xfrm>
            <a:off x="251520" y="0"/>
            <a:ext cx="8435280" cy="968400"/>
          </a:xfrm>
          <a:prstGeom prst="rect">
            <a:avLst/>
          </a:prstGeom>
        </p:spPr>
        <p:txBody>
          <a:bodyPr/>
          <a:lstStyle/>
          <a:p>
            <a:r>
              <a:rPr lang="he-IL" smtClean="0"/>
              <a:t>לחץ כדי לערוך סגנון כותרת של תבנית בסיס</a:t>
            </a:r>
            <a:endParaRPr lang="en-US"/>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TextBox 3"/>
          <p:cNvSpPr txBox="1"/>
          <p:nvPr userDrawn="1"/>
        </p:nvSpPr>
        <p:spPr>
          <a:xfrm>
            <a:off x="-1382" y="6596390"/>
            <a:ext cx="2376264" cy="261610"/>
          </a:xfrm>
          <a:prstGeom prst="rect">
            <a:avLst/>
          </a:prstGeom>
          <a:noFill/>
        </p:spPr>
        <p:txBody>
          <a:bodyPr wrap="square" rtlCol="0">
            <a:spAutoFit/>
          </a:bodyPr>
          <a:lstStyle/>
          <a:p>
            <a:r>
              <a:rPr lang="en-US" sz="1050" b="0" i="0" u="none" strike="noStrike" kern="1200" dirty="0" err="1" smtClean="0">
                <a:solidFill>
                  <a:schemeClr val="bg1"/>
                </a:solidFill>
                <a:effectLst>
                  <a:glow rad="127000">
                    <a:schemeClr val="bg1">
                      <a:alpha val="25000"/>
                    </a:schemeClr>
                  </a:glow>
                </a:effectLst>
                <a:latin typeface="Arial" pitchFamily="34" charset="0"/>
                <a:ea typeface="+mn-ea"/>
                <a:cs typeface="Arial" pitchFamily="34" charset="0"/>
                <a:hlinkClick r:id="rId4"/>
              </a:rPr>
              <a:t>Maxisport</a:t>
            </a:r>
            <a:r>
              <a:rPr lang="en-US" sz="1050" b="0" i="0" kern="1200" dirty="0" smtClean="0">
                <a:solidFill>
                  <a:schemeClr val="bg1"/>
                </a:solidFill>
                <a:effectLst>
                  <a:glow rad="127000">
                    <a:schemeClr val="bg1">
                      <a:alpha val="25000"/>
                    </a:schemeClr>
                  </a:glow>
                </a:effectLst>
                <a:latin typeface="Arial" pitchFamily="34" charset="0"/>
                <a:ea typeface="+mn-ea"/>
                <a:cs typeface="Arial" pitchFamily="34" charset="0"/>
                <a:hlinkClick r:id="rId4"/>
              </a:rPr>
              <a:t> / </a:t>
            </a:r>
            <a:r>
              <a:rPr lang="en-US" sz="1050" b="0" i="0" u="none" strike="noStrike" kern="1200" dirty="0" smtClean="0">
                <a:solidFill>
                  <a:schemeClr val="bg1"/>
                </a:solidFill>
                <a:effectLst>
                  <a:glow rad="127000">
                    <a:schemeClr val="bg1">
                      <a:alpha val="25000"/>
                    </a:schemeClr>
                  </a:glow>
                </a:effectLst>
                <a:latin typeface="Arial" pitchFamily="34" charset="0"/>
                <a:ea typeface="+mn-ea"/>
                <a:cs typeface="Arial" pitchFamily="34" charset="0"/>
                <a:hlinkClick r:id="rId4"/>
              </a:rPr>
              <a:t>Shutterstock.com</a:t>
            </a:r>
            <a:endParaRPr lang="en-US" sz="1050" dirty="0">
              <a:solidFill>
                <a:schemeClr val="bg1"/>
              </a:solidFill>
              <a:effectLst>
                <a:glow rad="127000">
                  <a:schemeClr val="bg1">
                    <a:alpha val="25000"/>
                  </a:schemeClr>
                </a:glow>
              </a:effectLst>
            </a:endParaRPr>
          </a:p>
        </p:txBody>
      </p:sp>
    </p:spTree>
    <p:extLst>
      <p:ext uri="{BB962C8B-B14F-4D97-AF65-F5344CB8AC3E}">
        <p14:creationId xmlns:p14="http://schemas.microsoft.com/office/powerpoint/2010/main" val="249974777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0_כותרת ותוכן">
    <p:spTree>
      <p:nvGrpSpPr>
        <p:cNvPr id="1" name=""/>
        <p:cNvGrpSpPr/>
        <p:nvPr/>
      </p:nvGrpSpPr>
      <p:grpSpPr>
        <a:xfrm>
          <a:off x="0" y="0"/>
          <a:ext cx="0" cy="0"/>
          <a:chOff x="0" y="0"/>
          <a:chExt cx="0" cy="0"/>
        </a:xfrm>
      </p:grpSpPr>
      <p:pic>
        <p:nvPicPr>
          <p:cNvPr id="5" name="תמונה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37" y="0"/>
            <a:ext cx="9139124" cy="6857998"/>
          </a:xfrm>
          <a:prstGeom prst="rect">
            <a:avLst/>
          </a:prstGeom>
        </p:spPr>
      </p:pic>
      <p:pic>
        <p:nvPicPr>
          <p:cNvPr id="7" name="תמונה 6"/>
          <p:cNvPicPr>
            <a:picLocks noChangeAspect="1"/>
          </p:cNvPicPr>
          <p:nvPr userDrawn="1"/>
        </p:nvPicPr>
        <p:blipFill>
          <a:blip r:embed="rId3" cstate="print"/>
          <a:srcRect/>
          <a:stretch>
            <a:fillRect/>
          </a:stretch>
        </p:blipFill>
        <p:spPr bwMode="auto">
          <a:xfrm>
            <a:off x="3175" y="0"/>
            <a:ext cx="9137650" cy="1462088"/>
          </a:xfrm>
          <a:prstGeom prst="rect">
            <a:avLst/>
          </a:prstGeom>
          <a:noFill/>
          <a:ln w="9525">
            <a:noFill/>
            <a:miter lim="800000"/>
            <a:headEnd/>
            <a:tailEnd/>
          </a:ln>
        </p:spPr>
      </p:pic>
      <p:sp>
        <p:nvSpPr>
          <p:cNvPr id="2" name="כותרת 1"/>
          <p:cNvSpPr>
            <a:spLocks noGrp="1"/>
          </p:cNvSpPr>
          <p:nvPr>
            <p:ph type="title"/>
          </p:nvPr>
        </p:nvSpPr>
        <p:spPr>
          <a:xfrm>
            <a:off x="251520" y="0"/>
            <a:ext cx="8435280" cy="968400"/>
          </a:xfrm>
          <a:prstGeom prst="rect">
            <a:avLst/>
          </a:prstGeom>
        </p:spPr>
        <p:txBody>
          <a:bodyPr/>
          <a:lstStyle/>
          <a:p>
            <a:r>
              <a:rPr lang="he-IL" smtClean="0"/>
              <a:t>לחץ כדי לערוך סגנון כותרת של תבנית בסיס</a:t>
            </a:r>
            <a:endParaRPr lang="en-US"/>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Tree>
    <p:extLst>
      <p:ext uri="{BB962C8B-B14F-4D97-AF65-F5344CB8AC3E}">
        <p14:creationId xmlns:p14="http://schemas.microsoft.com/office/powerpoint/2010/main" val="259549086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8_כותרת ותוכן">
    <p:spTree>
      <p:nvGrpSpPr>
        <p:cNvPr id="1" name=""/>
        <p:cNvGrpSpPr/>
        <p:nvPr/>
      </p:nvGrpSpPr>
      <p:grpSpPr>
        <a:xfrm>
          <a:off x="0" y="0"/>
          <a:ext cx="0" cy="0"/>
          <a:chOff x="0" y="0"/>
          <a:chExt cx="0" cy="0"/>
        </a:xfrm>
      </p:grpSpPr>
      <p:pic>
        <p:nvPicPr>
          <p:cNvPr id="5" name="תמונה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37" y="0"/>
            <a:ext cx="9139124" cy="6857998"/>
          </a:xfrm>
          <a:prstGeom prst="rect">
            <a:avLst/>
          </a:prstGeom>
        </p:spPr>
      </p:pic>
      <p:pic>
        <p:nvPicPr>
          <p:cNvPr id="7" name="תמונה 6"/>
          <p:cNvPicPr>
            <a:picLocks noChangeAspect="1"/>
          </p:cNvPicPr>
          <p:nvPr userDrawn="1"/>
        </p:nvPicPr>
        <p:blipFill>
          <a:blip r:embed="rId3" cstate="print"/>
          <a:srcRect/>
          <a:stretch>
            <a:fillRect/>
          </a:stretch>
        </p:blipFill>
        <p:spPr bwMode="auto">
          <a:xfrm>
            <a:off x="3175" y="0"/>
            <a:ext cx="9137650" cy="1462088"/>
          </a:xfrm>
          <a:prstGeom prst="rect">
            <a:avLst/>
          </a:prstGeom>
          <a:noFill/>
          <a:ln w="9525">
            <a:noFill/>
            <a:miter lim="800000"/>
            <a:headEnd/>
            <a:tailEnd/>
          </a:ln>
        </p:spPr>
      </p:pic>
      <p:sp>
        <p:nvSpPr>
          <p:cNvPr id="2" name="כותרת 1"/>
          <p:cNvSpPr>
            <a:spLocks noGrp="1"/>
          </p:cNvSpPr>
          <p:nvPr>
            <p:ph type="title"/>
          </p:nvPr>
        </p:nvSpPr>
        <p:spPr>
          <a:xfrm>
            <a:off x="251520" y="0"/>
            <a:ext cx="8435280" cy="968400"/>
          </a:xfrm>
          <a:prstGeom prst="rect">
            <a:avLst/>
          </a:prstGeom>
        </p:spPr>
        <p:txBody>
          <a:bodyPr/>
          <a:lstStyle/>
          <a:p>
            <a:r>
              <a:rPr lang="he-IL" smtClean="0"/>
              <a:t>לחץ כדי לערוך סגנון כותרת של תבנית בסיס</a:t>
            </a:r>
            <a:endParaRPr lang="en-US"/>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TextBox 3">
            <a:hlinkClick r:id="rId4"/>
          </p:cNvPr>
          <p:cNvSpPr txBox="1"/>
          <p:nvPr userDrawn="1"/>
        </p:nvSpPr>
        <p:spPr>
          <a:xfrm>
            <a:off x="0" y="6604082"/>
            <a:ext cx="4932040" cy="253916"/>
          </a:xfrm>
          <a:prstGeom prst="rect">
            <a:avLst/>
          </a:prstGeom>
          <a:noFill/>
        </p:spPr>
        <p:txBody>
          <a:bodyPr wrap="square" rtlCol="0">
            <a:spAutoFit/>
          </a:bodyPr>
          <a:lstStyle/>
          <a:p>
            <a:r>
              <a:rPr lang="en-US" sz="1050" b="0" i="0" u="none" strike="noStrike" kern="1200" dirty="0" smtClean="0">
                <a:solidFill>
                  <a:schemeClr val="tx1"/>
                </a:solidFill>
                <a:effectLst>
                  <a:glow rad="127000">
                    <a:schemeClr val="bg1">
                      <a:alpha val="25000"/>
                    </a:schemeClr>
                  </a:glow>
                </a:effectLst>
                <a:latin typeface="Arial" pitchFamily="34" charset="0"/>
                <a:ea typeface="+mn-ea"/>
                <a:cs typeface="Arial" pitchFamily="34" charset="0"/>
                <a:hlinkClick r:id="rId5"/>
              </a:rPr>
              <a:t>Israel Defense Forces</a:t>
            </a:r>
            <a:r>
              <a:rPr lang="en-US" sz="1050" b="0" i="0" kern="1200" dirty="0" smtClean="0">
                <a:solidFill>
                  <a:schemeClr val="tx1"/>
                </a:solidFill>
                <a:effectLst>
                  <a:glow rad="127000">
                    <a:schemeClr val="bg1">
                      <a:alpha val="25000"/>
                    </a:schemeClr>
                  </a:glow>
                </a:effectLst>
                <a:latin typeface="Arial" pitchFamily="34" charset="0"/>
                <a:ea typeface="+mn-ea"/>
                <a:cs typeface="Arial" pitchFamily="34" charset="0"/>
              </a:rPr>
              <a:t> from Israel - </a:t>
            </a:r>
            <a:r>
              <a:rPr lang="en-US" sz="1050" b="0" i="0" u="sng" kern="1200" dirty="0" smtClean="0">
                <a:solidFill>
                  <a:schemeClr val="tx1"/>
                </a:solidFill>
                <a:effectLst>
                  <a:glow rad="127000">
                    <a:schemeClr val="bg1">
                      <a:alpha val="25000"/>
                    </a:schemeClr>
                  </a:glow>
                </a:effectLst>
                <a:latin typeface="Arial" pitchFamily="34" charset="0"/>
                <a:ea typeface="+mn-ea"/>
                <a:cs typeface="Arial" pitchFamily="34" charset="0"/>
                <a:hlinkClick r:id="rId6"/>
              </a:rPr>
              <a:t>Iron Dome Battery Deployed Near Ashkelon</a:t>
            </a:r>
            <a:endParaRPr lang="he-IL" sz="1050" dirty="0" smtClean="0">
              <a:effectLst>
                <a:glow rad="127000">
                  <a:schemeClr val="bg1">
                    <a:alpha val="25000"/>
                  </a:schemeClr>
                </a:glow>
              </a:effectLst>
            </a:endParaRPr>
          </a:p>
        </p:txBody>
      </p:sp>
    </p:spTree>
    <p:extLst>
      <p:ext uri="{BB962C8B-B14F-4D97-AF65-F5344CB8AC3E}">
        <p14:creationId xmlns:p14="http://schemas.microsoft.com/office/powerpoint/2010/main" val="2067382918"/>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5_כותרת ותוכן">
    <p:spTree>
      <p:nvGrpSpPr>
        <p:cNvPr id="1" name=""/>
        <p:cNvGrpSpPr/>
        <p:nvPr/>
      </p:nvGrpSpPr>
      <p:grpSpPr>
        <a:xfrm>
          <a:off x="0" y="0"/>
          <a:ext cx="0" cy="0"/>
          <a:chOff x="0" y="0"/>
          <a:chExt cx="0" cy="0"/>
        </a:xfrm>
      </p:grpSpPr>
      <p:pic>
        <p:nvPicPr>
          <p:cNvPr id="6" name="תמונה 5"/>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bright="19000" contrast="-20000"/>
                    </a14:imgEffect>
                  </a14:imgLayer>
                </a14:imgProps>
              </a:ext>
              <a:ext uri="{28A0092B-C50C-407E-A947-70E740481C1C}">
                <a14:useLocalDpi xmlns:a14="http://schemas.microsoft.com/office/drawing/2010/main"/>
              </a:ext>
            </a:extLst>
          </a:blip>
          <a:srcRect/>
          <a:stretch/>
        </p:blipFill>
        <p:spPr>
          <a:xfrm>
            <a:off x="701332" y="1052736"/>
            <a:ext cx="8186451" cy="4280945"/>
          </a:xfrm>
          <a:prstGeom prst="rect">
            <a:avLst/>
          </a:prstGeom>
        </p:spPr>
      </p:pic>
      <p:pic>
        <p:nvPicPr>
          <p:cNvPr id="7" name="תמונה 6"/>
          <p:cNvPicPr>
            <a:picLocks noChangeAspect="1"/>
          </p:cNvPicPr>
          <p:nvPr userDrawn="1"/>
        </p:nvPicPr>
        <p:blipFill>
          <a:blip r:embed="rId4" cstate="print"/>
          <a:srcRect/>
          <a:stretch>
            <a:fillRect/>
          </a:stretch>
        </p:blipFill>
        <p:spPr bwMode="auto">
          <a:xfrm>
            <a:off x="3175" y="0"/>
            <a:ext cx="9137650" cy="1462088"/>
          </a:xfrm>
          <a:prstGeom prst="rect">
            <a:avLst/>
          </a:prstGeom>
          <a:noFill/>
          <a:ln w="9525">
            <a:noFill/>
            <a:miter lim="800000"/>
            <a:headEnd/>
            <a:tailEnd/>
          </a:ln>
        </p:spPr>
      </p:pic>
      <p:sp>
        <p:nvSpPr>
          <p:cNvPr id="2" name="כותרת 1"/>
          <p:cNvSpPr>
            <a:spLocks noGrp="1"/>
          </p:cNvSpPr>
          <p:nvPr>
            <p:ph type="title"/>
          </p:nvPr>
        </p:nvSpPr>
        <p:spPr>
          <a:xfrm>
            <a:off x="251520" y="0"/>
            <a:ext cx="8435280" cy="968400"/>
          </a:xfrm>
          <a:prstGeom prst="rect">
            <a:avLst/>
          </a:prstGeom>
        </p:spPr>
        <p:txBody>
          <a:bodyPr/>
          <a:lstStyle/>
          <a:p>
            <a:r>
              <a:rPr lang="he-IL" smtClean="0"/>
              <a:t>לחץ כדי לערוך סגנון כותרת של תבנית בסיס</a:t>
            </a:r>
            <a:endParaRPr lang="en-US"/>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Tree>
    <p:extLst>
      <p:ext uri="{BB962C8B-B14F-4D97-AF65-F5344CB8AC3E}">
        <p14:creationId xmlns:p14="http://schemas.microsoft.com/office/powerpoint/2010/main" val="382178585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7_כותרת ותוכן">
    <p:spTree>
      <p:nvGrpSpPr>
        <p:cNvPr id="1" name=""/>
        <p:cNvGrpSpPr/>
        <p:nvPr/>
      </p:nvGrpSpPr>
      <p:grpSpPr>
        <a:xfrm>
          <a:off x="0" y="0"/>
          <a:ext cx="0" cy="0"/>
          <a:chOff x="0" y="0"/>
          <a:chExt cx="0" cy="0"/>
        </a:xfrm>
      </p:grpSpPr>
      <p:pic>
        <p:nvPicPr>
          <p:cNvPr id="5" name="תמונה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657"/>
            <a:ext cx="9144000" cy="6861657"/>
          </a:xfrm>
          <a:prstGeom prst="rect">
            <a:avLst/>
          </a:prstGeom>
        </p:spPr>
      </p:pic>
      <p:pic>
        <p:nvPicPr>
          <p:cNvPr id="7" name="תמונה 6"/>
          <p:cNvPicPr>
            <a:picLocks noChangeAspect="1"/>
          </p:cNvPicPr>
          <p:nvPr userDrawn="1"/>
        </p:nvPicPr>
        <p:blipFill>
          <a:blip r:embed="rId3" cstate="print"/>
          <a:srcRect/>
          <a:stretch>
            <a:fillRect/>
          </a:stretch>
        </p:blipFill>
        <p:spPr bwMode="auto">
          <a:xfrm>
            <a:off x="3175" y="0"/>
            <a:ext cx="9137650" cy="1462088"/>
          </a:xfrm>
          <a:prstGeom prst="rect">
            <a:avLst/>
          </a:prstGeom>
          <a:noFill/>
          <a:ln w="9525">
            <a:noFill/>
            <a:miter lim="800000"/>
            <a:headEnd/>
            <a:tailEnd/>
          </a:ln>
        </p:spPr>
      </p:pic>
      <p:sp>
        <p:nvSpPr>
          <p:cNvPr id="2" name="כותרת 1"/>
          <p:cNvSpPr>
            <a:spLocks noGrp="1"/>
          </p:cNvSpPr>
          <p:nvPr>
            <p:ph type="title"/>
          </p:nvPr>
        </p:nvSpPr>
        <p:spPr>
          <a:xfrm>
            <a:off x="251520" y="0"/>
            <a:ext cx="8435280" cy="968400"/>
          </a:xfrm>
          <a:prstGeom prst="rect">
            <a:avLst/>
          </a:prstGeom>
        </p:spPr>
        <p:txBody>
          <a:bodyPr/>
          <a:lstStyle/>
          <a:p>
            <a:r>
              <a:rPr lang="he-IL" smtClean="0"/>
              <a:t>לחץ כדי לערוך סגנון כותרת של תבנית בסיס</a:t>
            </a:r>
            <a:endParaRPr lang="en-US"/>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Tree>
    <p:extLst>
      <p:ext uri="{BB962C8B-B14F-4D97-AF65-F5344CB8AC3E}">
        <p14:creationId xmlns:p14="http://schemas.microsoft.com/office/powerpoint/2010/main" val="3818220708"/>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כותרת ותוכן">
    <p:spTree>
      <p:nvGrpSpPr>
        <p:cNvPr id="1" name=""/>
        <p:cNvGrpSpPr/>
        <p:nvPr/>
      </p:nvGrpSpPr>
      <p:grpSpPr>
        <a:xfrm>
          <a:off x="0" y="0"/>
          <a:ext cx="0" cy="0"/>
          <a:chOff x="0" y="0"/>
          <a:chExt cx="0" cy="0"/>
        </a:xfrm>
      </p:grpSpPr>
      <p:pic>
        <p:nvPicPr>
          <p:cNvPr id="6" name="תמונה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78689"/>
            <a:ext cx="2905200" cy="5122518"/>
          </a:xfrm>
          <a:prstGeom prst="rect">
            <a:avLst/>
          </a:prstGeom>
        </p:spPr>
      </p:pic>
      <p:pic>
        <p:nvPicPr>
          <p:cNvPr id="7" name="תמונה 6"/>
          <p:cNvPicPr>
            <a:picLocks noChangeAspect="1"/>
          </p:cNvPicPr>
          <p:nvPr userDrawn="1"/>
        </p:nvPicPr>
        <p:blipFill>
          <a:blip r:embed="rId3" cstate="print"/>
          <a:srcRect/>
          <a:stretch>
            <a:fillRect/>
          </a:stretch>
        </p:blipFill>
        <p:spPr bwMode="auto">
          <a:xfrm>
            <a:off x="3175" y="0"/>
            <a:ext cx="9137650" cy="1462088"/>
          </a:xfrm>
          <a:prstGeom prst="rect">
            <a:avLst/>
          </a:prstGeom>
          <a:noFill/>
          <a:ln w="9525">
            <a:noFill/>
            <a:miter lim="800000"/>
            <a:headEnd/>
            <a:tailEnd/>
          </a:ln>
        </p:spPr>
      </p:pic>
      <p:sp>
        <p:nvSpPr>
          <p:cNvPr id="2" name="כותרת 1"/>
          <p:cNvSpPr>
            <a:spLocks noGrp="1"/>
          </p:cNvSpPr>
          <p:nvPr>
            <p:ph type="title"/>
          </p:nvPr>
        </p:nvSpPr>
        <p:spPr>
          <a:xfrm>
            <a:off x="251520" y="0"/>
            <a:ext cx="8435280" cy="968400"/>
          </a:xfrm>
          <a:prstGeom prst="rect">
            <a:avLst/>
          </a:prstGeom>
        </p:spPr>
        <p:txBody>
          <a:bodyPr/>
          <a:lstStyle/>
          <a:p>
            <a:r>
              <a:rPr lang="he-IL" smtClean="0"/>
              <a:t>לחץ כדי לערוך סגנון כותרת של תבנית בסיס</a:t>
            </a:r>
            <a:endParaRPr lang="en-US"/>
          </a:p>
        </p:txBody>
      </p:sp>
      <p:sp>
        <p:nvSpPr>
          <p:cNvPr id="3" name="מציין מיקום תוכן 2"/>
          <p:cNvSpPr>
            <a:spLocks noGrp="1"/>
          </p:cNvSpPr>
          <p:nvPr>
            <p:ph idx="1"/>
          </p:nvPr>
        </p:nvSpPr>
        <p:spPr>
          <a:xfrm>
            <a:off x="3131840" y="1340768"/>
            <a:ext cx="5554960" cy="5328592"/>
          </a:xfrm>
        </p:spPr>
        <p:txBody>
          <a:bodyPr/>
          <a:lstStyle/>
          <a:p>
            <a:pPr lvl="0"/>
            <a:r>
              <a:rPr lang="he-IL" dirty="0" smtClean="0"/>
              <a:t>לחץ כדי לערוך סגנונות טקסט של תבנית בסיס</a:t>
            </a:r>
          </a:p>
          <a:p>
            <a:pPr lvl="1"/>
            <a:r>
              <a:rPr lang="he-IL" dirty="0" smtClean="0"/>
              <a:t>רמה שנייה</a:t>
            </a:r>
          </a:p>
          <a:p>
            <a:pPr lvl="2"/>
            <a:r>
              <a:rPr lang="he-IL" dirty="0" smtClean="0"/>
              <a:t>רמה שלישית</a:t>
            </a:r>
          </a:p>
          <a:p>
            <a:pPr lvl="3"/>
            <a:r>
              <a:rPr lang="he-IL" dirty="0" smtClean="0"/>
              <a:t>רמה רביעית</a:t>
            </a:r>
          </a:p>
          <a:p>
            <a:pPr lvl="4"/>
            <a:r>
              <a:rPr lang="he-IL" dirty="0" smtClean="0"/>
              <a:t>רמה חמישית</a:t>
            </a:r>
            <a:endParaRPr lang="en-US" dirty="0"/>
          </a:p>
        </p:txBody>
      </p:sp>
    </p:spTree>
    <p:extLst>
      <p:ext uri="{BB962C8B-B14F-4D97-AF65-F5344CB8AC3E}">
        <p14:creationId xmlns:p14="http://schemas.microsoft.com/office/powerpoint/2010/main" val="256586778"/>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כיווני פעולה">
    <p:spTree>
      <p:nvGrpSpPr>
        <p:cNvPr id="1" name=""/>
        <p:cNvGrpSpPr/>
        <p:nvPr/>
      </p:nvGrpSpPr>
      <p:grpSpPr>
        <a:xfrm>
          <a:off x="0" y="0"/>
          <a:ext cx="0" cy="0"/>
          <a:chOff x="0" y="0"/>
          <a:chExt cx="0" cy="0"/>
        </a:xfrm>
      </p:grpSpPr>
      <p:pic>
        <p:nvPicPr>
          <p:cNvPr id="6" name="תמונה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78689"/>
            <a:ext cx="2905200" cy="5122518"/>
          </a:xfrm>
          <a:prstGeom prst="rect">
            <a:avLst/>
          </a:prstGeom>
        </p:spPr>
      </p:pic>
      <p:pic>
        <p:nvPicPr>
          <p:cNvPr id="7" name="תמונה 6"/>
          <p:cNvPicPr>
            <a:picLocks noChangeAspect="1"/>
          </p:cNvPicPr>
          <p:nvPr userDrawn="1"/>
        </p:nvPicPr>
        <p:blipFill>
          <a:blip r:embed="rId3" cstate="print"/>
          <a:srcRect/>
          <a:stretch>
            <a:fillRect/>
          </a:stretch>
        </p:blipFill>
        <p:spPr bwMode="auto">
          <a:xfrm>
            <a:off x="3175" y="0"/>
            <a:ext cx="9137650" cy="1462088"/>
          </a:xfrm>
          <a:prstGeom prst="rect">
            <a:avLst/>
          </a:prstGeom>
          <a:noFill/>
          <a:ln w="9525">
            <a:noFill/>
            <a:miter lim="800000"/>
            <a:headEnd/>
            <a:tailEnd/>
          </a:ln>
        </p:spPr>
      </p:pic>
      <p:sp>
        <p:nvSpPr>
          <p:cNvPr id="2" name="כותרת 1"/>
          <p:cNvSpPr>
            <a:spLocks noGrp="1"/>
          </p:cNvSpPr>
          <p:nvPr>
            <p:ph type="title"/>
          </p:nvPr>
        </p:nvSpPr>
        <p:spPr>
          <a:xfrm>
            <a:off x="251520" y="0"/>
            <a:ext cx="8435280" cy="968400"/>
          </a:xfrm>
          <a:prstGeom prst="rect">
            <a:avLst/>
          </a:prstGeom>
        </p:spPr>
        <p:txBody>
          <a:bodyPr/>
          <a:lstStyle/>
          <a:p>
            <a:r>
              <a:rPr lang="he-IL" smtClean="0"/>
              <a:t>לחץ כדי לערוך סגנון כותרת של תבנית בסיס</a:t>
            </a:r>
            <a:endParaRPr lang="en-US"/>
          </a:p>
        </p:txBody>
      </p:sp>
      <p:sp>
        <p:nvSpPr>
          <p:cNvPr id="3" name="מציין מיקום תוכן 2"/>
          <p:cNvSpPr>
            <a:spLocks noGrp="1"/>
          </p:cNvSpPr>
          <p:nvPr>
            <p:ph idx="1"/>
          </p:nvPr>
        </p:nvSpPr>
        <p:spPr>
          <a:xfrm>
            <a:off x="2905200" y="1340768"/>
            <a:ext cx="5781600" cy="5328592"/>
          </a:xfrm>
        </p:spPr>
        <p:txBody>
          <a:bodyPr/>
          <a:lstStyle>
            <a:lvl1pPr>
              <a:lnSpc>
                <a:spcPts val="2600"/>
              </a:lnSpc>
              <a:spcBef>
                <a:spcPts val="2400"/>
              </a:spcBef>
              <a:defRPr sz="2400"/>
            </a:lvl1pPr>
          </a:lstStyle>
          <a:p>
            <a:pPr lvl="0"/>
            <a:r>
              <a:rPr lang="he-IL" dirty="0" smtClean="0"/>
              <a:t>לחץ כדי לערוך סגנונות טקסט של תבנית בסיס</a:t>
            </a:r>
          </a:p>
          <a:p>
            <a:pPr lvl="1"/>
            <a:r>
              <a:rPr lang="he-IL" dirty="0" smtClean="0"/>
              <a:t>רמה שנייה</a:t>
            </a:r>
          </a:p>
          <a:p>
            <a:pPr lvl="2"/>
            <a:r>
              <a:rPr lang="he-IL" dirty="0" smtClean="0"/>
              <a:t>רמה שלישית</a:t>
            </a:r>
          </a:p>
          <a:p>
            <a:pPr lvl="3"/>
            <a:r>
              <a:rPr lang="he-IL" dirty="0" smtClean="0"/>
              <a:t>רמה רביעית</a:t>
            </a:r>
          </a:p>
          <a:p>
            <a:pPr lvl="4"/>
            <a:r>
              <a:rPr lang="he-IL" dirty="0" smtClean="0"/>
              <a:t>רמה חמישית</a:t>
            </a:r>
            <a:endParaRPr lang="en-US" dirty="0"/>
          </a:p>
        </p:txBody>
      </p:sp>
    </p:spTree>
    <p:extLst>
      <p:ext uri="{BB962C8B-B14F-4D97-AF65-F5344CB8AC3E}">
        <p14:creationId xmlns:p14="http://schemas.microsoft.com/office/powerpoint/2010/main" val="165840610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שקופית תוכן">
    <p:spTree>
      <p:nvGrpSpPr>
        <p:cNvPr id="1" name=""/>
        <p:cNvGrpSpPr/>
        <p:nvPr/>
      </p:nvGrpSpPr>
      <p:grpSpPr>
        <a:xfrm>
          <a:off x="0" y="0"/>
          <a:ext cx="0" cy="0"/>
          <a:chOff x="0" y="0"/>
          <a:chExt cx="0" cy="0"/>
        </a:xfrm>
      </p:grpSpPr>
      <p:sp>
        <p:nvSpPr>
          <p:cNvPr id="6" name="מציין מיקום תוכן 2"/>
          <p:cNvSpPr>
            <a:spLocks noGrp="1"/>
          </p:cNvSpPr>
          <p:nvPr>
            <p:ph idx="12"/>
          </p:nvPr>
        </p:nvSpPr>
        <p:spPr>
          <a:xfrm>
            <a:off x="467544" y="1340768"/>
            <a:ext cx="8219256" cy="5328592"/>
          </a:xfrm>
        </p:spPr>
        <p:txBody>
          <a:bodyPr/>
          <a:lstStyle>
            <a:lvl1pPr marL="216000" indent="-216000">
              <a:lnSpc>
                <a:spcPts val="2600"/>
              </a:lnSpc>
              <a:spcBef>
                <a:spcPts val="1800"/>
              </a:spcBef>
              <a:buClr>
                <a:srgbClr val="003D81"/>
              </a:buClr>
              <a:buSzPct val="120000"/>
              <a:buFont typeface="Wingdings" pitchFamily="2" charset="2"/>
              <a:buChar char="§"/>
              <a:defRPr sz="2400" baseline="0"/>
            </a:lvl1pPr>
            <a:lvl2pPr marL="432000" indent="-216000">
              <a:lnSpc>
                <a:spcPts val="2200"/>
              </a:lnSpc>
              <a:spcBef>
                <a:spcPts val="600"/>
              </a:spcBef>
              <a:buClr>
                <a:srgbClr val="003D81"/>
              </a:buClr>
              <a:buFont typeface="Wingdings" pitchFamily="2" charset="2"/>
              <a:buChar char="§"/>
              <a:defRPr sz="2000" baseline="0">
                <a:solidFill>
                  <a:srgbClr val="003D81"/>
                </a:solidFill>
              </a:defRPr>
            </a:lvl2pPr>
            <a:lvl3pPr marL="648000" indent="-216000">
              <a:lnSpc>
                <a:spcPts val="2000"/>
              </a:lnSpc>
              <a:spcBef>
                <a:spcPts val="600"/>
              </a:spcBef>
              <a:buFont typeface="Wingdings" pitchFamily="2" charset="2"/>
              <a:buChar char="§"/>
              <a:defRPr sz="1800" baseline="0"/>
            </a:lvl3pPr>
          </a:lstStyle>
          <a:p>
            <a:pPr lvl="0"/>
            <a:r>
              <a:rPr lang="he-IL" smtClean="0"/>
              <a:t>לחץ כדי לערוך סגנונות טקסט של תבנית בסיס</a:t>
            </a:r>
          </a:p>
          <a:p>
            <a:pPr lvl="1"/>
            <a:r>
              <a:rPr lang="he-IL" smtClean="0"/>
              <a:t>רמה שנייה</a:t>
            </a:r>
          </a:p>
          <a:p>
            <a:pPr lvl="2"/>
            <a:r>
              <a:rPr lang="he-IL" smtClean="0"/>
              <a:t>רמה שלישית</a:t>
            </a:r>
          </a:p>
        </p:txBody>
      </p:sp>
      <p:sp>
        <p:nvSpPr>
          <p:cNvPr id="13" name="כותרת 1"/>
          <p:cNvSpPr>
            <a:spLocks noGrp="1"/>
          </p:cNvSpPr>
          <p:nvPr>
            <p:ph type="title"/>
          </p:nvPr>
        </p:nvSpPr>
        <p:spPr>
          <a:xfrm>
            <a:off x="251520" y="13990"/>
            <a:ext cx="8435280" cy="966738"/>
          </a:xfrm>
          <a:prstGeom prst="rect">
            <a:avLst/>
          </a:prstGeom>
        </p:spPr>
        <p:txBody>
          <a:bodyPr anchor="b">
            <a:noAutofit/>
          </a:bodyPr>
          <a:lstStyle>
            <a:lvl1pPr algn="r">
              <a:lnSpc>
                <a:spcPts val="3600"/>
              </a:lnSpc>
              <a:defRPr sz="3200" baseline="0"/>
            </a:lvl1pPr>
          </a:lstStyle>
          <a:p>
            <a:r>
              <a:rPr lang="he-IL" smtClean="0"/>
              <a:t>לחץ כדי לערוך סגנון כותרת של תבנית בסיס</a:t>
            </a:r>
            <a:endParaRPr lang="en-US" dirty="0"/>
          </a:p>
        </p:txBody>
      </p:sp>
      <p:pic>
        <p:nvPicPr>
          <p:cNvPr id="5" name="תמונה 9"/>
          <p:cNvPicPr>
            <a:picLocks noChangeAspect="1"/>
          </p:cNvPicPr>
          <p:nvPr userDrawn="1"/>
        </p:nvPicPr>
        <p:blipFill>
          <a:blip r:embed="rId2" cstate="print"/>
          <a:srcRect/>
          <a:stretch>
            <a:fillRect/>
          </a:stretch>
        </p:blipFill>
        <p:spPr bwMode="auto">
          <a:xfrm>
            <a:off x="3175" y="0"/>
            <a:ext cx="9137650" cy="1462088"/>
          </a:xfrm>
          <a:prstGeom prst="rect">
            <a:avLst/>
          </a:prstGeom>
          <a:noFill/>
          <a:ln w="9525">
            <a:noFill/>
            <a:miter lim="800000"/>
            <a:headEnd/>
            <a:tailEnd/>
          </a:ln>
        </p:spPr>
      </p:pic>
    </p:spTree>
    <p:extLst>
      <p:ext uri="{BB962C8B-B14F-4D97-AF65-F5344CB8AC3E}">
        <p14:creationId xmlns:p14="http://schemas.microsoft.com/office/powerpoint/2010/main" val="3128893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מציין מיקום טקסט 2"/>
          <p:cNvSpPr>
            <a:spLocks noGrp="1"/>
          </p:cNvSpPr>
          <p:nvPr>
            <p:ph type="body" idx="1"/>
          </p:nvPr>
        </p:nvSpPr>
        <p:spPr>
          <a:xfrm>
            <a:off x="251520" y="1340768"/>
            <a:ext cx="8435280" cy="5328592"/>
          </a:xfrm>
          <a:prstGeom prst="rect">
            <a:avLst/>
          </a:prstGeom>
        </p:spPr>
        <p:txBody>
          <a:bodyPr vert="horz" lIns="91440" tIns="45720" rIns="91440" bIns="45720" rtlCol="0">
            <a:noAutofit/>
          </a:bodyPr>
          <a:lstStyle/>
          <a:p>
            <a:pPr lvl="0"/>
            <a:r>
              <a:rPr lang="he-IL" dirty="0" smtClean="0"/>
              <a:t>תודה</a:t>
            </a:r>
            <a:endParaRPr lang="en-US" dirty="0"/>
          </a:p>
        </p:txBody>
      </p:sp>
    </p:spTree>
    <p:extLst>
      <p:ext uri="{BB962C8B-B14F-4D97-AF65-F5344CB8AC3E}">
        <p14:creationId xmlns:p14="http://schemas.microsoft.com/office/powerpoint/2010/main" val="3871959918"/>
      </p:ext>
    </p:extLst>
  </p:cSld>
  <p:clrMap bg1="lt1" tx1="dk1" bg2="lt2" tx2="dk2" accent1="accent1" accent2="accent2" accent3="accent3" accent4="accent4" accent5="accent5" accent6="accent6" hlink="hlink" folHlink="folHlink"/>
  <p:sldLayoutIdLst>
    <p:sldLayoutId id="2147483773" r:id="rId1"/>
    <p:sldLayoutId id="2147483775" r:id="rId2"/>
    <p:sldLayoutId id="2147483791" r:id="rId3"/>
    <p:sldLayoutId id="2147483784" r:id="rId4"/>
    <p:sldLayoutId id="2147483785" r:id="rId5"/>
    <p:sldLayoutId id="2147483786" r:id="rId6"/>
    <p:sldLayoutId id="2147483787" r:id="rId7"/>
    <p:sldLayoutId id="2147483788" r:id="rId8"/>
    <p:sldLayoutId id="2147483789" r:id="rId9"/>
    <p:sldLayoutId id="2147483790" r:id="rId10"/>
    <p:sldLayoutId id="2147483774" r:id="rId11"/>
    <p:sldLayoutId id="2147483801" r:id="rId12"/>
    <p:sldLayoutId id="2147483802" r:id="rId13"/>
    <p:sldLayoutId id="2147483799" r:id="rId14"/>
    <p:sldLayoutId id="2147483778" r:id="rId15"/>
    <p:sldLayoutId id="2147483794" r:id="rId16"/>
    <p:sldLayoutId id="2147483792" r:id="rId17"/>
    <p:sldLayoutId id="2147483780" r:id="rId18"/>
    <p:sldLayoutId id="2147483783" r:id="rId19"/>
    <p:sldLayoutId id="2147483776" r:id="rId20"/>
    <p:sldLayoutId id="2147483796" r:id="rId21"/>
    <p:sldLayoutId id="2147483800" r:id="rId22"/>
  </p:sldLayoutIdLst>
  <p:timing>
    <p:tnLst>
      <p:par>
        <p:cTn id="1" dur="indefinite" restart="never" nodeType="tmRoot"/>
      </p:par>
    </p:tnLst>
  </p:timing>
  <p:txStyles>
    <p:titleStyle>
      <a:lvl1pPr algn="r" defTabSz="914400" rtl="0" eaLnBrk="1" latinLnBrk="0" hangingPunct="1">
        <a:lnSpc>
          <a:spcPts val="3600"/>
        </a:lnSpc>
        <a:spcBef>
          <a:spcPct val="0"/>
        </a:spcBef>
        <a:buNone/>
        <a:defRPr sz="3200" kern="1200" baseline="0">
          <a:solidFill>
            <a:srgbClr val="003D81"/>
          </a:solidFill>
          <a:latin typeface="Arial" pitchFamily="34" charset="0"/>
          <a:ea typeface="+mj-ea"/>
          <a:cs typeface="Arial" pitchFamily="34" charset="0"/>
        </a:defRPr>
      </a:lvl1pPr>
    </p:titleStyle>
    <p:bodyStyle>
      <a:lvl1pPr marL="288000" indent="-288000" algn="r" defTabSz="914400" rtl="1" eaLnBrk="1" latinLnBrk="0" hangingPunct="1">
        <a:lnSpc>
          <a:spcPts val="2600"/>
        </a:lnSpc>
        <a:spcBef>
          <a:spcPts val="1800"/>
        </a:spcBef>
        <a:buSzPct val="85000"/>
        <a:buFont typeface="Wingdings" pitchFamily="2" charset="2"/>
        <a:buChar char="n"/>
        <a:defRPr sz="5400" kern="1200" baseline="0">
          <a:solidFill>
            <a:srgbClr val="003D81"/>
          </a:solidFill>
          <a:latin typeface="Arial" pitchFamily="34" charset="0"/>
          <a:ea typeface="+mn-ea"/>
          <a:cs typeface="Arial" pitchFamily="34" charset="0"/>
        </a:defRPr>
      </a:lvl1pPr>
      <a:lvl2pPr marL="576000" indent="-252000" algn="r" defTabSz="914400" rtl="1" eaLnBrk="1" latinLnBrk="0" hangingPunct="1">
        <a:lnSpc>
          <a:spcPts val="2200"/>
        </a:lnSpc>
        <a:spcBef>
          <a:spcPts val="600"/>
        </a:spcBef>
        <a:buSzPct val="85000"/>
        <a:buFont typeface="Wingdings" pitchFamily="2" charset="2"/>
        <a:buChar char="n"/>
        <a:defRPr sz="2000" kern="1200" baseline="0">
          <a:solidFill>
            <a:srgbClr val="003D81"/>
          </a:solidFill>
          <a:latin typeface="Arial" pitchFamily="34" charset="0"/>
          <a:ea typeface="+mn-ea"/>
          <a:cs typeface="Arial" pitchFamily="34" charset="0"/>
        </a:defRPr>
      </a:lvl2pPr>
      <a:lvl3pPr marL="828000" indent="-216000" algn="r" defTabSz="914400" rtl="1" eaLnBrk="1" latinLnBrk="0" hangingPunct="1">
        <a:spcBef>
          <a:spcPts val="600"/>
        </a:spcBef>
        <a:buSzPct val="85000"/>
        <a:buFont typeface="Wingdings" pitchFamily="2" charset="2"/>
        <a:buChar char="n"/>
        <a:defRPr sz="1800" kern="1200" baseline="0">
          <a:solidFill>
            <a:srgbClr val="003D81"/>
          </a:solidFill>
          <a:latin typeface="Arial" pitchFamily="34" charset="0"/>
          <a:ea typeface="+mn-ea"/>
          <a:cs typeface="Arial" pitchFamily="34" charset="0"/>
        </a:defRPr>
      </a:lvl3pPr>
      <a:lvl4pPr marL="1044000" indent="-180000" algn="r" defTabSz="914400" rtl="1" eaLnBrk="1" latinLnBrk="0" hangingPunct="1">
        <a:spcBef>
          <a:spcPts val="600"/>
        </a:spcBef>
        <a:buSzPct val="85000"/>
        <a:buFont typeface="Wingdings" pitchFamily="2" charset="2"/>
        <a:buChar char="n"/>
        <a:defRPr sz="1600" kern="1200" baseline="0">
          <a:solidFill>
            <a:srgbClr val="003D81"/>
          </a:solidFill>
          <a:latin typeface="Arial" pitchFamily="34" charset="0"/>
          <a:ea typeface="+mn-ea"/>
          <a:cs typeface="Arial" pitchFamily="34" charset="0"/>
        </a:defRPr>
      </a:lvl4pPr>
      <a:lvl5pPr marL="1224000" indent="-144000" algn="r" defTabSz="914400" rtl="1" eaLnBrk="1" latinLnBrk="0" hangingPunct="1">
        <a:spcBef>
          <a:spcPts val="600"/>
        </a:spcBef>
        <a:buSzPct val="85000"/>
        <a:buFont typeface="Wingdings" pitchFamily="2" charset="2"/>
        <a:buChar char="n"/>
        <a:defRPr sz="1400" kern="1200" baseline="0">
          <a:solidFill>
            <a:srgbClr val="003D8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כותרת 9"/>
          <p:cNvSpPr>
            <a:spLocks noGrp="1"/>
          </p:cNvSpPr>
          <p:nvPr>
            <p:ph type="ctrTitle"/>
          </p:nvPr>
        </p:nvSpPr>
        <p:spPr>
          <a:xfrm>
            <a:off x="685800" y="3352279"/>
            <a:ext cx="7772400" cy="1470025"/>
          </a:xfrm>
        </p:spPr>
        <p:txBody>
          <a:bodyPr>
            <a:noAutofit/>
          </a:bodyPr>
          <a:lstStyle/>
          <a:p>
            <a:r>
              <a:rPr lang="he-IL" sz="5400" b="1" dirty="0" smtClean="0"/>
              <a:t>ענפי המסחר והשירותים </a:t>
            </a:r>
            <a:r>
              <a:rPr lang="he-IL" sz="5400" b="1" dirty="0" smtClean="0"/>
              <a:t>בישראל</a:t>
            </a:r>
            <a:r>
              <a:rPr lang="he-IL" dirty="0" smtClean="0"/>
              <a:t/>
            </a:r>
            <a:br>
              <a:rPr lang="he-IL" dirty="0" smtClean="0"/>
            </a:br>
            <a:r>
              <a:rPr lang="he-IL" sz="3600" dirty="0" smtClean="0"/>
              <a:t>שולחן עגול מכון אהרון</a:t>
            </a:r>
            <a:r>
              <a:rPr lang="en-US" sz="5400" dirty="0" smtClean="0"/>
              <a:t/>
            </a:r>
            <a:br>
              <a:rPr lang="en-US" sz="5400" dirty="0" smtClean="0"/>
            </a:br>
            <a:r>
              <a:rPr lang="he-IL" sz="4000" dirty="0" smtClean="0"/>
              <a:t/>
            </a:r>
            <a:br>
              <a:rPr lang="he-IL" sz="4000" dirty="0" smtClean="0"/>
            </a:br>
            <a:endParaRPr lang="en-US" dirty="0" smtClean="0"/>
          </a:p>
        </p:txBody>
      </p:sp>
      <p:sp>
        <p:nvSpPr>
          <p:cNvPr id="39939" name="מציין מיקום טקסט 12"/>
          <p:cNvSpPr>
            <a:spLocks noGrp="1"/>
          </p:cNvSpPr>
          <p:nvPr>
            <p:ph type="subTitle" idx="1"/>
          </p:nvPr>
        </p:nvSpPr>
        <p:spPr/>
        <p:txBody>
          <a:bodyPr>
            <a:noAutofit/>
          </a:bodyPr>
          <a:lstStyle/>
          <a:p>
            <a:r>
              <a:rPr lang="he-IL" sz="2800" dirty="0" smtClean="0"/>
              <a:t>פרופ' אבי שמחון</a:t>
            </a:r>
          </a:p>
          <a:p>
            <a:r>
              <a:rPr lang="he-IL" sz="2800" dirty="0" smtClean="0"/>
              <a:t>המועצה </a:t>
            </a:r>
            <a:r>
              <a:rPr lang="he-IL" sz="2800" dirty="0" smtClean="0"/>
              <a:t>הלאומית לכלכלה</a:t>
            </a:r>
            <a:endParaRPr lang="he-IL" sz="2800" dirty="0"/>
          </a:p>
          <a:p>
            <a:r>
              <a:rPr lang="he-IL" sz="2800" dirty="0" smtClean="0"/>
              <a:t>ינואר </a:t>
            </a:r>
            <a:r>
              <a:rPr lang="he-IL" sz="2800" dirty="0" smtClean="0"/>
              <a:t>2019</a:t>
            </a:r>
            <a:endParaRPr lang="en-US"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כותרת 2"/>
          <p:cNvSpPr>
            <a:spLocks noGrp="1"/>
          </p:cNvSpPr>
          <p:nvPr>
            <p:ph type="title"/>
          </p:nvPr>
        </p:nvSpPr>
        <p:spPr>
          <a:xfrm>
            <a:off x="0" y="332656"/>
            <a:ext cx="8964488" cy="908720"/>
          </a:xfrm>
        </p:spPr>
        <p:txBody>
          <a:bodyPr/>
          <a:lstStyle/>
          <a:p>
            <a:pPr eaLnBrk="1" hangingPunct="1"/>
            <a:r>
              <a:rPr lang="he-IL" b="1" dirty="0" smtClean="0"/>
              <a:t>בעיית הנתונים</a:t>
            </a:r>
            <a:endParaRPr lang="en-US" b="1" dirty="0"/>
          </a:p>
        </p:txBody>
      </p:sp>
      <p:sp>
        <p:nvSpPr>
          <p:cNvPr id="5" name="Rectangle 4"/>
          <p:cNvSpPr/>
          <p:nvPr/>
        </p:nvSpPr>
        <p:spPr>
          <a:xfrm>
            <a:off x="179512" y="1340768"/>
            <a:ext cx="8568952" cy="3908762"/>
          </a:xfrm>
          <a:prstGeom prst="rect">
            <a:avLst/>
          </a:prstGeom>
        </p:spPr>
        <p:txBody>
          <a:bodyPr wrap="square">
            <a:spAutoFit/>
          </a:bodyPr>
          <a:lstStyle/>
          <a:p>
            <a:pPr marL="457200" indent="-457200" algn="r" rtl="1">
              <a:buFont typeface="Wingdings" panose="05000000000000000000" pitchFamily="2" charset="2"/>
              <a:buChar char="§"/>
            </a:pPr>
            <a:r>
              <a:rPr lang="he-IL" sz="3200" b="1" dirty="0" smtClean="0"/>
              <a:t>מדדי מחירים בענפי השירותים</a:t>
            </a:r>
          </a:p>
          <a:p>
            <a:pPr marL="914400" lvl="1" indent="-457200" algn="r" rtl="1">
              <a:buFont typeface="Wingdings" panose="05000000000000000000" pitchFamily="2" charset="2"/>
              <a:buChar char="§"/>
            </a:pPr>
            <a:r>
              <a:rPr lang="he-IL" dirty="0" smtClean="0"/>
              <a:t>העדר נתונים היסטוריים</a:t>
            </a:r>
            <a:endParaRPr lang="en-US" dirty="0" smtClean="0"/>
          </a:p>
          <a:p>
            <a:pPr marL="914400" lvl="1" indent="-457200" algn="r" rtl="1">
              <a:buFont typeface="Wingdings" panose="05000000000000000000" pitchFamily="2" charset="2"/>
              <a:buChar char="§"/>
            </a:pPr>
            <a:r>
              <a:rPr lang="he-IL" dirty="0" smtClean="0"/>
              <a:t>ענפים בודדים בלבד (לא כולל מסחר)</a:t>
            </a:r>
          </a:p>
          <a:p>
            <a:pPr marL="914400" lvl="1" indent="-457200" algn="r" rtl="1">
              <a:buFont typeface="Wingdings" panose="05000000000000000000" pitchFamily="2" charset="2"/>
              <a:buChar char="§"/>
            </a:pPr>
            <a:r>
              <a:rPr lang="he-IL" dirty="0" smtClean="0"/>
              <a:t>רק תפוקות – אין תשומות / ערך מוסף</a:t>
            </a:r>
            <a:r>
              <a:rPr lang="en-US" dirty="0" smtClean="0"/>
              <a:t>;</a:t>
            </a:r>
            <a:r>
              <a:rPr lang="he-IL" dirty="0"/>
              <a:t> </a:t>
            </a:r>
            <a:r>
              <a:rPr lang="he-IL" dirty="0" smtClean="0"/>
              <a:t>הון</a:t>
            </a:r>
          </a:p>
          <a:p>
            <a:pPr marL="914400" lvl="1" indent="-457200" algn="r" rtl="1">
              <a:buFont typeface="Wingdings" panose="05000000000000000000" pitchFamily="2" charset="2"/>
              <a:buChar char="§"/>
            </a:pPr>
            <a:endParaRPr lang="he-IL" sz="2800" dirty="0"/>
          </a:p>
          <a:p>
            <a:pPr marL="457200" indent="-457200" algn="r" rtl="1">
              <a:buFont typeface="Wingdings" panose="05000000000000000000" pitchFamily="2" charset="2"/>
              <a:buChar char="§"/>
            </a:pPr>
            <a:r>
              <a:rPr lang="he-IL" sz="3200" b="1" dirty="0"/>
              <a:t>העדר השוואה בינלאומית ברמה ענפית </a:t>
            </a:r>
            <a:r>
              <a:rPr lang="he-IL" sz="3200" b="1" dirty="0" smtClean="0"/>
              <a:t>– </a:t>
            </a:r>
            <a:r>
              <a:rPr lang="en-US" sz="3200" b="1" dirty="0" smtClean="0"/>
              <a:t>PPP</a:t>
            </a:r>
            <a:endParaRPr lang="he-IL" sz="3200" b="1" dirty="0" smtClean="0"/>
          </a:p>
          <a:p>
            <a:pPr marL="457200" indent="-457200" algn="r" rtl="1">
              <a:buFont typeface="Wingdings" panose="05000000000000000000" pitchFamily="2" charset="2"/>
              <a:buChar char="§"/>
            </a:pPr>
            <a:endParaRPr lang="he-IL" sz="3200" b="1" dirty="0"/>
          </a:p>
          <a:p>
            <a:pPr marL="457200" indent="-457200" algn="r" rtl="1">
              <a:buFont typeface="Wingdings" panose="05000000000000000000" pitchFamily="2" charset="2"/>
              <a:buChar char="§"/>
            </a:pPr>
            <a:r>
              <a:rPr lang="he-IL" sz="3200" b="1" dirty="0" smtClean="0"/>
              <a:t>המשמעות: נתוני הפריון הנמוך עשויה לשקף הבדלי מחירים, לרבות התייעלות</a:t>
            </a:r>
            <a:endParaRPr lang="en-US" sz="3200" b="1" dirty="0"/>
          </a:p>
        </p:txBody>
      </p:sp>
    </p:spTree>
    <p:extLst>
      <p:ext uri="{BB962C8B-B14F-4D97-AF65-F5344CB8AC3E}">
        <p14:creationId xmlns:p14="http://schemas.microsoft.com/office/powerpoint/2010/main" val="14819604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24544" y="372368"/>
            <a:ext cx="9324528" cy="968400"/>
          </a:xfrm>
        </p:spPr>
        <p:txBody>
          <a:bodyPr/>
          <a:lstStyle/>
          <a:p>
            <a:r>
              <a:rPr lang="he-IL" b="1" dirty="0" smtClean="0"/>
              <a:t>מבט-על על ענפ</a:t>
            </a:r>
            <a:r>
              <a:rPr lang="he-IL" b="1" dirty="0" smtClean="0"/>
              <a:t>י השירותים</a:t>
            </a:r>
            <a:endParaRPr lang="he-IL" b="1" dirty="0"/>
          </a:p>
        </p:txBody>
      </p:sp>
      <p:graphicFrame>
        <p:nvGraphicFramePr>
          <p:cNvPr id="6" name="מציין מיקום תוכן 5"/>
          <p:cNvGraphicFramePr>
            <a:graphicFrameLocks noGrp="1"/>
          </p:cNvGraphicFramePr>
          <p:nvPr>
            <p:ph idx="1"/>
            <p:extLst>
              <p:ext uri="{D42A27DB-BD31-4B8C-83A1-F6EECF244321}">
                <p14:modId xmlns:p14="http://schemas.microsoft.com/office/powerpoint/2010/main" val="2467392509"/>
              </p:ext>
            </p:extLst>
          </p:nvPr>
        </p:nvGraphicFramePr>
        <p:xfrm>
          <a:off x="250825" y="1124744"/>
          <a:ext cx="8785671" cy="5544344"/>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7524328" y="6488668"/>
            <a:ext cx="1420581" cy="369332"/>
          </a:xfrm>
          <a:prstGeom prst="rect">
            <a:avLst/>
          </a:prstGeom>
          <a:noFill/>
        </p:spPr>
        <p:txBody>
          <a:bodyPr wrap="none" rtlCol="0">
            <a:spAutoFit/>
          </a:bodyPr>
          <a:lstStyle/>
          <a:p>
            <a:pPr algn="r" rtl="1"/>
            <a:r>
              <a:rPr lang="he-IL" dirty="0" smtClean="0"/>
              <a:t>מקור: </a:t>
            </a:r>
            <a:r>
              <a:rPr lang="en-US" dirty="0" smtClean="0"/>
              <a:t>OECD</a:t>
            </a:r>
            <a:endParaRPr lang="en-US" dirty="0"/>
          </a:p>
        </p:txBody>
      </p:sp>
    </p:spTree>
    <p:extLst>
      <p:ext uri="{BB962C8B-B14F-4D97-AF65-F5344CB8AC3E}">
        <p14:creationId xmlns:p14="http://schemas.microsoft.com/office/powerpoint/2010/main" val="101058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51520" y="372368"/>
            <a:ext cx="8435280" cy="968400"/>
          </a:xfrm>
        </p:spPr>
        <p:txBody>
          <a:bodyPr/>
          <a:lstStyle/>
          <a:p>
            <a:r>
              <a:rPr lang="he-IL" b="1" dirty="0" smtClean="0"/>
              <a:t>ענף המסחר</a:t>
            </a:r>
            <a:endParaRPr lang="he-IL" b="1" dirty="0"/>
          </a:p>
        </p:txBody>
      </p:sp>
      <p:graphicFrame>
        <p:nvGraphicFramePr>
          <p:cNvPr id="6" name="מציין מיקום תוכן 5"/>
          <p:cNvGraphicFramePr>
            <a:graphicFrameLocks noGrp="1"/>
          </p:cNvGraphicFramePr>
          <p:nvPr>
            <p:ph idx="1"/>
            <p:extLst>
              <p:ext uri="{D42A27DB-BD31-4B8C-83A1-F6EECF244321}">
                <p14:modId xmlns:p14="http://schemas.microsoft.com/office/powerpoint/2010/main" val="3929632196"/>
              </p:ext>
            </p:extLst>
          </p:nvPr>
        </p:nvGraphicFramePr>
        <p:xfrm>
          <a:off x="250825" y="1124744"/>
          <a:ext cx="8435975" cy="5544344"/>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7524328" y="6488668"/>
            <a:ext cx="1420581" cy="369332"/>
          </a:xfrm>
          <a:prstGeom prst="rect">
            <a:avLst/>
          </a:prstGeom>
          <a:noFill/>
        </p:spPr>
        <p:txBody>
          <a:bodyPr wrap="none" rtlCol="0">
            <a:spAutoFit/>
          </a:bodyPr>
          <a:lstStyle/>
          <a:p>
            <a:pPr algn="r" rtl="1"/>
            <a:r>
              <a:rPr lang="he-IL" dirty="0" smtClean="0"/>
              <a:t>מקור: </a:t>
            </a:r>
            <a:r>
              <a:rPr lang="en-US" dirty="0" smtClean="0"/>
              <a:t>OECD</a:t>
            </a:r>
            <a:endParaRPr lang="en-US" dirty="0"/>
          </a:p>
        </p:txBody>
      </p:sp>
    </p:spTree>
    <p:extLst>
      <p:ext uri="{BB962C8B-B14F-4D97-AF65-F5344CB8AC3E}">
        <p14:creationId xmlns:p14="http://schemas.microsoft.com/office/powerpoint/2010/main" val="2323366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מציין מיקום תוכן 3"/>
          <p:cNvGraphicFramePr>
            <a:graphicFrameLocks noGrp="1"/>
          </p:cNvGraphicFramePr>
          <p:nvPr>
            <p:ph idx="1"/>
            <p:extLst>
              <p:ext uri="{D42A27DB-BD31-4B8C-83A1-F6EECF244321}">
                <p14:modId xmlns:p14="http://schemas.microsoft.com/office/powerpoint/2010/main" val="1059072937"/>
              </p:ext>
            </p:extLst>
          </p:nvPr>
        </p:nvGraphicFramePr>
        <p:xfrm>
          <a:off x="250825" y="1196752"/>
          <a:ext cx="8641655" cy="5472336"/>
        </p:xfrm>
        <a:graphic>
          <a:graphicData uri="http://schemas.openxmlformats.org/drawingml/2006/chart">
            <c:chart xmlns:c="http://schemas.openxmlformats.org/drawingml/2006/chart" xmlns:r="http://schemas.openxmlformats.org/officeDocument/2006/relationships" r:id="rId2"/>
          </a:graphicData>
        </a:graphic>
      </p:graphicFrame>
      <p:sp>
        <p:nvSpPr>
          <p:cNvPr id="5" name="כותרת 1"/>
          <p:cNvSpPr>
            <a:spLocks noGrp="1"/>
          </p:cNvSpPr>
          <p:nvPr>
            <p:ph type="title"/>
          </p:nvPr>
        </p:nvSpPr>
        <p:spPr>
          <a:xfrm>
            <a:off x="251520" y="332656"/>
            <a:ext cx="8435280" cy="968400"/>
          </a:xfrm>
        </p:spPr>
        <p:txBody>
          <a:bodyPr/>
          <a:lstStyle/>
          <a:p>
            <a:r>
              <a:rPr lang="he-IL" b="1" dirty="0" smtClean="0"/>
              <a:t>ענף הפיננסים</a:t>
            </a:r>
            <a:endParaRPr lang="he-IL" b="1" dirty="0"/>
          </a:p>
        </p:txBody>
      </p:sp>
      <p:sp>
        <p:nvSpPr>
          <p:cNvPr id="6" name="TextBox 5"/>
          <p:cNvSpPr txBox="1"/>
          <p:nvPr/>
        </p:nvSpPr>
        <p:spPr>
          <a:xfrm>
            <a:off x="7524328" y="6488668"/>
            <a:ext cx="1420581" cy="369332"/>
          </a:xfrm>
          <a:prstGeom prst="rect">
            <a:avLst/>
          </a:prstGeom>
          <a:noFill/>
        </p:spPr>
        <p:txBody>
          <a:bodyPr wrap="none" rtlCol="0">
            <a:spAutoFit/>
          </a:bodyPr>
          <a:lstStyle/>
          <a:p>
            <a:pPr algn="r" rtl="1"/>
            <a:r>
              <a:rPr lang="he-IL" dirty="0" smtClean="0"/>
              <a:t>מקור: </a:t>
            </a:r>
            <a:r>
              <a:rPr lang="en-US" dirty="0" smtClean="0"/>
              <a:t>OECD</a:t>
            </a:r>
            <a:endParaRPr lang="en-US" dirty="0"/>
          </a:p>
        </p:txBody>
      </p:sp>
    </p:spTree>
    <p:extLst>
      <p:ext uri="{BB962C8B-B14F-4D97-AF65-F5344CB8AC3E}">
        <p14:creationId xmlns:p14="http://schemas.microsoft.com/office/powerpoint/2010/main" val="813870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435280" cy="968400"/>
          </a:xfrm>
        </p:spPr>
        <p:txBody>
          <a:bodyPr/>
          <a:lstStyle/>
          <a:p>
            <a:pPr algn="ctr"/>
            <a:r>
              <a:rPr lang="he-IL" b="1" dirty="0" smtClean="0"/>
              <a:t>השערות למקורות פער הפריון</a:t>
            </a:r>
            <a:endParaRPr lang="en-US" b="1" dirty="0"/>
          </a:p>
        </p:txBody>
      </p:sp>
      <p:graphicFrame>
        <p:nvGraphicFramePr>
          <p:cNvPr id="5" name="Diagram 4"/>
          <p:cNvGraphicFramePr/>
          <p:nvPr>
            <p:extLst>
              <p:ext uri="{D42A27DB-BD31-4B8C-83A1-F6EECF244321}">
                <p14:modId xmlns:p14="http://schemas.microsoft.com/office/powerpoint/2010/main" val="3595693965"/>
              </p:ext>
            </p:extLst>
          </p:nvPr>
        </p:nvGraphicFramePr>
        <p:xfrm>
          <a:off x="4644008" y="2276872"/>
          <a:ext cx="4295800" cy="3055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p:cNvGraphicFramePr/>
          <p:nvPr>
            <p:extLst>
              <p:ext uri="{D42A27DB-BD31-4B8C-83A1-F6EECF244321}">
                <p14:modId xmlns:p14="http://schemas.microsoft.com/office/powerpoint/2010/main" val="4063618526"/>
              </p:ext>
            </p:extLst>
          </p:nvPr>
        </p:nvGraphicFramePr>
        <p:xfrm>
          <a:off x="34756" y="2276872"/>
          <a:ext cx="4295800" cy="30558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TextBox 6"/>
          <p:cNvSpPr txBox="1"/>
          <p:nvPr/>
        </p:nvSpPr>
        <p:spPr>
          <a:xfrm>
            <a:off x="5220072" y="1412774"/>
            <a:ext cx="2880320" cy="646331"/>
          </a:xfrm>
          <a:prstGeom prst="rect">
            <a:avLst/>
          </a:prstGeom>
          <a:noFill/>
        </p:spPr>
        <p:txBody>
          <a:bodyPr wrap="square" rtlCol="0">
            <a:spAutoFit/>
          </a:bodyPr>
          <a:lstStyle/>
          <a:p>
            <a:pPr algn="r"/>
            <a:r>
              <a:rPr lang="he-IL" sz="3600" u="sng" dirty="0" smtClean="0"/>
              <a:t>תפוקות נמוכות</a:t>
            </a:r>
            <a:endParaRPr lang="en-US" sz="3600" u="sng" dirty="0"/>
          </a:p>
        </p:txBody>
      </p:sp>
      <p:sp>
        <p:nvSpPr>
          <p:cNvPr id="8" name="TextBox 7"/>
          <p:cNvSpPr txBox="1"/>
          <p:nvPr/>
        </p:nvSpPr>
        <p:spPr>
          <a:xfrm>
            <a:off x="467544" y="1414517"/>
            <a:ext cx="2952328" cy="646331"/>
          </a:xfrm>
          <a:prstGeom prst="rect">
            <a:avLst/>
          </a:prstGeom>
          <a:noFill/>
        </p:spPr>
        <p:txBody>
          <a:bodyPr wrap="square" rtlCol="0">
            <a:spAutoFit/>
          </a:bodyPr>
          <a:lstStyle/>
          <a:p>
            <a:pPr algn="r"/>
            <a:r>
              <a:rPr lang="he-IL" sz="3600" u="sng" dirty="0" smtClean="0"/>
              <a:t>תשומות יקרות</a:t>
            </a:r>
            <a:endParaRPr lang="en-US" sz="3600" u="sng" dirty="0"/>
          </a:p>
        </p:txBody>
      </p:sp>
    </p:spTree>
    <p:extLst>
      <p:ext uri="{BB962C8B-B14F-4D97-AF65-F5344CB8AC3E}">
        <p14:creationId xmlns:p14="http://schemas.microsoft.com/office/powerpoint/2010/main" val="9507017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b="1" dirty="0" smtClean="0"/>
              <a:t/>
            </a:r>
            <a:br>
              <a:rPr lang="he-IL" b="1" dirty="0" smtClean="0"/>
            </a:br>
            <a:r>
              <a:rPr lang="he-IL" b="1" dirty="0" smtClean="0"/>
              <a:t>פירמות קטנות</a:t>
            </a:r>
            <a:endParaRPr lang="en-US" b="1" dirty="0"/>
          </a:p>
        </p:txBody>
      </p:sp>
      <p:graphicFrame>
        <p:nvGraphicFramePr>
          <p:cNvPr id="6" name="Chart 5"/>
          <p:cNvGraphicFramePr>
            <a:graphicFrameLocks/>
          </p:cNvGraphicFramePr>
          <p:nvPr>
            <p:extLst>
              <p:ext uri="{D42A27DB-BD31-4B8C-83A1-F6EECF244321}">
                <p14:modId xmlns:p14="http://schemas.microsoft.com/office/powerpoint/2010/main" val="3862508561"/>
              </p:ext>
            </p:extLst>
          </p:nvPr>
        </p:nvGraphicFramePr>
        <p:xfrm>
          <a:off x="107504" y="1762344"/>
          <a:ext cx="8640960" cy="487963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971600" y="1116013"/>
            <a:ext cx="7613777" cy="646331"/>
          </a:xfrm>
          <a:prstGeom prst="rect">
            <a:avLst/>
          </a:prstGeom>
          <a:noFill/>
        </p:spPr>
        <p:txBody>
          <a:bodyPr wrap="square" rtlCol="0">
            <a:spAutoFit/>
          </a:bodyPr>
          <a:lstStyle/>
          <a:p>
            <a:pPr algn="ctr" fontAlgn="b"/>
            <a:r>
              <a:rPr lang="en-US" b="1" dirty="0" smtClean="0"/>
              <a:t>Value </a:t>
            </a:r>
            <a:r>
              <a:rPr lang="en-US" b="1" dirty="0"/>
              <a:t>added by enterprise size, main </a:t>
            </a:r>
            <a:r>
              <a:rPr lang="en-US" b="1" dirty="0" smtClean="0"/>
              <a:t>sectors</a:t>
            </a:r>
          </a:p>
          <a:p>
            <a:pPr algn="ctr" fontAlgn="b"/>
            <a:r>
              <a:rPr lang="en-US" b="1" dirty="0"/>
              <a:t>Percentage of total value added, 2014, or latest available </a:t>
            </a:r>
            <a:r>
              <a:rPr lang="en-US" b="1" dirty="0" smtClean="0"/>
              <a:t>year</a:t>
            </a:r>
            <a:endParaRPr lang="en-US" b="1" dirty="0">
              <a:solidFill>
                <a:srgbClr val="000000"/>
              </a:solidFill>
              <a:latin typeface="Arial"/>
            </a:endParaRPr>
          </a:p>
        </p:txBody>
      </p:sp>
      <p:sp>
        <p:nvSpPr>
          <p:cNvPr id="8" name="TextBox 7"/>
          <p:cNvSpPr txBox="1"/>
          <p:nvPr/>
        </p:nvSpPr>
        <p:spPr>
          <a:xfrm>
            <a:off x="7524328" y="6488668"/>
            <a:ext cx="1420581" cy="369332"/>
          </a:xfrm>
          <a:prstGeom prst="rect">
            <a:avLst/>
          </a:prstGeom>
          <a:noFill/>
        </p:spPr>
        <p:txBody>
          <a:bodyPr wrap="none" rtlCol="0">
            <a:spAutoFit/>
          </a:bodyPr>
          <a:lstStyle/>
          <a:p>
            <a:pPr algn="r" rtl="1"/>
            <a:r>
              <a:rPr lang="he-IL" dirty="0" smtClean="0"/>
              <a:t>מקור: </a:t>
            </a:r>
            <a:r>
              <a:rPr lang="en-US" dirty="0" smtClean="0"/>
              <a:t>OECD</a:t>
            </a:r>
            <a:endParaRPr lang="en-US" dirty="0"/>
          </a:p>
        </p:txBody>
      </p:sp>
      <p:sp>
        <p:nvSpPr>
          <p:cNvPr id="9" name="Rectangle 8"/>
          <p:cNvSpPr/>
          <p:nvPr/>
        </p:nvSpPr>
        <p:spPr>
          <a:xfrm>
            <a:off x="665455" y="2708920"/>
            <a:ext cx="306145" cy="3877065"/>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noFill/>
            </a:endParaRPr>
          </a:p>
        </p:txBody>
      </p:sp>
    </p:spTree>
    <p:extLst>
      <p:ext uri="{BB962C8B-B14F-4D97-AF65-F5344CB8AC3E}">
        <p14:creationId xmlns:p14="http://schemas.microsoft.com/office/powerpoint/2010/main" val="2190892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b="1" dirty="0" smtClean="0"/>
              <a:t/>
            </a:r>
            <a:br>
              <a:rPr lang="he-IL" b="1" dirty="0" smtClean="0"/>
            </a:br>
            <a:r>
              <a:rPr lang="he-IL" b="1" dirty="0" smtClean="0"/>
              <a:t>פירמות קטנות</a:t>
            </a:r>
            <a:endParaRPr lang="en-US" b="1" dirty="0"/>
          </a:p>
        </p:txBody>
      </p:sp>
      <p:graphicFrame>
        <p:nvGraphicFramePr>
          <p:cNvPr id="5" name="Chart 4"/>
          <p:cNvGraphicFramePr>
            <a:graphicFrameLocks/>
          </p:cNvGraphicFramePr>
          <p:nvPr>
            <p:extLst>
              <p:ext uri="{D42A27DB-BD31-4B8C-83A1-F6EECF244321}">
                <p14:modId xmlns:p14="http://schemas.microsoft.com/office/powerpoint/2010/main" val="1612625190"/>
              </p:ext>
            </p:extLst>
          </p:nvPr>
        </p:nvGraphicFramePr>
        <p:xfrm>
          <a:off x="395536" y="1628800"/>
          <a:ext cx="8496944" cy="475252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7407049" y="6453336"/>
            <a:ext cx="1420581" cy="369332"/>
          </a:xfrm>
          <a:prstGeom prst="rect">
            <a:avLst/>
          </a:prstGeom>
          <a:noFill/>
        </p:spPr>
        <p:txBody>
          <a:bodyPr wrap="none" rtlCol="0">
            <a:spAutoFit/>
          </a:bodyPr>
          <a:lstStyle/>
          <a:p>
            <a:pPr algn="r" rtl="1"/>
            <a:r>
              <a:rPr lang="he-IL" dirty="0" smtClean="0"/>
              <a:t>מקור: </a:t>
            </a:r>
            <a:r>
              <a:rPr lang="en-US" dirty="0" smtClean="0"/>
              <a:t>OECD</a:t>
            </a:r>
            <a:endParaRPr lang="en-US" dirty="0"/>
          </a:p>
        </p:txBody>
      </p:sp>
      <p:sp>
        <p:nvSpPr>
          <p:cNvPr id="8" name="TextBox 7"/>
          <p:cNvSpPr txBox="1"/>
          <p:nvPr/>
        </p:nvSpPr>
        <p:spPr>
          <a:xfrm>
            <a:off x="971600" y="1116013"/>
            <a:ext cx="7613777" cy="646331"/>
          </a:xfrm>
          <a:prstGeom prst="rect">
            <a:avLst/>
          </a:prstGeom>
          <a:noFill/>
        </p:spPr>
        <p:txBody>
          <a:bodyPr wrap="square" rtlCol="0">
            <a:spAutoFit/>
          </a:bodyPr>
          <a:lstStyle/>
          <a:p>
            <a:pPr algn="ctr" fontAlgn="b"/>
            <a:r>
              <a:rPr lang="en-US" b="1" dirty="0" smtClean="0"/>
              <a:t>Value </a:t>
            </a:r>
            <a:r>
              <a:rPr lang="en-US" b="1" dirty="0"/>
              <a:t>added by enterprise size, main </a:t>
            </a:r>
            <a:r>
              <a:rPr lang="en-US" b="1" dirty="0" smtClean="0"/>
              <a:t>sectors</a:t>
            </a:r>
          </a:p>
          <a:p>
            <a:pPr algn="ctr" fontAlgn="b"/>
            <a:r>
              <a:rPr lang="en-US" b="1" dirty="0"/>
              <a:t>Percentage of total value added, 2014, or latest available </a:t>
            </a:r>
            <a:r>
              <a:rPr lang="en-US" b="1" dirty="0" smtClean="0"/>
              <a:t>year</a:t>
            </a:r>
            <a:endParaRPr lang="en-US" b="1" dirty="0">
              <a:solidFill>
                <a:srgbClr val="000000"/>
              </a:solidFill>
              <a:latin typeface="Arial"/>
            </a:endParaRPr>
          </a:p>
        </p:txBody>
      </p:sp>
    </p:spTree>
    <p:extLst>
      <p:ext uri="{BB962C8B-B14F-4D97-AF65-F5344CB8AC3E}">
        <p14:creationId xmlns:p14="http://schemas.microsoft.com/office/powerpoint/2010/main" val="185872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8435280" cy="968400"/>
          </a:xfrm>
        </p:spPr>
        <p:txBody>
          <a:bodyPr/>
          <a:lstStyle/>
          <a:p>
            <a:r>
              <a:rPr lang="he-IL" b="1" dirty="0" smtClean="0"/>
              <a:t>...וגם העדר יתרונות לגודל</a:t>
            </a:r>
            <a:endParaRPr lang="en-US"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32" y="2060848"/>
            <a:ext cx="9243587" cy="3942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2937" y="1144806"/>
            <a:ext cx="7613777" cy="923330"/>
          </a:xfrm>
          <a:prstGeom prst="rect">
            <a:avLst/>
          </a:prstGeom>
          <a:noFill/>
        </p:spPr>
        <p:txBody>
          <a:bodyPr wrap="square" rtlCol="0">
            <a:spAutoFit/>
          </a:bodyPr>
          <a:lstStyle/>
          <a:p>
            <a:pPr algn="ctr" fontAlgn="b"/>
            <a:r>
              <a:rPr lang="en-US" b="1" dirty="0" err="1"/>
              <a:t>Labour</a:t>
            </a:r>
            <a:r>
              <a:rPr lang="en-US" b="1" dirty="0"/>
              <a:t> productivity by enterprise size, manufacturing and </a:t>
            </a:r>
            <a:r>
              <a:rPr lang="en-US" b="1" dirty="0" smtClean="0"/>
              <a:t>services</a:t>
            </a:r>
            <a:endParaRPr lang="he-IL" b="1" dirty="0" smtClean="0"/>
          </a:p>
          <a:p>
            <a:pPr algn="ctr" fontAlgn="b"/>
            <a:r>
              <a:rPr lang="en-US" b="1" dirty="0"/>
              <a:t>Value added per person employed, index 250+=100, 2014, or latest available year</a:t>
            </a:r>
            <a:endParaRPr lang="en-US" b="1" dirty="0">
              <a:solidFill>
                <a:srgbClr val="000000"/>
              </a:solidFill>
              <a:latin typeface="Arial"/>
            </a:endParaRPr>
          </a:p>
        </p:txBody>
      </p:sp>
      <p:sp>
        <p:nvSpPr>
          <p:cNvPr id="6" name="Rectangle 5"/>
          <p:cNvSpPr/>
          <p:nvPr/>
        </p:nvSpPr>
        <p:spPr>
          <a:xfrm>
            <a:off x="807489" y="2780928"/>
            <a:ext cx="306145" cy="3877064"/>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noFill/>
            </a:endParaRPr>
          </a:p>
        </p:txBody>
      </p:sp>
    </p:spTree>
    <p:extLst>
      <p:ext uri="{BB962C8B-B14F-4D97-AF65-F5344CB8AC3E}">
        <p14:creationId xmlns:p14="http://schemas.microsoft.com/office/powerpoint/2010/main" val="3532901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b="1" dirty="0" smtClean="0"/>
              <a:t/>
            </a:r>
            <a:br>
              <a:rPr lang="he-IL" b="1" dirty="0" smtClean="0"/>
            </a:br>
            <a:r>
              <a:rPr lang="he-IL" b="1" dirty="0" smtClean="0"/>
              <a:t>גורמים נוספים</a:t>
            </a:r>
            <a:endParaRPr lang="en-US" b="1" dirty="0"/>
          </a:p>
        </p:txBody>
      </p:sp>
      <p:sp>
        <p:nvSpPr>
          <p:cNvPr id="6" name="Rectangle 5"/>
          <p:cNvSpPr/>
          <p:nvPr/>
        </p:nvSpPr>
        <p:spPr>
          <a:xfrm>
            <a:off x="179512" y="1340768"/>
            <a:ext cx="8568952" cy="3046988"/>
          </a:xfrm>
          <a:prstGeom prst="rect">
            <a:avLst/>
          </a:prstGeom>
        </p:spPr>
        <p:txBody>
          <a:bodyPr wrap="square">
            <a:spAutoFit/>
          </a:bodyPr>
          <a:lstStyle/>
          <a:p>
            <a:pPr marL="457200" indent="-457200" algn="r" rtl="1">
              <a:buFont typeface="Wingdings" panose="05000000000000000000" pitchFamily="2" charset="2"/>
              <a:buChar char="§"/>
            </a:pPr>
            <a:r>
              <a:rPr lang="he-IL" sz="3200" b="1" dirty="0" smtClean="0"/>
              <a:t>מיומנויות</a:t>
            </a:r>
          </a:p>
          <a:p>
            <a:pPr marL="457200" indent="-457200" algn="r" rtl="1">
              <a:buFont typeface="Wingdings" panose="05000000000000000000" pitchFamily="2" charset="2"/>
              <a:buChar char="§"/>
            </a:pPr>
            <a:r>
              <a:rPr lang="he-IL" sz="3200" b="1" u="sng" dirty="0" smtClean="0"/>
              <a:t>ניהול</a:t>
            </a:r>
          </a:p>
          <a:p>
            <a:pPr marL="457200" indent="-457200" algn="r" rtl="1">
              <a:buFont typeface="Wingdings" panose="05000000000000000000" pitchFamily="2" charset="2"/>
              <a:buChar char="§"/>
            </a:pPr>
            <a:r>
              <a:rPr lang="he-IL" sz="3200" b="1" dirty="0" smtClean="0"/>
              <a:t>הון וטכנולוגיה</a:t>
            </a:r>
          </a:p>
          <a:p>
            <a:pPr marL="457200" indent="-457200" algn="r" rtl="1">
              <a:buFont typeface="Wingdings" panose="05000000000000000000" pitchFamily="2" charset="2"/>
              <a:buChar char="§"/>
            </a:pPr>
            <a:r>
              <a:rPr lang="he-IL" sz="3200" b="1" u="sng" dirty="0" smtClean="0"/>
              <a:t>יוקר פעילות</a:t>
            </a:r>
          </a:p>
          <a:p>
            <a:pPr marL="457200" indent="-457200" algn="r" rtl="1">
              <a:buFont typeface="Wingdings" panose="05000000000000000000" pitchFamily="2" charset="2"/>
              <a:buChar char="§"/>
            </a:pPr>
            <a:r>
              <a:rPr lang="he-IL" sz="3200" b="1" u="sng" dirty="0" smtClean="0"/>
              <a:t>פתיחות לסחר ולהשקעות</a:t>
            </a:r>
            <a:endParaRPr lang="he-IL" sz="3600" b="1" u="sng" dirty="0" smtClean="0"/>
          </a:p>
          <a:p>
            <a:pPr marL="914400" lvl="1" indent="-457200" algn="r" rtl="1">
              <a:buFont typeface="Wingdings" panose="05000000000000000000" pitchFamily="2" charset="2"/>
              <a:buChar char="§"/>
            </a:pPr>
            <a:endParaRPr lang="he-IL" sz="2800" dirty="0"/>
          </a:p>
        </p:txBody>
      </p:sp>
    </p:spTree>
    <p:extLst>
      <p:ext uri="{BB962C8B-B14F-4D97-AF65-F5344CB8AC3E}">
        <p14:creationId xmlns:p14="http://schemas.microsoft.com/office/powerpoint/2010/main" val="3000216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3429000"/>
            <a:ext cx="8435280" cy="5328592"/>
          </a:xfrm>
        </p:spPr>
        <p:txBody>
          <a:bodyPr/>
          <a:lstStyle/>
          <a:p>
            <a:pPr marL="0" indent="0" algn="ctr">
              <a:buNone/>
            </a:pPr>
            <a:r>
              <a:rPr lang="he-IL" sz="13800" dirty="0" smtClean="0"/>
              <a:t>תודה</a:t>
            </a:r>
            <a:endParaRPr lang="en-US" sz="13800" dirty="0"/>
          </a:p>
        </p:txBody>
      </p:sp>
    </p:spTree>
    <p:extLst>
      <p:ext uri="{BB962C8B-B14F-4D97-AF65-F5344CB8AC3E}">
        <p14:creationId xmlns:p14="http://schemas.microsoft.com/office/powerpoint/2010/main" val="4877306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8568952" cy="968400"/>
          </a:xfrm>
        </p:spPr>
        <p:txBody>
          <a:bodyPr/>
          <a:lstStyle/>
          <a:p>
            <a:r>
              <a:rPr lang="he-IL" b="1" dirty="0" smtClean="0"/>
              <a:t>תפקיד ההון באמת כל כך חשוב בענפי השירותים?</a:t>
            </a:r>
            <a:endParaRPr lang="en-US" b="1" dirty="0"/>
          </a:p>
        </p:txBody>
      </p:sp>
      <p:pic>
        <p:nvPicPr>
          <p:cNvPr id="9" name="Picture 8"/>
          <p:cNvPicPr>
            <a:picLocks noChangeAspect="1"/>
          </p:cNvPicPr>
          <p:nvPr/>
        </p:nvPicPr>
        <p:blipFill>
          <a:blip r:embed="rId2"/>
          <a:stretch>
            <a:fillRect/>
          </a:stretch>
        </p:blipFill>
        <p:spPr>
          <a:xfrm>
            <a:off x="2699792" y="1124744"/>
            <a:ext cx="4392488" cy="5440085"/>
          </a:xfrm>
          <a:prstGeom prst="rect">
            <a:avLst/>
          </a:prstGeom>
        </p:spPr>
      </p:pic>
    </p:spTree>
    <p:extLst>
      <p:ext uri="{BB962C8B-B14F-4D97-AF65-F5344CB8AC3E}">
        <p14:creationId xmlns:p14="http://schemas.microsoft.com/office/powerpoint/2010/main" val="12553452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b="1" dirty="0" smtClean="0"/>
              <a:t>פער ההוצאה על תשומות בענף המסחר, </a:t>
            </a:r>
            <a:r>
              <a:rPr lang="en-US" b="1" dirty="0" smtClean="0"/>
              <a:t/>
            </a:r>
            <a:br>
              <a:rPr lang="en-US" b="1" dirty="0" smtClean="0"/>
            </a:br>
            <a:r>
              <a:rPr lang="he-IL" b="1" dirty="0" smtClean="0"/>
              <a:t>ישראל מול ה-</a:t>
            </a:r>
            <a:r>
              <a:rPr lang="en-US" b="1" dirty="0" smtClean="0"/>
              <a:t>OECD</a:t>
            </a:r>
            <a:endParaRPr lang="en-US" b="1" dirty="0"/>
          </a:p>
        </p:txBody>
      </p:sp>
      <p:graphicFrame>
        <p:nvGraphicFramePr>
          <p:cNvPr id="4" name="תרשים 1"/>
          <p:cNvGraphicFramePr>
            <a:graphicFrameLocks/>
          </p:cNvGraphicFramePr>
          <p:nvPr>
            <p:extLst>
              <p:ext uri="{D42A27DB-BD31-4B8C-83A1-F6EECF244321}">
                <p14:modId xmlns:p14="http://schemas.microsoft.com/office/powerpoint/2010/main" val="4043055415"/>
              </p:ext>
            </p:extLst>
          </p:nvPr>
        </p:nvGraphicFramePr>
        <p:xfrm>
          <a:off x="899592" y="1724908"/>
          <a:ext cx="7344816" cy="494445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314726" y="1124744"/>
            <a:ext cx="8306834" cy="646331"/>
          </a:xfrm>
          <a:prstGeom prst="rect">
            <a:avLst/>
          </a:prstGeom>
          <a:noFill/>
        </p:spPr>
        <p:txBody>
          <a:bodyPr wrap="square" rtlCol="0">
            <a:spAutoFit/>
          </a:bodyPr>
          <a:lstStyle/>
          <a:p>
            <a:pPr algn="ctr" rtl="1"/>
            <a:r>
              <a:rPr lang="he-IL" b="1" dirty="0" smtClean="0"/>
              <a:t>הפער בין ישראל ל-</a:t>
            </a:r>
            <a:r>
              <a:rPr lang="en-US" b="1" dirty="0" smtClean="0"/>
              <a:t>OECD</a:t>
            </a:r>
            <a:r>
              <a:rPr lang="he-IL" b="1" dirty="0" smtClean="0"/>
              <a:t> בשיעור ההוצאה על תשומות כ-% מהתפוקה בענף המסחר, לפי מקור התשומה, 2011</a:t>
            </a:r>
            <a:endParaRPr lang="en-US" b="1" dirty="0"/>
          </a:p>
        </p:txBody>
      </p:sp>
      <p:sp>
        <p:nvSpPr>
          <p:cNvPr id="7" name="TextBox 6"/>
          <p:cNvSpPr txBox="1"/>
          <p:nvPr/>
        </p:nvSpPr>
        <p:spPr>
          <a:xfrm>
            <a:off x="3059832" y="6536377"/>
            <a:ext cx="6048672" cy="276999"/>
          </a:xfrm>
          <a:prstGeom prst="rect">
            <a:avLst/>
          </a:prstGeom>
          <a:noFill/>
        </p:spPr>
        <p:txBody>
          <a:bodyPr wrap="square" rtlCol="1">
            <a:spAutoFit/>
          </a:bodyPr>
          <a:lstStyle/>
          <a:p>
            <a:pPr algn="r" rtl="1"/>
            <a:r>
              <a:rPr lang="he-IL" sz="1200" b="1" dirty="0" smtClean="0">
                <a:solidFill>
                  <a:schemeClr val="bg1">
                    <a:lumMod val="50000"/>
                  </a:schemeClr>
                </a:solidFill>
              </a:rPr>
              <a:t>מקור: </a:t>
            </a:r>
            <a:r>
              <a:rPr lang="en-US" sz="1200" b="1" dirty="0" smtClean="0">
                <a:solidFill>
                  <a:schemeClr val="bg1">
                    <a:lumMod val="50000"/>
                  </a:schemeClr>
                </a:solidFill>
              </a:rPr>
              <a:t>OECD</a:t>
            </a:r>
            <a:r>
              <a:rPr lang="he-IL" sz="1200" b="1" dirty="0" smtClean="0">
                <a:solidFill>
                  <a:schemeClr val="bg1">
                    <a:lumMod val="50000"/>
                  </a:schemeClr>
                </a:solidFill>
              </a:rPr>
              <a:t>, עיבוד: המועצה הלאומית לכלכלה</a:t>
            </a:r>
            <a:endParaRPr lang="he-IL" sz="1200" b="1" dirty="0">
              <a:solidFill>
                <a:schemeClr val="bg1">
                  <a:lumMod val="50000"/>
                </a:schemeClr>
              </a:solidFill>
            </a:endParaRPr>
          </a:p>
        </p:txBody>
      </p:sp>
    </p:spTree>
    <p:extLst>
      <p:ext uri="{BB962C8B-B14F-4D97-AF65-F5344CB8AC3E}">
        <p14:creationId xmlns:p14="http://schemas.microsoft.com/office/powerpoint/2010/main" val="36447103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r>
            <a:br>
              <a:rPr lang="en-US" b="1" dirty="0" smtClean="0"/>
            </a:br>
            <a:r>
              <a:rPr lang="he-IL" b="1" dirty="0" smtClean="0"/>
              <a:t>רגולציה</a:t>
            </a:r>
            <a:endParaRPr lang="en-US" b="1" dirty="0"/>
          </a:p>
        </p:txBody>
      </p:sp>
      <p:graphicFrame>
        <p:nvGraphicFramePr>
          <p:cNvPr id="5" name="Chart 4"/>
          <p:cNvGraphicFramePr/>
          <p:nvPr>
            <p:extLst>
              <p:ext uri="{D42A27DB-BD31-4B8C-83A1-F6EECF244321}">
                <p14:modId xmlns:p14="http://schemas.microsoft.com/office/powerpoint/2010/main" val="1578423814"/>
              </p:ext>
            </p:extLst>
          </p:nvPr>
        </p:nvGraphicFramePr>
        <p:xfrm>
          <a:off x="323528" y="1453232"/>
          <a:ext cx="8496944" cy="442404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331640" y="1740505"/>
            <a:ext cx="4392488" cy="1061829"/>
          </a:xfrm>
          <a:prstGeom prst="rect">
            <a:avLst/>
          </a:prstGeom>
          <a:solidFill>
            <a:schemeClr val="bg1"/>
          </a:solidFill>
          <a:ln>
            <a:solidFill>
              <a:srgbClr val="5A7E00"/>
            </a:solidFill>
          </a:ln>
        </p:spPr>
        <p:txBody>
          <a:bodyPr wrap="square" rtlCol="0">
            <a:spAutoFit/>
          </a:bodyPr>
          <a:lstStyle/>
          <a:p>
            <a:r>
              <a:rPr lang="en-US" sz="1050" b="1" u="sng" dirty="0" smtClean="0"/>
              <a:t>Outlier:</a:t>
            </a:r>
          </a:p>
          <a:p>
            <a:pPr marL="171450" indent="-171450">
              <a:buFont typeface="Arial" panose="020B0604020202020204" pitchFamily="34" charset="0"/>
              <a:buChar char="•"/>
            </a:pPr>
            <a:r>
              <a:rPr lang="en-US" sz="1050" dirty="0" smtClean="0"/>
              <a:t>Licenses </a:t>
            </a:r>
            <a:r>
              <a:rPr lang="en-US" sz="1050" dirty="0"/>
              <a:t>or permits needed to engage in commercial </a:t>
            </a:r>
            <a:r>
              <a:rPr lang="en-US" sz="1050" dirty="0" smtClean="0"/>
              <a:t>activity</a:t>
            </a:r>
          </a:p>
          <a:p>
            <a:pPr marL="171450" indent="-171450">
              <a:buFont typeface="Arial" panose="020B0604020202020204" pitchFamily="34" charset="0"/>
              <a:buChar char="•"/>
            </a:pPr>
            <a:r>
              <a:rPr lang="en-US" sz="1050" dirty="0"/>
              <a:t>Specific regulation of large </a:t>
            </a:r>
            <a:r>
              <a:rPr lang="en-US" sz="1050" dirty="0" smtClean="0"/>
              <a:t>outlet</a:t>
            </a:r>
          </a:p>
          <a:p>
            <a:pPr marL="171450" indent="-171450">
              <a:buFont typeface="Arial" panose="020B0604020202020204" pitchFamily="34" charset="0"/>
              <a:buChar char="•"/>
            </a:pPr>
            <a:r>
              <a:rPr lang="en-US" sz="1050" dirty="0"/>
              <a:t>Protection of existing </a:t>
            </a:r>
            <a:r>
              <a:rPr lang="en-US" sz="1050" dirty="0" smtClean="0"/>
              <a:t>firms</a:t>
            </a:r>
          </a:p>
          <a:p>
            <a:pPr marL="171450" indent="-171450">
              <a:buFont typeface="Arial" panose="020B0604020202020204" pitchFamily="34" charset="0"/>
              <a:buChar char="•"/>
            </a:pPr>
            <a:r>
              <a:rPr lang="en-US" sz="1050" dirty="0"/>
              <a:t>Regulation of shop opening </a:t>
            </a:r>
            <a:r>
              <a:rPr lang="en-US" sz="1050" dirty="0" smtClean="0"/>
              <a:t>hours</a:t>
            </a:r>
          </a:p>
          <a:p>
            <a:pPr marL="171450" indent="-171450">
              <a:buFont typeface="Arial" panose="020B0604020202020204" pitchFamily="34" charset="0"/>
              <a:buChar char="•"/>
            </a:pPr>
            <a:r>
              <a:rPr lang="en-US" sz="1050" dirty="0"/>
              <a:t>Price controls</a:t>
            </a:r>
          </a:p>
        </p:txBody>
      </p:sp>
      <p:sp>
        <p:nvSpPr>
          <p:cNvPr id="6" name="TextBox 5"/>
          <p:cNvSpPr txBox="1"/>
          <p:nvPr/>
        </p:nvSpPr>
        <p:spPr>
          <a:xfrm>
            <a:off x="314726" y="1124744"/>
            <a:ext cx="8306834" cy="369332"/>
          </a:xfrm>
          <a:prstGeom prst="rect">
            <a:avLst/>
          </a:prstGeom>
          <a:noFill/>
        </p:spPr>
        <p:txBody>
          <a:bodyPr wrap="square" rtlCol="0">
            <a:spAutoFit/>
          </a:bodyPr>
          <a:lstStyle/>
          <a:p>
            <a:pPr algn="ctr" rtl="1"/>
            <a:r>
              <a:rPr lang="en-US" b="1" dirty="0" smtClean="0"/>
              <a:t>PMR Index for Retail Sector, </a:t>
            </a:r>
            <a:r>
              <a:rPr lang="en-US" b="1" dirty="0" smtClean="0"/>
              <a:t>2013</a:t>
            </a:r>
            <a:endParaRPr lang="en-US" b="1" dirty="0"/>
          </a:p>
        </p:txBody>
      </p:sp>
    </p:spTree>
    <p:extLst>
      <p:ext uri="{BB962C8B-B14F-4D97-AF65-F5344CB8AC3E}">
        <p14:creationId xmlns:p14="http://schemas.microsoft.com/office/powerpoint/2010/main" val="24449954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2328"/>
            <a:ext cx="9036496" cy="680368"/>
          </a:xfrm>
        </p:spPr>
        <p:txBody>
          <a:bodyPr>
            <a:noAutofit/>
          </a:bodyPr>
          <a:lstStyle/>
          <a:p>
            <a:pPr algn="ctr"/>
            <a:r>
              <a:rPr lang="he-IL" sz="2800" b="1" dirty="0" smtClean="0"/>
              <a:t>.... ומסביר חלק גדול מהתרחבות פער הפריון של ישראל מול העולם</a:t>
            </a:r>
            <a:endParaRPr lang="en-US" sz="2800" b="1" dirty="0"/>
          </a:p>
        </p:txBody>
      </p:sp>
      <p:pic>
        <p:nvPicPr>
          <p:cNvPr id="4" name="Picture 3"/>
          <p:cNvPicPr>
            <a:picLocks noChangeAspect="1"/>
          </p:cNvPicPr>
          <p:nvPr/>
        </p:nvPicPr>
        <p:blipFill rotWithShape="1">
          <a:blip r:embed="rId3"/>
          <a:srcRect t="3588"/>
          <a:stretch/>
        </p:blipFill>
        <p:spPr>
          <a:xfrm>
            <a:off x="755576" y="1282700"/>
            <a:ext cx="7416824" cy="5611736"/>
          </a:xfrm>
          <a:prstGeom prst="rect">
            <a:avLst/>
          </a:prstGeom>
        </p:spPr>
      </p:pic>
    </p:spTree>
    <p:extLst>
      <p:ext uri="{BB962C8B-B14F-4D97-AF65-F5344CB8AC3E}">
        <p14:creationId xmlns:p14="http://schemas.microsoft.com/office/powerpoint/2010/main" val="17580626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188" y="188640"/>
            <a:ext cx="8435280" cy="968400"/>
          </a:xfrm>
        </p:spPr>
        <p:txBody>
          <a:bodyPr/>
          <a:lstStyle/>
          <a:p>
            <a:r>
              <a:rPr lang="he-IL" b="1" dirty="0" smtClean="0"/>
              <a:t>המדיניות בישראל</a:t>
            </a:r>
            <a:endParaRPr lang="en-US" b="1" dirty="0"/>
          </a:p>
        </p:txBody>
      </p:sp>
      <p:sp>
        <p:nvSpPr>
          <p:cNvPr id="5" name="TextBox 4"/>
          <p:cNvSpPr txBox="1"/>
          <p:nvPr/>
        </p:nvSpPr>
        <p:spPr>
          <a:xfrm>
            <a:off x="683568" y="1340768"/>
            <a:ext cx="7962901" cy="5262979"/>
          </a:xfrm>
          <a:prstGeom prst="rect">
            <a:avLst/>
          </a:prstGeom>
          <a:noFill/>
        </p:spPr>
        <p:txBody>
          <a:bodyPr wrap="square" rtlCol="0">
            <a:spAutoFit/>
          </a:bodyPr>
          <a:lstStyle/>
          <a:p>
            <a:pPr marL="285750" indent="-285750" algn="r" rtl="1">
              <a:buFont typeface="Arial" panose="020B0604020202020204" pitchFamily="34" charset="0"/>
              <a:buChar char="•"/>
            </a:pPr>
            <a:r>
              <a:rPr lang="he-IL" sz="2800" b="1" dirty="0" smtClean="0"/>
              <a:t>חוק המו"פ (הרשות לחדשנות)</a:t>
            </a:r>
            <a:r>
              <a:rPr lang="en-US" sz="2800" b="1" dirty="0" smtClean="0"/>
              <a:t> </a:t>
            </a:r>
            <a:r>
              <a:rPr lang="he-IL" sz="2800" b="1" dirty="0" smtClean="0"/>
              <a:t>מכוונים ל:</a:t>
            </a:r>
          </a:p>
          <a:p>
            <a:pPr marL="742950" lvl="1" indent="-285750" algn="r" rtl="1">
              <a:buFont typeface="Arial" panose="020B0604020202020204" pitchFamily="34" charset="0"/>
              <a:buChar char="•"/>
            </a:pPr>
            <a:r>
              <a:rPr lang="he-IL" sz="2000" dirty="0" smtClean="0"/>
              <a:t>תעשיה (כולל הייטק)</a:t>
            </a:r>
          </a:p>
          <a:p>
            <a:pPr marL="742950" lvl="1" indent="-285750" algn="r" rtl="1">
              <a:buFont typeface="Arial" panose="020B0604020202020204" pitchFamily="34" charset="0"/>
              <a:buChar char="•"/>
            </a:pPr>
            <a:r>
              <a:rPr lang="he-IL" sz="2000" dirty="0" smtClean="0"/>
              <a:t>פיתוח טכנולוגיות ולא הטמעה [יוצא דופן חדש – תעשיות מסורתיות]</a:t>
            </a:r>
          </a:p>
          <a:p>
            <a:pPr marL="742950" lvl="1" indent="-285750" algn="r" rtl="1">
              <a:buFont typeface="Arial" panose="020B0604020202020204" pitchFamily="34" charset="0"/>
              <a:buChar char="•"/>
            </a:pPr>
            <a:r>
              <a:rPr lang="he-IL" sz="2000" dirty="0" smtClean="0"/>
              <a:t>עידוד יצוא</a:t>
            </a:r>
          </a:p>
          <a:p>
            <a:pPr algn="r" rtl="1"/>
            <a:endParaRPr lang="he-IL" sz="2800" b="1" dirty="0" smtClean="0"/>
          </a:p>
          <a:p>
            <a:pPr marL="285750" indent="-285750" algn="r" rtl="1">
              <a:buFont typeface="Arial" panose="020B0604020202020204" pitchFamily="34" charset="0"/>
              <a:buChar char="•"/>
            </a:pPr>
            <a:r>
              <a:rPr lang="he-IL" sz="2800" b="1" dirty="0" smtClean="0"/>
              <a:t>חלק מכלי הסיוע האחרים רלוונטים, אך אינם ממוקדים בענף המסחר</a:t>
            </a:r>
          </a:p>
          <a:p>
            <a:pPr marL="742950" lvl="1" indent="-285750" algn="r" rtl="1">
              <a:buFont typeface="Arial" panose="020B0604020202020204" pitchFamily="34" charset="0"/>
              <a:buChar char="•"/>
            </a:pPr>
            <a:r>
              <a:rPr lang="he-IL" sz="2000" dirty="0" smtClean="0"/>
              <a:t>עסקים קטנים ובינוניים – מעו"ף וקרנות </a:t>
            </a:r>
          </a:p>
          <a:p>
            <a:pPr marL="1200150" lvl="2" indent="-285750" algn="r" rtl="1">
              <a:buFont typeface="Arial" panose="020B0604020202020204" pitchFamily="34" charset="0"/>
              <a:buChar char="•"/>
            </a:pPr>
            <a:r>
              <a:rPr lang="he-IL" sz="2000" dirty="0" smtClean="0"/>
              <a:t>אין כל מענה לפירמות מסחר גדולות</a:t>
            </a:r>
          </a:p>
          <a:p>
            <a:pPr marL="1200150" lvl="2" indent="-285750" algn="r" rtl="1">
              <a:buFont typeface="Arial" panose="020B0604020202020204" pitchFamily="34" charset="0"/>
              <a:buChar char="•"/>
            </a:pPr>
            <a:r>
              <a:rPr lang="he-IL" sz="2000" dirty="0" smtClean="0"/>
              <a:t>מודל חדש להטמעת חדשנות בתעשיה בלבד</a:t>
            </a:r>
          </a:p>
          <a:p>
            <a:pPr marL="742950" lvl="1" indent="-285750" algn="r" rtl="1">
              <a:buFont typeface="Arial" panose="020B0604020202020204" pitchFamily="34" charset="0"/>
              <a:buChar char="•"/>
            </a:pPr>
            <a:r>
              <a:rPr lang="he-IL" sz="2000" dirty="0" smtClean="0"/>
              <a:t>מרכז ההשקעות</a:t>
            </a:r>
          </a:p>
          <a:p>
            <a:pPr marL="285750" indent="-285750" algn="r" rtl="1">
              <a:buFont typeface="Arial" panose="020B0604020202020204" pitchFamily="34" charset="0"/>
              <a:buChar char="•"/>
            </a:pPr>
            <a:endParaRPr lang="he-IL" sz="2800" b="1" dirty="0" smtClean="0"/>
          </a:p>
          <a:p>
            <a:pPr marL="285750" indent="-285750" algn="r" rtl="1">
              <a:buFont typeface="Arial" panose="020B0604020202020204" pitchFamily="34" charset="0"/>
              <a:buChar char="•"/>
            </a:pPr>
            <a:r>
              <a:rPr lang="he-IL" sz="2800" b="1" dirty="0" smtClean="0"/>
              <a:t>עידוד </a:t>
            </a:r>
            <a:r>
              <a:rPr lang="en-US" sz="2800" b="1" dirty="0" smtClean="0"/>
              <a:t>FDI</a:t>
            </a:r>
            <a:r>
              <a:rPr lang="he-IL" sz="2800" b="1" dirty="0" smtClean="0"/>
              <a:t> כיום אינו מוכוון ענפי המסחר והשרותים</a:t>
            </a:r>
          </a:p>
          <a:p>
            <a:pPr algn="r" rtl="1"/>
            <a:endParaRPr lang="en-US" sz="2800" dirty="0"/>
          </a:p>
        </p:txBody>
      </p:sp>
    </p:spTree>
    <p:extLst>
      <p:ext uri="{BB962C8B-B14F-4D97-AF65-F5344CB8AC3E}">
        <p14:creationId xmlns:p14="http://schemas.microsoft.com/office/powerpoint/2010/main" val="29964958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b="1" dirty="0" smtClean="0"/>
              <a:t>המדיניות בעולם</a:t>
            </a:r>
            <a:endParaRPr lang="en-US" b="1" dirty="0"/>
          </a:p>
        </p:txBody>
      </p:sp>
      <p:sp>
        <p:nvSpPr>
          <p:cNvPr id="3" name="TextBox 2"/>
          <p:cNvSpPr txBox="1"/>
          <p:nvPr/>
        </p:nvSpPr>
        <p:spPr>
          <a:xfrm>
            <a:off x="179513" y="1340768"/>
            <a:ext cx="8466956" cy="3416320"/>
          </a:xfrm>
          <a:prstGeom prst="rect">
            <a:avLst/>
          </a:prstGeom>
          <a:noFill/>
        </p:spPr>
        <p:txBody>
          <a:bodyPr wrap="square" rtlCol="0">
            <a:spAutoFit/>
          </a:bodyPr>
          <a:lstStyle/>
          <a:p>
            <a:pPr marL="457200" indent="-457200" algn="r" rtl="1">
              <a:buFont typeface="Arial" panose="020B0604020202020204" pitchFamily="34" charset="0"/>
              <a:buChar char="•"/>
            </a:pPr>
            <a:r>
              <a:rPr lang="he-IL" sz="2400" b="1" dirty="0" smtClean="0"/>
              <a:t>התפיסה הרווחת: מעורבות ממשלתית במסחר צריכה להסתכם ביצירת סביבה עסקית נוחה ותמיכה באמון צרכנים</a:t>
            </a:r>
            <a:endParaRPr lang="he-IL" sz="2400" b="1" dirty="0"/>
          </a:p>
          <a:p>
            <a:pPr algn="r" rtl="1"/>
            <a:endParaRPr lang="he-IL" sz="2400" b="1" u="sng" dirty="0" smtClean="0"/>
          </a:p>
          <a:p>
            <a:pPr marL="457200" indent="-457200" algn="r" rtl="1">
              <a:buFont typeface="Arial" panose="020B0604020202020204" pitchFamily="34" charset="0"/>
              <a:buChar char="•"/>
            </a:pPr>
            <a:r>
              <a:rPr lang="he-IL" sz="2400" b="1" u="sng" dirty="0" smtClean="0"/>
              <a:t>דוגמא יחידה לתמיכה ישירה</a:t>
            </a:r>
            <a:r>
              <a:rPr lang="he-IL" sz="2400" b="1" dirty="0" smtClean="0"/>
              <a:t>: אנגליה</a:t>
            </a:r>
          </a:p>
          <a:p>
            <a:pPr algn="r" rtl="1"/>
            <a:r>
              <a:rPr lang="he-IL" sz="2400" b="1" dirty="0" smtClean="0"/>
              <a:t>     אסטרטגיה לסקטור המסחר (2013)</a:t>
            </a:r>
          </a:p>
          <a:p>
            <a:pPr marL="742950" lvl="1" indent="-285750" algn="r" rtl="1">
              <a:buFont typeface="Arial" panose="020B0604020202020204" pitchFamily="34" charset="0"/>
              <a:buChar char="•"/>
            </a:pPr>
            <a:r>
              <a:rPr lang="he-IL" sz="2400" dirty="0" smtClean="0"/>
              <a:t>חיזוק התחרותיות בשווקים זרים</a:t>
            </a:r>
          </a:p>
          <a:p>
            <a:pPr marL="742950" lvl="1" indent="-285750" algn="r" rtl="1">
              <a:buFont typeface="Arial" panose="020B0604020202020204" pitchFamily="34" charset="0"/>
              <a:buChar char="•"/>
            </a:pPr>
            <a:r>
              <a:rPr lang="he-IL" sz="2400" dirty="0" smtClean="0"/>
              <a:t>עידוד הטמעת פלטפורמות מסחר אלקטרוני</a:t>
            </a:r>
          </a:p>
          <a:p>
            <a:pPr marL="742950" lvl="1" indent="-285750" algn="r" rtl="1">
              <a:buFont typeface="Arial" panose="020B0604020202020204" pitchFamily="34" charset="0"/>
              <a:buChar char="•"/>
            </a:pPr>
            <a:r>
              <a:rPr lang="he-IL" sz="2400" dirty="0" smtClean="0"/>
              <a:t>הכשרה מקצועית לענף המסחר במקצועות עתירי ידע</a:t>
            </a:r>
          </a:p>
          <a:p>
            <a:pPr marL="742950" lvl="1" indent="-285750" algn="r" rtl="1">
              <a:buFont typeface="Arial" panose="020B0604020202020204" pitchFamily="34" charset="0"/>
              <a:buChar char="•"/>
            </a:pPr>
            <a:r>
              <a:rPr lang="he-IL" sz="2400" dirty="0" smtClean="0"/>
              <a:t>הקלת רגולציה, בעיקר בשלטון המקומי </a:t>
            </a:r>
            <a:endParaRPr lang="en-US" sz="2400" dirty="0"/>
          </a:p>
        </p:txBody>
      </p:sp>
    </p:spTree>
    <p:extLst>
      <p:ext uri="{BB962C8B-B14F-4D97-AF65-F5344CB8AC3E}">
        <p14:creationId xmlns:p14="http://schemas.microsoft.com/office/powerpoint/2010/main" val="14950984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b="1" dirty="0" smtClean="0"/>
              <a:t>המלצות לדיון</a:t>
            </a:r>
            <a:endParaRPr lang="en-US" b="1" dirty="0"/>
          </a:p>
        </p:txBody>
      </p:sp>
      <p:sp>
        <p:nvSpPr>
          <p:cNvPr id="3" name="TextBox 2"/>
          <p:cNvSpPr txBox="1"/>
          <p:nvPr/>
        </p:nvSpPr>
        <p:spPr>
          <a:xfrm>
            <a:off x="40331" y="997203"/>
            <a:ext cx="8646469" cy="6740307"/>
          </a:xfrm>
          <a:prstGeom prst="rect">
            <a:avLst/>
          </a:prstGeom>
          <a:noFill/>
        </p:spPr>
        <p:txBody>
          <a:bodyPr wrap="square" rtlCol="0">
            <a:spAutoFit/>
          </a:bodyPr>
          <a:lstStyle/>
          <a:p>
            <a:pPr algn="r" rtl="1"/>
            <a:r>
              <a:rPr lang="he-IL" sz="2800" b="1" dirty="0" smtClean="0"/>
              <a:t>1. בניית חבילת שדרוג עסקית בתחום המסחר שתכלול:</a:t>
            </a:r>
          </a:p>
          <a:p>
            <a:pPr marL="742950" lvl="1" indent="-285750" algn="r" rtl="1">
              <a:buFont typeface="Arial" panose="020B0604020202020204" pitchFamily="34" charset="0"/>
              <a:buChar char="•"/>
            </a:pPr>
            <a:r>
              <a:rPr lang="he-IL" sz="2400" dirty="0" smtClean="0"/>
              <a:t>ייעוץ </a:t>
            </a:r>
            <a:r>
              <a:rPr lang="he-IL" sz="2400" u="sng" dirty="0" smtClean="0"/>
              <a:t>ניהולי</a:t>
            </a:r>
            <a:r>
              <a:rPr lang="he-IL" sz="2400" dirty="0" smtClean="0"/>
              <a:t> מתמשך, כולל </a:t>
            </a:r>
            <a:r>
              <a:rPr lang="en-US" sz="2400" dirty="0" smtClean="0"/>
              <a:t>Benchmarks</a:t>
            </a:r>
            <a:endParaRPr lang="he-IL" sz="2400" dirty="0" smtClean="0"/>
          </a:p>
          <a:p>
            <a:pPr marL="742950" lvl="1" indent="-285750" algn="r" rtl="1">
              <a:buFont typeface="Arial" panose="020B0604020202020204" pitchFamily="34" charset="0"/>
              <a:buChar char="•"/>
            </a:pPr>
            <a:r>
              <a:rPr lang="he-IL" sz="2400" u="sng" dirty="0" smtClean="0"/>
              <a:t>הטמעת</a:t>
            </a:r>
            <a:r>
              <a:rPr lang="he-IL" sz="2400" dirty="0" smtClean="0"/>
              <a:t> טכנולוגיות ושיטות ניהול, </a:t>
            </a:r>
            <a:r>
              <a:rPr lang="en-US" sz="2400" dirty="0" smtClean="0"/>
              <a:t>Scaling</a:t>
            </a:r>
            <a:endParaRPr lang="he-IL" sz="2400" dirty="0" smtClean="0"/>
          </a:p>
          <a:p>
            <a:pPr marL="742950" lvl="1" indent="-285750" algn="r" rtl="1">
              <a:buFont typeface="Arial" panose="020B0604020202020204" pitchFamily="34" charset="0"/>
              <a:buChar char="•"/>
            </a:pPr>
            <a:r>
              <a:rPr lang="he-IL" sz="2400" dirty="0" smtClean="0"/>
              <a:t>הכשרה מקצועית רלוונטית לעובדים קיימים (?)</a:t>
            </a:r>
          </a:p>
          <a:p>
            <a:pPr marL="742950" lvl="1" indent="-285750" algn="r" rtl="1">
              <a:buFont typeface="Arial" panose="020B0604020202020204" pitchFamily="34" charset="0"/>
              <a:buChar char="•"/>
            </a:pPr>
            <a:r>
              <a:rPr lang="he-IL" sz="2400" dirty="0" smtClean="0"/>
              <a:t>סבסוד השקעה (?)</a:t>
            </a:r>
          </a:p>
          <a:p>
            <a:pPr lvl="1" algn="r" rtl="1"/>
            <a:r>
              <a:rPr lang="he-IL" sz="2800" b="1" dirty="0" smtClean="0">
                <a:solidFill>
                  <a:schemeClr val="tx1">
                    <a:lumMod val="40000"/>
                    <a:lumOff val="60000"/>
                  </a:schemeClr>
                </a:solidFill>
              </a:rPr>
              <a:t>סוגיה פתוחה: האחריות הארגונית בתוך משרד הכלכלה</a:t>
            </a:r>
          </a:p>
          <a:p>
            <a:pPr lvl="1" algn="r" rtl="1"/>
            <a:endParaRPr lang="he-IL" sz="2800" b="1" dirty="0" smtClean="0"/>
          </a:p>
          <a:p>
            <a:pPr algn="r" rtl="1"/>
            <a:r>
              <a:rPr lang="he-IL" sz="2800" b="1" dirty="0" smtClean="0"/>
              <a:t>2. עידוד </a:t>
            </a:r>
            <a:r>
              <a:rPr lang="en-US" sz="2800" b="1" dirty="0" smtClean="0"/>
              <a:t>FDI</a:t>
            </a:r>
            <a:r>
              <a:rPr lang="he-IL" sz="2800" b="1" dirty="0" smtClean="0"/>
              <a:t> איכותי ונוכחות זרה בענף המסחר</a:t>
            </a:r>
          </a:p>
          <a:p>
            <a:pPr algn="r" rtl="1"/>
            <a:endParaRPr lang="he-IL" sz="2800" b="1" dirty="0"/>
          </a:p>
          <a:p>
            <a:pPr algn="r" rtl="1"/>
            <a:r>
              <a:rPr lang="he-IL" sz="2800" b="1" dirty="0" smtClean="0"/>
              <a:t>3. הקלות רגולציה</a:t>
            </a:r>
            <a:endParaRPr lang="en-US" sz="2800" b="1" dirty="0" smtClean="0"/>
          </a:p>
          <a:p>
            <a:pPr algn="r" rtl="1"/>
            <a:endParaRPr lang="he-IL" sz="2800" b="1" dirty="0"/>
          </a:p>
          <a:p>
            <a:pPr algn="r" rtl="1"/>
            <a:r>
              <a:rPr lang="he-IL" sz="2800" b="1" dirty="0" smtClean="0"/>
              <a:t>4. המשך מתווה העלאת שכר מינימום וצמצום העובדים הזרים הבלתי מיומנים</a:t>
            </a:r>
          </a:p>
          <a:p>
            <a:pPr marL="285750" indent="-285750" algn="r" rtl="1">
              <a:buFont typeface="Arial" panose="020B0604020202020204" pitchFamily="34" charset="0"/>
              <a:buChar char="•"/>
            </a:pPr>
            <a:endParaRPr lang="he-IL" sz="2800" b="1" dirty="0"/>
          </a:p>
          <a:p>
            <a:pPr marL="285750" indent="-285750" algn="r" rtl="1">
              <a:buFont typeface="Arial" panose="020B0604020202020204" pitchFamily="34" charset="0"/>
              <a:buChar char="•"/>
            </a:pPr>
            <a:endParaRPr lang="he-IL" sz="2800" b="1" dirty="0" smtClean="0"/>
          </a:p>
          <a:p>
            <a:pPr algn="r" rtl="1"/>
            <a:endParaRPr lang="he-IL" sz="2800" dirty="0" smtClean="0"/>
          </a:p>
        </p:txBody>
      </p:sp>
    </p:spTree>
    <p:extLst>
      <p:ext uri="{BB962C8B-B14F-4D97-AF65-F5344CB8AC3E}">
        <p14:creationId xmlns:p14="http://schemas.microsoft.com/office/powerpoint/2010/main" val="8253736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b="1" dirty="0" smtClean="0"/>
              <a:t>המלצות לדיון</a:t>
            </a:r>
            <a:endParaRPr lang="en-US" b="1" dirty="0"/>
          </a:p>
        </p:txBody>
      </p:sp>
      <p:sp>
        <p:nvSpPr>
          <p:cNvPr id="3" name="TextBox 2"/>
          <p:cNvSpPr txBox="1"/>
          <p:nvPr/>
        </p:nvSpPr>
        <p:spPr>
          <a:xfrm>
            <a:off x="40331" y="997203"/>
            <a:ext cx="8646469" cy="3108543"/>
          </a:xfrm>
          <a:prstGeom prst="rect">
            <a:avLst/>
          </a:prstGeom>
          <a:noFill/>
        </p:spPr>
        <p:txBody>
          <a:bodyPr wrap="square" rtlCol="0">
            <a:spAutoFit/>
          </a:bodyPr>
          <a:lstStyle/>
          <a:p>
            <a:pPr algn="r" rtl="1"/>
            <a:endParaRPr lang="he-IL" sz="2800" b="1" dirty="0" smtClean="0"/>
          </a:p>
          <a:p>
            <a:pPr algn="r" rtl="1"/>
            <a:r>
              <a:rPr lang="he-IL" sz="2800" b="1" dirty="0" smtClean="0"/>
              <a:t>5. ניצול הסכם הסחר עם סין להפחתה ופישוט מכסים</a:t>
            </a:r>
          </a:p>
          <a:p>
            <a:pPr algn="r" rtl="1"/>
            <a:endParaRPr lang="he-IL" sz="2800" b="1" dirty="0" smtClean="0"/>
          </a:p>
          <a:p>
            <a:pPr algn="r" rtl="1"/>
            <a:r>
              <a:rPr lang="he-IL" sz="2800" b="1" dirty="0" smtClean="0"/>
              <a:t>6. פניה להגבלים העסקיים לקבלת ייעוץ בנושא ריכוזיות בשטחי מסחר</a:t>
            </a:r>
            <a:endParaRPr lang="he-IL" sz="2800" b="1" dirty="0"/>
          </a:p>
          <a:p>
            <a:pPr marL="285750" indent="-285750" algn="r" rtl="1">
              <a:buFont typeface="Arial" panose="020B0604020202020204" pitchFamily="34" charset="0"/>
              <a:buChar char="•"/>
            </a:pPr>
            <a:endParaRPr lang="he-IL" sz="2800" b="1" dirty="0" smtClean="0"/>
          </a:p>
          <a:p>
            <a:pPr algn="r" rtl="1"/>
            <a:endParaRPr lang="he-IL" sz="2800" dirty="0" smtClean="0"/>
          </a:p>
        </p:txBody>
      </p:sp>
    </p:spTree>
    <p:extLst>
      <p:ext uri="{BB962C8B-B14F-4D97-AF65-F5344CB8AC3E}">
        <p14:creationId xmlns:p14="http://schemas.microsoft.com/office/powerpoint/2010/main" val="24236740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תיוק אגפים\המועצה הלאומית לכלכלה\מקצועי\תעשייה ומסחר\תעשייה ותוצר\תוצרים\מצגת\ערך מוסף השוואה בינל 2013\ערך מוסף תעשייה מופ.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340768"/>
            <a:ext cx="6768752" cy="5392990"/>
          </a:xfrm>
          <a:prstGeom prst="rect">
            <a:avLst/>
          </a:prstGeom>
          <a:noFill/>
          <a:extLst>
            <a:ext uri="{909E8E84-426E-40DD-AFC4-6F175D3DCCD1}">
              <a14:hiddenFill xmlns:a14="http://schemas.microsoft.com/office/drawing/2010/main">
                <a:solidFill>
                  <a:srgbClr val="FFFFFF"/>
                </a:solidFill>
              </a14:hiddenFill>
            </a:ext>
          </a:extLst>
        </p:spPr>
      </p:pic>
      <p:sp>
        <p:nvSpPr>
          <p:cNvPr id="3" name="כותרת 2"/>
          <p:cNvSpPr>
            <a:spLocks noGrp="1"/>
          </p:cNvSpPr>
          <p:nvPr>
            <p:ph type="title"/>
          </p:nvPr>
        </p:nvSpPr>
        <p:spPr>
          <a:xfrm>
            <a:off x="0" y="0"/>
            <a:ext cx="8964488" cy="908720"/>
          </a:xfrm>
        </p:spPr>
        <p:txBody>
          <a:bodyPr/>
          <a:lstStyle/>
          <a:p>
            <a:pPr algn="ctr" eaLnBrk="1" hangingPunct="1"/>
            <a:r>
              <a:rPr lang="he-IL" sz="2800" b="1" dirty="0"/>
              <a:t>ערך מוסף בהשוואה בינלאומית – תעשיה כולל שרותי הייטק</a:t>
            </a:r>
            <a:endParaRPr lang="en-US" sz="2800" b="1" dirty="0"/>
          </a:p>
        </p:txBody>
      </p:sp>
    </p:spTree>
    <p:extLst>
      <p:ext uri="{BB962C8B-B14F-4D97-AF65-F5344CB8AC3E}">
        <p14:creationId xmlns:p14="http://schemas.microsoft.com/office/powerpoint/2010/main" val="23424784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תיוק אגפים\המועצה הלאומית לכלכלה\מקצועי\תעשייה ומסחר\תעשייה ותוצר\תוצרים\מצגת\תעסוקה השוואה בינל 2013\גרף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124744"/>
            <a:ext cx="6956120" cy="5542274"/>
          </a:xfrm>
          <a:prstGeom prst="rect">
            <a:avLst/>
          </a:prstGeom>
          <a:noFill/>
          <a:extLst>
            <a:ext uri="{909E8E84-426E-40DD-AFC4-6F175D3DCCD1}">
              <a14:hiddenFill xmlns:a14="http://schemas.microsoft.com/office/drawing/2010/main">
                <a:solidFill>
                  <a:srgbClr val="FFFFFF"/>
                </a:solidFill>
              </a14:hiddenFill>
            </a:ext>
          </a:extLst>
        </p:spPr>
      </p:pic>
      <p:sp>
        <p:nvSpPr>
          <p:cNvPr id="3" name="כותרת 2"/>
          <p:cNvSpPr>
            <a:spLocks noGrp="1"/>
          </p:cNvSpPr>
          <p:nvPr>
            <p:ph type="title"/>
          </p:nvPr>
        </p:nvSpPr>
        <p:spPr>
          <a:xfrm>
            <a:off x="0" y="0"/>
            <a:ext cx="8964488" cy="908720"/>
          </a:xfrm>
        </p:spPr>
        <p:txBody>
          <a:bodyPr/>
          <a:lstStyle/>
          <a:p>
            <a:pPr algn="ctr"/>
            <a:r>
              <a:rPr lang="he-IL" sz="2800" b="1" dirty="0"/>
              <a:t>תעסוקה בהשוואה בינלאומית – תעשיה כולל שרותי הייטק</a:t>
            </a:r>
            <a:endParaRPr lang="en-US" sz="2800" b="1" dirty="0"/>
          </a:p>
        </p:txBody>
      </p:sp>
    </p:spTree>
    <p:extLst>
      <p:ext uri="{BB962C8B-B14F-4D97-AF65-F5344CB8AC3E}">
        <p14:creationId xmlns:p14="http://schemas.microsoft.com/office/powerpoint/2010/main" val="2255109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930870584"/>
              </p:ext>
            </p:extLst>
          </p:nvPr>
        </p:nvGraphicFramePr>
        <p:xfrm>
          <a:off x="971600" y="1196752"/>
          <a:ext cx="7344816" cy="54726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579211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0" y="0"/>
            <a:ext cx="9108504" cy="968400"/>
          </a:xfrm>
        </p:spPr>
        <p:txBody>
          <a:bodyPr/>
          <a:lstStyle/>
          <a:p>
            <a:r>
              <a:rPr lang="he-IL" sz="3000" b="1" dirty="0" smtClean="0"/>
              <a:t>חולשה יחסית חריגה של ענף המסחר בהשוואה בינלאומית</a:t>
            </a:r>
            <a:endParaRPr lang="he-IL" sz="3000" b="1" dirty="0"/>
          </a:p>
        </p:txBody>
      </p:sp>
      <p:graphicFrame>
        <p:nvGraphicFramePr>
          <p:cNvPr id="5" name="מציין מיקום תוכן 4"/>
          <p:cNvGraphicFramePr>
            <a:graphicFrameLocks noGrp="1"/>
          </p:cNvGraphicFramePr>
          <p:nvPr>
            <p:ph idx="1"/>
            <p:extLst>
              <p:ext uri="{D42A27DB-BD31-4B8C-83A1-F6EECF244321}">
                <p14:modId xmlns:p14="http://schemas.microsoft.com/office/powerpoint/2010/main" val="2813284473"/>
              </p:ext>
            </p:extLst>
          </p:nvPr>
        </p:nvGraphicFramePr>
        <p:xfrm>
          <a:off x="107504" y="1052736"/>
          <a:ext cx="9036496" cy="5328592"/>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3059832" y="6536377"/>
            <a:ext cx="6048672" cy="276999"/>
          </a:xfrm>
          <a:prstGeom prst="rect">
            <a:avLst/>
          </a:prstGeom>
          <a:noFill/>
        </p:spPr>
        <p:txBody>
          <a:bodyPr wrap="square" rtlCol="1">
            <a:spAutoFit/>
          </a:bodyPr>
          <a:lstStyle/>
          <a:p>
            <a:pPr algn="r" rtl="1"/>
            <a:r>
              <a:rPr lang="he-IL" sz="1200" b="1" dirty="0" smtClean="0">
                <a:solidFill>
                  <a:schemeClr val="bg1">
                    <a:lumMod val="50000"/>
                  </a:schemeClr>
                </a:solidFill>
              </a:rPr>
              <a:t>מקור: </a:t>
            </a:r>
            <a:r>
              <a:rPr lang="en-US" sz="1200" b="1" dirty="0" smtClean="0">
                <a:solidFill>
                  <a:schemeClr val="bg1">
                    <a:lumMod val="50000"/>
                  </a:schemeClr>
                </a:solidFill>
              </a:rPr>
              <a:t>OECD</a:t>
            </a:r>
            <a:r>
              <a:rPr lang="he-IL" sz="1200" b="1" dirty="0" smtClean="0">
                <a:solidFill>
                  <a:schemeClr val="bg1">
                    <a:lumMod val="50000"/>
                  </a:schemeClr>
                </a:solidFill>
              </a:rPr>
              <a:t>, עיבוד: המועצה הלאומית לכלכלה</a:t>
            </a:r>
            <a:endParaRPr lang="he-IL" sz="1200" b="1" dirty="0">
              <a:solidFill>
                <a:schemeClr val="bg1">
                  <a:lumMod val="50000"/>
                </a:schemeClr>
              </a:solidFill>
            </a:endParaRPr>
          </a:p>
        </p:txBody>
      </p:sp>
    </p:spTree>
    <p:extLst>
      <p:ext uri="{BB962C8B-B14F-4D97-AF65-F5344CB8AC3E}">
        <p14:creationId xmlns:p14="http://schemas.microsoft.com/office/powerpoint/2010/main" val="1388139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9852460"/>
              </p:ext>
            </p:extLst>
          </p:nvPr>
        </p:nvGraphicFramePr>
        <p:xfrm>
          <a:off x="119758" y="1124744"/>
          <a:ext cx="8928992" cy="5599414"/>
        </p:xfrm>
        <a:graphic>
          <a:graphicData uri="http://schemas.openxmlformats.org/drawingml/2006/table">
            <a:tbl>
              <a:tblPr>
                <a:tableStyleId>{5C22544A-7EE6-4342-B048-85BDC9FD1C3A}</a:tableStyleId>
              </a:tblPr>
              <a:tblGrid>
                <a:gridCol w="635818"/>
                <a:gridCol w="5256584"/>
                <a:gridCol w="2016224"/>
                <a:gridCol w="1020366"/>
              </a:tblGrid>
              <a:tr h="294780">
                <a:tc>
                  <a:txBody>
                    <a:bodyPr/>
                    <a:lstStyle/>
                    <a:p>
                      <a:pPr algn="l" fontAlgn="t"/>
                      <a:r>
                        <a:rPr lang="en-US" sz="1050" u="none" strike="noStrike" dirty="0">
                          <a:effectLst/>
                        </a:rPr>
                        <a:t>Q7.1.1_C</a:t>
                      </a:r>
                      <a:endParaRPr lang="en-US" sz="1050" b="0" i="0" u="none" strike="noStrike" dirty="0">
                        <a:solidFill>
                          <a:srgbClr val="000000"/>
                        </a:solidFill>
                        <a:effectLst/>
                        <a:latin typeface="Arial"/>
                      </a:endParaRPr>
                    </a:p>
                  </a:txBody>
                  <a:tcPr marL="1028" marR="1028" marT="1028" marB="0"/>
                </a:tc>
                <a:tc>
                  <a:txBody>
                    <a:bodyPr/>
                    <a:lstStyle/>
                    <a:p>
                      <a:pPr algn="l" fontAlgn="t"/>
                      <a:r>
                        <a:rPr lang="en-US" sz="1050" u="none" strike="noStrike">
                          <a:effectLst/>
                        </a:rPr>
                        <a:t>Is registration in a commercial register required to establish a new retail outlet? - For selling clothing</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dirty="0">
                          <a:effectLst/>
                        </a:rPr>
                        <a:t>Registration and licensing</a:t>
                      </a:r>
                      <a:endParaRPr lang="en-US" sz="1050" b="0" i="0" u="none" strike="noStrike" dirty="0">
                        <a:solidFill>
                          <a:srgbClr val="000000"/>
                        </a:solidFill>
                        <a:effectLst/>
                        <a:latin typeface="Arial"/>
                      </a:endParaRPr>
                    </a:p>
                  </a:txBody>
                  <a:tcPr marL="1028" marR="1028" marT="1028" marB="0"/>
                </a:tc>
                <a:tc>
                  <a:txBody>
                    <a:bodyPr/>
                    <a:lstStyle/>
                    <a:p>
                      <a:pPr algn="l" fontAlgn="ctr"/>
                      <a:r>
                        <a:rPr lang="en-US" sz="1050" u="none" strike="noStrike">
                          <a:effectLst/>
                        </a:rPr>
                        <a:t>always required</a:t>
                      </a:r>
                      <a:endParaRPr lang="en-US" sz="1050" b="0" i="0" u="none" strike="noStrike">
                        <a:solidFill>
                          <a:srgbClr val="000000"/>
                        </a:solidFill>
                        <a:effectLst/>
                        <a:latin typeface="Arial"/>
                      </a:endParaRPr>
                    </a:p>
                  </a:txBody>
                  <a:tcPr marL="1028" marR="1028" marT="1028" marB="0" anchor="ctr"/>
                </a:tc>
              </a:tr>
              <a:tr h="321890">
                <a:tc>
                  <a:txBody>
                    <a:bodyPr/>
                    <a:lstStyle/>
                    <a:p>
                      <a:pPr algn="l" fontAlgn="t"/>
                      <a:r>
                        <a:rPr lang="en-US" sz="1050" u="none" strike="noStrike">
                          <a:effectLst/>
                        </a:rPr>
                        <a:t>Q7.1.1_F</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Is registration in a commercial register required to establish a new retail outlet? - For selling food</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Registration and licensing</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always required</a:t>
                      </a:r>
                      <a:endParaRPr lang="en-US" sz="1050" b="0" i="0" u="none" strike="noStrike">
                        <a:solidFill>
                          <a:srgbClr val="000000"/>
                        </a:solidFill>
                        <a:effectLst/>
                        <a:latin typeface="Arial"/>
                      </a:endParaRPr>
                    </a:p>
                  </a:txBody>
                  <a:tcPr marL="1028" marR="1028" marT="1028" marB="0" anchor="ctr"/>
                </a:tc>
              </a:tr>
              <a:tr h="321890">
                <a:tc>
                  <a:txBody>
                    <a:bodyPr/>
                    <a:lstStyle/>
                    <a:p>
                      <a:pPr algn="l" fontAlgn="t"/>
                      <a:r>
                        <a:rPr lang="en-US" sz="1050" u="none" strike="noStrike">
                          <a:effectLst/>
                        </a:rPr>
                        <a:t>Q7.1.10</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dirty="0">
                          <a:effectLst/>
                        </a:rPr>
                        <a:t>Are there products that can only be sold in outlets operating under a local or national legal monopoly (franchise)?</a:t>
                      </a:r>
                      <a:endParaRPr lang="en-US" sz="1050" b="0" i="0" u="none" strike="noStrike" dirty="0">
                        <a:solidFill>
                          <a:srgbClr val="000000"/>
                        </a:solidFill>
                        <a:effectLst/>
                        <a:latin typeface="Arial"/>
                      </a:endParaRPr>
                    </a:p>
                  </a:txBody>
                  <a:tcPr marL="1028" marR="1028" marT="1028" marB="0"/>
                </a:tc>
                <a:tc>
                  <a:txBody>
                    <a:bodyPr/>
                    <a:lstStyle/>
                    <a:p>
                      <a:pPr algn="l" fontAlgn="t"/>
                      <a:r>
                        <a:rPr lang="en-US" sz="1050" u="none" strike="noStrike">
                          <a:effectLst/>
                        </a:rPr>
                        <a:t>Protection of existing firms</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yes</a:t>
                      </a:r>
                      <a:endParaRPr lang="en-US" sz="1050" b="0" i="0" u="none" strike="noStrike">
                        <a:solidFill>
                          <a:srgbClr val="000000"/>
                        </a:solidFill>
                        <a:effectLst/>
                        <a:latin typeface="Arial"/>
                      </a:endParaRPr>
                    </a:p>
                  </a:txBody>
                  <a:tcPr marL="1028" marR="1028" marT="1028" marB="0" anchor="ctr"/>
                </a:tc>
              </a:tr>
              <a:tr h="321890">
                <a:tc>
                  <a:txBody>
                    <a:bodyPr/>
                    <a:lstStyle/>
                    <a:p>
                      <a:pPr algn="l" fontAlgn="t"/>
                      <a:r>
                        <a:rPr lang="en-US" sz="1050" u="none" strike="noStrike">
                          <a:effectLst/>
                        </a:rPr>
                        <a:t>Q7.1.11</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dirty="0">
                          <a:effectLst/>
                        </a:rPr>
                        <a:t>Are the retail prices of certain products subject to price controls?</a:t>
                      </a:r>
                      <a:endParaRPr lang="en-US" sz="1050" b="0" i="0" u="none" strike="noStrike" dirty="0">
                        <a:solidFill>
                          <a:srgbClr val="000000"/>
                        </a:solidFill>
                        <a:effectLst/>
                        <a:latin typeface="Arial"/>
                      </a:endParaRPr>
                    </a:p>
                  </a:txBody>
                  <a:tcPr marL="1028" marR="1028" marT="1028" marB="0"/>
                </a:tc>
                <a:tc>
                  <a:txBody>
                    <a:bodyPr/>
                    <a:lstStyle/>
                    <a:p>
                      <a:pPr algn="l" fontAlgn="t"/>
                      <a:r>
                        <a:rPr lang="en-US" sz="1050" u="none" strike="noStrike">
                          <a:effectLst/>
                        </a:rPr>
                        <a:t>Price controls</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yes</a:t>
                      </a:r>
                      <a:endParaRPr lang="en-US" sz="1050" b="0" i="0" u="none" strike="noStrike">
                        <a:solidFill>
                          <a:srgbClr val="000000"/>
                        </a:solidFill>
                        <a:effectLst/>
                        <a:latin typeface="Arial"/>
                      </a:endParaRPr>
                    </a:p>
                  </a:txBody>
                  <a:tcPr marL="1028" marR="1028" marT="1028" marB="0" anchor="ctr"/>
                </a:tc>
              </a:tr>
              <a:tr h="321890">
                <a:tc>
                  <a:txBody>
                    <a:bodyPr/>
                    <a:lstStyle/>
                    <a:p>
                      <a:pPr algn="l" fontAlgn="t"/>
                      <a:r>
                        <a:rPr lang="en-US" sz="1050" u="none" strike="noStrike">
                          <a:effectLst/>
                        </a:rPr>
                        <a:t>Q7.1.12</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Are there any special regulations prohibiting or restricting sales below costs beyond a prohibition of predatory pricing?</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Promotions / Discounts</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no</a:t>
                      </a:r>
                      <a:endParaRPr lang="en-US" sz="1050" b="0" i="0" u="none" strike="noStrike">
                        <a:solidFill>
                          <a:srgbClr val="000000"/>
                        </a:solidFill>
                        <a:effectLst/>
                        <a:latin typeface="Arial"/>
                      </a:endParaRPr>
                    </a:p>
                  </a:txBody>
                  <a:tcPr marL="1028" marR="1028" marT="1028" marB="0" anchor="ctr"/>
                </a:tc>
              </a:tr>
              <a:tr h="321890">
                <a:tc>
                  <a:txBody>
                    <a:bodyPr/>
                    <a:lstStyle/>
                    <a:p>
                      <a:pPr algn="l" fontAlgn="t"/>
                      <a:r>
                        <a:rPr lang="en-US" sz="1050" u="none" strike="noStrike">
                          <a:effectLst/>
                        </a:rPr>
                        <a:t>Q7.1.13</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Are sales promotions restricted to appear within a particular period of the year?</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Promotions / Discounts</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no</a:t>
                      </a:r>
                      <a:endParaRPr lang="en-US" sz="1050" b="0" i="0" u="none" strike="noStrike">
                        <a:solidFill>
                          <a:srgbClr val="000000"/>
                        </a:solidFill>
                        <a:effectLst/>
                        <a:latin typeface="Arial"/>
                      </a:endParaRPr>
                    </a:p>
                  </a:txBody>
                  <a:tcPr marL="1028" marR="1028" marT="1028" marB="0" anchor="ctr"/>
                </a:tc>
              </a:tr>
              <a:tr h="292442">
                <a:tc>
                  <a:txBody>
                    <a:bodyPr/>
                    <a:lstStyle/>
                    <a:p>
                      <a:pPr algn="l" fontAlgn="t"/>
                      <a:r>
                        <a:rPr lang="en-US" sz="1050" u="none" strike="noStrike">
                          <a:effectLst/>
                        </a:rPr>
                        <a:t>Q7.1.14</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Are there maximum limit values on discounts?</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Promotions / Discounts</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no</a:t>
                      </a:r>
                      <a:endParaRPr lang="en-US" sz="1050" b="0" i="0" u="none" strike="noStrike">
                        <a:solidFill>
                          <a:srgbClr val="000000"/>
                        </a:solidFill>
                        <a:effectLst/>
                        <a:latin typeface="Arial"/>
                      </a:endParaRPr>
                    </a:p>
                  </a:txBody>
                  <a:tcPr marL="1028" marR="1028" marT="1028" marB="0" anchor="ctr"/>
                </a:tc>
              </a:tr>
              <a:tr h="321890">
                <a:tc>
                  <a:txBody>
                    <a:bodyPr/>
                    <a:lstStyle/>
                    <a:p>
                      <a:pPr algn="l" fontAlgn="t"/>
                      <a:r>
                        <a:rPr lang="en-US" sz="1050" u="none" strike="noStrike">
                          <a:effectLst/>
                        </a:rPr>
                        <a:t>Q7.1.6</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If licenses or permits are needed to engage in commercial activity for any type of product, are they product-specific (e.g. food/non-food)?</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Registration and licensing</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yes</a:t>
                      </a:r>
                      <a:endParaRPr lang="en-US" sz="1050" b="0" i="0" u="none" strike="noStrike">
                        <a:solidFill>
                          <a:srgbClr val="000000"/>
                        </a:solidFill>
                        <a:effectLst/>
                        <a:latin typeface="Arial"/>
                      </a:endParaRPr>
                    </a:p>
                  </a:txBody>
                  <a:tcPr marL="1028" marR="1028" marT="1028" marB="0" anchor="ctr"/>
                </a:tc>
              </a:tr>
              <a:tr h="321890">
                <a:tc>
                  <a:txBody>
                    <a:bodyPr/>
                    <a:lstStyle/>
                    <a:p>
                      <a:pPr algn="l" fontAlgn="t"/>
                      <a:r>
                        <a:rPr lang="en-US" sz="1050" u="none" strike="noStrike">
                          <a:effectLst/>
                        </a:rPr>
                        <a:t>Q7.1.7</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If licenses or permits are needed to engage in commercial activity for any type of product, are they related to a certain type of activity (e.g. different licenses are needed to open a gas station or to open a drugstore)?</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Registration and licensing</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yes</a:t>
                      </a:r>
                      <a:endParaRPr lang="en-US" sz="1050" b="0" i="0" u="none" strike="noStrike">
                        <a:solidFill>
                          <a:srgbClr val="000000"/>
                        </a:solidFill>
                        <a:effectLst/>
                        <a:latin typeface="Arial"/>
                      </a:endParaRPr>
                    </a:p>
                  </a:txBody>
                  <a:tcPr marL="1028" marR="1028" marT="1028" marB="0" anchor="ctr"/>
                </a:tc>
              </a:tr>
              <a:tr h="321890">
                <a:tc>
                  <a:txBody>
                    <a:bodyPr/>
                    <a:lstStyle/>
                    <a:p>
                      <a:pPr algn="l" fontAlgn="t"/>
                      <a:r>
                        <a:rPr lang="en-US" sz="1050" u="none" strike="noStrike">
                          <a:effectLst/>
                        </a:rPr>
                        <a:t>Q7.1.8</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If compliance with regulation especially designed for large outlets is required for any type of product, what is the threshold surface limit for these laws or regulations to apply (in m2)?</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Special regulation of large outlets</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between 500m2 and 999m2</a:t>
                      </a:r>
                      <a:endParaRPr lang="en-US" sz="1050" b="0" i="0" u="none" strike="noStrike">
                        <a:solidFill>
                          <a:srgbClr val="000000"/>
                        </a:solidFill>
                        <a:effectLst/>
                        <a:latin typeface="Arial"/>
                      </a:endParaRPr>
                    </a:p>
                  </a:txBody>
                  <a:tcPr marL="1028" marR="1028" marT="1028" marB="0" anchor="ctr"/>
                </a:tc>
              </a:tr>
              <a:tr h="321890">
                <a:tc>
                  <a:txBody>
                    <a:bodyPr/>
                    <a:lstStyle/>
                    <a:p>
                      <a:pPr algn="l" fontAlgn="t"/>
                      <a:r>
                        <a:rPr lang="en-US" sz="1050" u="none" strike="noStrike">
                          <a:effectLst/>
                        </a:rPr>
                        <a:t>Q7.1.9</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Are professional bodies or representatives of trade and commercial interests involved in licensing decisions (licenses for engaging in commercial activity or for outlet siting) or decisions about regulation specific to large outlets?</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Protection of existing firms</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yes</a:t>
                      </a:r>
                      <a:endParaRPr lang="en-US" sz="1050" b="0" i="0" u="none" strike="noStrike">
                        <a:solidFill>
                          <a:srgbClr val="000000"/>
                        </a:solidFill>
                        <a:effectLst/>
                        <a:latin typeface="Arial"/>
                      </a:endParaRPr>
                    </a:p>
                  </a:txBody>
                  <a:tcPr marL="1028" marR="1028" marT="1028" marB="0" anchor="ctr"/>
                </a:tc>
              </a:tr>
              <a:tr h="321890">
                <a:tc>
                  <a:txBody>
                    <a:bodyPr/>
                    <a:lstStyle/>
                    <a:p>
                      <a:pPr algn="l" fontAlgn="t"/>
                      <a:r>
                        <a:rPr lang="en-US" sz="1050" u="none" strike="noStrike">
                          <a:effectLst/>
                        </a:rPr>
                        <a:t>Q7.2.1</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Are shop opening hours regulated?</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Regulation of shop opening hours</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yes</a:t>
                      </a:r>
                      <a:endParaRPr lang="en-US" sz="1050" b="0" i="0" u="none" strike="noStrike">
                        <a:solidFill>
                          <a:srgbClr val="000000"/>
                        </a:solidFill>
                        <a:effectLst/>
                        <a:latin typeface="Arial"/>
                      </a:endParaRPr>
                    </a:p>
                  </a:txBody>
                  <a:tcPr marL="1028" marR="1028" marT="1028" marB="0" anchor="ctr"/>
                </a:tc>
              </a:tr>
              <a:tr h="321890">
                <a:tc>
                  <a:txBody>
                    <a:bodyPr/>
                    <a:lstStyle/>
                    <a:p>
                      <a:pPr algn="l" fontAlgn="t"/>
                      <a:r>
                        <a:rPr lang="en-US" sz="1050" u="none" strike="noStrike">
                          <a:effectLst/>
                        </a:rPr>
                        <a:t>Q7.2.2</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At which level of government are regulations set?</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Regulation of shop opening hours</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local</a:t>
                      </a:r>
                      <a:endParaRPr lang="en-US" sz="1050" b="0" i="0" u="none" strike="noStrike">
                        <a:solidFill>
                          <a:srgbClr val="000000"/>
                        </a:solidFill>
                        <a:effectLst/>
                        <a:latin typeface="Arial"/>
                      </a:endParaRPr>
                    </a:p>
                  </a:txBody>
                  <a:tcPr marL="1028" marR="1028" marT="1028" marB="0" anchor="ctr"/>
                </a:tc>
              </a:tr>
              <a:tr h="321890">
                <a:tc>
                  <a:txBody>
                    <a:bodyPr/>
                    <a:lstStyle/>
                    <a:p>
                      <a:pPr algn="l" fontAlgn="t"/>
                      <a:r>
                        <a:rPr lang="en-US" sz="1050" u="none" strike="noStrike">
                          <a:effectLst/>
                        </a:rPr>
                        <a:t>Q7.2.5_J1</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Do regulations specify the maximum number of Sundays or holidays that outlets can be open per month or per year? - Jurisdiction 1</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Regulation of shop opening hours</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no</a:t>
                      </a:r>
                      <a:endParaRPr lang="en-US" sz="1050" b="0" i="0" u="none" strike="noStrike">
                        <a:solidFill>
                          <a:srgbClr val="000000"/>
                        </a:solidFill>
                        <a:effectLst/>
                        <a:latin typeface="Arial"/>
                      </a:endParaRPr>
                    </a:p>
                  </a:txBody>
                  <a:tcPr marL="1028" marR="1028" marT="1028" marB="0" anchor="ctr"/>
                </a:tc>
              </a:tr>
              <a:tr h="321890">
                <a:tc>
                  <a:txBody>
                    <a:bodyPr/>
                    <a:lstStyle/>
                    <a:p>
                      <a:pPr algn="l" fontAlgn="t"/>
                      <a:r>
                        <a:rPr lang="en-US" sz="1050" u="none" strike="noStrike">
                          <a:effectLst/>
                        </a:rPr>
                        <a:t>Q7.2.5a_J1</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If regulations specify the maximum number of Sundays or holidays that outlets can be open per month, please specify the maximum number of days per month. - Jurisdiction 1</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Regulation of shop opening hours</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not applicable</a:t>
                      </a:r>
                      <a:endParaRPr lang="en-US" sz="1050" b="0" i="0" u="none" strike="noStrike">
                        <a:solidFill>
                          <a:srgbClr val="000000"/>
                        </a:solidFill>
                        <a:effectLst/>
                        <a:latin typeface="Arial"/>
                      </a:endParaRPr>
                    </a:p>
                  </a:txBody>
                  <a:tcPr marL="1028" marR="1028" marT="1028" marB="0" anchor="ctr"/>
                </a:tc>
              </a:tr>
              <a:tr h="321890">
                <a:tc>
                  <a:txBody>
                    <a:bodyPr/>
                    <a:lstStyle/>
                    <a:p>
                      <a:pPr algn="l" fontAlgn="t"/>
                      <a:r>
                        <a:rPr lang="en-US" sz="1050" u="none" strike="noStrike">
                          <a:effectLst/>
                        </a:rPr>
                        <a:t>Q7.2.5b_J1</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If regulations specify the maximum number of Sundays or holidays that outlets can be open per year, please specify the maximum number of days per year. - Jurisdiction 1</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Regulation of shop opening hours</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a:effectLst/>
                        </a:rPr>
                        <a:t>not applicable</a:t>
                      </a:r>
                      <a:endParaRPr lang="en-US" sz="1050" b="0" i="0" u="none" strike="noStrike">
                        <a:solidFill>
                          <a:srgbClr val="000000"/>
                        </a:solidFill>
                        <a:effectLst/>
                        <a:latin typeface="Arial"/>
                      </a:endParaRPr>
                    </a:p>
                  </a:txBody>
                  <a:tcPr marL="1028" marR="1028" marT="1028" marB="0" anchor="ctr"/>
                </a:tc>
              </a:tr>
              <a:tr h="36676">
                <a:tc>
                  <a:txBody>
                    <a:bodyPr/>
                    <a:lstStyle/>
                    <a:p>
                      <a:pPr algn="l" fontAlgn="t"/>
                      <a:r>
                        <a:rPr lang="en-US" sz="1050" u="none" strike="noStrike">
                          <a:effectLst/>
                        </a:rPr>
                        <a:t>Q7.2.6_J1</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Do regulations specify the minimum number of shut-down days per year? - Jurisdiction 1</a:t>
                      </a:r>
                      <a:endParaRPr lang="en-US" sz="1050" b="0" i="0" u="none" strike="noStrike">
                        <a:solidFill>
                          <a:srgbClr val="000000"/>
                        </a:solidFill>
                        <a:effectLst/>
                        <a:latin typeface="Arial"/>
                      </a:endParaRPr>
                    </a:p>
                  </a:txBody>
                  <a:tcPr marL="1028" marR="1028" marT="1028" marB="0"/>
                </a:tc>
                <a:tc>
                  <a:txBody>
                    <a:bodyPr/>
                    <a:lstStyle/>
                    <a:p>
                      <a:pPr algn="l" fontAlgn="t"/>
                      <a:r>
                        <a:rPr lang="en-US" sz="1050" u="none" strike="noStrike">
                          <a:effectLst/>
                        </a:rPr>
                        <a:t>Regulation of shop opening hours</a:t>
                      </a:r>
                      <a:endParaRPr lang="en-US" sz="1050" b="0" i="0" u="none" strike="noStrike">
                        <a:solidFill>
                          <a:srgbClr val="000000"/>
                        </a:solidFill>
                        <a:effectLst/>
                        <a:latin typeface="Arial"/>
                      </a:endParaRPr>
                    </a:p>
                  </a:txBody>
                  <a:tcPr marL="1028" marR="1028" marT="1028" marB="0"/>
                </a:tc>
                <a:tc>
                  <a:txBody>
                    <a:bodyPr/>
                    <a:lstStyle/>
                    <a:p>
                      <a:pPr algn="l" fontAlgn="ctr"/>
                      <a:r>
                        <a:rPr lang="en-US" sz="1050" u="none" strike="noStrike" dirty="0">
                          <a:effectLst/>
                        </a:rPr>
                        <a:t>no</a:t>
                      </a:r>
                      <a:endParaRPr lang="en-US" sz="1050" b="0" i="0" u="none" strike="noStrike" dirty="0">
                        <a:solidFill>
                          <a:srgbClr val="000000"/>
                        </a:solidFill>
                        <a:effectLst/>
                        <a:latin typeface="Arial"/>
                      </a:endParaRPr>
                    </a:p>
                  </a:txBody>
                  <a:tcPr marL="1028" marR="1028" marT="1028" marB="0" anchor="ctr"/>
                </a:tc>
              </a:tr>
            </a:tbl>
          </a:graphicData>
        </a:graphic>
      </p:graphicFrame>
      <p:sp>
        <p:nvSpPr>
          <p:cNvPr id="5" name="כותרת 1"/>
          <p:cNvSpPr>
            <a:spLocks noGrp="1"/>
          </p:cNvSpPr>
          <p:nvPr>
            <p:ph type="title"/>
          </p:nvPr>
        </p:nvSpPr>
        <p:spPr>
          <a:xfrm>
            <a:off x="0" y="0"/>
            <a:ext cx="9108504" cy="968400"/>
          </a:xfrm>
        </p:spPr>
        <p:txBody>
          <a:bodyPr/>
          <a:lstStyle/>
          <a:p>
            <a:r>
              <a:rPr lang="he-IL" sz="3000" b="1" dirty="0" smtClean="0"/>
              <a:t>חולשה יחסית חריגה של ענף המסחר בהשוואה בינלאומית</a:t>
            </a:r>
            <a:endParaRPr lang="he-IL" sz="3000" b="1" dirty="0"/>
          </a:p>
        </p:txBody>
      </p:sp>
    </p:spTree>
    <p:extLst>
      <p:ext uri="{BB962C8B-B14F-4D97-AF65-F5344CB8AC3E}">
        <p14:creationId xmlns:p14="http://schemas.microsoft.com/office/powerpoint/2010/main" val="30086995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graphicFrame>
        <p:nvGraphicFramePr>
          <p:cNvPr id="4" name="תרשים 3"/>
          <p:cNvGraphicFramePr>
            <a:graphicFrameLocks/>
          </p:cNvGraphicFramePr>
          <p:nvPr/>
        </p:nvGraphicFramePr>
        <p:xfrm>
          <a:off x="885824" y="1628775"/>
          <a:ext cx="7372351" cy="36004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69974479"/>
      </p:ext>
    </p:extLst>
  </p:cSld>
  <p:clrMapOvr>
    <a:masterClrMapping/>
  </p:clrMapOvr>
</p:sld>
</file>

<file path=ppt/theme/theme1.xml><?xml version="1.0" encoding="utf-8"?>
<a:theme xmlns:a="http://schemas.openxmlformats.org/drawingml/2006/main" name="עיצוב מותאם אישית">
  <a:themeElements>
    <a:clrScheme name="PMO NEW">
      <a:dk1>
        <a:srgbClr val="003D81"/>
      </a:dk1>
      <a:lt1>
        <a:srgbClr val="FFFFFF"/>
      </a:lt1>
      <a:dk2>
        <a:srgbClr val="4BACC6"/>
      </a:dk2>
      <a:lt2>
        <a:srgbClr val="00B575"/>
      </a:lt2>
      <a:accent1>
        <a:srgbClr val="E97117"/>
      </a:accent1>
      <a:accent2>
        <a:srgbClr val="D44230"/>
      </a:accent2>
      <a:accent3>
        <a:srgbClr val="237ABF"/>
      </a:accent3>
      <a:accent4>
        <a:srgbClr val="6F559D"/>
      </a:accent4>
      <a:accent5>
        <a:srgbClr val="FCB300"/>
      </a:accent5>
      <a:accent6>
        <a:srgbClr val="00B2B2"/>
      </a:accent6>
      <a:hlink>
        <a:srgbClr val="0061CC"/>
      </a:hlink>
      <a:folHlink>
        <a:srgbClr val="4BACC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מסמך" ma:contentTypeID="0x0101003938928C2EE15146AFEC6527D0FF9201" ma:contentTypeVersion="1" ma:contentTypeDescription="צור מסמך חדש." ma:contentTypeScope="" ma:versionID="dd2e889350f60607b32dd65ff8bbb292">
  <xsd:schema xmlns:xsd="http://www.w3.org/2001/XMLSchema" xmlns:xs="http://www.w3.org/2001/XMLSchema" xmlns:p="http://schemas.microsoft.com/office/2006/metadata/properties" xmlns:ns1="http://schemas.microsoft.com/sharepoint/v3" targetNamespace="http://schemas.microsoft.com/office/2006/metadata/properties" ma:root="true" ma:fieldsID="75d0be1c5bbf6cd520794c7c6a473994"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מתזמן תאריך התחלה" ma:description="'מתזמן תאריך התחלה' הוא עמודת אתר שיוצרת תכונת הפרסום. היא משמשת לציון התאריך והשעה שבהם יופיע הדף לראשונה בפני מבקרי האתר." ma:hidden="true" ma:internalName="PublishingStartDate">
      <xsd:simpleType>
        <xsd:restriction base="dms:Unknown"/>
      </xsd:simpleType>
    </xsd:element>
    <xsd:element name="PublishingExpirationDate" ma:index="9" nillable="true" ma:displayName="מתזמן תאריך סיום" ma:description="'תזמון תאריך הסיום' הוא עמודת אתר שיוצרת תכונת הפרסום. היא משמשת לציון התאריך והשעה שבהם הדף לא יופיע עוד בפני מבקרי האתר."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סוג תוכן"/>
        <xsd:element ref="dc:title" minOccurs="0" maxOccurs="1" ma:index="4" ma:displayName="כותר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02AB1052-3A7B-4F29-ABBC-D54C2599C395}"/>
</file>

<file path=customXml/itemProps2.xml><?xml version="1.0" encoding="utf-8"?>
<ds:datastoreItem xmlns:ds="http://schemas.openxmlformats.org/officeDocument/2006/customXml" ds:itemID="{E0AB44DB-7C9F-41A7-A5D0-250EDB973D18}"/>
</file>

<file path=customXml/itemProps3.xml><?xml version="1.0" encoding="utf-8"?>
<ds:datastoreItem xmlns:ds="http://schemas.openxmlformats.org/officeDocument/2006/customXml" ds:itemID="{5DD0CC6B-6C1A-431A-A785-4DD22D7E51EA}"/>
</file>

<file path=docProps/app.xml><?xml version="1.0" encoding="utf-8"?>
<Properties xmlns="http://schemas.openxmlformats.org/officeDocument/2006/extended-properties" xmlns:vt="http://schemas.openxmlformats.org/officeDocument/2006/docPropsVTypes">
  <Template/>
  <TotalTime>79183</TotalTime>
  <Words>1259</Words>
  <Application>Microsoft Office PowerPoint</Application>
  <PresentationFormat>On-screen Show (4:3)</PresentationFormat>
  <Paragraphs>220</Paragraphs>
  <Slides>25</Slides>
  <Notes>7</Notes>
  <HiddenSlides>1</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עיצוב מותאם אישית</vt:lpstr>
      <vt:lpstr>ענפי המסחר והשירותים בישראל שולחן עגול מכון אהרון  </vt:lpstr>
      <vt:lpstr>בעיית הנתונים</vt:lpstr>
      <vt:lpstr>מבט-על על ענפי השירותים</vt:lpstr>
      <vt:lpstr>ענף המסחר</vt:lpstr>
      <vt:lpstr>ענף הפיננסים</vt:lpstr>
      <vt:lpstr>השערות למקורות פער הפריון</vt:lpstr>
      <vt:lpstr> פירמות קטנות</vt:lpstr>
      <vt:lpstr> פירמות קטנות</vt:lpstr>
      <vt:lpstr>...וגם העדר יתרונות לגודל</vt:lpstr>
      <vt:lpstr> גורמים נוספים</vt:lpstr>
      <vt:lpstr>PowerPoint Presentation</vt:lpstr>
      <vt:lpstr>תפקיד ההון באמת כל כך חשוב בענפי השירותים?</vt:lpstr>
      <vt:lpstr>פער ההוצאה על תשומות בענף המסחר,  ישראל מול ה-OECD</vt:lpstr>
      <vt:lpstr> רגולציה</vt:lpstr>
      <vt:lpstr>.... ומסביר חלק גדול מהתרחבות פער הפריון של ישראל מול העולם</vt:lpstr>
      <vt:lpstr>המדיניות בישראל</vt:lpstr>
      <vt:lpstr>המדיניות בעולם</vt:lpstr>
      <vt:lpstr>המלצות לדיון</vt:lpstr>
      <vt:lpstr>המלצות לדיון</vt:lpstr>
      <vt:lpstr>ערך מוסף בהשוואה בינלאומית – תעשיה כולל שרותי הייטק</vt:lpstr>
      <vt:lpstr>תעסוקה בהשוואה בינלאומית – תעשיה כולל שרותי הייטק</vt:lpstr>
      <vt:lpstr>PowerPoint Presentation</vt:lpstr>
      <vt:lpstr>חולשה יחסית חריגה של ענף המסחר בהשוואה בינלאומית</vt:lpstr>
      <vt:lpstr>חולשה יחסית חריגה של ענף המסחר בהשוואה בינלאומית</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studio3</dc:creator>
  <cp:lastModifiedBy>Shmuel Abramzon</cp:lastModifiedBy>
  <cp:revision>2244</cp:revision>
  <cp:lastPrinted>2016-04-18T12:07:34Z</cp:lastPrinted>
  <dcterms:created xsi:type="dcterms:W3CDTF">2013-01-23T15:27:30Z</dcterms:created>
  <dcterms:modified xsi:type="dcterms:W3CDTF">2019-01-10T13:23:06Z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0x0101003938928C2EE15146AFEC6527D0FF9201</vt:lpwstr>
  </property>
</Properties>
</file>