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7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8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1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14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20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21.xml" ContentType="application/vnd.openxmlformats-officedocument.presentationml.notesSl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notesSlides/notesSlide25.xml" ContentType="application/vnd.openxmlformats-officedocument.presentationml.notesSlid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notesSlides/notesSlide26.xml" ContentType="application/vnd.openxmlformats-officedocument.presentationml.notesSlid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notesSlides/notesSlide29.xml" ContentType="application/vnd.openxmlformats-officedocument.presentationml.notesSlid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9"/>
  </p:notesMasterIdLst>
  <p:handoutMasterIdLst>
    <p:handoutMasterId r:id="rId40"/>
  </p:handoutMasterIdLst>
  <p:sldIdLst>
    <p:sldId id="256" r:id="rId2"/>
    <p:sldId id="17828" r:id="rId3"/>
    <p:sldId id="2190" r:id="rId4"/>
    <p:sldId id="17792" r:id="rId5"/>
    <p:sldId id="17839" r:id="rId6"/>
    <p:sldId id="17829" r:id="rId7"/>
    <p:sldId id="17832" r:id="rId8"/>
    <p:sldId id="17805" r:id="rId9"/>
    <p:sldId id="17808" r:id="rId10"/>
    <p:sldId id="17838" r:id="rId11"/>
    <p:sldId id="17814" r:id="rId12"/>
    <p:sldId id="17813" r:id="rId13"/>
    <p:sldId id="17810" r:id="rId14"/>
    <p:sldId id="17796" r:id="rId15"/>
    <p:sldId id="17815" r:id="rId16"/>
    <p:sldId id="17799" r:id="rId17"/>
    <p:sldId id="17817" r:id="rId18"/>
    <p:sldId id="17841" r:id="rId19"/>
    <p:sldId id="17840" r:id="rId20"/>
    <p:sldId id="17844" r:id="rId21"/>
    <p:sldId id="17809" r:id="rId22"/>
    <p:sldId id="17846" r:id="rId23"/>
    <p:sldId id="17847" r:id="rId24"/>
    <p:sldId id="17843" r:id="rId25"/>
    <p:sldId id="17848" r:id="rId26"/>
    <p:sldId id="17833" r:id="rId27"/>
    <p:sldId id="17830" r:id="rId28"/>
    <p:sldId id="17786" r:id="rId29"/>
    <p:sldId id="257" r:id="rId30"/>
    <p:sldId id="17831" r:id="rId31"/>
    <p:sldId id="17800" r:id="rId32"/>
    <p:sldId id="17836" r:id="rId33"/>
    <p:sldId id="17795" r:id="rId34"/>
    <p:sldId id="17807" r:id="rId35"/>
    <p:sldId id="17842" r:id="rId36"/>
    <p:sldId id="17827" r:id="rId37"/>
    <p:sldId id="17820" r:id="rId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ACD61"/>
    <a:srgbClr val="F48784"/>
    <a:srgbClr val="EF4B47"/>
    <a:srgbClr val="84B4E0"/>
    <a:srgbClr val="B7D7A1"/>
    <a:srgbClr val="BDE3A5"/>
    <a:srgbClr val="A8CF8D"/>
    <a:srgbClr val="C4EEC4"/>
    <a:srgbClr val="D4EDC5"/>
    <a:srgbClr val="ADDC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808" autoAdjust="0"/>
    <p:restoredTop sz="81520" autoAdjust="0"/>
  </p:normalViewPr>
  <p:slideViewPr>
    <p:cSldViewPr snapToGrid="0">
      <p:cViewPr varScale="1">
        <p:scale>
          <a:sx n="64" d="100"/>
          <a:sy n="64" d="100"/>
        </p:scale>
        <p:origin x="149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0" d="100"/>
          <a:sy n="80" d="100"/>
        </p:scale>
        <p:origin x="3918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baa\Dropbox\The%20Arab%20Society%20Project\&#1499;&#1504;&#1505;-%20&#1502;&#1491;&#1497;&#1504;&#1497;&#1493;&#1514;%20&#1500;&#1511;&#1497;&#1491;&#1493;&#1501;%20&#1492;&#1495;&#1489;&#1512;&#1492;%20&#1492;&#1506;&#1512;&#1489;&#1497;&#1514;'\&#1502;&#1510;&#1490;&#1493;&#1514;\&#1504;&#1514;&#1493;&#1504;&#1497;&#1501;%20&#1500;&#1490;&#1512;&#1508;&#1497;&#1501;%20&#1500;&#1502;&#1510;&#1490;&#1514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baa\Dropbox\The%20Arab%20Society%20Project\&#1488;&#1505;&#1496;&#1512;&#1496;&#1490;&#1497;&#1497;&#1514;%20&#1488;&#1497;&#1502;&#1508;&#1511;&#1496;\&#1492;&#1490;&#1491;&#1512;&#1514;%20&#1497;&#1506;&#1491;&#1497;&#1501;\&#1514;&#1512;&#1495;&#1497;&#1513;&#1497;&#1501;%20&#1500;&#1497;&#1506;&#1491;&#1497;&#1501;%202014-2024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baa\Dropbox\The%20Arab%20Society%20Project\&#1488;&#1505;&#1496;&#1512;&#1496;&#1490;&#1497;&#1497;&#1514;%20&#1488;&#1497;&#1502;&#1508;&#1511;&#1496;\&#1492;&#1490;&#1491;&#1512;&#1514;%20&#1497;&#1506;&#1491;&#1497;&#1501;\&#1514;&#1512;&#1495;&#1497;&#1513;&#1497;&#1501;%20&#1500;&#1497;&#1506;&#1491;&#1497;&#1501;%202014-2024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baa\Dropbox\The%20Arab%20Society%20Project\&#1488;&#1505;&#1496;&#1512;&#1496;&#1490;&#1497;&#1497;&#1514;%20&#1488;&#1497;&#1502;&#1508;&#1511;&#1496;\&#1492;&#1490;&#1491;&#1512;&#1514;%20&#1497;&#1506;&#1491;&#1497;&#1501;\&#1514;&#1512;&#1495;&#1497;&#1513;&#1497;&#1501;%20&#1500;&#1497;&#1506;&#1491;&#1497;&#1501;%202014-2024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baa\Dropbox\The%20Arab%20Society%20Project\&#1488;&#1505;&#1496;&#1512;&#1496;&#1490;&#1497;&#1497;&#1514;%20&#1488;&#1497;&#1502;&#1508;&#1511;&#1496;\&#1492;&#1490;&#1491;&#1512;&#1514;%20&#1497;&#1506;&#1491;&#1497;&#1501;\&#1514;&#1512;&#1495;&#1497;&#1513;&#1497;&#1501;%20&#1500;&#1497;&#1506;&#1491;&#1497;&#1501;%202014-2024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baa\Dropbox\The%20Arab%20Society%20Project\&#1488;&#1505;&#1496;&#1512;&#1496;&#1490;&#1497;&#1497;&#1514;%20&#1488;&#1497;&#1502;&#1508;&#1511;&#1496;\&#1492;&#1490;&#1491;&#1512;&#1514;%20&#1497;&#1506;&#1491;&#1497;&#1501;\&#1514;&#1512;&#1495;&#1497;&#1513;&#1497;&#1501;%20&#1500;&#1497;&#1506;&#1491;&#1497;&#1501;%202014-2024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baa\Dropbox\The%20Arab%20Society%20Project\&#1488;&#1505;&#1496;&#1512;&#1496;&#1490;&#1497;&#1497;&#1514;%20&#1488;&#1497;&#1502;&#1508;&#1511;&#1496;\&#1492;&#1490;&#1491;&#1512;&#1514;%20&#1497;&#1506;&#1491;&#1497;&#1501;\&#1514;&#1512;&#1495;&#1497;&#1513;&#1497;&#1501;%20&#1500;&#1497;&#1506;&#1491;&#1497;&#1501;%202014-2024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baa\Dropbox\The%20Arab%20Society%20Project\&#1488;&#1505;&#1496;&#1512;&#1496;&#1490;&#1497;&#1497;&#1514;%20&#1488;&#1497;&#1502;&#1508;&#1511;&#1496;\&#1492;&#1490;&#1491;&#1512;&#1514;%20&#1497;&#1506;&#1491;&#1497;&#1501;\&#1514;&#1512;&#1495;&#1497;&#1513;&#1497;&#1501;%20&#1500;&#1497;&#1506;&#1491;&#1497;&#1501;%202014-2024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baa\Dropbox\The%20Arab%20Society%20Project\&#1488;&#1505;&#1496;&#1512;&#1496;&#1490;&#1497;&#1497;&#1514;%20&#1488;&#1497;&#1502;&#1508;&#1511;&#1496;\&#1492;&#1490;&#1491;&#1512;&#1514;%20&#1497;&#1506;&#1491;&#1497;&#1501;\&#1514;&#1512;&#1495;&#1497;&#1513;&#1497;&#1501;%20&#1500;&#1497;&#1506;&#1491;&#1497;&#1501;%202014-2024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baa\Dropbox\The%20Arab%20Society%20Project\&#1488;&#1505;&#1496;&#1512;&#1496;&#1490;&#1497;&#1497;&#1514;%20&#1488;&#1497;&#1502;&#1508;&#1511;&#1496;\&#1492;&#1490;&#1491;&#1512;&#1514;%20&#1497;&#1506;&#1491;&#1497;&#1501;\&#1504;&#1514;&#1493;&#1504;&#1497;%20&#1502;&#1513;&#1512;&#1491;%20&#1495;&#1497;&#1504;&#1493;&#1498;%20%20&#1500;&#1513;&#1497;&#1502;&#1493;&#1513;%20&#1500;&#1497;&#1506;&#1491;&#1497;&#1501;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baa\Dropbox\The%20Arab%20Society%20Project\&#1488;&#1505;&#1496;&#1512;&#1496;&#1490;&#1497;&#1497;&#1514;%20&#1488;&#1497;&#1502;&#1508;&#1511;&#1496;\&#1492;&#1490;&#1491;&#1512;&#1514;%20&#1497;&#1506;&#1491;&#1497;&#1501;\&#1504;&#1514;&#1493;&#1504;&#1497;%20&#1502;&#1513;&#1512;&#1491;%20&#1495;&#1497;&#1504;&#1493;&#1498;%20%20&#1500;&#1513;&#1497;&#1502;&#1493;&#1513;%20&#1500;&#1497;&#1506;&#1491;&#1497;&#1501;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baa\Dropbox\The%20Arab%20Society%20Project\&#1488;&#1505;&#1496;&#1512;&#1496;&#1490;&#1497;&#1497;&#1514;%20&#1488;&#1497;&#1502;&#1508;&#1511;&#1496;\&#1492;&#1490;&#1491;&#1512;&#1514;%20&#1497;&#1506;&#1491;&#1497;&#1501;\&#1504;&#1514;&#1493;&#1504;&#1497;%20&#1502;&#1513;&#1512;&#1491;%20&#1495;&#1497;&#1504;&#1493;&#1498;%20%20&#1500;&#1513;&#1497;&#1502;&#1493;&#1513;%20&#1500;&#1497;&#1506;&#1491;&#1497;&#1501;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baa\Dropbox\The%20Arab%20Society%20Project\&#1488;&#1505;&#1496;&#1512;&#1496;&#1490;&#1497;&#1497;&#1514;%20&#1488;&#1497;&#1502;&#1508;&#1511;&#1496;\&#1492;&#1490;&#1491;&#1512;&#1514;%20&#1497;&#1506;&#1491;&#1497;&#1501;\&#1514;&#1512;&#1495;&#1497;&#1513;&#1497;&#1501;%20&#1500;&#1497;&#1506;&#1491;&#1497;&#1501;%202014-2024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baa\Dropbox\The%20Arab%20Society%20Project\&#1488;&#1505;&#1496;&#1512;&#1496;&#1490;&#1497;&#1497;&#1514;%20&#1488;&#1497;&#1502;&#1508;&#1511;&#1496;\&#1492;&#1490;&#1491;&#1512;&#1514;%20&#1497;&#1506;&#1491;&#1497;&#1501;\&#1514;&#1512;&#1495;&#1497;&#1513;&#1497;&#1501;%20&#1500;&#1497;&#1506;&#1491;&#1497;&#1501;%202014-2024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baa\Dropbox\The%20Arab%20Society%20Project\&#1488;&#1505;&#1496;&#1512;&#1496;&#1490;&#1497;&#1497;&#1514;%20&#1488;&#1497;&#1502;&#1508;&#1511;&#1496;\&#1492;&#1490;&#1491;&#1512;&#1514;%20&#1497;&#1506;&#1491;&#1497;&#1501;\&#1514;&#1512;&#1495;&#1497;&#1513;&#1497;&#1501;%20&#1500;&#1497;&#1506;&#1491;&#1497;&#1501;%202014-2024.xlsx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baa\Dropbox\The%20Arab%20Society%20Project\&#1488;&#1505;&#1496;&#1512;&#1496;&#1490;&#1497;&#1497;&#1514;%20&#1488;&#1497;&#1502;&#1508;&#1511;&#1496;\&#1492;&#1490;&#1491;&#1512;&#1514;%20&#1497;&#1506;&#1491;&#1497;&#1501;\&#1514;&#1512;&#1495;&#1497;&#1513;&#1497;&#1501;%20&#1500;&#1497;&#1506;&#1491;&#1497;&#1501;%202014-2024.xlsx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baa\Dropbox\The%20Arab%20Society%20Project\&#1488;&#1505;&#1496;&#1512;&#1496;&#1490;&#1497;&#1497;&#1514;%20&#1488;&#1497;&#1502;&#1508;&#1511;&#1496;\&#1492;&#1490;&#1491;&#1512;&#1514;%20&#1497;&#1506;&#1491;&#1497;&#1501;\&#1514;&#1512;&#1495;&#1497;&#1513;&#1497;&#1501;%20&#1500;&#1497;&#1506;&#1491;&#1497;&#1501;%202014-2024.xlsx" TargetMode="External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kadi\Dropbox\Aharon%20Inst\The%20Arab%20Society%20Project\&#1499;&#1504;&#1505;-%20&#1502;&#1491;&#1497;&#1504;&#1497;&#1493;&#1514;%20&#1500;&#1511;&#1497;&#1491;&#1493;&#1501;%20&#1492;&#1495;&#1489;&#1512;&#1492;%20&#1492;&#1506;&#1512;&#1489;&#1497;&#1514;'\&#1502;&#1510;&#1490;&#1493;&#1514;\&#1496;&#1497;&#1493;&#1496;&#1493;&#1514;%20&#1500;&#1502;&#1510;&#1490;&#1514;%20&#1513;&#1500;%20&#1510;&#1489;&#1497;&#1511;&#1492;%20-%20&#1506;&#1502;&#1497;&#1514;\&#1504;&#1514;&#1493;&#1504;&#1497;&#1501;\&#1490;&#1512;&#1508;&#1497;&#1501;%20&#1495;&#1491;&#1513;&#1497;&#1501;%20&#1500;&#1502;&#1510;&#1490;&#1514;.xlsx" TargetMode="External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kadi\Dropbox\Aharon%20Inst\The%20Arab%20Society%20Project\&#1499;&#1504;&#1505;-%20&#1502;&#1491;&#1497;&#1504;&#1497;&#1493;&#1514;%20&#1500;&#1511;&#1497;&#1491;&#1493;&#1501;%20&#1492;&#1495;&#1489;&#1512;&#1492;%20&#1492;&#1506;&#1512;&#1489;&#1497;&#1514;'\&#1502;&#1510;&#1490;&#1493;&#1514;\&#1496;&#1497;&#1493;&#1496;&#1493;&#1514;%20&#1500;&#1502;&#1510;&#1490;&#1514;%20&#1513;&#1500;%20&#1510;&#1489;&#1497;&#1511;&#1492;%20-%20&#1506;&#1502;&#1497;&#1514;\&#1504;&#1514;&#1493;&#1504;&#1497;&#1501;\&#1490;&#1512;&#1508;&#1497;&#1501;%20&#1495;&#1491;&#1513;&#1497;&#1501;%20&#1500;&#1502;&#1510;&#1490;&#1514;.xlsx" TargetMode="External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sabaa\Dropbox\The%20Arab%20Society%20Project\&#1488;&#1505;&#1496;&#1512;&#1496;&#1490;&#1497;&#1497;&#1514;%20&#1488;&#1497;&#1502;&#1508;&#1511;&#1496;\&#1492;&#1490;&#1491;&#1512;&#1514;%20&#1497;&#1506;&#1491;&#1497;&#1501;\&#1504;&#1514;&#1493;&#1504;&#1497;%20&#1502;&#1513;&#1512;&#1491;%20&#1495;&#1497;&#1504;&#1493;&#1498;%20%20&#1500;&#1513;&#1497;&#1502;&#1493;&#1513;%20&#1500;&#1497;&#1506;&#1491;&#1497;&#1501;.xlsx" TargetMode="External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2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03E7-421E-968D-9E3C3612FD31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960-48D9-9000-51FB71572967}"/>
              </c:ext>
            </c:extLst>
          </c:dPt>
          <c:dLbls>
            <c:dLbl>
              <c:idx val="0"/>
              <c:layout>
                <c:manualLayout>
                  <c:x val="0"/>
                  <c:y val="1.7018233898606704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12,000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03E7-421E-968D-9E3C3612FD31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dirty="0"/>
                      <a:t>5,900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0960-48D9-9000-51FB7157296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2800" b="1" i="0" u="none" strike="noStrike" kern="1200" baseline="0">
                    <a:solidFill>
                      <a:schemeClr val="tx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he-I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יהודים לא-חרדים </c:v>
                </c:pt>
                <c:pt idx="1">
                  <c:v>ערבים </c:v>
                </c:pt>
              </c:strCache>
            </c:strRef>
          </c:cat>
          <c:val>
            <c:numRef>
              <c:f>Sheet1!$B$2:$B$3</c:f>
              <c:numCache>
                <c:formatCode>#,##0</c:formatCode>
                <c:ptCount val="2"/>
                <c:pt idx="0">
                  <c:v>12600</c:v>
                </c:pt>
                <c:pt idx="1">
                  <c:v>5650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960-48D9-9000-51FB7157296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621999872"/>
        <c:axId val="1622009472"/>
      </c:barChart>
      <c:catAx>
        <c:axId val="1621999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2000" b="1" i="0" u="none" strike="noStrike" kern="1200" baseline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he-IL"/>
          </a:p>
        </c:txPr>
        <c:crossAx val="1622009472"/>
        <c:crosses val="autoZero"/>
        <c:auto val="1"/>
        <c:lblAlgn val="ctr"/>
        <c:lblOffset val="100"/>
        <c:noMultiLvlLbl val="0"/>
      </c:catAx>
      <c:valAx>
        <c:axId val="1622009472"/>
        <c:scaling>
          <c:orientation val="minMax"/>
          <c:max val="16000"/>
        </c:scaling>
        <c:delete val="1"/>
        <c:axPos val="l"/>
        <c:numFmt formatCode="#,##0" sourceLinked="1"/>
        <c:majorTickMark val="out"/>
        <c:minorTickMark val="none"/>
        <c:tickLblPos val="nextTo"/>
        <c:crossAx val="16219998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e-I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DA6-46E3-BB02-4292D9C0B3FF}"/>
              </c:ext>
            </c:extLst>
          </c:dPt>
          <c:dPt>
            <c:idx val="1"/>
            <c:invertIfNegative val="0"/>
            <c:bubble3D val="0"/>
            <c:spPr>
              <a:solidFill>
                <a:schemeClr val="bg2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DA6-46E3-BB02-4292D9C0B3FF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5DA6-46E3-BB02-4292D9C0B3FF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5DA6-46E3-BB02-4292D9C0B3FF}"/>
              </c:ext>
            </c:extLst>
          </c:dPt>
          <c:dPt>
            <c:idx val="7"/>
            <c:invertIfNegative val="0"/>
            <c:bubble3D val="0"/>
            <c:spPr>
              <a:solidFill>
                <a:schemeClr val="bg2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5DA6-46E3-BB02-4292D9C0B3FF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5DA6-46E3-BB02-4292D9C0B3FF}"/>
              </c:ext>
            </c:extLst>
          </c:dPt>
          <c:dLbls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2400" b="1" i="0" u="none" strike="noStrike" kern="1200" baseline="0">
                      <a:solidFill>
                        <a:schemeClr val="tx1"/>
                      </a:solidFill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</a:defRPr>
                  </a:pPr>
                  <a:endParaRPr lang="en-IL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5DA6-46E3-BB02-4292D9C0B3FF}"/>
                </c:ext>
              </c:extLst>
            </c:dLbl>
            <c:dLbl>
              <c:idx val="9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2400" b="1" i="0" u="none" strike="noStrike" kern="1200" baseline="0">
                      <a:solidFill>
                        <a:schemeClr val="tx1"/>
                      </a:solidFill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</a:defRPr>
                  </a:pPr>
                  <a:endParaRPr lang="en-IL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6-5DA6-46E3-BB02-4292D9C0B3F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en-I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'גרפים '!$A$28:$A$37</c:f>
              <c:strCache>
                <c:ptCount val="10"/>
                <c:pt idx="0">
                  <c:v>ערבים 2024</c:v>
                </c:pt>
                <c:pt idx="1">
                  <c:v>יהודים לא-חרדים 2024</c:v>
                </c:pt>
                <c:pt idx="3">
                  <c:v>ערבים 2035</c:v>
                </c:pt>
                <c:pt idx="6">
                  <c:v>ערביות 2024</c:v>
                </c:pt>
                <c:pt idx="7">
                  <c:v>יהודיות לא-חרדיות 2024</c:v>
                </c:pt>
                <c:pt idx="9">
                  <c:v>ערביות 2035</c:v>
                </c:pt>
              </c:strCache>
            </c:strRef>
          </c:cat>
          <c:val>
            <c:numRef>
              <c:f>'גרפים '!$B$28:$B$37</c:f>
              <c:numCache>
                <c:formatCode>0%</c:formatCode>
                <c:ptCount val="10"/>
                <c:pt idx="0">
                  <c:v>0.76</c:v>
                </c:pt>
                <c:pt idx="1">
                  <c:v>0.88</c:v>
                </c:pt>
                <c:pt idx="3">
                  <c:v>0.83</c:v>
                </c:pt>
                <c:pt idx="6">
                  <c:v>0.47</c:v>
                </c:pt>
                <c:pt idx="7">
                  <c:v>0.85</c:v>
                </c:pt>
                <c:pt idx="9">
                  <c:v>0.63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DA6-46E3-BB02-4292D9C0B3F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39"/>
        <c:overlap val="-27"/>
        <c:axId val="1880643696"/>
        <c:axId val="1880651376"/>
      </c:barChart>
      <c:catAx>
        <c:axId val="1880643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en-IL"/>
          </a:p>
        </c:txPr>
        <c:crossAx val="1880651376"/>
        <c:crosses val="autoZero"/>
        <c:auto val="1"/>
        <c:lblAlgn val="ctr"/>
        <c:lblOffset val="100"/>
        <c:noMultiLvlLbl val="0"/>
      </c:catAx>
      <c:valAx>
        <c:axId val="1880651376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8806436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>
      <a:solidFill>
        <a:schemeClr val="bg1"/>
      </a:solidFill>
    </a:ln>
    <a:effectLst/>
  </c:spPr>
  <c:txPr>
    <a:bodyPr/>
    <a:lstStyle/>
    <a:p>
      <a:pPr>
        <a:defRPr sz="1200" b="1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pPr>
      <a:endParaRPr lang="en-I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32F-4779-9FBF-BB0FA9C9A1B1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32F-4779-9FBF-BB0FA9C9A1B1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332F-4779-9FBF-BB0FA9C9A1B1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332F-4779-9FBF-BB0FA9C9A1B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en-I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'גרפים '!$A$40:$A$44</c:f>
              <c:strCache>
                <c:ptCount val="5"/>
                <c:pt idx="0">
                  <c:v>ערבים 2024</c:v>
                </c:pt>
                <c:pt idx="1">
                  <c:v>ערבים 2035</c:v>
                </c:pt>
                <c:pt idx="3">
                  <c:v>ערביות 2024</c:v>
                </c:pt>
                <c:pt idx="4">
                  <c:v>ערביות 2035</c:v>
                </c:pt>
              </c:strCache>
            </c:strRef>
          </c:cat>
          <c:val>
            <c:numRef>
              <c:f>'גרפים '!$B$40:$B$44</c:f>
              <c:numCache>
                <c:formatCode>0%</c:formatCode>
                <c:ptCount val="5"/>
                <c:pt idx="0">
                  <c:v>0.79</c:v>
                </c:pt>
                <c:pt idx="1">
                  <c:v>0.84</c:v>
                </c:pt>
                <c:pt idx="3">
                  <c:v>0.53</c:v>
                </c:pt>
                <c:pt idx="4">
                  <c:v>0.73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32F-4779-9FBF-BB0FA9C9A1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9"/>
        <c:overlap val="-27"/>
        <c:axId val="1949098736"/>
        <c:axId val="1949092496"/>
      </c:barChart>
      <c:catAx>
        <c:axId val="1949098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en-IL"/>
          </a:p>
        </c:txPr>
        <c:crossAx val="1949092496"/>
        <c:crosses val="autoZero"/>
        <c:auto val="1"/>
        <c:lblAlgn val="ctr"/>
        <c:lblOffset val="100"/>
        <c:noMultiLvlLbl val="0"/>
      </c:catAx>
      <c:valAx>
        <c:axId val="1949092496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9490987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 b="1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pPr>
      <a:endParaRPr lang="en-IL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BC4E-4E49-B162-07463EE7D555}"/>
              </c:ext>
            </c:extLst>
          </c:dPt>
          <c:dPt>
            <c:idx val="1"/>
            <c:invertIfNegative val="0"/>
            <c:bubble3D val="0"/>
            <c:spPr>
              <a:solidFill>
                <a:schemeClr val="bg2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C4E-4E49-B162-07463EE7D555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C4E-4E49-B162-07463EE7D555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7176-4FAC-922F-F373E35154F7}"/>
              </c:ext>
            </c:extLst>
          </c:dPt>
          <c:dPt>
            <c:idx val="6"/>
            <c:invertIfNegative val="0"/>
            <c:bubble3D val="0"/>
            <c:spPr>
              <a:solidFill>
                <a:schemeClr val="bg2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7176-4FAC-922F-F373E35154F7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7176-4FAC-922F-F373E35154F7}"/>
              </c:ext>
            </c:extLst>
          </c:dPt>
          <c:dLbls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2400" b="1" i="0" u="none" strike="noStrike" kern="1200" baseline="0">
                      <a:solidFill>
                        <a:schemeClr val="tx1"/>
                      </a:solidFill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</a:defRPr>
                  </a:pPr>
                  <a:endParaRPr lang="en-IL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BC4E-4E49-B162-07463EE7D555}"/>
                </c:ext>
              </c:extLst>
            </c:dLbl>
            <c:dLbl>
              <c:idx val="8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2400" b="1" i="0" u="none" strike="noStrike" kern="1200" baseline="0">
                      <a:solidFill>
                        <a:schemeClr val="tx1"/>
                      </a:solidFill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</a:defRPr>
                  </a:pPr>
                  <a:endParaRPr lang="en-IL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A-7176-4FAC-922F-F373E35154F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en-I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'גרפים '!$A$49:$A$57</c:f>
              <c:strCache>
                <c:ptCount val="9"/>
                <c:pt idx="0">
                  <c:v>ערבים 2022</c:v>
                </c:pt>
                <c:pt idx="1">
                  <c:v>יהודים לא-חרדים 2022</c:v>
                </c:pt>
                <c:pt idx="3">
                  <c:v>ערבים 2035</c:v>
                </c:pt>
                <c:pt idx="5">
                  <c:v>ערביות 2022</c:v>
                </c:pt>
                <c:pt idx="6">
                  <c:v>יהודיות לא-חרדיות 2022</c:v>
                </c:pt>
                <c:pt idx="8">
                  <c:v>ערביות 2035</c:v>
                </c:pt>
              </c:strCache>
            </c:strRef>
          </c:cat>
          <c:val>
            <c:numRef>
              <c:f>'גרפים '!$B$49:$B$57</c:f>
              <c:numCache>
                <c:formatCode>_-* #,##0_-;\-* #,##0_-;_-* "-"??_-;_-@_-</c:formatCode>
                <c:ptCount val="9"/>
                <c:pt idx="0">
                  <c:v>10850</c:v>
                </c:pt>
                <c:pt idx="1">
                  <c:v>16590</c:v>
                </c:pt>
                <c:pt idx="3">
                  <c:v>19700</c:v>
                </c:pt>
                <c:pt idx="5">
                  <c:v>6600</c:v>
                </c:pt>
                <c:pt idx="6">
                  <c:v>10650</c:v>
                </c:pt>
                <c:pt idx="8">
                  <c:v>10500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C4E-4E49-B162-07463EE7D5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9"/>
        <c:overlap val="-27"/>
        <c:axId val="1883968832"/>
        <c:axId val="1883966912"/>
      </c:barChart>
      <c:catAx>
        <c:axId val="1883968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en-IL"/>
          </a:p>
        </c:txPr>
        <c:crossAx val="1883966912"/>
        <c:crosses val="autoZero"/>
        <c:auto val="1"/>
        <c:lblAlgn val="ctr"/>
        <c:lblOffset val="100"/>
        <c:noMultiLvlLbl val="0"/>
      </c:catAx>
      <c:valAx>
        <c:axId val="1883966912"/>
        <c:scaling>
          <c:orientation val="minMax"/>
        </c:scaling>
        <c:delete val="1"/>
        <c:axPos val="l"/>
        <c:numFmt formatCode="_-* #,##0_-;\-* #,##0_-;_-* &quot;-&quot;??_-;_-@_-" sourceLinked="1"/>
        <c:majorTickMark val="none"/>
        <c:minorTickMark val="none"/>
        <c:tickLblPos val="nextTo"/>
        <c:crossAx val="18839688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 b="1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pPr>
      <a:endParaRPr lang="en-IL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2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68DF-4F4B-9120-2A6BE2B73A9E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8DF-4F4B-9120-2A6BE2B73A9E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2800" b="1" i="0" u="none" strike="noStrike" kern="1200" baseline="0">
                      <a:solidFill>
                        <a:schemeClr val="tx1"/>
                      </a:solidFill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</a:defRPr>
                  </a:pPr>
                  <a:endParaRPr lang="en-IL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68DF-4F4B-9120-2A6BE2B73A9E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2800" b="1" i="0" u="none" strike="noStrike" kern="1200" baseline="0">
                      <a:solidFill>
                        <a:schemeClr val="tx1"/>
                      </a:solidFill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</a:defRPr>
                  </a:pPr>
                  <a:endParaRPr lang="en-IL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68DF-4F4B-9120-2A6BE2B73A9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en-I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'גרפים '!$B$20:$B$21</c:f>
              <c:strCache>
                <c:ptCount val="2"/>
                <c:pt idx="0">
                  <c:v>יהודים לא-חרדים </c:v>
                </c:pt>
                <c:pt idx="1">
                  <c:v>ערבים </c:v>
                </c:pt>
              </c:strCache>
            </c:strRef>
          </c:cat>
          <c:val>
            <c:numRef>
              <c:f>'גרפים '!$C$20:$C$21</c:f>
              <c:numCache>
                <c:formatCode>#,##0</c:formatCode>
                <c:ptCount val="2"/>
                <c:pt idx="0">
                  <c:v>16400</c:v>
                </c:pt>
                <c:pt idx="1">
                  <c:v>12000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8DF-4F4B-9120-2A6BE2B73A9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39"/>
        <c:overlap val="-27"/>
        <c:axId val="36800512"/>
        <c:axId val="36799072"/>
      </c:barChart>
      <c:catAx>
        <c:axId val="36800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en-IL"/>
          </a:p>
        </c:txPr>
        <c:crossAx val="36799072"/>
        <c:crosses val="autoZero"/>
        <c:auto val="1"/>
        <c:lblAlgn val="ctr"/>
        <c:lblOffset val="100"/>
        <c:noMultiLvlLbl val="0"/>
      </c:catAx>
      <c:valAx>
        <c:axId val="36799072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368005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 b="1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pPr>
      <a:endParaRPr lang="en-IL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'גרפים תמונת מצב 25-64'!$H$11</c:f>
              <c:strCache>
                <c:ptCount val="1"/>
                <c:pt idx="0">
                  <c:v>עד תיכונית ללא בגרות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en-I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'גרפים תמונת מצב 25-64'!$G$12:$G$15</c:f>
              <c:strCache>
                <c:ptCount val="4"/>
                <c:pt idx="0">
                  <c:v>ערבים 2024</c:v>
                </c:pt>
                <c:pt idx="1">
                  <c:v>יהודים לא-חרדים 2024</c:v>
                </c:pt>
                <c:pt idx="3">
                  <c:v>ערבים 2035</c:v>
                </c:pt>
              </c:strCache>
            </c:strRef>
          </c:cat>
          <c:val>
            <c:numRef>
              <c:f>'גרפים תמונת מצב 25-64'!$H$12:$H$15</c:f>
              <c:numCache>
                <c:formatCode>0%</c:formatCode>
                <c:ptCount val="4"/>
                <c:pt idx="0">
                  <c:v>0.48</c:v>
                </c:pt>
                <c:pt idx="1">
                  <c:v>0.19</c:v>
                </c:pt>
                <c:pt idx="3">
                  <c:v>0.32000000000000006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E36-4EFF-9327-717DA77132BA}"/>
            </c:ext>
          </c:extLst>
        </c:ser>
        <c:ser>
          <c:idx val="1"/>
          <c:order val="1"/>
          <c:tx>
            <c:strRef>
              <c:f>'גרפים תמונת מצב 25-64'!$I$11</c:f>
              <c:strCache>
                <c:ptCount val="1"/>
                <c:pt idx="0">
                  <c:v>בגרות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en-I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'גרפים תמונת מצב 25-64'!$G$12:$G$15</c:f>
              <c:strCache>
                <c:ptCount val="4"/>
                <c:pt idx="0">
                  <c:v>ערבים 2024</c:v>
                </c:pt>
                <c:pt idx="1">
                  <c:v>יהודים לא-חרדים 2024</c:v>
                </c:pt>
                <c:pt idx="3">
                  <c:v>ערבים 2035</c:v>
                </c:pt>
              </c:strCache>
            </c:strRef>
          </c:cat>
          <c:val>
            <c:numRef>
              <c:f>'גרפים תמונת מצב 25-64'!$I$12:$I$15</c:f>
              <c:numCache>
                <c:formatCode>0%</c:formatCode>
                <c:ptCount val="4"/>
                <c:pt idx="0">
                  <c:v>0.24</c:v>
                </c:pt>
                <c:pt idx="1">
                  <c:v>0.27</c:v>
                </c:pt>
                <c:pt idx="3">
                  <c:v>0.24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E36-4EFF-9327-717DA77132BA}"/>
            </c:ext>
          </c:extLst>
        </c:ser>
        <c:ser>
          <c:idx val="2"/>
          <c:order val="2"/>
          <c:tx>
            <c:strRef>
              <c:f>'גרפים תמונת מצב 25-64'!$J$11</c:f>
              <c:strCache>
                <c:ptCount val="1"/>
                <c:pt idx="0">
                  <c:v>על תיכונית לא-אקדמית</c:v>
                </c:pt>
              </c:strCache>
            </c:strRef>
          </c:tx>
          <c:spPr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en-I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'גרפים תמונת מצב 25-64'!$G$12:$G$15</c:f>
              <c:strCache>
                <c:ptCount val="4"/>
                <c:pt idx="0">
                  <c:v>ערבים 2024</c:v>
                </c:pt>
                <c:pt idx="1">
                  <c:v>יהודים לא-חרדים 2024</c:v>
                </c:pt>
                <c:pt idx="3">
                  <c:v>ערבים 2035</c:v>
                </c:pt>
              </c:strCache>
            </c:strRef>
          </c:cat>
          <c:val>
            <c:numRef>
              <c:f>'גרפים תמונת מצב 25-64'!$J$12:$J$15</c:f>
              <c:numCache>
                <c:formatCode>0%</c:formatCode>
                <c:ptCount val="4"/>
                <c:pt idx="0">
                  <c:v>0.05</c:v>
                </c:pt>
                <c:pt idx="1">
                  <c:v>0.11</c:v>
                </c:pt>
                <c:pt idx="3">
                  <c:v>0.11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E36-4EFF-9327-717DA77132BA}"/>
            </c:ext>
          </c:extLst>
        </c:ser>
        <c:ser>
          <c:idx val="3"/>
          <c:order val="3"/>
          <c:tx>
            <c:strRef>
              <c:f>'גרפים תמונת מצב 25-64'!$K$11</c:f>
              <c:strCache>
                <c:ptCount val="1"/>
                <c:pt idx="0">
                  <c:v>אקדמית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en-I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'גרפים תמונת מצב 25-64'!$G$12:$G$15</c:f>
              <c:strCache>
                <c:ptCount val="4"/>
                <c:pt idx="0">
                  <c:v>ערבים 2024</c:v>
                </c:pt>
                <c:pt idx="1">
                  <c:v>יהודים לא-חרדים 2024</c:v>
                </c:pt>
                <c:pt idx="3">
                  <c:v>ערבים 2035</c:v>
                </c:pt>
              </c:strCache>
            </c:strRef>
          </c:cat>
          <c:val>
            <c:numRef>
              <c:f>'גרפים תמונת מצב 25-64'!$K$12:$K$15</c:f>
              <c:numCache>
                <c:formatCode>0%</c:formatCode>
                <c:ptCount val="4"/>
                <c:pt idx="0">
                  <c:v>0.23</c:v>
                </c:pt>
                <c:pt idx="1">
                  <c:v>0.43</c:v>
                </c:pt>
                <c:pt idx="3">
                  <c:v>0.33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E36-4EFF-9327-717DA77132BA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897270224"/>
        <c:axId val="897278384"/>
      </c:barChart>
      <c:catAx>
        <c:axId val="897270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en-IL"/>
          </a:p>
        </c:txPr>
        <c:crossAx val="897278384"/>
        <c:crosses val="autoZero"/>
        <c:auto val="1"/>
        <c:lblAlgn val="ctr"/>
        <c:lblOffset val="100"/>
        <c:noMultiLvlLbl val="0"/>
      </c:catAx>
      <c:valAx>
        <c:axId val="897278384"/>
        <c:scaling>
          <c:orientation val="minMax"/>
          <c:max val="1"/>
        </c:scaling>
        <c:delete val="1"/>
        <c:axPos val="l"/>
        <c:numFmt formatCode="0%" sourceLinked="1"/>
        <c:majorTickMark val="none"/>
        <c:minorTickMark val="none"/>
        <c:tickLblPos val="nextTo"/>
        <c:crossAx val="897270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0710360412787086"/>
          <c:y val="8.6649266716380791E-2"/>
          <c:w val="0.18550579996896338"/>
          <c:h val="0.7872408650261000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en-I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 b="1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pPr>
      <a:endParaRPr lang="en-IL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'גרפים תמונת מצב 25-64'!$H$16</c:f>
              <c:strCache>
                <c:ptCount val="1"/>
                <c:pt idx="0">
                  <c:v>עד תיכונית ללא בגרות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en-I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'גרפים תמונת מצב 25-64'!$G$17:$G$20</c:f>
              <c:strCache>
                <c:ptCount val="4"/>
                <c:pt idx="0">
                  <c:v>ערביות 2024</c:v>
                </c:pt>
                <c:pt idx="1">
                  <c:v>יהודיות לא-חרדיות 2024</c:v>
                </c:pt>
                <c:pt idx="3">
                  <c:v>ערביות 2035</c:v>
                </c:pt>
              </c:strCache>
            </c:strRef>
          </c:cat>
          <c:val>
            <c:numRef>
              <c:f>'גרפים תמונת מצב 25-64'!$H$17:$H$20</c:f>
              <c:numCache>
                <c:formatCode>0%</c:formatCode>
                <c:ptCount val="4"/>
                <c:pt idx="0">
                  <c:v>0.28999999999999998</c:v>
                </c:pt>
                <c:pt idx="1">
                  <c:v>0.14000000000000001</c:v>
                </c:pt>
                <c:pt idx="3">
                  <c:v>0.14000000000000001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B6-4A77-9866-43FB875229AC}"/>
            </c:ext>
          </c:extLst>
        </c:ser>
        <c:ser>
          <c:idx val="1"/>
          <c:order val="1"/>
          <c:tx>
            <c:strRef>
              <c:f>'גרפים תמונת מצב 25-64'!$I$16</c:f>
              <c:strCache>
                <c:ptCount val="1"/>
                <c:pt idx="0">
                  <c:v>בגרות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en-I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'גרפים תמונת מצב 25-64'!$G$17:$G$20</c:f>
              <c:strCache>
                <c:ptCount val="4"/>
                <c:pt idx="0">
                  <c:v>ערביות 2024</c:v>
                </c:pt>
                <c:pt idx="1">
                  <c:v>יהודיות לא-חרדיות 2024</c:v>
                </c:pt>
                <c:pt idx="3">
                  <c:v>ערביות 2035</c:v>
                </c:pt>
              </c:strCache>
            </c:strRef>
          </c:cat>
          <c:val>
            <c:numRef>
              <c:f>'גרפים תמונת מצב 25-64'!$I$17:$I$20</c:f>
              <c:numCache>
                <c:formatCode>0%</c:formatCode>
                <c:ptCount val="4"/>
                <c:pt idx="0">
                  <c:v>0.26</c:v>
                </c:pt>
                <c:pt idx="1">
                  <c:v>0.22</c:v>
                </c:pt>
                <c:pt idx="3">
                  <c:v>0.22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4B6-4A77-9866-43FB875229AC}"/>
            </c:ext>
          </c:extLst>
        </c:ser>
        <c:ser>
          <c:idx val="2"/>
          <c:order val="2"/>
          <c:tx>
            <c:strRef>
              <c:f>'גרפים תמונת מצב 25-64'!$J$16</c:f>
              <c:strCache>
                <c:ptCount val="1"/>
                <c:pt idx="0">
                  <c:v>על תיכונית לא-אקדמית</c:v>
                </c:pt>
              </c:strCache>
            </c:strRef>
          </c:tx>
          <c:spPr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en-I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'גרפים תמונת מצב 25-64'!$G$17:$G$20</c:f>
              <c:strCache>
                <c:ptCount val="4"/>
                <c:pt idx="0">
                  <c:v>ערביות 2024</c:v>
                </c:pt>
                <c:pt idx="1">
                  <c:v>יהודיות לא-חרדיות 2024</c:v>
                </c:pt>
                <c:pt idx="3">
                  <c:v>ערביות 2035</c:v>
                </c:pt>
              </c:strCache>
            </c:strRef>
          </c:cat>
          <c:val>
            <c:numRef>
              <c:f>'גרפים תמונת מצב 25-64'!$J$17:$J$20</c:f>
              <c:numCache>
                <c:formatCode>0%</c:formatCode>
                <c:ptCount val="4"/>
                <c:pt idx="0">
                  <c:v>7.0000000000000007E-2</c:v>
                </c:pt>
                <c:pt idx="1">
                  <c:v>0.08</c:v>
                </c:pt>
                <c:pt idx="3">
                  <c:v>0.08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4B6-4A77-9866-43FB875229AC}"/>
            </c:ext>
          </c:extLst>
        </c:ser>
        <c:ser>
          <c:idx val="3"/>
          <c:order val="3"/>
          <c:tx>
            <c:strRef>
              <c:f>'גרפים תמונת מצב 25-64'!$K$16</c:f>
              <c:strCache>
                <c:ptCount val="1"/>
                <c:pt idx="0">
                  <c:v>אקדמית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en-I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'גרפים תמונת מצב 25-64'!$G$17:$G$20</c:f>
              <c:strCache>
                <c:ptCount val="4"/>
                <c:pt idx="0">
                  <c:v>ערביות 2024</c:v>
                </c:pt>
                <c:pt idx="1">
                  <c:v>יהודיות לא-חרדיות 2024</c:v>
                </c:pt>
                <c:pt idx="3">
                  <c:v>ערביות 2035</c:v>
                </c:pt>
              </c:strCache>
            </c:strRef>
          </c:cat>
          <c:val>
            <c:numRef>
              <c:f>'גרפים תמונת מצב 25-64'!$K$17:$K$20</c:f>
              <c:numCache>
                <c:formatCode>0%</c:formatCode>
                <c:ptCount val="4"/>
                <c:pt idx="0">
                  <c:v>0.38</c:v>
                </c:pt>
                <c:pt idx="1">
                  <c:v>0.56000000000000005</c:v>
                </c:pt>
                <c:pt idx="3">
                  <c:v>0.56000000000000005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4B6-4A77-9866-43FB875229AC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209975071"/>
        <c:axId val="1209998111"/>
      </c:barChart>
      <c:catAx>
        <c:axId val="120997507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en-IL"/>
          </a:p>
        </c:txPr>
        <c:crossAx val="1209998111"/>
        <c:crosses val="autoZero"/>
        <c:auto val="1"/>
        <c:lblAlgn val="ctr"/>
        <c:lblOffset val="100"/>
        <c:noMultiLvlLbl val="0"/>
      </c:catAx>
      <c:valAx>
        <c:axId val="1209998111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20997507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1091567830722833"/>
          <c:y val="0.12119213531338771"/>
          <c:w val="0.18137953669772916"/>
          <c:h val="0.7141958463613703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/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en-I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 b="1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pPr>
      <a:endParaRPr lang="en-IL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A80-41B7-96A6-97133C991945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F06-421E-9DDA-06C848B449AE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F06-421E-9DDA-06C848B449AE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BF06-421E-9DDA-06C848B449AE}"/>
              </c:ext>
            </c:extLst>
          </c:dPt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1" i="0" u="none" strike="noStrike" kern="1200" baseline="0">
                      <a:solidFill>
                        <a:schemeClr val="tx1"/>
                      </a:solidFill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</a:defRPr>
                  </a:pPr>
                  <a:endParaRPr lang="en-IL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BF06-421E-9DDA-06C848B449AE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1" i="0" u="none" strike="noStrike" kern="1200" baseline="0">
                      <a:solidFill>
                        <a:schemeClr val="tx1"/>
                      </a:solidFill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</a:defRPr>
                  </a:pPr>
                  <a:endParaRPr lang="en-IL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BF06-421E-9DDA-06C848B449A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en-I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'גרפים '!$A$64:$A$69</c:f>
              <c:strCache>
                <c:ptCount val="6"/>
                <c:pt idx="0">
                  <c:v>ערבים 2023</c:v>
                </c:pt>
                <c:pt idx="1">
                  <c:v>ערבים 2035</c:v>
                </c:pt>
                <c:pt idx="4">
                  <c:v>ערביות 2023</c:v>
                </c:pt>
                <c:pt idx="5">
                  <c:v>ערביות 2035</c:v>
                </c:pt>
              </c:strCache>
            </c:strRef>
          </c:cat>
          <c:val>
            <c:numRef>
              <c:f>'גרפים '!$B$64:$B$69</c:f>
              <c:numCache>
                <c:formatCode>_-* #,##0_-;\-* #,##0_-;_-* "-"??_-;_-@_-</c:formatCode>
                <c:ptCount val="6"/>
                <c:pt idx="0">
                  <c:v>2457</c:v>
                </c:pt>
                <c:pt idx="1">
                  <c:v>6150</c:v>
                </c:pt>
                <c:pt idx="4">
                  <c:v>6440</c:v>
                </c:pt>
                <c:pt idx="5">
                  <c:v>9200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A80-41B7-96A6-97133C99194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79"/>
        <c:overlap val="-27"/>
        <c:axId val="1950547792"/>
        <c:axId val="1950544912"/>
      </c:barChart>
      <c:catAx>
        <c:axId val="1950547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en-IL"/>
          </a:p>
        </c:txPr>
        <c:crossAx val="1950544912"/>
        <c:crosses val="autoZero"/>
        <c:auto val="1"/>
        <c:lblAlgn val="ctr"/>
        <c:lblOffset val="100"/>
        <c:noMultiLvlLbl val="0"/>
      </c:catAx>
      <c:valAx>
        <c:axId val="1950544912"/>
        <c:scaling>
          <c:orientation val="minMax"/>
        </c:scaling>
        <c:delete val="1"/>
        <c:axPos val="l"/>
        <c:numFmt formatCode="_-* #,##0_-;\-* #,##0_-;_-* &quot;-&quot;??_-;_-@_-" sourceLinked="1"/>
        <c:majorTickMark val="none"/>
        <c:minorTickMark val="none"/>
        <c:tickLblPos val="nextTo"/>
        <c:crossAx val="19505477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 b="1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pPr>
      <a:endParaRPr lang="en-IL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1" i="0" u="none" strike="noStrike" kern="1200" spc="0" baseline="0">
              <a:solidFill>
                <a:schemeClr val="tx1"/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en-IL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'גרפים '!$B$71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1F2-4B92-BBF0-F331836A6CF5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91F2-4B92-BBF0-F331836A6CF5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1F2-4B92-BBF0-F331836A6CF5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91F2-4B92-BBF0-F331836A6CF5}"/>
              </c:ext>
            </c:extLst>
          </c:dPt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2400" b="1" i="0" u="none" strike="noStrike" kern="1200" baseline="0">
                      <a:solidFill>
                        <a:schemeClr val="tx1"/>
                      </a:solidFill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</a:defRPr>
                  </a:pPr>
                  <a:endParaRPr lang="en-IL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91F2-4B92-BBF0-F331836A6CF5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2400" b="1" i="0" u="none" strike="noStrike" kern="1200" baseline="0">
                      <a:solidFill>
                        <a:schemeClr val="tx1"/>
                      </a:solidFill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</a:defRPr>
                  </a:pPr>
                  <a:endParaRPr lang="en-IL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91F2-4B92-BBF0-F331836A6CF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en-I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'גרפים '!$A$72:$A$77</c:f>
              <c:strCache>
                <c:ptCount val="6"/>
                <c:pt idx="0">
                  <c:v>ערבים 2024</c:v>
                </c:pt>
                <c:pt idx="1">
                  <c:v>ערבים 2035</c:v>
                </c:pt>
                <c:pt idx="4">
                  <c:v>ערביות 2024</c:v>
                </c:pt>
                <c:pt idx="5">
                  <c:v>ערביות 2035</c:v>
                </c:pt>
              </c:strCache>
            </c:strRef>
          </c:cat>
          <c:val>
            <c:numRef>
              <c:f>'גרפים '!$B$72:$B$77</c:f>
              <c:numCache>
                <c:formatCode>_-* #,##0_-;\-* #,##0_-;_-* "-"??_-;_-@_-</c:formatCode>
                <c:ptCount val="6"/>
                <c:pt idx="0">
                  <c:v>1663</c:v>
                </c:pt>
                <c:pt idx="1">
                  <c:v>3350</c:v>
                </c:pt>
                <c:pt idx="4">
                  <c:v>761</c:v>
                </c:pt>
                <c:pt idx="5">
                  <c:v>2240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F2-4B92-BBF0-F331836A6CF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79"/>
        <c:overlap val="-27"/>
        <c:axId val="1314505935"/>
        <c:axId val="1314511215"/>
      </c:barChart>
      <c:catAx>
        <c:axId val="131450593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en-IL"/>
          </a:p>
        </c:txPr>
        <c:crossAx val="1314511215"/>
        <c:crosses val="autoZero"/>
        <c:auto val="1"/>
        <c:lblAlgn val="ctr"/>
        <c:lblOffset val="100"/>
        <c:noMultiLvlLbl val="0"/>
      </c:catAx>
      <c:valAx>
        <c:axId val="1314511215"/>
        <c:scaling>
          <c:orientation val="minMax"/>
        </c:scaling>
        <c:delete val="1"/>
        <c:axPos val="l"/>
        <c:numFmt formatCode="_-* #,##0_-;\-* #,##0_-;_-* &quot;-&quot;??_-;_-@_-" sourceLinked="1"/>
        <c:majorTickMark val="none"/>
        <c:minorTickMark val="none"/>
        <c:tickLblPos val="nextTo"/>
        <c:crossAx val="131450593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 b="1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pPr>
      <a:endParaRPr lang="en-IL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bg2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A4B9-4F28-B363-319DB656FF9F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A4B9-4F28-B363-319DB656FF9F}"/>
              </c:ext>
            </c:extLst>
          </c:dPt>
          <c:dPt>
            <c:idx val="6"/>
            <c:invertIfNegative val="0"/>
            <c:bubble3D val="0"/>
            <c:spPr>
              <a:solidFill>
                <a:schemeClr val="bg2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A4B9-4F28-B363-319DB656FF9F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A4B9-4F28-B363-319DB656FF9F}"/>
              </c:ext>
            </c:extLst>
          </c:dPt>
          <c:dLbls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2000" b="1" i="0" u="none" strike="noStrike" kern="1200" baseline="0">
                      <a:solidFill>
                        <a:schemeClr val="tx1"/>
                      </a:solidFill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</a:defRPr>
                  </a:pPr>
                  <a:endParaRPr lang="en-IL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A4B9-4F28-B363-319DB656FF9F}"/>
                </c:ext>
              </c:extLst>
            </c:dLbl>
            <c:dLbl>
              <c:idx val="8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2000" b="1" i="0" u="none" strike="noStrike" kern="1200" baseline="0">
                      <a:solidFill>
                        <a:schemeClr val="tx1"/>
                      </a:solidFill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</a:defRPr>
                  </a:pPr>
                  <a:endParaRPr lang="en-IL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6-A4B9-4F28-B363-319DB656FF9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en-I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Sheet1!$AB$4:$AB$12</c:f>
              <c:strCache>
                <c:ptCount val="9"/>
                <c:pt idx="0">
                  <c:v>ערבים 2022</c:v>
                </c:pt>
                <c:pt idx="1">
                  <c:v>יהודים לא-חרדים 2022</c:v>
                </c:pt>
                <c:pt idx="3">
                  <c:v>ערבים 2035</c:v>
                </c:pt>
                <c:pt idx="5">
                  <c:v>ערביות 2022</c:v>
                </c:pt>
                <c:pt idx="6">
                  <c:v>יהודיות לא-חרדיות 2022</c:v>
                </c:pt>
                <c:pt idx="8">
                  <c:v>ערביות 2035</c:v>
                </c:pt>
              </c:strCache>
            </c:strRef>
          </c:cat>
          <c:val>
            <c:numRef>
              <c:f>Sheet1!$AC$4:$AC$12</c:f>
              <c:numCache>
                <c:formatCode>0%</c:formatCode>
                <c:ptCount val="9"/>
                <c:pt idx="0">
                  <c:v>0.78794683498209628</c:v>
                </c:pt>
                <c:pt idx="1">
                  <c:v>0.91684601376439701</c:v>
                </c:pt>
                <c:pt idx="3">
                  <c:v>0.91684601376439701</c:v>
                </c:pt>
                <c:pt idx="5">
                  <c:v>0.88979356327734327</c:v>
                </c:pt>
                <c:pt idx="6">
                  <c:v>0.95092267352693816</c:v>
                </c:pt>
                <c:pt idx="8">
                  <c:v>0.95092267352693816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4B9-4F28-B363-319DB656FF9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39"/>
        <c:overlap val="-27"/>
        <c:axId val="588249488"/>
        <c:axId val="588240848"/>
      </c:barChart>
      <c:catAx>
        <c:axId val="588249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en-IL"/>
          </a:p>
        </c:txPr>
        <c:crossAx val="588240848"/>
        <c:crosses val="autoZero"/>
        <c:auto val="1"/>
        <c:lblAlgn val="ctr"/>
        <c:lblOffset val="100"/>
        <c:noMultiLvlLbl val="0"/>
      </c:catAx>
      <c:valAx>
        <c:axId val="588240848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5882494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 b="1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pPr>
      <a:endParaRPr lang="en-IL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7ED-43C3-A81F-BD17A9D40A6E}"/>
              </c:ext>
            </c:extLst>
          </c:dPt>
          <c:dPt>
            <c:idx val="1"/>
            <c:invertIfNegative val="0"/>
            <c:bubble3D val="0"/>
            <c:spPr>
              <a:solidFill>
                <a:schemeClr val="bg2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27ED-43C3-A81F-BD17A9D40A6E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27ED-43C3-A81F-BD17A9D40A6E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27ED-43C3-A81F-BD17A9D40A6E}"/>
              </c:ext>
            </c:extLst>
          </c:dPt>
          <c:dPt>
            <c:idx val="6"/>
            <c:invertIfNegative val="0"/>
            <c:bubble3D val="0"/>
            <c:spPr>
              <a:solidFill>
                <a:schemeClr val="bg2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27ED-43C3-A81F-BD17A9D40A6E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27ED-43C3-A81F-BD17A9D40A6E}"/>
              </c:ext>
            </c:extLst>
          </c:dPt>
          <c:dLbls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2000" b="1" i="0" u="none" strike="noStrike" kern="1200" baseline="0">
                      <a:solidFill>
                        <a:schemeClr val="tx1"/>
                      </a:solidFill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</a:defRPr>
                  </a:pPr>
                  <a:endParaRPr lang="en-IL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27ED-43C3-A81F-BD17A9D40A6E}"/>
                </c:ext>
              </c:extLst>
            </c:dLbl>
            <c:dLbl>
              <c:idx val="8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2000" b="1" i="0" u="none" strike="noStrike" kern="1200" baseline="0">
                      <a:solidFill>
                        <a:schemeClr val="tx1"/>
                      </a:solidFill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</a:defRPr>
                  </a:pPr>
                  <a:endParaRPr lang="en-IL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6-27ED-43C3-A81F-BD17A9D40A6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en-I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Sheet1!$AF$4:$AF$12</c:f>
              <c:strCache>
                <c:ptCount val="9"/>
                <c:pt idx="0">
                  <c:v>ערבים 2022</c:v>
                </c:pt>
                <c:pt idx="1">
                  <c:v>יהודים לא-חרדים 2022</c:v>
                </c:pt>
                <c:pt idx="3">
                  <c:v>ערבים 2035</c:v>
                </c:pt>
                <c:pt idx="5">
                  <c:v>ערביות 2022</c:v>
                </c:pt>
                <c:pt idx="6">
                  <c:v>יהודיות לא-חרדיות 2022</c:v>
                </c:pt>
                <c:pt idx="8">
                  <c:v>ערביות 2035</c:v>
                </c:pt>
              </c:strCache>
            </c:strRef>
          </c:cat>
          <c:val>
            <c:numRef>
              <c:f>Sheet1!$AG$4:$AG$12</c:f>
              <c:numCache>
                <c:formatCode>0%</c:formatCode>
                <c:ptCount val="9"/>
                <c:pt idx="0">
                  <c:v>0.43803435261495804</c:v>
                </c:pt>
                <c:pt idx="1">
                  <c:v>0.76516109061830939</c:v>
                </c:pt>
                <c:pt idx="3">
                  <c:v>0.6</c:v>
                </c:pt>
                <c:pt idx="5">
                  <c:v>0.61949708192232866</c:v>
                </c:pt>
                <c:pt idx="6">
                  <c:v>0.82352635138650432</c:v>
                </c:pt>
                <c:pt idx="8">
                  <c:v>0.82352635138650432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7ED-43C3-A81F-BD17A9D40A6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39"/>
        <c:overlap val="-27"/>
        <c:axId val="609408592"/>
        <c:axId val="609409072"/>
      </c:barChart>
      <c:catAx>
        <c:axId val="609408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en-IL"/>
          </a:p>
        </c:txPr>
        <c:crossAx val="609409072"/>
        <c:crosses val="autoZero"/>
        <c:auto val="1"/>
        <c:lblAlgn val="ctr"/>
        <c:lblOffset val="100"/>
        <c:noMultiLvlLbl val="0"/>
      </c:catAx>
      <c:valAx>
        <c:axId val="609409072"/>
        <c:scaling>
          <c:orientation val="minMax"/>
          <c:max val="1"/>
          <c:min val="0"/>
        </c:scaling>
        <c:delete val="1"/>
        <c:axPos val="l"/>
        <c:numFmt formatCode="0%" sourceLinked="1"/>
        <c:majorTickMark val="out"/>
        <c:minorTickMark val="none"/>
        <c:tickLblPos val="nextTo"/>
        <c:crossAx val="6094085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 b="1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pPr>
      <a:endParaRPr lang="en-IL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7FD-4D23-A061-991DA61D71D1}"/>
              </c:ext>
            </c:extLst>
          </c:dPt>
          <c:dPt>
            <c:idx val="1"/>
            <c:invertIfNegative val="0"/>
            <c:bubble3D val="0"/>
            <c:spPr>
              <a:solidFill>
                <a:schemeClr val="bg2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17FD-4D23-A061-991DA61D71D1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7FD-4D23-A061-991DA61D71D1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7FD-4D23-A061-991DA61D71D1}"/>
              </c:ext>
            </c:extLst>
          </c:dPt>
          <c:dPt>
            <c:idx val="6"/>
            <c:invertIfNegative val="0"/>
            <c:bubble3D val="0"/>
            <c:spPr>
              <a:solidFill>
                <a:schemeClr val="bg2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17FD-4D23-A061-991DA61D71D1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17FD-4D23-A061-991DA61D71D1}"/>
              </c:ext>
            </c:extLst>
          </c:dPt>
          <c:dLbls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tx1"/>
                      </a:solidFill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</a:defRPr>
                  </a:pPr>
                  <a:endParaRPr lang="en-IL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17FD-4D23-A061-991DA61D71D1}"/>
                </c:ext>
              </c:extLst>
            </c:dLbl>
            <c:dLbl>
              <c:idx val="8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tx1"/>
                      </a:solidFill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</a:defRPr>
                  </a:pPr>
                  <a:endParaRPr lang="en-IL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17FD-4D23-A061-991DA61D71D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en-I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Sheet1!$AI$4:$AI$12</c:f>
              <c:strCache>
                <c:ptCount val="9"/>
                <c:pt idx="0">
                  <c:v>ערבים 2022</c:v>
                </c:pt>
                <c:pt idx="1">
                  <c:v>יהודים לא-חרדים 2022</c:v>
                </c:pt>
                <c:pt idx="3">
                  <c:v>ערבים 2035</c:v>
                </c:pt>
                <c:pt idx="5">
                  <c:v>ערביות 2022</c:v>
                </c:pt>
                <c:pt idx="6">
                  <c:v>יהודיות לא-חרדיות 2022</c:v>
                </c:pt>
                <c:pt idx="8">
                  <c:v>ערביות 2035</c:v>
                </c:pt>
              </c:strCache>
            </c:strRef>
          </c:cat>
          <c:val>
            <c:numRef>
              <c:f>Sheet1!$AJ$4:$AJ$12</c:f>
              <c:numCache>
                <c:formatCode>0%</c:formatCode>
                <c:ptCount val="9"/>
                <c:pt idx="0">
                  <c:v>7.6869752753600862E-2</c:v>
                </c:pt>
                <c:pt idx="1">
                  <c:v>0.19366987386178966</c:v>
                </c:pt>
                <c:pt idx="3">
                  <c:v>0.15</c:v>
                </c:pt>
                <c:pt idx="5">
                  <c:v>9.6476691404279849E-2</c:v>
                </c:pt>
                <c:pt idx="6">
                  <c:v>0.11393788044326518</c:v>
                </c:pt>
                <c:pt idx="8">
                  <c:v>0.18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7FD-4D23-A061-991DA61D71D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39"/>
        <c:overlap val="-27"/>
        <c:axId val="617468880"/>
        <c:axId val="617452080"/>
      </c:barChart>
      <c:catAx>
        <c:axId val="617468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en-IL"/>
          </a:p>
        </c:txPr>
        <c:crossAx val="617452080"/>
        <c:crosses val="autoZero"/>
        <c:auto val="1"/>
        <c:lblAlgn val="ctr"/>
        <c:lblOffset val="100"/>
        <c:noMultiLvlLbl val="0"/>
      </c:catAx>
      <c:valAx>
        <c:axId val="617452080"/>
        <c:scaling>
          <c:orientation val="minMax"/>
          <c:max val="0.4"/>
        </c:scaling>
        <c:delete val="1"/>
        <c:axPos val="l"/>
        <c:numFmt formatCode="0%" sourceLinked="1"/>
        <c:majorTickMark val="out"/>
        <c:minorTickMark val="none"/>
        <c:tickLblPos val="nextTo"/>
        <c:crossAx val="6174688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 b="1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pPr>
      <a:endParaRPr lang="en-IL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20" b="1" i="0" u="none" strike="noStrike" kern="1200" spc="0" baseline="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r>
              <a:rPr lang="he-IL"/>
              <a:t>גברים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20" b="1" i="0" u="none" strike="noStrike" kern="1200" spc="0" baseline="0">
              <a:solidFill>
                <a:schemeClr val="tx1"/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'תמונת מצב 2012-24'!$AC$17</c:f>
              <c:strCache>
                <c:ptCount val="1"/>
                <c:pt idx="0">
                  <c:v>יהודים לא-חרדים 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'תמונת מצב 2012-24'!$AB$20:$AB$32</c:f>
              <c:numCache>
                <c:formatCode>General</c:formatCode>
                <c:ptCount val="13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  <c:pt idx="12">
                  <c:v>2035</c:v>
                </c:pt>
              </c:numCache>
            </c:numRef>
          </c:cat>
          <c:val>
            <c:numRef>
              <c:f>'תמונת מצב 2012-24'!$AC$20:$AC$32</c:f>
              <c:numCache>
                <c:formatCode>0%</c:formatCode>
                <c:ptCount val="13"/>
                <c:pt idx="0">
                  <c:v>0.8605701</c:v>
                </c:pt>
                <c:pt idx="1">
                  <c:v>0.86953320000000001</c:v>
                </c:pt>
                <c:pt idx="2">
                  <c:v>0.87013450000000003</c:v>
                </c:pt>
                <c:pt idx="3">
                  <c:v>0.87892680000000001</c:v>
                </c:pt>
                <c:pt idx="4">
                  <c:v>0.87734520000000005</c:v>
                </c:pt>
                <c:pt idx="5">
                  <c:v>0.87937389999999993</c:v>
                </c:pt>
                <c:pt idx="6">
                  <c:v>0.86637289999999989</c:v>
                </c:pt>
                <c:pt idx="7">
                  <c:v>0.86165599999999998</c:v>
                </c:pt>
                <c:pt idx="8">
                  <c:v>0.88436959999999998</c:v>
                </c:pt>
                <c:pt idx="9">
                  <c:v>0.87633013725280762</c:v>
                </c:pt>
                <c:pt idx="10">
                  <c:v>0.87328583002090454</c:v>
                </c:pt>
                <c:pt idx="12">
                  <c:v>0.88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80B-413E-8726-91902ACE99E5}"/>
            </c:ext>
          </c:extLst>
        </c:ser>
        <c:ser>
          <c:idx val="1"/>
          <c:order val="1"/>
          <c:tx>
            <c:strRef>
              <c:f>'תמונת מצב 2012-24'!$AD$17</c:f>
              <c:strCache>
                <c:ptCount val="1"/>
                <c:pt idx="0">
                  <c:v>ערבים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10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80B-413E-8726-91902ACE99E5}"/>
                </c:ext>
              </c:extLst>
            </c:dLbl>
            <c:dLbl>
              <c:idx val="12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80B-413E-8726-91902ACE99E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en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'תמונת מצב 2012-24'!$AB$20:$AB$32</c:f>
              <c:numCache>
                <c:formatCode>General</c:formatCode>
                <c:ptCount val="13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  <c:pt idx="12">
                  <c:v>2035</c:v>
                </c:pt>
              </c:numCache>
            </c:numRef>
          </c:cat>
          <c:val>
            <c:numRef>
              <c:f>'תמונת מצב 2012-24'!$AD$20:$AD$32</c:f>
              <c:numCache>
                <c:formatCode>0%</c:formatCode>
                <c:ptCount val="13"/>
                <c:pt idx="0">
                  <c:v>0.75392300000000001</c:v>
                </c:pt>
                <c:pt idx="1">
                  <c:v>0.76051050000000009</c:v>
                </c:pt>
                <c:pt idx="2">
                  <c:v>0.77346360000000003</c:v>
                </c:pt>
                <c:pt idx="3">
                  <c:v>0.77501739999999997</c:v>
                </c:pt>
                <c:pt idx="4">
                  <c:v>0.76293160000000004</c:v>
                </c:pt>
                <c:pt idx="5">
                  <c:v>0.76111700000000004</c:v>
                </c:pt>
                <c:pt idx="6">
                  <c:v>0.69344449999999991</c:v>
                </c:pt>
                <c:pt idx="7">
                  <c:v>0.66431240000000003</c:v>
                </c:pt>
                <c:pt idx="8">
                  <c:v>0.74945179999999989</c:v>
                </c:pt>
                <c:pt idx="9">
                  <c:v>0.78233367204666138</c:v>
                </c:pt>
                <c:pt idx="10">
                  <c:v>0.7574496865272522</c:v>
                </c:pt>
                <c:pt idx="12">
                  <c:v>0.83001473130040726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80B-413E-8726-91902ACE99E5}"/>
            </c:ext>
          </c:extLst>
        </c:ser>
        <c:ser>
          <c:idx val="2"/>
          <c:order val="2"/>
          <c:tx>
            <c:strRef>
              <c:f>'תמונת מצב 2012-24'!$AE$17</c:f>
              <c:strCache>
                <c:ptCount val="1"/>
                <c:pt idx="0">
                  <c:v>חרדים 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numRef>
              <c:f>'תמונת מצב 2012-24'!$AB$20:$AB$32</c:f>
              <c:numCache>
                <c:formatCode>General</c:formatCode>
                <c:ptCount val="13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  <c:pt idx="12">
                  <c:v>2035</c:v>
                </c:pt>
              </c:numCache>
            </c:numRef>
          </c:cat>
          <c:val>
            <c:numRef>
              <c:f>'תמונת מצב 2012-24'!$AE$20:$AE$32</c:f>
              <c:numCache>
                <c:formatCode>0%</c:formatCode>
                <c:ptCount val="13"/>
                <c:pt idx="0">
                  <c:v>0.45541100000000001</c:v>
                </c:pt>
                <c:pt idx="1">
                  <c:v>0.49972900000000003</c:v>
                </c:pt>
                <c:pt idx="2">
                  <c:v>0.50682800000000006</c:v>
                </c:pt>
                <c:pt idx="3">
                  <c:v>0.50191760000000007</c:v>
                </c:pt>
                <c:pt idx="4">
                  <c:v>0.50244840000000002</c:v>
                </c:pt>
                <c:pt idx="5">
                  <c:v>0.51510840000000002</c:v>
                </c:pt>
                <c:pt idx="6">
                  <c:v>0.52153289999999997</c:v>
                </c:pt>
                <c:pt idx="7">
                  <c:v>0.50074730000000001</c:v>
                </c:pt>
                <c:pt idx="8">
                  <c:v>0.50396279999999993</c:v>
                </c:pt>
                <c:pt idx="9">
                  <c:v>0.55651640892028809</c:v>
                </c:pt>
                <c:pt idx="10">
                  <c:v>0.54471993446350098</c:v>
                </c:pt>
                <c:pt idx="12">
                  <c:v>0.5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80B-413E-8726-91902ACE99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2506032"/>
        <c:axId val="52502672"/>
      </c:lineChart>
      <c:catAx>
        <c:axId val="52506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en-IL"/>
          </a:p>
        </c:txPr>
        <c:crossAx val="52502672"/>
        <c:crosses val="autoZero"/>
        <c:auto val="1"/>
        <c:lblAlgn val="ctr"/>
        <c:lblOffset val="100"/>
        <c:noMultiLvlLbl val="0"/>
      </c:catAx>
      <c:valAx>
        <c:axId val="52502672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52506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chemeClr val="tx1"/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en-I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100" b="1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pPr>
      <a:endParaRPr lang="en-IL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20" b="1" i="0" u="none" strike="noStrike" kern="1200" spc="0" baseline="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r>
              <a:rPr lang="he-IL"/>
              <a:t>נשים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20" b="1" i="0" u="none" strike="noStrike" kern="1200" spc="0" baseline="0">
              <a:solidFill>
                <a:schemeClr val="tx1"/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'תמונת מצב 2012-24'!$AG$17</c:f>
              <c:strCache>
                <c:ptCount val="1"/>
                <c:pt idx="0">
                  <c:v>יהודיות לא חרדיות 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'תמונת מצב 2012-24'!$AF$20:$AF$32</c:f>
              <c:numCache>
                <c:formatCode>General</c:formatCode>
                <c:ptCount val="13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  <c:pt idx="12" formatCode="0">
                  <c:v>2035</c:v>
                </c:pt>
              </c:numCache>
            </c:numRef>
          </c:cat>
          <c:val>
            <c:numRef>
              <c:f>'תמונת מצב 2012-24'!$AG$20:$AG$32</c:f>
              <c:numCache>
                <c:formatCode>0%</c:formatCode>
                <c:ptCount val="13"/>
                <c:pt idx="0">
                  <c:v>0.80060759999999997</c:v>
                </c:pt>
                <c:pt idx="1">
                  <c:v>0.80880909999999995</c:v>
                </c:pt>
                <c:pt idx="2">
                  <c:v>0.82159090000000001</c:v>
                </c:pt>
                <c:pt idx="3">
                  <c:v>0.82359350000000009</c:v>
                </c:pt>
                <c:pt idx="4">
                  <c:v>0.83198229999999995</c:v>
                </c:pt>
                <c:pt idx="5">
                  <c:v>0.83770489999999997</c:v>
                </c:pt>
                <c:pt idx="6">
                  <c:v>0.8285612</c:v>
                </c:pt>
                <c:pt idx="7">
                  <c:v>0.82443929999999999</c:v>
                </c:pt>
                <c:pt idx="8">
                  <c:v>0.84930779999999995</c:v>
                </c:pt>
                <c:pt idx="9">
                  <c:v>0.84990876913070679</c:v>
                </c:pt>
                <c:pt idx="10">
                  <c:v>0.84464848041534424</c:v>
                </c:pt>
                <c:pt idx="12">
                  <c:v>0.85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A07-431A-BEA1-157EFDE97619}"/>
            </c:ext>
          </c:extLst>
        </c:ser>
        <c:ser>
          <c:idx val="1"/>
          <c:order val="1"/>
          <c:tx>
            <c:strRef>
              <c:f>'תמונת מצב 2012-24'!$AH$17</c:f>
              <c:strCache>
                <c:ptCount val="1"/>
                <c:pt idx="0">
                  <c:v>ערביות 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10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A07-431A-BEA1-157EFDE97619}"/>
                </c:ext>
              </c:extLst>
            </c:dLbl>
            <c:dLbl>
              <c:idx val="12"/>
              <c:tx>
                <c:rich>
                  <a:bodyPr/>
                  <a:lstStyle/>
                  <a:p>
                    <a:r>
                      <a:rPr lang="en-US" dirty="0"/>
                      <a:t>63%</a:t>
                    </a:r>
                  </a:p>
                </c:rich>
              </c:tx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BA07-431A-BEA1-157EFDE9761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en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'תמונת מצב 2012-24'!$AF$20:$AF$32</c:f>
              <c:numCache>
                <c:formatCode>General</c:formatCode>
                <c:ptCount val="13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  <c:pt idx="12" formatCode="0">
                  <c:v>2035</c:v>
                </c:pt>
              </c:numCache>
            </c:numRef>
          </c:cat>
          <c:val>
            <c:numRef>
              <c:f>'תמונת מצב 2012-24'!$AH$20:$AH$32</c:f>
              <c:numCache>
                <c:formatCode>0%</c:formatCode>
                <c:ptCount val="13"/>
                <c:pt idx="0">
                  <c:v>0.33228150000000001</c:v>
                </c:pt>
                <c:pt idx="1">
                  <c:v>0.3229495</c:v>
                </c:pt>
                <c:pt idx="2">
                  <c:v>0.32432240000000001</c:v>
                </c:pt>
                <c:pt idx="3">
                  <c:v>0.34946089999999996</c:v>
                </c:pt>
                <c:pt idx="4">
                  <c:v>0.38181420000000005</c:v>
                </c:pt>
                <c:pt idx="5">
                  <c:v>0.37405529999999998</c:v>
                </c:pt>
                <c:pt idx="6">
                  <c:v>0.36374119999999999</c:v>
                </c:pt>
                <c:pt idx="7">
                  <c:v>0.38808860000000001</c:v>
                </c:pt>
                <c:pt idx="8">
                  <c:v>0.4284346</c:v>
                </c:pt>
                <c:pt idx="9">
                  <c:v>0.45558345317840576</c:v>
                </c:pt>
                <c:pt idx="10">
                  <c:v>0.46895188093185425</c:v>
                </c:pt>
                <c:pt idx="12">
                  <c:v>0.62280730076303292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A07-431A-BEA1-157EFDE97619}"/>
            </c:ext>
          </c:extLst>
        </c:ser>
        <c:ser>
          <c:idx val="2"/>
          <c:order val="2"/>
          <c:tx>
            <c:strRef>
              <c:f>'תמונת מצב 2012-24'!$AI$17</c:f>
              <c:strCache>
                <c:ptCount val="1"/>
                <c:pt idx="0">
                  <c:v>חרדיות 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numRef>
              <c:f>'תמונת מצב 2012-24'!$AF$20:$AF$32</c:f>
              <c:numCache>
                <c:formatCode>General</c:formatCode>
                <c:ptCount val="13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  <c:pt idx="12" formatCode="0">
                  <c:v>2035</c:v>
                </c:pt>
              </c:numCache>
            </c:numRef>
          </c:cat>
          <c:val>
            <c:numRef>
              <c:f>'תמונת מצב 2012-24'!$AI$20:$AI$32</c:f>
              <c:numCache>
                <c:formatCode>0%</c:formatCode>
                <c:ptCount val="13"/>
                <c:pt idx="0">
                  <c:v>0.70410059999999997</c:v>
                </c:pt>
                <c:pt idx="1">
                  <c:v>0.7310316</c:v>
                </c:pt>
                <c:pt idx="2">
                  <c:v>0.7300606999999999</c:v>
                </c:pt>
                <c:pt idx="3">
                  <c:v>0.7329637</c:v>
                </c:pt>
                <c:pt idx="4">
                  <c:v>0.76227540000000005</c:v>
                </c:pt>
                <c:pt idx="5">
                  <c:v>0.77501660000000006</c:v>
                </c:pt>
                <c:pt idx="6">
                  <c:v>0.78666499999999995</c:v>
                </c:pt>
                <c:pt idx="7">
                  <c:v>0.78375269999999997</c:v>
                </c:pt>
                <c:pt idx="8">
                  <c:v>0.81193280000000001</c:v>
                </c:pt>
                <c:pt idx="9">
                  <c:v>0.81452012062072754</c:v>
                </c:pt>
                <c:pt idx="10">
                  <c:v>0.81737667322158813</c:v>
                </c:pt>
                <c:pt idx="12">
                  <c:v>0.81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A07-431A-BEA1-157EFDE976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14956944"/>
        <c:axId val="514957424"/>
      </c:lineChart>
      <c:catAx>
        <c:axId val="514956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en-IL"/>
          </a:p>
        </c:txPr>
        <c:crossAx val="514957424"/>
        <c:crosses val="autoZero"/>
        <c:auto val="1"/>
        <c:lblAlgn val="ctr"/>
        <c:lblOffset val="100"/>
        <c:noMultiLvlLbl val="0"/>
      </c:catAx>
      <c:valAx>
        <c:axId val="514957424"/>
        <c:scaling>
          <c:orientation val="minMax"/>
          <c:max val="1"/>
        </c:scaling>
        <c:delete val="1"/>
        <c:axPos val="l"/>
        <c:numFmt formatCode="0%" sourceLinked="1"/>
        <c:majorTickMark val="none"/>
        <c:minorTickMark val="none"/>
        <c:tickLblPos val="nextTo"/>
        <c:crossAx val="514956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chemeClr val="tx1"/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en-I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100" b="1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pPr>
      <a:endParaRPr lang="en-IL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20" b="1" i="0" u="none" strike="noStrike" kern="1200" spc="0" baseline="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r>
              <a:rPr lang="he-IL"/>
              <a:t>גברים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20" b="1" i="0" u="none" strike="noStrike" kern="1200" spc="0" baseline="0">
              <a:solidFill>
                <a:schemeClr val="tx1"/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'תמונת מצב 2012-24'!$B$17</c:f>
              <c:strCache>
                <c:ptCount val="1"/>
                <c:pt idx="0">
                  <c:v>יהודים לא-חרדים 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'תמונת מצב 2012-24'!$A$20:$A$32</c:f>
              <c:numCache>
                <c:formatCode>General</c:formatCode>
                <c:ptCount val="13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  <c:pt idx="12">
                  <c:v>2035</c:v>
                </c:pt>
              </c:numCache>
            </c:numRef>
          </c:cat>
          <c:val>
            <c:numRef>
              <c:f>'תמונת מצב 2012-24'!$B$20:$B$32</c:f>
              <c:numCache>
                <c:formatCode>0%</c:formatCode>
                <c:ptCount val="13"/>
                <c:pt idx="0">
                  <c:v>0.8605701</c:v>
                </c:pt>
                <c:pt idx="1">
                  <c:v>0.86953320000000001</c:v>
                </c:pt>
                <c:pt idx="2">
                  <c:v>0.87013450000000003</c:v>
                </c:pt>
                <c:pt idx="3">
                  <c:v>0.87892680000000001</c:v>
                </c:pt>
                <c:pt idx="4">
                  <c:v>0.87734520000000005</c:v>
                </c:pt>
                <c:pt idx="5">
                  <c:v>0.87937389999999993</c:v>
                </c:pt>
                <c:pt idx="6">
                  <c:v>0.86637289999999989</c:v>
                </c:pt>
                <c:pt idx="7">
                  <c:v>0.86165599999999998</c:v>
                </c:pt>
                <c:pt idx="8">
                  <c:v>0.88436959999999998</c:v>
                </c:pt>
                <c:pt idx="9">
                  <c:v>0.87633013725280762</c:v>
                </c:pt>
                <c:pt idx="10">
                  <c:v>0.87328583002090454</c:v>
                </c:pt>
                <c:pt idx="12">
                  <c:v>0.88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54D-484D-9521-3F9EED0D9573}"/>
            </c:ext>
          </c:extLst>
        </c:ser>
        <c:ser>
          <c:idx val="1"/>
          <c:order val="1"/>
          <c:tx>
            <c:strRef>
              <c:f>'תמונת מצב 2012-24'!$C$17</c:f>
              <c:strCache>
                <c:ptCount val="1"/>
                <c:pt idx="0">
                  <c:v>ערבים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10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54D-484D-9521-3F9EED0D9573}"/>
                </c:ext>
              </c:extLst>
            </c:dLbl>
            <c:dLbl>
              <c:idx val="12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54D-484D-9521-3F9EED0D957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en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'תמונת מצב 2012-24'!$A$20:$A$32</c:f>
              <c:numCache>
                <c:formatCode>General</c:formatCode>
                <c:ptCount val="13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  <c:pt idx="12">
                  <c:v>2035</c:v>
                </c:pt>
              </c:numCache>
            </c:numRef>
          </c:cat>
          <c:val>
            <c:numRef>
              <c:f>'תמונת מצב 2012-24'!$C$20:$C$32</c:f>
              <c:numCache>
                <c:formatCode>0%</c:formatCode>
                <c:ptCount val="13"/>
                <c:pt idx="0">
                  <c:v>0.75392300000000001</c:v>
                </c:pt>
                <c:pt idx="1">
                  <c:v>0.76051050000000009</c:v>
                </c:pt>
                <c:pt idx="2">
                  <c:v>0.77346360000000003</c:v>
                </c:pt>
                <c:pt idx="3">
                  <c:v>0.77501739999999997</c:v>
                </c:pt>
                <c:pt idx="4">
                  <c:v>0.76293160000000004</c:v>
                </c:pt>
                <c:pt idx="5">
                  <c:v>0.76111700000000004</c:v>
                </c:pt>
                <c:pt idx="6">
                  <c:v>0.69344449999999991</c:v>
                </c:pt>
                <c:pt idx="7">
                  <c:v>0.66431240000000003</c:v>
                </c:pt>
                <c:pt idx="8">
                  <c:v>0.74945179999999989</c:v>
                </c:pt>
                <c:pt idx="9">
                  <c:v>0.78233367204666138</c:v>
                </c:pt>
                <c:pt idx="10">
                  <c:v>0.7574496865272522</c:v>
                </c:pt>
                <c:pt idx="12">
                  <c:v>0.77540289515302563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54D-484D-9521-3F9EED0D9573}"/>
            </c:ext>
          </c:extLst>
        </c:ser>
        <c:ser>
          <c:idx val="2"/>
          <c:order val="2"/>
          <c:tx>
            <c:strRef>
              <c:f>'תמונת מצב 2012-24'!$D$17</c:f>
              <c:strCache>
                <c:ptCount val="1"/>
                <c:pt idx="0">
                  <c:v>חרדים 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numRef>
              <c:f>'תמונת מצב 2012-24'!$A$20:$A$32</c:f>
              <c:numCache>
                <c:formatCode>General</c:formatCode>
                <c:ptCount val="13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  <c:pt idx="12">
                  <c:v>2035</c:v>
                </c:pt>
              </c:numCache>
            </c:numRef>
          </c:cat>
          <c:val>
            <c:numRef>
              <c:f>'תמונת מצב 2012-24'!$D$20:$D$32</c:f>
              <c:numCache>
                <c:formatCode>0%</c:formatCode>
                <c:ptCount val="13"/>
                <c:pt idx="0">
                  <c:v>0.45541100000000001</c:v>
                </c:pt>
                <c:pt idx="1">
                  <c:v>0.49972900000000003</c:v>
                </c:pt>
                <c:pt idx="2">
                  <c:v>0.50682800000000006</c:v>
                </c:pt>
                <c:pt idx="3">
                  <c:v>0.50191760000000007</c:v>
                </c:pt>
                <c:pt idx="4">
                  <c:v>0.50244840000000002</c:v>
                </c:pt>
                <c:pt idx="5">
                  <c:v>0.51510840000000002</c:v>
                </c:pt>
                <c:pt idx="6">
                  <c:v>0.52153289999999997</c:v>
                </c:pt>
                <c:pt idx="7">
                  <c:v>0.50074730000000001</c:v>
                </c:pt>
                <c:pt idx="8">
                  <c:v>0.50396279999999993</c:v>
                </c:pt>
                <c:pt idx="9">
                  <c:v>0.55651640892028809</c:v>
                </c:pt>
                <c:pt idx="10">
                  <c:v>0.54471993446350098</c:v>
                </c:pt>
                <c:pt idx="12">
                  <c:v>0.5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54D-484D-9521-3F9EED0D95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01928000"/>
        <c:axId val="1001921760"/>
      </c:lineChart>
      <c:catAx>
        <c:axId val="1001928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en-IL"/>
          </a:p>
        </c:txPr>
        <c:crossAx val="1001921760"/>
        <c:crosses val="autoZero"/>
        <c:auto val="1"/>
        <c:lblAlgn val="ctr"/>
        <c:lblOffset val="100"/>
        <c:noMultiLvlLbl val="0"/>
      </c:catAx>
      <c:valAx>
        <c:axId val="1001921760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001928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chemeClr val="tx1"/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en-I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100" b="1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pPr>
      <a:endParaRPr lang="en-IL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20" b="1" i="0" u="none" strike="noStrike" kern="1200" spc="0" baseline="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r>
              <a:rPr lang="he-IL"/>
              <a:t>נשים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20" b="1" i="0" u="none" strike="noStrike" kern="1200" spc="0" baseline="0">
              <a:solidFill>
                <a:schemeClr val="tx1"/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'תמונת מצב 2012-24'!$F$17</c:f>
              <c:strCache>
                <c:ptCount val="1"/>
                <c:pt idx="0">
                  <c:v>יהודיות לא חרדיות 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'תמונת מצב 2012-24'!$E$20:$E$32</c:f>
              <c:numCache>
                <c:formatCode>General</c:formatCode>
                <c:ptCount val="13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  <c:pt idx="12" formatCode="0">
                  <c:v>2035</c:v>
                </c:pt>
              </c:numCache>
            </c:numRef>
          </c:cat>
          <c:val>
            <c:numRef>
              <c:f>'תמונת מצב 2012-24'!$F$20:$F$32</c:f>
              <c:numCache>
                <c:formatCode>0%</c:formatCode>
                <c:ptCount val="13"/>
                <c:pt idx="0">
                  <c:v>0.80060759999999997</c:v>
                </c:pt>
                <c:pt idx="1">
                  <c:v>0.80880909999999995</c:v>
                </c:pt>
                <c:pt idx="2">
                  <c:v>0.82159090000000001</c:v>
                </c:pt>
                <c:pt idx="3">
                  <c:v>0.82359350000000009</c:v>
                </c:pt>
                <c:pt idx="4">
                  <c:v>0.83198229999999995</c:v>
                </c:pt>
                <c:pt idx="5">
                  <c:v>0.83770489999999997</c:v>
                </c:pt>
                <c:pt idx="6">
                  <c:v>0.8285612</c:v>
                </c:pt>
                <c:pt idx="7">
                  <c:v>0.82443929999999999</c:v>
                </c:pt>
                <c:pt idx="8">
                  <c:v>0.84930779999999995</c:v>
                </c:pt>
                <c:pt idx="9">
                  <c:v>0.84990876913070679</c:v>
                </c:pt>
                <c:pt idx="10">
                  <c:v>0.84464848041534424</c:v>
                </c:pt>
                <c:pt idx="12">
                  <c:v>0.85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E47-49EE-9D29-5FA517A001D5}"/>
            </c:ext>
          </c:extLst>
        </c:ser>
        <c:ser>
          <c:idx val="1"/>
          <c:order val="1"/>
          <c:tx>
            <c:strRef>
              <c:f>'תמונת מצב 2012-24'!$G$17</c:f>
              <c:strCache>
                <c:ptCount val="1"/>
                <c:pt idx="0">
                  <c:v>ערביות 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10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E47-49EE-9D29-5FA517A001D5}"/>
                </c:ext>
              </c:extLst>
            </c:dLbl>
            <c:dLbl>
              <c:idx val="12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E47-49EE-9D29-5FA517A001D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en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'תמונת מצב 2012-24'!$E$20:$E$32</c:f>
              <c:numCache>
                <c:formatCode>General</c:formatCode>
                <c:ptCount val="13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  <c:pt idx="12" formatCode="0">
                  <c:v>2035</c:v>
                </c:pt>
              </c:numCache>
            </c:numRef>
          </c:cat>
          <c:val>
            <c:numRef>
              <c:f>'תמונת מצב 2012-24'!$G$20:$G$32</c:f>
              <c:numCache>
                <c:formatCode>0%</c:formatCode>
                <c:ptCount val="13"/>
                <c:pt idx="0">
                  <c:v>0.33228150000000001</c:v>
                </c:pt>
                <c:pt idx="1">
                  <c:v>0.3229495</c:v>
                </c:pt>
                <c:pt idx="2">
                  <c:v>0.32432240000000001</c:v>
                </c:pt>
                <c:pt idx="3">
                  <c:v>0.34946089999999996</c:v>
                </c:pt>
                <c:pt idx="4">
                  <c:v>0.38181420000000005</c:v>
                </c:pt>
                <c:pt idx="5">
                  <c:v>0.37405529999999998</c:v>
                </c:pt>
                <c:pt idx="6">
                  <c:v>0.36374119999999999</c:v>
                </c:pt>
                <c:pt idx="7">
                  <c:v>0.38808860000000001</c:v>
                </c:pt>
                <c:pt idx="8">
                  <c:v>0.4284346</c:v>
                </c:pt>
                <c:pt idx="9">
                  <c:v>0.45558345317840576</c:v>
                </c:pt>
                <c:pt idx="10">
                  <c:v>0.46895188093185425</c:v>
                </c:pt>
                <c:pt idx="12">
                  <c:v>0.56434012515382104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E47-49EE-9D29-5FA517A001D5}"/>
            </c:ext>
          </c:extLst>
        </c:ser>
        <c:ser>
          <c:idx val="2"/>
          <c:order val="2"/>
          <c:tx>
            <c:strRef>
              <c:f>'תמונת מצב 2012-24'!$H$17</c:f>
              <c:strCache>
                <c:ptCount val="1"/>
                <c:pt idx="0">
                  <c:v>חרדיות 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numRef>
              <c:f>'תמונת מצב 2012-24'!$E$20:$E$32</c:f>
              <c:numCache>
                <c:formatCode>General</c:formatCode>
                <c:ptCount val="13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  <c:pt idx="12" formatCode="0">
                  <c:v>2035</c:v>
                </c:pt>
              </c:numCache>
            </c:numRef>
          </c:cat>
          <c:val>
            <c:numRef>
              <c:f>'תמונת מצב 2012-24'!$H$20:$H$32</c:f>
              <c:numCache>
                <c:formatCode>0%</c:formatCode>
                <c:ptCount val="13"/>
                <c:pt idx="0">
                  <c:v>0.70410059999999997</c:v>
                </c:pt>
                <c:pt idx="1">
                  <c:v>0.7310316</c:v>
                </c:pt>
                <c:pt idx="2">
                  <c:v>0.7300606999999999</c:v>
                </c:pt>
                <c:pt idx="3">
                  <c:v>0.7329637</c:v>
                </c:pt>
                <c:pt idx="4">
                  <c:v>0.76227540000000005</c:v>
                </c:pt>
                <c:pt idx="5">
                  <c:v>0.77501660000000006</c:v>
                </c:pt>
                <c:pt idx="6">
                  <c:v>0.78666499999999995</c:v>
                </c:pt>
                <c:pt idx="7">
                  <c:v>0.78375269999999997</c:v>
                </c:pt>
                <c:pt idx="8">
                  <c:v>0.81193280000000001</c:v>
                </c:pt>
                <c:pt idx="9">
                  <c:v>0.81452012062072754</c:v>
                </c:pt>
                <c:pt idx="10">
                  <c:v>0.81737667322158813</c:v>
                </c:pt>
                <c:pt idx="12">
                  <c:v>0.81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E47-49EE-9D29-5FA517A001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01926080"/>
        <c:axId val="1001924640"/>
      </c:lineChart>
      <c:catAx>
        <c:axId val="1001926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en-IL"/>
          </a:p>
        </c:txPr>
        <c:crossAx val="1001924640"/>
        <c:crosses val="autoZero"/>
        <c:auto val="1"/>
        <c:lblAlgn val="ctr"/>
        <c:lblOffset val="100"/>
        <c:noMultiLvlLbl val="0"/>
      </c:catAx>
      <c:valAx>
        <c:axId val="1001924640"/>
        <c:scaling>
          <c:orientation val="minMax"/>
          <c:max val="1"/>
        </c:scaling>
        <c:delete val="1"/>
        <c:axPos val="l"/>
        <c:numFmt formatCode="0%" sourceLinked="1"/>
        <c:majorTickMark val="none"/>
        <c:minorTickMark val="none"/>
        <c:tickLblPos val="nextTo"/>
        <c:crossAx val="1001926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chemeClr val="tx1"/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en-I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100" b="1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pPr>
      <a:endParaRPr lang="en-IL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'גרפים תמונת מצב 25-64'!$H$11</c:f>
              <c:strCache>
                <c:ptCount val="1"/>
                <c:pt idx="0">
                  <c:v>עד תיכונית ללא בגרות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en-I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'גרפים תמונת מצב 25-64'!$G$12:$G$18</c:f>
              <c:strCache>
                <c:ptCount val="7"/>
                <c:pt idx="0">
                  <c:v>ערבים 2024</c:v>
                </c:pt>
                <c:pt idx="1">
                  <c:v>ערבים 2035 (המשך מגמות)</c:v>
                </c:pt>
                <c:pt idx="2">
                  <c:v>ערבים 2035</c:v>
                </c:pt>
                <c:pt idx="4">
                  <c:v>ערביות 2024</c:v>
                </c:pt>
                <c:pt idx="5">
                  <c:v>ערביות 2035 (המשך מגמות)</c:v>
                </c:pt>
                <c:pt idx="6">
                  <c:v>ערביות 2035</c:v>
                </c:pt>
              </c:strCache>
            </c:strRef>
          </c:cat>
          <c:val>
            <c:numRef>
              <c:f>'גרפים תמונת מצב 25-64'!$H$12:$H$18</c:f>
              <c:numCache>
                <c:formatCode>0%</c:formatCode>
                <c:ptCount val="7"/>
                <c:pt idx="0">
                  <c:v>0.48</c:v>
                </c:pt>
                <c:pt idx="1">
                  <c:v>0.36000000000000004</c:v>
                </c:pt>
                <c:pt idx="2">
                  <c:v>0.32000000000000006</c:v>
                </c:pt>
                <c:pt idx="4">
                  <c:v>0.28999999999999998</c:v>
                </c:pt>
                <c:pt idx="5">
                  <c:v>0.14000000000000001</c:v>
                </c:pt>
                <c:pt idx="6">
                  <c:v>0.14000000000000001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511-4BAA-B0B6-FE5E4B389569}"/>
            </c:ext>
          </c:extLst>
        </c:ser>
        <c:ser>
          <c:idx val="1"/>
          <c:order val="1"/>
          <c:tx>
            <c:strRef>
              <c:f>'גרפים תמונת מצב 25-64'!$I$11</c:f>
              <c:strCache>
                <c:ptCount val="1"/>
                <c:pt idx="0">
                  <c:v>בגרות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en-I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'גרפים תמונת מצב 25-64'!$G$12:$G$18</c:f>
              <c:strCache>
                <c:ptCount val="7"/>
                <c:pt idx="0">
                  <c:v>ערבים 2024</c:v>
                </c:pt>
                <c:pt idx="1">
                  <c:v>ערבים 2035 (המשך מגמות)</c:v>
                </c:pt>
                <c:pt idx="2">
                  <c:v>ערבים 2035</c:v>
                </c:pt>
                <c:pt idx="4">
                  <c:v>ערביות 2024</c:v>
                </c:pt>
                <c:pt idx="5">
                  <c:v>ערביות 2035 (המשך מגמות)</c:v>
                </c:pt>
                <c:pt idx="6">
                  <c:v>ערביות 2035</c:v>
                </c:pt>
              </c:strCache>
            </c:strRef>
          </c:cat>
          <c:val>
            <c:numRef>
              <c:f>'גרפים תמונת מצב 25-64'!$I$12:$I$18</c:f>
              <c:numCache>
                <c:formatCode>0%</c:formatCode>
                <c:ptCount val="7"/>
                <c:pt idx="0">
                  <c:v>0.24</c:v>
                </c:pt>
                <c:pt idx="1">
                  <c:v>0.33999999999999997</c:v>
                </c:pt>
                <c:pt idx="2">
                  <c:v>0.24</c:v>
                </c:pt>
                <c:pt idx="4">
                  <c:v>0.26</c:v>
                </c:pt>
                <c:pt idx="5">
                  <c:v>0.31</c:v>
                </c:pt>
                <c:pt idx="6">
                  <c:v>0.22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511-4BAA-B0B6-FE5E4B389569}"/>
            </c:ext>
          </c:extLst>
        </c:ser>
        <c:ser>
          <c:idx val="2"/>
          <c:order val="2"/>
          <c:tx>
            <c:strRef>
              <c:f>'גרפים תמונת מצב 25-64'!$J$11</c:f>
              <c:strCache>
                <c:ptCount val="1"/>
                <c:pt idx="0">
                  <c:v>על תיכונית לא-אקדמית</c:v>
                </c:pt>
              </c:strCache>
            </c:strRef>
          </c:tx>
          <c:spPr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en-I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'גרפים תמונת מצב 25-64'!$G$12:$G$18</c:f>
              <c:strCache>
                <c:ptCount val="7"/>
                <c:pt idx="0">
                  <c:v>ערבים 2024</c:v>
                </c:pt>
                <c:pt idx="1">
                  <c:v>ערבים 2035 (המשך מגמות)</c:v>
                </c:pt>
                <c:pt idx="2">
                  <c:v>ערבים 2035</c:v>
                </c:pt>
                <c:pt idx="4">
                  <c:v>ערביות 2024</c:v>
                </c:pt>
                <c:pt idx="5">
                  <c:v>ערביות 2035 (המשך מגמות)</c:v>
                </c:pt>
                <c:pt idx="6">
                  <c:v>ערביות 2035</c:v>
                </c:pt>
              </c:strCache>
            </c:strRef>
          </c:cat>
          <c:val>
            <c:numRef>
              <c:f>'גרפים תמונת מצב 25-64'!$J$12:$J$18</c:f>
              <c:numCache>
                <c:formatCode>0%</c:formatCode>
                <c:ptCount val="7"/>
                <c:pt idx="0">
                  <c:v>0.05</c:v>
                </c:pt>
                <c:pt idx="1">
                  <c:v>1.9999999999999997E-2</c:v>
                </c:pt>
                <c:pt idx="2">
                  <c:v>0.11</c:v>
                </c:pt>
                <c:pt idx="4">
                  <c:v>7.0000000000000007E-2</c:v>
                </c:pt>
                <c:pt idx="5">
                  <c:v>0.05</c:v>
                </c:pt>
                <c:pt idx="6">
                  <c:v>0.08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511-4BAA-B0B6-FE5E4B389569}"/>
            </c:ext>
          </c:extLst>
        </c:ser>
        <c:ser>
          <c:idx val="3"/>
          <c:order val="3"/>
          <c:tx>
            <c:strRef>
              <c:f>'גרפים תמונת מצב 25-64'!$K$11</c:f>
              <c:strCache>
                <c:ptCount val="1"/>
                <c:pt idx="0">
                  <c:v>אקדמית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en-I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'גרפים תמונת מצב 25-64'!$G$12:$G$18</c:f>
              <c:strCache>
                <c:ptCount val="7"/>
                <c:pt idx="0">
                  <c:v>ערבים 2024</c:v>
                </c:pt>
                <c:pt idx="1">
                  <c:v>ערבים 2035 (המשך מגמות)</c:v>
                </c:pt>
                <c:pt idx="2">
                  <c:v>ערבים 2035</c:v>
                </c:pt>
                <c:pt idx="4">
                  <c:v>ערביות 2024</c:v>
                </c:pt>
                <c:pt idx="5">
                  <c:v>ערביות 2035 (המשך מגמות)</c:v>
                </c:pt>
                <c:pt idx="6">
                  <c:v>ערביות 2035</c:v>
                </c:pt>
              </c:strCache>
            </c:strRef>
          </c:cat>
          <c:val>
            <c:numRef>
              <c:f>'גרפים תמונת מצב 25-64'!$K$12:$K$18</c:f>
              <c:numCache>
                <c:formatCode>0%</c:formatCode>
                <c:ptCount val="7"/>
                <c:pt idx="0">
                  <c:v>0.23</c:v>
                </c:pt>
                <c:pt idx="1">
                  <c:v>0.28000000000000003</c:v>
                </c:pt>
                <c:pt idx="2">
                  <c:v>0.33</c:v>
                </c:pt>
                <c:pt idx="4">
                  <c:v>0.38</c:v>
                </c:pt>
                <c:pt idx="5">
                  <c:v>0.5</c:v>
                </c:pt>
                <c:pt idx="6">
                  <c:v>0.56000000000000005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511-4BAA-B0B6-FE5E4B389569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897270224"/>
        <c:axId val="897278384"/>
      </c:barChart>
      <c:catAx>
        <c:axId val="897270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en-IL"/>
          </a:p>
        </c:txPr>
        <c:crossAx val="897278384"/>
        <c:crosses val="autoZero"/>
        <c:auto val="1"/>
        <c:lblAlgn val="ctr"/>
        <c:lblOffset val="100"/>
        <c:noMultiLvlLbl val="0"/>
      </c:catAx>
      <c:valAx>
        <c:axId val="897278384"/>
        <c:scaling>
          <c:orientation val="minMax"/>
          <c:max val="1"/>
        </c:scaling>
        <c:delete val="1"/>
        <c:axPos val="l"/>
        <c:numFmt formatCode="0%" sourceLinked="1"/>
        <c:majorTickMark val="none"/>
        <c:minorTickMark val="none"/>
        <c:tickLblPos val="nextTo"/>
        <c:crossAx val="897270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5072884705462082"/>
          <c:y val="0.18937226763507417"/>
          <c:w val="0.14045606401189042"/>
          <c:h val="0.7043805589493318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/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en-I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 b="1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pPr>
      <a:endParaRPr lang="en-IL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r>
              <a:rPr lang="he-IL" b="1"/>
              <a:t>נשים</a:t>
            </a:r>
            <a:endParaRPr lang="en-US" b="1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7.4041618347785235E-2"/>
          <c:y val="0.108252450165903"/>
          <c:w val="0.82681300486429787"/>
          <c:h val="0.82590803104700206"/>
        </c:manualLayout>
      </c:layout>
      <c:lineChart>
        <c:grouping val="standard"/>
        <c:varyColors val="0"/>
        <c:ser>
          <c:idx val="0"/>
          <c:order val="0"/>
          <c:tx>
            <c:strRef>
              <c:f>'חוסר מעש רציף'!$P$17</c:f>
              <c:strCache>
                <c:ptCount val="1"/>
                <c:pt idx="0">
                  <c:v>יהודיות לא חרדיות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11"/>
              <c:layout>
                <c:manualLayout>
                  <c:x val="-2.9411764705882533E-2"/>
                  <c:y val="5.8372849914210191E-2"/>
                </c:manualLayout>
              </c:layout>
              <c:tx>
                <c:rich>
                  <a:bodyPr/>
                  <a:lstStyle/>
                  <a:p>
                    <a:fld id="{2809447C-B65C-4417-AC50-559BC85EFAD8}" type="SERIESNAME">
                      <a:rPr lang="he-IL" sz="1200" b="1">
                        <a:solidFill>
                          <a:schemeClr val="accent1"/>
                        </a:solidFill>
                      </a:rPr>
                      <a:pPr/>
                      <a:t>[SERIES NAME]</a:t>
                    </a:fld>
                    <a:endParaRPr lang="en-IL"/>
                  </a:p>
                </c:rich>
              </c:tx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B617-4976-81F6-44A9D65D8BC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'חוסר מעש רציף'!$Q$16:$AB$16</c:f>
              <c:numCache>
                <c:formatCode>General</c:formatCode>
                <c:ptCount val="12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  <c:pt idx="10">
                  <c:v>2022</c:v>
                </c:pt>
                <c:pt idx="11">
                  <c:v>2023</c:v>
                </c:pt>
              </c:numCache>
            </c:numRef>
          </c:cat>
          <c:val>
            <c:numRef>
              <c:f>'חוסר מעש רציף'!$Q$17:$AB$17</c:f>
              <c:numCache>
                <c:formatCode>0%</c:formatCode>
                <c:ptCount val="12"/>
                <c:pt idx="0">
                  <c:v>0.14985728995126729</c:v>
                </c:pt>
                <c:pt idx="1">
                  <c:v>0.13311505738062201</c:v>
                </c:pt>
                <c:pt idx="2">
                  <c:v>0.14472428594057263</c:v>
                </c:pt>
                <c:pt idx="3">
                  <c:v>0.13805427435851567</c:v>
                </c:pt>
                <c:pt idx="4">
                  <c:v>0.1383945283254305</c:v>
                </c:pt>
                <c:pt idx="5">
                  <c:v>0.13281867034209344</c:v>
                </c:pt>
                <c:pt idx="6">
                  <c:v>0.12428396582219715</c:v>
                </c:pt>
                <c:pt idx="8">
                  <c:v>0.14857856942213643</c:v>
                </c:pt>
                <c:pt idx="9">
                  <c:v>0.14337690760882824</c:v>
                </c:pt>
                <c:pt idx="10">
                  <c:v>0.1428487775305359</c:v>
                </c:pt>
                <c:pt idx="11">
                  <c:v>0.15477824846546209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617-4976-81F6-44A9D65D8BCE}"/>
            </c:ext>
          </c:extLst>
        </c:ser>
        <c:ser>
          <c:idx val="1"/>
          <c:order val="1"/>
          <c:tx>
            <c:strRef>
              <c:f>'חוסר מעש רציף'!$P$18</c:f>
              <c:strCache>
                <c:ptCount val="1"/>
                <c:pt idx="0">
                  <c:v>ערביות - כולן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11"/>
              <c:layout>
                <c:manualLayout>
                  <c:x val="0"/>
                  <c:y val="4.6698279931368235E-2"/>
                </c:manualLayout>
              </c:layout>
              <c:tx>
                <c:rich>
                  <a:bodyPr/>
                  <a:lstStyle/>
                  <a:p>
                    <a:fld id="{9E346780-5817-4F4E-9C9C-6034855ADDB5}" type="SERIESNAME">
                      <a:rPr lang="he-IL" sz="1200" b="1">
                        <a:solidFill>
                          <a:schemeClr val="accent2"/>
                        </a:solidFill>
                      </a:rPr>
                      <a:pPr/>
                      <a:t>[SERIES NAME]</a:t>
                    </a:fld>
                    <a:endParaRPr lang="en-IL"/>
                  </a:p>
                </c:rich>
              </c:tx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B617-4976-81F6-44A9D65D8BC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'חוסר מעש רציף'!$Q$16:$AB$16</c:f>
              <c:numCache>
                <c:formatCode>General</c:formatCode>
                <c:ptCount val="12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  <c:pt idx="10">
                  <c:v>2022</c:v>
                </c:pt>
                <c:pt idx="11">
                  <c:v>2023</c:v>
                </c:pt>
              </c:numCache>
            </c:numRef>
          </c:cat>
          <c:val>
            <c:numRef>
              <c:f>'חוסר מעש רציף'!$Q$18:$AB$18</c:f>
              <c:numCache>
                <c:formatCode>0%</c:formatCode>
                <c:ptCount val="12"/>
                <c:pt idx="0">
                  <c:v>0.46141216813009822</c:v>
                </c:pt>
                <c:pt idx="1">
                  <c:v>0.45297411835931589</c:v>
                </c:pt>
                <c:pt idx="2">
                  <c:v>0.43962289771294444</c:v>
                </c:pt>
                <c:pt idx="3">
                  <c:v>0.4309342074455631</c:v>
                </c:pt>
                <c:pt idx="4">
                  <c:v>0.40917449938700451</c:v>
                </c:pt>
                <c:pt idx="5">
                  <c:v>0.40594993919372696</c:v>
                </c:pt>
                <c:pt idx="6">
                  <c:v>0.40397798088907355</c:v>
                </c:pt>
                <c:pt idx="8">
                  <c:v>0.47530380717832776</c:v>
                </c:pt>
                <c:pt idx="9">
                  <c:v>0.47750042982853746</c:v>
                </c:pt>
                <c:pt idx="10">
                  <c:v>0.47750042982853746</c:v>
                </c:pt>
                <c:pt idx="11">
                  <c:v>0.42777873825812773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617-4976-81F6-44A9D65D8BCE}"/>
            </c:ext>
          </c:extLst>
        </c:ser>
        <c:ser>
          <c:idx val="2"/>
          <c:order val="2"/>
          <c:tx>
            <c:strRef>
              <c:f>'חוסר מעש רציף'!$P$19</c:f>
              <c:strCache>
                <c:ptCount val="1"/>
                <c:pt idx="0">
                  <c:v>ערביות - דרום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dLbls>
            <c:dLbl>
              <c:idx val="11"/>
              <c:layout>
                <c:manualLayout>
                  <c:x val="-2.4509803921568808E-2"/>
                  <c:y val="-6.1291492409920836E-2"/>
                </c:manualLayout>
              </c:layout>
              <c:tx>
                <c:rich>
                  <a:bodyPr/>
                  <a:lstStyle/>
                  <a:p>
                    <a:fld id="{94272A1B-A039-4291-92A9-D7D4D11CCE22}" type="SERIESNAME">
                      <a:rPr lang="he-IL" sz="1200" b="1">
                        <a:solidFill>
                          <a:srgbClr val="C00000"/>
                        </a:solidFill>
                      </a:rPr>
                      <a:pPr/>
                      <a:t>[SERIES NAME]</a:t>
                    </a:fld>
                    <a:endParaRPr lang="en-IL"/>
                  </a:p>
                </c:rich>
              </c:tx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B617-4976-81F6-44A9D65D8BC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'חוסר מעש רציף'!$Q$16:$AB$16</c:f>
              <c:numCache>
                <c:formatCode>General</c:formatCode>
                <c:ptCount val="12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  <c:pt idx="10">
                  <c:v>2022</c:v>
                </c:pt>
                <c:pt idx="11">
                  <c:v>2023</c:v>
                </c:pt>
              </c:numCache>
            </c:numRef>
          </c:cat>
          <c:val>
            <c:numRef>
              <c:f>'חוסר מעש רציף'!$Q$19:$AB$19</c:f>
              <c:numCache>
                <c:formatCode>0%</c:formatCode>
                <c:ptCount val="12"/>
                <c:pt idx="0">
                  <c:v>0.57979084612250442</c:v>
                </c:pt>
                <c:pt idx="1">
                  <c:v>0.53784522575172022</c:v>
                </c:pt>
                <c:pt idx="2">
                  <c:v>0.49645038798084862</c:v>
                </c:pt>
                <c:pt idx="3">
                  <c:v>0.5157560243622562</c:v>
                </c:pt>
                <c:pt idx="4">
                  <c:v>0.58184537720856311</c:v>
                </c:pt>
                <c:pt idx="5">
                  <c:v>0.51168447571887754</c:v>
                </c:pt>
                <c:pt idx="6">
                  <c:v>0.45427728613569324</c:v>
                </c:pt>
                <c:pt idx="8">
                  <c:v>0.70030637254901962</c:v>
                </c:pt>
                <c:pt idx="9">
                  <c:v>0.64694601034462718</c:v>
                </c:pt>
                <c:pt idx="10">
                  <c:v>0.63028641427988097</c:v>
                </c:pt>
                <c:pt idx="11">
                  <c:v>0.60199634472093355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B617-4976-81F6-44A9D65D8BCE}"/>
            </c:ext>
          </c:extLst>
        </c:ser>
        <c:ser>
          <c:idx val="4"/>
          <c:order val="4"/>
          <c:tx>
            <c:strRef>
              <c:f>'חוסר מעש רציף'!$P$21</c:f>
              <c:strCache>
                <c:ptCount val="1"/>
                <c:pt idx="0">
                  <c:v>ערביות - ערים מעורבות</c:v>
                </c:pt>
              </c:strCache>
            </c:strRef>
          </c:tx>
          <c:spPr>
            <a:ln w="28575" cap="rnd">
              <a:solidFill>
                <a:srgbClr val="00B050"/>
              </a:solidFill>
              <a:round/>
            </a:ln>
            <a:effectLst/>
          </c:spPr>
          <c:marker>
            <c:symbol val="none"/>
          </c:marker>
          <c:dLbls>
            <c:dLbl>
              <c:idx val="11"/>
              <c:layout>
                <c:manualLayout>
                  <c:x val="-1.9607843137255082E-2"/>
                  <c:y val="-6.1291492409920809E-2"/>
                </c:manualLayout>
              </c:layout>
              <c:tx>
                <c:rich>
                  <a:bodyPr/>
                  <a:lstStyle/>
                  <a:p>
                    <a:fld id="{136DDA21-164D-4FE2-93B6-CA90546682E6}" type="SERIESNAME">
                      <a:rPr lang="he-IL" sz="1200" b="1">
                        <a:solidFill>
                          <a:srgbClr val="00B050"/>
                        </a:solidFill>
                      </a:rPr>
                      <a:pPr/>
                      <a:t>[SERIES NAME]</a:t>
                    </a:fld>
                    <a:endParaRPr lang="en-IL"/>
                  </a:p>
                </c:rich>
              </c:tx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B617-4976-81F6-44A9D65D8BC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'חוסר מעש רציף'!$Q$16:$AB$16</c:f>
              <c:numCache>
                <c:formatCode>General</c:formatCode>
                <c:ptCount val="12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  <c:pt idx="10">
                  <c:v>2022</c:v>
                </c:pt>
                <c:pt idx="11">
                  <c:v>2023</c:v>
                </c:pt>
              </c:numCache>
            </c:numRef>
          </c:cat>
          <c:val>
            <c:numRef>
              <c:f>'חוסר מעש רציף'!$Q$21:$AB$21</c:f>
              <c:numCache>
                <c:formatCode>0%</c:formatCode>
                <c:ptCount val="12"/>
                <c:pt idx="0">
                  <c:v>0.19901180345868791</c:v>
                </c:pt>
                <c:pt idx="1">
                  <c:v>0.24244751664106504</c:v>
                </c:pt>
                <c:pt idx="2">
                  <c:v>0.20416666666666666</c:v>
                </c:pt>
                <c:pt idx="3">
                  <c:v>0.13225806451612904</c:v>
                </c:pt>
                <c:pt idx="4">
                  <c:v>0.19193324061196107</c:v>
                </c:pt>
                <c:pt idx="5">
                  <c:v>0.24946695095948826</c:v>
                </c:pt>
                <c:pt idx="6">
                  <c:v>0.28435858329096764</c:v>
                </c:pt>
                <c:pt idx="8">
                  <c:v>0.12849371600075032</c:v>
                </c:pt>
                <c:pt idx="9">
                  <c:v>0.16731589686514561</c:v>
                </c:pt>
                <c:pt idx="10">
                  <c:v>0.12190963341858482</c:v>
                </c:pt>
                <c:pt idx="11">
                  <c:v>0.1836938852069526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B617-4976-81F6-44A9D65D8B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10210288"/>
        <c:axId val="710213240"/>
        <c:extLst>
          <c:ext xmlns:c15="http://schemas.microsoft.com/office/drawing/2012/chart" uri="{02D57815-91ED-43cb-92C2-25804820EDAC}">
            <c15:filteredLineSeries>
              <c15:ser>
                <c:idx val="3"/>
                <c:order val="3"/>
                <c:tx>
                  <c:strRef>
                    <c:extLst>
                      <c:ext uri="{02D57815-91ED-43cb-92C2-25804820EDAC}">
                        <c15:formulaRef>
                          <c15:sqref>'חוסר מעש רציף'!$P$20</c15:sqref>
                        </c15:formulaRef>
                      </c:ext>
                    </c:extLst>
                    <c:strCache>
                      <c:ptCount val="1"/>
                      <c:pt idx="0">
                        <c:v>ערביות ירושלים </c:v>
                      </c:pt>
                    </c:strCache>
                  </c:strRef>
                </c:tx>
                <c:spPr>
                  <a:ln w="28575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>
                      <c:ext uri="{02D57815-91ED-43cb-92C2-25804820EDAC}">
                        <c15:formulaRef>
                          <c15:sqref>'חוסר מעש רציף'!$Q$16:$AB$16</c15:sqref>
                        </c15:formulaRef>
                      </c:ext>
                    </c:extLst>
                    <c:numCache>
                      <c:formatCode>General</c:formatCode>
                      <c:ptCount val="12"/>
                      <c:pt idx="0">
                        <c:v>2012</c:v>
                      </c:pt>
                      <c:pt idx="1">
                        <c:v>2013</c:v>
                      </c:pt>
                      <c:pt idx="2">
                        <c:v>2014</c:v>
                      </c:pt>
                      <c:pt idx="3">
                        <c:v>2015</c:v>
                      </c:pt>
                      <c:pt idx="4">
                        <c:v>2016</c:v>
                      </c:pt>
                      <c:pt idx="5">
                        <c:v>2017</c:v>
                      </c:pt>
                      <c:pt idx="6">
                        <c:v>2018</c:v>
                      </c:pt>
                      <c:pt idx="7">
                        <c:v>2019</c:v>
                      </c:pt>
                      <c:pt idx="8">
                        <c:v>2020</c:v>
                      </c:pt>
                      <c:pt idx="9">
                        <c:v>2021</c:v>
                      </c:pt>
                      <c:pt idx="10">
                        <c:v>2022</c:v>
                      </c:pt>
                      <c:pt idx="11">
                        <c:v>2023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'חוסר מעש רציף'!$Q$20:$AB$20</c15:sqref>
                        </c15:formulaRef>
                      </c:ext>
                    </c:extLst>
                    <c:numCache>
                      <c:formatCode>0%</c:formatCode>
                      <c:ptCount val="12"/>
                      <c:pt idx="0">
                        <c:v>0.51977034910639874</c:v>
                      </c:pt>
                      <c:pt idx="1">
                        <c:v>0.48623897664502375</c:v>
                      </c:pt>
                      <c:pt idx="2">
                        <c:v>0.52423571529511515</c:v>
                      </c:pt>
                      <c:pt idx="3">
                        <c:v>0.55360100264088452</c:v>
                      </c:pt>
                      <c:pt idx="4">
                        <c:v>0.4381201044386423</c:v>
                      </c:pt>
                      <c:pt idx="5">
                        <c:v>0.41155136458427782</c:v>
                      </c:pt>
                      <c:pt idx="6">
                        <c:v>0.38154182981769191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8-B617-4976-81F6-44A9D65D8BCE}"/>
                  </c:ext>
                </c:extLst>
              </c15:ser>
            </c15:filteredLineSeries>
          </c:ext>
        </c:extLst>
      </c:lineChart>
      <c:catAx>
        <c:axId val="710210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he-IL"/>
          </a:p>
        </c:txPr>
        <c:crossAx val="710213240"/>
        <c:crosses val="autoZero"/>
        <c:auto val="1"/>
        <c:lblAlgn val="ctr"/>
        <c:lblOffset val="100"/>
        <c:noMultiLvlLbl val="0"/>
      </c:catAx>
      <c:valAx>
        <c:axId val="710213240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he-IL"/>
          </a:p>
        </c:txPr>
        <c:crossAx val="7102102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0"/>
  </c:chart>
  <c:spPr>
    <a:noFill/>
    <a:ln>
      <a:noFill/>
    </a:ln>
    <a:effectLst/>
  </c:spPr>
  <c:txPr>
    <a:bodyPr/>
    <a:lstStyle/>
    <a:p>
      <a:pPr>
        <a:defRPr>
          <a:latin typeface="Segoe UI" panose="020B0502040204020203" pitchFamily="34" charset="0"/>
          <a:cs typeface="Segoe UI" panose="020B0502040204020203" pitchFamily="34" charset="0"/>
        </a:defRPr>
      </a:pPr>
      <a:endParaRPr lang="he-IL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r>
              <a:rPr lang="he-IL" b="1"/>
              <a:t>גברים</a:t>
            </a:r>
            <a:endParaRPr lang="en-US" b="1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8.0537092789871853E-2"/>
          <c:y val="0.108252450165903"/>
          <c:w val="0.79446290721012802"/>
          <c:h val="0.82590803104700206"/>
        </c:manualLayout>
      </c:layout>
      <c:lineChart>
        <c:grouping val="standard"/>
        <c:varyColors val="0"/>
        <c:ser>
          <c:idx val="0"/>
          <c:order val="0"/>
          <c:tx>
            <c:strRef>
              <c:f>'חוסר מעש רציף'!$P$9</c:f>
              <c:strCache>
                <c:ptCount val="1"/>
                <c:pt idx="0">
                  <c:v>יהודים לא חרדים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11"/>
              <c:layout>
                <c:manualLayout>
                  <c:x val="-1.7973648576028225E-16"/>
                  <c:y val="7.8803347384183903E-2"/>
                </c:manualLayout>
              </c:layout>
              <c:tx>
                <c:rich>
                  <a:bodyPr/>
                  <a:lstStyle/>
                  <a:p>
                    <a:fld id="{E0B45CF2-C619-4C5E-9A82-643601715B1E}" type="SERIESNAME">
                      <a:rPr lang="he-IL" sz="1200" b="1">
                        <a:solidFill>
                          <a:schemeClr val="accent1"/>
                        </a:solidFill>
                      </a:rPr>
                      <a:pPr/>
                      <a:t>[SERIES NAME]</a:t>
                    </a:fld>
                    <a:endParaRPr lang="en-IL"/>
                  </a:p>
                </c:rich>
              </c:tx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CD0D-4949-9A27-43D4BEA93A0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'חוסר מעש רציף'!$Q$8:$AB$8</c:f>
              <c:numCache>
                <c:formatCode>General</c:formatCode>
                <c:ptCount val="12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  <c:pt idx="10">
                  <c:v>2022</c:v>
                </c:pt>
                <c:pt idx="11">
                  <c:v>2023</c:v>
                </c:pt>
              </c:numCache>
            </c:numRef>
          </c:cat>
          <c:val>
            <c:numRef>
              <c:f>'חוסר מעש רציף'!$Q$9:$AB$9</c:f>
              <c:numCache>
                <c:formatCode>0%</c:formatCode>
                <c:ptCount val="12"/>
                <c:pt idx="0">
                  <c:v>0.14800313782621485</c:v>
                </c:pt>
                <c:pt idx="1">
                  <c:v>0.1408220984505405</c:v>
                </c:pt>
                <c:pt idx="2">
                  <c:v>0.1494007243485467</c:v>
                </c:pt>
                <c:pt idx="3">
                  <c:v>0.15342859065521186</c:v>
                </c:pt>
                <c:pt idx="4">
                  <c:v>0.1528158477916059</c:v>
                </c:pt>
                <c:pt idx="5">
                  <c:v>0.14103656517322596</c:v>
                </c:pt>
                <c:pt idx="6">
                  <c:v>0.14318674795503503</c:v>
                </c:pt>
                <c:pt idx="8">
                  <c:v>0.17967368499319503</c:v>
                </c:pt>
                <c:pt idx="9">
                  <c:v>0.17803198473498769</c:v>
                </c:pt>
                <c:pt idx="10">
                  <c:v>0.1787382274850168</c:v>
                </c:pt>
                <c:pt idx="11">
                  <c:v>0.18273875798475014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D0D-4949-9A27-43D4BEA93A0A}"/>
            </c:ext>
          </c:extLst>
        </c:ser>
        <c:ser>
          <c:idx val="1"/>
          <c:order val="1"/>
          <c:tx>
            <c:strRef>
              <c:f>'חוסר מעש רציף'!$P$10</c:f>
              <c:strCache>
                <c:ptCount val="1"/>
                <c:pt idx="0">
                  <c:v>ערבים - כולם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11"/>
              <c:layout>
                <c:manualLayout>
                  <c:x val="-9.8039215686276313E-3"/>
                  <c:y val="-7.2966062392762876E-2"/>
                </c:manualLayout>
              </c:layout>
              <c:tx>
                <c:rich>
                  <a:bodyPr/>
                  <a:lstStyle/>
                  <a:p>
                    <a:fld id="{CE2E7CCF-C6F0-4E12-8BD5-4E54DAF90790}" type="SERIESNAME">
                      <a:rPr lang="he-IL" sz="1200" b="1">
                        <a:solidFill>
                          <a:schemeClr val="accent2"/>
                        </a:solidFill>
                      </a:rPr>
                      <a:pPr/>
                      <a:t>[SERIES NAME]</a:t>
                    </a:fld>
                    <a:endParaRPr lang="en-IL"/>
                  </a:p>
                </c:rich>
              </c:tx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CD0D-4949-9A27-43D4BEA93A0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'חוסר מעש רציף'!$Q$8:$AB$8</c:f>
              <c:numCache>
                <c:formatCode>General</c:formatCode>
                <c:ptCount val="12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  <c:pt idx="10">
                  <c:v>2022</c:v>
                </c:pt>
                <c:pt idx="11">
                  <c:v>2023</c:v>
                </c:pt>
              </c:numCache>
            </c:numRef>
          </c:cat>
          <c:val>
            <c:numRef>
              <c:f>'חוסר מעש רציף'!$Q$10:$AB$10</c:f>
              <c:numCache>
                <c:formatCode>0%</c:formatCode>
                <c:ptCount val="12"/>
                <c:pt idx="0">
                  <c:v>0.24339772953594901</c:v>
                </c:pt>
                <c:pt idx="1">
                  <c:v>0.21063789333586844</c:v>
                </c:pt>
                <c:pt idx="2">
                  <c:v>0.19245272830361884</c:v>
                </c:pt>
                <c:pt idx="3">
                  <c:v>0.19568505065869415</c:v>
                </c:pt>
                <c:pt idx="4">
                  <c:v>0.20545677872344131</c:v>
                </c:pt>
                <c:pt idx="5">
                  <c:v>0.20989956598456277</c:v>
                </c:pt>
                <c:pt idx="6">
                  <c:v>0.2372128734030933</c:v>
                </c:pt>
                <c:pt idx="8">
                  <c:v>0.3630315610197456</c:v>
                </c:pt>
                <c:pt idx="9">
                  <c:v>0.37754313106099097</c:v>
                </c:pt>
                <c:pt idx="10">
                  <c:v>0.31406762743873101</c:v>
                </c:pt>
                <c:pt idx="11">
                  <c:v>0.26936998560699982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D0D-4949-9A27-43D4BEA93A0A}"/>
            </c:ext>
          </c:extLst>
        </c:ser>
        <c:ser>
          <c:idx val="2"/>
          <c:order val="2"/>
          <c:tx>
            <c:strRef>
              <c:f>'חוסר מעש רציף'!$P$11</c:f>
              <c:strCache>
                <c:ptCount val="1"/>
                <c:pt idx="0">
                  <c:v>ערבים - דרום 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dLbls>
            <c:dLbl>
              <c:idx val="11"/>
              <c:layout>
                <c:manualLayout>
                  <c:x val="-1.7973648576028225E-16"/>
                  <c:y val="-6.4210134905631322E-2"/>
                </c:manualLayout>
              </c:layout>
              <c:tx>
                <c:rich>
                  <a:bodyPr/>
                  <a:lstStyle/>
                  <a:p>
                    <a:fld id="{6DED8290-FB59-42FC-AAEF-6EDA5EF01F2A}" type="SERIESNAME">
                      <a:rPr lang="he-IL" sz="1200" b="1">
                        <a:solidFill>
                          <a:srgbClr val="C00000"/>
                        </a:solidFill>
                      </a:rPr>
                      <a:pPr/>
                      <a:t>[SERIES NAME]</a:t>
                    </a:fld>
                    <a:endParaRPr lang="en-IL"/>
                  </a:p>
                </c:rich>
              </c:tx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CD0D-4949-9A27-43D4BEA93A0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'חוסר מעש רציף'!$Q$8:$AB$8</c:f>
              <c:numCache>
                <c:formatCode>General</c:formatCode>
                <c:ptCount val="12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  <c:pt idx="10">
                  <c:v>2022</c:v>
                </c:pt>
                <c:pt idx="11">
                  <c:v>2023</c:v>
                </c:pt>
              </c:numCache>
            </c:numRef>
          </c:cat>
          <c:val>
            <c:numRef>
              <c:f>'חוסר מעש רציף'!$Q$11:$AB$11</c:f>
              <c:numCache>
                <c:formatCode>0%</c:formatCode>
                <c:ptCount val="12"/>
                <c:pt idx="0">
                  <c:v>0.36712485681557844</c:v>
                </c:pt>
                <c:pt idx="1">
                  <c:v>0.33743897026187308</c:v>
                </c:pt>
                <c:pt idx="2">
                  <c:v>0.286493860845839</c:v>
                </c:pt>
                <c:pt idx="3">
                  <c:v>0.23372275739564119</c:v>
                </c:pt>
                <c:pt idx="4">
                  <c:v>0.28226693916050938</c:v>
                </c:pt>
                <c:pt idx="5">
                  <c:v>0.24335924846128928</c:v>
                </c:pt>
                <c:pt idx="6">
                  <c:v>0.34714615638403168</c:v>
                </c:pt>
                <c:pt idx="8">
                  <c:v>0.50161846089589646</c:v>
                </c:pt>
                <c:pt idx="9">
                  <c:v>0.5170745589072282</c:v>
                </c:pt>
                <c:pt idx="10">
                  <c:v>0.41865088538536227</c:v>
                </c:pt>
                <c:pt idx="11">
                  <c:v>0.3800466802403536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CD0D-4949-9A27-43D4BEA93A0A}"/>
            </c:ext>
          </c:extLst>
        </c:ser>
        <c:ser>
          <c:idx val="4"/>
          <c:order val="4"/>
          <c:tx>
            <c:strRef>
              <c:f>'חוסר מעש רציף'!$P$13</c:f>
              <c:strCache>
                <c:ptCount val="1"/>
                <c:pt idx="0">
                  <c:v>ערבים - ערים מעורבות </c:v>
                </c:pt>
              </c:strCache>
            </c:strRef>
          </c:tx>
          <c:spPr>
            <a:ln w="28575" cap="rnd">
              <a:solidFill>
                <a:srgbClr val="00B050"/>
              </a:solidFill>
              <a:round/>
            </a:ln>
            <a:effectLst/>
          </c:spPr>
          <c:marker>
            <c:symbol val="none"/>
          </c:marker>
          <c:dLbls>
            <c:dLbl>
              <c:idx val="11"/>
              <c:layout>
                <c:manualLayout>
                  <c:x val="0"/>
                  <c:y val="-1.0701565525540403E-16"/>
                </c:manualLayout>
              </c:layout>
              <c:tx>
                <c:rich>
                  <a:bodyPr/>
                  <a:lstStyle/>
                  <a:p>
                    <a:fld id="{D8272B63-640D-428F-950D-F08239D4082B}" type="SERIESNAME">
                      <a:rPr lang="he-IL" sz="1200" b="1">
                        <a:solidFill>
                          <a:srgbClr val="00B050"/>
                        </a:solidFill>
                      </a:rPr>
                      <a:pPr/>
                      <a:t>[SERIES NAME]</a:t>
                    </a:fld>
                    <a:endParaRPr lang="en-IL"/>
                  </a:p>
                </c:rich>
              </c:tx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CD0D-4949-9A27-43D4BEA93A0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he-IL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'חוסר מעש רציף'!$Q$8:$AB$8</c:f>
              <c:numCache>
                <c:formatCode>General</c:formatCode>
                <c:ptCount val="12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  <c:pt idx="10">
                  <c:v>2022</c:v>
                </c:pt>
                <c:pt idx="11">
                  <c:v>2023</c:v>
                </c:pt>
              </c:numCache>
            </c:numRef>
          </c:cat>
          <c:val>
            <c:numRef>
              <c:f>'חוסר מעש רציף'!$Q$13:$AB$13</c:f>
              <c:numCache>
                <c:formatCode>0%</c:formatCode>
                <c:ptCount val="12"/>
                <c:pt idx="0">
                  <c:v>9.2834348709022338E-2</c:v>
                </c:pt>
                <c:pt idx="1">
                  <c:v>0.14199525964231846</c:v>
                </c:pt>
                <c:pt idx="2">
                  <c:v>7.2924187725631764E-2</c:v>
                </c:pt>
                <c:pt idx="3">
                  <c:v>9.614873837981408E-2</c:v>
                </c:pt>
                <c:pt idx="4">
                  <c:v>7.9075738125802306E-2</c:v>
                </c:pt>
                <c:pt idx="5">
                  <c:v>0.14809437386569874</c:v>
                </c:pt>
                <c:pt idx="6">
                  <c:v>0.13057583130575831</c:v>
                </c:pt>
                <c:pt idx="8">
                  <c:v>0.22464822901504125</c:v>
                </c:pt>
                <c:pt idx="9">
                  <c:v>0.16571186081052408</c:v>
                </c:pt>
                <c:pt idx="10">
                  <c:v>0.2271885132005558</c:v>
                </c:pt>
                <c:pt idx="11">
                  <c:v>0.22540548734273155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CD0D-4949-9A27-43D4BEA93A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6757496"/>
        <c:axId val="496757824"/>
        <c:extLst>
          <c:ext xmlns:c15="http://schemas.microsoft.com/office/drawing/2012/chart" uri="{02D57815-91ED-43cb-92C2-25804820EDAC}">
            <c15:filteredLineSeries>
              <c15:ser>
                <c:idx val="3"/>
                <c:order val="3"/>
                <c:tx>
                  <c:strRef>
                    <c:extLst>
                      <c:ext uri="{02D57815-91ED-43cb-92C2-25804820EDAC}">
                        <c15:formulaRef>
                          <c15:sqref>'חוסר מעש רציף'!$P$12</c15:sqref>
                        </c15:formulaRef>
                      </c:ext>
                    </c:extLst>
                    <c:strCache>
                      <c:ptCount val="1"/>
                      <c:pt idx="0">
                        <c:v>ערבים ירושלים </c:v>
                      </c:pt>
                    </c:strCache>
                  </c:strRef>
                </c:tx>
                <c:spPr>
                  <a:ln w="28575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>
                      <c:ext uri="{02D57815-91ED-43cb-92C2-25804820EDAC}">
                        <c15:formulaRef>
                          <c15:sqref>'חוסר מעש רציף'!$Q$8:$AB$8</c15:sqref>
                        </c15:formulaRef>
                      </c:ext>
                    </c:extLst>
                    <c:numCache>
                      <c:formatCode>General</c:formatCode>
                      <c:ptCount val="12"/>
                      <c:pt idx="0">
                        <c:v>2012</c:v>
                      </c:pt>
                      <c:pt idx="1">
                        <c:v>2013</c:v>
                      </c:pt>
                      <c:pt idx="2">
                        <c:v>2014</c:v>
                      </c:pt>
                      <c:pt idx="3">
                        <c:v>2015</c:v>
                      </c:pt>
                      <c:pt idx="4">
                        <c:v>2016</c:v>
                      </c:pt>
                      <c:pt idx="5">
                        <c:v>2017</c:v>
                      </c:pt>
                      <c:pt idx="6">
                        <c:v>2018</c:v>
                      </c:pt>
                      <c:pt idx="7">
                        <c:v>2019</c:v>
                      </c:pt>
                      <c:pt idx="8">
                        <c:v>2020</c:v>
                      </c:pt>
                      <c:pt idx="9">
                        <c:v>2021</c:v>
                      </c:pt>
                      <c:pt idx="10">
                        <c:v>2022</c:v>
                      </c:pt>
                      <c:pt idx="11">
                        <c:v>2023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'חוסר מעש רציף'!$Q$12:$AB$12</c15:sqref>
                        </c15:formulaRef>
                      </c:ext>
                    </c:extLst>
                    <c:numCache>
                      <c:formatCode>0%</c:formatCode>
                      <c:ptCount val="12"/>
                      <c:pt idx="0">
                        <c:v>0.24901537884471117</c:v>
                      </c:pt>
                      <c:pt idx="1">
                        <c:v>0.22823910763657165</c:v>
                      </c:pt>
                      <c:pt idx="2">
                        <c:v>0.21249079528718703</c:v>
                      </c:pt>
                      <c:pt idx="3">
                        <c:v>0.20939442781487452</c:v>
                      </c:pt>
                      <c:pt idx="4">
                        <c:v>0.18230149202538157</c:v>
                      </c:pt>
                      <c:pt idx="5">
                        <c:v>0.15624623539332611</c:v>
                      </c:pt>
                      <c:pt idx="6">
                        <c:v>0.20740623013350287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8-CD0D-4949-9A27-43D4BEA93A0A}"/>
                  </c:ext>
                </c:extLst>
              </c15:ser>
            </c15:filteredLineSeries>
          </c:ext>
        </c:extLst>
      </c:lineChart>
      <c:catAx>
        <c:axId val="496757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he-IL"/>
          </a:p>
        </c:txPr>
        <c:crossAx val="496757824"/>
        <c:crosses val="autoZero"/>
        <c:auto val="1"/>
        <c:lblAlgn val="ctr"/>
        <c:lblOffset val="100"/>
        <c:noMultiLvlLbl val="0"/>
      </c:catAx>
      <c:valAx>
        <c:axId val="496757824"/>
        <c:scaling>
          <c:orientation val="minMax"/>
          <c:max val="0.8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he-IL"/>
          </a:p>
        </c:txPr>
        <c:crossAx val="4967574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0"/>
  </c:chart>
  <c:spPr>
    <a:noFill/>
    <a:ln>
      <a:noFill/>
    </a:ln>
    <a:effectLst/>
  </c:spPr>
  <c:txPr>
    <a:bodyPr/>
    <a:lstStyle/>
    <a:p>
      <a:pPr>
        <a:defRPr>
          <a:latin typeface="Segoe UI" panose="020B0502040204020203" pitchFamily="34" charset="0"/>
          <a:cs typeface="Segoe UI" panose="020B0502040204020203" pitchFamily="34" charset="0"/>
        </a:defRPr>
      </a:pPr>
      <a:endParaRPr lang="he-IL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Sheet1!$M$3</c:f>
              <c:strCache>
                <c:ptCount val="1"/>
                <c:pt idx="0">
                  <c:v>תלמידי י"ב מתוך השנתון 2022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en-I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(Sheet1!$O$2,Sheet1!$R$2)</c:f>
              <c:strCache>
                <c:ptCount val="2"/>
                <c:pt idx="0">
                  <c:v>ערבים </c:v>
                </c:pt>
                <c:pt idx="1">
                  <c:v>ערביות </c:v>
                </c:pt>
              </c:strCache>
            </c:strRef>
          </c:cat>
          <c:val>
            <c:numRef>
              <c:f>(Sheet1!$O$3,Sheet1!$R$3)</c:f>
              <c:numCache>
                <c:formatCode>0%</c:formatCode>
                <c:ptCount val="2"/>
                <c:pt idx="0">
                  <c:v>0.83850215451841958</c:v>
                </c:pt>
                <c:pt idx="1">
                  <c:v>0.92749070393640209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1F-402B-905B-E382E141B748}"/>
            </c:ext>
          </c:extLst>
        </c:ser>
        <c:ser>
          <c:idx val="1"/>
          <c:order val="1"/>
          <c:tx>
            <c:strRef>
              <c:f>Sheet1!$M$4</c:f>
              <c:strCache>
                <c:ptCount val="1"/>
                <c:pt idx="0">
                  <c:v>ניגשים לפחות למקצוע אחד בבגרות מתוך השנתון 2022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en-I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(Sheet1!$O$2,Sheet1!$R$2)</c:f>
              <c:strCache>
                <c:ptCount val="2"/>
                <c:pt idx="0">
                  <c:v>ערבים </c:v>
                </c:pt>
                <c:pt idx="1">
                  <c:v>ערביות </c:v>
                </c:pt>
              </c:strCache>
            </c:strRef>
          </c:cat>
          <c:val>
            <c:numRef>
              <c:f>(Sheet1!$O$4,Sheet1!$R$4)</c:f>
              <c:numCache>
                <c:formatCode>0%</c:formatCode>
                <c:ptCount val="2"/>
                <c:pt idx="0">
                  <c:v>0.78794683498209628</c:v>
                </c:pt>
                <c:pt idx="1">
                  <c:v>0.88979356327734327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51F-402B-905B-E382E141B748}"/>
            </c:ext>
          </c:extLst>
        </c:ser>
        <c:ser>
          <c:idx val="2"/>
          <c:order val="2"/>
          <c:tx>
            <c:strRef>
              <c:f>Sheet1!$M$5</c:f>
              <c:strCache>
                <c:ptCount val="1"/>
                <c:pt idx="0">
                  <c:v>הצעה להגדרה למסיימי י"ב מתוך השנתון 2022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?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D51F-402B-905B-E382E141B748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?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D51F-402B-905B-E382E141B74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3200" b="1" i="0" u="none" strike="noStrike" kern="1200" baseline="0">
                    <a:solidFill>
                      <a:schemeClr val="tx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en-I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(Sheet1!$O$2,Sheet1!$R$2)</c:f>
              <c:strCache>
                <c:ptCount val="2"/>
                <c:pt idx="0">
                  <c:v>ערבים </c:v>
                </c:pt>
                <c:pt idx="1">
                  <c:v>ערביות </c:v>
                </c:pt>
              </c:strCache>
            </c:strRef>
          </c:cat>
          <c:val>
            <c:numRef>
              <c:f>(Sheet1!$O$5,Sheet1!$R$5)</c:f>
              <c:numCache>
                <c:formatCode>0%</c:formatCode>
                <c:ptCount val="2"/>
                <c:pt idx="0">
                  <c:v>0.7</c:v>
                </c:pt>
                <c:pt idx="1">
                  <c:v>0.8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51F-402B-905B-E382E141B74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838131824"/>
        <c:axId val="838125104"/>
      </c:barChart>
      <c:catAx>
        <c:axId val="838131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en-IL"/>
          </a:p>
        </c:txPr>
        <c:crossAx val="838125104"/>
        <c:crosses val="autoZero"/>
        <c:auto val="1"/>
        <c:lblAlgn val="ctr"/>
        <c:lblOffset val="100"/>
        <c:noMultiLvlLbl val="0"/>
      </c:catAx>
      <c:valAx>
        <c:axId val="838125104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838131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/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en-IL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 b="1">
          <a:solidFill>
            <a:schemeClr val="tx1"/>
          </a:solidFill>
          <a:latin typeface="Segoe UI" panose="020B0502040204020203" pitchFamily="34" charset="0"/>
          <a:cs typeface="Segoe UI" panose="020B0502040204020203" pitchFamily="34" charset="0"/>
        </a:defRPr>
      </a:pPr>
      <a:endParaRPr lang="en-I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FC3CF36-5919-4DAC-BBF3-CE1D212B96A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982EB4-3524-4426-990E-BA06945FA69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4A82EA-6441-40FD-933C-302B3C6D8DBF}" type="datetimeFigureOut">
              <a:rPr lang="en-US" smtClean="0"/>
              <a:t>2/25/2025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EA60F87-21E8-40B0-B469-7B5C7151BB7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8150A8-9981-4F53-A9B4-2EEEE302360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1B05CF-DE47-4EE6-A4FC-D64C347ED7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8732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DC3F1-D50E-47AB-B430-00B80AFB8F8B}" type="datetimeFigureOut">
              <a:rPr lang="en-US" smtClean="0"/>
              <a:t>2/25/2025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51B85B-F7DA-4865-8AC6-F0C8BC95D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4143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/>
              <a:t>הכנסה לעבודה לנפש – הכנסה מעבודה שכירים ועצמאים ומחלקים במספר אנשים בגילאים רלבנטיים כולל אפסים לאנשים שלא עובדים </a:t>
            </a:r>
            <a:endParaRPr lang="en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51B85B-F7DA-4865-8AC6-F0C8BC95D99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6422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/>
              <a:t>המשמעות (1) – רמת חיים נמוכה יותר בחברה הערבית </a:t>
            </a:r>
          </a:p>
          <a:p>
            <a:r>
              <a:rPr lang="he-IL" dirty="0"/>
              <a:t>המשמעות (2) – אנחנו לא ממצאים את הפוטנציאל הכלכלי של החברה הערבית</a:t>
            </a:r>
          </a:p>
          <a:p>
            <a:endParaRPr lang="he-IL" dirty="0"/>
          </a:p>
          <a:p>
            <a:r>
              <a:rPr lang="he-IL" dirty="0"/>
              <a:t>איך נצמצם את הפער הזה?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1E9A4B-B02B-4B5B-800F-5D9762FE0A1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8460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en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51B85B-F7DA-4865-8AC6-F0C8BC95D99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0900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AEA44A-BDED-CC33-C395-B35282C0CD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4F89D0-0844-DC91-74CF-0EC488391C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5AC0B2-5E1A-D3D3-F695-B53A7EFDE6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en-I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A88A05-6F22-2E55-A080-E2F0A5BE00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51B85B-F7DA-4865-8AC6-F0C8BC95D99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1092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74946E-B599-EB6A-19AC-8620C04E0C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9C2F9B-7708-85E5-CC6E-88C400CCCE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0BAC3B7-331A-C23F-A6BB-6E76E0D7B5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he-IL" dirty="0"/>
              <a:t>את אלה אנחנו על ידי התערבות בקבוצת הגיל הצעירה יותר שגם עבורם </a:t>
            </a:r>
          </a:p>
          <a:p>
            <a:pPr algn="r" rtl="1"/>
            <a:r>
              <a:rPr lang="he-IL" dirty="0"/>
              <a:t>נשים: </a:t>
            </a:r>
            <a:r>
              <a:rPr lang="he-IL" dirty="0" err="1"/>
              <a:t>סיגרת</a:t>
            </a:r>
            <a:r>
              <a:rPr lang="he-IL" dirty="0"/>
              <a:t> פערי השכלה במלואם וצמצום פערי התעסוקה בחצי בכל רמת השכלה. </a:t>
            </a:r>
          </a:p>
          <a:p>
            <a:pPr algn="r" rtl="1"/>
            <a:r>
              <a:rPr lang="he-IL" dirty="0"/>
              <a:t>גברים" צמצום פערי השכלה בחצי בקרב אקדמאיים, </a:t>
            </a:r>
            <a:r>
              <a:rPr lang="he-IL" dirty="0" err="1"/>
              <a:t>סיגרת</a:t>
            </a:r>
            <a:r>
              <a:rPr lang="he-IL" dirty="0"/>
              <a:t> פערי השכלה על תיכונית וצמצום פערי תעסוקה בחצי בכל רמת השכלה </a:t>
            </a:r>
          </a:p>
          <a:p>
            <a:pPr algn="r" rtl="1"/>
            <a:r>
              <a:rPr lang="he-IL" dirty="0"/>
              <a:t>* יעדי המשנה מגדירים את יעדי ההשכלה והתעסוקה בהנחה שהמבוגרים לא ישתנו </a:t>
            </a:r>
          </a:p>
          <a:p>
            <a:pPr algn="r" rtl="1"/>
            <a:r>
              <a:rPr lang="he-IL" dirty="0"/>
              <a:t>לדבר מאיפה זה מגיע, עלייה ברמת השכלה ובתעסוקה בכל רמת השכלה </a:t>
            </a:r>
          </a:p>
          <a:p>
            <a:pPr algn="r" rtl="1"/>
            <a:r>
              <a:rPr lang="he-IL" dirty="0"/>
              <a:t>כל ההערות הולכות לשקף נפרד שבו מפרטים (צמצום פערי השכלה ופערי תעסוקה לנשים ולגברים) </a:t>
            </a:r>
          </a:p>
          <a:p>
            <a:pPr algn="r" rtl="1"/>
            <a:endParaRPr lang="he-IL" dirty="0"/>
          </a:p>
          <a:p>
            <a:pPr algn="r" rtl="1"/>
            <a:r>
              <a:rPr lang="he-IL" dirty="0"/>
              <a:t>קצב גידול שנתי לקבוצות הגיל 25-64 </a:t>
            </a:r>
          </a:p>
          <a:p>
            <a:pPr algn="r" rtl="1"/>
            <a:r>
              <a:rPr lang="he-IL" dirty="0"/>
              <a:t>גברים 0.7 נ.א בשנה </a:t>
            </a:r>
          </a:p>
          <a:p>
            <a:pPr algn="r" rtl="1"/>
            <a:r>
              <a:rPr lang="he-IL" dirty="0"/>
              <a:t>נשים 1.6 נ.א בשנה </a:t>
            </a:r>
          </a:p>
          <a:p>
            <a:pPr algn="r" rtl="1"/>
            <a:endParaRPr lang="he-IL" dirty="0"/>
          </a:p>
          <a:p>
            <a:pPr algn="r" rtl="1"/>
            <a:r>
              <a:rPr lang="he-IL" dirty="0"/>
              <a:t>קצב גידול בקבוצת גיל 25-44</a:t>
            </a:r>
          </a:p>
          <a:p>
            <a:pPr algn="r" rtl="1"/>
            <a:r>
              <a:rPr lang="he-IL" dirty="0"/>
              <a:t>גברים 0.5 נ.א בשנה </a:t>
            </a:r>
          </a:p>
          <a:p>
            <a:pPr algn="r" rtl="1"/>
            <a:r>
              <a:rPr lang="he-IL" dirty="0"/>
              <a:t>נשים 2 נ.א בשנה </a:t>
            </a:r>
            <a:endParaRPr lang="en-I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A7870D-43EF-22CD-2F74-47A8B325E9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51B85B-F7DA-4865-8AC6-F0C8BC95D99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4308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DB51FA-2968-5343-E510-35A2D0702A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51125AD-7D35-CD0A-2275-B3A12CF6AB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E6F490-0D24-7AC5-38B1-BCADFB0FB6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he-IL" dirty="0"/>
              <a:t>נשים: </a:t>
            </a:r>
            <a:r>
              <a:rPr lang="he-IL" dirty="0" err="1"/>
              <a:t>סיגרת</a:t>
            </a:r>
            <a:r>
              <a:rPr lang="he-IL" dirty="0"/>
              <a:t> פערי השכלה במלואם וצמצום פערי התעסוקה בחצי בכל רמת השכלה. </a:t>
            </a:r>
          </a:p>
          <a:p>
            <a:pPr algn="r" rtl="1"/>
            <a:r>
              <a:rPr lang="he-IL" dirty="0"/>
              <a:t>גברים" צמצום פערי השכלה בחצי בקרב אקדמאיים, </a:t>
            </a:r>
            <a:r>
              <a:rPr lang="he-IL" dirty="0" err="1"/>
              <a:t>סיגרת</a:t>
            </a:r>
            <a:r>
              <a:rPr lang="he-IL" dirty="0"/>
              <a:t> פערי השכלה על תיכונית וצמצום פערי תעסוקה בחצי בכל רמת השכלה </a:t>
            </a:r>
          </a:p>
          <a:p>
            <a:pPr algn="r" rtl="1"/>
            <a:r>
              <a:rPr lang="he-IL" dirty="0"/>
              <a:t>* יעדי המשנה מגדירים את יעדי ההשכלה והתעסוקה בהנחה שהמבוגרים לא ישתנו </a:t>
            </a:r>
          </a:p>
          <a:p>
            <a:pPr algn="r" rtl="1"/>
            <a:r>
              <a:rPr lang="he-IL" dirty="0"/>
              <a:t>לדבר מאיפה זה מגיע, עלייה ברמת השכלה ובתעסוקה בכל רמת השכלה </a:t>
            </a:r>
          </a:p>
          <a:p>
            <a:pPr algn="r" rtl="1"/>
            <a:r>
              <a:rPr lang="he-IL" dirty="0"/>
              <a:t>כל ההערות הולכות לשקף נפרד שבו מפרטים (צמצום פערי השכלה ופערי תעסוקה לנשים ולגברים) </a:t>
            </a:r>
          </a:p>
          <a:p>
            <a:pPr algn="r" rtl="1"/>
            <a:endParaRPr lang="he-IL" dirty="0"/>
          </a:p>
          <a:p>
            <a:pPr algn="r" rtl="1"/>
            <a:r>
              <a:rPr lang="he-IL" dirty="0"/>
              <a:t>קצב גידול שנתי לקבוצות הגיל 25-64 </a:t>
            </a:r>
          </a:p>
          <a:p>
            <a:pPr algn="r" rtl="1"/>
            <a:r>
              <a:rPr lang="he-IL" dirty="0"/>
              <a:t>גברים 0.7 נ.א בשנה </a:t>
            </a:r>
          </a:p>
          <a:p>
            <a:pPr algn="r" rtl="1"/>
            <a:r>
              <a:rPr lang="he-IL" dirty="0"/>
              <a:t>נשים 1.6 נ.א בשנה </a:t>
            </a:r>
          </a:p>
          <a:p>
            <a:pPr algn="r" rtl="1"/>
            <a:endParaRPr lang="he-IL" dirty="0"/>
          </a:p>
          <a:p>
            <a:pPr algn="r" rtl="1"/>
            <a:r>
              <a:rPr lang="he-IL" dirty="0"/>
              <a:t>קצב גידול בקבוצת גיל 25-44</a:t>
            </a:r>
          </a:p>
          <a:p>
            <a:pPr algn="r" rtl="1"/>
            <a:r>
              <a:rPr lang="he-IL" dirty="0"/>
              <a:t>גברים 0.5 נ.א בשנה </a:t>
            </a:r>
          </a:p>
          <a:p>
            <a:pPr algn="r" rtl="1"/>
            <a:r>
              <a:rPr lang="he-IL" dirty="0"/>
              <a:t>נשים 2 נ.א בשנה </a:t>
            </a:r>
            <a:endParaRPr lang="en-I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3B6ED0-004A-D5E9-ED03-B05B11117B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51B85B-F7DA-4865-8AC6-F0C8BC95D99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6200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/>
              <a:t>בעל פה – הנחנו לשכר 3% לנשים ו- 4.1% הכיוונים מאיפה תגיע מ </a:t>
            </a:r>
          </a:p>
          <a:p>
            <a:endParaRPr lang="he-IL" dirty="0"/>
          </a:p>
          <a:p>
            <a:endParaRPr lang="he-IL" dirty="0"/>
          </a:p>
          <a:p>
            <a:r>
              <a:rPr lang="he-IL" dirty="0"/>
              <a:t>הוספת תמהיל ההשכלה </a:t>
            </a:r>
            <a:r>
              <a:rPr lang="he-IL" dirty="0">
                <a:sym typeface="Wingdings" panose="05000000000000000000" pitchFamily="2" charset="2"/>
              </a:rPr>
              <a:t> מה יש היום ומה רוצים להגיע </a:t>
            </a:r>
          </a:p>
          <a:p>
            <a:endParaRPr lang="he-IL" dirty="0">
              <a:sym typeface="Wingdings" panose="05000000000000000000" pitchFamily="2" charset="2"/>
            </a:endParaRPr>
          </a:p>
          <a:p>
            <a:r>
              <a:rPr lang="he-IL" dirty="0"/>
              <a:t>ערביות 2.1% יהודיות 2.6% יהודים 2.5% ערבים 4.1%</a:t>
            </a:r>
          </a:p>
          <a:p>
            <a:endParaRPr lang="he-IL" dirty="0"/>
          </a:p>
          <a:p>
            <a:r>
              <a:rPr lang="he-IL" dirty="0"/>
              <a:t>יעדי השכר הגיע: השגת יעדי תעסוקה כפי שהוגדרו + עלייה בשכר הממוצע של המועסקים</a:t>
            </a:r>
          </a:p>
          <a:p>
            <a:r>
              <a:rPr lang="he-IL" dirty="0"/>
              <a:t>ממה זה יושג-פירוט</a:t>
            </a:r>
          </a:p>
          <a:p>
            <a:r>
              <a:rPr lang="he-IL" dirty="0"/>
              <a:t>כל המספרים בשקף נוסף בהסתר </a:t>
            </a:r>
            <a:endParaRPr lang="en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51B85B-F7DA-4865-8AC6-F0C8BC95D99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4004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EB31E-D84C-C72C-A4AE-0FF6DF5164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97CF3CC-EDDE-BD81-46DB-111B16C14D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32DE130-0FC4-5908-D9B4-E6A98891E1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b="1" dirty="0"/>
              <a:t>צמצום הפער בחצי </a:t>
            </a:r>
          </a:p>
          <a:p>
            <a:endParaRPr lang="he-IL" dirty="0"/>
          </a:p>
          <a:p>
            <a:endParaRPr lang="he-IL" dirty="0"/>
          </a:p>
          <a:p>
            <a:r>
              <a:rPr lang="he-IL" dirty="0"/>
              <a:t>משמעותית – כדי להשיג את יעדי התעסוקה והשכר צריך לצמצם את פערי התעסוקה והשכר ועכשיו נבדוק מה יהיו היעדים בשלבי</a:t>
            </a:r>
          </a:p>
          <a:p>
            <a:endParaRPr lang="he-IL" dirty="0"/>
          </a:p>
          <a:p>
            <a:r>
              <a:rPr lang="he-IL" dirty="0"/>
              <a:t>ם לפני בתעסוקה ובחינוך 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275A46-A8A1-AF99-41F3-E9B34FFA10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1E9A4B-B02B-4B5B-800F-5D9762FE0A1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6838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19B92E-E3BC-8639-6DF4-3986CBE997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ACD245-5B1E-5A25-0EEE-1FC91FF1AD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85E0B7F-AAC9-A7F9-14ED-2D2C450FC8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en-I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9CAF19-2F8E-2990-4778-95A23D42E7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51B85B-F7DA-4865-8AC6-F0C8BC95D99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043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9F8D6A-A340-79A5-45A1-50A943EA2F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8801211-5551-9BC9-489C-A490700A9B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D42158-59EC-998E-8FBA-625A86CCA6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D96FF1-AD2A-821F-5C8E-8DB2702517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51B85B-F7DA-4865-8AC6-F0C8BC95D99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560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46E568-0511-C37B-B945-CCF08FE59B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606A85-703C-5851-F3A4-8161F5CE78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4A15C58-C8DC-9342-F11A-49336C8B6E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b="1" u="sng" dirty="0"/>
              <a:t>השינוי בהתפלגות </a:t>
            </a:r>
            <a:r>
              <a:rPr lang="he-IL" b="1" u="sng" dirty="0" err="1"/>
              <a:t>ההשכלות</a:t>
            </a:r>
            <a:r>
              <a:rPr lang="he-IL" b="1" u="sng" dirty="0"/>
              <a:t> של 25-44 יבוא מהקבוצה הצעירה יותר 25-34    בוא נתרגם את זה ליעדים לאקדמיה, </a:t>
            </a:r>
            <a:r>
              <a:rPr lang="he-IL" b="1" u="sng" dirty="0" err="1"/>
              <a:t>למהט</a:t>
            </a:r>
            <a:r>
              <a:rPr lang="he-IL" b="1" u="sng" dirty="0"/>
              <a:t> ולהכשרות</a:t>
            </a:r>
          </a:p>
          <a:p>
            <a:endParaRPr lang="he-IL" dirty="0"/>
          </a:p>
          <a:p>
            <a:endParaRPr lang="he-IL" dirty="0"/>
          </a:p>
          <a:p>
            <a:r>
              <a:rPr lang="he-IL" dirty="0"/>
              <a:t>האם להשאיר את המשך המגמות או למחוק? </a:t>
            </a:r>
          </a:p>
          <a:p>
            <a:r>
              <a:rPr lang="he-IL" dirty="0"/>
              <a:t>להגיד שזה מגיע מהקבוצה הצעיריה </a:t>
            </a:r>
          </a:p>
          <a:p>
            <a:r>
              <a:rPr lang="he-IL" dirty="0"/>
              <a:t>השינוי בהתפלגות ההשכלה בגילאים אלה תגיע מעלייה של רמות ההשכלה של הצעירים יותר בגילאים   25-34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941CF3-36F9-0323-453C-477C616D528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51B85B-F7DA-4865-8AC6-F0C8BC95D99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5660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/>
              <a:t>נתחיל קודם כל מלהגדיר את המדדים לאקדמיה </a:t>
            </a:r>
            <a:endParaRPr lang="en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51B85B-F7DA-4865-8AC6-F0C8BC95D99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6300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/>
              <a:t>ממוצע שנתי – שנים ראשונות יהיה פחות אז ככל שהשנים יעברו צריך להגדיל</a:t>
            </a:r>
          </a:p>
          <a:p>
            <a:r>
              <a:rPr lang="he-IL" dirty="0"/>
              <a:t>יעדי מל"ג קצב גידול שנתי 2.4% </a:t>
            </a:r>
          </a:p>
          <a:p>
            <a:r>
              <a:rPr lang="he-IL" dirty="0"/>
              <a:t>קצב גידול שנתי של 2.2% בקרב נשים 6% בקרב גברים  (יעד)</a:t>
            </a:r>
          </a:p>
          <a:p>
            <a:r>
              <a:rPr lang="he-IL" b="1" dirty="0"/>
              <a:t>סך הכול 4.2% בשנה </a:t>
            </a:r>
            <a:endParaRPr lang="en-IL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51B85B-F7DA-4865-8AC6-F0C8BC95D99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6245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/>
              <a:t>אם </a:t>
            </a:r>
            <a:r>
              <a:rPr lang="he-IL" dirty="0" err="1"/>
              <a:t>מהט</a:t>
            </a:r>
            <a:r>
              <a:rPr lang="he-IL" dirty="0"/>
              <a:t> מתרחב ובחלק מהתחומים יהווה כמשהו תחליפי לאקדמיה – נוכל </a:t>
            </a:r>
            <a:r>
              <a:rPr lang="he-IL" dirty="0" err="1"/>
              <a:t>להשנות</a:t>
            </a:r>
            <a:r>
              <a:rPr lang="he-IL" dirty="0"/>
              <a:t> את </a:t>
            </a:r>
            <a:r>
              <a:rPr lang="he-IL" dirty="0" err="1"/>
              <a:t>ההתפלוגת</a:t>
            </a:r>
            <a:r>
              <a:rPr lang="he-IL" dirty="0"/>
              <a:t> של המשכילים בין אקדמיה </a:t>
            </a:r>
            <a:r>
              <a:rPr lang="he-IL" dirty="0" err="1"/>
              <a:t>למהט</a:t>
            </a:r>
            <a:endParaRPr lang="en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51B85B-F7DA-4865-8AC6-F0C8BC95D99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6001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/>
              <a:t>תוך הוספת מגמות למשלח יד בביקוש שאין עבורם הכשרות מתאימות </a:t>
            </a:r>
          </a:p>
          <a:p>
            <a:r>
              <a:rPr lang="he-IL" dirty="0"/>
              <a:t>אין מדידה רוחבית של כלל ההכשרות המפוקחות ובהתאם אין מדידה של תשואה שלהם</a:t>
            </a:r>
          </a:p>
          <a:p>
            <a:r>
              <a:rPr lang="he-IL" dirty="0"/>
              <a:t>קיימת מדידה רק בהכשרות המפוקחות של משרד העבודה </a:t>
            </a:r>
            <a:endParaRPr lang="en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51B85B-F7DA-4865-8AC6-F0C8BC95D99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0948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0D781B-5930-4F31-ED01-A251B4FE8E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BB111B9-F54A-4E5D-C051-1DAB64928B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5E4C233-DE38-2137-266F-E3489FA89B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1D2926-1774-2D36-C102-BEE4AC057D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51B85B-F7DA-4865-8AC6-F0C8BC95D990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23225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A08BDF-E0D4-9219-8FAD-4BFA49B43E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4D7CE6B-81C4-12F8-5BA5-6616ABB61F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1DF6053-815A-FFA9-3ABC-3627DA14D4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en-I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8BC26C-D3FC-2133-32D0-B5AB2FF4BA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51B85B-F7DA-4865-8AC6-F0C8BC95D990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86591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661BBD-DE4A-C0D9-5408-87B9CA3092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AA5CCF-7363-15B7-053C-7AECDF130B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F291299-F2A0-C9DA-9209-E730DCB537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b="1" dirty="0"/>
              <a:t>הגדרות קיימות היום </a:t>
            </a:r>
          </a:p>
          <a:p>
            <a:r>
              <a:rPr lang="he-IL" dirty="0"/>
              <a:t>מהן </a:t>
            </a:r>
            <a:r>
              <a:rPr lang="he-IL" dirty="0" err="1"/>
              <a:t>המיומניות</a:t>
            </a:r>
            <a:r>
              <a:rPr lang="he-IL" dirty="0"/>
              <a:t> המתואמות עם תעסוקה ושכר. איך מלמדים אותם. איך מודדים ומה צריך למדוד </a:t>
            </a:r>
          </a:p>
          <a:p>
            <a:r>
              <a:rPr lang="he-IL" dirty="0"/>
              <a:t>האם יש עמותות שעוסקות בזה?</a:t>
            </a:r>
          </a:p>
          <a:p>
            <a:endParaRPr lang="en-I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A75CC1-B22E-0ED9-6BB1-8540663C89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51B85B-F7DA-4865-8AC6-F0C8BC95D990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77852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6F4933-9726-0A36-4A2C-DFCD1BB2DD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24068D8-1B72-B816-8398-65275B24C6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F76EFFC-0134-835F-1F22-1C2EDF7371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B5F744-CE10-4C06-0671-12376F8B74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51B85B-F7DA-4865-8AC6-F0C8BC95D990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68512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6F6246-C048-8C5B-D4A2-4AD6720BE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7C19755-57A4-B127-7B00-352F2EDF26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CFBF17D-F261-5E6A-4D97-847DCC46B3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851CE3-4924-AF39-B364-8CB029B4F7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51B85B-F7DA-4865-8AC6-F0C8BC95D990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28516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93B44A-25F2-626A-86AC-5EB4B59804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9B90EE5-D542-07E2-9C37-E6F1A4884B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0A6270C-53FE-0E71-2F5E-C5D64B8B9D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182FB8-EA7C-006D-E4E6-D5F4AE9E68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51B85B-F7DA-4865-8AC6-F0C8BC95D990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21733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83F93D-005D-1CE6-0007-7735621169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29834C7-C444-4664-AAE0-D3EAC3A94C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69207D8-5105-42C6-9171-64AD0CF27E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9F63D0-771F-64BB-517C-24FD0B3808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51B85B-F7DA-4865-8AC6-F0C8BC95D990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00753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27BDD0-B23F-4AA9-052B-63319C5ACB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4258042-35DF-D6AA-180F-E8045CD23E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6E78134-4BF8-F159-62FC-D160B6A3B4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/>
              <a:t>שינוי בתעסוקה כפי שהוגדר בשקף לפני + שינוי בשכר </a:t>
            </a:r>
          </a:p>
          <a:p>
            <a:r>
              <a:rPr lang="he-IL" dirty="0"/>
              <a:t>לינקים לגרפים של מגמות </a:t>
            </a:r>
            <a:endParaRPr lang="en-I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9F1D67-8981-7E28-7B4A-F3270FC418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51B85B-F7DA-4865-8AC6-F0C8BC95D990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52694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>
                <a:highlight>
                  <a:srgbClr val="FFFF00"/>
                </a:highlight>
              </a:rPr>
              <a:t>לעדכן </a:t>
            </a:r>
            <a:endParaRPr lang="en-IL" dirty="0">
              <a:highlight>
                <a:srgbClr val="FFFF00"/>
              </a:highligh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51B85B-F7DA-4865-8AC6-F0C8BC95D990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66408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51B85B-F7DA-4865-8AC6-F0C8BC95D990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62200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51B85B-F7DA-4865-8AC6-F0C8BC95D990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00151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/>
              <a:t>ממוצע שנתי – שנים ראשונות יהיה פחות אז ככל שהשנים יעברו צריך להגדיל</a:t>
            </a:r>
          </a:p>
          <a:p>
            <a:r>
              <a:rPr lang="he-IL" dirty="0"/>
              <a:t>יעדי מל"ג קצב גידול שנתי 2.4% </a:t>
            </a:r>
          </a:p>
          <a:p>
            <a:r>
              <a:rPr lang="he-IL" dirty="0"/>
              <a:t>קצב גידול שנתי של 2.2% בקרב נשים 6% בקרב גברים  (יעד)</a:t>
            </a:r>
          </a:p>
          <a:p>
            <a:r>
              <a:rPr lang="he-IL" b="1" dirty="0"/>
              <a:t>סך הכול 4.2% בשנה </a:t>
            </a:r>
            <a:endParaRPr lang="en-IL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51B85B-F7DA-4865-8AC6-F0C8BC95D990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62459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/>
              <a:t>להוסיף הצעה ליעד – היעד הוא שיעור הצעירים שנמצאים במסגרת של תעסוקה והכשרה  יהיה זהה לערים המעורבות</a:t>
            </a:r>
            <a:endParaRPr lang="en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51B85B-F7DA-4865-8AC6-F0C8BC95D990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00325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51B85B-F7DA-4865-8AC6-F0C8BC95D990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6846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E56D62-B9FE-4E07-B153-2A1D5DA0A0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FD3C6C-8318-4D22-B5B7-57612F63B0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785532-BD39-42D3-AE5A-E8C3676AB1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8CD970-4CA9-4930-88B8-69F15DA94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C7087-B5DC-42A7-88D5-1A14166BEC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1274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7F4271-77D5-46F3-AEB6-F444810E32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5FDA4D-5E54-4034-8221-E7375C2000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defRPr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>
              <a:defRPr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>
              <a:defRPr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>
              <a:defRPr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89B1C6-C9B0-4E1E-8281-DD5C0966B4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9B46E6-43BC-4110-9FA9-EB53C0DACF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C7087-B5DC-42A7-88D5-1A14166BEC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992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AE5BFA-FF5C-42F4-ABC9-F4AE0C404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41D77A-2BC4-41D8-8890-FD0C71EAB0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55886B-A469-424A-B44B-5F3904FC1E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DD2CC5-4462-462F-9D95-AF33970871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C7087-B5DC-42A7-88D5-1A14166BEC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1415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45A2F2-2665-4E9B-BA57-61282DB71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932996-D104-47A1-8E49-8DE09133ED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A0BDBB-2E52-4EA3-AA40-3BA55DFBC4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5FC856-10FC-4DDD-BE3F-D7C285BBA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E286D4-6923-4FBA-A9EB-D4E12F5A02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C7087-B5DC-42A7-88D5-1A14166BEC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353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710A8-F2DF-4919-BFA5-18878DEE1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BF8985-8890-4083-A654-B4436FF43F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F8D6E8-DC37-497D-A276-70E3670957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A4CAB47-0C3A-4E44-897D-3CECDA96D0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B7E9E75-CD2C-4E51-BEF9-C19EAAC4AC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4C8DA25-483A-4700-8C7B-F26F86E29B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CF1D1D7-E98A-4D55-BA52-C73E30D3C8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C7087-B5DC-42A7-88D5-1A14166BEC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538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C18B4F-42A2-4408-844A-A5A1AE965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89A5E2-F1BB-45C2-9374-027ADDD1F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02E3D8-D9D4-4220-8C77-C80676AD0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C7087-B5DC-42A7-88D5-1A14166BEC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983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BD02EF3-C7B3-464C-A190-836589416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AFFC17-87FA-4F72-BACB-AA34DDED0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C7087-B5DC-42A7-88D5-1A14166BEC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9942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7FD44-0438-4652-BF3D-87C0B78132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1F7556-1B41-408E-931C-CCFD6EEEF8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69D2B5-1460-4340-9C21-6E0E1F4132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2F24AF-80F2-4290-A8F9-5777CCEFC3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662B50-3B9A-41C3-8EA4-1229493DDC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C7087-B5DC-42A7-88D5-1A14166BEC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6173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02AAC3-5E85-43CF-9143-DE8E689416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3F568F8-8D77-4783-82A7-66C63A9644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2714E1-15B1-4851-946E-BB42D352E8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ED532C-22E1-445C-B0F4-9E2DB1CB2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C17FE2-6C85-4A7D-B2A7-DBDBD0CC2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C7087-B5DC-42A7-88D5-1A14166BEC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775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54EF7A-033C-457F-85A1-DAC440B7EE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2B8504-2A2B-44BD-B0EB-88FA29B142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661838-A6BF-4249-A40D-6F119D60B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3F6460-AA68-42A9-BA56-25A5D18C7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C7087-B5DC-42A7-88D5-1A14166BEC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7300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1F1BEF5-5C74-4085-BBA6-B243A27193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EFB78CB-DE04-4B0D-937F-53323B39A9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C549A2-09C9-4B09-B6F8-6718BFAB4C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1B461C-1AD4-4EC2-8E63-C7E3D5A8E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C7087-B5DC-42A7-88D5-1A14166BEC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4682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53FF759-C7D7-4415-8A9E-8A7A27BED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931304" cy="8480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1B6139-994C-4EA7-AAA0-9546A90426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199" y="1358020"/>
            <a:ext cx="10931305" cy="49884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59B6B5-A306-438A-AFC9-8D49DAC7CA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85961" y="6417096"/>
            <a:ext cx="52200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C70713-24AD-4784-87BD-A87D256B6E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65839" y="6417097"/>
            <a:ext cx="3983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200" smtClean="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fld id="{AB1C7087-B5DC-42A7-88D5-1A14166BEC0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Graphical user interface, text&#10;&#10;Description automatically generated with medium confidence">
            <a:extLst>
              <a:ext uri="{FF2B5EF4-FFF2-40B4-BE49-F238E27FC236}">
                <a16:creationId xmlns:a16="http://schemas.microsoft.com/office/drawing/2014/main" id="{58E807DA-DAF6-467F-94BC-EC425D945FC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41322"/>
            <a:ext cx="1665838" cy="516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463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b="1" kern="1200" baseline="0">
          <a:solidFill>
            <a:schemeClr val="accent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Segoe UI" panose="020B0502040204020203" pitchFamily="34" charset="0"/>
          <a:ea typeface="+mj-ea"/>
          <a:cs typeface="Segoe UI" panose="020B0502040204020203" pitchFamily="34" charset="0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 baseline="0">
          <a:solidFill>
            <a:schemeClr val="accent1">
              <a:lumMod val="50000"/>
            </a:schemeClr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accent1">
              <a:lumMod val="50000"/>
            </a:schemeClr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accent1">
              <a:lumMod val="50000"/>
            </a:schemeClr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accent1">
              <a:lumMod val="50000"/>
            </a:schemeClr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accent1">
              <a:lumMod val="50000"/>
            </a:schemeClr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slide" Target="slide2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slide" Target="slide3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slide" Target="slide3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slide" Target="slide3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36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37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29.xml"/><Relationship Id="rId2" Type="http://schemas.openxmlformats.org/officeDocument/2006/relationships/slide" Target="slide27.xml"/><Relationship Id="rId1" Type="http://schemas.openxmlformats.org/officeDocument/2006/relationships/slideLayout" Target="../slideLayouts/slideLayout2.xml"/><Relationship Id="rId5" Type="http://schemas.openxmlformats.org/officeDocument/2006/relationships/slide" Target="slide6.xml"/><Relationship Id="rId4" Type="http://schemas.openxmlformats.org/officeDocument/2006/relationships/slide" Target="slide2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slide" Target="slide26.xml"/><Relationship Id="rId4" Type="http://schemas.openxmlformats.org/officeDocument/2006/relationships/chart" Target="../charts/chart1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slide" Target="slide26.xml"/><Relationship Id="rId4" Type="http://schemas.openxmlformats.org/officeDocument/2006/relationships/chart" Target="../charts/chart1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" Target="slide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" Target="slide32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" Target="slide31.xml"/><Relationship Id="rId2" Type="http://schemas.openxmlformats.org/officeDocument/2006/relationships/slide" Target="slide33.xml"/><Relationship Id="rId1" Type="http://schemas.openxmlformats.org/officeDocument/2006/relationships/slideLayout" Target="../slideLayouts/slideLayout2.xml"/><Relationship Id="rId5" Type="http://schemas.openxmlformats.org/officeDocument/2006/relationships/slide" Target="slide11.xml"/><Relationship Id="rId4" Type="http://schemas.openxmlformats.org/officeDocument/2006/relationships/slide" Target="slide3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" Target="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slide" Target="slide3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slide" Target="slide18.xml"/><Relationship Id="rId4" Type="http://schemas.openxmlformats.org/officeDocument/2006/relationships/chart" Target="../charts/chart1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slide" Target="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1CB57B62-A6C9-D79E-230D-BE823201FC7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e-IL" dirty="0"/>
              <a:t>המרכז למדיניות כלכלית של החברה הערבית – מכון אהרן</a:t>
            </a:r>
          </a:p>
          <a:p>
            <a:endParaRPr lang="he-IL" dirty="0"/>
          </a:p>
          <a:p>
            <a:r>
              <a:rPr lang="he-IL" dirty="0"/>
              <a:t>ד"ר מריאן </a:t>
            </a:r>
            <a:r>
              <a:rPr lang="he-IL" dirty="0" err="1"/>
              <a:t>תחאוכו</a:t>
            </a:r>
            <a:r>
              <a:rPr lang="he-IL" dirty="0"/>
              <a:t>, ד"ר טלי לרום </a:t>
            </a:r>
            <a:r>
              <a:rPr lang="he-IL" dirty="0" err="1"/>
              <a:t>וסבאא</a:t>
            </a:r>
            <a:r>
              <a:rPr lang="he-IL" dirty="0"/>
              <a:t> </a:t>
            </a:r>
            <a:r>
              <a:rPr lang="he-IL" dirty="0" err="1"/>
              <a:t>ג'באלי-סירחאן</a:t>
            </a:r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391C2B0-0C75-A908-0C45-86ADE3AEC07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he-IL" dirty="0"/>
              <a:t>יעדי תעסוקה והון אנושי בחברה הערבית</a:t>
            </a:r>
            <a:endParaRPr lang="en-IL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102B7CB-2211-0093-849E-699220E86B5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8080"/>
          <a:stretch/>
        </p:blipFill>
        <p:spPr>
          <a:xfrm>
            <a:off x="10369957" y="6019216"/>
            <a:ext cx="1822043" cy="83878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6D2BE06-C9C0-01B5-EDA1-C371ACF0B3E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64232"/>
          <a:stretch/>
        </p:blipFill>
        <p:spPr>
          <a:xfrm>
            <a:off x="5184978" y="5986552"/>
            <a:ext cx="1822043" cy="871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2460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D1272-2D08-0728-CD59-D552C669C6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668" y="631836"/>
            <a:ext cx="11682663" cy="5323796"/>
          </a:xfrm>
        </p:spPr>
        <p:txBody>
          <a:bodyPr>
            <a:noAutofit/>
          </a:bodyPr>
          <a:lstStyle/>
          <a:p>
            <a:pPr algn="ctr"/>
            <a:r>
              <a:rPr lang="he-IL" sz="3600" dirty="0"/>
              <a:t>החזון: הגדלת ההכנסה מעבודה לנפש בחברה הערבית וצמצום הפערים למול החברה היהודיות הלא-חרדית</a:t>
            </a:r>
            <a:br>
              <a:rPr lang="he-IL" sz="3600" dirty="0"/>
            </a:br>
            <a:r>
              <a:rPr lang="he-IL" sz="3600" dirty="0"/>
              <a:t>באמצעות שילוב בתעסוקה איכותית (שיעורי תעסוקה ושכר) והעלאת רמת ההון האנושי</a:t>
            </a:r>
            <a:endParaRPr lang="en-IL" sz="3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9AE142-4BA6-DB28-09B9-77A9655D7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C7087-B5DC-42A7-88D5-1A14166BEC00}" type="slidenum">
              <a:rPr lang="en-US" smtClean="0"/>
              <a:t>2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4C23F98-8D44-DD15-5C9B-89C08799966F}"/>
              </a:ext>
            </a:extLst>
          </p:cNvPr>
          <p:cNvSpPr txBox="1"/>
          <p:nvPr/>
        </p:nvSpPr>
        <p:spPr>
          <a:xfrm>
            <a:off x="3921828" y="6417097"/>
            <a:ext cx="801550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he-IL" sz="1200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* הכנסה חודשית מעבודה, גברים ונשים, כולל אפס לפרטים שאין להם הכנסה מעבודה.</a:t>
            </a:r>
          </a:p>
        </p:txBody>
      </p:sp>
    </p:spTree>
    <p:extLst>
      <p:ext uri="{BB962C8B-B14F-4D97-AF65-F5344CB8AC3E}">
        <p14:creationId xmlns:p14="http://schemas.microsoft.com/office/powerpoint/2010/main" val="31498578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>
            <a:extLst>
              <a:ext uri="{FF2B5EF4-FFF2-40B4-BE49-F238E27FC236}">
                <a16:creationId xmlns:a16="http://schemas.microsoft.com/office/drawing/2014/main" id="{205A8E3B-8336-B1D2-0440-09702F707627}"/>
              </a:ext>
            </a:extLst>
          </p:cNvPr>
          <p:cNvSpPr txBox="1"/>
          <p:nvPr/>
        </p:nvSpPr>
        <p:spPr>
          <a:xfrm>
            <a:off x="3894423" y="6393574"/>
            <a:ext cx="801550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he-IL" sz="12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* הכנסה חודשית מעבודה, גברים ונשים, כולל אפס לפרטים שאין להם הכנסה מעבודה.</a:t>
            </a:r>
          </a:p>
          <a:p>
            <a:pPr algn="r" rtl="1"/>
            <a:r>
              <a:rPr lang="he-IL" sz="12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מקור: עיבודי המחברים לנתוני סקרי כוח אדם וסקר הכנסות והוצאות של הלשכה המרכזית לסטטיסטיקה.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39EB93F-211C-7F5B-EAAB-C8150A3638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2772" y="148857"/>
            <a:ext cx="11527154" cy="1180214"/>
          </a:xfrm>
        </p:spPr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he-IL" sz="4000" dirty="0"/>
              <a:t>ההכנסה מעבודה לנפש בחברה הערבית מהווה 49% בלבד מזו של החברה היהודית הלא-חרדית</a:t>
            </a:r>
            <a:endParaRPr lang="en-US" sz="2400" dirty="0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C63CC24B-720A-EECA-E981-A2D69B1ACE2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19346138"/>
              </p:ext>
            </p:extLst>
          </p:nvPr>
        </p:nvGraphicFramePr>
        <p:xfrm>
          <a:off x="3312108" y="2644830"/>
          <a:ext cx="8434552" cy="37312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3EB12C8-9896-4D0E-20BE-10CF0A28B7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08365" y="1910953"/>
            <a:ext cx="6797566" cy="62612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he-IL" sz="1800" b="1" dirty="0">
                <a:solidFill>
                  <a:schemeClr val="tx1"/>
                </a:solidFill>
              </a:rPr>
              <a:t>הכנסה מעבודה לנפש*, בגילים 25-44, 2022</a:t>
            </a:r>
            <a:endParaRPr lang="en-IL" sz="1800" b="1" dirty="0">
              <a:solidFill>
                <a:schemeClr val="tx1"/>
              </a:solidFill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F45C9ACC-345F-9354-0A06-BBDAF7D9A1DB}"/>
              </a:ext>
            </a:extLst>
          </p:cNvPr>
          <p:cNvSpPr/>
          <p:nvPr/>
        </p:nvSpPr>
        <p:spPr>
          <a:xfrm>
            <a:off x="445339" y="2214026"/>
            <a:ext cx="3978000" cy="352440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הערבים בגילים 25-44 מהווים 21.3% מהאוכלוסייה אך </a:t>
            </a:r>
            <a:r>
              <a:rPr lang="he-IL" sz="2400" b="1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חלקם מסך ההכנסות מעבודה הוא רק 13.5%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pic>
        <p:nvPicPr>
          <p:cNvPr id="1028" name="Picture 4" descr="265,494 Arrow Yellow Images, Stock Photos, 3D objects, &amp; Vectors |  Shutterstock">
            <a:extLst>
              <a:ext uri="{FF2B5EF4-FFF2-40B4-BE49-F238E27FC236}">
                <a16:creationId xmlns:a16="http://schemas.microsoft.com/office/drawing/2014/main" id="{23974B34-0BD5-6D5E-AF66-7F885CAEBC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6" t="34089" r="8558" b="26631"/>
          <a:stretch/>
        </p:blipFill>
        <p:spPr bwMode="auto">
          <a:xfrm rot="745244" flipH="1">
            <a:off x="6400736" y="3027044"/>
            <a:ext cx="2731295" cy="91888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3ED0271-1AB1-1E64-FEA2-659D81261F7F}"/>
              </a:ext>
            </a:extLst>
          </p:cNvPr>
          <p:cNvSpPr txBox="1"/>
          <p:nvPr/>
        </p:nvSpPr>
        <p:spPr>
          <a:xfrm>
            <a:off x="7607148" y="2371281"/>
            <a:ext cx="1272746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he-IL" sz="3600" b="1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49%</a:t>
            </a:r>
            <a:endParaRPr lang="en-IL" sz="3200" dirty="0"/>
          </a:p>
        </p:txBody>
      </p:sp>
    </p:spTree>
    <p:extLst>
      <p:ext uri="{BB962C8B-B14F-4D97-AF65-F5344CB8AC3E}">
        <p14:creationId xmlns:p14="http://schemas.microsoft.com/office/powerpoint/2010/main" val="3207848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96F7BD-168C-2D35-FB5B-F4F0BE9CF6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476" y="299015"/>
            <a:ext cx="11718212" cy="848039"/>
          </a:xfrm>
        </p:spPr>
        <p:txBody>
          <a:bodyPr>
            <a:noAutofit/>
          </a:bodyPr>
          <a:lstStyle/>
          <a:p>
            <a:pPr algn="ctr"/>
            <a:r>
              <a:rPr lang="he-IL" sz="3600" dirty="0"/>
              <a:t>הגדרת יעדים למימוש החזון</a:t>
            </a:r>
            <a:endParaRPr lang="en-IL" sz="3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E0978C-C37E-4D33-B5EF-239000F33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C7087-B5DC-42A7-88D5-1A14166BEC00}" type="slidenum">
              <a:rPr lang="en-US" smtClean="0"/>
              <a:t>4</a:t>
            </a:fld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2937236-27E8-BAFD-6E80-A715C4B2CCB9}"/>
              </a:ext>
            </a:extLst>
          </p:cNvPr>
          <p:cNvSpPr/>
          <p:nvPr/>
        </p:nvSpPr>
        <p:spPr>
          <a:xfrm>
            <a:off x="328476" y="2219292"/>
            <a:ext cx="2757055" cy="221456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he-IL" sz="2800" b="1" dirty="0">
              <a:solidFill>
                <a:schemeClr val="accent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 rtl="1"/>
            <a:r>
              <a:rPr lang="he-IL" sz="2800" b="1" dirty="0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תעסוקה ושכר</a:t>
            </a:r>
          </a:p>
          <a:p>
            <a:pPr algn="ctr" rtl="1"/>
            <a:endParaRPr lang="he-IL" b="1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B883B853-D231-B3C2-BF1D-DFD8804C5D47}"/>
              </a:ext>
            </a:extLst>
          </p:cNvPr>
          <p:cNvCxnSpPr>
            <a:cxnSpLocks/>
          </p:cNvCxnSpPr>
          <p:nvPr/>
        </p:nvCxnSpPr>
        <p:spPr>
          <a:xfrm flipV="1">
            <a:off x="3407501" y="2226331"/>
            <a:ext cx="1535976" cy="71752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174A7CAF-51F8-A91C-0182-22FA42481E3F}"/>
              </a:ext>
            </a:extLst>
          </p:cNvPr>
          <p:cNvCxnSpPr>
            <a:cxnSpLocks/>
          </p:cNvCxnSpPr>
          <p:nvPr/>
        </p:nvCxnSpPr>
        <p:spPr>
          <a:xfrm flipV="1">
            <a:off x="3407501" y="3383560"/>
            <a:ext cx="1585661" cy="1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id="{75A72765-62A3-A42C-0D2C-314A9C143BDF}"/>
              </a:ext>
            </a:extLst>
          </p:cNvPr>
          <p:cNvSpPr/>
          <p:nvPr/>
        </p:nvSpPr>
        <p:spPr>
          <a:xfrm>
            <a:off x="5173945" y="1503848"/>
            <a:ext cx="2441294" cy="1361326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b="1" dirty="0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השכלה אקדמית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348A343B-2F9A-8654-909B-EC6F763DE1FE}"/>
              </a:ext>
            </a:extLst>
          </p:cNvPr>
          <p:cNvSpPr/>
          <p:nvPr/>
        </p:nvSpPr>
        <p:spPr>
          <a:xfrm>
            <a:off x="5171090" y="2985006"/>
            <a:ext cx="2441294" cy="1191937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b="1" dirty="0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השכלה טכנולוגית</a:t>
            </a:r>
          </a:p>
          <a:p>
            <a:pPr algn="ctr"/>
            <a:r>
              <a:rPr lang="he-IL" b="1" dirty="0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(</a:t>
            </a:r>
            <a:r>
              <a:rPr lang="he-IL" b="1" dirty="0" err="1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מה"ט</a:t>
            </a:r>
            <a:r>
              <a:rPr lang="he-IL" b="1" dirty="0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)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2CAD4D12-0761-86E7-EE60-ADA9D147095A}"/>
              </a:ext>
            </a:extLst>
          </p:cNvPr>
          <p:cNvSpPr/>
          <p:nvPr/>
        </p:nvSpPr>
        <p:spPr>
          <a:xfrm>
            <a:off x="5173945" y="4275256"/>
            <a:ext cx="2441294" cy="1191937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e-IL" b="1" dirty="0">
              <a:solidFill>
                <a:schemeClr val="accent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he-IL" b="1" dirty="0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הכשרות מקצועיות</a:t>
            </a:r>
          </a:p>
          <a:p>
            <a:pPr algn="ctr"/>
            <a:endParaRPr lang="en-IL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5DCC4E1-0BCB-45DC-111F-AF5BFA211087}"/>
              </a:ext>
            </a:extLst>
          </p:cNvPr>
          <p:cNvSpPr/>
          <p:nvPr/>
        </p:nvSpPr>
        <p:spPr>
          <a:xfrm>
            <a:off x="9520015" y="1769107"/>
            <a:ext cx="2249489" cy="3102118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e-IL" sz="2800" b="1" dirty="0">
              <a:solidFill>
                <a:schemeClr val="accent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he-IL" sz="2800" b="1" dirty="0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חינוך</a:t>
            </a:r>
          </a:p>
          <a:p>
            <a:pPr algn="ctr"/>
            <a:endParaRPr lang="he-IL" sz="2800" b="1" dirty="0">
              <a:solidFill>
                <a:schemeClr val="accent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endParaRPr lang="he-IL" sz="2800" b="1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5C83E0E8-542E-D79A-3AEB-13DD6C4C93D1}"/>
              </a:ext>
            </a:extLst>
          </p:cNvPr>
          <p:cNvCxnSpPr>
            <a:cxnSpLocks/>
          </p:cNvCxnSpPr>
          <p:nvPr/>
        </p:nvCxnSpPr>
        <p:spPr>
          <a:xfrm>
            <a:off x="3412620" y="3820810"/>
            <a:ext cx="1530857" cy="613043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E75580D5-2CCF-DD7D-C492-17951CA82580}"/>
              </a:ext>
            </a:extLst>
          </p:cNvPr>
          <p:cNvCxnSpPr>
            <a:cxnSpLocks/>
          </p:cNvCxnSpPr>
          <p:nvPr/>
        </p:nvCxnSpPr>
        <p:spPr>
          <a:xfrm flipV="1">
            <a:off x="7895392" y="3820810"/>
            <a:ext cx="1530857" cy="691492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5B327CB1-7A52-3A38-23BB-DDAC7DBAFF67}"/>
              </a:ext>
            </a:extLst>
          </p:cNvPr>
          <p:cNvCxnSpPr>
            <a:cxnSpLocks/>
          </p:cNvCxnSpPr>
          <p:nvPr/>
        </p:nvCxnSpPr>
        <p:spPr>
          <a:xfrm flipV="1">
            <a:off x="7840588" y="3383560"/>
            <a:ext cx="1585661" cy="1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9F1CC5C-A4ED-E429-3637-6380B7510C6F}"/>
              </a:ext>
            </a:extLst>
          </p:cNvPr>
          <p:cNvCxnSpPr>
            <a:cxnSpLocks/>
          </p:cNvCxnSpPr>
          <p:nvPr/>
        </p:nvCxnSpPr>
        <p:spPr>
          <a:xfrm>
            <a:off x="7895392" y="2219292"/>
            <a:ext cx="1481172" cy="724559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6391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016559-227E-5E1D-2E76-8B495896B4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4C7DBD-86CA-DD92-EFA0-00CF9B0D6F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476" y="299015"/>
            <a:ext cx="11718212" cy="848039"/>
          </a:xfrm>
        </p:spPr>
        <p:txBody>
          <a:bodyPr>
            <a:noAutofit/>
          </a:bodyPr>
          <a:lstStyle/>
          <a:p>
            <a:pPr algn="ctr"/>
            <a:r>
              <a:rPr lang="he-IL" sz="3600" dirty="0"/>
              <a:t>הגדרת יעדים למימוש החזון</a:t>
            </a:r>
            <a:endParaRPr lang="en-IL" sz="3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D19A7C-1E5F-3E98-BC38-E377A3A389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C7087-B5DC-42A7-88D5-1A14166BEC00}" type="slidenum">
              <a:rPr lang="en-US" smtClean="0"/>
              <a:t>5</a:t>
            </a:fld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DB08956-7E18-7E2F-95A1-AF2A16CBB736}"/>
              </a:ext>
            </a:extLst>
          </p:cNvPr>
          <p:cNvSpPr/>
          <p:nvPr/>
        </p:nvSpPr>
        <p:spPr>
          <a:xfrm>
            <a:off x="328476" y="2219292"/>
            <a:ext cx="2757055" cy="221456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he-IL" sz="2800" b="1" dirty="0">
              <a:solidFill>
                <a:schemeClr val="accent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 rtl="1"/>
            <a:r>
              <a:rPr lang="he-IL" sz="2800" b="1" dirty="0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יעדי תעסוקה ושכר</a:t>
            </a:r>
          </a:p>
          <a:p>
            <a:pPr algn="ctr" rtl="1"/>
            <a:endParaRPr lang="he-IL" b="1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8A82AC5-2D23-4C24-C803-0061067FE657}"/>
              </a:ext>
            </a:extLst>
          </p:cNvPr>
          <p:cNvCxnSpPr>
            <a:cxnSpLocks/>
          </p:cNvCxnSpPr>
          <p:nvPr/>
        </p:nvCxnSpPr>
        <p:spPr>
          <a:xfrm flipV="1">
            <a:off x="3407501" y="2226331"/>
            <a:ext cx="1535976" cy="717520"/>
          </a:xfrm>
          <a:prstGeom prst="straightConnector1">
            <a:avLst/>
          </a:prstGeom>
          <a:ln w="76200">
            <a:solidFill>
              <a:schemeClr val="bg2">
                <a:lumMod val="9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75621C5B-F099-0095-E2A7-6D4241E292E5}"/>
              </a:ext>
            </a:extLst>
          </p:cNvPr>
          <p:cNvCxnSpPr>
            <a:cxnSpLocks/>
          </p:cNvCxnSpPr>
          <p:nvPr/>
        </p:nvCxnSpPr>
        <p:spPr>
          <a:xfrm flipV="1">
            <a:off x="3407501" y="3383560"/>
            <a:ext cx="1585661" cy="1"/>
          </a:xfrm>
          <a:prstGeom prst="straightConnector1">
            <a:avLst/>
          </a:prstGeom>
          <a:ln w="76200">
            <a:solidFill>
              <a:schemeClr val="bg2">
                <a:lumMod val="9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id="{04E0BC31-E041-DC77-5740-5E70B0786A31}"/>
              </a:ext>
            </a:extLst>
          </p:cNvPr>
          <p:cNvSpPr/>
          <p:nvPr/>
        </p:nvSpPr>
        <p:spPr>
          <a:xfrm>
            <a:off x="5173945" y="1503848"/>
            <a:ext cx="2441294" cy="1361326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b="1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השכלה אקדמית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C89428EB-954A-8C26-433C-17E72E170BA7}"/>
              </a:ext>
            </a:extLst>
          </p:cNvPr>
          <p:cNvSpPr/>
          <p:nvPr/>
        </p:nvSpPr>
        <p:spPr>
          <a:xfrm>
            <a:off x="5171090" y="2985006"/>
            <a:ext cx="2441294" cy="119193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b="1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השכלה טכנולוגית (</a:t>
            </a:r>
            <a:r>
              <a:rPr lang="he-IL" b="1" dirty="0" err="1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מה"ט</a:t>
            </a:r>
            <a:r>
              <a:rPr lang="he-IL" b="1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)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89AA899D-AC31-D18B-18FE-0195F84CE291}"/>
              </a:ext>
            </a:extLst>
          </p:cNvPr>
          <p:cNvSpPr/>
          <p:nvPr/>
        </p:nvSpPr>
        <p:spPr>
          <a:xfrm>
            <a:off x="5173945" y="4275256"/>
            <a:ext cx="2441294" cy="119193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e-IL" b="1" dirty="0">
              <a:solidFill>
                <a:schemeClr val="accent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he-IL" b="1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הכשרות מקצועיות</a:t>
            </a:r>
          </a:p>
          <a:p>
            <a:pPr algn="ctr"/>
            <a:endParaRPr lang="en-IL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05749A4-709C-612A-D1F5-EB3B369A48ED}"/>
              </a:ext>
            </a:extLst>
          </p:cNvPr>
          <p:cNvSpPr/>
          <p:nvPr/>
        </p:nvSpPr>
        <p:spPr>
          <a:xfrm>
            <a:off x="9520015" y="1769107"/>
            <a:ext cx="2249489" cy="3102118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e-IL" sz="2800" b="1" dirty="0">
              <a:solidFill>
                <a:schemeClr val="accent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he-IL" sz="2800" b="1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חינוך</a:t>
            </a:r>
          </a:p>
          <a:p>
            <a:pPr algn="ctr"/>
            <a:endParaRPr lang="he-IL" sz="2800" b="1" dirty="0">
              <a:solidFill>
                <a:schemeClr val="accent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endParaRPr lang="he-IL" sz="2800" b="1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A982473E-5617-D73B-2379-1545C734D7F2}"/>
              </a:ext>
            </a:extLst>
          </p:cNvPr>
          <p:cNvCxnSpPr>
            <a:cxnSpLocks/>
          </p:cNvCxnSpPr>
          <p:nvPr/>
        </p:nvCxnSpPr>
        <p:spPr>
          <a:xfrm>
            <a:off x="3412620" y="3820810"/>
            <a:ext cx="1530857" cy="613043"/>
          </a:xfrm>
          <a:prstGeom prst="straightConnector1">
            <a:avLst/>
          </a:prstGeom>
          <a:ln w="76200">
            <a:solidFill>
              <a:schemeClr val="bg2">
                <a:lumMod val="9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55B09E5-DED7-5154-4AC3-5E76043EAB67}"/>
              </a:ext>
            </a:extLst>
          </p:cNvPr>
          <p:cNvCxnSpPr>
            <a:cxnSpLocks/>
          </p:cNvCxnSpPr>
          <p:nvPr/>
        </p:nvCxnSpPr>
        <p:spPr>
          <a:xfrm flipV="1">
            <a:off x="7895392" y="3820810"/>
            <a:ext cx="1530857" cy="691492"/>
          </a:xfrm>
          <a:prstGeom prst="straightConnector1">
            <a:avLst/>
          </a:prstGeom>
          <a:ln w="76200">
            <a:solidFill>
              <a:schemeClr val="bg2">
                <a:lumMod val="9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FE0AD5FC-524A-AB0F-4C69-2D427CB5C9F1}"/>
              </a:ext>
            </a:extLst>
          </p:cNvPr>
          <p:cNvCxnSpPr>
            <a:cxnSpLocks/>
          </p:cNvCxnSpPr>
          <p:nvPr/>
        </p:nvCxnSpPr>
        <p:spPr>
          <a:xfrm flipV="1">
            <a:off x="7840588" y="3383560"/>
            <a:ext cx="1585661" cy="1"/>
          </a:xfrm>
          <a:prstGeom prst="straightConnector1">
            <a:avLst/>
          </a:prstGeom>
          <a:ln w="76200">
            <a:solidFill>
              <a:schemeClr val="bg2">
                <a:lumMod val="9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C9FF4543-42A7-DE3D-9D87-614F2C6D6CF9}"/>
              </a:ext>
            </a:extLst>
          </p:cNvPr>
          <p:cNvCxnSpPr>
            <a:cxnSpLocks/>
          </p:cNvCxnSpPr>
          <p:nvPr/>
        </p:nvCxnSpPr>
        <p:spPr>
          <a:xfrm>
            <a:off x="7895392" y="2219292"/>
            <a:ext cx="1481172" cy="724559"/>
          </a:xfrm>
          <a:prstGeom prst="straightConnector1">
            <a:avLst/>
          </a:prstGeom>
          <a:ln w="76200">
            <a:solidFill>
              <a:schemeClr val="bg2">
                <a:lumMod val="9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77988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8364F8-032F-D3EE-8193-CEB69CD565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0FD4E-F37C-2D49-E6F3-BDB4A8557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3291" y="142903"/>
            <a:ext cx="11679382" cy="1239722"/>
          </a:xfrm>
        </p:spPr>
        <p:txBody>
          <a:bodyPr>
            <a:noAutofit/>
          </a:bodyPr>
          <a:lstStyle/>
          <a:p>
            <a:pPr algn="ctr"/>
            <a:r>
              <a:rPr lang="he-IL" dirty="0"/>
              <a:t>יעדי תעסוקה בגילים 25-64 לשנת 2035: </a:t>
            </a:r>
            <a:br>
              <a:rPr lang="he-IL" dirty="0"/>
            </a:br>
            <a:r>
              <a:rPr lang="he-IL" dirty="0"/>
              <a:t>63% לערביות ו-83% לערבים </a:t>
            </a:r>
            <a:endParaRPr lang="en-I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C2B5CE-6518-81B0-23B7-65091C941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C7087-B5DC-42A7-88D5-1A14166BEC00}" type="slidenum">
              <a:rPr lang="en-US" smtClean="0"/>
              <a:t>6</a:t>
            </a:fld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B9E5D4D-EA17-A58E-5A76-9089EEB61DDC}"/>
              </a:ext>
            </a:extLst>
          </p:cNvPr>
          <p:cNvSpPr/>
          <p:nvPr/>
        </p:nvSpPr>
        <p:spPr>
          <a:xfrm>
            <a:off x="353291" y="2137234"/>
            <a:ext cx="3978077" cy="3525253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/>
            <a:r>
              <a:rPr lang="he-IL" sz="2000" b="1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יעדים אלה יושגו על ידי התערבות בקבוצת הגיל הצעירה יותר 25-44 עבורם הוגדרו יעדי משנה</a:t>
            </a:r>
          </a:p>
          <a:p>
            <a:pPr algn="just" rtl="1"/>
            <a:endParaRPr lang="he-IL" sz="2000" b="1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just" rtl="1"/>
            <a:endParaRPr lang="he-IL" sz="2000" b="1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just" rtl="1"/>
            <a:endParaRPr lang="he-IL" sz="2000" b="1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just" rtl="1"/>
            <a:endParaRPr lang="he-IL" sz="2000" b="1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just" rtl="1"/>
            <a:endParaRPr lang="he-IL" sz="2000" b="1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תיבת טקסט 2">
            <a:extLst>
              <a:ext uri="{FF2B5EF4-FFF2-40B4-BE49-F238E27FC236}">
                <a16:creationId xmlns:a16="http://schemas.microsoft.com/office/drawing/2014/main" id="{6B326069-F657-9782-38DA-DC340833C4BC}"/>
              </a:ext>
            </a:extLst>
          </p:cNvPr>
          <p:cNvSpPr txBox="1"/>
          <p:nvPr/>
        </p:nvSpPr>
        <p:spPr>
          <a:xfrm>
            <a:off x="8722036" y="6505223"/>
            <a:ext cx="3352200" cy="276999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he-IL" sz="1200" dirty="0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מקור: עיבוד החוקרים לנתוני סקר כוח אדם, </a:t>
            </a:r>
            <a:r>
              <a:rPr lang="he-IL" sz="1200" dirty="0" err="1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למ"ס</a:t>
            </a:r>
            <a:endParaRPr lang="he-IL" sz="1200" dirty="0">
              <a:solidFill>
                <a:schemeClr val="bg2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70A96214-F358-5865-F355-AEBDEE9C98B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349648"/>
              </p:ext>
            </p:extLst>
          </p:nvPr>
        </p:nvGraphicFramePr>
        <p:xfrm>
          <a:off x="4632157" y="2141620"/>
          <a:ext cx="7134725" cy="41815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23394518-5B7A-8EE6-54F7-2B6E4B68FA24}"/>
              </a:ext>
            </a:extLst>
          </p:cNvPr>
          <p:cNvSpPr txBox="1"/>
          <p:nvPr/>
        </p:nvSpPr>
        <p:spPr>
          <a:xfrm>
            <a:off x="5229195" y="1833843"/>
            <a:ext cx="59406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e-IL" sz="1400" b="1" dirty="0">
                <a:latin typeface="Segoe UI" panose="020B0502040204020203" pitchFamily="34" charset="0"/>
                <a:cs typeface="Segoe UI" panose="020B0502040204020203" pitchFamily="34" charset="0"/>
              </a:rPr>
              <a:t>תעסוקה בגילים 25-64 לפי קבוצות אוכלוסייה ומין</a:t>
            </a:r>
            <a:endParaRPr lang="en-IL" sz="14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Rectangle: Rounded Corners 2">
            <a:hlinkClick r:id="rId4" action="ppaction://hlinksldjump"/>
            <a:extLst>
              <a:ext uri="{FF2B5EF4-FFF2-40B4-BE49-F238E27FC236}">
                <a16:creationId xmlns:a16="http://schemas.microsoft.com/office/drawing/2014/main" id="{110F1C7D-F3D6-CF2A-6C27-BFC77E8CE17B}"/>
              </a:ext>
            </a:extLst>
          </p:cNvPr>
          <p:cNvSpPr/>
          <p:nvPr/>
        </p:nvSpPr>
        <p:spPr>
          <a:xfrm>
            <a:off x="2165683" y="6349974"/>
            <a:ext cx="938464" cy="365124"/>
          </a:xfrm>
          <a:prstGeom prst="round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b="1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פירוט</a:t>
            </a:r>
            <a:endParaRPr lang="en-IL" b="1" dirty="0">
              <a:solidFill>
                <a:schemeClr val="bg2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E4F0021-F282-7411-545D-E89AC9611EE2}"/>
              </a:ext>
            </a:extLst>
          </p:cNvPr>
          <p:cNvSpPr txBox="1"/>
          <p:nvPr/>
        </p:nvSpPr>
        <p:spPr>
          <a:xfrm>
            <a:off x="525560" y="4449175"/>
            <a:ext cx="36335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he-IL" sz="2000" b="1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הנחה: בגילים המבוגרים יותר 45-64 לא יהיה שינוי בהשכלה או בתעסוקה </a:t>
            </a:r>
          </a:p>
        </p:txBody>
      </p:sp>
    </p:spTree>
    <p:extLst>
      <p:ext uri="{BB962C8B-B14F-4D97-AF65-F5344CB8AC3E}">
        <p14:creationId xmlns:p14="http://schemas.microsoft.com/office/powerpoint/2010/main" val="4276939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A6E6EB-E947-1CF0-7AB0-92D2B57D69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D31CB-61CE-6840-DCA4-B410174A6A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42903"/>
            <a:ext cx="12191999" cy="1239722"/>
          </a:xfrm>
        </p:spPr>
        <p:txBody>
          <a:bodyPr>
            <a:noAutofit/>
          </a:bodyPr>
          <a:lstStyle/>
          <a:p>
            <a:pPr algn="ctr"/>
            <a:r>
              <a:rPr lang="he-IL" sz="4000" dirty="0"/>
              <a:t>יעדי משנה לתעסוקה בגילים 25-44 לשנת 2035: </a:t>
            </a:r>
            <a:br>
              <a:rPr lang="he-IL" sz="4000" dirty="0"/>
            </a:br>
            <a:r>
              <a:rPr lang="he-IL" sz="4000" dirty="0"/>
              <a:t>73% לערביות ו-84% לערבים </a:t>
            </a:r>
            <a:endParaRPr lang="en-IL" sz="4000" dirty="0">
              <a:highlight>
                <a:srgbClr val="FFFF00"/>
              </a:highlight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A95556-1344-A275-15FE-5CC576E02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C7087-B5DC-42A7-88D5-1A14166BEC00}" type="slidenum">
              <a:rPr lang="en-US" smtClean="0"/>
              <a:t>7</a:t>
            </a:fld>
            <a:endParaRPr lang="en-US"/>
          </a:p>
        </p:txBody>
      </p:sp>
      <p:sp>
        <p:nvSpPr>
          <p:cNvPr id="8" name="תיבת טקסט 2">
            <a:extLst>
              <a:ext uri="{FF2B5EF4-FFF2-40B4-BE49-F238E27FC236}">
                <a16:creationId xmlns:a16="http://schemas.microsoft.com/office/drawing/2014/main" id="{090026B4-1441-268A-8976-D1F65C93E59E}"/>
              </a:ext>
            </a:extLst>
          </p:cNvPr>
          <p:cNvSpPr txBox="1"/>
          <p:nvPr/>
        </p:nvSpPr>
        <p:spPr>
          <a:xfrm>
            <a:off x="8722036" y="6505223"/>
            <a:ext cx="3352200" cy="276999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he-IL" sz="1200" dirty="0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מקור: עיבוד החוקרים לנתוני סקר כוח אדם, </a:t>
            </a:r>
            <a:r>
              <a:rPr lang="he-IL" sz="1200" dirty="0" err="1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למ"ס</a:t>
            </a:r>
            <a:endParaRPr lang="he-IL" sz="1200" dirty="0">
              <a:solidFill>
                <a:schemeClr val="bg2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A6CF76F-3840-F66A-ABD6-947767D9988E}"/>
              </a:ext>
            </a:extLst>
          </p:cNvPr>
          <p:cNvSpPr txBox="1"/>
          <p:nvPr/>
        </p:nvSpPr>
        <p:spPr>
          <a:xfrm>
            <a:off x="5229195" y="1833843"/>
            <a:ext cx="59406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e-IL" sz="1400" b="1" dirty="0">
                <a:latin typeface="Segoe UI" panose="020B0502040204020203" pitchFamily="34" charset="0"/>
                <a:cs typeface="Segoe UI" panose="020B0502040204020203" pitchFamily="34" charset="0"/>
              </a:rPr>
              <a:t>שיעורי תעסוקה בקרב ערבים בגילים 25-44 לפי מין</a:t>
            </a:r>
            <a:endParaRPr lang="en-IL" sz="14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7D22C26F-0E84-DA1E-D946-7B521245ADD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16312647"/>
              </p:ext>
            </p:extLst>
          </p:nvPr>
        </p:nvGraphicFramePr>
        <p:xfrm>
          <a:off x="4703509" y="2137234"/>
          <a:ext cx="7135200" cy="418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948BBC9-C8CA-FB76-5BA7-FBB6D4C7D83F}"/>
              </a:ext>
            </a:extLst>
          </p:cNvPr>
          <p:cNvSpPr/>
          <p:nvPr/>
        </p:nvSpPr>
        <p:spPr>
          <a:xfrm>
            <a:off x="353291" y="2137234"/>
            <a:ext cx="3978077" cy="3525253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/>
            <a:r>
              <a:rPr lang="he-IL" b="1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גברים </a:t>
            </a:r>
          </a:p>
          <a:p>
            <a:pPr marL="285750" indent="-285750" algn="just" rtl="1">
              <a:buFont typeface="Arial" panose="020B0604020202020204" pitchFamily="34" charset="0"/>
              <a:buChar char="•"/>
            </a:pPr>
            <a:r>
              <a:rPr lang="he-IL" b="1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צמצום פערי השכלה אקדמית בחצי</a:t>
            </a:r>
          </a:p>
          <a:p>
            <a:pPr marL="285750" indent="-285750" algn="just" rtl="1">
              <a:buFont typeface="Arial" panose="020B0604020202020204" pitchFamily="34" charset="0"/>
              <a:buChar char="•"/>
            </a:pPr>
            <a:r>
              <a:rPr lang="he-IL" b="1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השוואת השכלה טכנולוגית</a:t>
            </a:r>
          </a:p>
          <a:p>
            <a:pPr marL="285750" indent="-285750" algn="just" rtl="1">
              <a:buFont typeface="Arial" panose="020B0604020202020204" pitchFamily="34" charset="0"/>
              <a:buChar char="•"/>
            </a:pPr>
            <a:r>
              <a:rPr lang="he-IL" b="1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צמצום פערי תעסוקה בתוך רמות השכלה בחצי</a:t>
            </a:r>
          </a:p>
          <a:p>
            <a:pPr algn="just" rtl="1"/>
            <a:endParaRPr lang="he-IL" b="1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just" rtl="1"/>
            <a:endParaRPr lang="he-IL" b="1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just" rtl="1"/>
            <a:endParaRPr lang="he-IL" b="1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just" rtl="1"/>
            <a:endParaRPr lang="he-IL" b="1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just" rtl="1"/>
            <a:endParaRPr lang="he-IL" b="1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4D4D81E-DBCF-28BE-41CB-C51B838A4E42}"/>
              </a:ext>
            </a:extLst>
          </p:cNvPr>
          <p:cNvSpPr txBox="1"/>
          <p:nvPr/>
        </p:nvSpPr>
        <p:spPr>
          <a:xfrm>
            <a:off x="633845" y="4367464"/>
            <a:ext cx="341696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he-IL" b="1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נשים</a:t>
            </a:r>
          </a:p>
          <a:p>
            <a:pPr marL="285750" indent="-285750" algn="just" rtl="1">
              <a:buFont typeface="Arial" panose="020B0604020202020204" pitchFamily="34" charset="0"/>
              <a:buChar char="•"/>
            </a:pPr>
            <a:r>
              <a:rPr lang="he-IL" b="1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סגירת פערי השכלה </a:t>
            </a:r>
          </a:p>
          <a:p>
            <a:pPr marL="285750" indent="-285750" algn="just" rtl="1">
              <a:buFont typeface="Arial" panose="020B0604020202020204" pitchFamily="34" charset="0"/>
              <a:buChar char="•"/>
            </a:pPr>
            <a:r>
              <a:rPr lang="he-IL" b="1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צמצום פערי תעסוקה בתוך רמות השכלה בחצי</a:t>
            </a:r>
          </a:p>
          <a:p>
            <a:endParaRPr lang="en-IL" dirty="0"/>
          </a:p>
        </p:txBody>
      </p:sp>
    </p:spTree>
    <p:extLst>
      <p:ext uri="{BB962C8B-B14F-4D97-AF65-F5344CB8AC3E}">
        <p14:creationId xmlns:p14="http://schemas.microsoft.com/office/powerpoint/2010/main" val="2350268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B49703-CE4E-4DBB-33F0-7764210222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EA79DE-9D8E-CC2E-153C-726DD2FEE2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3291" y="142903"/>
            <a:ext cx="11679382" cy="1239722"/>
          </a:xfrm>
        </p:spPr>
        <p:txBody>
          <a:bodyPr>
            <a:noAutofit/>
          </a:bodyPr>
          <a:lstStyle/>
          <a:p>
            <a:pPr algn="ctr"/>
            <a:r>
              <a:rPr lang="he-IL" sz="4000" dirty="0"/>
              <a:t>יעדי שכר* בגילים 25-44 לשנת 2035: </a:t>
            </a:r>
            <a:br>
              <a:rPr lang="he-IL" sz="4000" dirty="0"/>
            </a:br>
            <a:r>
              <a:rPr lang="he-IL" sz="4000" dirty="0"/>
              <a:t>10,500 לערביות ו-19,700 לערבים </a:t>
            </a:r>
            <a:endParaRPr lang="en-IL" sz="4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30DF0D-EF43-3DEF-0A95-9A1961753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C7087-B5DC-42A7-88D5-1A14166BEC00}" type="slidenum">
              <a:rPr lang="en-US" smtClean="0"/>
              <a:t>8</a:t>
            </a:fld>
            <a:endParaRPr lang="en-US"/>
          </a:p>
        </p:txBody>
      </p:sp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B1919964-6C62-DAD9-090E-068714DCC79D}"/>
              </a:ext>
            </a:extLst>
          </p:cNvPr>
          <p:cNvSpPr txBox="1"/>
          <p:nvPr/>
        </p:nvSpPr>
        <p:spPr>
          <a:xfrm>
            <a:off x="4304127" y="6368826"/>
            <a:ext cx="7770139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he-IL" sz="1200" dirty="0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* השכר ויעדי השכר הם במונחים ריאליים לשנת 2022</a:t>
            </a:r>
          </a:p>
          <a:p>
            <a:pPr algn="r" rtl="1"/>
            <a:r>
              <a:rPr lang="he-IL" sz="1200" dirty="0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מקור: נתוני תעסוקה-עיבוד החוקרים לנתוני סקר כוח אדם ונתוני שכר-עיבוד החוקרים לנתוני סקר הוצאות 2022, </a:t>
            </a:r>
            <a:r>
              <a:rPr lang="he-IL" sz="1200" dirty="0" err="1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למ"ס</a:t>
            </a:r>
            <a:endParaRPr lang="he-IL" sz="1200" dirty="0">
              <a:solidFill>
                <a:schemeClr val="bg2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27338B54-AC4B-8CBF-4EC8-92EE832F0CC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7423847"/>
              </p:ext>
            </p:extLst>
          </p:nvPr>
        </p:nvGraphicFramePr>
        <p:xfrm>
          <a:off x="4544792" y="2114261"/>
          <a:ext cx="7135200" cy="418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D145B108-C3F0-D0AE-3794-A0D6F113E733}"/>
              </a:ext>
            </a:extLst>
          </p:cNvPr>
          <p:cNvSpPr/>
          <p:nvPr/>
        </p:nvSpPr>
        <p:spPr>
          <a:xfrm>
            <a:off x="353291" y="2137234"/>
            <a:ext cx="3978077" cy="3525253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he-IL" sz="2000" b="1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יעדי שכר הם יעדים משלימים ליעדי תעסוקה: יגיעו מהשגת </a:t>
            </a:r>
          </a:p>
          <a:p>
            <a:pPr algn="ctr" rtl="1"/>
            <a:r>
              <a:rPr lang="he-IL" sz="2000" b="1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יעדי התעסוקה וההשכלה ומעלייה בשכר של המועסקים</a:t>
            </a:r>
          </a:p>
          <a:p>
            <a:pPr algn="just" rtl="1"/>
            <a:endParaRPr lang="he-IL" b="1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just" rtl="1"/>
            <a:endParaRPr lang="he-IL" b="1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just" rtl="1"/>
            <a:endParaRPr lang="he-IL" b="1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just" rtl="1"/>
            <a:endParaRPr lang="he-IL" b="1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just" rtl="1"/>
            <a:endParaRPr lang="he-IL" b="1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just" rtl="1"/>
            <a:endParaRPr lang="he-IL" b="1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just" rtl="1"/>
            <a:endParaRPr lang="he-IL" b="1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B58E538-ACDA-7C0F-AB6C-66316E565C0F}"/>
              </a:ext>
            </a:extLst>
          </p:cNvPr>
          <p:cNvSpPr txBox="1"/>
          <p:nvPr/>
        </p:nvSpPr>
        <p:spPr>
          <a:xfrm>
            <a:off x="4683328" y="1856492"/>
            <a:ext cx="70117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e-IL" sz="1400" b="1" dirty="0">
                <a:latin typeface="Segoe UI" panose="020B0502040204020203" pitchFamily="34" charset="0"/>
                <a:cs typeface="Segoe UI" panose="020B0502040204020203" pitchFamily="34" charset="0"/>
              </a:rPr>
              <a:t>שכר בגילים 25-44 לפי קבוצות אוכלוסייה ומין בשנת 2022, יעדים לערבים לשנת 2035*</a:t>
            </a:r>
            <a:endParaRPr lang="en-IL" sz="14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Rectangle: Rounded Corners 4">
            <a:hlinkClick r:id="rId4" action="ppaction://hlinksldjump"/>
            <a:extLst>
              <a:ext uri="{FF2B5EF4-FFF2-40B4-BE49-F238E27FC236}">
                <a16:creationId xmlns:a16="http://schemas.microsoft.com/office/drawing/2014/main" id="{37E29024-7863-C63C-DF9B-508CC2B8BC51}"/>
              </a:ext>
            </a:extLst>
          </p:cNvPr>
          <p:cNvSpPr/>
          <p:nvPr/>
        </p:nvSpPr>
        <p:spPr>
          <a:xfrm>
            <a:off x="2165683" y="6349974"/>
            <a:ext cx="938464" cy="365124"/>
          </a:xfrm>
          <a:prstGeom prst="round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b="1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פירוט</a:t>
            </a:r>
            <a:endParaRPr lang="en-IL" b="1" dirty="0">
              <a:solidFill>
                <a:schemeClr val="bg2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A8CC019-7ADF-82DD-7BC6-DCCF6B22246A}"/>
              </a:ext>
            </a:extLst>
          </p:cNvPr>
          <p:cNvSpPr txBox="1"/>
          <p:nvPr/>
        </p:nvSpPr>
        <p:spPr>
          <a:xfrm>
            <a:off x="534917" y="4056270"/>
            <a:ext cx="361482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he-IL" b="1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מקורות אפשריים לעלייה בשכר:</a:t>
            </a:r>
          </a:p>
          <a:p>
            <a:pPr marL="285750" indent="-285750" algn="just" rtl="1">
              <a:buFont typeface="Arial" panose="020B0604020202020204" pitchFamily="34" charset="0"/>
              <a:buChar char="•"/>
            </a:pPr>
            <a:r>
              <a:rPr lang="he-IL" b="1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שינוי תמהיל תחומי לימוד </a:t>
            </a:r>
          </a:p>
          <a:p>
            <a:pPr marL="285750" indent="-285750" algn="just" rtl="1">
              <a:buFont typeface="Arial" panose="020B0604020202020204" pitchFamily="34" charset="0"/>
              <a:buChar char="•"/>
            </a:pPr>
            <a:r>
              <a:rPr lang="he-IL" b="1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הגדלת אחוזי משרה (נשים)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he-IL" b="1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השתתפות בהכשרות מקצועיות בתשואה גבוהה</a:t>
            </a:r>
          </a:p>
          <a:p>
            <a:endParaRPr lang="en-IL" dirty="0"/>
          </a:p>
        </p:txBody>
      </p:sp>
    </p:spTree>
    <p:extLst>
      <p:ext uri="{BB962C8B-B14F-4D97-AF65-F5344CB8AC3E}">
        <p14:creationId xmlns:p14="http://schemas.microsoft.com/office/powerpoint/2010/main" val="3664551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E5AACE-94AB-843E-2550-A9B3676CBA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>
            <a:extLst>
              <a:ext uri="{FF2B5EF4-FFF2-40B4-BE49-F238E27FC236}">
                <a16:creationId xmlns:a16="http://schemas.microsoft.com/office/drawing/2014/main" id="{732B5456-E838-EA1E-73BD-3015A30FD600}"/>
              </a:ext>
            </a:extLst>
          </p:cNvPr>
          <p:cNvSpPr txBox="1"/>
          <p:nvPr/>
        </p:nvSpPr>
        <p:spPr>
          <a:xfrm>
            <a:off x="4038803" y="6152556"/>
            <a:ext cx="801550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he-IL" sz="12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* הכנסה חודשית מעבודה, גברים ונשים, כולל אפס לפרטים שאין להם הכנסה מעבודה.</a:t>
            </a:r>
          </a:p>
          <a:p>
            <a:pPr algn="r" rtl="1"/>
            <a:r>
              <a:rPr lang="he-IL" sz="12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* אנו מניחים כי בקרב היהודים ההשכלה והתעסוקה לא משתנים והשכר יעלה באותו הקצב כמו בשנים האחרונות</a:t>
            </a:r>
          </a:p>
          <a:p>
            <a:pPr algn="r" rtl="1"/>
            <a:r>
              <a:rPr lang="he-IL" sz="12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מקור: עיבודי המחברים לנתוני סקרי כוח אדם וסקר הכנסות והוצאות של הלשכה המרכזית לסטטיסטיקה.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609A460-FB55-D604-BDB0-B7A25D4352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48857"/>
            <a:ext cx="12192000" cy="1180214"/>
          </a:xfrm>
        </p:spPr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he-IL" sz="3200" dirty="0"/>
              <a:t>השגת יעדי התעסוקה והשכר יובילו לכך שהפער בהכנסה מעבודה לנפש יצטמצם מ-49% בשנת 2022 ל-73% בשנת 2035</a:t>
            </a:r>
            <a:endParaRPr lang="en-US" sz="3200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8105A7F-E92B-A34A-88E9-CF8A9DB13B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29345" y="1538378"/>
            <a:ext cx="6797566" cy="62612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he-IL" sz="1600" b="1" dirty="0">
                <a:solidFill>
                  <a:schemeClr val="tx1"/>
                </a:solidFill>
              </a:rPr>
              <a:t>הכנסה מעבודה לנפש*, בגילים 25-44, 2035</a:t>
            </a:r>
            <a:endParaRPr lang="en-IL" sz="1600" b="1" dirty="0">
              <a:solidFill>
                <a:schemeClr val="tx1"/>
              </a:solidFill>
            </a:endParaRPr>
          </a:p>
        </p:txBody>
      </p:sp>
      <p:pic>
        <p:nvPicPr>
          <p:cNvPr id="1028" name="Picture 4" descr="265,494 Arrow Yellow Images, Stock Photos, 3D objects, &amp; Vectors |  Shutterstock">
            <a:extLst>
              <a:ext uri="{FF2B5EF4-FFF2-40B4-BE49-F238E27FC236}">
                <a16:creationId xmlns:a16="http://schemas.microsoft.com/office/drawing/2014/main" id="{B2036145-05BF-3597-52E9-0E13C8167B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6" t="34089" r="8558" b="26631"/>
          <a:stretch/>
        </p:blipFill>
        <p:spPr bwMode="auto">
          <a:xfrm rot="745244" flipH="1">
            <a:off x="6575863" y="2376287"/>
            <a:ext cx="2731295" cy="91888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E9D94B8-1DC2-6462-0622-076588C3EAB9}"/>
              </a:ext>
            </a:extLst>
          </p:cNvPr>
          <p:cNvSpPr txBox="1"/>
          <p:nvPr/>
        </p:nvSpPr>
        <p:spPr>
          <a:xfrm>
            <a:off x="8101269" y="1863888"/>
            <a:ext cx="1272746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he-IL" sz="3600" b="1" dirty="0">
                <a:latin typeface="Segoe UI" panose="020B0502040204020203" pitchFamily="34" charset="0"/>
                <a:cs typeface="Segoe UI" panose="020B0502040204020203" pitchFamily="34" charset="0"/>
              </a:rPr>
              <a:t>73%</a:t>
            </a:r>
            <a:endParaRPr lang="en-IL" sz="3200" dirty="0"/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A1B5A39A-7301-6A4B-9968-EE8D77BFE4C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85669953"/>
              </p:ext>
            </p:extLst>
          </p:nvPr>
        </p:nvGraphicFramePr>
        <p:xfrm>
          <a:off x="3619506" y="2539077"/>
          <a:ext cx="8434800" cy="373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E68E2B2-B055-FD44-60B7-4777F39A8E61}"/>
              </a:ext>
            </a:extLst>
          </p:cNvPr>
          <p:cNvSpPr/>
          <p:nvPr/>
        </p:nvSpPr>
        <p:spPr>
          <a:xfrm>
            <a:off x="445339" y="2214026"/>
            <a:ext cx="3978000" cy="3524400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he-IL" sz="2400" b="1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עלייה של 6% בשנה בהכנסה מעבודה לנפש עד 2035 לעומת עלייה של 4% בעשור האחרון </a:t>
            </a:r>
            <a:endParaRPr lang="en-US" sz="2400" b="1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0944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DCB20F-96BF-DCE5-185C-187044DED1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188F3A-CEF3-DCDD-8FC5-C08DF594F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476" y="299015"/>
            <a:ext cx="11718212" cy="848039"/>
          </a:xfrm>
        </p:spPr>
        <p:txBody>
          <a:bodyPr>
            <a:noAutofit/>
          </a:bodyPr>
          <a:lstStyle/>
          <a:p>
            <a:pPr algn="ctr"/>
            <a:r>
              <a:rPr lang="he-IL" sz="3200" dirty="0"/>
              <a:t>השגת יעדי תעסוקה ושכר בקבוצת הגיל הצעירה 25-44 תגיע גם מעלייה ברמת ההשכלה</a:t>
            </a:r>
            <a:endParaRPr lang="en-IL" sz="3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C3A5F7-0F5A-68C7-6639-D621D1C91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C7087-B5DC-42A7-88D5-1A14166BEC00}" type="slidenum">
              <a:rPr lang="en-US" smtClean="0"/>
              <a:t>10</a:t>
            </a:fld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3E380CE-6B9B-CE4F-E458-C9FE3BC68620}"/>
              </a:ext>
            </a:extLst>
          </p:cNvPr>
          <p:cNvSpPr/>
          <p:nvPr/>
        </p:nvSpPr>
        <p:spPr>
          <a:xfrm>
            <a:off x="328476" y="2219292"/>
            <a:ext cx="2757055" cy="221456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he-IL" sz="2800" b="1" dirty="0">
              <a:solidFill>
                <a:schemeClr val="accent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 rtl="1"/>
            <a:r>
              <a:rPr lang="he-IL" sz="2800" b="1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תעסוקה ושכר</a:t>
            </a:r>
          </a:p>
          <a:p>
            <a:pPr algn="ctr" rtl="1"/>
            <a:endParaRPr lang="he-IL" b="1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ACFB41B-3E6A-7F29-5062-22992536737D}"/>
              </a:ext>
            </a:extLst>
          </p:cNvPr>
          <p:cNvCxnSpPr>
            <a:cxnSpLocks/>
          </p:cNvCxnSpPr>
          <p:nvPr/>
        </p:nvCxnSpPr>
        <p:spPr>
          <a:xfrm flipV="1">
            <a:off x="3407501" y="2226331"/>
            <a:ext cx="1535976" cy="717520"/>
          </a:xfrm>
          <a:prstGeom prst="straightConnector1">
            <a:avLst/>
          </a:prstGeom>
          <a:ln w="76200">
            <a:solidFill>
              <a:schemeClr val="bg2">
                <a:lumMod val="9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1F1370C9-F239-DCAA-F2D0-9C285665368C}"/>
              </a:ext>
            </a:extLst>
          </p:cNvPr>
          <p:cNvCxnSpPr>
            <a:cxnSpLocks/>
          </p:cNvCxnSpPr>
          <p:nvPr/>
        </p:nvCxnSpPr>
        <p:spPr>
          <a:xfrm flipV="1">
            <a:off x="3407501" y="3383560"/>
            <a:ext cx="1585661" cy="1"/>
          </a:xfrm>
          <a:prstGeom prst="straightConnector1">
            <a:avLst/>
          </a:prstGeom>
          <a:ln w="76200">
            <a:solidFill>
              <a:schemeClr val="bg2">
                <a:lumMod val="9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id="{46DA3CBA-19CF-9C47-D7ED-330EB8431534}"/>
              </a:ext>
            </a:extLst>
          </p:cNvPr>
          <p:cNvSpPr/>
          <p:nvPr/>
        </p:nvSpPr>
        <p:spPr>
          <a:xfrm>
            <a:off x="5173945" y="1503848"/>
            <a:ext cx="2441294" cy="1361326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b="1" dirty="0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השכלה אקדמית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C370446-222D-2B8D-1DA4-7E730283012E}"/>
              </a:ext>
            </a:extLst>
          </p:cNvPr>
          <p:cNvSpPr/>
          <p:nvPr/>
        </p:nvSpPr>
        <p:spPr>
          <a:xfrm>
            <a:off x="5171090" y="2985006"/>
            <a:ext cx="2441294" cy="1191937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b="1" dirty="0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השכלה טכנולוגית (</a:t>
            </a:r>
            <a:r>
              <a:rPr lang="he-IL" b="1" dirty="0" err="1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מה"ט</a:t>
            </a:r>
            <a:r>
              <a:rPr lang="he-IL" b="1" dirty="0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)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10C6EBC-4B5D-C559-F696-A44458546B46}"/>
              </a:ext>
            </a:extLst>
          </p:cNvPr>
          <p:cNvSpPr/>
          <p:nvPr/>
        </p:nvSpPr>
        <p:spPr>
          <a:xfrm>
            <a:off x="5173945" y="4275256"/>
            <a:ext cx="2441294" cy="1191937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e-IL" b="1" dirty="0">
              <a:solidFill>
                <a:schemeClr val="accent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he-IL" b="1" dirty="0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הכשרות מקצועיות</a:t>
            </a:r>
          </a:p>
          <a:p>
            <a:pPr algn="ctr"/>
            <a:endParaRPr lang="en-IL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81046006-5E27-F35D-A32B-EAB7014A67AD}"/>
              </a:ext>
            </a:extLst>
          </p:cNvPr>
          <p:cNvSpPr/>
          <p:nvPr/>
        </p:nvSpPr>
        <p:spPr>
          <a:xfrm>
            <a:off x="9520015" y="1769107"/>
            <a:ext cx="2249489" cy="3102118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e-IL" sz="2800" b="1" dirty="0">
              <a:solidFill>
                <a:schemeClr val="accent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he-IL" sz="2800" b="1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חינוך</a:t>
            </a:r>
          </a:p>
          <a:p>
            <a:pPr algn="ctr"/>
            <a:endParaRPr lang="he-IL" sz="2800" b="1" dirty="0">
              <a:solidFill>
                <a:schemeClr val="accent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endParaRPr lang="he-IL" sz="2800" b="1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E9FBBA64-8CB4-4986-2003-38416D9F248C}"/>
              </a:ext>
            </a:extLst>
          </p:cNvPr>
          <p:cNvCxnSpPr>
            <a:cxnSpLocks/>
          </p:cNvCxnSpPr>
          <p:nvPr/>
        </p:nvCxnSpPr>
        <p:spPr>
          <a:xfrm>
            <a:off x="3412620" y="3820810"/>
            <a:ext cx="1530857" cy="613043"/>
          </a:xfrm>
          <a:prstGeom prst="straightConnector1">
            <a:avLst/>
          </a:prstGeom>
          <a:ln w="76200">
            <a:solidFill>
              <a:schemeClr val="bg2">
                <a:lumMod val="9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EB3C0716-9965-8EE7-C8E9-6490B751AC0C}"/>
              </a:ext>
            </a:extLst>
          </p:cNvPr>
          <p:cNvCxnSpPr>
            <a:cxnSpLocks/>
          </p:cNvCxnSpPr>
          <p:nvPr/>
        </p:nvCxnSpPr>
        <p:spPr>
          <a:xfrm flipV="1">
            <a:off x="7895392" y="3820810"/>
            <a:ext cx="1530857" cy="691492"/>
          </a:xfrm>
          <a:prstGeom prst="straightConnector1">
            <a:avLst/>
          </a:prstGeom>
          <a:ln w="76200">
            <a:solidFill>
              <a:schemeClr val="bg2">
                <a:lumMod val="9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37D355E-26E4-C1F4-AF63-20618FB7DCE0}"/>
              </a:ext>
            </a:extLst>
          </p:cNvPr>
          <p:cNvCxnSpPr>
            <a:cxnSpLocks/>
          </p:cNvCxnSpPr>
          <p:nvPr/>
        </p:nvCxnSpPr>
        <p:spPr>
          <a:xfrm flipV="1">
            <a:off x="7840588" y="3383560"/>
            <a:ext cx="1585661" cy="1"/>
          </a:xfrm>
          <a:prstGeom prst="straightConnector1">
            <a:avLst/>
          </a:prstGeom>
          <a:ln w="76200">
            <a:solidFill>
              <a:schemeClr val="bg2">
                <a:lumMod val="9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871E5488-53F5-FB7E-4DBD-715861A74F9D}"/>
              </a:ext>
            </a:extLst>
          </p:cNvPr>
          <p:cNvCxnSpPr>
            <a:cxnSpLocks/>
          </p:cNvCxnSpPr>
          <p:nvPr/>
        </p:nvCxnSpPr>
        <p:spPr>
          <a:xfrm>
            <a:off x="7895392" y="2219292"/>
            <a:ext cx="1481172" cy="724559"/>
          </a:xfrm>
          <a:prstGeom prst="straightConnector1">
            <a:avLst/>
          </a:prstGeom>
          <a:ln w="76200">
            <a:solidFill>
              <a:schemeClr val="bg2">
                <a:lumMod val="9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30674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9CD20C-8A9E-FDEF-E382-2300F3A2F4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81EED-890A-B3E2-F236-9B9D34AEE0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857" y="365125"/>
            <a:ext cx="11897832" cy="848039"/>
          </a:xfrm>
        </p:spPr>
        <p:txBody>
          <a:bodyPr>
            <a:noAutofit/>
          </a:bodyPr>
          <a:lstStyle/>
          <a:p>
            <a:pPr algn="ctr" rtl="1"/>
            <a:r>
              <a:rPr lang="he-IL" sz="3200" dirty="0"/>
              <a:t>בקרב </a:t>
            </a:r>
            <a:r>
              <a:rPr lang="he-IL" sz="3200" u="sng" dirty="0"/>
              <a:t>הגברים</a:t>
            </a:r>
            <a:r>
              <a:rPr lang="he-IL" sz="3200" dirty="0"/>
              <a:t>: צמצום פערי השכלה אקדמית בחצי והשוואת השכלה טכנולוגית (</a:t>
            </a:r>
            <a:r>
              <a:rPr lang="he-IL" sz="3200" dirty="0" err="1"/>
              <a:t>מה"ט</a:t>
            </a:r>
            <a:r>
              <a:rPr lang="he-IL" sz="3200" dirty="0"/>
              <a:t>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BC23DB-2FDC-617F-7BAE-1CF482FC0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C7087-B5DC-42A7-88D5-1A14166BEC00}" type="slidenum">
              <a:rPr lang="en-US" smtClean="0"/>
              <a:t>11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D3F6268-7B78-F221-E415-DA59399050E6}"/>
              </a:ext>
            </a:extLst>
          </p:cNvPr>
          <p:cNvSpPr txBox="1"/>
          <p:nvPr/>
        </p:nvSpPr>
        <p:spPr>
          <a:xfrm>
            <a:off x="1878932" y="1870515"/>
            <a:ext cx="84341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e-IL" sz="1400" b="1" dirty="0">
                <a:latin typeface="Segoe UI" panose="020B0502040204020203" pitchFamily="34" charset="0"/>
                <a:cs typeface="Segoe UI" panose="020B0502040204020203" pitchFamily="34" charset="0"/>
              </a:rPr>
              <a:t>התפלגות השכלה של גברים בגילים 25-44 לפי קבוצות אוכלוסייה ב- 2024 ויעדים לערבים ל- 2035 </a:t>
            </a:r>
            <a:endParaRPr lang="en-IL" sz="14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A1457CFE-528D-3DE9-77A6-0954D5EF338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31287142"/>
              </p:ext>
            </p:extLst>
          </p:nvPr>
        </p:nvGraphicFramePr>
        <p:xfrm>
          <a:off x="709863" y="2300789"/>
          <a:ext cx="11167309" cy="3772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Rectangle: Rounded Corners 5">
            <a:hlinkClick r:id="rId4" action="ppaction://hlinksldjump"/>
            <a:extLst>
              <a:ext uri="{FF2B5EF4-FFF2-40B4-BE49-F238E27FC236}">
                <a16:creationId xmlns:a16="http://schemas.microsoft.com/office/drawing/2014/main" id="{E5DC39EB-B268-8F7D-42B3-E992972B589C}"/>
              </a:ext>
            </a:extLst>
          </p:cNvPr>
          <p:cNvSpPr/>
          <p:nvPr/>
        </p:nvSpPr>
        <p:spPr>
          <a:xfrm>
            <a:off x="2165683" y="6349974"/>
            <a:ext cx="938464" cy="365124"/>
          </a:xfrm>
          <a:prstGeom prst="round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b="1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פירוט</a:t>
            </a:r>
            <a:endParaRPr lang="en-IL" b="1" dirty="0">
              <a:solidFill>
                <a:schemeClr val="bg2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64725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7451DE-2A73-B8C6-B1A4-7648E6C999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83BD09-E0F5-5B02-ED78-00E1AD7685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857" y="365125"/>
            <a:ext cx="11897832" cy="848039"/>
          </a:xfrm>
        </p:spPr>
        <p:txBody>
          <a:bodyPr>
            <a:noAutofit/>
          </a:bodyPr>
          <a:lstStyle/>
          <a:p>
            <a:pPr algn="ctr"/>
            <a:r>
              <a:rPr lang="he-IL" sz="3200" dirty="0"/>
              <a:t>בקרב </a:t>
            </a:r>
            <a:r>
              <a:rPr lang="he-IL" sz="3200" u="sng" dirty="0"/>
              <a:t>הנשים</a:t>
            </a:r>
            <a:r>
              <a:rPr lang="he-IL" sz="3200" dirty="0"/>
              <a:t>: השוואת רמות השכלה לנשים יהודיות לא-חרדיות</a:t>
            </a:r>
            <a:endParaRPr lang="en-IL" sz="3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027524-3460-7EA3-570D-63E1B641EB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C7087-B5DC-42A7-88D5-1A14166BEC00}" type="slidenum">
              <a:rPr lang="en-US" smtClean="0"/>
              <a:t>12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75305E3-0A06-0157-DDA1-E36172412F1D}"/>
              </a:ext>
            </a:extLst>
          </p:cNvPr>
          <p:cNvSpPr txBox="1"/>
          <p:nvPr/>
        </p:nvSpPr>
        <p:spPr>
          <a:xfrm>
            <a:off x="7138212" y="2089644"/>
            <a:ext cx="1233155" cy="335834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IL" dirty="0"/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002F0E90-8B29-F381-09B4-B26B8D67EAE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47597922"/>
              </p:ext>
            </p:extLst>
          </p:nvPr>
        </p:nvGraphicFramePr>
        <p:xfrm>
          <a:off x="312821" y="2336885"/>
          <a:ext cx="11733868" cy="36410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623992A9-CA7F-F234-EE51-A8ABD397A87D}"/>
              </a:ext>
            </a:extLst>
          </p:cNvPr>
          <p:cNvSpPr txBox="1"/>
          <p:nvPr/>
        </p:nvSpPr>
        <p:spPr>
          <a:xfrm>
            <a:off x="1878932" y="1870515"/>
            <a:ext cx="84341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e-IL" sz="1400" b="1" dirty="0">
                <a:latin typeface="Segoe UI" panose="020B0502040204020203" pitchFamily="34" charset="0"/>
                <a:cs typeface="Segoe UI" panose="020B0502040204020203" pitchFamily="34" charset="0"/>
              </a:rPr>
              <a:t>התפלגות השכלה של נשים בגילים 25-44 לפי קבוצות אוכלוסייה ב- 2024 ויעדים לערביות ל- 2035 </a:t>
            </a:r>
            <a:endParaRPr lang="en-IL" sz="14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Arrow: Left 10">
            <a:extLst>
              <a:ext uri="{FF2B5EF4-FFF2-40B4-BE49-F238E27FC236}">
                <a16:creationId xmlns:a16="http://schemas.microsoft.com/office/drawing/2014/main" id="{CB3078FC-6632-53FA-FA41-4024D4B65486}"/>
              </a:ext>
            </a:extLst>
          </p:cNvPr>
          <p:cNvSpPr/>
          <p:nvPr/>
        </p:nvSpPr>
        <p:spPr>
          <a:xfrm>
            <a:off x="5152919" y="5917784"/>
            <a:ext cx="6436896" cy="854242"/>
          </a:xfrm>
          <a:prstGeom prst="leftArrow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sz="1600" b="1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עלייה ברמת ההשכלה תגיע מקבוצת הגיל הצעירה יותר 25-34</a:t>
            </a:r>
            <a:endParaRPr lang="en-IL" sz="1600" b="1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3728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0AE2D0-C6B9-CAD5-A748-74DFF6351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348" y="301329"/>
            <a:ext cx="10931304" cy="848039"/>
          </a:xfrm>
        </p:spPr>
        <p:txBody>
          <a:bodyPr/>
          <a:lstStyle/>
          <a:p>
            <a:pPr algn="ctr"/>
            <a:r>
              <a:rPr lang="he-IL" dirty="0"/>
              <a:t>מדדים להשכלה אקדמית לשנת 2035</a:t>
            </a:r>
            <a:endParaRPr lang="en-I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B21618-4E3C-A53D-4399-880D89646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C7087-B5DC-42A7-88D5-1A14166BEC00}" type="slidenum">
              <a:rPr lang="en-US" smtClean="0"/>
              <a:t>13</a:t>
            </a:fld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AC1416B-91BA-AA1B-A08B-573C491BFD38}"/>
              </a:ext>
            </a:extLst>
          </p:cNvPr>
          <p:cNvSpPr/>
          <p:nvPr/>
        </p:nvSpPr>
        <p:spPr>
          <a:xfrm>
            <a:off x="261504" y="1201152"/>
            <a:ext cx="11668991" cy="495361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/>
            <a:r>
              <a:rPr lang="he-IL" sz="2800" b="1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המדדים המוצעים:</a:t>
            </a:r>
          </a:p>
          <a:p>
            <a:pPr algn="just" rtl="1"/>
            <a:r>
              <a:rPr lang="he-IL" sz="2800" b="1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endParaRPr lang="he-IL" sz="2800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742950" lvl="1" indent="-285750" algn="just" rtl="1">
              <a:buFont typeface="Arial" panose="020B0604020202020204" pitchFamily="34" charset="0"/>
              <a:buChar char="•"/>
            </a:pPr>
            <a:r>
              <a:rPr lang="he-IL" sz="280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שיעור בעלי תואר ראשון ומעלה (כולל חו"ל) מתוך בני 25-44</a:t>
            </a:r>
          </a:p>
          <a:p>
            <a:pPr marL="742950" lvl="1" indent="-285750" algn="just" rtl="1">
              <a:buFont typeface="Arial" panose="020B0604020202020204" pitchFamily="34" charset="0"/>
              <a:buChar char="•"/>
            </a:pPr>
            <a:endParaRPr lang="he-IL" sz="2800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742950" lvl="1" indent="-285750" algn="just" rtl="1">
              <a:buFont typeface="Arial" panose="020B0604020202020204" pitchFamily="34" charset="0"/>
              <a:buChar char="•"/>
            </a:pPr>
            <a:r>
              <a:rPr lang="he-IL" sz="280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כמות בוגרי תואר ראשון באקדמיה הישראלית* </a:t>
            </a:r>
          </a:p>
          <a:p>
            <a:pPr lvl="1" algn="just" rtl="1"/>
            <a:endParaRPr lang="he-IL" sz="2800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742950" lvl="1" indent="-285750" algn="just" rtl="1">
              <a:buFont typeface="Arial" panose="020B0604020202020204" pitchFamily="34" charset="0"/>
              <a:buChar char="•"/>
            </a:pPr>
            <a:r>
              <a:rPr lang="he-IL" sz="280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התפלגות תחומי הלימוד של הבוגרים מישראל </a:t>
            </a:r>
          </a:p>
          <a:p>
            <a:pPr lvl="1" algn="just" rtl="1"/>
            <a:endParaRPr lang="he-IL" sz="2800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תיבת טקסט 2">
            <a:extLst>
              <a:ext uri="{FF2B5EF4-FFF2-40B4-BE49-F238E27FC236}">
                <a16:creationId xmlns:a16="http://schemas.microsoft.com/office/drawing/2014/main" id="{9BCC2088-82B5-F940-E0C0-947D2D08E71B}"/>
              </a:ext>
            </a:extLst>
          </p:cNvPr>
          <p:cNvSpPr txBox="1"/>
          <p:nvPr/>
        </p:nvSpPr>
        <p:spPr>
          <a:xfrm>
            <a:off x="2281329" y="6496009"/>
            <a:ext cx="9780229" cy="2769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 rtl="1"/>
            <a:r>
              <a:rPr lang="he-IL" sz="1200" dirty="0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* הצבת יעד לכמות בוגרי תואר ראשון באקדמיה הישראלית </a:t>
            </a:r>
            <a:r>
              <a:rPr lang="he-IL" sz="1200" dirty="0" err="1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יגזר</a:t>
            </a:r>
            <a:r>
              <a:rPr lang="he-IL" sz="1200" dirty="0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תוך הנחה על שיעור בוגרי חו"ל מתוך סך הכול בעלי תואר ראשון </a:t>
            </a:r>
          </a:p>
        </p:txBody>
      </p:sp>
    </p:spTree>
    <p:extLst>
      <p:ext uri="{BB962C8B-B14F-4D97-AF65-F5344CB8AC3E}">
        <p14:creationId xmlns:p14="http://schemas.microsoft.com/office/powerpoint/2010/main" val="1170921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6D1EAA-5A9A-8328-DAA2-0F66481FFD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213389-C5E5-E277-6683-D0FD0E9AE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379" y="248346"/>
            <a:ext cx="11817288" cy="955043"/>
          </a:xfrm>
        </p:spPr>
        <p:txBody>
          <a:bodyPr>
            <a:noAutofit/>
          </a:bodyPr>
          <a:lstStyle/>
          <a:p>
            <a:pPr algn="ctr"/>
            <a:r>
              <a:rPr lang="he-IL" sz="3600" dirty="0"/>
              <a:t>הצעה ליעדים לבוגרי תואר ראשון מישראל בכל שנה עד שנת 2035: 6,150 ערבים ו-9,200 ערביות</a:t>
            </a:r>
            <a:endParaRPr lang="en-IL" sz="3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D6B932-1000-68B7-F637-365C7EF500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C7087-B5DC-42A7-88D5-1A14166BEC00}" type="slidenum">
              <a:rPr lang="en-US" smtClean="0"/>
              <a:t>14</a:t>
            </a:fld>
            <a:endParaRPr lang="en-US"/>
          </a:p>
        </p:txBody>
      </p:sp>
      <p:sp>
        <p:nvSpPr>
          <p:cNvPr id="7" name="תיבת טקסט 2">
            <a:extLst>
              <a:ext uri="{FF2B5EF4-FFF2-40B4-BE49-F238E27FC236}">
                <a16:creationId xmlns:a16="http://schemas.microsoft.com/office/drawing/2014/main" id="{8821E78D-DE47-89D7-2D55-C7A343F024B3}"/>
              </a:ext>
            </a:extLst>
          </p:cNvPr>
          <p:cNvSpPr txBox="1"/>
          <p:nvPr/>
        </p:nvSpPr>
        <p:spPr>
          <a:xfrm>
            <a:off x="2181438" y="6422525"/>
            <a:ext cx="9780229" cy="41549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 rtl="1"/>
            <a:r>
              <a:rPr lang="he-IL" sz="1050" dirty="0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* </a:t>
            </a:r>
            <a:r>
              <a:rPr lang="he-IL" sz="105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בקרב גברים ערבים כ- 50% היום מסיימים את לימודיהם בחו"ל לעומת כ-40% בקרב נשים ערביות </a:t>
            </a:r>
          </a:p>
          <a:p>
            <a:pPr algn="just" rtl="1"/>
            <a:r>
              <a:rPr lang="he-IL" sz="105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** קצב העלייה השנתי המוצע המגולם ביעד לגברים זהה לקצב בעלייה השנתי הממוצע שהיה בקרב הנשים הערביות בין השנים 2011 עד 2023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7E37DF2F-E32E-3C09-7B66-DA79935D349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43623110"/>
              </p:ext>
            </p:extLst>
          </p:nvPr>
        </p:nvGraphicFramePr>
        <p:xfrm>
          <a:off x="633662" y="1900989"/>
          <a:ext cx="10924674" cy="43313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5F4C28C0-3809-B268-B5AF-7197CBA1DCBC}"/>
              </a:ext>
            </a:extLst>
          </p:cNvPr>
          <p:cNvSpPr txBox="1"/>
          <p:nvPr/>
        </p:nvSpPr>
        <p:spPr>
          <a:xfrm>
            <a:off x="3082699" y="1900989"/>
            <a:ext cx="59406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e-IL" sz="1400" b="1" dirty="0">
                <a:latin typeface="Segoe UI" panose="020B0502040204020203" pitchFamily="34" charset="0"/>
                <a:cs typeface="Segoe UI" panose="020B0502040204020203" pitchFamily="34" charset="0"/>
              </a:rPr>
              <a:t>מספר בוגרי תואר ראשון בקרב ערבים וערביות, 2023 ויעדים ל-2035</a:t>
            </a:r>
            <a:endParaRPr lang="en-IL" sz="14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Rectangle: Rounded Corners 2">
            <a:hlinkClick r:id="rId4" action="ppaction://hlinksldjump"/>
            <a:extLst>
              <a:ext uri="{FF2B5EF4-FFF2-40B4-BE49-F238E27FC236}">
                <a16:creationId xmlns:a16="http://schemas.microsoft.com/office/drawing/2014/main" id="{E3CE8C8F-3E33-95F6-F9A9-35E7B6803A99}"/>
              </a:ext>
            </a:extLst>
          </p:cNvPr>
          <p:cNvSpPr/>
          <p:nvPr/>
        </p:nvSpPr>
        <p:spPr>
          <a:xfrm>
            <a:off x="2165683" y="6349974"/>
            <a:ext cx="938464" cy="365124"/>
          </a:xfrm>
          <a:prstGeom prst="round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b="1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פירוט</a:t>
            </a:r>
            <a:endParaRPr lang="en-IL" b="1" dirty="0">
              <a:solidFill>
                <a:schemeClr val="bg2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61901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C66522-66C1-C927-EBC2-1E2926D568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44EB8D-C970-C6B9-5A67-5967E41C87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348" y="301329"/>
            <a:ext cx="10931304" cy="848039"/>
          </a:xfrm>
        </p:spPr>
        <p:txBody>
          <a:bodyPr/>
          <a:lstStyle/>
          <a:p>
            <a:pPr algn="ctr"/>
            <a:r>
              <a:rPr lang="he-IL" dirty="0"/>
              <a:t>מדדים </a:t>
            </a:r>
            <a:r>
              <a:rPr lang="he-IL" dirty="0" err="1"/>
              <a:t>למה"ט</a:t>
            </a:r>
            <a:r>
              <a:rPr lang="he-IL" dirty="0"/>
              <a:t> לשנת 2035</a:t>
            </a:r>
            <a:endParaRPr lang="en-I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902AD8-8CBB-FBFB-65E0-AB82A596B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C7087-B5DC-42A7-88D5-1A14166BEC00}" type="slidenum">
              <a:rPr lang="en-US" smtClean="0"/>
              <a:t>15</a:t>
            </a:fld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AB9D787-7966-AC89-FD48-5B3DA7EC997C}"/>
              </a:ext>
            </a:extLst>
          </p:cNvPr>
          <p:cNvSpPr/>
          <p:nvPr/>
        </p:nvSpPr>
        <p:spPr>
          <a:xfrm>
            <a:off x="261504" y="1201152"/>
            <a:ext cx="11668991" cy="495361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/>
            <a:r>
              <a:rPr lang="he-IL" sz="2800" b="1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המדדים המוצעים: </a:t>
            </a:r>
          </a:p>
          <a:p>
            <a:pPr algn="just" rtl="1"/>
            <a:endParaRPr lang="he-IL" sz="2800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742950" lvl="1" indent="-285750" algn="just" rtl="1">
              <a:buFont typeface="Arial" panose="020B0604020202020204" pitchFamily="34" charset="0"/>
              <a:buChar char="•"/>
            </a:pPr>
            <a:r>
              <a:rPr lang="he-IL" sz="280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כמות הטכנאים וההנדסאים המדופלמים</a:t>
            </a:r>
          </a:p>
          <a:p>
            <a:pPr lvl="1" algn="just" rtl="1"/>
            <a:r>
              <a:rPr lang="he-IL" sz="280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  <a:p>
            <a:pPr marL="742950" lvl="1" indent="-285750" algn="just" rtl="1">
              <a:buFont typeface="Arial" panose="020B0604020202020204" pitchFamily="34" charset="0"/>
              <a:buChar char="•"/>
            </a:pPr>
            <a:r>
              <a:rPr lang="he-IL" sz="280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התפלגות מגמות – כמות המסיימים במגמות עם תשואה גבוהה בשוק העבודה</a:t>
            </a:r>
          </a:p>
          <a:p>
            <a:pPr marL="742950" lvl="1" indent="-285750" algn="just" rtl="1">
              <a:buFont typeface="Arial" panose="020B0604020202020204" pitchFamily="34" charset="0"/>
              <a:buChar char="•"/>
            </a:pPr>
            <a:endParaRPr lang="he-IL" sz="2800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lvl="1" algn="just" rtl="1"/>
            <a:endParaRPr lang="en-IL" sz="2800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7295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3B1ACA-A9E4-75FC-D4EF-1A0BFB835E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9D3844-7C9F-B4DA-6BDB-2F5D6BBEDF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958" y="248346"/>
            <a:ext cx="11957278" cy="955043"/>
          </a:xfrm>
        </p:spPr>
        <p:txBody>
          <a:bodyPr>
            <a:noAutofit/>
          </a:bodyPr>
          <a:lstStyle/>
          <a:p>
            <a:pPr algn="ctr"/>
            <a:r>
              <a:rPr lang="he-IL" sz="3600" dirty="0"/>
              <a:t>הצעה ליעדים למדופלמים (</a:t>
            </a:r>
            <a:r>
              <a:rPr lang="he-IL" sz="3600" dirty="0" err="1"/>
              <a:t>מה"ט</a:t>
            </a:r>
            <a:r>
              <a:rPr lang="he-IL" sz="3600" dirty="0"/>
              <a:t>) בכל שנה עד שנת 2035: 3,550 ערבים ו-2,240 ערביות</a:t>
            </a:r>
            <a:endParaRPr lang="en-IL" sz="3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3911CF-E868-C0CD-F3EA-1112F1197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C7087-B5DC-42A7-88D5-1A14166BEC00}" type="slidenum">
              <a:rPr lang="en-US" smtClean="0"/>
              <a:t>16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68CB72-6CCC-35E3-6050-CF5104C4F578}"/>
              </a:ext>
            </a:extLst>
          </p:cNvPr>
          <p:cNvSpPr txBox="1"/>
          <p:nvPr/>
        </p:nvSpPr>
        <p:spPr>
          <a:xfrm>
            <a:off x="3082699" y="1900989"/>
            <a:ext cx="59406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e-IL" sz="1400" b="1" dirty="0">
                <a:latin typeface="Segoe UI" panose="020B0502040204020203" pitchFamily="34" charset="0"/>
                <a:cs typeface="Segoe UI" panose="020B0502040204020203" pitchFamily="34" charset="0"/>
              </a:rPr>
              <a:t>מספר מדופלמים בקרב ערבים וערביות, 2023 ויעדים ל-2035</a:t>
            </a:r>
            <a:endParaRPr lang="en-IL" sz="14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8AC7E8EB-88D1-6234-68D5-0D569496B2D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63433558"/>
              </p:ext>
            </p:extLst>
          </p:nvPr>
        </p:nvGraphicFramePr>
        <p:xfrm>
          <a:off x="633000" y="1900989"/>
          <a:ext cx="10926000" cy="4330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972941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C198EC-93AC-1872-33E4-FC59FC5B21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9B351-47D9-12A3-8DE4-0353BA626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348" y="301329"/>
            <a:ext cx="10931304" cy="848039"/>
          </a:xfrm>
        </p:spPr>
        <p:txBody>
          <a:bodyPr/>
          <a:lstStyle/>
          <a:p>
            <a:pPr algn="ctr"/>
            <a:r>
              <a:rPr lang="he-IL" dirty="0"/>
              <a:t>מדדים להכשרות מקצועיות לשנת 2035</a:t>
            </a:r>
            <a:endParaRPr lang="en-I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D2439E-B12C-195E-2C0B-9E420010D1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C7087-B5DC-42A7-88D5-1A14166BEC00}" type="slidenum">
              <a:rPr lang="en-US" smtClean="0"/>
              <a:t>17</a:t>
            </a:fld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904FAD1-22FE-1445-DFE2-11C9317443C3}"/>
              </a:ext>
            </a:extLst>
          </p:cNvPr>
          <p:cNvSpPr/>
          <p:nvPr/>
        </p:nvSpPr>
        <p:spPr>
          <a:xfrm>
            <a:off x="261504" y="1149368"/>
            <a:ext cx="11668991" cy="495361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/>
            <a:r>
              <a:rPr lang="he-IL" sz="2800" b="1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המדדים המוצעים: </a:t>
            </a:r>
          </a:p>
          <a:p>
            <a:pPr algn="just" rtl="1"/>
            <a:endParaRPr lang="he-IL" sz="2800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742950" lvl="1" indent="-285750" algn="just" rtl="1">
              <a:buFont typeface="Arial" panose="020B0604020202020204" pitchFamily="34" charset="0"/>
              <a:buChar char="•"/>
            </a:pPr>
            <a:r>
              <a:rPr lang="he-IL" sz="280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כמות המסיימים בהכשרות המקצועיות בפיקוח ממשלתי בתשואה של 6% לפחות </a:t>
            </a:r>
          </a:p>
          <a:p>
            <a:pPr marL="285750" indent="-285750" algn="just" rtl="1">
              <a:buFont typeface="Arial" panose="020B0604020202020204" pitchFamily="34" charset="0"/>
              <a:buChar char="•"/>
            </a:pPr>
            <a:endParaRPr lang="he-IL" sz="2800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just" rtl="1"/>
            <a:endParaRPr lang="he-IL" sz="2800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 algn="just" rtl="1">
              <a:buFont typeface="Arial" panose="020B0604020202020204" pitchFamily="34" charset="0"/>
              <a:buChar char="•"/>
            </a:pPr>
            <a:r>
              <a:rPr lang="he-IL" sz="2800" u="sng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דורש פיתוח של מנגנון הערכה ממשלתי רוחבי ואחיד</a:t>
            </a:r>
            <a:endParaRPr lang="en-IL" sz="2800" u="sng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7887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843AEB-E1AA-0181-6E1B-AC207B0C83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726751-2F1C-6D3E-00C3-76A42B44E8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505" y="543010"/>
            <a:ext cx="11668990" cy="848039"/>
          </a:xfrm>
        </p:spPr>
        <p:txBody>
          <a:bodyPr>
            <a:noAutofit/>
          </a:bodyPr>
          <a:lstStyle/>
          <a:p>
            <a:pPr algn="ctr"/>
            <a:r>
              <a:rPr lang="he-IL" sz="4000" dirty="0"/>
              <a:t>הצעה למדד: השתתפות של בני 18-24 בתעסוקה, השכלה או הכשרה</a:t>
            </a:r>
            <a:br>
              <a:rPr lang="he-IL" sz="4000" dirty="0"/>
            </a:br>
            <a:endParaRPr lang="en-IL" sz="4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815AAD-98CA-30FB-48D3-68CFC2A11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C7087-B5DC-42A7-88D5-1A14166BEC00}" type="slidenum">
              <a:rPr lang="en-US" smtClean="0"/>
              <a:t>18</a:t>
            </a:fld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A3960F3-EFA8-634A-D890-62035184957F}"/>
              </a:ext>
            </a:extLst>
          </p:cNvPr>
          <p:cNvSpPr/>
          <p:nvPr/>
        </p:nvSpPr>
        <p:spPr>
          <a:xfrm>
            <a:off x="261505" y="1287379"/>
            <a:ext cx="11668991" cy="502761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/>
            <a:endParaRPr lang="he-IL" sz="2800" b="1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just" rtl="1"/>
            <a:endParaRPr lang="he-IL" sz="2800" b="1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just" rtl="1"/>
            <a:r>
              <a:rPr lang="he-IL" sz="2800" b="1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המדד המוצע:</a:t>
            </a:r>
          </a:p>
          <a:p>
            <a:pPr algn="just" rtl="1"/>
            <a:r>
              <a:rPr lang="he-IL" sz="2800" b="1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he-IL" sz="280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שיעור בני 18-24 הנמצאים במסגרות של תעסוקה, השכלה או הכשרה</a:t>
            </a:r>
          </a:p>
          <a:p>
            <a:pPr algn="just" rtl="1"/>
            <a:endParaRPr lang="he-IL" sz="2800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just" rtl="1"/>
            <a:endParaRPr lang="he-IL" sz="2800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just" rtl="1"/>
            <a:r>
              <a:rPr lang="he-IL" sz="2800" b="1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מה עוד נחשב למסגרת? </a:t>
            </a:r>
            <a:endParaRPr lang="he-IL" sz="2800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he-IL" sz="280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שנת מעבר? שירות אזרחי לאומי? 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endParaRPr lang="he-IL" sz="2800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just" rtl="1"/>
            <a:endParaRPr lang="he-IL" sz="2800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just" rtl="1"/>
            <a:endParaRPr lang="he-IL" sz="2800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just" rtl="1"/>
            <a:endParaRPr lang="he-IL" sz="2800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Rectangle: Rounded Corners 2">
            <a:hlinkClick r:id="rId3" action="ppaction://hlinksldjump"/>
            <a:extLst>
              <a:ext uri="{FF2B5EF4-FFF2-40B4-BE49-F238E27FC236}">
                <a16:creationId xmlns:a16="http://schemas.microsoft.com/office/drawing/2014/main" id="{5C5703CD-C717-9B98-9A3E-365F6484284A}"/>
              </a:ext>
            </a:extLst>
          </p:cNvPr>
          <p:cNvSpPr/>
          <p:nvPr/>
        </p:nvSpPr>
        <p:spPr>
          <a:xfrm>
            <a:off x="2165682" y="6349974"/>
            <a:ext cx="1503949" cy="432248"/>
          </a:xfrm>
          <a:prstGeom prst="round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b="1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תמונת מצב</a:t>
            </a:r>
            <a:endParaRPr lang="en-IL" b="1" dirty="0">
              <a:solidFill>
                <a:schemeClr val="bg2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8057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1F9543-C113-9809-B7C2-1353819B3E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60BA02-9017-A54F-1CF9-FF9795D941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476" y="299015"/>
            <a:ext cx="11718212" cy="848039"/>
          </a:xfrm>
        </p:spPr>
        <p:txBody>
          <a:bodyPr>
            <a:noAutofit/>
          </a:bodyPr>
          <a:lstStyle/>
          <a:p>
            <a:pPr algn="ctr"/>
            <a:r>
              <a:rPr lang="he-IL" sz="3600" dirty="0"/>
              <a:t>השגת יעדי תעסוקה ושכר בקבוצת הגיל הצעירה 25-44 תגיע גם מעלייה ברמת ההישגים במערכת החינוך</a:t>
            </a:r>
            <a:endParaRPr lang="en-IL" sz="3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ED358A-90D0-D505-E3A3-A450E17F8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C7087-B5DC-42A7-88D5-1A14166BEC00}" type="slidenum">
              <a:rPr lang="en-US" smtClean="0"/>
              <a:t>19</a:t>
            </a:fld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3E7B6C0-2AD9-90BC-AB33-913B00E4BEF7}"/>
              </a:ext>
            </a:extLst>
          </p:cNvPr>
          <p:cNvSpPr/>
          <p:nvPr/>
        </p:nvSpPr>
        <p:spPr>
          <a:xfrm>
            <a:off x="328476" y="2219292"/>
            <a:ext cx="2757055" cy="221456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he-IL" sz="2800" b="1" dirty="0">
              <a:solidFill>
                <a:schemeClr val="accent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 rtl="1"/>
            <a:r>
              <a:rPr lang="he-IL" sz="2800" b="1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תעסוקה ושכר</a:t>
            </a:r>
          </a:p>
          <a:p>
            <a:pPr algn="ctr" rtl="1"/>
            <a:endParaRPr lang="he-IL" b="1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38D2B603-CA0E-76DA-FEDB-4B3B45B13D7A}"/>
              </a:ext>
            </a:extLst>
          </p:cNvPr>
          <p:cNvCxnSpPr>
            <a:cxnSpLocks/>
          </p:cNvCxnSpPr>
          <p:nvPr/>
        </p:nvCxnSpPr>
        <p:spPr>
          <a:xfrm flipV="1">
            <a:off x="3407501" y="2226331"/>
            <a:ext cx="1535976" cy="717520"/>
          </a:xfrm>
          <a:prstGeom prst="straightConnector1">
            <a:avLst/>
          </a:prstGeom>
          <a:ln w="76200">
            <a:solidFill>
              <a:schemeClr val="bg2">
                <a:lumMod val="9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A50F228F-4CD1-2FCE-8D34-A4337DF34A75}"/>
              </a:ext>
            </a:extLst>
          </p:cNvPr>
          <p:cNvCxnSpPr>
            <a:cxnSpLocks/>
          </p:cNvCxnSpPr>
          <p:nvPr/>
        </p:nvCxnSpPr>
        <p:spPr>
          <a:xfrm flipV="1">
            <a:off x="3407501" y="3383560"/>
            <a:ext cx="1585661" cy="1"/>
          </a:xfrm>
          <a:prstGeom prst="straightConnector1">
            <a:avLst/>
          </a:prstGeom>
          <a:ln w="76200">
            <a:solidFill>
              <a:schemeClr val="bg2">
                <a:lumMod val="9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id="{BF006C23-3D0B-7370-530C-5D730B08BB1B}"/>
              </a:ext>
            </a:extLst>
          </p:cNvPr>
          <p:cNvSpPr/>
          <p:nvPr/>
        </p:nvSpPr>
        <p:spPr>
          <a:xfrm>
            <a:off x="5173945" y="1503848"/>
            <a:ext cx="2441294" cy="1361326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b="1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השכלה אקדמית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11497C2F-A535-6D62-96AC-37DAEC1A8821}"/>
              </a:ext>
            </a:extLst>
          </p:cNvPr>
          <p:cNvSpPr/>
          <p:nvPr/>
        </p:nvSpPr>
        <p:spPr>
          <a:xfrm>
            <a:off x="5171090" y="2985006"/>
            <a:ext cx="2441294" cy="119193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e-IL" b="1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השכלה טכנולוגית (</a:t>
            </a:r>
            <a:r>
              <a:rPr lang="he-IL" b="1" dirty="0" err="1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מה"ט</a:t>
            </a:r>
            <a:r>
              <a:rPr lang="he-IL" b="1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)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D667D35-C632-EC4F-0001-A8F5BC3DA9E6}"/>
              </a:ext>
            </a:extLst>
          </p:cNvPr>
          <p:cNvSpPr/>
          <p:nvPr/>
        </p:nvSpPr>
        <p:spPr>
          <a:xfrm>
            <a:off x="5173945" y="4275256"/>
            <a:ext cx="2441294" cy="1191937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e-IL" b="1" dirty="0">
              <a:solidFill>
                <a:schemeClr val="accent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he-IL" b="1" dirty="0">
                <a:solidFill>
                  <a:schemeClr val="bg2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הכשרות מקצועיות</a:t>
            </a:r>
          </a:p>
          <a:p>
            <a:pPr algn="ctr"/>
            <a:endParaRPr lang="en-IL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7DFA123-4EF9-C821-1AD5-4E957A18D19C}"/>
              </a:ext>
            </a:extLst>
          </p:cNvPr>
          <p:cNvSpPr/>
          <p:nvPr/>
        </p:nvSpPr>
        <p:spPr>
          <a:xfrm>
            <a:off x="9520015" y="1769107"/>
            <a:ext cx="2249489" cy="3102118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e-IL" sz="2800" b="1" dirty="0">
              <a:solidFill>
                <a:schemeClr val="accent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he-IL" sz="2800" b="1" dirty="0">
                <a:solidFill>
                  <a:schemeClr val="accent1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חינוך</a:t>
            </a:r>
          </a:p>
          <a:p>
            <a:pPr algn="ctr"/>
            <a:endParaRPr lang="he-IL" sz="2800" b="1" dirty="0">
              <a:solidFill>
                <a:schemeClr val="accent1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endParaRPr lang="he-IL" sz="2800" b="1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BF21EEA3-5C25-DA18-0F64-86BF810B0363}"/>
              </a:ext>
            </a:extLst>
          </p:cNvPr>
          <p:cNvCxnSpPr>
            <a:cxnSpLocks/>
          </p:cNvCxnSpPr>
          <p:nvPr/>
        </p:nvCxnSpPr>
        <p:spPr>
          <a:xfrm>
            <a:off x="3412620" y="3820810"/>
            <a:ext cx="1530857" cy="613043"/>
          </a:xfrm>
          <a:prstGeom prst="straightConnector1">
            <a:avLst/>
          </a:prstGeom>
          <a:ln w="76200">
            <a:solidFill>
              <a:schemeClr val="bg2">
                <a:lumMod val="9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127D7452-4F70-AAC0-9093-05D0D4440E7B}"/>
              </a:ext>
            </a:extLst>
          </p:cNvPr>
          <p:cNvCxnSpPr>
            <a:cxnSpLocks/>
          </p:cNvCxnSpPr>
          <p:nvPr/>
        </p:nvCxnSpPr>
        <p:spPr>
          <a:xfrm flipV="1">
            <a:off x="7895392" y="3820810"/>
            <a:ext cx="1530857" cy="691492"/>
          </a:xfrm>
          <a:prstGeom prst="straightConnector1">
            <a:avLst/>
          </a:prstGeom>
          <a:ln w="76200">
            <a:solidFill>
              <a:schemeClr val="bg2">
                <a:lumMod val="9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65DF356D-8BC2-0D5C-9CEA-F04032D209F8}"/>
              </a:ext>
            </a:extLst>
          </p:cNvPr>
          <p:cNvCxnSpPr>
            <a:cxnSpLocks/>
          </p:cNvCxnSpPr>
          <p:nvPr/>
        </p:nvCxnSpPr>
        <p:spPr>
          <a:xfrm flipV="1">
            <a:off x="7840588" y="3383560"/>
            <a:ext cx="1585661" cy="1"/>
          </a:xfrm>
          <a:prstGeom prst="straightConnector1">
            <a:avLst/>
          </a:prstGeom>
          <a:ln w="76200">
            <a:solidFill>
              <a:schemeClr val="bg2">
                <a:lumMod val="9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22E28F39-91E0-1283-717B-9AD3CEB3B86D}"/>
              </a:ext>
            </a:extLst>
          </p:cNvPr>
          <p:cNvCxnSpPr>
            <a:cxnSpLocks/>
          </p:cNvCxnSpPr>
          <p:nvPr/>
        </p:nvCxnSpPr>
        <p:spPr>
          <a:xfrm>
            <a:off x="7895392" y="2219292"/>
            <a:ext cx="1481172" cy="724559"/>
          </a:xfrm>
          <a:prstGeom prst="straightConnector1">
            <a:avLst/>
          </a:prstGeom>
          <a:ln w="76200">
            <a:solidFill>
              <a:schemeClr val="bg2">
                <a:lumMod val="9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91170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8406CA-696A-F656-9D94-3D763EE2AA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2CA1D0-F7E5-FD6F-5EA4-E9D907B34B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348" y="301329"/>
            <a:ext cx="10931304" cy="848039"/>
          </a:xfrm>
        </p:spPr>
        <p:txBody>
          <a:bodyPr/>
          <a:lstStyle/>
          <a:p>
            <a:pPr algn="ctr"/>
            <a:r>
              <a:rPr lang="he-IL" dirty="0"/>
              <a:t>מדדים למערכת החינוך לשנת 2035</a:t>
            </a:r>
            <a:endParaRPr lang="en-I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FCCE60-3C12-629A-8F61-4FBED1F7DF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C7087-B5DC-42A7-88D5-1A14166BEC00}" type="slidenum">
              <a:rPr lang="en-US" smtClean="0"/>
              <a:t>20</a:t>
            </a:fld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FCF2FD5-602F-0437-5317-34D4745CBA04}"/>
              </a:ext>
            </a:extLst>
          </p:cNvPr>
          <p:cNvSpPr/>
          <p:nvPr/>
        </p:nvSpPr>
        <p:spPr>
          <a:xfrm>
            <a:off x="261504" y="1201152"/>
            <a:ext cx="11668991" cy="495361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>
              <a:lnSpc>
                <a:spcPct val="150000"/>
              </a:lnSpc>
            </a:pPr>
            <a:r>
              <a:rPr lang="he-IL" sz="2800" b="1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המדדים המוצעים: </a:t>
            </a:r>
          </a:p>
          <a:p>
            <a:pPr algn="just" rtl="1">
              <a:lnSpc>
                <a:spcPct val="150000"/>
              </a:lnSpc>
            </a:pPr>
            <a:endParaRPr lang="he-IL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800100" lvl="1" indent="-342900" algn="just" rtl="1">
              <a:buFont typeface="Arial" panose="020B0604020202020204" pitchFamily="34" charset="0"/>
              <a:buChar char="•"/>
            </a:pPr>
            <a:r>
              <a:rPr lang="he-IL" sz="240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הישגים בקרב מסיימי י"ב</a:t>
            </a:r>
          </a:p>
          <a:p>
            <a:pPr marL="1200150" lvl="2" indent="-285750" algn="just" rtl="1">
              <a:buFont typeface="Arial" panose="020B0604020202020204" pitchFamily="34" charset="0"/>
              <a:buChar char="•"/>
            </a:pPr>
            <a:r>
              <a:rPr lang="he-IL" sz="240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זכאים לבגרות מתוך מסיימי י"ב</a:t>
            </a:r>
          </a:p>
          <a:p>
            <a:pPr marL="1200150" lvl="2" indent="-285750" algn="just" rtl="1">
              <a:buFont typeface="Arial" panose="020B0604020202020204" pitchFamily="34" charset="0"/>
              <a:buChar char="•"/>
            </a:pPr>
            <a:r>
              <a:rPr lang="he-IL" sz="240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זכאים לבגרות אקדמית מתוך מסיימי י"ב </a:t>
            </a:r>
          </a:p>
          <a:p>
            <a:pPr marL="1200150" lvl="2" indent="-285750" algn="just" rtl="1">
              <a:buFont typeface="Arial" panose="020B0604020202020204" pitchFamily="34" charset="0"/>
              <a:buChar char="•"/>
            </a:pPr>
            <a:r>
              <a:rPr lang="he-IL" sz="240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זכאים לבגרות הייטק מתוך מסיימי י"ב </a:t>
            </a:r>
          </a:p>
          <a:p>
            <a:pPr lvl="1" algn="just" rtl="1"/>
            <a:endParaRPr lang="he-IL" sz="2400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742950" lvl="1" indent="-285750" algn="just" rtl="1">
              <a:buFont typeface="Arial" panose="020B0604020202020204" pitchFamily="34" charset="0"/>
              <a:buChar char="•"/>
            </a:pPr>
            <a:r>
              <a:rPr lang="he-IL" sz="240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  <a:hlinkClick r:id="rId3" action="ppaction://hlinksldjump"/>
              </a:rPr>
              <a:t>מסיימי י"ב מתוך השנתון</a:t>
            </a:r>
            <a:endParaRPr lang="he-IL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1200150" lvl="2" indent="-285750" algn="just" rtl="1">
              <a:buFont typeface="Arial" panose="020B0604020202020204" pitchFamily="34" charset="0"/>
              <a:buChar char="•"/>
            </a:pPr>
            <a:r>
              <a:rPr lang="he-IL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כיום ההגדרה של מסיימי י"ב לא ברורה </a:t>
            </a:r>
          </a:p>
          <a:p>
            <a:pPr marL="1200150" lvl="2" indent="-285750" algn="just" rtl="1">
              <a:buFont typeface="Arial" panose="020B0604020202020204" pitchFamily="34" charset="0"/>
              <a:buChar char="•"/>
            </a:pPr>
            <a:r>
              <a:rPr lang="he-IL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הגדרת משרד החינוך: תעודה לסיום 12 שנות לימוד, נכח ב-80% מתוכנית הלימודים בחטיבה העליונה בכל אחת משנות הלימודים עד סוף כיתה י"ב לפחות (אתגר במדידה של 80% נוכחות) </a:t>
            </a:r>
          </a:p>
          <a:p>
            <a:pPr marL="1200150" lvl="2" indent="-285750" algn="just" rtl="1">
              <a:buFont typeface="Arial" panose="020B0604020202020204" pitchFamily="34" charset="0"/>
              <a:buChar char="•"/>
            </a:pPr>
            <a:r>
              <a:rPr lang="he-IL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הצעה להגדרה חלופית: ניגש לפחות ל-</a:t>
            </a:r>
            <a:r>
              <a:rPr lang="en-US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XX</a:t>
            </a:r>
            <a:r>
              <a:rPr lang="he-IL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מקצועות בגרות בכיתה י"ב </a:t>
            </a:r>
          </a:p>
          <a:p>
            <a:pPr algn="just" rtl="1"/>
            <a:endParaRPr lang="he-IL" sz="2000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just" rtl="1"/>
            <a:endParaRPr lang="he-IL" sz="2000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4400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50422A-89B3-DB3A-4080-43D1E65235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5DFBBE-C25F-66A1-EDB4-11343344C2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958" y="248346"/>
            <a:ext cx="11957278" cy="955043"/>
          </a:xfrm>
        </p:spPr>
        <p:txBody>
          <a:bodyPr>
            <a:noAutofit/>
          </a:bodyPr>
          <a:lstStyle/>
          <a:p>
            <a:pPr algn="ctr"/>
            <a:r>
              <a:rPr lang="he-IL" sz="3200" dirty="0"/>
              <a:t>יעדים למערכת החינוך 2035: </a:t>
            </a:r>
            <a:br>
              <a:rPr lang="he-IL" sz="3200" dirty="0"/>
            </a:br>
            <a:r>
              <a:rPr lang="he-IL" sz="3200" dirty="0"/>
              <a:t>95% מהערביות ו-92% מהערבים מסיימי י"ב זכאים לבגרות</a:t>
            </a:r>
            <a:endParaRPr lang="en-IL" sz="3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5E487E-D890-BF41-4EA3-37C1ED83E4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C7087-B5DC-42A7-88D5-1A14166BEC00}" type="slidenum">
              <a:rPr lang="en-US" smtClean="0"/>
              <a:t>21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97A67C4-7627-FC61-7D3A-6C136ACBEB1D}"/>
              </a:ext>
            </a:extLst>
          </p:cNvPr>
          <p:cNvSpPr txBox="1"/>
          <p:nvPr/>
        </p:nvSpPr>
        <p:spPr>
          <a:xfrm>
            <a:off x="669950" y="1602441"/>
            <a:ext cx="5426050" cy="335834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IL" dirty="0"/>
          </a:p>
        </p:txBody>
      </p:sp>
      <p:sp>
        <p:nvSpPr>
          <p:cNvPr id="9" name="תיבת טקסט 2">
            <a:extLst>
              <a:ext uri="{FF2B5EF4-FFF2-40B4-BE49-F238E27FC236}">
                <a16:creationId xmlns:a16="http://schemas.microsoft.com/office/drawing/2014/main" id="{1E98D3CF-B5D7-69A1-E49B-3EB1F0D4431E}"/>
              </a:ext>
            </a:extLst>
          </p:cNvPr>
          <p:cNvSpPr txBox="1"/>
          <p:nvPr/>
        </p:nvSpPr>
        <p:spPr>
          <a:xfrm>
            <a:off x="2299476" y="6506227"/>
            <a:ext cx="9780229" cy="25391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 rtl="1"/>
            <a:r>
              <a:rPr lang="he-IL" sz="1050" dirty="0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* הנתונים אינם כוללים ערבים במזרח ירושלים 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58623340-A305-4FE2-A707-EEBBADE3E3A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25445251"/>
              </p:ext>
            </p:extLst>
          </p:nvPr>
        </p:nvGraphicFramePr>
        <p:xfrm>
          <a:off x="4519916" y="2323027"/>
          <a:ext cx="7135200" cy="418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F02F4811-F9FF-C048-D890-7116F37FEA98}"/>
              </a:ext>
            </a:extLst>
          </p:cNvPr>
          <p:cNvSpPr/>
          <p:nvPr/>
        </p:nvSpPr>
        <p:spPr>
          <a:xfrm>
            <a:off x="353291" y="2137234"/>
            <a:ext cx="3978077" cy="3525253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he-IL" sz="2400" b="1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 rtl="1"/>
            <a:endParaRPr lang="he-IL" sz="2400" b="1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 rtl="1"/>
            <a:endParaRPr lang="he-IL" sz="2400" b="1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 rtl="1"/>
            <a:r>
              <a:rPr lang="he-IL" sz="2400" b="1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השוואת ההישגים בבגרות לחברה היהודית הלא-חרדית בקרב בנים ובנות</a:t>
            </a:r>
          </a:p>
          <a:p>
            <a:pPr algn="just" rtl="1"/>
            <a:endParaRPr lang="he-IL" b="1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just" rtl="1"/>
            <a:endParaRPr lang="he-IL" b="1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just" rtl="1"/>
            <a:endParaRPr lang="he-IL" b="1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just" rtl="1"/>
            <a:endParaRPr lang="he-IL" b="1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just" rtl="1"/>
            <a:endParaRPr lang="he-IL" b="1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just" rtl="1"/>
            <a:endParaRPr lang="he-IL" b="1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D3C7D84-7CC0-C396-1A0B-1B1FC2486DD3}"/>
              </a:ext>
            </a:extLst>
          </p:cNvPr>
          <p:cNvSpPr txBox="1"/>
          <p:nvPr/>
        </p:nvSpPr>
        <p:spPr>
          <a:xfrm>
            <a:off x="4683328" y="1856492"/>
            <a:ext cx="70117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e-IL" sz="1200" b="1" dirty="0">
                <a:latin typeface="Segoe UI" panose="020B0502040204020203" pitchFamily="34" charset="0"/>
                <a:cs typeface="Segoe UI" panose="020B0502040204020203" pitchFamily="34" charset="0"/>
              </a:rPr>
              <a:t>זכאים לבגרות מתוך מסיימי י"ב לפי קבוצות אוכלוסייה ומין בשנת 2022, יעדים לערבים לשנת 2035</a:t>
            </a:r>
            <a:endParaRPr lang="en-IL" sz="12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4100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9B7BC4-AC64-3B27-2A55-3D86C51CA2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2C721-3C63-724A-5C4C-AE05AC15D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48346"/>
            <a:ext cx="12192000" cy="955043"/>
          </a:xfrm>
        </p:spPr>
        <p:txBody>
          <a:bodyPr>
            <a:noAutofit/>
          </a:bodyPr>
          <a:lstStyle/>
          <a:p>
            <a:pPr algn="ctr"/>
            <a:r>
              <a:rPr lang="he-IL" sz="2800" dirty="0"/>
              <a:t>יעדים למערכת החינוך 2035: </a:t>
            </a:r>
            <a:br>
              <a:rPr lang="he-IL" sz="2800" dirty="0"/>
            </a:br>
            <a:r>
              <a:rPr lang="he-IL" sz="2800" dirty="0"/>
              <a:t>82% מהערביות ו-60% מהערבים מסיימי י"ב זכאים לבגרות אקדמית</a:t>
            </a:r>
            <a:endParaRPr lang="en-IL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9FC169-17F6-E820-6A36-D6A2D566E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C7087-B5DC-42A7-88D5-1A14166BEC00}" type="slidenum">
              <a:rPr lang="en-US" smtClean="0"/>
              <a:t>22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30D43E5-7585-6A01-1AFE-BD29FB44E840}"/>
              </a:ext>
            </a:extLst>
          </p:cNvPr>
          <p:cNvSpPr txBox="1"/>
          <p:nvPr/>
        </p:nvSpPr>
        <p:spPr>
          <a:xfrm>
            <a:off x="669950" y="1602441"/>
            <a:ext cx="5426050" cy="335834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IL" dirty="0"/>
          </a:p>
        </p:txBody>
      </p:sp>
      <p:sp>
        <p:nvSpPr>
          <p:cNvPr id="9" name="תיבת טקסט 2">
            <a:extLst>
              <a:ext uri="{FF2B5EF4-FFF2-40B4-BE49-F238E27FC236}">
                <a16:creationId xmlns:a16="http://schemas.microsoft.com/office/drawing/2014/main" id="{522302F1-9069-2095-FE15-696577212E10}"/>
              </a:ext>
            </a:extLst>
          </p:cNvPr>
          <p:cNvSpPr txBox="1"/>
          <p:nvPr/>
        </p:nvSpPr>
        <p:spPr>
          <a:xfrm>
            <a:off x="2299476" y="6506227"/>
            <a:ext cx="9780229" cy="25391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 rtl="1"/>
            <a:r>
              <a:rPr lang="he-IL" sz="1050" dirty="0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* הנתונים אינם כוללים ערבים במזרח ירושלים 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2B421349-FBCC-3133-3AAE-71DCE409EC77}"/>
              </a:ext>
            </a:extLst>
          </p:cNvPr>
          <p:cNvSpPr/>
          <p:nvPr/>
        </p:nvSpPr>
        <p:spPr>
          <a:xfrm>
            <a:off x="353291" y="2137234"/>
            <a:ext cx="3978077" cy="3525253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he-IL" sz="2400" b="1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 rtl="1"/>
            <a:endParaRPr lang="he-IL" sz="2400" b="1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 rtl="1"/>
            <a:endParaRPr lang="he-IL" sz="2400" b="1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r" rtl="1"/>
            <a:r>
              <a:rPr lang="he-IL" sz="2400" b="1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בנים</a:t>
            </a: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he-IL" sz="2400" b="1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צמצום הפערים בחצי </a:t>
            </a:r>
          </a:p>
          <a:p>
            <a:pPr algn="r" rtl="1"/>
            <a:endParaRPr lang="he-IL" sz="2400" b="1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r" rtl="1"/>
            <a:endParaRPr lang="he-IL" sz="2400" b="1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r" rtl="1"/>
            <a:r>
              <a:rPr lang="he-IL" sz="2400" b="1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בנות </a:t>
            </a: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he-IL" sz="2400" b="1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סגירת הפער </a:t>
            </a:r>
          </a:p>
          <a:p>
            <a:pPr algn="just" rtl="1"/>
            <a:endParaRPr lang="he-IL" b="1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just" rtl="1"/>
            <a:endParaRPr lang="he-IL" b="1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just" rtl="1"/>
            <a:endParaRPr lang="he-IL" b="1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just" rtl="1"/>
            <a:endParaRPr lang="he-IL" b="1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just" rtl="1"/>
            <a:endParaRPr lang="he-IL" b="1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just" rtl="1"/>
            <a:endParaRPr lang="he-IL" b="1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488ED4C-C182-7731-19C5-E7C61D88C88A}"/>
              </a:ext>
            </a:extLst>
          </p:cNvPr>
          <p:cNvSpPr txBox="1"/>
          <p:nvPr/>
        </p:nvSpPr>
        <p:spPr>
          <a:xfrm>
            <a:off x="4683328" y="1856492"/>
            <a:ext cx="70117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e-IL" sz="1200" b="1" dirty="0">
                <a:latin typeface="Segoe UI" panose="020B0502040204020203" pitchFamily="34" charset="0"/>
                <a:cs typeface="Segoe UI" panose="020B0502040204020203" pitchFamily="34" charset="0"/>
              </a:rPr>
              <a:t>זכאים לבגרות אקדמית מתוך מסיימי י"ב לפי קבוצות אוכלוסייה ומין בשנת 2022, יעדים לערבים לשנת 2035</a:t>
            </a:r>
            <a:endParaRPr lang="en-IL" sz="12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D6EBE437-7F50-3843-3156-0A10A14701F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31809327"/>
              </p:ext>
            </p:extLst>
          </p:nvPr>
        </p:nvGraphicFramePr>
        <p:xfrm>
          <a:off x="4598733" y="2318155"/>
          <a:ext cx="7135200" cy="418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46239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8D6BD7-BA4D-0D74-9E2E-8505B604AC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2EA3E-D98A-2516-4DB1-234A66013B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958" y="248346"/>
            <a:ext cx="11957278" cy="955043"/>
          </a:xfrm>
        </p:spPr>
        <p:txBody>
          <a:bodyPr>
            <a:noAutofit/>
          </a:bodyPr>
          <a:lstStyle/>
          <a:p>
            <a:pPr algn="ctr"/>
            <a:r>
              <a:rPr lang="he-IL" sz="3200" dirty="0"/>
              <a:t>יעדים למערכת החינוך 2035: </a:t>
            </a:r>
            <a:br>
              <a:rPr lang="he-IL" sz="3200" dirty="0"/>
            </a:br>
            <a:r>
              <a:rPr lang="he-IL" sz="3200" dirty="0"/>
              <a:t>18% מהערביות ו-15% מהערבים מסיימי י"ב זכאים לבגרות טק</a:t>
            </a:r>
            <a:endParaRPr lang="en-IL" sz="3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81ED32-CC95-344C-9CAA-57D0BDA15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C7087-B5DC-42A7-88D5-1A14166BEC00}" type="slidenum">
              <a:rPr lang="en-US" smtClean="0"/>
              <a:t>23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E607AD4-03C1-8A4D-4396-0673DFB04DFA}"/>
              </a:ext>
            </a:extLst>
          </p:cNvPr>
          <p:cNvSpPr txBox="1"/>
          <p:nvPr/>
        </p:nvSpPr>
        <p:spPr>
          <a:xfrm>
            <a:off x="669950" y="1602441"/>
            <a:ext cx="5426050" cy="335834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IL" dirty="0"/>
          </a:p>
        </p:txBody>
      </p:sp>
      <p:sp>
        <p:nvSpPr>
          <p:cNvPr id="9" name="תיבת טקסט 2">
            <a:extLst>
              <a:ext uri="{FF2B5EF4-FFF2-40B4-BE49-F238E27FC236}">
                <a16:creationId xmlns:a16="http://schemas.microsoft.com/office/drawing/2014/main" id="{086B6745-284D-C02D-DEA2-CB10BCEBB52B}"/>
              </a:ext>
            </a:extLst>
          </p:cNvPr>
          <p:cNvSpPr txBox="1"/>
          <p:nvPr/>
        </p:nvSpPr>
        <p:spPr>
          <a:xfrm>
            <a:off x="2299476" y="6506227"/>
            <a:ext cx="9780229" cy="25391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 rtl="1"/>
            <a:r>
              <a:rPr lang="he-IL" sz="1050" dirty="0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* הנתונים אינם כוללים ערבים במזרח ירושלים 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979F158D-CA1C-A1E7-18FC-6236269152C1}"/>
              </a:ext>
            </a:extLst>
          </p:cNvPr>
          <p:cNvSpPr/>
          <p:nvPr/>
        </p:nvSpPr>
        <p:spPr>
          <a:xfrm>
            <a:off x="353291" y="2137234"/>
            <a:ext cx="3978077" cy="3525253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he-IL" sz="2400" b="1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 rtl="1"/>
            <a:endParaRPr lang="he-IL" sz="2400" b="1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 rtl="1"/>
            <a:endParaRPr lang="he-IL" sz="2400" b="1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r" rtl="1"/>
            <a:r>
              <a:rPr lang="he-IL" sz="2000" b="1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בנים</a:t>
            </a: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he-IL" sz="2000" b="1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צמצום הפערים ביותר מחצי </a:t>
            </a:r>
          </a:p>
          <a:p>
            <a:pPr algn="r" rtl="1"/>
            <a:endParaRPr lang="he-IL" sz="2000" b="1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r" rtl="1"/>
            <a:endParaRPr lang="he-IL" sz="2000" b="1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r" rtl="1"/>
            <a:r>
              <a:rPr lang="he-IL" sz="2000" b="1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בנות </a:t>
            </a: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he-IL" sz="2000" b="1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סגירת הפער מול היהודיות הלא-חרדיות בשנת 2035</a:t>
            </a:r>
          </a:p>
          <a:p>
            <a:pPr algn="just" rtl="1"/>
            <a:endParaRPr lang="he-IL" b="1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just" rtl="1"/>
            <a:endParaRPr lang="he-IL" b="1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just" rtl="1"/>
            <a:endParaRPr lang="he-IL" b="1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just" rtl="1"/>
            <a:endParaRPr lang="he-IL" b="1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just" rtl="1"/>
            <a:endParaRPr lang="he-IL" b="1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just" rtl="1"/>
            <a:endParaRPr lang="he-IL" b="1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B79746A-FB58-B444-980D-454E2E3AC79D}"/>
              </a:ext>
            </a:extLst>
          </p:cNvPr>
          <p:cNvSpPr txBox="1"/>
          <p:nvPr/>
        </p:nvSpPr>
        <p:spPr>
          <a:xfrm>
            <a:off x="4683328" y="1856492"/>
            <a:ext cx="70117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e-IL" sz="1200" b="1" dirty="0">
                <a:latin typeface="Segoe UI" panose="020B0502040204020203" pitchFamily="34" charset="0"/>
                <a:cs typeface="Segoe UI" panose="020B0502040204020203" pitchFamily="34" charset="0"/>
              </a:rPr>
              <a:t>זכאים לבגרות הייטק מתוך מסיימי י"ב לפי קבוצות אוכלוסייה ומין בשנת 2022, יעדים לערבים לשנת 2035</a:t>
            </a:r>
            <a:endParaRPr lang="en-IL" sz="12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769A4338-A098-D8AD-C61A-E26B3F83DDB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42633811"/>
              </p:ext>
            </p:extLst>
          </p:nvPr>
        </p:nvGraphicFramePr>
        <p:xfrm>
          <a:off x="4559867" y="2233897"/>
          <a:ext cx="7135200" cy="418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72631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22B93F-0086-E9F7-D468-6B19471C9F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E6FB13-8260-60F3-6328-064D17CEE3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348" y="301329"/>
            <a:ext cx="10931304" cy="848039"/>
          </a:xfrm>
        </p:spPr>
        <p:txBody>
          <a:bodyPr/>
          <a:lstStyle/>
          <a:p>
            <a:pPr algn="ctr"/>
            <a:r>
              <a:rPr lang="he-IL" dirty="0"/>
              <a:t>מדדים נוספים למערכת החינוך לשנת 2035</a:t>
            </a:r>
            <a:endParaRPr lang="en-I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4565F3-BB5B-2DBB-D641-14F3F605E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C7087-B5DC-42A7-88D5-1A14166BEC00}" type="slidenum">
              <a:rPr lang="en-US" smtClean="0"/>
              <a:t>24</a:t>
            </a:fld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EDE84E0-8845-B58D-B6BC-8F2F3B1DBA8E}"/>
              </a:ext>
            </a:extLst>
          </p:cNvPr>
          <p:cNvSpPr/>
          <p:nvPr/>
        </p:nvSpPr>
        <p:spPr>
          <a:xfrm>
            <a:off x="261504" y="1201152"/>
            <a:ext cx="11668991" cy="495361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/>
            <a:r>
              <a:rPr lang="he-IL" sz="2800" b="1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מדדים לדיון:</a:t>
            </a:r>
          </a:p>
          <a:p>
            <a:pPr algn="just" rtl="1"/>
            <a:endParaRPr lang="he-IL" sz="2800" b="1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800100" lvl="1" indent="-3429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sz="280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 מדד לטוהר בחינות </a:t>
            </a:r>
          </a:p>
          <a:p>
            <a:pPr marL="914400" lvl="1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sz="280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יעדים לעברית: זכאים ל-3 </a:t>
            </a:r>
            <a:r>
              <a:rPr lang="he-IL" sz="2800" dirty="0" err="1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יח"ל</a:t>
            </a:r>
            <a:r>
              <a:rPr lang="he-IL" sz="280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ו-5 </a:t>
            </a:r>
            <a:r>
              <a:rPr lang="he-IL" sz="2800" dirty="0" err="1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יח"ל</a:t>
            </a:r>
            <a:r>
              <a:rPr lang="he-IL" sz="280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לבגרות בעברית</a:t>
            </a:r>
          </a:p>
          <a:p>
            <a:pPr marL="1371600" lvl="2" indent="-4572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sz="200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יעד רלבנטי בהינתן שמבחני הבגרות יותאמו במלואם ל-</a:t>
            </a:r>
            <a:r>
              <a:rPr lang="en-US" sz="200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CEFR</a:t>
            </a:r>
            <a:r>
              <a:rPr lang="he-IL" sz="200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וישקפו את הידע הנדרש למסגרות בשלבים הבאים</a:t>
            </a:r>
          </a:p>
          <a:p>
            <a:pPr marL="800100" lvl="1" indent="-3429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sz="280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מבחנים המודדים מיומנויות וכישורים רלבנטיים לשוק העבודה</a:t>
            </a:r>
          </a:p>
          <a:p>
            <a:pPr marL="800100" lvl="1" indent="-342900" algn="r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sz="280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מדידה ויעדים לחינוך הטכנולוגי ולבתי ספר מקצועיים </a:t>
            </a:r>
          </a:p>
        </p:txBody>
      </p:sp>
    </p:spTree>
    <p:extLst>
      <p:ext uri="{BB962C8B-B14F-4D97-AF65-F5344CB8AC3E}">
        <p14:creationId xmlns:p14="http://schemas.microsoft.com/office/powerpoint/2010/main" val="547695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A932C7-BB63-9E8A-A149-63398CB441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348" y="928520"/>
            <a:ext cx="10931304" cy="5000959"/>
          </a:xfrm>
        </p:spPr>
        <p:txBody>
          <a:bodyPr>
            <a:normAutofit/>
          </a:bodyPr>
          <a:lstStyle/>
          <a:p>
            <a:pPr algn="ctr"/>
            <a:r>
              <a:rPr lang="he-IL" sz="11500" dirty="0"/>
              <a:t>נספחים</a:t>
            </a:r>
            <a:endParaRPr lang="en-IL" sz="115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8AF784-3E04-B059-F7B7-50033F7723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C7087-B5DC-42A7-88D5-1A14166BEC00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4393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CA87EC66-26AA-2FFE-5D11-9FFC40B0D9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1D5A75-DECC-83EA-F653-7CED19551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e-IL" sz="5400" dirty="0"/>
              <a:t>פירוט החישוב של יעדי תעסוקה</a:t>
            </a:r>
            <a:endParaRPr lang="en-IL" sz="5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6B194D-DF39-3947-F26E-98359C8381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3926" y="1321925"/>
            <a:ext cx="11035578" cy="4988459"/>
          </a:xfrm>
        </p:spPr>
        <p:txBody>
          <a:bodyPr>
            <a:normAutofit/>
          </a:bodyPr>
          <a:lstStyle/>
          <a:p>
            <a:pPr algn="just"/>
            <a:r>
              <a:rPr lang="he-IL" dirty="0">
                <a:hlinkClick r:id="rId2" action="ppaction://hlinksldjump"/>
              </a:rPr>
              <a:t>המנגנון מאחורי הגדרת יעדי התעסוקה:</a:t>
            </a:r>
            <a:r>
              <a:rPr lang="he-IL" dirty="0"/>
              <a:t> צמצום פערי השכלה והתעסוקה בכל רמת השכלה</a:t>
            </a:r>
          </a:p>
          <a:p>
            <a:pPr marL="742950" lvl="1" indent="-285750" algn="just"/>
            <a:r>
              <a:rPr lang="he-IL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  <a:hlinkClick r:id="rId3" action="ppaction://hlinksldjump"/>
              </a:rPr>
              <a:t>המשך המגמות של 10 השנים האחרונות מביא לשיעורי תעסוקה של 78% בקרב ערבים ושל 56% בקרב ערביות בגילים 25-64 </a:t>
            </a:r>
            <a:endParaRPr lang="he-IL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742950" lvl="1" indent="-285750" algn="just"/>
            <a:r>
              <a:rPr lang="he-IL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בקרב גברים ערבים היעד ל-2035 זהה ליעד שנקבע ב-2030, בקרב קבוצה זו הייתה תקיעות בשיעורי התעסוקה בשנים האחרונות</a:t>
            </a:r>
          </a:p>
          <a:p>
            <a:pPr marL="457200" lvl="1" indent="0" algn="just">
              <a:buNone/>
            </a:pPr>
            <a:endParaRPr lang="he-IL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 algn="just" rtl="1">
              <a:buFont typeface="Arial" panose="020B0604020202020204" pitchFamily="34" charset="0"/>
              <a:buChar char="•"/>
            </a:pPr>
            <a:r>
              <a:rPr lang="he-IL" sz="280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  <a:hlinkClick r:id="rId4" action="ppaction://hlinksldjump"/>
              </a:rPr>
              <a:t>היעד:</a:t>
            </a:r>
            <a:r>
              <a:rPr lang="he-IL" sz="280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קצב גידול שנתי של 0.7 נ.א. בתעסוקה בקרב ערבים ושל 1.6 נ.א. בתעסוקה בקרב ערביות בגילים 25-64 </a:t>
            </a:r>
          </a:p>
          <a:p>
            <a:endParaRPr lang="en-I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76908E-461D-3CDC-2FA6-DF5CAF74F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C7087-B5DC-42A7-88D5-1A14166BEC00}" type="slidenum">
              <a:rPr lang="en-US" smtClean="0"/>
              <a:t>26</a:t>
            </a:fld>
            <a:endParaRPr lang="en-US"/>
          </a:p>
        </p:txBody>
      </p:sp>
      <p:sp>
        <p:nvSpPr>
          <p:cNvPr id="5" name="Arrow: Curved Left 4">
            <a:hlinkClick r:id="rId5" action="ppaction://hlinksldjump"/>
            <a:extLst>
              <a:ext uri="{FF2B5EF4-FFF2-40B4-BE49-F238E27FC236}">
                <a16:creationId xmlns:a16="http://schemas.microsoft.com/office/drawing/2014/main" id="{70FA2ECC-27F2-FCCF-EB76-14B740EFA984}"/>
              </a:ext>
            </a:extLst>
          </p:cNvPr>
          <p:cNvSpPr/>
          <p:nvPr/>
        </p:nvSpPr>
        <p:spPr>
          <a:xfrm>
            <a:off x="1989807" y="6403951"/>
            <a:ext cx="398351" cy="353224"/>
          </a:xfrm>
          <a:prstGeom prst="curvedLeftArrow">
            <a:avLst>
              <a:gd name="adj1" fmla="val 25000"/>
              <a:gd name="adj2" fmla="val 50000"/>
              <a:gd name="adj3" fmla="val 25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11062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601ADE72-AE59-CDE3-CF28-80200F8582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4E502C-54F6-1B76-550A-F58DC2257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348" y="365125"/>
            <a:ext cx="10931304" cy="848039"/>
          </a:xfrm>
        </p:spPr>
        <p:txBody>
          <a:bodyPr/>
          <a:lstStyle/>
          <a:p>
            <a:pPr algn="ctr"/>
            <a:r>
              <a:rPr lang="he-IL" dirty="0"/>
              <a:t>המנגנון מאחורי הגדרת יעדי תעסוקה</a:t>
            </a:r>
            <a:endParaRPr lang="en-I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A5DCF6-C4F2-66B0-1C6E-1DA35F6A8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C7087-B5DC-42A7-88D5-1A14166BEC00}" type="slidenum">
              <a:rPr lang="en-US" smtClean="0"/>
              <a:t>27</a:t>
            </a:fld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D200F4E-9429-C6AF-B426-14AA0A7F82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8765" y="1358020"/>
            <a:ext cx="11270740" cy="4988459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he-IL" b="1" dirty="0"/>
              <a:t>השינוי בשיעורי התעסוקה והשכר בגילים 25-44 מגיע מ:</a:t>
            </a:r>
          </a:p>
          <a:p>
            <a:pPr lvl="1" algn="just"/>
            <a:r>
              <a:rPr lang="he-IL" dirty="0"/>
              <a:t>שינויים בהשכלה</a:t>
            </a:r>
          </a:p>
          <a:p>
            <a:pPr lvl="1" algn="just"/>
            <a:r>
              <a:rPr lang="he-IL" dirty="0"/>
              <a:t>שינויים בשיעורי התעסוקה בכל רמת השכלה</a:t>
            </a:r>
          </a:p>
          <a:p>
            <a:pPr marL="457200" lvl="1" indent="0" algn="just">
              <a:buNone/>
            </a:pPr>
            <a:endParaRPr lang="he-IL" dirty="0"/>
          </a:p>
          <a:p>
            <a:pPr algn="just"/>
            <a:r>
              <a:rPr lang="he-IL" b="1" dirty="0"/>
              <a:t>הגדרת היעד לפי:</a:t>
            </a:r>
          </a:p>
          <a:p>
            <a:pPr lvl="1" algn="just"/>
            <a:r>
              <a:rPr lang="he-IL" dirty="0"/>
              <a:t>עבור גברים ערבים:</a:t>
            </a:r>
          </a:p>
          <a:p>
            <a:pPr lvl="2" algn="just"/>
            <a:r>
              <a:rPr lang="he-IL" dirty="0"/>
              <a:t>צמצום הפערים בשיעור בעלי תואר ראשון ומעלה בחצי</a:t>
            </a:r>
            <a:r>
              <a:rPr lang="ar-JO" dirty="0"/>
              <a:t> </a:t>
            </a:r>
            <a:r>
              <a:rPr lang="he-IL" dirty="0"/>
              <a:t>בקרב גברים</a:t>
            </a:r>
          </a:p>
          <a:p>
            <a:pPr lvl="2" algn="just"/>
            <a:r>
              <a:rPr lang="he-IL" dirty="0"/>
              <a:t>השוואת שיעור המחזיקים בתעודה על-תיכונית לא אקדמית </a:t>
            </a:r>
          </a:p>
          <a:p>
            <a:pPr marL="914400" lvl="2" indent="0" algn="just">
              <a:buNone/>
            </a:pPr>
            <a:r>
              <a:rPr lang="he-IL" sz="1700" dirty="0"/>
              <a:t>*ביחס לשיעורי ההשכלה והתעסוקה של היהודים הלא-חרדים ב-2024</a:t>
            </a:r>
          </a:p>
          <a:p>
            <a:pPr lvl="1" algn="just"/>
            <a:r>
              <a:rPr lang="he-IL" dirty="0"/>
              <a:t>עבור הנשים הערביות: </a:t>
            </a:r>
          </a:p>
          <a:p>
            <a:pPr lvl="2" algn="just"/>
            <a:r>
              <a:rPr lang="he-IL" dirty="0"/>
              <a:t>השוואת התפלגות ההשכלה לנשים היהודיות בשנת 2024</a:t>
            </a:r>
          </a:p>
          <a:p>
            <a:pPr marL="914400" lvl="2" indent="0" algn="just">
              <a:buNone/>
            </a:pPr>
            <a:endParaRPr lang="he-IL" dirty="0"/>
          </a:p>
          <a:p>
            <a:pPr lvl="1" algn="just"/>
            <a:r>
              <a:rPr lang="he-IL" dirty="0"/>
              <a:t>צמצום פערי התעסוקה בכל רמת השכלה בחצי </a:t>
            </a:r>
          </a:p>
          <a:p>
            <a:pPr marL="457200" lvl="1" indent="0" algn="just">
              <a:buNone/>
            </a:pPr>
            <a:r>
              <a:rPr lang="en-US" sz="1900" dirty="0"/>
              <a:t>	</a:t>
            </a:r>
            <a:r>
              <a:rPr lang="he-IL" sz="1900" dirty="0"/>
              <a:t>* ביחס לשיעורי ההשכלה והתעסוקה של היהודים הלא חרדים ב-2024</a:t>
            </a:r>
          </a:p>
          <a:p>
            <a:pPr marL="457200" lvl="1" indent="0" algn="just">
              <a:buNone/>
            </a:pPr>
            <a:endParaRPr lang="he-IL" dirty="0"/>
          </a:p>
          <a:p>
            <a:pPr algn="just"/>
            <a:r>
              <a:rPr lang="he-IL" sz="2200" dirty="0"/>
              <a:t>אנו מניחים כי ההשכלה והתעסוקה של בני 45-64 תהיה זהה להשכלה ולתעסוקה של בני 35-54 היום</a:t>
            </a:r>
          </a:p>
          <a:p>
            <a:pPr marL="457200" lvl="1" indent="0">
              <a:buNone/>
            </a:pPr>
            <a:endParaRPr lang="en-IL" dirty="0"/>
          </a:p>
        </p:txBody>
      </p:sp>
      <p:sp>
        <p:nvSpPr>
          <p:cNvPr id="3" name="Arrow: Curved Left 2">
            <a:hlinkClick r:id="rId3" action="ppaction://hlinksldjump"/>
            <a:extLst>
              <a:ext uri="{FF2B5EF4-FFF2-40B4-BE49-F238E27FC236}">
                <a16:creationId xmlns:a16="http://schemas.microsoft.com/office/drawing/2014/main" id="{66529486-5861-154B-F915-0D54B1F2E916}"/>
              </a:ext>
            </a:extLst>
          </p:cNvPr>
          <p:cNvSpPr/>
          <p:nvPr/>
        </p:nvSpPr>
        <p:spPr>
          <a:xfrm>
            <a:off x="1989807" y="6403951"/>
            <a:ext cx="398351" cy="353224"/>
          </a:xfrm>
          <a:prstGeom prst="curvedLeftArrow">
            <a:avLst>
              <a:gd name="adj1" fmla="val 25000"/>
              <a:gd name="adj2" fmla="val 50000"/>
              <a:gd name="adj3" fmla="val 25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42258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C8B7AD-96C3-1CA2-5E7A-AA7630A9DF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C7087-B5DC-42A7-88D5-1A14166BEC00}" type="slidenum">
              <a:rPr lang="en-US" smtClean="0"/>
              <a:t>28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5FCF325-1D3E-5232-A15B-5D9613392290}"/>
              </a:ext>
            </a:extLst>
          </p:cNvPr>
          <p:cNvSpPr txBox="1"/>
          <p:nvPr/>
        </p:nvSpPr>
        <p:spPr>
          <a:xfrm>
            <a:off x="3125676" y="1777388"/>
            <a:ext cx="59406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e-IL" sz="1400" b="1" dirty="0">
                <a:latin typeface="Segoe UI" panose="020B0502040204020203" pitchFamily="34" charset="0"/>
                <a:cs typeface="Segoe UI" panose="020B0502040204020203" pitchFamily="34" charset="0"/>
              </a:rPr>
              <a:t>שיעורי תעסוקה ויעדי תעסוקה בגילים 25-64 לפי קבוצות אוכלוסייה ומין</a:t>
            </a:r>
            <a:endParaRPr lang="en-IL" sz="14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8" name="תיבת טקסט 2">
            <a:extLst>
              <a:ext uri="{FF2B5EF4-FFF2-40B4-BE49-F238E27FC236}">
                <a16:creationId xmlns:a16="http://schemas.microsoft.com/office/drawing/2014/main" id="{513AC0DA-0902-A68D-A623-9E782BD5D0C7}"/>
              </a:ext>
            </a:extLst>
          </p:cNvPr>
          <p:cNvSpPr txBox="1"/>
          <p:nvPr/>
        </p:nvSpPr>
        <p:spPr>
          <a:xfrm>
            <a:off x="8722036" y="6505223"/>
            <a:ext cx="3352200" cy="276999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he-IL" sz="1200" dirty="0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מקור: עיבוד החוקרים לנתוני סקר כוח אדם, </a:t>
            </a:r>
            <a:r>
              <a:rPr lang="he-IL" sz="1200" dirty="0" err="1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למ"ס</a:t>
            </a:r>
            <a:endParaRPr lang="he-IL" sz="1200" dirty="0">
              <a:solidFill>
                <a:schemeClr val="bg2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7473D408-79F0-5B80-851F-C2FB36465B0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62241710"/>
              </p:ext>
            </p:extLst>
          </p:nvPr>
        </p:nvGraphicFramePr>
        <p:xfrm>
          <a:off x="782310" y="2382347"/>
          <a:ext cx="5122716" cy="3038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A2D52847-1E17-5EF0-7FFE-9827A9E0BF4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55810228"/>
              </p:ext>
            </p:extLst>
          </p:nvPr>
        </p:nvGraphicFramePr>
        <p:xfrm>
          <a:off x="6479482" y="2379046"/>
          <a:ext cx="5122717" cy="30416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4" name="Title 1">
            <a:extLst>
              <a:ext uri="{FF2B5EF4-FFF2-40B4-BE49-F238E27FC236}">
                <a16:creationId xmlns:a16="http://schemas.microsoft.com/office/drawing/2014/main" id="{BA8BA7F9-14A8-2DCE-A0BE-5A1AD443CDBA}"/>
              </a:ext>
            </a:extLst>
          </p:cNvPr>
          <p:cNvSpPr txBox="1">
            <a:spLocks/>
          </p:cNvSpPr>
          <p:nvPr/>
        </p:nvSpPr>
        <p:spPr>
          <a:xfrm>
            <a:off x="353291" y="142903"/>
            <a:ext cx="11679382" cy="123972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 baseline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pPr algn="ctr"/>
            <a:r>
              <a:rPr lang="he-IL" sz="4000" dirty="0"/>
              <a:t>יעדי תעסוקה בגילים 25-64 לשנת 2035: </a:t>
            </a:r>
            <a:br>
              <a:rPr lang="he-IL" sz="4000" dirty="0"/>
            </a:br>
            <a:r>
              <a:rPr lang="he-IL" sz="4000" dirty="0"/>
              <a:t>63% לנשים ערביות ו-83% לגברים ערבים </a:t>
            </a:r>
            <a:endParaRPr lang="en-IL" sz="4000" dirty="0"/>
          </a:p>
        </p:txBody>
      </p:sp>
      <p:sp>
        <p:nvSpPr>
          <p:cNvPr id="16" name="Arrow: Curved Left 15">
            <a:hlinkClick r:id="rId5" action="ppaction://hlinksldjump"/>
            <a:extLst>
              <a:ext uri="{FF2B5EF4-FFF2-40B4-BE49-F238E27FC236}">
                <a16:creationId xmlns:a16="http://schemas.microsoft.com/office/drawing/2014/main" id="{BD38D65D-8EAF-905C-5423-5F551616E079}"/>
              </a:ext>
            </a:extLst>
          </p:cNvPr>
          <p:cNvSpPr/>
          <p:nvPr/>
        </p:nvSpPr>
        <p:spPr>
          <a:xfrm>
            <a:off x="1989807" y="6403951"/>
            <a:ext cx="398351" cy="353224"/>
          </a:xfrm>
          <a:prstGeom prst="curvedLeftArrow">
            <a:avLst>
              <a:gd name="adj1" fmla="val 25000"/>
              <a:gd name="adj2" fmla="val 50000"/>
              <a:gd name="adj3" fmla="val 25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39426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D42E63-D5F2-CA14-E04C-EA80D4A11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" y="365125"/>
            <a:ext cx="11959936" cy="848039"/>
          </a:xfrm>
        </p:spPr>
        <p:txBody>
          <a:bodyPr>
            <a:noAutofit/>
          </a:bodyPr>
          <a:lstStyle/>
          <a:p>
            <a:pPr algn="ctr"/>
            <a:r>
              <a:rPr lang="he-IL" sz="3200" dirty="0"/>
              <a:t>המשך המגמות והשינויים שהיו בעשור האחרון לא יביאו לסגירת הפערים בשיעורי התעסוקה מול החברה היהודית הלא-חרדית </a:t>
            </a:r>
            <a:endParaRPr lang="en-IL" sz="3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749E07-C0B6-498D-6C2B-063D521FC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C7087-B5DC-42A7-88D5-1A14166BEC00}" type="slidenum">
              <a:rPr lang="en-US" smtClean="0"/>
              <a:t>29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2770F72-2FA7-92CB-D15D-6FF8F0326E5E}"/>
              </a:ext>
            </a:extLst>
          </p:cNvPr>
          <p:cNvSpPr txBox="1"/>
          <p:nvPr/>
        </p:nvSpPr>
        <p:spPr>
          <a:xfrm>
            <a:off x="3368386" y="1808933"/>
            <a:ext cx="54552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1600" b="1" dirty="0">
                <a:latin typeface="Segoe UI" panose="020B0502040204020203" pitchFamily="34" charset="0"/>
                <a:cs typeface="Segoe UI" panose="020B0502040204020203" pitchFamily="34" charset="0"/>
              </a:rPr>
              <a:t>שיעורי תעסוקה בגילים 25-64 לפי קבוצות אוכלוסייה ומין</a:t>
            </a:r>
            <a:endParaRPr lang="en-IL" sz="16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9760E807-7584-F112-80DF-0DC91A6DE5C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50965038"/>
              </p:ext>
            </p:extLst>
          </p:nvPr>
        </p:nvGraphicFramePr>
        <p:xfrm>
          <a:off x="558604" y="2163100"/>
          <a:ext cx="5122800" cy="304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141A0EF5-24AB-4E95-C179-C8A83484967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72657106"/>
              </p:ext>
            </p:extLst>
          </p:nvPr>
        </p:nvGraphicFramePr>
        <p:xfrm>
          <a:off x="6510597" y="2163494"/>
          <a:ext cx="5122800" cy="304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A65C766-F8F3-7FF5-D741-203793F16D36}"/>
              </a:ext>
            </a:extLst>
          </p:cNvPr>
          <p:cNvSpPr/>
          <p:nvPr/>
        </p:nvSpPr>
        <p:spPr>
          <a:xfrm>
            <a:off x="259772" y="5477969"/>
            <a:ext cx="11668991" cy="75399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 rtl="1">
              <a:buFont typeface="Arial" panose="020B0604020202020204" pitchFamily="34" charset="0"/>
              <a:buChar char="•"/>
            </a:pPr>
            <a:r>
              <a:rPr lang="he-IL" sz="160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המשך המגמות בהשכלה ובתעסוקה ב-5 שנים האחרונות ל-10 השנים הבאות יביאו לשיעורי תעסוקה של </a:t>
            </a:r>
            <a:r>
              <a:rPr lang="he-IL" sz="1600" b="1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59%</a:t>
            </a:r>
            <a:r>
              <a:rPr lang="he-IL" sz="160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בקרב נשים ערביות ושל </a:t>
            </a:r>
            <a:r>
              <a:rPr lang="he-IL" sz="1600" b="1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75%</a:t>
            </a:r>
            <a:r>
              <a:rPr lang="he-IL" sz="160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בקרב גברים ערבים  </a:t>
            </a:r>
            <a:endParaRPr lang="en-IL" sz="1600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1" name="Arrow: Curved Left 10">
            <a:hlinkClick r:id="rId5" action="ppaction://hlinksldjump"/>
            <a:extLst>
              <a:ext uri="{FF2B5EF4-FFF2-40B4-BE49-F238E27FC236}">
                <a16:creationId xmlns:a16="http://schemas.microsoft.com/office/drawing/2014/main" id="{CE0DE2BB-6894-CA3F-CCE3-F8ED20E980CF}"/>
              </a:ext>
            </a:extLst>
          </p:cNvPr>
          <p:cNvSpPr/>
          <p:nvPr/>
        </p:nvSpPr>
        <p:spPr>
          <a:xfrm>
            <a:off x="1989807" y="6403951"/>
            <a:ext cx="398351" cy="353224"/>
          </a:xfrm>
          <a:prstGeom prst="curvedLeftArrow">
            <a:avLst>
              <a:gd name="adj1" fmla="val 25000"/>
              <a:gd name="adj2" fmla="val 50000"/>
              <a:gd name="adj3" fmla="val 25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>
              <a:solidFill>
                <a:schemeClr val="tx1"/>
              </a:solidFill>
            </a:endParaRPr>
          </a:p>
        </p:txBody>
      </p:sp>
      <p:sp>
        <p:nvSpPr>
          <p:cNvPr id="12" name="תיבת טקסט 2">
            <a:extLst>
              <a:ext uri="{FF2B5EF4-FFF2-40B4-BE49-F238E27FC236}">
                <a16:creationId xmlns:a16="http://schemas.microsoft.com/office/drawing/2014/main" id="{CB943910-F6FC-FCE0-379B-B748787542FF}"/>
              </a:ext>
            </a:extLst>
          </p:cNvPr>
          <p:cNvSpPr txBox="1"/>
          <p:nvPr/>
        </p:nvSpPr>
        <p:spPr>
          <a:xfrm>
            <a:off x="8722036" y="6505223"/>
            <a:ext cx="3352200" cy="276999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r" rtl="1"/>
            <a:r>
              <a:rPr lang="he-IL" sz="1200" dirty="0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מקור: עיבוד החוקרים לנתוני סקר כוח אדם, </a:t>
            </a:r>
            <a:r>
              <a:rPr lang="he-IL" sz="1200" dirty="0" err="1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למ"ס</a:t>
            </a:r>
            <a:endParaRPr lang="he-IL" sz="1200" dirty="0">
              <a:solidFill>
                <a:schemeClr val="bg2">
                  <a:lumMod val="7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77149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D1B544-4FFB-CD4F-7930-8443D2C7C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e-IL" sz="5400" dirty="0"/>
              <a:t>פירוט החישוב של יעדי שכר</a:t>
            </a:r>
            <a:endParaRPr lang="en-IL" sz="5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5D4DD4-6DF1-8CC8-0520-BC84D9D99A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3927" y="1358020"/>
            <a:ext cx="11035578" cy="4988459"/>
          </a:xfrm>
        </p:spPr>
        <p:txBody>
          <a:bodyPr>
            <a:normAutofit/>
          </a:bodyPr>
          <a:lstStyle/>
          <a:p>
            <a:pPr algn="just"/>
            <a:r>
              <a:rPr lang="he-IL" dirty="0"/>
              <a:t>המנגנון מאחורי הגדרת יעדי השכר: </a:t>
            </a:r>
            <a:r>
              <a:rPr lang="he-IL" sz="2800" dirty="0"/>
              <a:t>המשך גידול של 4.1% בשכר של הערבים המועסקים והעלאת הגידול בשכר של הערביות המועסקות ל-3% בשנה (במקום 2.1% בשנה)</a:t>
            </a:r>
          </a:p>
          <a:p>
            <a:pPr marL="0" indent="0" algn="just">
              <a:buNone/>
            </a:pPr>
            <a:endParaRPr lang="he-IL" sz="2800" dirty="0"/>
          </a:p>
          <a:p>
            <a:pPr lvl="1" algn="just"/>
            <a:r>
              <a:rPr lang="he-IL" sz="2600" dirty="0"/>
              <a:t>אנו מניחים כי בקרב היהודים הלא-חרדים השכר הממוצע של הגברים ושל הנשים ימשיך לעלות באותו הקצב כמו בעשור האחרון ב-2.5% וב-2.6% בהתאמה</a:t>
            </a:r>
          </a:p>
          <a:p>
            <a:pPr lvl="1" algn="just"/>
            <a:r>
              <a:rPr lang="he-IL" dirty="0">
                <a:latin typeface="Segoe UI" panose="020B0502040204020203" pitchFamily="34" charset="0"/>
                <a:cs typeface="Segoe UI" panose="020B0502040204020203" pitchFamily="34" charset="0"/>
              </a:rPr>
              <a:t>העלאת יעדי שכר בקרב מועסקים: יעד זה יושג למשל על ידי שינוי תמהיל תחומי לימוד באקדמיה, הגדלת אחוזי המשרה של המועסקים במיוחד בקרב נשים (ערביות 75% משרה, יהודיות 85% משרה), השתתפות בהכשרות מקצועיות בתשואה גבוהה . </a:t>
            </a:r>
          </a:p>
          <a:p>
            <a:pPr marL="457200" lvl="1" indent="0" algn="just">
              <a:buNone/>
            </a:pPr>
            <a:endParaRPr lang="he-IL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285750" indent="-285750" algn="just" rtl="1">
              <a:buFont typeface="Arial" panose="020B0604020202020204" pitchFamily="34" charset="0"/>
              <a:buChar char="•"/>
            </a:pPr>
            <a:endParaRPr lang="he-IL" sz="2800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en-I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3AF6BA-631C-15AA-A54A-F0AD9C2438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C7087-B5DC-42A7-88D5-1A14166BEC00}" type="slidenum">
              <a:rPr lang="en-US" smtClean="0"/>
              <a:t>30</a:t>
            </a:fld>
            <a:endParaRPr lang="en-US"/>
          </a:p>
        </p:txBody>
      </p:sp>
      <p:sp>
        <p:nvSpPr>
          <p:cNvPr id="5" name="Arrow: Curved Left 4">
            <a:hlinkClick r:id="rId2" action="ppaction://hlinksldjump"/>
            <a:extLst>
              <a:ext uri="{FF2B5EF4-FFF2-40B4-BE49-F238E27FC236}">
                <a16:creationId xmlns:a16="http://schemas.microsoft.com/office/drawing/2014/main" id="{4EB24E44-4093-5C58-4A75-B76B4B4177E2}"/>
              </a:ext>
            </a:extLst>
          </p:cNvPr>
          <p:cNvSpPr/>
          <p:nvPr/>
        </p:nvSpPr>
        <p:spPr>
          <a:xfrm>
            <a:off x="1989807" y="6403951"/>
            <a:ext cx="398351" cy="353224"/>
          </a:xfrm>
          <a:prstGeom prst="curvedLeftArrow">
            <a:avLst>
              <a:gd name="adj1" fmla="val 25000"/>
              <a:gd name="adj2" fmla="val 50000"/>
              <a:gd name="adj3" fmla="val 25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07463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45CC7C8B-8EB3-1148-9096-D0B098A54A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5BBDC-AC24-7430-E0B2-BF99F22315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348" y="365125"/>
            <a:ext cx="10931304" cy="848039"/>
          </a:xfrm>
        </p:spPr>
        <p:txBody>
          <a:bodyPr>
            <a:normAutofit fontScale="90000"/>
          </a:bodyPr>
          <a:lstStyle/>
          <a:p>
            <a:pPr algn="ctr"/>
            <a:r>
              <a:rPr lang="he-IL" dirty="0"/>
              <a:t>המתודולוגיה מאחורי הגדרת היעדים </a:t>
            </a:r>
            <a:r>
              <a:rPr lang="he-IL" dirty="0" err="1"/>
              <a:t>למה"ט</a:t>
            </a:r>
            <a:endParaRPr lang="en-I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9FBA0F-767F-C232-B2C8-E75C5E7F1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C7087-B5DC-42A7-88D5-1A14166BEC00}" type="slidenum">
              <a:rPr lang="en-US" smtClean="0"/>
              <a:t>31</a:t>
            </a:fld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FA99EB0-2DB8-B459-4CA2-AC595AFD99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855" y="1358020"/>
            <a:ext cx="11374649" cy="4988459"/>
          </a:xfrm>
        </p:spPr>
        <p:txBody>
          <a:bodyPr>
            <a:normAutofit lnSpcReduction="10000"/>
          </a:bodyPr>
          <a:lstStyle/>
          <a:p>
            <a:pPr algn="just"/>
            <a:r>
              <a:rPr lang="he-IL" b="1" dirty="0"/>
              <a:t>השינוי בשיעור הטכנאים וההנדסאים בגילים 25-34 מגיע מ:</a:t>
            </a:r>
          </a:p>
          <a:p>
            <a:pPr lvl="1" algn="just"/>
            <a:r>
              <a:rPr lang="he-IL" dirty="0"/>
              <a:t>שינויים בשיעור הפונים להשכלה טכנולוגית עד גיל 24 בעשר השנים הבאות</a:t>
            </a:r>
          </a:p>
          <a:p>
            <a:pPr marL="457200" lvl="1" indent="0" algn="just">
              <a:buNone/>
            </a:pPr>
            <a:endParaRPr lang="he-IL" dirty="0"/>
          </a:p>
          <a:p>
            <a:pPr algn="just"/>
            <a:r>
              <a:rPr lang="he-IL" b="1" dirty="0"/>
              <a:t>הגדרת היעד לפי:</a:t>
            </a:r>
          </a:p>
          <a:p>
            <a:pPr lvl="1" algn="just"/>
            <a:r>
              <a:rPr lang="he-IL" dirty="0"/>
              <a:t>השוואת בעלי תעודה על-תיכונית בקרב בני 25-44: </a:t>
            </a:r>
          </a:p>
          <a:p>
            <a:pPr marL="457200" lvl="1" indent="0" algn="just">
              <a:buNone/>
            </a:pPr>
            <a:r>
              <a:rPr lang="en-US" sz="2800" dirty="0"/>
              <a:t>	</a:t>
            </a:r>
            <a:r>
              <a:rPr lang="he-IL" sz="1800" dirty="0"/>
              <a:t>* ביחס לשיעור בעלי תעודה על-תיכונית בקרב היהודים הלא חרדים ב-2024</a:t>
            </a:r>
          </a:p>
          <a:p>
            <a:pPr lvl="2" algn="just"/>
            <a:r>
              <a:rPr lang="he-IL" dirty="0"/>
              <a:t>היעד לשיעור הגברים בעלי תעודה על-תיכונית הוא 11%</a:t>
            </a:r>
          </a:p>
          <a:p>
            <a:pPr lvl="2" algn="just"/>
            <a:r>
              <a:rPr lang="he-IL" dirty="0"/>
              <a:t>היעד לשיעור הנשים בעלות תעודה על-תיכונית הוא 8%</a:t>
            </a:r>
          </a:p>
          <a:p>
            <a:endParaRPr lang="he-IL" dirty="0"/>
          </a:p>
          <a:p>
            <a:endParaRPr lang="he-IL" dirty="0"/>
          </a:p>
          <a:p>
            <a:endParaRPr lang="he-IL" dirty="0"/>
          </a:p>
          <a:p>
            <a:pPr algn="just"/>
            <a:r>
              <a:rPr lang="he-IL" sz="2000" dirty="0"/>
              <a:t>אנו מניחים כי בקרב הקבוצה המבוגרת יותר (בני 35-44) לא יהיו שינויים בהשכלה </a:t>
            </a:r>
          </a:p>
          <a:p>
            <a:pPr marL="457200" lvl="1" indent="0">
              <a:buNone/>
            </a:pPr>
            <a:endParaRPr lang="en-IL" dirty="0"/>
          </a:p>
        </p:txBody>
      </p:sp>
      <p:sp>
        <p:nvSpPr>
          <p:cNvPr id="5" name="Arrow: Curved Left 4">
            <a:hlinkClick r:id="rId2" action="ppaction://hlinksldjump"/>
            <a:extLst>
              <a:ext uri="{FF2B5EF4-FFF2-40B4-BE49-F238E27FC236}">
                <a16:creationId xmlns:a16="http://schemas.microsoft.com/office/drawing/2014/main" id="{3A16C907-A11C-18E7-8E28-AEA007E5BD4B}"/>
              </a:ext>
            </a:extLst>
          </p:cNvPr>
          <p:cNvSpPr/>
          <p:nvPr/>
        </p:nvSpPr>
        <p:spPr>
          <a:xfrm>
            <a:off x="1989807" y="6403951"/>
            <a:ext cx="398351" cy="353224"/>
          </a:xfrm>
          <a:prstGeom prst="curvedLeftArrow">
            <a:avLst>
              <a:gd name="adj1" fmla="val 25000"/>
              <a:gd name="adj2" fmla="val 50000"/>
              <a:gd name="adj3" fmla="val 25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497147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78859E8-72D2-4D7E-A5C2-9B6426E0F6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0BB639-D2BB-0EAF-6ABB-ADE37216B0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348" y="377156"/>
            <a:ext cx="10931304" cy="848039"/>
          </a:xfrm>
        </p:spPr>
        <p:txBody>
          <a:bodyPr>
            <a:normAutofit/>
          </a:bodyPr>
          <a:lstStyle/>
          <a:p>
            <a:pPr algn="ctr"/>
            <a:r>
              <a:rPr lang="he-IL" dirty="0"/>
              <a:t>פירוט יעדי השכלה על תיכונית</a:t>
            </a:r>
            <a:endParaRPr lang="en-I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3A81D8-5831-EBED-5A72-A8CCE1E22A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C7087-B5DC-42A7-88D5-1A14166BEC00}" type="slidenum">
              <a:rPr lang="en-US" smtClean="0"/>
              <a:t>32</a:t>
            </a:fld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B6B27EA-1D5A-4779-6ABD-7FCE7BAF91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683" y="1358020"/>
            <a:ext cx="11405822" cy="4988459"/>
          </a:xfrm>
        </p:spPr>
        <p:txBody>
          <a:bodyPr>
            <a:normAutofit lnSpcReduction="10000"/>
          </a:bodyPr>
          <a:lstStyle/>
          <a:p>
            <a:pPr algn="just"/>
            <a:r>
              <a:rPr lang="he-IL" dirty="0">
                <a:hlinkClick r:id="rId2" action="ppaction://hlinksldjump"/>
              </a:rPr>
              <a:t>המנגנון מאחורי הגדרת היעדים לאקדמיה:</a:t>
            </a:r>
            <a:r>
              <a:rPr lang="he-IL" dirty="0"/>
              <a:t> סגירת פערי ההשכלה בקרב נשים וצמצום פערי ההשכלה בקרב גברים בחצי. </a:t>
            </a:r>
          </a:p>
          <a:p>
            <a:pPr marL="742950" lvl="1" indent="-285750" algn="just"/>
            <a:r>
              <a:rPr lang="he-IL" sz="200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היעד הנוכחי בהחלטת החומש של </a:t>
            </a:r>
            <a:r>
              <a:rPr lang="he-IL" sz="2000" dirty="0" err="1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המל"ג</a:t>
            </a:r>
            <a:r>
              <a:rPr lang="he-IL" sz="200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הוא קצב גידול שנתי ממוצע של מתחילים ב 2.4% בשנה לגברים ונשים ללא שיוני בשיעור הנשירה. </a:t>
            </a:r>
          </a:p>
          <a:p>
            <a:pPr marL="742950" lvl="1" indent="-285750" algn="just"/>
            <a:r>
              <a:rPr lang="he-IL" sz="200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היעד שאנחנו מציעים הוא קצב גידול שנתי של 6% בשנה במספר הבוגרים הערבים בישראל ושל 2.2% במספר הבוגרות הערביות בישראל. </a:t>
            </a:r>
          </a:p>
          <a:p>
            <a:pPr marL="742950" lvl="1" indent="-285750" algn="just"/>
            <a:r>
              <a:rPr lang="he-IL" sz="200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קצב הגידול השנתי בעשור האחרון עמד על 6.1% בקרב גברים ו- 6.6% בקרב נשים</a:t>
            </a:r>
          </a:p>
          <a:p>
            <a:pPr marL="457200" lvl="1" indent="0" algn="just">
              <a:buNone/>
            </a:pPr>
            <a:endParaRPr lang="he-IL" dirty="0"/>
          </a:p>
          <a:p>
            <a:pPr algn="just"/>
            <a:r>
              <a:rPr lang="he-IL" dirty="0">
                <a:hlinkClick r:id="rId3" action="ppaction://hlinksldjump"/>
              </a:rPr>
              <a:t>המנגנון מאחורי הגדרת היעדים </a:t>
            </a:r>
            <a:r>
              <a:rPr lang="he-IL" dirty="0" err="1">
                <a:hlinkClick r:id="rId3" action="ppaction://hlinksldjump"/>
              </a:rPr>
              <a:t>למה"ט</a:t>
            </a:r>
            <a:r>
              <a:rPr lang="he-IL" dirty="0">
                <a:hlinkClick r:id="rId3" action="ppaction://hlinksldjump"/>
              </a:rPr>
              <a:t>: </a:t>
            </a:r>
            <a:r>
              <a:rPr lang="he-IL" dirty="0"/>
              <a:t>סגירת פערי ההשכלה בקרב נשים וגברים</a:t>
            </a:r>
          </a:p>
          <a:p>
            <a:pPr algn="just"/>
            <a:endParaRPr lang="he-IL" dirty="0"/>
          </a:p>
          <a:p>
            <a:pPr marL="742950" lvl="1" indent="-285750" algn="just"/>
            <a:r>
              <a:rPr lang="he-IL" dirty="0">
                <a:solidFill>
                  <a:schemeClr val="tx1"/>
                </a:solidFill>
                <a:hlinkClick r:id="rId4" action="ppaction://hlinksldjump"/>
              </a:rPr>
              <a:t>המשך המגמות של 10 השנים האחרונות מביא ל- 55% מהנשים הערביות בעלות השכלה על-תיכונית ומעלה ול- 30% מהגברים הערבים בעלי השכלה על-תיכונית ומעלה בגילים 25-44 </a:t>
            </a:r>
            <a:endParaRPr lang="he-IL" dirty="0">
              <a:solidFill>
                <a:schemeClr val="tx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just">
              <a:buNone/>
            </a:pPr>
            <a:endParaRPr lang="he-IL" b="1" dirty="0"/>
          </a:p>
        </p:txBody>
      </p:sp>
      <p:sp>
        <p:nvSpPr>
          <p:cNvPr id="3" name="Arrow: Curved Left 2">
            <a:hlinkClick r:id="rId5" action="ppaction://hlinksldjump"/>
            <a:extLst>
              <a:ext uri="{FF2B5EF4-FFF2-40B4-BE49-F238E27FC236}">
                <a16:creationId xmlns:a16="http://schemas.microsoft.com/office/drawing/2014/main" id="{1FEDD051-6655-83CD-C41E-F558B3CD8688}"/>
              </a:ext>
            </a:extLst>
          </p:cNvPr>
          <p:cNvSpPr/>
          <p:nvPr/>
        </p:nvSpPr>
        <p:spPr>
          <a:xfrm>
            <a:off x="1989807" y="6403951"/>
            <a:ext cx="398351" cy="353224"/>
          </a:xfrm>
          <a:prstGeom prst="curvedLeftArrow">
            <a:avLst>
              <a:gd name="adj1" fmla="val 25000"/>
              <a:gd name="adj2" fmla="val 50000"/>
              <a:gd name="adj3" fmla="val 25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0889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1EDFE85A-4A2E-0132-794F-2EA1BDC43A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021A2D-E1E5-C1A9-6E37-9104CFA064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348" y="377156"/>
            <a:ext cx="10931304" cy="848039"/>
          </a:xfrm>
        </p:spPr>
        <p:txBody>
          <a:bodyPr>
            <a:normAutofit/>
          </a:bodyPr>
          <a:lstStyle/>
          <a:p>
            <a:pPr algn="ctr"/>
            <a:r>
              <a:rPr lang="he-IL" dirty="0"/>
              <a:t>המנגנון מאחורי הגדרת היעדים לאקדמיה</a:t>
            </a:r>
            <a:endParaRPr lang="en-I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24038F-7C26-920B-BCBB-335137344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C7087-B5DC-42A7-88D5-1A14166BEC00}" type="slidenum">
              <a:rPr lang="en-US" smtClean="0"/>
              <a:t>33</a:t>
            </a:fld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4E5A74D-12C7-878B-EFE4-406A51F205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683" y="1358020"/>
            <a:ext cx="11405822" cy="4988459"/>
          </a:xfrm>
        </p:spPr>
        <p:txBody>
          <a:bodyPr>
            <a:normAutofit/>
          </a:bodyPr>
          <a:lstStyle/>
          <a:p>
            <a:pPr algn="just"/>
            <a:r>
              <a:rPr lang="he-IL" b="1" dirty="0"/>
              <a:t>הגדרת היעד לפי:</a:t>
            </a:r>
          </a:p>
          <a:p>
            <a:pPr lvl="1" algn="just"/>
            <a:r>
              <a:rPr lang="he-IL" dirty="0"/>
              <a:t>צמצום הפערים ביחס ליהודים הלא-חרדים בשיעור האקדמאיים בקבוצת הגיל 25-44  </a:t>
            </a:r>
            <a:endParaRPr lang="he-IL" b="1" dirty="0"/>
          </a:p>
          <a:p>
            <a:pPr algn="just"/>
            <a:r>
              <a:rPr lang="he-IL" b="1" dirty="0"/>
              <a:t>השגת היעד לגילים 25-44 תגיע מעלייה בשיעור האקדמאיים בקבוצת הגיל הצעירה יותר 25-34</a:t>
            </a:r>
          </a:p>
          <a:p>
            <a:pPr marL="0" indent="0" algn="just">
              <a:buNone/>
            </a:pPr>
            <a:endParaRPr lang="he-IL" dirty="0"/>
          </a:p>
          <a:p>
            <a:pPr algn="just"/>
            <a:r>
              <a:rPr lang="he-IL" sz="2000" dirty="0"/>
              <a:t>אנו מניחים כי בקרב הקבוצה המבוגרת יותר (בני 35-44) לא יהיו שינויים בהשכלה </a:t>
            </a:r>
          </a:p>
          <a:p>
            <a:pPr algn="just"/>
            <a:r>
              <a:rPr lang="he-IL" sz="2000" dirty="0"/>
              <a:t>אנו מניחים כי לא יהיה ניתן לבטל את התופעה של הלימודים בחו"ל אך נרצה לצמצם אותה</a:t>
            </a:r>
          </a:p>
          <a:p>
            <a:pPr marL="457200" lvl="1" indent="0">
              <a:buNone/>
            </a:pPr>
            <a:endParaRPr lang="en-IL" dirty="0"/>
          </a:p>
        </p:txBody>
      </p:sp>
      <p:sp>
        <p:nvSpPr>
          <p:cNvPr id="5" name="Arrow: Curved Left 4">
            <a:hlinkClick r:id="rId2" action="ppaction://hlinksldjump"/>
            <a:extLst>
              <a:ext uri="{FF2B5EF4-FFF2-40B4-BE49-F238E27FC236}">
                <a16:creationId xmlns:a16="http://schemas.microsoft.com/office/drawing/2014/main" id="{CE1678CB-21FD-D41F-D94A-762F2030BA64}"/>
              </a:ext>
            </a:extLst>
          </p:cNvPr>
          <p:cNvSpPr/>
          <p:nvPr/>
        </p:nvSpPr>
        <p:spPr>
          <a:xfrm>
            <a:off x="1989807" y="6403951"/>
            <a:ext cx="398351" cy="353224"/>
          </a:xfrm>
          <a:prstGeom prst="curvedLeftArrow">
            <a:avLst>
              <a:gd name="adj1" fmla="val 25000"/>
              <a:gd name="adj2" fmla="val 50000"/>
              <a:gd name="adj3" fmla="val 25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626005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A00D9C-7523-2B98-93E5-165BC1F00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857" y="365125"/>
            <a:ext cx="11897832" cy="848039"/>
          </a:xfrm>
        </p:spPr>
        <p:txBody>
          <a:bodyPr>
            <a:noAutofit/>
          </a:bodyPr>
          <a:lstStyle/>
          <a:p>
            <a:pPr algn="ctr"/>
            <a:r>
              <a:rPr lang="he-IL" sz="3200" dirty="0"/>
              <a:t>המשך המגמות והשינויים שהיו בעשור האחרון לא יביאו לסגירת הפערים בשיעורי ההשכלה מול החברה היהודית הלא-חרדית </a:t>
            </a:r>
            <a:endParaRPr lang="en-IL" sz="3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F2C57C-11B7-9007-D575-EC6D926C8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C7087-B5DC-42A7-88D5-1A14166BEC00}" type="slidenum">
              <a:rPr lang="en-US" smtClean="0"/>
              <a:t>34</a:t>
            </a:fld>
            <a:endParaRPr lang="en-US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A1457CFE-528D-3DE9-77A6-0954D5EF338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68961406"/>
              </p:ext>
            </p:extLst>
          </p:nvPr>
        </p:nvGraphicFramePr>
        <p:xfrm>
          <a:off x="694612" y="2150181"/>
          <a:ext cx="10998126" cy="38174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0E9FB38-01B5-8473-42F2-D1C3F239F2A3}"/>
              </a:ext>
            </a:extLst>
          </p:cNvPr>
          <p:cNvSpPr txBox="1"/>
          <p:nvPr/>
        </p:nvSpPr>
        <p:spPr>
          <a:xfrm>
            <a:off x="2221908" y="1748258"/>
            <a:ext cx="59406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e-IL" sz="1400" b="1" dirty="0">
                <a:latin typeface="Segoe UI" panose="020B0502040204020203" pitchFamily="34" charset="0"/>
                <a:cs typeface="Segoe UI" panose="020B0502040204020203" pitchFamily="34" charset="0"/>
              </a:rPr>
              <a:t>התפלגות ההשכלה בגילים 25-44 לפי קבוצות אוכלוסייה ומין</a:t>
            </a:r>
            <a:endParaRPr lang="en-IL" sz="14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Arrow: Curved Left 2">
            <a:hlinkClick r:id="rId4" action="ppaction://hlinksldjump"/>
            <a:extLst>
              <a:ext uri="{FF2B5EF4-FFF2-40B4-BE49-F238E27FC236}">
                <a16:creationId xmlns:a16="http://schemas.microsoft.com/office/drawing/2014/main" id="{F9A92177-A910-A4FB-75F9-212F36006113}"/>
              </a:ext>
            </a:extLst>
          </p:cNvPr>
          <p:cNvSpPr/>
          <p:nvPr/>
        </p:nvSpPr>
        <p:spPr>
          <a:xfrm>
            <a:off x="1989807" y="6403951"/>
            <a:ext cx="398351" cy="353224"/>
          </a:xfrm>
          <a:prstGeom prst="curvedLeftArrow">
            <a:avLst>
              <a:gd name="adj1" fmla="val 25000"/>
              <a:gd name="adj2" fmla="val 50000"/>
              <a:gd name="adj3" fmla="val 25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224017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EA6D1EAA-5A9A-8328-DAA2-0F66481FFD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213389-C5E5-E277-6683-D0FD0E9AE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7758" y="248346"/>
            <a:ext cx="11336482" cy="955043"/>
          </a:xfrm>
        </p:spPr>
        <p:txBody>
          <a:bodyPr>
            <a:noAutofit/>
          </a:bodyPr>
          <a:lstStyle/>
          <a:p>
            <a:pPr algn="ctr"/>
            <a:r>
              <a:rPr lang="he-IL" sz="3600" dirty="0"/>
              <a:t>פירוט יעדי השכלה אקדמית</a:t>
            </a:r>
            <a:endParaRPr lang="en-IL" sz="3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D6B932-1000-68B7-F637-365C7EF500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C7087-B5DC-42A7-88D5-1A14166BEC00}" type="slidenum">
              <a:rPr lang="en-US" smtClean="0"/>
              <a:t>35</a:t>
            </a:fld>
            <a:endParaRPr lang="en-US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30EDC5B-EFD4-C62D-1BFA-D02169AEB9D4}"/>
              </a:ext>
            </a:extLst>
          </p:cNvPr>
          <p:cNvGraphicFramePr>
            <a:graphicFrameLocks noGrp="1"/>
          </p:cNvGraphicFramePr>
          <p:nvPr/>
        </p:nvGraphicFramePr>
        <p:xfrm>
          <a:off x="4471049" y="2675532"/>
          <a:ext cx="6499801" cy="171188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83228">
                  <a:extLst>
                    <a:ext uri="{9D8B030D-6E8A-4147-A177-3AD203B41FA5}">
                      <a16:colId xmlns:a16="http://schemas.microsoft.com/office/drawing/2014/main" val="42107224"/>
                    </a:ext>
                  </a:extLst>
                </a:gridCol>
                <a:gridCol w="4316573">
                  <a:extLst>
                    <a:ext uri="{9D8B030D-6E8A-4147-A177-3AD203B41FA5}">
                      <a16:colId xmlns:a16="http://schemas.microsoft.com/office/drawing/2014/main" val="3411719182"/>
                    </a:ext>
                  </a:extLst>
                </a:gridCol>
              </a:tblGrid>
              <a:tr h="422786">
                <a:tc>
                  <a:txBody>
                    <a:bodyPr/>
                    <a:lstStyle/>
                    <a:p>
                      <a:pPr algn="ctr"/>
                      <a:r>
                        <a:rPr lang="he-IL" b="1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8,760</a:t>
                      </a:r>
                      <a:endParaRPr lang="en-IL" b="1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b="1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יעד לסך הכול בעלי תואר ראשון ומעלה </a:t>
                      </a:r>
                      <a:r>
                        <a:rPr lang="he-IL" sz="1400" b="1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(כולל חו"ל)</a:t>
                      </a:r>
                      <a:endParaRPr lang="en-IL" b="1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05055489"/>
                  </a:ext>
                </a:extLst>
              </a:tr>
              <a:tr h="462203">
                <a:tc>
                  <a:txBody>
                    <a:bodyPr/>
                    <a:lstStyle/>
                    <a:p>
                      <a:pPr algn="ctr"/>
                      <a:r>
                        <a:rPr lang="he-IL" b="1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30%</a:t>
                      </a:r>
                      <a:endParaRPr lang="en-IL" b="1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b="1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הנחה על הלומדים בחו"ל*</a:t>
                      </a:r>
                      <a:endParaRPr lang="en-IL" b="1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29704648"/>
                  </a:ext>
                </a:extLst>
              </a:tr>
              <a:tr h="462203">
                <a:tc>
                  <a:txBody>
                    <a:bodyPr/>
                    <a:lstStyle/>
                    <a:p>
                      <a:pPr algn="ctr"/>
                      <a:r>
                        <a:rPr lang="he-IL" sz="2000" b="1" dirty="0">
                          <a:solidFill>
                            <a:srgbClr val="FF0000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6,150**</a:t>
                      </a:r>
                      <a:endParaRPr lang="en-IL" sz="2000" b="1" dirty="0">
                        <a:solidFill>
                          <a:srgbClr val="FF0000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2000" b="1" dirty="0">
                          <a:solidFill>
                            <a:srgbClr val="FF0000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יעד למסיימי אקדמיה בישראל</a:t>
                      </a:r>
                    </a:p>
                    <a:p>
                      <a:pPr algn="ctr"/>
                      <a:r>
                        <a:rPr lang="he-IL" sz="1800" b="1" dirty="0">
                          <a:solidFill>
                            <a:srgbClr val="FF0000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ממוצע שנתי</a:t>
                      </a:r>
                      <a:endParaRPr lang="en-IL" sz="1800" b="1" dirty="0">
                        <a:solidFill>
                          <a:srgbClr val="FF0000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0983194"/>
                  </a:ext>
                </a:extLst>
              </a:tr>
            </a:tbl>
          </a:graphicData>
        </a:graphic>
      </p:graphicFrame>
      <p:sp>
        <p:nvSpPr>
          <p:cNvPr id="7" name="תיבת טקסט 2">
            <a:extLst>
              <a:ext uri="{FF2B5EF4-FFF2-40B4-BE49-F238E27FC236}">
                <a16:creationId xmlns:a16="http://schemas.microsoft.com/office/drawing/2014/main" id="{8821E78D-DE47-89D7-2D55-C7A343F024B3}"/>
              </a:ext>
            </a:extLst>
          </p:cNvPr>
          <p:cNvSpPr txBox="1"/>
          <p:nvPr/>
        </p:nvSpPr>
        <p:spPr>
          <a:xfrm>
            <a:off x="2181438" y="6422525"/>
            <a:ext cx="9780229" cy="41549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 rtl="1"/>
            <a:r>
              <a:rPr lang="he-IL" sz="1050" dirty="0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* </a:t>
            </a:r>
            <a:r>
              <a:rPr lang="he-IL" sz="105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בקרב גברים ערבים כ- 50% היום מסיימים את לימודיהם בחו"ל לעומת כ-40% בקרב נשים ערביות </a:t>
            </a:r>
          </a:p>
          <a:p>
            <a:pPr algn="just" rtl="1"/>
            <a:r>
              <a:rPr lang="he-IL" sz="105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** קצב העלייה השנתי המוצע המגולם ביעד לגברים זהה לקצב בעלייה השנתי הממוצע שהיה בקרב הנשים הערביות בין השנים 2011 עד 2023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43CCC247-B459-90DF-85BC-D399F27CD113}"/>
              </a:ext>
            </a:extLst>
          </p:cNvPr>
          <p:cNvGraphicFramePr>
            <a:graphicFrameLocks noGrp="1"/>
          </p:cNvGraphicFramePr>
          <p:nvPr/>
        </p:nvGraphicFramePr>
        <p:xfrm>
          <a:off x="1221148" y="1690875"/>
          <a:ext cx="9749702" cy="88498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49901">
                  <a:extLst>
                    <a:ext uri="{9D8B030D-6E8A-4147-A177-3AD203B41FA5}">
                      <a16:colId xmlns:a16="http://schemas.microsoft.com/office/drawing/2014/main" val="220033135"/>
                    </a:ext>
                  </a:extLst>
                </a:gridCol>
                <a:gridCol w="2183228">
                  <a:extLst>
                    <a:ext uri="{9D8B030D-6E8A-4147-A177-3AD203B41FA5}">
                      <a16:colId xmlns:a16="http://schemas.microsoft.com/office/drawing/2014/main" val="3565516558"/>
                    </a:ext>
                  </a:extLst>
                </a:gridCol>
                <a:gridCol w="4316573">
                  <a:extLst>
                    <a:ext uri="{9D8B030D-6E8A-4147-A177-3AD203B41FA5}">
                      <a16:colId xmlns:a16="http://schemas.microsoft.com/office/drawing/2014/main" val="1369252281"/>
                    </a:ext>
                  </a:extLst>
                </a:gridCol>
              </a:tblGrid>
              <a:tr h="462203">
                <a:tc>
                  <a:txBody>
                    <a:bodyPr/>
                    <a:lstStyle/>
                    <a:p>
                      <a:pPr algn="ctr"/>
                      <a:r>
                        <a:rPr lang="he-IL" sz="24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ערביות </a:t>
                      </a:r>
                      <a:endParaRPr lang="en-IL" sz="24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sz="24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ערבים </a:t>
                      </a:r>
                      <a:endParaRPr lang="en-IL" sz="24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IL" b="1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29672253"/>
                  </a:ext>
                </a:extLst>
              </a:tr>
              <a:tr h="422786">
                <a:tc>
                  <a:txBody>
                    <a:bodyPr/>
                    <a:lstStyle/>
                    <a:p>
                      <a:pPr algn="ctr"/>
                      <a:r>
                        <a:rPr lang="he-IL" b="1" dirty="0">
                          <a:solidFill>
                            <a:schemeClr val="accent6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6,440</a:t>
                      </a:r>
                      <a:endParaRPr lang="en-IL" b="1" dirty="0">
                        <a:solidFill>
                          <a:schemeClr val="accent6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b="1" dirty="0">
                          <a:solidFill>
                            <a:schemeClr val="accent6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2,457</a:t>
                      </a:r>
                      <a:endParaRPr lang="en-IL" b="1" dirty="0">
                        <a:solidFill>
                          <a:schemeClr val="accent6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e-IL" b="1" dirty="0">
                          <a:solidFill>
                            <a:schemeClr val="accent6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מסיימי אקדמיה בישראל תשפ"ג (2023)</a:t>
                      </a:r>
                      <a:endParaRPr lang="en-IL" b="1" dirty="0">
                        <a:solidFill>
                          <a:schemeClr val="accent6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69795724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F5CB42F1-742D-6AC7-AB35-A379FD1B6321}"/>
              </a:ext>
            </a:extLst>
          </p:cNvPr>
          <p:cNvGraphicFramePr>
            <a:graphicFrameLocks noGrp="1"/>
          </p:cNvGraphicFramePr>
          <p:nvPr/>
        </p:nvGraphicFramePr>
        <p:xfrm>
          <a:off x="1221148" y="2737527"/>
          <a:ext cx="3249901" cy="148672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49901">
                  <a:extLst>
                    <a:ext uri="{9D8B030D-6E8A-4147-A177-3AD203B41FA5}">
                      <a16:colId xmlns:a16="http://schemas.microsoft.com/office/drawing/2014/main" val="2612205419"/>
                    </a:ext>
                  </a:extLst>
                </a:gridCol>
              </a:tblGrid>
              <a:tr h="466576">
                <a:tc>
                  <a:txBody>
                    <a:bodyPr/>
                    <a:lstStyle/>
                    <a:p>
                      <a:pPr algn="ctr"/>
                      <a:r>
                        <a:rPr lang="he-IL" b="1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11,500</a:t>
                      </a:r>
                      <a:endParaRPr lang="en-IL" b="1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38659676"/>
                  </a:ext>
                </a:extLst>
              </a:tr>
              <a:tr h="510076">
                <a:tc>
                  <a:txBody>
                    <a:bodyPr/>
                    <a:lstStyle/>
                    <a:p>
                      <a:pPr algn="ctr"/>
                      <a:r>
                        <a:rPr lang="he-IL" b="1" dirty="0">
                          <a:solidFill>
                            <a:schemeClr val="tx1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20%</a:t>
                      </a:r>
                      <a:endParaRPr lang="en-IL" b="1" dirty="0">
                        <a:solidFill>
                          <a:schemeClr val="tx1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28379146"/>
                  </a:ext>
                </a:extLst>
              </a:tr>
              <a:tr h="510076">
                <a:tc>
                  <a:txBody>
                    <a:bodyPr/>
                    <a:lstStyle/>
                    <a:p>
                      <a:pPr algn="ctr"/>
                      <a:r>
                        <a:rPr lang="he-IL" sz="2000" b="1" dirty="0">
                          <a:solidFill>
                            <a:srgbClr val="FF0000"/>
                          </a:solidFill>
                          <a:latin typeface="Segoe UI" panose="020B0502040204020203" pitchFamily="34" charset="0"/>
                          <a:cs typeface="Segoe UI" panose="020B0502040204020203" pitchFamily="34" charset="0"/>
                        </a:rPr>
                        <a:t>9,200</a:t>
                      </a:r>
                      <a:endParaRPr lang="en-IL" sz="2000" b="1" dirty="0">
                        <a:solidFill>
                          <a:srgbClr val="FF0000"/>
                        </a:solidFill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75339021"/>
                  </a:ext>
                </a:extLst>
              </a:tr>
            </a:tbl>
          </a:graphicData>
        </a:graphic>
      </p:graphicFrame>
      <p:sp>
        <p:nvSpPr>
          <p:cNvPr id="6" name="Arrow: Curved Left 5">
            <a:hlinkClick r:id="rId3" action="ppaction://hlinksldjump"/>
            <a:extLst>
              <a:ext uri="{FF2B5EF4-FFF2-40B4-BE49-F238E27FC236}">
                <a16:creationId xmlns:a16="http://schemas.microsoft.com/office/drawing/2014/main" id="{8F56B714-03AF-918C-9B1B-5B1934891D86}"/>
              </a:ext>
            </a:extLst>
          </p:cNvPr>
          <p:cNvSpPr/>
          <p:nvPr/>
        </p:nvSpPr>
        <p:spPr>
          <a:xfrm>
            <a:off x="1989807" y="6403951"/>
            <a:ext cx="398351" cy="353224"/>
          </a:xfrm>
          <a:prstGeom prst="curvedLeftArrow">
            <a:avLst>
              <a:gd name="adj1" fmla="val 25000"/>
              <a:gd name="adj2" fmla="val 50000"/>
              <a:gd name="adj3" fmla="val 25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4194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EFDF6-9A78-BF41-8A9F-94CFA588F9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569" y="114092"/>
            <a:ext cx="11820228" cy="848039"/>
          </a:xfrm>
        </p:spPr>
        <p:txBody>
          <a:bodyPr>
            <a:noAutofit/>
          </a:bodyPr>
          <a:lstStyle/>
          <a:p>
            <a:pPr algn="ctr"/>
            <a:r>
              <a:rPr lang="he-IL" sz="3200" dirty="0"/>
              <a:t>הצעה למדד: השתתפות של בני 18-24 בתעסוקה או הכשרה</a:t>
            </a:r>
            <a:br>
              <a:rPr lang="he-IL" sz="3200" dirty="0"/>
            </a:br>
            <a:endParaRPr lang="en-IL" sz="3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66AB25-1A7C-FA4C-C0F2-840381713E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C7087-B5DC-42A7-88D5-1A14166BEC00}" type="slidenum">
              <a:rPr lang="en-US" smtClean="0"/>
              <a:t>36</a:t>
            </a:fld>
            <a:endParaRPr lang="en-US"/>
          </a:p>
        </p:txBody>
      </p:sp>
      <p:sp>
        <p:nvSpPr>
          <p:cNvPr id="7" name="תיבת טקסט 11">
            <a:extLst>
              <a:ext uri="{FF2B5EF4-FFF2-40B4-BE49-F238E27FC236}">
                <a16:creationId xmlns:a16="http://schemas.microsoft.com/office/drawing/2014/main" id="{46659365-9DA7-D714-BB86-E269F5164E59}"/>
              </a:ext>
            </a:extLst>
          </p:cNvPr>
          <p:cNvSpPr txBox="1"/>
          <p:nvPr/>
        </p:nvSpPr>
        <p:spPr>
          <a:xfrm>
            <a:off x="5940797" y="6001598"/>
            <a:ext cx="6096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r" rtl="1">
              <a:defRPr sz="120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he-IL" dirty="0">
                <a:latin typeface="Segoe UI" panose="020B0502040204020203" pitchFamily="34" charset="0"/>
                <a:cs typeface="Segoe UI" panose="020B0502040204020203" pitchFamily="34" charset="0"/>
              </a:rPr>
              <a:t>הנתונים מתייחסים לשיעור בני 18-24 שאינם עובדים או לומדים</a:t>
            </a:r>
          </a:p>
          <a:p>
            <a:r>
              <a:rPr lang="he-IL" dirty="0">
                <a:latin typeface="Segoe UI" panose="020B0502040204020203" pitchFamily="34" charset="0"/>
                <a:cs typeface="Segoe UI" panose="020B0502040204020203" pitchFamily="34" charset="0"/>
              </a:rPr>
              <a:t>הערים המעורבות אליהן אנו מתייחסים במצגת זו אינן כוללות את ירושלים, ומונות את חיפה, לוד, מעלות-תרשיחא, נווה שלום, נוף הגליל, עכו, רמלה ותל אביב-יפו.</a:t>
            </a:r>
          </a:p>
          <a:p>
            <a:r>
              <a:rPr lang="he-IL" dirty="0">
                <a:latin typeface="Segoe UI" panose="020B0502040204020203" pitchFamily="34" charset="0"/>
                <a:cs typeface="Segoe UI" panose="020B0502040204020203" pitchFamily="34" charset="0"/>
              </a:rPr>
              <a:t>מקור: עיבודי החוקרים במכון אהרן לנתוני סקרי כוח אדם, הלשכה המרכזית לסטטיסטיקה</a:t>
            </a:r>
          </a:p>
        </p:txBody>
      </p:sp>
      <p:graphicFrame>
        <p:nvGraphicFramePr>
          <p:cNvPr id="8" name="Chart 2">
            <a:extLst>
              <a:ext uri="{FF2B5EF4-FFF2-40B4-BE49-F238E27FC236}">
                <a16:creationId xmlns:a16="http://schemas.microsoft.com/office/drawing/2014/main" id="{B7B89A0B-371A-26D0-EC07-A1EE3AD1F05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64486175"/>
              </p:ext>
            </p:extLst>
          </p:nvPr>
        </p:nvGraphicFramePr>
        <p:xfrm>
          <a:off x="321137" y="1797357"/>
          <a:ext cx="5619660" cy="39176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Chart 1">
            <a:extLst>
              <a:ext uri="{FF2B5EF4-FFF2-40B4-BE49-F238E27FC236}">
                <a16:creationId xmlns:a16="http://schemas.microsoft.com/office/drawing/2014/main" id="{CF8FD0F2-9117-87C4-BCA8-742C19DCFC12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88611091"/>
              </p:ext>
            </p:extLst>
          </p:nvPr>
        </p:nvGraphicFramePr>
        <p:xfrm>
          <a:off x="6128479" y="1797357"/>
          <a:ext cx="5636168" cy="39176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Rectangle 2">
            <a:extLst>
              <a:ext uri="{FF2B5EF4-FFF2-40B4-BE49-F238E27FC236}">
                <a16:creationId xmlns:a16="http://schemas.microsoft.com/office/drawing/2014/main" id="{D76F6548-E678-0E8F-4F40-BBEBC4E393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1510759"/>
            <a:ext cx="12191999" cy="3602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ctr" rtl="1">
              <a:lnSpc>
                <a:spcPct val="90000"/>
              </a:lnSpc>
              <a:spcBef>
                <a:spcPts val="1000"/>
              </a:spcBef>
            </a:pPr>
            <a:r>
              <a:rPr lang="he-IL" sz="1600" b="1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חוסר מעש של נשים וגברים בגילי 18-24 בישראל לפי קבוצות אוכלוסייה, 2012-2023</a:t>
            </a:r>
          </a:p>
        </p:txBody>
      </p:sp>
      <p:sp>
        <p:nvSpPr>
          <p:cNvPr id="3" name="Arrow: Curved Left 2">
            <a:hlinkClick r:id="rId5" action="ppaction://hlinksldjump"/>
            <a:extLst>
              <a:ext uri="{FF2B5EF4-FFF2-40B4-BE49-F238E27FC236}">
                <a16:creationId xmlns:a16="http://schemas.microsoft.com/office/drawing/2014/main" id="{3BF57727-258C-6A84-F2F9-1623664B33EC}"/>
              </a:ext>
            </a:extLst>
          </p:cNvPr>
          <p:cNvSpPr/>
          <p:nvPr/>
        </p:nvSpPr>
        <p:spPr>
          <a:xfrm>
            <a:off x="1989807" y="6403951"/>
            <a:ext cx="398351" cy="353224"/>
          </a:xfrm>
          <a:prstGeom prst="curvedLeftArrow">
            <a:avLst>
              <a:gd name="adj1" fmla="val 25000"/>
              <a:gd name="adj2" fmla="val 50000"/>
              <a:gd name="adj3" fmla="val 25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962137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8BB32D62-B906-97D9-B02D-EE8292C663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86B38-5FB8-F16F-34FC-5948907144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475" y="365125"/>
            <a:ext cx="11899230" cy="848039"/>
          </a:xfrm>
        </p:spPr>
        <p:txBody>
          <a:bodyPr>
            <a:noAutofit/>
          </a:bodyPr>
          <a:lstStyle/>
          <a:p>
            <a:pPr algn="ctr"/>
            <a:r>
              <a:rPr lang="he-IL" dirty="0"/>
              <a:t>המדידה הקיימת כיום במשרד החינוך לתלמידי י"ב היא הערכת יתר למסיימי י"ב</a:t>
            </a:r>
            <a:endParaRPr lang="en-I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F89DC2-A65B-402A-44FB-7565FCF509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C7087-B5DC-42A7-88D5-1A14166BEC00}" type="slidenum">
              <a:rPr lang="en-US" smtClean="0"/>
              <a:t>37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E70DB09-F4BD-F29F-F939-CCC81F3C3027}"/>
              </a:ext>
            </a:extLst>
          </p:cNvPr>
          <p:cNvSpPr txBox="1"/>
          <p:nvPr/>
        </p:nvSpPr>
        <p:spPr>
          <a:xfrm>
            <a:off x="3125674" y="1681844"/>
            <a:ext cx="59406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e-IL" sz="1400" b="1" dirty="0">
                <a:latin typeface="Segoe UI" panose="020B0502040204020203" pitchFamily="34" charset="0"/>
                <a:cs typeface="Segoe UI" panose="020B0502040204020203" pitchFamily="34" charset="0"/>
              </a:rPr>
              <a:t>תלמידים בי"ב וניגשים לבגרות מתוך השנתון בקרב ערבים לפי מין, 2022</a:t>
            </a:r>
            <a:endParaRPr lang="en-IL" sz="14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" name="תיבת טקסט 2">
            <a:extLst>
              <a:ext uri="{FF2B5EF4-FFF2-40B4-BE49-F238E27FC236}">
                <a16:creationId xmlns:a16="http://schemas.microsoft.com/office/drawing/2014/main" id="{966E1FB0-7E28-1479-3762-CCA33F916962}"/>
              </a:ext>
            </a:extLst>
          </p:cNvPr>
          <p:cNvSpPr txBox="1"/>
          <p:nvPr/>
        </p:nvSpPr>
        <p:spPr>
          <a:xfrm>
            <a:off x="2299476" y="6528306"/>
            <a:ext cx="9780229" cy="25391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just" rtl="1"/>
            <a:r>
              <a:rPr lang="he-IL" sz="1050" dirty="0">
                <a:solidFill>
                  <a:schemeClr val="bg2">
                    <a:lumMod val="7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* הנתונים אינם כוללים ערבים במזרח ירושלים </a:t>
            </a: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881808E2-FF76-CE7C-2A88-E43CD35DA65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30003393"/>
              </p:ext>
            </p:extLst>
          </p:nvPr>
        </p:nvGraphicFramePr>
        <p:xfrm>
          <a:off x="584290" y="2076572"/>
          <a:ext cx="11091600" cy="395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Arrow: Curved Left 8">
            <a:hlinkClick r:id="rId4" action="ppaction://hlinksldjump"/>
            <a:extLst>
              <a:ext uri="{FF2B5EF4-FFF2-40B4-BE49-F238E27FC236}">
                <a16:creationId xmlns:a16="http://schemas.microsoft.com/office/drawing/2014/main" id="{A2FB10CE-4C8C-A645-13EC-41702A72DD10}"/>
              </a:ext>
            </a:extLst>
          </p:cNvPr>
          <p:cNvSpPr/>
          <p:nvPr/>
        </p:nvSpPr>
        <p:spPr>
          <a:xfrm>
            <a:off x="1989807" y="6403951"/>
            <a:ext cx="398351" cy="353224"/>
          </a:xfrm>
          <a:prstGeom prst="curvedLeftArrow">
            <a:avLst>
              <a:gd name="adj1" fmla="val 25000"/>
              <a:gd name="adj2" fmla="val 50000"/>
              <a:gd name="adj3" fmla="val 25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L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90121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3888</TotalTime>
  <Words>2698</Words>
  <Application>Microsoft Office PowerPoint</Application>
  <PresentationFormat>Widescreen</PresentationFormat>
  <Paragraphs>463</Paragraphs>
  <Slides>37</Slides>
  <Notes>29</Notes>
  <HiddenSlides>13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2" baseType="lpstr">
      <vt:lpstr>Arial</vt:lpstr>
      <vt:lpstr>Calibri</vt:lpstr>
      <vt:lpstr>Segoe UI</vt:lpstr>
      <vt:lpstr>Wingdings</vt:lpstr>
      <vt:lpstr>Office Theme</vt:lpstr>
      <vt:lpstr>יעדי תעסוקה והון אנושי בחברה הערבית</vt:lpstr>
      <vt:lpstr>החזון: הגדלת ההכנסה מעבודה לנפש בחברה הערבית וצמצום הפערים למול החברה היהודיות הלא-חרדית באמצעות שילוב בתעסוקה איכותית (שיעורי תעסוקה ושכר) והעלאת רמת ההון האנושי</vt:lpstr>
      <vt:lpstr>ההכנסה מעבודה לנפש בחברה הערבית מהווה 49% בלבד מזו של החברה היהודית הלא-חרדית</vt:lpstr>
      <vt:lpstr>הגדרת יעדים למימוש החזון</vt:lpstr>
      <vt:lpstr>הגדרת יעדים למימוש החזון</vt:lpstr>
      <vt:lpstr>יעדי תעסוקה בגילים 25-64 לשנת 2035:  63% לערביות ו-83% לערבים </vt:lpstr>
      <vt:lpstr>יעדי משנה לתעסוקה בגילים 25-44 לשנת 2035:  73% לערביות ו-84% לערבים </vt:lpstr>
      <vt:lpstr>יעדי שכר* בגילים 25-44 לשנת 2035:  10,500 לערביות ו-19,700 לערבים </vt:lpstr>
      <vt:lpstr>השגת יעדי התעסוקה והשכר יובילו לכך שהפער בהכנסה מעבודה לנפש יצטמצם מ-49% בשנת 2022 ל-73% בשנת 2035</vt:lpstr>
      <vt:lpstr>השגת יעדי תעסוקה ושכר בקבוצת הגיל הצעירה 25-44 תגיע גם מעלייה ברמת ההשכלה</vt:lpstr>
      <vt:lpstr>בקרב הגברים: צמצום פערי השכלה אקדמית בחצי והשוואת השכלה טכנולוגית (מה"ט)</vt:lpstr>
      <vt:lpstr>בקרב הנשים: השוואת רמות השכלה לנשים יהודיות לא-חרדיות</vt:lpstr>
      <vt:lpstr>מדדים להשכלה אקדמית לשנת 2035</vt:lpstr>
      <vt:lpstr>הצעה ליעדים לבוגרי תואר ראשון מישראל בכל שנה עד שנת 2035: 6,150 ערבים ו-9,200 ערביות</vt:lpstr>
      <vt:lpstr>מדדים למה"ט לשנת 2035</vt:lpstr>
      <vt:lpstr>הצעה ליעדים למדופלמים (מה"ט) בכל שנה עד שנת 2035: 3,550 ערבים ו-2,240 ערביות</vt:lpstr>
      <vt:lpstr>מדדים להכשרות מקצועיות לשנת 2035</vt:lpstr>
      <vt:lpstr>הצעה למדד: השתתפות של בני 18-24 בתעסוקה, השכלה או הכשרה </vt:lpstr>
      <vt:lpstr>השגת יעדי תעסוקה ושכר בקבוצת הגיל הצעירה 25-44 תגיע גם מעלייה ברמת ההישגים במערכת החינוך</vt:lpstr>
      <vt:lpstr>מדדים למערכת החינוך לשנת 2035</vt:lpstr>
      <vt:lpstr>יעדים למערכת החינוך 2035:  95% מהערביות ו-92% מהערבים מסיימי י"ב זכאים לבגרות</vt:lpstr>
      <vt:lpstr>יעדים למערכת החינוך 2035:  82% מהערביות ו-60% מהערבים מסיימי י"ב זכאים לבגרות אקדמית</vt:lpstr>
      <vt:lpstr>יעדים למערכת החינוך 2035:  18% מהערביות ו-15% מהערבים מסיימי י"ב זכאים לבגרות טק</vt:lpstr>
      <vt:lpstr>מדדים נוספים למערכת החינוך לשנת 2035</vt:lpstr>
      <vt:lpstr>נספחים</vt:lpstr>
      <vt:lpstr>פירוט החישוב של יעדי תעסוקה</vt:lpstr>
      <vt:lpstr>המנגנון מאחורי הגדרת יעדי תעסוקה</vt:lpstr>
      <vt:lpstr>PowerPoint Presentation</vt:lpstr>
      <vt:lpstr>המשך המגמות והשינויים שהיו בעשור האחרון לא יביאו לסגירת הפערים בשיעורי התעסוקה מול החברה היהודית הלא-חרדית </vt:lpstr>
      <vt:lpstr>פירוט החישוב של יעדי שכר</vt:lpstr>
      <vt:lpstr>המתודולוגיה מאחורי הגדרת היעדים למה"ט</vt:lpstr>
      <vt:lpstr>פירוט יעדי השכלה על תיכונית</vt:lpstr>
      <vt:lpstr>המנגנון מאחורי הגדרת היעדים לאקדמיה</vt:lpstr>
      <vt:lpstr>המשך המגמות והשינויים שהיו בעשור האחרון לא יביאו לסגירת הפערים בשיעורי ההשכלה מול החברה היהודית הלא-חרדית </vt:lpstr>
      <vt:lpstr>פירוט יעדי השכלה אקדמית</vt:lpstr>
      <vt:lpstr>הצעה למדד: השתתפות של בני 18-24 בתעסוקה או הכשרה </vt:lpstr>
      <vt:lpstr>המדידה הקיימת כיום במשרד החינוך לתלמידי י"ב היא הערכת יתר למסיימי י"ב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Idit Kalisher</dc:creator>
  <cp:lastModifiedBy>Sabaa Jabali-Serhan</cp:lastModifiedBy>
  <cp:revision>110</cp:revision>
  <dcterms:created xsi:type="dcterms:W3CDTF">2021-10-25T07:47:57Z</dcterms:created>
  <dcterms:modified xsi:type="dcterms:W3CDTF">2025-02-25T09:58:25Z</dcterms:modified>
</cp:coreProperties>
</file>