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4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18.xml" ContentType="application/vnd.openxmlformats-officedocument.drawingml.chart+xml"/>
  <Override PartName="/ppt/charts/chart5.xml" ContentType="application/vnd.openxmlformats-officedocument.drawingml.chart+xml"/>
  <Override PartName="/ppt/charts/chart13.xml" ContentType="application/vnd.openxmlformats-officedocument.drawingml.chart+xml"/>
  <Override PartName="/ppt/theme/theme1.xml" ContentType="application/vnd.openxmlformats-officedocument.theme+xml"/>
  <Override PartName="/ppt/theme/themeOverride8.xml" ContentType="application/vnd.openxmlformats-officedocument.themeOverride+xml"/>
  <Override PartName="/ppt/theme/themeOverride1.xml" ContentType="application/vnd.openxmlformats-officedocument.themeOverride+xml"/>
  <Override PartName="/ppt/charts/chart15.xml" ContentType="application/vnd.openxmlformats-officedocument.drawingml.chart+xml"/>
  <Override PartName="/ppt/notesMasters/notesMaster1.xml" ContentType="application/vnd.openxmlformats-officedocument.presentationml.notesMaster+xml"/>
  <Override PartName="/ppt/charts/chart17.xml" ContentType="application/vnd.openxmlformats-officedocument.drawingml.chart+xml"/>
  <Override PartName="/ppt/charts/chart16.xml" ContentType="application/vnd.openxmlformats-officedocument.drawingml.chart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charts/chart14.xml" ContentType="application/vnd.openxmlformats-officedocument.drawingml.chart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28" r:id="rId3"/>
    <p:sldId id="384" r:id="rId4"/>
    <p:sldId id="385" r:id="rId5"/>
    <p:sldId id="386" r:id="rId6"/>
    <p:sldId id="412" r:id="rId7"/>
    <p:sldId id="407" r:id="rId8"/>
    <p:sldId id="390" r:id="rId9"/>
    <p:sldId id="379" r:id="rId10"/>
    <p:sldId id="400" r:id="rId11"/>
    <p:sldId id="349" r:id="rId12"/>
    <p:sldId id="411" r:id="rId13"/>
    <p:sldId id="364" r:id="rId14"/>
    <p:sldId id="336" r:id="rId15"/>
    <p:sldId id="353" r:id="rId16"/>
    <p:sldId id="352" r:id="rId17"/>
    <p:sldId id="410" r:id="rId18"/>
    <p:sldId id="408" r:id="rId19"/>
    <p:sldId id="409" r:id="rId20"/>
    <p:sldId id="401" r:id="rId21"/>
    <p:sldId id="354" r:id="rId22"/>
    <p:sldId id="382" r:id="rId23"/>
    <p:sldId id="405" r:id="rId24"/>
    <p:sldId id="383" r:id="rId25"/>
    <p:sldId id="297" r:id="rId26"/>
    <p:sldId id="388" r:id="rId27"/>
    <p:sldId id="368" r:id="rId28"/>
    <p:sldId id="370" r:id="rId29"/>
    <p:sldId id="378" r:id="rId30"/>
    <p:sldId id="393" r:id="rId31"/>
    <p:sldId id="392" r:id="rId32"/>
    <p:sldId id="394" r:id="rId33"/>
    <p:sldId id="395" r:id="rId34"/>
    <p:sldId id="399" r:id="rId35"/>
    <p:sldId id="406" r:id="rId3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9AC"/>
    <a:srgbClr val="0000FF"/>
    <a:srgbClr val="00339A"/>
    <a:srgbClr val="075D22"/>
    <a:srgbClr val="3E89CE"/>
    <a:srgbClr val="5F5F5F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3" autoAdjust="0"/>
    <p:restoredTop sz="83753" autoAdjust="0"/>
  </p:normalViewPr>
  <p:slideViewPr>
    <p:cSldViewPr snapToGrid="0">
      <p:cViewPr>
        <p:scale>
          <a:sx n="100" d="100"/>
          <a:sy n="100" d="100"/>
        </p:scale>
        <p:origin x="-1038" y="-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924"/>
    </p:cViewPr>
  </p:sorterViewPr>
  <p:notesViewPr>
    <p:cSldViewPr snapToGrid="0">
      <p:cViewPr varScale="1">
        <p:scale>
          <a:sx n="79" d="100"/>
          <a:sy n="79" d="100"/>
        </p:scale>
        <p:origin x="-392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GDP_emp_po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GDP_emp_po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GDP_emp_pop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&#1502;&#1491;&#1497;&#1504;&#1493;&#1514;%20&#1505;&#1502;&#1503;.xlsx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02;&#1510;&#1490;&#1514;%20&#1508;&#1512;&#1497;&#1493;&#1503;%20&#1500;&#1499;&#1504;&#1505;\Graphs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i\Dropbox\&#1513;&#1493;&#1500;&#1495;&#1503;%20&#1506;&#1490;&#1493;&#1500;%20&#1492;&#1493;&#1503;%20&#1493;&#1508;&#1512;&#1497;&#1493;&#1503;\Corporate%20income%20tax%20rate%20data%20OECD.xlsx" TargetMode="External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With_IMF_gov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GDP_emp_pop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Humen%20caputal%20GDP%20corelation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&#1513;&#1493;&#1500;&#1495;&#1503;%20&#1506;&#1490;&#1493;&#1500;%20&#1492;&#1493;&#1503;%20&#1493;&#1508;&#1512;&#1497;&#1493;&#1503;\Humen%20caputal%20GDP%20corel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איור 1 - יחס </a:t>
            </a:r>
            <a:r>
              <a:rPr lang="he-IL" sz="1600" b="1" i="0" baseline="0" dirty="0">
                <a:effectLst/>
              </a:rPr>
              <a:t>תוצר לנפש, פריון ושיעור התעסוקה בין ישראל לארה"ב, 2014-1950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(2)'!$P$2:$P$66</c:f>
              <c:numCache>
                <c:formatCode>General</c:formatCode>
                <c:ptCount val="65"/>
                <c:pt idx="0">
                  <c:v>0.35732817276765849</c:v>
                </c:pt>
                <c:pt idx="1">
                  <c:v>0.39082357469285145</c:v>
                </c:pt>
                <c:pt idx="2">
                  <c:v>0.3409548864448238</c:v>
                </c:pt>
                <c:pt idx="3">
                  <c:v>0.31936016224544073</c:v>
                </c:pt>
                <c:pt idx="4">
                  <c:v>0.37857557237344813</c:v>
                </c:pt>
                <c:pt idx="5">
                  <c:v>0.39292311422194715</c:v>
                </c:pt>
                <c:pt idx="6">
                  <c:v>0.41392926838376298</c:v>
                </c:pt>
                <c:pt idx="7">
                  <c:v>0.42318419516794942</c:v>
                </c:pt>
                <c:pt idx="8">
                  <c:v>0.44775655529899189</c:v>
                </c:pt>
                <c:pt idx="9">
                  <c:v>0.46352455661500647</c:v>
                </c:pt>
                <c:pt idx="10">
                  <c:v>0.47279810225922475</c:v>
                </c:pt>
                <c:pt idx="11">
                  <c:v>0.50475385355947411</c:v>
                </c:pt>
                <c:pt idx="12">
                  <c:v>0.50134295451147204</c:v>
                </c:pt>
                <c:pt idx="13">
                  <c:v>0.51984210895988614</c:v>
                </c:pt>
                <c:pt idx="14">
                  <c:v>0.52315921665533516</c:v>
                </c:pt>
                <c:pt idx="15">
                  <c:v>0.4825149624816899</c:v>
                </c:pt>
                <c:pt idx="16">
                  <c:v>0.49382960684786836</c:v>
                </c:pt>
                <c:pt idx="17">
                  <c:v>0.47963600047059879</c:v>
                </c:pt>
                <c:pt idx="18">
                  <c:v>0.47140753343913511</c:v>
                </c:pt>
                <c:pt idx="19">
                  <c:v>0.51812261717450114</c:v>
                </c:pt>
                <c:pt idx="20">
                  <c:v>0.57099140908813451</c:v>
                </c:pt>
                <c:pt idx="21">
                  <c:v>0.60295743871987262</c:v>
                </c:pt>
                <c:pt idx="22">
                  <c:v>0.61801186334899083</c:v>
                </c:pt>
                <c:pt idx="23">
                  <c:v>0.61440013822116046</c:v>
                </c:pt>
                <c:pt idx="24">
                  <c:v>0.63641759248950092</c:v>
                </c:pt>
                <c:pt idx="25">
                  <c:v>0.6521688824121038</c:v>
                </c:pt>
                <c:pt idx="26">
                  <c:v>0.60767724747333862</c:v>
                </c:pt>
                <c:pt idx="27">
                  <c:v>0.57203593742761571</c:v>
                </c:pt>
                <c:pt idx="28">
                  <c:v>0.55783118542480337</c:v>
                </c:pt>
                <c:pt idx="29">
                  <c:v>0.55952101072346694</c:v>
                </c:pt>
                <c:pt idx="30">
                  <c:v>0.57106120546423</c:v>
                </c:pt>
                <c:pt idx="31">
                  <c:v>0.58361570168693488</c:v>
                </c:pt>
                <c:pt idx="32">
                  <c:v>0.61075042536478319</c:v>
                </c:pt>
                <c:pt idx="33">
                  <c:v>0.60432733496928992</c:v>
                </c:pt>
                <c:pt idx="34">
                  <c:v>0.56554495083911893</c:v>
                </c:pt>
                <c:pt idx="35">
                  <c:v>0.5508729696934076</c:v>
                </c:pt>
                <c:pt idx="36">
                  <c:v>0.56628878718212805</c:v>
                </c:pt>
                <c:pt idx="37">
                  <c:v>0.58797167344111878</c:v>
                </c:pt>
                <c:pt idx="38">
                  <c:v>0.58192137754361828</c:v>
                </c:pt>
                <c:pt idx="39">
                  <c:v>0.54883886281411065</c:v>
                </c:pt>
                <c:pt idx="40">
                  <c:v>0.584932788231176</c:v>
                </c:pt>
                <c:pt idx="41">
                  <c:v>0.62957040648025087</c:v>
                </c:pt>
                <c:pt idx="42">
                  <c:v>0.64387419861246897</c:v>
                </c:pt>
                <c:pt idx="43">
                  <c:v>0.64525354444536909</c:v>
                </c:pt>
                <c:pt idx="44">
                  <c:v>0.64706705424173405</c:v>
                </c:pt>
                <c:pt idx="45">
                  <c:v>0.64856832703225387</c:v>
                </c:pt>
                <c:pt idx="46">
                  <c:v>0.65715258773420382</c:v>
                </c:pt>
                <c:pt idx="47">
                  <c:v>0.65588928779666789</c:v>
                </c:pt>
                <c:pt idx="48">
                  <c:v>0.64665883248343359</c:v>
                </c:pt>
                <c:pt idx="49">
                  <c:v>0.6445196608526792</c:v>
                </c:pt>
                <c:pt idx="50">
                  <c:v>0.67600886718479936</c:v>
                </c:pt>
                <c:pt idx="51">
                  <c:v>0.67715669434498849</c:v>
                </c:pt>
                <c:pt idx="52">
                  <c:v>0.66726232187560608</c:v>
                </c:pt>
                <c:pt idx="53">
                  <c:v>0.61872358756821122</c:v>
                </c:pt>
                <c:pt idx="54">
                  <c:v>0.58820348711623194</c:v>
                </c:pt>
                <c:pt idx="55">
                  <c:v>0.56912119433230879</c:v>
                </c:pt>
                <c:pt idx="56">
                  <c:v>0.56088294280491835</c:v>
                </c:pt>
                <c:pt idx="57">
                  <c:v>0.56174755037163715</c:v>
                </c:pt>
                <c:pt idx="58">
                  <c:v>0.56590645791229532</c:v>
                </c:pt>
                <c:pt idx="59">
                  <c:v>0.59769095781315595</c:v>
                </c:pt>
                <c:pt idx="60">
                  <c:v>0.62474995849978765</c:v>
                </c:pt>
                <c:pt idx="61">
                  <c:v>0.62856029966799187</c:v>
                </c:pt>
                <c:pt idx="62">
                  <c:v>0.63240299279285461</c:v>
                </c:pt>
                <c:pt idx="63">
                  <c:v>0.64344696257592338</c:v>
                </c:pt>
                <c:pt idx="64">
                  <c:v>0.64070850154459624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27616"/>
        <c:axId val="88529152"/>
      </c:lineChart>
      <c:catAx>
        <c:axId val="88527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88529152"/>
        <c:crosses val="autoZero"/>
        <c:auto val="1"/>
        <c:lblAlgn val="ctr"/>
        <c:lblOffset val="100"/>
        <c:noMultiLvlLbl val="0"/>
      </c:catAx>
      <c:valAx>
        <c:axId val="88529152"/>
        <c:scaling>
          <c:orientation val="minMax"/>
          <c:max val="1.1000000000000001"/>
          <c:min val="0.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527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איור 1 - יחס תוצר לנפש, פריון ושיעור התעסוקה בין ישראל לארה"ב, 2014-1950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(2)'!$P$2:$P$66</c:f>
              <c:numCache>
                <c:formatCode>General</c:formatCode>
                <c:ptCount val="65"/>
                <c:pt idx="0">
                  <c:v>0.35732817276765849</c:v>
                </c:pt>
                <c:pt idx="1">
                  <c:v>0.39082357469285145</c:v>
                </c:pt>
                <c:pt idx="2">
                  <c:v>0.3409548864448238</c:v>
                </c:pt>
                <c:pt idx="3">
                  <c:v>0.31936016224544073</c:v>
                </c:pt>
                <c:pt idx="4">
                  <c:v>0.37857557237344813</c:v>
                </c:pt>
                <c:pt idx="5">
                  <c:v>0.39292311422194715</c:v>
                </c:pt>
                <c:pt idx="6">
                  <c:v>0.41392926838376298</c:v>
                </c:pt>
                <c:pt idx="7">
                  <c:v>0.42318419516794942</c:v>
                </c:pt>
                <c:pt idx="8">
                  <c:v>0.44775655529899189</c:v>
                </c:pt>
                <c:pt idx="9">
                  <c:v>0.46352455661500647</c:v>
                </c:pt>
                <c:pt idx="10">
                  <c:v>0.47279810225922475</c:v>
                </c:pt>
                <c:pt idx="11">
                  <c:v>0.50475385355947411</c:v>
                </c:pt>
                <c:pt idx="12">
                  <c:v>0.50134295451147204</c:v>
                </c:pt>
                <c:pt idx="13">
                  <c:v>0.51984210895988614</c:v>
                </c:pt>
                <c:pt idx="14">
                  <c:v>0.52315921665533516</c:v>
                </c:pt>
                <c:pt idx="15">
                  <c:v>0.4825149624816899</c:v>
                </c:pt>
                <c:pt idx="16">
                  <c:v>0.49382960684786836</c:v>
                </c:pt>
                <c:pt idx="17">
                  <c:v>0.47963600047059879</c:v>
                </c:pt>
                <c:pt idx="18">
                  <c:v>0.47140753343913511</c:v>
                </c:pt>
                <c:pt idx="19">
                  <c:v>0.51812261717450114</c:v>
                </c:pt>
                <c:pt idx="20">
                  <c:v>0.57099140908813451</c:v>
                </c:pt>
                <c:pt idx="21">
                  <c:v>0.60295743871987262</c:v>
                </c:pt>
                <c:pt idx="22">
                  <c:v>0.61801186334899083</c:v>
                </c:pt>
                <c:pt idx="23">
                  <c:v>0.61440013822116046</c:v>
                </c:pt>
                <c:pt idx="24">
                  <c:v>0.63641759248950092</c:v>
                </c:pt>
                <c:pt idx="25">
                  <c:v>0.6521688824121038</c:v>
                </c:pt>
                <c:pt idx="26">
                  <c:v>0.60767724747333862</c:v>
                </c:pt>
                <c:pt idx="27">
                  <c:v>0.57203593742761571</c:v>
                </c:pt>
                <c:pt idx="28">
                  <c:v>0.55783118542480337</c:v>
                </c:pt>
                <c:pt idx="29">
                  <c:v>0.55952101072346694</c:v>
                </c:pt>
                <c:pt idx="30">
                  <c:v>0.57106120546423</c:v>
                </c:pt>
                <c:pt idx="31">
                  <c:v>0.58361570168693488</c:v>
                </c:pt>
                <c:pt idx="32">
                  <c:v>0.61075042536478319</c:v>
                </c:pt>
                <c:pt idx="33">
                  <c:v>0.60432733496928992</c:v>
                </c:pt>
                <c:pt idx="34">
                  <c:v>0.56554495083911893</c:v>
                </c:pt>
                <c:pt idx="35">
                  <c:v>0.5508729696934076</c:v>
                </c:pt>
                <c:pt idx="36">
                  <c:v>0.56628878718212805</c:v>
                </c:pt>
                <c:pt idx="37">
                  <c:v>0.58797167344111878</c:v>
                </c:pt>
                <c:pt idx="38">
                  <c:v>0.58192137754361828</c:v>
                </c:pt>
                <c:pt idx="39">
                  <c:v>0.54883886281411065</c:v>
                </c:pt>
                <c:pt idx="40">
                  <c:v>0.584932788231176</c:v>
                </c:pt>
                <c:pt idx="41">
                  <c:v>0.62957040648025087</c:v>
                </c:pt>
                <c:pt idx="42">
                  <c:v>0.64387419861246897</c:v>
                </c:pt>
                <c:pt idx="43">
                  <c:v>0.64525354444536909</c:v>
                </c:pt>
                <c:pt idx="44">
                  <c:v>0.64706705424173405</c:v>
                </c:pt>
                <c:pt idx="45">
                  <c:v>0.64856832703225387</c:v>
                </c:pt>
                <c:pt idx="46">
                  <c:v>0.65715258773420382</c:v>
                </c:pt>
                <c:pt idx="47">
                  <c:v>0.65588928779666789</c:v>
                </c:pt>
                <c:pt idx="48">
                  <c:v>0.64665883248343359</c:v>
                </c:pt>
                <c:pt idx="49">
                  <c:v>0.6445196608526792</c:v>
                </c:pt>
                <c:pt idx="50">
                  <c:v>0.67600886718479936</c:v>
                </c:pt>
                <c:pt idx="51">
                  <c:v>0.67715669434498849</c:v>
                </c:pt>
                <c:pt idx="52">
                  <c:v>0.66726232187560608</c:v>
                </c:pt>
                <c:pt idx="53">
                  <c:v>0.61872358756821122</c:v>
                </c:pt>
                <c:pt idx="54">
                  <c:v>0.58820348711623194</c:v>
                </c:pt>
                <c:pt idx="55">
                  <c:v>0.56912119433230879</c:v>
                </c:pt>
                <c:pt idx="56">
                  <c:v>0.56088294280491835</c:v>
                </c:pt>
                <c:pt idx="57">
                  <c:v>0.56174755037163715</c:v>
                </c:pt>
                <c:pt idx="58">
                  <c:v>0.56590645791229532</c:v>
                </c:pt>
                <c:pt idx="59">
                  <c:v>0.59769095781315595</c:v>
                </c:pt>
                <c:pt idx="60">
                  <c:v>0.62474995849978765</c:v>
                </c:pt>
                <c:pt idx="61">
                  <c:v>0.62856029966799187</c:v>
                </c:pt>
                <c:pt idx="62">
                  <c:v>0.63240299279285461</c:v>
                </c:pt>
                <c:pt idx="63">
                  <c:v>0.64344696257592338</c:v>
                </c:pt>
                <c:pt idx="64">
                  <c:v>0.64070850154459624</c:v>
                </c:pt>
              </c:numCache>
            </c:numRef>
          </c:val>
          <c:smooth val="0"/>
        </c:ser>
        <c:ser>
          <c:idx val="2"/>
          <c:order val="1"/>
          <c:tx>
            <c:v>יחס שיעור התעסוקה</c:v>
          </c:tx>
          <c:spPr>
            <a:ln w="38100">
              <a:solidFill>
                <a:srgbClr val="1BF33F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(2)'!$R$2:$R$66</c:f>
              <c:numCache>
                <c:formatCode>General</c:formatCode>
                <c:ptCount val="65"/>
                <c:pt idx="0">
                  <c:v>1.0434767732526331</c:v>
                </c:pt>
                <c:pt idx="1">
                  <c:v>0.92261638601584162</c:v>
                </c:pt>
                <c:pt idx="2">
                  <c:v>0.88932800326107075</c:v>
                </c:pt>
                <c:pt idx="3">
                  <c:v>0.90421834766383502</c:v>
                </c:pt>
                <c:pt idx="4">
                  <c:v>0.95191353179077798</c:v>
                </c:pt>
                <c:pt idx="5">
                  <c:v>0.94819064101823236</c:v>
                </c:pt>
                <c:pt idx="6">
                  <c:v>0.94199312224166987</c:v>
                </c:pt>
                <c:pt idx="7">
                  <c:v>0.94731868718963197</c:v>
                </c:pt>
                <c:pt idx="8">
                  <c:v>0.98278792757717914</c:v>
                </c:pt>
                <c:pt idx="9">
                  <c:v>0.99107892464060587</c:v>
                </c:pt>
                <c:pt idx="10">
                  <c:v>1.0041424200012197</c:v>
                </c:pt>
                <c:pt idx="11">
                  <c:v>1.0178648387781211</c:v>
                </c:pt>
                <c:pt idx="12">
                  <c:v>1.0094108494021208</c:v>
                </c:pt>
                <c:pt idx="13">
                  <c:v>1.0016867941704033</c:v>
                </c:pt>
                <c:pt idx="14">
                  <c:v>0.98825819254648528</c:v>
                </c:pt>
                <c:pt idx="15">
                  <c:v>0.97826347122604129</c:v>
                </c:pt>
                <c:pt idx="16">
                  <c:v>0.96842392635382379</c:v>
                </c:pt>
                <c:pt idx="17">
                  <c:v>0.9695880271777173</c:v>
                </c:pt>
                <c:pt idx="18">
                  <c:v>0.97249141369572911</c:v>
                </c:pt>
                <c:pt idx="19">
                  <c:v>0.96594351542270007</c:v>
                </c:pt>
                <c:pt idx="20">
                  <c:v>0.96056109626784414</c:v>
                </c:pt>
                <c:pt idx="21">
                  <c:v>0.9718655713252119</c:v>
                </c:pt>
                <c:pt idx="22">
                  <c:v>0.97060740743511509</c:v>
                </c:pt>
                <c:pt idx="23">
                  <c:v>0.96040786998260241</c:v>
                </c:pt>
                <c:pt idx="24">
                  <c:v>0.92775130573716891</c:v>
                </c:pt>
                <c:pt idx="25">
                  <c:v>0.94211588787444145</c:v>
                </c:pt>
                <c:pt idx="26">
                  <c:v>0.91507864661152971</c:v>
                </c:pt>
                <c:pt idx="27">
                  <c:v>0.89979340711240985</c:v>
                </c:pt>
                <c:pt idx="28">
                  <c:v>0.89385741139266583</c:v>
                </c:pt>
                <c:pt idx="29">
                  <c:v>0.87930123394680426</c:v>
                </c:pt>
                <c:pt idx="30">
                  <c:v>0.87476588853937343</c:v>
                </c:pt>
                <c:pt idx="31">
                  <c:v>0.87616501189613427</c:v>
                </c:pt>
                <c:pt idx="32">
                  <c:v>0.89071266333151156</c:v>
                </c:pt>
                <c:pt idx="33">
                  <c:v>0.89929118028444643</c:v>
                </c:pt>
                <c:pt idx="34">
                  <c:v>0.86901436111567243</c:v>
                </c:pt>
                <c:pt idx="35">
                  <c:v>0.83839045778986532</c:v>
                </c:pt>
                <c:pt idx="36">
                  <c:v>0.82432634660434545</c:v>
                </c:pt>
                <c:pt idx="37">
                  <c:v>0.81823546542318426</c:v>
                </c:pt>
                <c:pt idx="38">
                  <c:v>0.8227068516205378</c:v>
                </c:pt>
                <c:pt idx="39">
                  <c:v>0.80475058673328548</c:v>
                </c:pt>
                <c:pt idx="40">
                  <c:v>0.79898544481678901</c:v>
                </c:pt>
                <c:pt idx="41">
                  <c:v>0.8346882057961954</c:v>
                </c:pt>
                <c:pt idx="42">
                  <c:v>0.84515521353571188</c:v>
                </c:pt>
                <c:pt idx="43">
                  <c:v>0.86468951216132284</c:v>
                </c:pt>
                <c:pt idx="44">
                  <c:v>0.88330229960205675</c:v>
                </c:pt>
                <c:pt idx="45">
                  <c:v>0.89401541614162849</c:v>
                </c:pt>
                <c:pt idx="46">
                  <c:v>0.90068763874640001</c:v>
                </c:pt>
                <c:pt idx="47">
                  <c:v>0.89052258166270171</c:v>
                </c:pt>
                <c:pt idx="48">
                  <c:v>0.88725579856204606</c:v>
                </c:pt>
                <c:pt idx="49">
                  <c:v>0.88904814177283609</c:v>
                </c:pt>
                <c:pt idx="50">
                  <c:v>0.89880499870473884</c:v>
                </c:pt>
                <c:pt idx="51">
                  <c:v>0.89626105585196891</c:v>
                </c:pt>
                <c:pt idx="52">
                  <c:v>0.89709260161888715</c:v>
                </c:pt>
                <c:pt idx="53">
                  <c:v>0.89084921561824038</c:v>
                </c:pt>
                <c:pt idx="54">
                  <c:v>0.88600251556490839</c:v>
                </c:pt>
                <c:pt idx="55">
                  <c:v>0.89191590989931147</c:v>
                </c:pt>
                <c:pt idx="56">
                  <c:v>0.89163428072927831</c:v>
                </c:pt>
                <c:pt idx="57">
                  <c:v>0.91209603888956658</c:v>
                </c:pt>
                <c:pt idx="58">
                  <c:v>0.94157304244754902</c:v>
                </c:pt>
                <c:pt idx="59">
                  <c:v>0.98954992911838491</c:v>
                </c:pt>
                <c:pt idx="60">
                  <c:v>1.0171117179809668</c:v>
                </c:pt>
                <c:pt idx="61">
                  <c:v>1.0328178951426117</c:v>
                </c:pt>
                <c:pt idx="62">
                  <c:v>1.0464126541270742</c:v>
                </c:pt>
                <c:pt idx="63">
                  <c:v>1.0461039216486137</c:v>
                </c:pt>
                <c:pt idx="64">
                  <c:v>1.0471000335771312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770816"/>
        <c:axId val="90772608"/>
      </c:lineChart>
      <c:catAx>
        <c:axId val="90770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90772608"/>
        <c:crosses val="autoZero"/>
        <c:auto val="1"/>
        <c:lblAlgn val="ctr"/>
        <c:lblOffset val="100"/>
        <c:noMultiLvlLbl val="0"/>
      </c:catAx>
      <c:valAx>
        <c:axId val="90772608"/>
        <c:scaling>
          <c:orientation val="minMax"/>
          <c:min val="0.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7708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איור 1 - יחס תוצר לנפש, פריון ושיעור התעסוקה בין ישראל לארה"ב, 2014-1950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(2)'!$P$2:$P$66</c:f>
              <c:numCache>
                <c:formatCode>General</c:formatCode>
                <c:ptCount val="65"/>
                <c:pt idx="0">
                  <c:v>0.35732817276765849</c:v>
                </c:pt>
                <c:pt idx="1">
                  <c:v>0.39082357469285145</c:v>
                </c:pt>
                <c:pt idx="2">
                  <c:v>0.3409548864448238</c:v>
                </c:pt>
                <c:pt idx="3">
                  <c:v>0.31936016224544073</c:v>
                </c:pt>
                <c:pt idx="4">
                  <c:v>0.37857557237344813</c:v>
                </c:pt>
                <c:pt idx="5">
                  <c:v>0.39292311422194715</c:v>
                </c:pt>
                <c:pt idx="6">
                  <c:v>0.41392926838376298</c:v>
                </c:pt>
                <c:pt idx="7">
                  <c:v>0.42318419516794942</c:v>
                </c:pt>
                <c:pt idx="8">
                  <c:v>0.44775655529899189</c:v>
                </c:pt>
                <c:pt idx="9">
                  <c:v>0.46352455661500647</c:v>
                </c:pt>
                <c:pt idx="10">
                  <c:v>0.47279810225922475</c:v>
                </c:pt>
                <c:pt idx="11">
                  <c:v>0.50475385355947411</c:v>
                </c:pt>
                <c:pt idx="12">
                  <c:v>0.50134295451147204</c:v>
                </c:pt>
                <c:pt idx="13">
                  <c:v>0.51984210895988614</c:v>
                </c:pt>
                <c:pt idx="14">
                  <c:v>0.52315921665533516</c:v>
                </c:pt>
                <c:pt idx="15">
                  <c:v>0.4825149624816899</c:v>
                </c:pt>
                <c:pt idx="16">
                  <c:v>0.49382960684786836</c:v>
                </c:pt>
                <c:pt idx="17">
                  <c:v>0.47963600047059879</c:v>
                </c:pt>
                <c:pt idx="18">
                  <c:v>0.47140753343913511</c:v>
                </c:pt>
                <c:pt idx="19">
                  <c:v>0.51812261717450114</c:v>
                </c:pt>
                <c:pt idx="20">
                  <c:v>0.57099140908813451</c:v>
                </c:pt>
                <c:pt idx="21">
                  <c:v>0.60295743871987262</c:v>
                </c:pt>
                <c:pt idx="22">
                  <c:v>0.61801186334899083</c:v>
                </c:pt>
                <c:pt idx="23">
                  <c:v>0.61440013822116046</c:v>
                </c:pt>
                <c:pt idx="24">
                  <c:v>0.63641759248950092</c:v>
                </c:pt>
                <c:pt idx="25">
                  <c:v>0.6521688824121038</c:v>
                </c:pt>
                <c:pt idx="26">
                  <c:v>0.60767724747333862</c:v>
                </c:pt>
                <c:pt idx="27">
                  <c:v>0.57203593742761571</c:v>
                </c:pt>
                <c:pt idx="28">
                  <c:v>0.55783118542480337</c:v>
                </c:pt>
                <c:pt idx="29">
                  <c:v>0.55952101072346694</c:v>
                </c:pt>
                <c:pt idx="30">
                  <c:v>0.57106120546423</c:v>
                </c:pt>
                <c:pt idx="31">
                  <c:v>0.58361570168693488</c:v>
                </c:pt>
                <c:pt idx="32">
                  <c:v>0.61075042536478319</c:v>
                </c:pt>
                <c:pt idx="33">
                  <c:v>0.60432733496928992</c:v>
                </c:pt>
                <c:pt idx="34">
                  <c:v>0.56554495083911893</c:v>
                </c:pt>
                <c:pt idx="35">
                  <c:v>0.5508729696934076</c:v>
                </c:pt>
                <c:pt idx="36">
                  <c:v>0.56628878718212805</c:v>
                </c:pt>
                <c:pt idx="37">
                  <c:v>0.58797167344111878</c:v>
                </c:pt>
                <c:pt idx="38">
                  <c:v>0.58192137754361828</c:v>
                </c:pt>
                <c:pt idx="39">
                  <c:v>0.54883886281411065</c:v>
                </c:pt>
                <c:pt idx="40">
                  <c:v>0.584932788231176</c:v>
                </c:pt>
                <c:pt idx="41">
                  <c:v>0.62957040648025087</c:v>
                </c:pt>
                <c:pt idx="42">
                  <c:v>0.64387419861246897</c:v>
                </c:pt>
                <c:pt idx="43">
                  <c:v>0.64525354444536909</c:v>
                </c:pt>
                <c:pt idx="44">
                  <c:v>0.64706705424173405</c:v>
                </c:pt>
                <c:pt idx="45">
                  <c:v>0.64856832703225387</c:v>
                </c:pt>
                <c:pt idx="46">
                  <c:v>0.65715258773420382</c:v>
                </c:pt>
                <c:pt idx="47">
                  <c:v>0.65588928779666789</c:v>
                </c:pt>
                <c:pt idx="48">
                  <c:v>0.64665883248343359</c:v>
                </c:pt>
                <c:pt idx="49">
                  <c:v>0.6445196608526792</c:v>
                </c:pt>
                <c:pt idx="50">
                  <c:v>0.67600886718479936</c:v>
                </c:pt>
                <c:pt idx="51">
                  <c:v>0.67715669434498849</c:v>
                </c:pt>
                <c:pt idx="52">
                  <c:v>0.66726232187560608</c:v>
                </c:pt>
                <c:pt idx="53">
                  <c:v>0.61872358756821122</c:v>
                </c:pt>
                <c:pt idx="54">
                  <c:v>0.58820348711623194</c:v>
                </c:pt>
                <c:pt idx="55">
                  <c:v>0.56912119433230879</c:v>
                </c:pt>
                <c:pt idx="56">
                  <c:v>0.56088294280491835</c:v>
                </c:pt>
                <c:pt idx="57">
                  <c:v>0.56174755037163715</c:v>
                </c:pt>
                <c:pt idx="58">
                  <c:v>0.56590645791229532</c:v>
                </c:pt>
                <c:pt idx="59">
                  <c:v>0.59769095781315595</c:v>
                </c:pt>
                <c:pt idx="60">
                  <c:v>0.62474995849978765</c:v>
                </c:pt>
                <c:pt idx="61">
                  <c:v>0.62856029966799187</c:v>
                </c:pt>
                <c:pt idx="62">
                  <c:v>0.63240299279285461</c:v>
                </c:pt>
                <c:pt idx="63">
                  <c:v>0.64344696257592338</c:v>
                </c:pt>
                <c:pt idx="64">
                  <c:v>0.64070850154459624</c:v>
                </c:pt>
              </c:numCache>
            </c:numRef>
          </c:val>
          <c:smooth val="0"/>
        </c:ser>
        <c:ser>
          <c:idx val="1"/>
          <c:order val="1"/>
          <c:tx>
            <c:v>יחס תוצר לעובד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(2)'!$Q$2:$Q$66</c:f>
              <c:numCache>
                <c:formatCode>General</c:formatCode>
                <c:ptCount val="65"/>
                <c:pt idx="0">
                  <c:v>0.34243998709604906</c:v>
                </c:pt>
                <c:pt idx="1">
                  <c:v>0.42360354814480927</c:v>
                </c:pt>
                <c:pt idx="2">
                  <c:v>0.38338485372616027</c:v>
                </c:pt>
                <c:pt idx="3">
                  <c:v>0.35318920819351762</c:v>
                </c:pt>
                <c:pt idx="4">
                  <c:v>0.39769953859281371</c:v>
                </c:pt>
                <c:pt idx="5">
                  <c:v>0.41439252532591897</c:v>
                </c:pt>
                <c:pt idx="6">
                  <c:v>0.4394185675143058</c:v>
                </c:pt>
                <c:pt idx="7">
                  <c:v>0.44671787951675596</c:v>
                </c:pt>
                <c:pt idx="8">
                  <c:v>0.45559834704403129</c:v>
                </c:pt>
                <c:pt idx="9">
                  <c:v>0.46769691604843072</c:v>
                </c:pt>
                <c:pt idx="10">
                  <c:v>0.4708476535217489</c:v>
                </c:pt>
                <c:pt idx="11">
                  <c:v>0.49589477338209009</c:v>
                </c:pt>
                <c:pt idx="12">
                  <c:v>0.49666887849325175</c:v>
                </c:pt>
                <c:pt idx="13">
                  <c:v>0.51896671892377222</c:v>
                </c:pt>
                <c:pt idx="14">
                  <c:v>0.52937503640348216</c:v>
                </c:pt>
                <c:pt idx="15">
                  <c:v>0.49323620545389674</c:v>
                </c:pt>
                <c:pt idx="16">
                  <c:v>0.50993123301606924</c:v>
                </c:pt>
                <c:pt idx="17">
                  <c:v>0.49468020130851453</c:v>
                </c:pt>
                <c:pt idx="18">
                  <c:v>0.48474210342655838</c:v>
                </c:pt>
                <c:pt idx="19">
                  <c:v>0.53639018110470882</c:v>
                </c:pt>
                <c:pt idx="20">
                  <c:v>0.59443528507104815</c:v>
                </c:pt>
                <c:pt idx="21">
                  <c:v>0.62041238676424637</c:v>
                </c:pt>
                <c:pt idx="22">
                  <c:v>0.63672691823166894</c:v>
                </c:pt>
                <c:pt idx="23">
                  <c:v>0.63972834607476736</c:v>
                </c:pt>
                <c:pt idx="24">
                  <c:v>0.68597865457469631</c:v>
                </c:pt>
                <c:pt idx="25">
                  <c:v>0.69223849295599638</c:v>
                </c:pt>
                <c:pt idx="26">
                  <c:v>0.66407106069355204</c:v>
                </c:pt>
                <c:pt idx="27">
                  <c:v>0.63574141898124858</c:v>
                </c:pt>
                <c:pt idx="28">
                  <c:v>0.62407177958694771</c:v>
                </c:pt>
                <c:pt idx="29">
                  <c:v>0.63632460540515612</c:v>
                </c:pt>
                <c:pt idx="30">
                  <c:v>0.65281604249309544</c:v>
                </c:pt>
                <c:pt idx="31">
                  <c:v>0.66610249640523211</c:v>
                </c:pt>
                <c:pt idx="32">
                  <c:v>0.68568737204252572</c:v>
                </c:pt>
                <c:pt idx="33">
                  <c:v>0.67200407189375611</c:v>
                </c:pt>
                <c:pt idx="34">
                  <c:v>0.65078895832406225</c:v>
                </c:pt>
                <c:pt idx="35">
                  <c:v>0.65706016161681879</c:v>
                </c:pt>
                <c:pt idx="36">
                  <c:v>0.68697159749272385</c:v>
                </c:pt>
                <c:pt idx="37">
                  <c:v>0.71858492852913058</c:v>
                </c:pt>
                <c:pt idx="38">
                  <c:v>0.70732530839796803</c:v>
                </c:pt>
                <c:pt idx="39">
                  <c:v>0.68199871098200238</c:v>
                </c:pt>
                <c:pt idx="40">
                  <c:v>0.73209442302832417</c:v>
                </c:pt>
                <c:pt idx="41">
                  <c:v>0.75425817941169315</c:v>
                </c:pt>
                <c:pt idx="42">
                  <c:v>0.76184136156341931</c:v>
                </c:pt>
                <c:pt idx="43">
                  <c:v>0.74622570919419917</c:v>
                </c:pt>
                <c:pt idx="44">
                  <c:v>0.73255447714021493</c:v>
                </c:pt>
                <c:pt idx="45">
                  <c:v>0.72545541757135501</c:v>
                </c:pt>
                <c:pt idx="46">
                  <c:v>0.7296120868815803</c:v>
                </c:pt>
                <c:pt idx="47">
                  <c:v>0.73652179215046043</c:v>
                </c:pt>
                <c:pt idx="48">
                  <c:v>0.72883021281062121</c:v>
                </c:pt>
                <c:pt idx="49">
                  <c:v>0.7249547359352817</c:v>
                </c:pt>
                <c:pt idx="50">
                  <c:v>0.75211961232858149</c:v>
                </c:pt>
                <c:pt idx="51">
                  <c:v>0.75553510879851404</c:v>
                </c:pt>
                <c:pt idx="52">
                  <c:v>0.74380540054780198</c:v>
                </c:pt>
                <c:pt idx="53">
                  <c:v>0.69453233692171279</c:v>
                </c:pt>
                <c:pt idx="54">
                  <c:v>0.66388466938064838</c:v>
                </c:pt>
                <c:pt idx="55">
                  <c:v>0.63808839826229458</c:v>
                </c:pt>
                <c:pt idx="56">
                  <c:v>0.62905044694576506</c:v>
                </c:pt>
                <c:pt idx="57">
                  <c:v>0.6158864049618481</c:v>
                </c:pt>
                <c:pt idx="58">
                  <c:v>0.6010223661897367</c:v>
                </c:pt>
                <c:pt idx="59">
                  <c:v>0.60400283020145729</c:v>
                </c:pt>
                <c:pt idx="60">
                  <c:v>0.61423926934983797</c:v>
                </c:pt>
                <c:pt idx="61">
                  <c:v>0.60858773131656496</c:v>
                </c:pt>
                <c:pt idx="62">
                  <c:v>0.60435334979813526</c:v>
                </c:pt>
                <c:pt idx="63">
                  <c:v>0.61508894982620799</c:v>
                </c:pt>
                <c:pt idx="64">
                  <c:v>0.61188853118053166</c:v>
                </c:pt>
              </c:numCache>
            </c:numRef>
          </c:val>
          <c:smooth val="0"/>
        </c:ser>
        <c:ser>
          <c:idx val="2"/>
          <c:order val="2"/>
          <c:tx>
            <c:v>יחס שיעור התעסוקה</c:v>
          </c:tx>
          <c:spPr>
            <a:ln w="38100">
              <a:solidFill>
                <a:srgbClr val="1BF33F"/>
              </a:solidFill>
            </a:ln>
          </c:spPr>
          <c:marker>
            <c:symbol val="none"/>
          </c:marker>
          <c:cat>
            <c:strRef>
              <c:f>'Graph (2)'!$A$2:$A$66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'Graph (2)'!$R$2:$R$66</c:f>
              <c:numCache>
                <c:formatCode>General</c:formatCode>
                <c:ptCount val="65"/>
                <c:pt idx="0">
                  <c:v>1.0434767732526331</c:v>
                </c:pt>
                <c:pt idx="1">
                  <c:v>0.92261638601584162</c:v>
                </c:pt>
                <c:pt idx="2">
                  <c:v>0.88932800326107075</c:v>
                </c:pt>
                <c:pt idx="3">
                  <c:v>0.90421834766383502</c:v>
                </c:pt>
                <c:pt idx="4">
                  <c:v>0.95191353179077798</c:v>
                </c:pt>
                <c:pt idx="5">
                  <c:v>0.94819064101823236</c:v>
                </c:pt>
                <c:pt idx="6">
                  <c:v>0.94199312224166987</c:v>
                </c:pt>
                <c:pt idx="7">
                  <c:v>0.94731868718963197</c:v>
                </c:pt>
                <c:pt idx="8">
                  <c:v>0.98278792757717914</c:v>
                </c:pt>
                <c:pt idx="9">
                  <c:v>0.99107892464060587</c:v>
                </c:pt>
                <c:pt idx="10">
                  <c:v>1.0041424200012197</c:v>
                </c:pt>
                <c:pt idx="11">
                  <c:v>1.0178648387781211</c:v>
                </c:pt>
                <c:pt idx="12">
                  <c:v>1.0094108494021208</c:v>
                </c:pt>
                <c:pt idx="13">
                  <c:v>1.0016867941704033</c:v>
                </c:pt>
                <c:pt idx="14">
                  <c:v>0.98825819254648528</c:v>
                </c:pt>
                <c:pt idx="15">
                  <c:v>0.97826347122604129</c:v>
                </c:pt>
                <c:pt idx="16">
                  <c:v>0.96842392635382379</c:v>
                </c:pt>
                <c:pt idx="17">
                  <c:v>0.9695880271777173</c:v>
                </c:pt>
                <c:pt idx="18">
                  <c:v>0.97249141369572911</c:v>
                </c:pt>
                <c:pt idx="19">
                  <c:v>0.96594351542270007</c:v>
                </c:pt>
                <c:pt idx="20">
                  <c:v>0.96056109626784414</c:v>
                </c:pt>
                <c:pt idx="21">
                  <c:v>0.9718655713252119</c:v>
                </c:pt>
                <c:pt idx="22">
                  <c:v>0.97060740743511509</c:v>
                </c:pt>
                <c:pt idx="23">
                  <c:v>0.96040786998260241</c:v>
                </c:pt>
                <c:pt idx="24">
                  <c:v>0.92775130573716891</c:v>
                </c:pt>
                <c:pt idx="25">
                  <c:v>0.94211588787444145</c:v>
                </c:pt>
                <c:pt idx="26">
                  <c:v>0.91507864661152971</c:v>
                </c:pt>
                <c:pt idx="27">
                  <c:v>0.89979340711240985</c:v>
                </c:pt>
                <c:pt idx="28">
                  <c:v>0.89385741139266583</c:v>
                </c:pt>
                <c:pt idx="29">
                  <c:v>0.87930123394680426</c:v>
                </c:pt>
                <c:pt idx="30">
                  <c:v>0.87476588853937343</c:v>
                </c:pt>
                <c:pt idx="31">
                  <c:v>0.87616501189613427</c:v>
                </c:pt>
                <c:pt idx="32">
                  <c:v>0.89071266333151156</c:v>
                </c:pt>
                <c:pt idx="33">
                  <c:v>0.89929118028444643</c:v>
                </c:pt>
                <c:pt idx="34">
                  <c:v>0.86901436111567243</c:v>
                </c:pt>
                <c:pt idx="35">
                  <c:v>0.83839045778986532</c:v>
                </c:pt>
                <c:pt idx="36">
                  <c:v>0.82432634660434545</c:v>
                </c:pt>
                <c:pt idx="37">
                  <c:v>0.81823546542318426</c:v>
                </c:pt>
                <c:pt idx="38">
                  <c:v>0.8227068516205378</c:v>
                </c:pt>
                <c:pt idx="39">
                  <c:v>0.80475058673328548</c:v>
                </c:pt>
                <c:pt idx="40">
                  <c:v>0.79898544481678901</c:v>
                </c:pt>
                <c:pt idx="41">
                  <c:v>0.8346882057961954</c:v>
                </c:pt>
                <c:pt idx="42">
                  <c:v>0.84515521353571188</c:v>
                </c:pt>
                <c:pt idx="43">
                  <c:v>0.86468951216132284</c:v>
                </c:pt>
                <c:pt idx="44">
                  <c:v>0.88330229960205675</c:v>
                </c:pt>
                <c:pt idx="45">
                  <c:v>0.89401541614162849</c:v>
                </c:pt>
                <c:pt idx="46">
                  <c:v>0.90068763874640001</c:v>
                </c:pt>
                <c:pt idx="47">
                  <c:v>0.89052258166270171</c:v>
                </c:pt>
                <c:pt idx="48">
                  <c:v>0.88725579856204606</c:v>
                </c:pt>
                <c:pt idx="49">
                  <c:v>0.88904814177283609</c:v>
                </c:pt>
                <c:pt idx="50">
                  <c:v>0.89880499870473884</c:v>
                </c:pt>
                <c:pt idx="51">
                  <c:v>0.89626105585196891</c:v>
                </c:pt>
                <c:pt idx="52">
                  <c:v>0.89709260161888715</c:v>
                </c:pt>
                <c:pt idx="53">
                  <c:v>0.89084921561824038</c:v>
                </c:pt>
                <c:pt idx="54">
                  <c:v>0.88600251556490839</c:v>
                </c:pt>
                <c:pt idx="55">
                  <c:v>0.89191590989931147</c:v>
                </c:pt>
                <c:pt idx="56">
                  <c:v>0.89163428072927831</c:v>
                </c:pt>
                <c:pt idx="57">
                  <c:v>0.91209603888956658</c:v>
                </c:pt>
                <c:pt idx="58">
                  <c:v>0.94157304244754902</c:v>
                </c:pt>
                <c:pt idx="59">
                  <c:v>0.98954992911838491</c:v>
                </c:pt>
                <c:pt idx="60">
                  <c:v>1.0171117179809668</c:v>
                </c:pt>
                <c:pt idx="61">
                  <c:v>1.0328178951426117</c:v>
                </c:pt>
                <c:pt idx="62">
                  <c:v>1.0464126541270742</c:v>
                </c:pt>
                <c:pt idx="63">
                  <c:v>1.0461039216486137</c:v>
                </c:pt>
                <c:pt idx="64">
                  <c:v>1.0471000335771312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819456"/>
        <c:axId val="96821248"/>
      </c:lineChart>
      <c:catAx>
        <c:axId val="96819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96821248"/>
        <c:crosses val="autoZero"/>
        <c:auto val="1"/>
        <c:lblAlgn val="ctr"/>
        <c:lblOffset val="100"/>
        <c:noMultiLvlLbl val="0"/>
      </c:catAx>
      <c:valAx>
        <c:axId val="96821248"/>
        <c:scaling>
          <c:orientation val="minMax"/>
          <c:min val="0.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8194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800" b="1" i="0" baseline="0" dirty="0" smtClean="0">
                <a:effectLst/>
              </a:rPr>
              <a:t>איור 2 - תוצר לשעת עבודה, 2013,</a:t>
            </a:r>
            <a:r>
              <a:rPr lang="en-US" sz="1800" b="1" i="0" baseline="0" dirty="0" smtClean="0">
                <a:effectLst/>
              </a:rPr>
              <a:t>PPP </a:t>
            </a:r>
            <a:r>
              <a:rPr lang="he-IL" sz="1800" b="1" i="0" baseline="0" dirty="0" smtClean="0">
                <a:effectLst/>
              </a:rPr>
              <a:t> מחירי 2010</a:t>
            </a:r>
            <a:endParaRPr lang="en-US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2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7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Sheet3!$A$2:$A$37</c:f>
              <c:strCache>
                <c:ptCount val="36"/>
                <c:pt idx="0">
                  <c:v>Mexico</c:v>
                </c:pt>
                <c:pt idx="1">
                  <c:v>Chile</c:v>
                </c:pt>
                <c:pt idx="2">
                  <c:v>Latvia</c:v>
                </c:pt>
                <c:pt idx="3">
                  <c:v>Poland</c:v>
                </c:pt>
                <c:pt idx="4">
                  <c:v>Estonia</c:v>
                </c:pt>
                <c:pt idx="5">
                  <c:v>Turkey</c:v>
                </c:pt>
                <c:pt idx="6">
                  <c:v>Hungary</c:v>
                </c:pt>
                <c:pt idx="7">
                  <c:v>Korea</c:v>
                </c:pt>
                <c:pt idx="8">
                  <c:v>Czech Republic</c:v>
                </c:pt>
                <c:pt idx="9">
                  <c:v>Greece</c:v>
                </c:pt>
                <c:pt idx="10">
                  <c:v>Portugal</c:v>
                </c:pt>
                <c:pt idx="11">
                  <c:v>Israel</c:v>
                </c:pt>
                <c:pt idx="12">
                  <c:v>Slovenia</c:v>
                </c:pt>
                <c:pt idx="13">
                  <c:v>Slovak Republic</c:v>
                </c:pt>
                <c:pt idx="14">
                  <c:v>New Zealand</c:v>
                </c:pt>
                <c:pt idx="15">
                  <c:v>Japan</c:v>
                </c:pt>
                <c:pt idx="16">
                  <c:v>Iceland</c:v>
                </c:pt>
                <c:pt idx="17">
                  <c:v>OECD Average</c:v>
                </c:pt>
                <c:pt idx="18">
                  <c:v>Spain</c:v>
                </c:pt>
                <c:pt idx="19">
                  <c:v>Italy</c:v>
                </c:pt>
                <c:pt idx="20">
                  <c:v>Canada</c:v>
                </c:pt>
                <c:pt idx="21">
                  <c:v>United Kingdom</c:v>
                </c:pt>
                <c:pt idx="22">
                  <c:v>Finland</c:v>
                </c:pt>
                <c:pt idx="23">
                  <c:v>Australia</c:v>
                </c:pt>
                <c:pt idx="24">
                  <c:v>Austria</c:v>
                </c:pt>
                <c:pt idx="25">
                  <c:v>Sweden</c:v>
                </c:pt>
                <c:pt idx="26">
                  <c:v>Switzerland</c:v>
                </c:pt>
                <c:pt idx="27">
                  <c:v>Germany</c:v>
                </c:pt>
                <c:pt idx="28">
                  <c:v>France</c:v>
                </c:pt>
                <c:pt idx="29">
                  <c:v>Netherlands</c:v>
                </c:pt>
                <c:pt idx="30">
                  <c:v>Ireland</c:v>
                </c:pt>
                <c:pt idx="31">
                  <c:v>Denmark</c:v>
                </c:pt>
                <c:pt idx="32">
                  <c:v>Belgium</c:v>
                </c:pt>
                <c:pt idx="33">
                  <c:v>United States</c:v>
                </c:pt>
                <c:pt idx="34">
                  <c:v>Norway</c:v>
                </c:pt>
                <c:pt idx="35">
                  <c:v>Luxembourg</c:v>
                </c:pt>
              </c:strCache>
            </c:strRef>
          </c:cat>
          <c:val>
            <c:numRef>
              <c:f>Sheet3!$B$2:$B$37</c:f>
              <c:numCache>
                <c:formatCode>#,##0.0_ ;\-#,##0.0\ </c:formatCode>
                <c:ptCount val="36"/>
                <c:pt idx="0">
                  <c:v>18.039346999999999</c:v>
                </c:pt>
                <c:pt idx="1">
                  <c:v>23.723458000000001</c:v>
                </c:pt>
                <c:pt idx="2">
                  <c:v>24.251892000000002</c:v>
                </c:pt>
                <c:pt idx="3">
                  <c:v>27.320484</c:v>
                </c:pt>
                <c:pt idx="4">
                  <c:v>28.534486000000001</c:v>
                </c:pt>
                <c:pt idx="5">
                  <c:v>29.961023999999998</c:v>
                </c:pt>
                <c:pt idx="6">
                  <c:v>31.475826999999999</c:v>
                </c:pt>
                <c:pt idx="7">
                  <c:v>31.518965000000001</c:v>
                </c:pt>
                <c:pt idx="8">
                  <c:v>31.874409</c:v>
                </c:pt>
                <c:pt idx="9">
                  <c:v>31.91085</c:v>
                </c:pt>
                <c:pt idx="10">
                  <c:v>32.074573999999998</c:v>
                </c:pt>
                <c:pt idx="11">
                  <c:v>34.608418</c:v>
                </c:pt>
                <c:pt idx="12">
                  <c:v>35.563412</c:v>
                </c:pt>
                <c:pt idx="13">
                  <c:v>36.203488999999998</c:v>
                </c:pt>
                <c:pt idx="14">
                  <c:v>37.167675000000003</c:v>
                </c:pt>
                <c:pt idx="15">
                  <c:v>39.536365000000004</c:v>
                </c:pt>
                <c:pt idx="16">
                  <c:v>41.038947</c:v>
                </c:pt>
                <c:pt idx="17">
                  <c:v>45.739555000000003</c:v>
                </c:pt>
                <c:pt idx="18">
                  <c:v>47.196452999999998</c:v>
                </c:pt>
                <c:pt idx="19">
                  <c:v>47.259633000000001</c:v>
                </c:pt>
                <c:pt idx="20">
                  <c:v>47.549615000000003</c:v>
                </c:pt>
                <c:pt idx="21">
                  <c:v>47.608387</c:v>
                </c:pt>
                <c:pt idx="22">
                  <c:v>49.924092999999999</c:v>
                </c:pt>
                <c:pt idx="23">
                  <c:v>51.898615999999997</c:v>
                </c:pt>
                <c:pt idx="24">
                  <c:v>52.522449000000002</c:v>
                </c:pt>
                <c:pt idx="25">
                  <c:v>54.001083999999999</c:v>
                </c:pt>
                <c:pt idx="26">
                  <c:v>55.307217999999999</c:v>
                </c:pt>
                <c:pt idx="27">
                  <c:v>58.853253000000002</c:v>
                </c:pt>
                <c:pt idx="28">
                  <c:v>59.805394999999997</c:v>
                </c:pt>
                <c:pt idx="29">
                  <c:v>60.339295</c:v>
                </c:pt>
                <c:pt idx="30">
                  <c:v>60.419600000000003</c:v>
                </c:pt>
                <c:pt idx="31">
                  <c:v>60.739997000000002</c:v>
                </c:pt>
                <c:pt idx="32">
                  <c:v>61.599659000000003</c:v>
                </c:pt>
                <c:pt idx="33">
                  <c:v>62.340646999999997</c:v>
                </c:pt>
                <c:pt idx="34">
                  <c:v>78.320037999999997</c:v>
                </c:pt>
                <c:pt idx="35">
                  <c:v>79.412327000000005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845696"/>
        <c:axId val="88847488"/>
      </c:barChart>
      <c:catAx>
        <c:axId val="88845696"/>
        <c:scaling>
          <c:orientation val="minMax"/>
        </c:scaling>
        <c:delete val="0"/>
        <c:axPos val="b"/>
        <c:majorTickMark val="out"/>
        <c:minorTickMark val="none"/>
        <c:tickLblPos val="nextTo"/>
        <c:crossAx val="88847488"/>
        <c:crosses val="autoZero"/>
        <c:auto val="1"/>
        <c:lblAlgn val="ctr"/>
        <c:lblOffset val="100"/>
        <c:noMultiLvlLbl val="0"/>
      </c:catAx>
      <c:valAx>
        <c:axId val="88847488"/>
        <c:scaling>
          <c:orientation val="minMax"/>
        </c:scaling>
        <c:delete val="0"/>
        <c:axPos val="l"/>
        <c:majorGridlines/>
        <c:numFmt formatCode="#,##0.0_ ;\-#,##0.0\ " sourceLinked="1"/>
        <c:majorTickMark val="out"/>
        <c:minorTickMark val="none"/>
        <c:tickLblPos val="nextTo"/>
        <c:crossAx val="888456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800" b="1" i="0" baseline="0" dirty="0" smtClean="0">
                <a:effectLst/>
              </a:rPr>
              <a:t>איור 2 - תוצר לשעת עבודה, 2013,</a:t>
            </a:r>
            <a:r>
              <a:rPr lang="en-US" sz="1800" b="1" i="0" baseline="0" dirty="0" smtClean="0">
                <a:effectLst/>
              </a:rPr>
              <a:t>PPP </a:t>
            </a:r>
            <a:r>
              <a:rPr lang="he-IL" sz="1800" b="1" i="0" baseline="0" dirty="0" smtClean="0">
                <a:effectLst/>
              </a:rPr>
              <a:t> מחירי 2010</a:t>
            </a:r>
            <a:endParaRPr lang="en-US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2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2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24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25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27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30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31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32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Lbls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'Sheet3 (2)'!$A$2:$A$38</c:f>
              <c:strCache>
                <c:ptCount val="37"/>
                <c:pt idx="0">
                  <c:v>Mexico</c:v>
                </c:pt>
                <c:pt idx="1">
                  <c:v>Chile</c:v>
                </c:pt>
                <c:pt idx="2">
                  <c:v>Latvia</c:v>
                </c:pt>
                <c:pt idx="3">
                  <c:v>Poland</c:v>
                </c:pt>
                <c:pt idx="4">
                  <c:v>Estonia</c:v>
                </c:pt>
                <c:pt idx="5">
                  <c:v>Turkey</c:v>
                </c:pt>
                <c:pt idx="6">
                  <c:v>Hungary</c:v>
                </c:pt>
                <c:pt idx="7">
                  <c:v>Korea</c:v>
                </c:pt>
                <c:pt idx="8">
                  <c:v>Czech Republic</c:v>
                </c:pt>
                <c:pt idx="9">
                  <c:v>Greece</c:v>
                </c:pt>
                <c:pt idx="10">
                  <c:v>Portugal</c:v>
                </c:pt>
                <c:pt idx="11">
                  <c:v>Israel</c:v>
                </c:pt>
                <c:pt idx="12">
                  <c:v>Slovenia</c:v>
                </c:pt>
                <c:pt idx="13">
                  <c:v>Slovak Republic</c:v>
                </c:pt>
                <c:pt idx="14">
                  <c:v>New Zealand</c:v>
                </c:pt>
                <c:pt idx="15">
                  <c:v>Japan</c:v>
                </c:pt>
                <c:pt idx="16">
                  <c:v>Iceland</c:v>
                </c:pt>
                <c:pt idx="17">
                  <c:v>OECD Average</c:v>
                </c:pt>
                <c:pt idx="18">
                  <c:v>Spain</c:v>
                </c:pt>
                <c:pt idx="19">
                  <c:v>Italy</c:v>
                </c:pt>
                <c:pt idx="20">
                  <c:v>Canada</c:v>
                </c:pt>
                <c:pt idx="21">
                  <c:v>United Kingdom</c:v>
                </c:pt>
                <c:pt idx="22">
                  <c:v>Finland</c:v>
                </c:pt>
                <c:pt idx="23">
                  <c:v>Australia</c:v>
                </c:pt>
                <c:pt idx="24">
                  <c:v>Austria</c:v>
                </c:pt>
                <c:pt idx="25">
                  <c:v>Sweden</c:v>
                </c:pt>
                <c:pt idx="26">
                  <c:v>Switzerland</c:v>
                </c:pt>
                <c:pt idx="27">
                  <c:v>Benchmark Average</c:v>
                </c:pt>
                <c:pt idx="28">
                  <c:v>Germany</c:v>
                </c:pt>
                <c:pt idx="29">
                  <c:v>France</c:v>
                </c:pt>
                <c:pt idx="30">
                  <c:v>Netherlands</c:v>
                </c:pt>
                <c:pt idx="31">
                  <c:v>Ireland</c:v>
                </c:pt>
                <c:pt idx="32">
                  <c:v>Denmark</c:v>
                </c:pt>
                <c:pt idx="33">
                  <c:v>Belgium</c:v>
                </c:pt>
                <c:pt idx="34">
                  <c:v>United States</c:v>
                </c:pt>
                <c:pt idx="35">
                  <c:v>Norway</c:v>
                </c:pt>
                <c:pt idx="36">
                  <c:v>Luxembourg</c:v>
                </c:pt>
              </c:strCache>
            </c:strRef>
          </c:cat>
          <c:val>
            <c:numRef>
              <c:f>'Sheet3 (2)'!$B$2:$B$38</c:f>
              <c:numCache>
                <c:formatCode>#,##0.0_ ;\-#,##0.0\ </c:formatCode>
                <c:ptCount val="37"/>
                <c:pt idx="0">
                  <c:v>18.039346999999999</c:v>
                </c:pt>
                <c:pt idx="1">
                  <c:v>23.723458000000001</c:v>
                </c:pt>
                <c:pt idx="2">
                  <c:v>24.251892000000002</c:v>
                </c:pt>
                <c:pt idx="3">
                  <c:v>27.320484</c:v>
                </c:pt>
                <c:pt idx="4">
                  <c:v>28.534486000000001</c:v>
                </c:pt>
                <c:pt idx="5">
                  <c:v>29.961023999999998</c:v>
                </c:pt>
                <c:pt idx="6">
                  <c:v>31.475826999999999</c:v>
                </c:pt>
                <c:pt idx="7">
                  <c:v>31.518965000000001</c:v>
                </c:pt>
                <c:pt idx="8">
                  <c:v>31.874409</c:v>
                </c:pt>
                <c:pt idx="9">
                  <c:v>31.91085</c:v>
                </c:pt>
                <c:pt idx="10">
                  <c:v>32.074573999999998</c:v>
                </c:pt>
                <c:pt idx="11">
                  <c:v>34.608418</c:v>
                </c:pt>
                <c:pt idx="12">
                  <c:v>35.563412</c:v>
                </c:pt>
                <c:pt idx="13">
                  <c:v>36.203488999999998</c:v>
                </c:pt>
                <c:pt idx="14">
                  <c:v>37.167675000000003</c:v>
                </c:pt>
                <c:pt idx="15">
                  <c:v>39.536365000000004</c:v>
                </c:pt>
                <c:pt idx="16">
                  <c:v>41.038947</c:v>
                </c:pt>
                <c:pt idx="17">
                  <c:v>45.739555000000003</c:v>
                </c:pt>
                <c:pt idx="18">
                  <c:v>47.196452999999998</c:v>
                </c:pt>
                <c:pt idx="19">
                  <c:v>47.259633000000001</c:v>
                </c:pt>
                <c:pt idx="20">
                  <c:v>47.549615000000003</c:v>
                </c:pt>
                <c:pt idx="21">
                  <c:v>47.608387</c:v>
                </c:pt>
                <c:pt idx="22">
                  <c:v>49.924092999999999</c:v>
                </c:pt>
                <c:pt idx="23">
                  <c:v>51.898615999999997</c:v>
                </c:pt>
                <c:pt idx="24">
                  <c:v>52.522449000000002</c:v>
                </c:pt>
                <c:pt idx="25">
                  <c:v>54.001083999999999</c:v>
                </c:pt>
                <c:pt idx="26">
                  <c:v>55.307217999999999</c:v>
                </c:pt>
                <c:pt idx="27">
                  <c:v>56.324419666666664</c:v>
                </c:pt>
                <c:pt idx="28">
                  <c:v>58.853253000000002</c:v>
                </c:pt>
                <c:pt idx="29">
                  <c:v>59.805394999999997</c:v>
                </c:pt>
                <c:pt idx="30">
                  <c:v>60.339295</c:v>
                </c:pt>
                <c:pt idx="31">
                  <c:v>60.419600000000003</c:v>
                </c:pt>
                <c:pt idx="32">
                  <c:v>60.739997000000002</c:v>
                </c:pt>
                <c:pt idx="33">
                  <c:v>61.599659000000003</c:v>
                </c:pt>
                <c:pt idx="34">
                  <c:v>62.340646999999997</c:v>
                </c:pt>
                <c:pt idx="35">
                  <c:v>78.320037999999997</c:v>
                </c:pt>
                <c:pt idx="36">
                  <c:v>79.412327000000005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003520"/>
        <c:axId val="89005056"/>
      </c:barChart>
      <c:catAx>
        <c:axId val="89003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89005056"/>
        <c:crosses val="autoZero"/>
        <c:auto val="1"/>
        <c:lblAlgn val="ctr"/>
        <c:lblOffset val="100"/>
        <c:noMultiLvlLbl val="0"/>
      </c:catAx>
      <c:valAx>
        <c:axId val="89005056"/>
        <c:scaling>
          <c:orientation val="minMax"/>
        </c:scaling>
        <c:delete val="0"/>
        <c:axPos val="l"/>
        <c:majorGridlines/>
        <c:numFmt formatCode="#,##0.0_ ;\-#,##0.0\ " sourceLinked="1"/>
        <c:majorTickMark val="out"/>
        <c:minorTickMark val="none"/>
        <c:tickLblPos val="nextTo"/>
        <c:crossAx val="890035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איור 3 - רמת </a:t>
            </a:r>
            <a:r>
              <a:rPr lang="he-IL" dirty="0"/>
              <a:t>ההון </a:t>
            </a:r>
            <a:r>
              <a:rPr lang="he-IL" dirty="0" smtClean="0"/>
              <a:t>הנקי הכולל (ללא דיור) </a:t>
            </a:r>
            <a:r>
              <a:rPr lang="he-IL" dirty="0"/>
              <a:t>לשעת </a:t>
            </a:r>
            <a:r>
              <a:rPr lang="he-IL" dirty="0" smtClean="0"/>
              <a:t>עבודה</a:t>
            </a:r>
          </a:p>
          <a:p>
            <a:pPr>
              <a:defRPr/>
            </a:pPr>
            <a:r>
              <a:rPr lang="he-IL" dirty="0" smtClean="0"/>
              <a:t>2013 </a:t>
            </a:r>
            <a:r>
              <a:rPr lang="en-US" dirty="0" smtClean="0"/>
              <a:t>PPP</a:t>
            </a:r>
            <a:r>
              <a:rPr lang="en-US" dirty="0"/>
              <a:t>, </a:t>
            </a:r>
            <a:r>
              <a:rPr lang="he-IL" dirty="0"/>
              <a:t>מחירי 2010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0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cap_hour_graph!$A$2:$A$29</c:f>
              <c:strCache>
                <c:ptCount val="28"/>
                <c:pt idx="0">
                  <c:v>Israel</c:v>
                </c:pt>
                <c:pt idx="1">
                  <c:v>Canada</c:v>
                </c:pt>
                <c:pt idx="2">
                  <c:v>Greece</c:v>
                </c:pt>
                <c:pt idx="3">
                  <c:v>Estonia</c:v>
                </c:pt>
                <c:pt idx="4">
                  <c:v>Portugal</c:v>
                </c:pt>
                <c:pt idx="5">
                  <c:v>United Kingdom</c:v>
                </c:pt>
                <c:pt idx="6">
                  <c:v>Ireland</c:v>
                </c:pt>
                <c:pt idx="7">
                  <c:v>Korea</c:v>
                </c:pt>
                <c:pt idx="8">
                  <c:v>France</c:v>
                </c:pt>
                <c:pt idx="9">
                  <c:v>Slovenia</c:v>
                </c:pt>
                <c:pt idx="10">
                  <c:v>Italy</c:v>
                </c:pt>
                <c:pt idx="11">
                  <c:v>Finland</c:v>
                </c:pt>
                <c:pt idx="12">
                  <c:v>Hungary</c:v>
                </c:pt>
                <c:pt idx="13">
                  <c:v>Japan</c:v>
                </c:pt>
                <c:pt idx="14">
                  <c:v>Germany</c:v>
                </c:pt>
                <c:pt idx="15">
                  <c:v>OECD Average</c:v>
                </c:pt>
                <c:pt idx="16">
                  <c:v>Belgium</c:v>
                </c:pt>
                <c:pt idx="17">
                  <c:v>Czech Republic</c:v>
                </c:pt>
                <c:pt idx="18">
                  <c:v>Netherlands</c:v>
                </c:pt>
                <c:pt idx="19">
                  <c:v>Sweden</c:v>
                </c:pt>
                <c:pt idx="20">
                  <c:v>Benchmark Average</c:v>
                </c:pt>
                <c:pt idx="21">
                  <c:v>Denmark</c:v>
                </c:pt>
                <c:pt idx="22">
                  <c:v>Australia</c:v>
                </c:pt>
                <c:pt idx="23">
                  <c:v>United States</c:v>
                </c:pt>
                <c:pt idx="24">
                  <c:v>Slovak Republic</c:v>
                </c:pt>
                <c:pt idx="25">
                  <c:v>Luxembourg</c:v>
                </c:pt>
                <c:pt idx="26">
                  <c:v>Austria</c:v>
                </c:pt>
                <c:pt idx="27">
                  <c:v>Norway</c:v>
                </c:pt>
              </c:strCache>
            </c:strRef>
          </c:cat>
          <c:val>
            <c:numRef>
              <c:f>cap_hour_graph!$B$2:$B$29</c:f>
              <c:numCache>
                <c:formatCode>General</c:formatCode>
                <c:ptCount val="28"/>
                <c:pt idx="0">
                  <c:v>37.410756256939123</c:v>
                </c:pt>
                <c:pt idx="1">
                  <c:v>53.574808275582896</c:v>
                </c:pt>
                <c:pt idx="2">
                  <c:v>54.335310157949763</c:v>
                </c:pt>
                <c:pt idx="3">
                  <c:v>56.237761647756798</c:v>
                </c:pt>
                <c:pt idx="4">
                  <c:v>65.884763425815265</c:v>
                </c:pt>
                <c:pt idx="5">
                  <c:v>65.891288650065576</c:v>
                </c:pt>
                <c:pt idx="6">
                  <c:v>75.937702714927894</c:v>
                </c:pt>
                <c:pt idx="7">
                  <c:v>81.064606764043958</c:v>
                </c:pt>
                <c:pt idx="8">
                  <c:v>84.649790430054338</c:v>
                </c:pt>
                <c:pt idx="9">
                  <c:v>85.06563972582282</c:v>
                </c:pt>
                <c:pt idx="10">
                  <c:v>89.866554147860427</c:v>
                </c:pt>
                <c:pt idx="11">
                  <c:v>90.623652965825372</c:v>
                </c:pt>
                <c:pt idx="12">
                  <c:v>94.011617708813347</c:v>
                </c:pt>
                <c:pt idx="13">
                  <c:v>97.290099254009263</c:v>
                </c:pt>
                <c:pt idx="14">
                  <c:v>98.380101758492899</c:v>
                </c:pt>
                <c:pt idx="15">
                  <c:v>98.412097634771953</c:v>
                </c:pt>
                <c:pt idx="16">
                  <c:v>98.716177247805035</c:v>
                </c:pt>
                <c:pt idx="17">
                  <c:v>99.539884621655787</c:v>
                </c:pt>
                <c:pt idx="18">
                  <c:v>104.09477509261797</c:v>
                </c:pt>
                <c:pt idx="19">
                  <c:v>106.78181431205157</c:v>
                </c:pt>
                <c:pt idx="20">
                  <c:v>106.99870084115096</c:v>
                </c:pt>
                <c:pt idx="21">
                  <c:v>108.15424092840098</c:v>
                </c:pt>
                <c:pt idx="22">
                  <c:v>109.42732417077606</c:v>
                </c:pt>
                <c:pt idx="23">
                  <c:v>124.35533695090264</c:v>
                </c:pt>
                <c:pt idx="24">
                  <c:v>126.09226119971059</c:v>
                </c:pt>
                <c:pt idx="25">
                  <c:v>129.29420953619757</c:v>
                </c:pt>
                <c:pt idx="26">
                  <c:v>136.28362649341656</c:v>
                </c:pt>
                <c:pt idx="27">
                  <c:v>143.52034614469508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010432"/>
        <c:axId val="97011968"/>
      </c:barChart>
      <c:catAx>
        <c:axId val="97010432"/>
        <c:scaling>
          <c:orientation val="minMax"/>
        </c:scaling>
        <c:delete val="0"/>
        <c:axPos val="b"/>
        <c:majorTickMark val="out"/>
        <c:minorTickMark val="none"/>
        <c:tickLblPos val="nextTo"/>
        <c:crossAx val="97011968"/>
        <c:crosses val="autoZero"/>
        <c:auto val="1"/>
        <c:lblAlgn val="ctr"/>
        <c:lblOffset val="100"/>
        <c:noMultiLvlLbl val="0"/>
      </c:catAx>
      <c:valAx>
        <c:axId val="9701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0104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800" b="1" i="0" baseline="0" dirty="0" smtClean="0">
                <a:effectLst/>
              </a:rPr>
              <a:t>איור 4 - רמת ההון הציבורי הנקי לנפש, 2013, </a:t>
            </a:r>
            <a:r>
              <a:rPr lang="en-US" sz="1800" b="1" i="0" baseline="0" dirty="0" smtClean="0">
                <a:effectLst/>
              </a:rPr>
              <a:t>PPP</a:t>
            </a:r>
            <a:r>
              <a:rPr lang="he-IL" sz="1800" b="1" i="0" baseline="0" dirty="0" smtClean="0">
                <a:effectLst/>
              </a:rPr>
              <a:t> מחירי 2010</a:t>
            </a:r>
            <a:endParaRPr lang="en-US" dirty="0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2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2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cat>
            <c:strRef>
              <c:f>Sheet2!$A$2:$A$35</c:f>
              <c:strCache>
                <c:ptCount val="34"/>
                <c:pt idx="0">
                  <c:v>Chile</c:v>
                </c:pt>
                <c:pt idx="1">
                  <c:v>Slovak Republic</c:v>
                </c:pt>
                <c:pt idx="2">
                  <c:v>Turkey</c:v>
                </c:pt>
                <c:pt idx="3">
                  <c:v>Israel</c:v>
                </c:pt>
                <c:pt idx="4">
                  <c:v>Mexico</c:v>
                </c:pt>
                <c:pt idx="5">
                  <c:v>Poland</c:v>
                </c:pt>
                <c:pt idx="6">
                  <c:v>United Kingdom</c:v>
                </c:pt>
                <c:pt idx="7">
                  <c:v>Estonia</c:v>
                </c:pt>
                <c:pt idx="8">
                  <c:v>Belgium</c:v>
                </c:pt>
                <c:pt idx="9">
                  <c:v>Greece</c:v>
                </c:pt>
                <c:pt idx="10">
                  <c:v>Czech Republic</c:v>
                </c:pt>
                <c:pt idx="11">
                  <c:v>Portugal</c:v>
                </c:pt>
                <c:pt idx="12">
                  <c:v>Austria</c:v>
                </c:pt>
                <c:pt idx="13">
                  <c:v>Germany</c:v>
                </c:pt>
                <c:pt idx="14">
                  <c:v>Australia</c:v>
                </c:pt>
                <c:pt idx="15">
                  <c:v>Finland</c:v>
                </c:pt>
                <c:pt idx="16">
                  <c:v>Denmark</c:v>
                </c:pt>
                <c:pt idx="17">
                  <c:v>Sweden</c:v>
                </c:pt>
                <c:pt idx="18">
                  <c:v>France</c:v>
                </c:pt>
                <c:pt idx="19">
                  <c:v>OECD Average</c:v>
                </c:pt>
                <c:pt idx="20">
                  <c:v>Spain</c:v>
                </c:pt>
                <c:pt idx="21">
                  <c:v>Korea</c:v>
                </c:pt>
                <c:pt idx="22">
                  <c:v>Benchmark Average</c:v>
                </c:pt>
                <c:pt idx="23">
                  <c:v>New Zealand</c:v>
                </c:pt>
                <c:pt idx="24">
                  <c:v>Italy</c:v>
                </c:pt>
                <c:pt idx="25">
                  <c:v>Switzerland</c:v>
                </c:pt>
                <c:pt idx="26">
                  <c:v>Canada</c:v>
                </c:pt>
                <c:pt idx="27">
                  <c:v>Netherlands</c:v>
                </c:pt>
                <c:pt idx="28">
                  <c:v>Ireland</c:v>
                </c:pt>
                <c:pt idx="29">
                  <c:v>Iceland</c:v>
                </c:pt>
                <c:pt idx="30">
                  <c:v>Norway</c:v>
                </c:pt>
                <c:pt idx="31">
                  <c:v>United States</c:v>
                </c:pt>
                <c:pt idx="32">
                  <c:v>Japan</c:v>
                </c:pt>
                <c:pt idx="33">
                  <c:v>Luxembourg</c:v>
                </c:pt>
              </c:strCache>
            </c:strRef>
          </c:cat>
          <c:val>
            <c:numRef>
              <c:f>Sheet2!$B$2:$B$34</c:f>
              <c:numCache>
                <c:formatCode>General</c:formatCode>
                <c:ptCount val="33"/>
                <c:pt idx="0">
                  <c:v>5586.7901270346692</c:v>
                </c:pt>
                <c:pt idx="1">
                  <c:v>6737.8524825371842</c:v>
                </c:pt>
                <c:pt idx="2">
                  <c:v>8109.2129709360597</c:v>
                </c:pt>
                <c:pt idx="3">
                  <c:v>8219.342985609117</c:v>
                </c:pt>
                <c:pt idx="4">
                  <c:v>8767.1082107970524</c:v>
                </c:pt>
                <c:pt idx="5">
                  <c:v>8877.0498206150642</c:v>
                </c:pt>
                <c:pt idx="6">
                  <c:v>12762.131125068698</c:v>
                </c:pt>
                <c:pt idx="7">
                  <c:v>12770.410298612233</c:v>
                </c:pt>
                <c:pt idx="8">
                  <c:v>12907.4219609706</c:v>
                </c:pt>
                <c:pt idx="9">
                  <c:v>12912.578583942923</c:v>
                </c:pt>
                <c:pt idx="10">
                  <c:v>12969.066035681946</c:v>
                </c:pt>
                <c:pt idx="11">
                  <c:v>14281.764433308404</c:v>
                </c:pt>
                <c:pt idx="12">
                  <c:v>14285.508461589381</c:v>
                </c:pt>
                <c:pt idx="13">
                  <c:v>14676.188995465238</c:v>
                </c:pt>
                <c:pt idx="14">
                  <c:v>17595.279734240914</c:v>
                </c:pt>
                <c:pt idx="15">
                  <c:v>18053.653842103482</c:v>
                </c:pt>
                <c:pt idx="16">
                  <c:v>18227.816577350353</c:v>
                </c:pt>
                <c:pt idx="17">
                  <c:v>18474.774137749733</c:v>
                </c:pt>
                <c:pt idx="18">
                  <c:v>18515.894161214848</c:v>
                </c:pt>
                <c:pt idx="19">
                  <c:v>18570.647410382218</c:v>
                </c:pt>
                <c:pt idx="20">
                  <c:v>19442.986753124616</c:v>
                </c:pt>
                <c:pt idx="21">
                  <c:v>19531.058310626868</c:v>
                </c:pt>
                <c:pt idx="22">
                  <c:v>19548.574541132555</c:v>
                </c:pt>
                <c:pt idx="23">
                  <c:v>19584.978949263081</c:v>
                </c:pt>
                <c:pt idx="24">
                  <c:v>19634.656517244439</c:v>
                </c:pt>
                <c:pt idx="25">
                  <c:v>20934.602964386871</c:v>
                </c:pt>
                <c:pt idx="26">
                  <c:v>21361.372444175257</c:v>
                </c:pt>
                <c:pt idx="27">
                  <c:v>22099.818109413336</c:v>
                </c:pt>
                <c:pt idx="28">
                  <c:v>25548.046434551761</c:v>
                </c:pt>
                <c:pt idx="29">
                  <c:v>26231.432449682849</c:v>
                </c:pt>
                <c:pt idx="30">
                  <c:v>26612.593551960937</c:v>
                </c:pt>
                <c:pt idx="31">
                  <c:v>31479.832919768189</c:v>
                </c:pt>
                <c:pt idx="32">
                  <c:v>37258.143920891343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231104"/>
        <c:axId val="107232640"/>
      </c:barChart>
      <c:catAx>
        <c:axId val="107231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7232640"/>
        <c:crosses val="autoZero"/>
        <c:auto val="1"/>
        <c:lblAlgn val="ctr"/>
        <c:lblOffset val="100"/>
        <c:noMultiLvlLbl val="0"/>
      </c:catAx>
      <c:valAx>
        <c:axId val="107232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23110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איור 5 - ממוצע </a:t>
            </a:r>
            <a:r>
              <a:rPr lang="he-IL" dirty="0"/>
              <a:t>תוצאות סקר </a:t>
            </a:r>
            <a:r>
              <a:rPr lang="en-US" dirty="0"/>
              <a:t>PIAAC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9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'גרף מיומנויות'!$A$2:$A$28</c:f>
              <c:strCache>
                <c:ptCount val="27"/>
                <c:pt idx="0">
                  <c:v>Chile</c:v>
                </c:pt>
                <c:pt idx="1">
                  <c:v>Turkey</c:v>
                </c:pt>
                <c:pt idx="2">
                  <c:v>Spain</c:v>
                </c:pt>
                <c:pt idx="3">
                  <c:v>Greece</c:v>
                </c:pt>
                <c:pt idx="4">
                  <c:v>France</c:v>
                </c:pt>
                <c:pt idx="5">
                  <c:v>Israel</c:v>
                </c:pt>
                <c:pt idx="6">
                  <c:v>Slovenia</c:v>
                </c:pt>
                <c:pt idx="7">
                  <c:v>Ireland</c:v>
                </c:pt>
                <c:pt idx="8">
                  <c:v>United States</c:v>
                </c:pt>
                <c:pt idx="9">
                  <c:v>Poland</c:v>
                </c:pt>
                <c:pt idx="10">
                  <c:v>OECD Average</c:v>
                </c:pt>
                <c:pt idx="11">
                  <c:v>Republic of Korea</c:v>
                </c:pt>
                <c:pt idx="12">
                  <c:v>Canada</c:v>
                </c:pt>
                <c:pt idx="13">
                  <c:v>Germany</c:v>
                </c:pt>
                <c:pt idx="14">
                  <c:v>Estonia</c:v>
                </c:pt>
                <c:pt idx="15">
                  <c:v>Austria</c:v>
                </c:pt>
                <c:pt idx="16">
                  <c:v>Slovak Republic</c:v>
                </c:pt>
                <c:pt idx="17">
                  <c:v>Denmark</c:v>
                </c:pt>
                <c:pt idx="18">
                  <c:v>Czech Republic</c:v>
                </c:pt>
                <c:pt idx="19">
                  <c:v>Benchmark Average</c:v>
                </c:pt>
                <c:pt idx="20">
                  <c:v>Australia</c:v>
                </c:pt>
                <c:pt idx="21">
                  <c:v>New Zealand</c:v>
                </c:pt>
                <c:pt idx="22">
                  <c:v>Norway</c:v>
                </c:pt>
                <c:pt idx="23">
                  <c:v>Sweden</c:v>
                </c:pt>
                <c:pt idx="24">
                  <c:v>Netherlands</c:v>
                </c:pt>
                <c:pt idx="25">
                  <c:v>Finland</c:v>
                </c:pt>
                <c:pt idx="26">
                  <c:v>Japan</c:v>
                </c:pt>
              </c:strCache>
            </c:strRef>
          </c:cat>
          <c:val>
            <c:numRef>
              <c:f>'גרף מיומנויות'!$B$2:$B$28</c:f>
              <c:numCache>
                <c:formatCode>#,##0</c:formatCode>
                <c:ptCount val="27"/>
                <c:pt idx="0">
                  <c:v>226.15032053859932</c:v>
                </c:pt>
                <c:pt idx="1">
                  <c:v>233.04331677456332</c:v>
                </c:pt>
                <c:pt idx="2">
                  <c:v>248.80578411528302</c:v>
                </c:pt>
                <c:pt idx="3">
                  <c:v>254.19799923156268</c:v>
                </c:pt>
                <c:pt idx="4">
                  <c:v>258.16556924135</c:v>
                </c:pt>
                <c:pt idx="5">
                  <c:v>259.93818659269937</c:v>
                </c:pt>
                <c:pt idx="6">
                  <c:v>260.58018910637037</c:v>
                </c:pt>
                <c:pt idx="7">
                  <c:v>266.31177228967334</c:v>
                </c:pt>
                <c:pt idx="8">
                  <c:v>266.69496616303928</c:v>
                </c:pt>
                <c:pt idx="9">
                  <c:v>267.19765488676671</c:v>
                </c:pt>
                <c:pt idx="10">
                  <c:v>269.88942988223084</c:v>
                </c:pt>
                <c:pt idx="11">
                  <c:v>272.97142697856731</c:v>
                </c:pt>
                <c:pt idx="12">
                  <c:v>273.79309012565835</c:v>
                </c:pt>
                <c:pt idx="13">
                  <c:v>274.70434638944567</c:v>
                </c:pt>
                <c:pt idx="14">
                  <c:v>275.54214961742201</c:v>
                </c:pt>
                <c:pt idx="15">
                  <c:v>276.15841853798162</c:v>
                </c:pt>
                <c:pt idx="16">
                  <c:v>276.91079148745695</c:v>
                </c:pt>
                <c:pt idx="17">
                  <c:v>277.38273447647566</c:v>
                </c:pt>
                <c:pt idx="18">
                  <c:v>277.57686865985869</c:v>
                </c:pt>
                <c:pt idx="19">
                  <c:v>278.63904992524573</c:v>
                </c:pt>
                <c:pt idx="20">
                  <c:v>278.90323839310702</c:v>
                </c:pt>
                <c:pt idx="21">
                  <c:v>279.56036308133434</c:v>
                </c:pt>
                <c:pt idx="22">
                  <c:v>281.07227093601836</c:v>
                </c:pt>
                <c:pt idx="23">
                  <c:v>282.01623335773434</c:v>
                </c:pt>
                <c:pt idx="24">
                  <c:v>283.58359416086233</c:v>
                </c:pt>
                <c:pt idx="25">
                  <c:v>286.38154672874731</c:v>
                </c:pt>
                <c:pt idx="26">
                  <c:v>292.81315783821901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291776"/>
        <c:axId val="107293312"/>
      </c:barChart>
      <c:catAx>
        <c:axId val="107291776"/>
        <c:scaling>
          <c:orientation val="minMax"/>
        </c:scaling>
        <c:delete val="0"/>
        <c:axPos val="b"/>
        <c:majorTickMark val="out"/>
        <c:minorTickMark val="none"/>
        <c:tickLblPos val="nextTo"/>
        <c:crossAx val="107293312"/>
        <c:crosses val="autoZero"/>
        <c:auto val="1"/>
        <c:lblAlgn val="ctr"/>
        <c:lblOffset val="100"/>
        <c:noMultiLvlLbl val="0"/>
      </c:catAx>
      <c:valAx>
        <c:axId val="107293312"/>
        <c:scaling>
          <c:orientation val="minMax"/>
          <c:min val="15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72917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איור 6 - הפריון </a:t>
            </a:r>
            <a:r>
              <a:rPr lang="he-IL" dirty="0"/>
              <a:t>הכולל, 2013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cat>
            <c:strRef>
              <c:f>'A graph'!$A$2:$A$24</c:f>
              <c:strCache>
                <c:ptCount val="23"/>
                <c:pt idx="0">
                  <c:v>Czech Republic</c:v>
                </c:pt>
                <c:pt idx="1">
                  <c:v>Korea</c:v>
                </c:pt>
                <c:pt idx="2">
                  <c:v>Slovak Republic</c:v>
                </c:pt>
                <c:pt idx="3">
                  <c:v>Estonia</c:v>
                </c:pt>
                <c:pt idx="4">
                  <c:v>Japan</c:v>
                </c:pt>
                <c:pt idx="5">
                  <c:v>Greece</c:v>
                </c:pt>
                <c:pt idx="6">
                  <c:v>OECD Average</c:v>
                </c:pt>
                <c:pt idx="7">
                  <c:v>Austria</c:v>
                </c:pt>
                <c:pt idx="8">
                  <c:v>Australia</c:v>
                </c:pt>
                <c:pt idx="9">
                  <c:v>Finland</c:v>
                </c:pt>
                <c:pt idx="10">
                  <c:v>Sweden</c:v>
                </c:pt>
                <c:pt idx="11">
                  <c:v>Israel</c:v>
                </c:pt>
                <c:pt idx="12">
                  <c:v>Benchmark Average</c:v>
                </c:pt>
                <c:pt idx="13">
                  <c:v>United Kingdom</c:v>
                </c:pt>
                <c:pt idx="14">
                  <c:v>Netherlands</c:v>
                </c:pt>
                <c:pt idx="15">
                  <c:v>Denmark</c:v>
                </c:pt>
                <c:pt idx="16">
                  <c:v>United States</c:v>
                </c:pt>
                <c:pt idx="17">
                  <c:v>Germany</c:v>
                </c:pt>
                <c:pt idx="18">
                  <c:v>Belgium</c:v>
                </c:pt>
                <c:pt idx="19">
                  <c:v>Canada</c:v>
                </c:pt>
                <c:pt idx="20">
                  <c:v>Norway</c:v>
                </c:pt>
                <c:pt idx="21">
                  <c:v>France</c:v>
                </c:pt>
                <c:pt idx="22">
                  <c:v>Ireland</c:v>
                </c:pt>
              </c:strCache>
            </c:strRef>
          </c:cat>
          <c:val>
            <c:numRef>
              <c:f>'A graph'!$B$2:$B$24</c:f>
              <c:numCache>
                <c:formatCode>General</c:formatCode>
                <c:ptCount val="23"/>
                <c:pt idx="0">
                  <c:v>6.2915886313248386</c:v>
                </c:pt>
                <c:pt idx="1">
                  <c:v>6.751816558852048</c:v>
                </c:pt>
                <c:pt idx="2">
                  <c:v>6.8139739447742178</c:v>
                </c:pt>
                <c:pt idx="3">
                  <c:v>7.0260174316138224</c:v>
                </c:pt>
                <c:pt idx="4">
                  <c:v>7.7137523818788702</c:v>
                </c:pt>
                <c:pt idx="5">
                  <c:v>8.4625131066683839</c:v>
                </c:pt>
                <c:pt idx="6">
                  <c:v>9.1578496450299216</c:v>
                </c:pt>
                <c:pt idx="7">
                  <c:v>9.2582947683833936</c:v>
                </c:pt>
                <c:pt idx="8">
                  <c:v>9.7508082135636176</c:v>
                </c:pt>
                <c:pt idx="9">
                  <c:v>9.8852640595125152</c:v>
                </c:pt>
                <c:pt idx="10">
                  <c:v>10.130364738293681</c:v>
                </c:pt>
                <c:pt idx="11">
                  <c:v>10.450794742702945</c:v>
                </c:pt>
                <c:pt idx="12">
                  <c:v>10.63790524170582</c:v>
                </c:pt>
                <c:pt idx="13">
                  <c:v>11.122251113965907</c:v>
                </c:pt>
                <c:pt idx="14">
                  <c:v>11.395831108253772</c:v>
                </c:pt>
                <c:pt idx="15">
                  <c:v>11.458531269775083</c:v>
                </c:pt>
                <c:pt idx="16">
                  <c:v>11.483256542124606</c:v>
                </c:pt>
                <c:pt idx="17">
                  <c:v>11.633156003552296</c:v>
                </c:pt>
                <c:pt idx="18">
                  <c:v>12.039356103306144</c:v>
                </c:pt>
                <c:pt idx="19">
                  <c:v>12.428594013129842</c:v>
                </c:pt>
                <c:pt idx="20">
                  <c:v>13.072039565371442</c:v>
                </c:pt>
                <c:pt idx="21">
                  <c:v>13.078031562749155</c:v>
                </c:pt>
                <c:pt idx="22">
                  <c:v>14.088094435962422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342848"/>
        <c:axId val="107389696"/>
      </c:barChart>
      <c:catAx>
        <c:axId val="10734284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389696"/>
        <c:crosses val="autoZero"/>
        <c:auto val="1"/>
        <c:lblAlgn val="ctr"/>
        <c:lblOffset val="100"/>
        <c:noMultiLvlLbl val="0"/>
      </c:catAx>
      <c:valAx>
        <c:axId val="107389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428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איור 7 - העלות </a:t>
            </a:r>
            <a:r>
              <a:rPr lang="he-IL" dirty="0"/>
              <a:t>השולית של </a:t>
            </a:r>
            <a:r>
              <a:rPr lang="he-IL" dirty="0" smtClean="0"/>
              <a:t>ההון הפרטי, </a:t>
            </a:r>
            <a:r>
              <a:rPr lang="he-IL" dirty="0"/>
              <a:t>2013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5"/>
            <c:invertIfNegative val="0"/>
            <c:bubble3D val="0"/>
          </c:dPt>
          <c:dPt>
            <c:idx val="19"/>
            <c:invertIfNegative val="0"/>
            <c:bubble3D val="0"/>
            <c:spPr>
              <a:solidFill>
                <a:srgbClr val="002060"/>
              </a:solidFill>
            </c:spPr>
          </c:dPt>
          <c:dLbls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0.2</a:t>
                    </a:r>
                    <a:r>
                      <a:rPr lang="he-IL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tx>
                <c:rich>
                  <a:bodyPr/>
                  <a:lstStyle/>
                  <a:p>
                    <a:r>
                      <a:rPr lang="en-US" dirty="0" smtClean="0"/>
                      <a:t>0.24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tx>
                <c:rich>
                  <a:bodyPr/>
                  <a:lstStyle/>
                  <a:p>
                    <a:r>
                      <a:rPr lang="en-US" dirty="0" smtClean="0"/>
                      <a:t>0.37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'r graph'!$A$2:$A$23</c:f>
              <c:strCache>
                <c:ptCount val="22"/>
                <c:pt idx="0">
                  <c:v>Czech Republic</c:v>
                </c:pt>
                <c:pt idx="1">
                  <c:v>Austria</c:v>
                </c:pt>
                <c:pt idx="2">
                  <c:v>Korea</c:v>
                </c:pt>
                <c:pt idx="3">
                  <c:v>Australia</c:v>
                </c:pt>
                <c:pt idx="4">
                  <c:v>Sweden</c:v>
                </c:pt>
                <c:pt idx="5">
                  <c:v>Estonia</c:v>
                </c:pt>
                <c:pt idx="6">
                  <c:v>Benchmark Average</c:v>
                </c:pt>
                <c:pt idx="7">
                  <c:v>Japan</c:v>
                </c:pt>
                <c:pt idx="8">
                  <c:v>Norway</c:v>
                </c:pt>
                <c:pt idx="9">
                  <c:v>United States</c:v>
                </c:pt>
                <c:pt idx="10">
                  <c:v>Denmark</c:v>
                </c:pt>
                <c:pt idx="11">
                  <c:v>Finland</c:v>
                </c:pt>
                <c:pt idx="12">
                  <c:v>Germany</c:v>
                </c:pt>
                <c:pt idx="13">
                  <c:v>Belgium</c:v>
                </c:pt>
                <c:pt idx="14">
                  <c:v>OECD Average</c:v>
                </c:pt>
                <c:pt idx="15">
                  <c:v>Netherlands</c:v>
                </c:pt>
                <c:pt idx="16">
                  <c:v>Greece</c:v>
                </c:pt>
                <c:pt idx="17">
                  <c:v>United Kingdom</c:v>
                </c:pt>
                <c:pt idx="18">
                  <c:v>France</c:v>
                </c:pt>
                <c:pt idx="19">
                  <c:v>Israel</c:v>
                </c:pt>
                <c:pt idx="20">
                  <c:v>Ireland</c:v>
                </c:pt>
                <c:pt idx="21">
                  <c:v>Canada</c:v>
                </c:pt>
              </c:strCache>
            </c:strRef>
          </c:cat>
          <c:val>
            <c:numRef>
              <c:f>'r graph'!$B$2:$B$23</c:f>
              <c:numCache>
                <c:formatCode>General</c:formatCode>
                <c:ptCount val="22"/>
                <c:pt idx="0">
                  <c:v>0.11340200084515638</c:v>
                </c:pt>
                <c:pt idx="1">
                  <c:v>0.13265710869539163</c:v>
                </c:pt>
                <c:pt idx="2">
                  <c:v>0.15191044359840369</c:v>
                </c:pt>
                <c:pt idx="3">
                  <c:v>0.1758261160585364</c:v>
                </c:pt>
                <c:pt idx="4">
                  <c:v>0.19475702787607949</c:v>
                </c:pt>
                <c:pt idx="5">
                  <c:v>0.20777260688666593</c:v>
                </c:pt>
                <c:pt idx="6">
                  <c:v>0.20830570245979285</c:v>
                </c:pt>
                <c:pt idx="7">
                  <c:v>0.21553143195587957</c:v>
                </c:pt>
                <c:pt idx="8">
                  <c:v>0.21679654407340598</c:v>
                </c:pt>
                <c:pt idx="9">
                  <c:v>0.21980140573597812</c:v>
                </c:pt>
                <c:pt idx="10">
                  <c:v>0.22164627723045413</c:v>
                </c:pt>
                <c:pt idx="11">
                  <c:v>0.22402809436392734</c:v>
                </c:pt>
                <c:pt idx="12">
                  <c:v>0.22678833537843474</c:v>
                </c:pt>
                <c:pt idx="13">
                  <c:v>0.23555590420126443</c:v>
                </c:pt>
                <c:pt idx="14">
                  <c:v>0.24095175505393135</c:v>
                </c:pt>
                <c:pt idx="15">
                  <c:v>0.24428734845926792</c:v>
                </c:pt>
                <c:pt idx="16">
                  <c:v>0.25779075770865845</c:v>
                </c:pt>
                <c:pt idx="17">
                  <c:v>0.28814828560655348</c:v>
                </c:pt>
                <c:pt idx="18">
                  <c:v>0.33079190835368155</c:v>
                </c:pt>
                <c:pt idx="19">
                  <c:v>0.36907999923421836</c:v>
                </c:pt>
                <c:pt idx="20">
                  <c:v>0.45191550243260059</c:v>
                </c:pt>
                <c:pt idx="21">
                  <c:v>0.4884328625350553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85600"/>
        <c:axId val="96587136"/>
      </c:barChart>
      <c:catAx>
        <c:axId val="9658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96587136"/>
        <c:crosses val="autoZero"/>
        <c:auto val="1"/>
        <c:lblAlgn val="ctr"/>
        <c:lblOffset val="100"/>
        <c:noMultiLvlLbl val="0"/>
      </c:catAx>
      <c:valAx>
        <c:axId val="96587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5856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800" b="1" i="0" u="none" strike="noStrike" baseline="0" dirty="0" smtClean="0">
                <a:effectLst/>
              </a:rPr>
              <a:t>איור 8 - קצב </a:t>
            </a:r>
            <a:r>
              <a:rPr lang="he-IL" sz="1800" b="1" i="0" u="none" strike="noStrike" baseline="0" dirty="0">
                <a:effectLst/>
              </a:rPr>
              <a:t>עליית הפריון בענפים שונים, 100=2003</a:t>
            </a:r>
            <a:endParaRPr lang="en-US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'פריון ענפי לעובד (2)'!$W$36</c:f>
              <c:strCache>
                <c:ptCount val="1"/>
                <c:pt idx="0">
                  <c:v>תעשייה עילית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(2)'!$W$38:$W$47</c:f>
              <c:numCache>
                <c:formatCode>General</c:formatCode>
                <c:ptCount val="10"/>
                <c:pt idx="0">
                  <c:v>100</c:v>
                </c:pt>
                <c:pt idx="1">
                  <c:v>105.02473076480462</c:v>
                </c:pt>
                <c:pt idx="2">
                  <c:v>124.22162731599776</c:v>
                </c:pt>
                <c:pt idx="3">
                  <c:v>148.98421541360318</c:v>
                </c:pt>
                <c:pt idx="4">
                  <c:v>159.08547839526261</c:v>
                </c:pt>
                <c:pt idx="5">
                  <c:v>214.22455792754059</c:v>
                </c:pt>
                <c:pt idx="6">
                  <c:v>213.78770767118672</c:v>
                </c:pt>
                <c:pt idx="7">
                  <c:v>235.56124986908245</c:v>
                </c:pt>
                <c:pt idx="8">
                  <c:v>235.62350513596152</c:v>
                </c:pt>
                <c:pt idx="9">
                  <c:v>254.29668723827029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'פריון ענפי לעובד (2)'!$X$36</c:f>
              <c:strCache>
                <c:ptCount val="1"/>
                <c:pt idx="0">
                  <c:v>חקלאות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(2)'!$X$38:$X$47</c:f>
              <c:numCache>
                <c:formatCode>General</c:formatCode>
                <c:ptCount val="10"/>
                <c:pt idx="0">
                  <c:v>100</c:v>
                </c:pt>
                <c:pt idx="1">
                  <c:v>110.18361487010789</c:v>
                </c:pt>
                <c:pt idx="2">
                  <c:v>115.20002292557022</c:v>
                </c:pt>
                <c:pt idx="3">
                  <c:v>118.8746437939656</c:v>
                </c:pt>
                <c:pt idx="4">
                  <c:v>113.45852440677075</c:v>
                </c:pt>
                <c:pt idx="5">
                  <c:v>106.41274930461508</c:v>
                </c:pt>
                <c:pt idx="6">
                  <c:v>131.05347926072466</c:v>
                </c:pt>
                <c:pt idx="7">
                  <c:v>123.35693709891684</c:v>
                </c:pt>
                <c:pt idx="8">
                  <c:v>142.19093664811058</c:v>
                </c:pt>
                <c:pt idx="9">
                  <c:v>123.43080369935043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'פריון ענפי לעובד (2)'!$Y$36</c:f>
              <c:strCache>
                <c:ptCount val="1"/>
                <c:pt idx="0">
                  <c:v>בניין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(2)'!$Y$38:$Y$47</c:f>
              <c:numCache>
                <c:formatCode>General</c:formatCode>
                <c:ptCount val="10"/>
                <c:pt idx="0">
                  <c:v>100</c:v>
                </c:pt>
                <c:pt idx="1">
                  <c:v>100.55431059913276</c:v>
                </c:pt>
                <c:pt idx="2">
                  <c:v>108.33005330509638</c:v>
                </c:pt>
                <c:pt idx="3">
                  <c:v>108.09278083398698</c:v>
                </c:pt>
                <c:pt idx="4">
                  <c:v>101.02770097377768</c:v>
                </c:pt>
                <c:pt idx="5">
                  <c:v>103.56488979430935</c:v>
                </c:pt>
                <c:pt idx="6">
                  <c:v>108.7367921282551</c:v>
                </c:pt>
                <c:pt idx="7">
                  <c:v>112.73119867689107</c:v>
                </c:pt>
                <c:pt idx="8">
                  <c:v>125.48239684674314</c:v>
                </c:pt>
                <c:pt idx="9">
                  <c:v>132.5598087567011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'פריון ענפי לעובד (2)'!$Z$36</c:f>
              <c:strCache>
                <c:ptCount val="1"/>
                <c:pt idx="0">
                  <c:v>מסחר ושירותי אירוח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(2)'!$Z$38:$Z$47</c:f>
              <c:numCache>
                <c:formatCode>General</c:formatCode>
                <c:ptCount val="10"/>
                <c:pt idx="0">
                  <c:v>100</c:v>
                </c:pt>
                <c:pt idx="1">
                  <c:v>110.75915762246095</c:v>
                </c:pt>
                <c:pt idx="2">
                  <c:v>114.74842288583127</c:v>
                </c:pt>
                <c:pt idx="3">
                  <c:v>117.72693029070544</c:v>
                </c:pt>
                <c:pt idx="4">
                  <c:v>120.55632252144514</c:v>
                </c:pt>
                <c:pt idx="5">
                  <c:v>115.61302092539084</c:v>
                </c:pt>
                <c:pt idx="6">
                  <c:v>116.76780152901603</c:v>
                </c:pt>
                <c:pt idx="7">
                  <c:v>120.68553870907397</c:v>
                </c:pt>
                <c:pt idx="8">
                  <c:v>119.70796070030858</c:v>
                </c:pt>
                <c:pt idx="9">
                  <c:v>119.4108653014154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'פריון ענפי לעובד (2)'!$AA$36</c:f>
              <c:strCache>
                <c:ptCount val="1"/>
                <c:pt idx="0">
                  <c:v>שאר התעשייה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(2)'!$AA$38:$AA$47</c:f>
              <c:numCache>
                <c:formatCode>General</c:formatCode>
                <c:ptCount val="10"/>
                <c:pt idx="0">
                  <c:v>100</c:v>
                </c:pt>
                <c:pt idx="1">
                  <c:v>101.9060984837602</c:v>
                </c:pt>
                <c:pt idx="2">
                  <c:v>104.58467883297936</c:v>
                </c:pt>
                <c:pt idx="3">
                  <c:v>105.8720515677158</c:v>
                </c:pt>
                <c:pt idx="4">
                  <c:v>106.93206302641273</c:v>
                </c:pt>
                <c:pt idx="5">
                  <c:v>89.874676907486645</c:v>
                </c:pt>
                <c:pt idx="6">
                  <c:v>90.813033810455167</c:v>
                </c:pt>
                <c:pt idx="7">
                  <c:v>103.48431573557022</c:v>
                </c:pt>
                <c:pt idx="8">
                  <c:v>99.045940073149254</c:v>
                </c:pt>
                <c:pt idx="9">
                  <c:v>91.71720689429624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'פריון ענפי לעובד (2)'!$AB$36</c:f>
              <c:strCache>
                <c:ptCount val="1"/>
                <c:pt idx="0">
                  <c:v>שירותים עסקיים, ניהול ותמיכה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(2)'!$AB$38:$AB$47</c:f>
              <c:numCache>
                <c:formatCode>General</c:formatCode>
                <c:ptCount val="10"/>
                <c:pt idx="0">
                  <c:v>100</c:v>
                </c:pt>
                <c:pt idx="1">
                  <c:v>101.81628672689735</c:v>
                </c:pt>
                <c:pt idx="2">
                  <c:v>97.498589126767328</c:v>
                </c:pt>
                <c:pt idx="3">
                  <c:v>106.43707535065548</c:v>
                </c:pt>
                <c:pt idx="4">
                  <c:v>103.79310427884225</c:v>
                </c:pt>
                <c:pt idx="5">
                  <c:v>95.820602462731074</c:v>
                </c:pt>
                <c:pt idx="6">
                  <c:v>89.178692453006803</c:v>
                </c:pt>
                <c:pt idx="7">
                  <c:v>91.629994053001312</c:v>
                </c:pt>
                <c:pt idx="8">
                  <c:v>107.4223360258915</c:v>
                </c:pt>
                <c:pt idx="9">
                  <c:v>111.446484015237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'פריון ענפי לעובד (2)'!$AC$36</c:f>
              <c:strCache>
                <c:ptCount val="1"/>
                <c:pt idx="0">
                  <c:v>בריאות, חינוך, רווחה ואחר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(2)'!$AC$38:$AC$47</c:f>
              <c:numCache>
                <c:formatCode>General</c:formatCode>
                <c:ptCount val="10"/>
                <c:pt idx="0">
                  <c:v>100.00000000000001</c:v>
                </c:pt>
                <c:pt idx="1">
                  <c:v>99.937857653533229</c:v>
                </c:pt>
                <c:pt idx="2">
                  <c:v>97.056861913215812</c:v>
                </c:pt>
                <c:pt idx="3">
                  <c:v>100.50120265925572</c:v>
                </c:pt>
                <c:pt idx="4">
                  <c:v>103.82115260018482</c:v>
                </c:pt>
                <c:pt idx="5">
                  <c:v>103.7582695957328</c:v>
                </c:pt>
                <c:pt idx="6">
                  <c:v>99.795547758930482</c:v>
                </c:pt>
                <c:pt idx="7">
                  <c:v>94.082182155273316</c:v>
                </c:pt>
                <c:pt idx="8">
                  <c:v>89.793485357043764</c:v>
                </c:pt>
                <c:pt idx="9">
                  <c:v>74.823200015679035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'פריון ענפי לעובד (2)'!$AD$36</c:f>
              <c:strCache>
                <c:ptCount val="1"/>
                <c:pt idx="0">
                  <c:v>תעשייה מסורתית</c:v>
                </c:pt>
              </c:strCache>
            </c:strRef>
          </c:tx>
          <c:marker>
            <c:symbol val="none"/>
          </c:marker>
          <c:cat>
            <c:numRef>
              <c:f>'פריון ענפי לעובד (2)'!$V$38:$V$47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'פריון ענפי לעובד (2)'!$AD$38:$AD$47</c:f>
              <c:numCache>
                <c:formatCode>General</c:formatCode>
                <c:ptCount val="10"/>
                <c:pt idx="0">
                  <c:v>100</c:v>
                </c:pt>
                <c:pt idx="1">
                  <c:v>102.76890308839191</c:v>
                </c:pt>
                <c:pt idx="2">
                  <c:v>146.53887113951012</c:v>
                </c:pt>
                <c:pt idx="3">
                  <c:v>151.33120340788074</c:v>
                </c:pt>
                <c:pt idx="4">
                  <c:v>155.59105431309905</c:v>
                </c:pt>
                <c:pt idx="5">
                  <c:v>140.46858359957403</c:v>
                </c:pt>
                <c:pt idx="6">
                  <c:v>126.30457933972312</c:v>
                </c:pt>
                <c:pt idx="7">
                  <c:v>171.2460063897764</c:v>
                </c:pt>
                <c:pt idx="8">
                  <c:v>162.83280085197021</c:v>
                </c:pt>
                <c:pt idx="9">
                  <c:v>159.2119275825346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735232"/>
        <c:axId val="96736768"/>
      </c:lineChart>
      <c:catAx>
        <c:axId val="9673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96736768"/>
        <c:crosses val="autoZero"/>
        <c:auto val="1"/>
        <c:lblAlgn val="ctr"/>
        <c:lblOffset val="100"/>
        <c:noMultiLvlLbl val="0"/>
      </c:catAx>
      <c:valAx>
        <c:axId val="96736768"/>
        <c:scaling>
          <c:orientation val="minMax"/>
          <c:min val="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7352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זמן נסיעה ממוצע לעבודה וחזרה</a:t>
            </a:r>
            <a:r>
              <a:rPr lang="he-IL" baseline="0"/>
              <a:t> ממנה 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זמן (דקות)</c:v>
          </c:tx>
          <c:spPr>
            <a:solidFill>
              <a:srgbClr val="ED7D31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5B9BD5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EC-43F3-B15F-EE487FD2C3DD}"/>
              </c:ext>
            </c:extLst>
          </c:dPt>
          <c:dLbls>
            <c:dLbl>
              <c:idx val="19"/>
              <c:layout>
                <c:manualLayout>
                  <c:x val="-1.9960079840319361E-2"/>
                  <c:y val="-4.1279669762641991E-3"/>
                </c:manualLayout>
              </c:layout>
              <c:spPr>
                <a:solidFill>
                  <a:sysClr val="windowText" lastClr="000000">
                    <a:lumMod val="65000"/>
                    <a:lumOff val="35000"/>
                    <a:alpha val="75000"/>
                  </a:sys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B4EC-43F3-B15F-EE487FD2C3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'זמן נסיעה לעבודה השוואה בינלאומ'!$A$2:$A$21</c:f>
              <c:strCache>
                <c:ptCount val="20"/>
                <c:pt idx="0">
                  <c:v>New Zealand(2006)</c:v>
                </c:pt>
                <c:pt idx="1">
                  <c:v>Finland(2000)</c:v>
                </c:pt>
                <c:pt idx="2">
                  <c:v>France(1999)</c:v>
                </c:pt>
                <c:pt idx="3">
                  <c:v>Poland(2004)</c:v>
                </c:pt>
                <c:pt idx="4">
                  <c:v>Slovenia(2001)</c:v>
                </c:pt>
                <c:pt idx="5">
                  <c:v>Belgium(2006)</c:v>
                </c:pt>
                <c:pt idx="6">
                  <c:v>Germany(2002)</c:v>
                </c:pt>
                <c:pt idx="7">
                  <c:v>Sweden(2001)</c:v>
                </c:pt>
                <c:pt idx="8">
                  <c:v>Australia(2006)</c:v>
                </c:pt>
                <c:pt idx="9">
                  <c:v>Norway(2001)</c:v>
                </c:pt>
                <c:pt idx="10">
                  <c:v>United Kingdom(2001)</c:v>
                </c:pt>
                <c:pt idx="11">
                  <c:v>Canada(2006)</c:v>
                </c:pt>
                <c:pt idx="12">
                  <c:v>Estonia(2000)</c:v>
                </c:pt>
                <c:pt idx="13">
                  <c:v>Italy(2003)</c:v>
                </c:pt>
                <c:pt idx="14">
                  <c:v>Spain(2003)</c:v>
                </c:pt>
                <c:pt idx="15">
                  <c:v>United States</c:v>
                </c:pt>
                <c:pt idx="16">
                  <c:v>Mexico(2002)</c:v>
                </c:pt>
                <c:pt idx="17">
                  <c:v>Japan(2006)</c:v>
                </c:pt>
                <c:pt idx="18">
                  <c:v>Korea(2004)</c:v>
                </c:pt>
                <c:pt idx="19">
                  <c:v> Israel(2003)</c:v>
                </c:pt>
              </c:strCache>
            </c:strRef>
          </c:cat>
          <c:val>
            <c:numRef>
              <c:f>'זמן נסיעה לעבודה השוואה בינלאומ'!$B$2:$B$21</c:f>
              <c:numCache>
                <c:formatCode>General</c:formatCode>
                <c:ptCount val="20"/>
                <c:pt idx="0">
                  <c:v>15</c:v>
                </c:pt>
                <c:pt idx="1">
                  <c:v>16</c:v>
                </c:pt>
                <c:pt idx="2">
                  <c:v>19</c:v>
                </c:pt>
                <c:pt idx="3">
                  <c:v>19</c:v>
                </c:pt>
                <c:pt idx="4">
                  <c:v>19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23</c:v>
                </c:pt>
                <c:pt idx="12">
                  <c:v>24</c:v>
                </c:pt>
                <c:pt idx="13">
                  <c:v>24</c:v>
                </c:pt>
                <c:pt idx="14">
                  <c:v>24</c:v>
                </c:pt>
                <c:pt idx="15">
                  <c:v>28</c:v>
                </c:pt>
                <c:pt idx="16">
                  <c:v>30</c:v>
                </c:pt>
                <c:pt idx="17">
                  <c:v>38</c:v>
                </c:pt>
                <c:pt idx="18">
                  <c:v>40</c:v>
                </c:pt>
                <c:pt idx="19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EC-43F3-B15F-EE487FD2C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29568"/>
        <c:axId val="34447744"/>
      </c:barChart>
      <c:lineChart>
        <c:grouping val="standard"/>
        <c:varyColors val="0"/>
        <c:ser>
          <c:idx val="1"/>
          <c:order val="1"/>
          <c:spPr>
            <a:ln w="317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'זמן נסיעה לעבודה השוואה בינלאומ'!$A$2:$A$21</c:f>
              <c:strCache>
                <c:ptCount val="20"/>
                <c:pt idx="0">
                  <c:v>New Zealand(2006)</c:v>
                </c:pt>
                <c:pt idx="1">
                  <c:v>Finland(2000)</c:v>
                </c:pt>
                <c:pt idx="2">
                  <c:v>France(1999)</c:v>
                </c:pt>
                <c:pt idx="3">
                  <c:v>Poland(2004)</c:v>
                </c:pt>
                <c:pt idx="4">
                  <c:v>Slovenia(2001)</c:v>
                </c:pt>
                <c:pt idx="5">
                  <c:v>Belgium(2006)</c:v>
                </c:pt>
                <c:pt idx="6">
                  <c:v>Germany(2002)</c:v>
                </c:pt>
                <c:pt idx="7">
                  <c:v>Sweden(2001)</c:v>
                </c:pt>
                <c:pt idx="8">
                  <c:v>Australia(2006)</c:v>
                </c:pt>
                <c:pt idx="9">
                  <c:v>Norway(2001)</c:v>
                </c:pt>
                <c:pt idx="10">
                  <c:v>United Kingdom(2001)</c:v>
                </c:pt>
                <c:pt idx="11">
                  <c:v>Canada(2006)</c:v>
                </c:pt>
                <c:pt idx="12">
                  <c:v>Estonia(2000)</c:v>
                </c:pt>
                <c:pt idx="13">
                  <c:v>Italy(2003)</c:v>
                </c:pt>
                <c:pt idx="14">
                  <c:v>Spain(2003)</c:v>
                </c:pt>
                <c:pt idx="15">
                  <c:v>United States</c:v>
                </c:pt>
                <c:pt idx="16">
                  <c:v>Mexico(2002)</c:v>
                </c:pt>
                <c:pt idx="17">
                  <c:v>Japan(2006)</c:v>
                </c:pt>
                <c:pt idx="18">
                  <c:v>Korea(2004)</c:v>
                </c:pt>
                <c:pt idx="19">
                  <c:v> Israel(2003)</c:v>
                </c:pt>
              </c:strCache>
            </c:strRef>
          </c:cat>
          <c:val>
            <c:numRef>
              <c:f>'זמן נסיעה לעבודה השוואה בינלאומ'!$C$2:$C$21</c:f>
              <c:numCache>
                <c:formatCode>General</c:formatCode>
                <c:ptCount val="20"/>
                <c:pt idx="0">
                  <c:v>24.75</c:v>
                </c:pt>
                <c:pt idx="1">
                  <c:v>24.75</c:v>
                </c:pt>
                <c:pt idx="2">
                  <c:v>24.75</c:v>
                </c:pt>
                <c:pt idx="3">
                  <c:v>24.75</c:v>
                </c:pt>
                <c:pt idx="4">
                  <c:v>24.75</c:v>
                </c:pt>
                <c:pt idx="5">
                  <c:v>24.75</c:v>
                </c:pt>
                <c:pt idx="6">
                  <c:v>24.75</c:v>
                </c:pt>
                <c:pt idx="7">
                  <c:v>24.75</c:v>
                </c:pt>
                <c:pt idx="8">
                  <c:v>24.75</c:v>
                </c:pt>
                <c:pt idx="9">
                  <c:v>24.75</c:v>
                </c:pt>
                <c:pt idx="10">
                  <c:v>24.75</c:v>
                </c:pt>
                <c:pt idx="11">
                  <c:v>24.75</c:v>
                </c:pt>
                <c:pt idx="12">
                  <c:v>24.75</c:v>
                </c:pt>
                <c:pt idx="13">
                  <c:v>24.75</c:v>
                </c:pt>
                <c:pt idx="14">
                  <c:v>24.75</c:v>
                </c:pt>
                <c:pt idx="15">
                  <c:v>24.75</c:v>
                </c:pt>
                <c:pt idx="16">
                  <c:v>24.75</c:v>
                </c:pt>
                <c:pt idx="17">
                  <c:v>24.75</c:v>
                </c:pt>
                <c:pt idx="18">
                  <c:v>24.75</c:v>
                </c:pt>
                <c:pt idx="19">
                  <c:v>24.75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4EC-43F3-B15F-EE487FD2C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429568"/>
        <c:axId val="34447744"/>
      </c:lineChart>
      <c:catAx>
        <c:axId val="3442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47744"/>
        <c:crosses val="autoZero"/>
        <c:auto val="1"/>
        <c:lblAlgn val="ctr"/>
        <c:lblOffset val="100"/>
        <c:noMultiLvlLbl val="0"/>
      </c:catAx>
      <c:valAx>
        <c:axId val="344477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זמן (דקות)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he-IL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he-IL" sz="24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מדד </a:t>
            </a:r>
            <a:r>
              <a: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LPI</a:t>
            </a:r>
            <a:r>
              <a:rPr lang="he-IL" sz="24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לביצועים לוגיסטיים 2016</a:t>
            </a:r>
            <a:endParaRPr lang="he-IL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6709121675175804E-2"/>
          <c:y val="0.113779935198457"/>
          <c:w val="0.89691122108527366"/>
          <c:h val="0.671160399299895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סידרה 1</c:v>
                </c:pt>
              </c:strCache>
            </c:strRef>
          </c:tx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2"/>
            <c:invertIfNegative val="0"/>
            <c:bubble3D val="0"/>
            <c:spPr>
              <a:solidFill>
                <a:srgbClr val="0000FF"/>
              </a:solidFill>
            </c:spPr>
          </c:dPt>
          <c:dLbls>
            <c:dLbl>
              <c:idx val="2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גיליון1!$A$2:$A$37</c:f>
              <c:strCache>
                <c:ptCount val="36"/>
                <c:pt idx="0">
                  <c:v>גרמניה</c:v>
                </c:pt>
                <c:pt idx="1">
                  <c:v>לוקסמבורג</c:v>
                </c:pt>
                <c:pt idx="2">
                  <c:v>שוודיה</c:v>
                </c:pt>
                <c:pt idx="3">
                  <c:v>הולנד</c:v>
                </c:pt>
                <c:pt idx="4">
                  <c:v>בלגיה</c:v>
                </c:pt>
                <c:pt idx="5">
                  <c:v>אוסטריה</c:v>
                </c:pt>
                <c:pt idx="6">
                  <c:v>אנגליה</c:v>
                </c:pt>
                <c:pt idx="7">
                  <c:v>ארהב</c:v>
                </c:pt>
                <c:pt idx="8">
                  <c:v>שוויץ</c:v>
                </c:pt>
                <c:pt idx="9">
                  <c:v>יפן</c:v>
                </c:pt>
                <c:pt idx="10">
                  <c:v>קנדה</c:v>
                </c:pt>
                <c:pt idx="11">
                  <c:v>פינלנד</c:v>
                </c:pt>
                <c:pt idx="12">
                  <c:v>צרפת</c:v>
                </c:pt>
                <c:pt idx="13">
                  <c:v>דנמרק</c:v>
                </c:pt>
                <c:pt idx="14">
                  <c:v>אירלנד</c:v>
                </c:pt>
                <c:pt idx="15">
                  <c:v>אוסטרליה</c:v>
                </c:pt>
                <c:pt idx="16">
                  <c:v>איטליה</c:v>
                </c:pt>
                <c:pt idx="17">
                  <c:v>נורווגיה</c:v>
                </c:pt>
                <c:pt idx="18">
                  <c:v>ספרד</c:v>
                </c:pt>
                <c:pt idx="19">
                  <c:v>קוריאה</c:v>
                </c:pt>
                <c:pt idx="20">
                  <c:v>ממוצע OECD</c:v>
                </c:pt>
                <c:pt idx="21">
                  <c:v>צ'כיה</c:v>
                </c:pt>
                <c:pt idx="22">
                  <c:v>ישראל</c:v>
                </c:pt>
                <c:pt idx="23">
                  <c:v>הונגריה</c:v>
                </c:pt>
                <c:pt idx="24">
                  <c:v>פולין</c:v>
                </c:pt>
                <c:pt idx="25">
                  <c:v>טורקיה</c:v>
                </c:pt>
                <c:pt idx="26">
                  <c:v>פורטוגל</c:v>
                </c:pt>
                <c:pt idx="27">
                  <c:v>ניו זילנד</c:v>
                </c:pt>
                <c:pt idx="28">
                  <c:v>אסטוניה</c:v>
                </c:pt>
                <c:pt idx="29">
                  <c:v>איסלנד</c:v>
                </c:pt>
                <c:pt idx="30">
                  <c:v>סלובקיה</c:v>
                </c:pt>
                <c:pt idx="31">
                  <c:v>לטביה</c:v>
                </c:pt>
                <c:pt idx="32">
                  <c:v>צ'ילה</c:v>
                </c:pt>
                <c:pt idx="33">
                  <c:v>יוון</c:v>
                </c:pt>
                <c:pt idx="34">
                  <c:v>סלובניה</c:v>
                </c:pt>
                <c:pt idx="35">
                  <c:v>מקסיקו</c:v>
                </c:pt>
              </c:strCache>
            </c:strRef>
          </c:cat>
          <c:val>
            <c:numRef>
              <c:f>גיליון1!$B$2:$B$37</c:f>
              <c:numCache>
                <c:formatCode>0.00</c:formatCode>
                <c:ptCount val="36"/>
                <c:pt idx="0">
                  <c:v>4.2259669999999998</c:v>
                </c:pt>
                <c:pt idx="1">
                  <c:v>4.2194089999999997</c:v>
                </c:pt>
                <c:pt idx="2">
                  <c:v>4.204593</c:v>
                </c:pt>
                <c:pt idx="3">
                  <c:v>4.1875299999999998</c:v>
                </c:pt>
                <c:pt idx="4">
                  <c:v>4.1085380000000002</c:v>
                </c:pt>
                <c:pt idx="5">
                  <c:v>4.0979850000000004</c:v>
                </c:pt>
                <c:pt idx="6">
                  <c:v>4.0696690000000002</c:v>
                </c:pt>
                <c:pt idx="7">
                  <c:v>3.9921720000000001</c:v>
                </c:pt>
                <c:pt idx="8">
                  <c:v>3.987158</c:v>
                </c:pt>
                <c:pt idx="9">
                  <c:v>3.9704640000000002</c:v>
                </c:pt>
                <c:pt idx="10">
                  <c:v>3.930707</c:v>
                </c:pt>
                <c:pt idx="11">
                  <c:v>3.9207450000000001</c:v>
                </c:pt>
                <c:pt idx="12">
                  <c:v>3.9009529999999999</c:v>
                </c:pt>
                <c:pt idx="13">
                  <c:v>3.8157939999999999</c:v>
                </c:pt>
                <c:pt idx="14">
                  <c:v>3.794886</c:v>
                </c:pt>
                <c:pt idx="15">
                  <c:v>3.7933849999999998</c:v>
                </c:pt>
                <c:pt idx="16">
                  <c:v>3.755414</c:v>
                </c:pt>
                <c:pt idx="17">
                  <c:v>3.7321629999999999</c:v>
                </c:pt>
                <c:pt idx="18">
                  <c:v>3.7274120000000002</c:v>
                </c:pt>
                <c:pt idx="19">
                  <c:v>3.7171259999999999</c:v>
                </c:pt>
                <c:pt idx="20">
                  <c:v>3.7063487714285706</c:v>
                </c:pt>
                <c:pt idx="21">
                  <c:v>3.674309</c:v>
                </c:pt>
                <c:pt idx="22">
                  <c:v>3.6603300000000001</c:v>
                </c:pt>
                <c:pt idx="23">
                  <c:v>3.4289679999999998</c:v>
                </c:pt>
                <c:pt idx="24">
                  <c:v>3.4258769999999998</c:v>
                </c:pt>
                <c:pt idx="25">
                  <c:v>3.4236930000000001</c:v>
                </c:pt>
                <c:pt idx="26">
                  <c:v>3.409367</c:v>
                </c:pt>
                <c:pt idx="27">
                  <c:v>3.3879999999999999</c:v>
                </c:pt>
                <c:pt idx="28">
                  <c:v>3.363489</c:v>
                </c:pt>
                <c:pt idx="29">
                  <c:v>3.3456049999999999</c:v>
                </c:pt>
                <c:pt idx="30">
                  <c:v>3.3368950000000002</c:v>
                </c:pt>
                <c:pt idx="31">
                  <c:v>3.3271069999999998</c:v>
                </c:pt>
                <c:pt idx="32">
                  <c:v>3.2484419999999998</c:v>
                </c:pt>
                <c:pt idx="33">
                  <c:v>3.2395160000000001</c:v>
                </c:pt>
                <c:pt idx="34">
                  <c:v>3.1845080000000001</c:v>
                </c:pt>
                <c:pt idx="35">
                  <c:v>3.1140310000000002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872704"/>
        <c:axId val="118878592"/>
      </c:barChart>
      <c:catAx>
        <c:axId val="1188727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8878592"/>
        <c:crosses val="autoZero"/>
        <c:auto val="1"/>
        <c:lblAlgn val="ctr"/>
        <c:lblOffset val="100"/>
        <c:noMultiLvlLbl val="0"/>
      </c:catAx>
      <c:valAx>
        <c:axId val="118878592"/>
        <c:scaling>
          <c:orientation val="minMax"/>
          <c:max val="4.2"/>
          <c:min val="3"/>
        </c:scaling>
        <c:delete val="0"/>
        <c:axPos val="l"/>
        <c:majorGridlines>
          <c:spPr>
            <a:ln>
              <a:noFill/>
            </a:ln>
          </c:spPr>
        </c:majorGridlines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1887270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42696977914008E-2"/>
          <c:y val="2.4747445133188141E-2"/>
          <c:w val="0.94539689701412655"/>
          <c:h val="0.8652609314793097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log(GDP/POP)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Sheet1!$B$2:$B$67</c:f>
              <c:numCache>
                <c:formatCode>#,##0.00000</c:formatCode>
                <c:ptCount val="66"/>
                <c:pt idx="0">
                  <c:v>1.2628502487393385</c:v>
                </c:pt>
                <c:pt idx="1">
                  <c:v>1.3054712452621655</c:v>
                </c:pt>
                <c:pt idx="2">
                  <c:v>1.2928244439518353</c:v>
                </c:pt>
                <c:pt idx="3">
                  <c:v>1.2747209878219643</c:v>
                </c:pt>
                <c:pt idx="4">
                  <c:v>1.3415316640110797</c:v>
                </c:pt>
                <c:pt idx="5">
                  <c:v>1.3817146842701369</c:v>
                </c:pt>
                <c:pt idx="6">
                  <c:v>1.3998882907887045</c:v>
                </c:pt>
                <c:pt idx="7">
                  <c:v>1.413100876919239</c:v>
                </c:pt>
                <c:pt idx="8">
                  <c:v>1.4283976853466285</c:v>
                </c:pt>
                <c:pt idx="9">
                  <c:v>1.4672607101782678</c:v>
                </c:pt>
                <c:pt idx="10">
                  <c:v>1.4836191469275466</c:v>
                </c:pt>
                <c:pt idx="11">
                  <c:v>1.5138375191212383</c:v>
                </c:pt>
                <c:pt idx="12">
                  <c:v>1.5361052994124644</c:v>
                </c:pt>
                <c:pt idx="13">
                  <c:v>1.5625882756671572</c:v>
                </c:pt>
                <c:pt idx="14">
                  <c:v>1.5861847374602207</c:v>
                </c:pt>
                <c:pt idx="15">
                  <c:v>1.610564148153153</c:v>
                </c:pt>
                <c:pt idx="16">
                  <c:v>1.6037374804757627</c:v>
                </c:pt>
                <c:pt idx="17">
                  <c:v>1.5996548395831454</c:v>
                </c:pt>
                <c:pt idx="18">
                  <c:v>1.6474045034725993</c:v>
                </c:pt>
                <c:pt idx="19">
                  <c:v>1.6875398799883303</c:v>
                </c:pt>
                <c:pt idx="20">
                  <c:v>1.7062351549814405</c:v>
                </c:pt>
                <c:pt idx="21">
                  <c:v>1.7389697213477628</c:v>
                </c:pt>
                <c:pt idx="22">
                  <c:v>1.7747295099378129</c:v>
                </c:pt>
                <c:pt idx="23">
                  <c:v>1.7811633292487457</c:v>
                </c:pt>
                <c:pt idx="24">
                  <c:v>1.7915279300510567</c:v>
                </c:pt>
                <c:pt idx="25">
                  <c:v>1.7979461143640767</c:v>
                </c:pt>
                <c:pt idx="26">
                  <c:v>1.7952029668105507</c:v>
                </c:pt>
                <c:pt idx="27">
                  <c:v>1.7941837052561107</c:v>
                </c:pt>
                <c:pt idx="28">
                  <c:v>1.8022019906304685</c:v>
                </c:pt>
                <c:pt idx="29">
                  <c:v>1.8113531903507596</c:v>
                </c:pt>
                <c:pt idx="30">
                  <c:v>1.8161931939477181</c:v>
                </c:pt>
                <c:pt idx="31">
                  <c:v>1.8284227996936784</c:v>
                </c:pt>
                <c:pt idx="32">
                  <c:v>1.8260044822214492</c:v>
                </c:pt>
                <c:pt idx="33">
                  <c:v>1.8317859612918337</c:v>
                </c:pt>
                <c:pt idx="34">
                  <c:v>1.8325368377500364</c:v>
                </c:pt>
                <c:pt idx="35">
                  <c:v>1.8438000889483284</c:v>
                </c:pt>
                <c:pt idx="36">
                  <c:v>1.8522537991638366</c:v>
                </c:pt>
                <c:pt idx="37">
                  <c:v>1.8711325025078369</c:v>
                </c:pt>
                <c:pt idx="38">
                  <c:v>1.8791734136576761</c:v>
                </c:pt>
                <c:pt idx="39">
                  <c:v>1.8778678052884628</c:v>
                </c:pt>
                <c:pt idx="40">
                  <c:v>1.892319968587908</c:v>
                </c:pt>
                <c:pt idx="41">
                  <c:v>1.8918913772463068</c:v>
                </c:pt>
                <c:pt idx="42">
                  <c:v>1.9068630044711996</c:v>
                </c:pt>
                <c:pt idx="43">
                  <c:v>1.9114058486313446</c:v>
                </c:pt>
                <c:pt idx="44">
                  <c:v>1.9295972749977552</c:v>
                </c:pt>
                <c:pt idx="45">
                  <c:v>1.9457441563839744</c:v>
                </c:pt>
                <c:pt idx="46">
                  <c:v>1.9608504531692332</c:v>
                </c:pt>
                <c:pt idx="47">
                  <c:v>1.9673784394611653</c:v>
                </c:pt>
                <c:pt idx="48">
                  <c:v>1.9750237088965152</c:v>
                </c:pt>
                <c:pt idx="49">
                  <c:v>1.9798557892063597</c:v>
                </c:pt>
                <c:pt idx="50">
                  <c:v>2.0055826818461426</c:v>
                </c:pt>
                <c:pt idx="51">
                  <c:v>1.9964075647884714</c:v>
                </c:pt>
                <c:pt idx="52">
                  <c:v>1.987364073375034</c:v>
                </c:pt>
                <c:pt idx="53">
                  <c:v>1.984605176575158</c:v>
                </c:pt>
                <c:pt idx="54">
                  <c:v>1.9985893958495287</c:v>
                </c:pt>
                <c:pt idx="55">
                  <c:v>2.0095917100740222</c:v>
                </c:pt>
                <c:pt idx="56">
                  <c:v>2.0264072628566407</c:v>
                </c:pt>
                <c:pt idx="57">
                  <c:v>2.0445530365069486</c:v>
                </c:pt>
                <c:pt idx="58">
                  <c:v>2.0499246077103046</c:v>
                </c:pt>
                <c:pt idx="59">
                  <c:v>2.045019614736622</c:v>
                </c:pt>
                <c:pt idx="60">
                  <c:v>2.0604085988066503</c:v>
                </c:pt>
                <c:pt idx="61">
                  <c:v>2.0736964993280678</c:v>
                </c:pt>
                <c:pt idx="62">
                  <c:v>2.0780917190665478</c:v>
                </c:pt>
                <c:pt idx="63">
                  <c:v>2.0838004025517463</c:v>
                </c:pt>
                <c:pt idx="64">
                  <c:v>2.0870067992309513</c:v>
                </c:pt>
                <c:pt idx="65">
                  <c:v>2.0897992636960172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937472"/>
        <c:axId val="118939008"/>
      </c:lineChart>
      <c:catAx>
        <c:axId val="11893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939008"/>
        <c:crosses val="autoZero"/>
        <c:auto val="1"/>
        <c:lblAlgn val="ctr"/>
        <c:lblOffset val="100"/>
        <c:noMultiLvlLbl val="0"/>
      </c:catAx>
      <c:valAx>
        <c:axId val="118939008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9374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/>
              <a:t>השיעור הסטטוטרי של מס החברות, 2016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12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9"/>
            <c:invertIfNegative val="0"/>
            <c:bubble3D val="0"/>
            <c:spPr>
              <a:solidFill>
                <a:srgbClr val="002060"/>
              </a:solidFill>
            </c:spPr>
          </c:dPt>
          <c:dLbls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Sheet1!$A$2:$A$36</c:f>
              <c:strCache>
                <c:ptCount val="35"/>
                <c:pt idx="0">
                  <c:v>Ireland</c:v>
                </c:pt>
                <c:pt idx="1">
                  <c:v>Latvia</c:v>
                </c:pt>
                <c:pt idx="2">
                  <c:v>Slovenia</c:v>
                </c:pt>
                <c:pt idx="3">
                  <c:v>Czech Republic</c:v>
                </c:pt>
                <c:pt idx="4">
                  <c:v>Hungary</c:v>
                </c:pt>
                <c:pt idx="5">
                  <c:v>Poland</c:v>
                </c:pt>
                <c:pt idx="6">
                  <c:v>Estonia</c:v>
                </c:pt>
                <c:pt idx="7">
                  <c:v>Finland</c:v>
                </c:pt>
                <c:pt idx="8">
                  <c:v>Iceland</c:v>
                </c:pt>
                <c:pt idx="9">
                  <c:v>Turkey</c:v>
                </c:pt>
                <c:pt idx="10">
                  <c:v>United Kingdom</c:v>
                </c:pt>
                <c:pt idx="11">
                  <c:v>Benchmark Average</c:v>
                </c:pt>
                <c:pt idx="12">
                  <c:v>Switzerland</c:v>
                </c:pt>
                <c:pt idx="13">
                  <c:v>Denmark</c:v>
                </c:pt>
                <c:pt idx="14">
                  <c:v>Slovak Republic</c:v>
                </c:pt>
                <c:pt idx="15">
                  <c:v>Sweden</c:v>
                </c:pt>
                <c:pt idx="16">
                  <c:v>Chile</c:v>
                </c:pt>
                <c:pt idx="17">
                  <c:v>Korea</c:v>
                </c:pt>
                <c:pt idx="18">
                  <c:v>Austria</c:v>
                </c:pt>
                <c:pt idx="19">
                  <c:v>Israel</c:v>
                </c:pt>
                <c:pt idx="20">
                  <c:v>Netherlands</c:v>
                </c:pt>
                <c:pt idx="21">
                  <c:v>Norway</c:v>
                </c:pt>
                <c:pt idx="22">
                  <c:v>Spain</c:v>
                </c:pt>
                <c:pt idx="23">
                  <c:v>Canada</c:v>
                </c:pt>
                <c:pt idx="24">
                  <c:v>New Zealand</c:v>
                </c:pt>
                <c:pt idx="25">
                  <c:v>Greece</c:v>
                </c:pt>
                <c:pt idx="26">
                  <c:v>Portugal</c:v>
                </c:pt>
                <c:pt idx="27">
                  <c:v>Japan</c:v>
                </c:pt>
                <c:pt idx="28">
                  <c:v>Australia</c:v>
                </c:pt>
                <c:pt idx="29">
                  <c:v>Mexico</c:v>
                </c:pt>
                <c:pt idx="30">
                  <c:v>Germany</c:v>
                </c:pt>
                <c:pt idx="31">
                  <c:v>Italy</c:v>
                </c:pt>
                <c:pt idx="32">
                  <c:v>Belgium</c:v>
                </c:pt>
                <c:pt idx="33">
                  <c:v>France</c:v>
                </c:pt>
                <c:pt idx="34">
                  <c:v>United States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12.5</c:v>
                </c:pt>
                <c:pt idx="1">
                  <c:v>15</c:v>
                </c:pt>
                <c:pt idx="2">
                  <c:v>17</c:v>
                </c:pt>
                <c:pt idx="3">
                  <c:v>19</c:v>
                </c:pt>
                <c:pt idx="4">
                  <c:v>19</c:v>
                </c:pt>
                <c:pt idx="5">
                  <c:v>19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21.083333333333332</c:v>
                </c:pt>
                <c:pt idx="12">
                  <c:v>21.15</c:v>
                </c:pt>
                <c:pt idx="13">
                  <c:v>22</c:v>
                </c:pt>
                <c:pt idx="14">
                  <c:v>22</c:v>
                </c:pt>
                <c:pt idx="15">
                  <c:v>22</c:v>
                </c:pt>
                <c:pt idx="16">
                  <c:v>24</c:v>
                </c:pt>
                <c:pt idx="17">
                  <c:v>24.2</c:v>
                </c:pt>
                <c:pt idx="18">
                  <c:v>25</c:v>
                </c:pt>
                <c:pt idx="19">
                  <c:v>25</c:v>
                </c:pt>
                <c:pt idx="20">
                  <c:v>25</c:v>
                </c:pt>
                <c:pt idx="21">
                  <c:v>25</c:v>
                </c:pt>
                <c:pt idx="22">
                  <c:v>25</c:v>
                </c:pt>
                <c:pt idx="23">
                  <c:v>26.7</c:v>
                </c:pt>
                <c:pt idx="24">
                  <c:v>28</c:v>
                </c:pt>
                <c:pt idx="25">
                  <c:v>29</c:v>
                </c:pt>
                <c:pt idx="26">
                  <c:v>29.5</c:v>
                </c:pt>
                <c:pt idx="27">
                  <c:v>29.97</c:v>
                </c:pt>
                <c:pt idx="28">
                  <c:v>30</c:v>
                </c:pt>
                <c:pt idx="29">
                  <c:v>30</c:v>
                </c:pt>
                <c:pt idx="30">
                  <c:v>30.18</c:v>
                </c:pt>
                <c:pt idx="31">
                  <c:v>31.29</c:v>
                </c:pt>
                <c:pt idx="32">
                  <c:v>33.99</c:v>
                </c:pt>
                <c:pt idx="33">
                  <c:v>34.43</c:v>
                </c:pt>
                <c:pt idx="34">
                  <c:v>38.92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782592"/>
        <c:axId val="107425792"/>
      </c:barChart>
      <c:catAx>
        <c:axId val="96782592"/>
        <c:scaling>
          <c:orientation val="minMax"/>
        </c:scaling>
        <c:delete val="0"/>
        <c:axPos val="b"/>
        <c:majorTickMark val="out"/>
        <c:minorTickMark val="none"/>
        <c:tickLblPos val="nextTo"/>
        <c:crossAx val="107425792"/>
        <c:crosses val="autoZero"/>
        <c:auto val="1"/>
        <c:lblAlgn val="ctr"/>
        <c:lblOffset val="100"/>
        <c:noMultiLvlLbl val="0"/>
      </c:catAx>
      <c:valAx>
        <c:axId val="1074257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e-IL" dirty="0" smtClean="0"/>
                  <a:t>אחוזים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678259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/>
              <a:t>שיעור</a:t>
            </a:r>
            <a:r>
              <a:rPr lang="he-IL" baseline="0"/>
              <a:t> מס החברות בישראל, 1980-2016</a:t>
            </a:r>
            <a:endParaRPr lang="en-US"/>
          </a:p>
        </c:rich>
      </c:tx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cat>
            <c:numRef>
              <c:f>'מס חברות'!$A$2:$A$38</c:f>
              <c:numCache>
                <c:formatCode>General</c:formatCode>
                <c:ptCount val="37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</c:numCache>
            </c:numRef>
          </c:cat>
          <c:val>
            <c:numRef>
              <c:f>'מס חברות'!$B$2:$B$38</c:f>
              <c:numCache>
                <c:formatCode>General</c:formatCode>
                <c:ptCount val="37"/>
                <c:pt idx="0">
                  <c:v>61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61</c:v>
                </c:pt>
                <c:pt idx="5">
                  <c:v>66.099999999999994</c:v>
                </c:pt>
                <c:pt idx="6">
                  <c:v>61</c:v>
                </c:pt>
                <c:pt idx="7">
                  <c:v>45</c:v>
                </c:pt>
                <c:pt idx="8">
                  <c:v>45</c:v>
                </c:pt>
                <c:pt idx="9">
                  <c:v>45</c:v>
                </c:pt>
                <c:pt idx="10">
                  <c:v>43.5</c:v>
                </c:pt>
                <c:pt idx="11">
                  <c:v>41</c:v>
                </c:pt>
                <c:pt idx="12">
                  <c:v>40</c:v>
                </c:pt>
                <c:pt idx="13">
                  <c:v>39</c:v>
                </c:pt>
                <c:pt idx="14">
                  <c:v>38</c:v>
                </c:pt>
                <c:pt idx="15">
                  <c:v>37</c:v>
                </c:pt>
                <c:pt idx="16">
                  <c:v>36</c:v>
                </c:pt>
                <c:pt idx="17">
                  <c:v>36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36</c:v>
                </c:pt>
                <c:pt idx="22">
                  <c:v>36</c:v>
                </c:pt>
                <c:pt idx="23">
                  <c:v>36</c:v>
                </c:pt>
                <c:pt idx="24">
                  <c:v>35</c:v>
                </c:pt>
                <c:pt idx="25">
                  <c:v>34</c:v>
                </c:pt>
                <c:pt idx="26">
                  <c:v>31</c:v>
                </c:pt>
                <c:pt idx="27">
                  <c:v>29</c:v>
                </c:pt>
                <c:pt idx="28">
                  <c:v>27</c:v>
                </c:pt>
                <c:pt idx="29">
                  <c:v>26</c:v>
                </c:pt>
                <c:pt idx="30">
                  <c:v>25</c:v>
                </c:pt>
                <c:pt idx="31">
                  <c:v>24</c:v>
                </c:pt>
                <c:pt idx="32">
                  <c:v>25</c:v>
                </c:pt>
                <c:pt idx="33">
                  <c:v>25</c:v>
                </c:pt>
                <c:pt idx="34">
                  <c:v>26.5</c:v>
                </c:pt>
                <c:pt idx="35">
                  <c:v>26.5</c:v>
                </c:pt>
                <c:pt idx="36">
                  <c:v>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437056"/>
        <c:axId val="107455232"/>
      </c:lineChart>
      <c:catAx>
        <c:axId val="107437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107455232"/>
        <c:crosses val="autoZero"/>
        <c:auto val="1"/>
        <c:lblAlgn val="ctr"/>
        <c:lblOffset val="100"/>
        <c:noMultiLvlLbl val="0"/>
      </c:catAx>
      <c:valAx>
        <c:axId val="107455232"/>
        <c:scaling>
          <c:orientation val="minMax"/>
          <c:min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e-IL" dirty="0" smtClean="0"/>
                  <a:t>אחוזים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43705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800">
                <a:effectLst/>
              </a:rPr>
              <a:t>תוצר לעובד לשנה, </a:t>
            </a:r>
            <a:r>
              <a:rPr lang="en-US" sz="1800">
                <a:effectLst/>
              </a:rPr>
              <a:t>PPP</a:t>
            </a:r>
            <a:r>
              <a:rPr lang="he-IL" sz="1800">
                <a:effectLst/>
              </a:rPr>
              <a:t>, במחירי 2011</a:t>
            </a:r>
            <a:endParaRPr lang="en-US" sz="1800">
              <a:effectLst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תוצר לעובד בישראל</c:v>
          </c:tx>
          <c:spPr>
            <a:ln w="31750"/>
          </c:spPr>
          <c:marker>
            <c:symbol val="none"/>
          </c:marker>
          <c:cat>
            <c:strRef>
              <c:f>Graph!$A$2:$A$66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Graph!$F$2:$F$66</c:f>
              <c:numCache>
                <c:formatCode>General</c:formatCode>
                <c:ptCount val="65"/>
                <c:pt idx="0">
                  <c:v>12393.985649572729</c:v>
                </c:pt>
                <c:pt idx="1">
                  <c:v>15906.509760049788</c:v>
                </c:pt>
                <c:pt idx="2">
                  <c:v>14707.708374126143</c:v>
                </c:pt>
                <c:pt idx="3">
                  <c:v>13976.810585823838</c:v>
                </c:pt>
                <c:pt idx="4">
                  <c:v>15968.595554517464</c:v>
                </c:pt>
                <c:pt idx="5">
                  <c:v>17395.884784320147</c:v>
                </c:pt>
                <c:pt idx="6">
                  <c:v>18431.707672088945</c:v>
                </c:pt>
                <c:pt idx="7">
                  <c:v>19046.167428488621</c:v>
                </c:pt>
                <c:pt idx="8">
                  <c:v>19578.184880186694</c:v>
                </c:pt>
                <c:pt idx="9">
                  <c:v>21092.936996542216</c:v>
                </c:pt>
                <c:pt idx="10">
                  <c:v>21469.189881630511</c:v>
                </c:pt>
                <c:pt idx="11">
                  <c:v>23171.412812797327</c:v>
                </c:pt>
                <c:pt idx="12">
                  <c:v>24249.496046883247</c:v>
                </c:pt>
                <c:pt idx="13">
                  <c:v>26102.261143693107</c:v>
                </c:pt>
                <c:pt idx="14">
                  <c:v>27600.291921791628</c:v>
                </c:pt>
                <c:pt idx="15">
                  <c:v>26754.69407536494</c:v>
                </c:pt>
                <c:pt idx="16">
                  <c:v>28574.230105091545</c:v>
                </c:pt>
                <c:pt idx="17">
                  <c:v>27756.35922198377</c:v>
                </c:pt>
                <c:pt idx="18">
                  <c:v>27920.038334651152</c:v>
                </c:pt>
                <c:pt idx="19">
                  <c:v>31128.921349044307</c:v>
                </c:pt>
                <c:pt idx="20">
                  <c:v>34364.289402980554</c:v>
                </c:pt>
                <c:pt idx="21">
                  <c:v>37054.500320424238</c:v>
                </c:pt>
                <c:pt idx="22">
                  <c:v>39054.479561674518</c:v>
                </c:pt>
                <c:pt idx="23">
                  <c:v>40383.340129722463</c:v>
                </c:pt>
                <c:pt idx="24">
                  <c:v>42140.736902427285</c:v>
                </c:pt>
                <c:pt idx="25">
                  <c:v>42821.689769836863</c:v>
                </c:pt>
                <c:pt idx="26">
                  <c:v>42129.718670867107</c:v>
                </c:pt>
                <c:pt idx="27">
                  <c:v>40853.184650882635</c:v>
                </c:pt>
                <c:pt idx="28">
                  <c:v>40758.165449479173</c:v>
                </c:pt>
                <c:pt idx="29">
                  <c:v>41844.745327515302</c:v>
                </c:pt>
                <c:pt idx="30">
                  <c:v>42568.929291839289</c:v>
                </c:pt>
                <c:pt idx="31">
                  <c:v>44084.923196524993</c:v>
                </c:pt>
                <c:pt idx="32">
                  <c:v>44613.431230888033</c:v>
                </c:pt>
                <c:pt idx="33">
                  <c:v>45122.227196911852</c:v>
                </c:pt>
                <c:pt idx="34">
                  <c:v>45181.078929552343</c:v>
                </c:pt>
                <c:pt idx="35">
                  <c:v>46331.218081578518</c:v>
                </c:pt>
                <c:pt idx="36">
                  <c:v>48893.802002118253</c:v>
                </c:pt>
                <c:pt idx="37">
                  <c:v>51571.268240119425</c:v>
                </c:pt>
                <c:pt idx="38">
                  <c:v>51693.449856553867</c:v>
                </c:pt>
                <c:pt idx="39">
                  <c:v>50562.653850032613</c:v>
                </c:pt>
                <c:pt idx="40">
                  <c:v>54601.415424012856</c:v>
                </c:pt>
                <c:pt idx="41">
                  <c:v>56720.284333520627</c:v>
                </c:pt>
                <c:pt idx="42">
                  <c:v>59268.323098808905</c:v>
                </c:pt>
                <c:pt idx="43">
                  <c:v>59086.064433335676</c:v>
                </c:pt>
                <c:pt idx="44">
                  <c:v>59240.845320030829</c:v>
                </c:pt>
                <c:pt idx="45">
                  <c:v>59518.528753084785</c:v>
                </c:pt>
                <c:pt idx="46">
                  <c:v>61365.5018703268</c:v>
                </c:pt>
                <c:pt idx="47">
                  <c:v>63367.77145699774</c:v>
                </c:pt>
                <c:pt idx="48">
                  <c:v>64515.513968119529</c:v>
                </c:pt>
                <c:pt idx="49">
                  <c:v>66037.160556531308</c:v>
                </c:pt>
                <c:pt idx="50">
                  <c:v>70364.423546173173</c:v>
                </c:pt>
                <c:pt idx="51">
                  <c:v>71126.415796828296</c:v>
                </c:pt>
                <c:pt idx="52">
                  <c:v>71179.751943078998</c:v>
                </c:pt>
                <c:pt idx="53">
                  <c:v>67750.445634714022</c:v>
                </c:pt>
                <c:pt idx="54">
                  <c:v>66583.402223492332</c:v>
                </c:pt>
                <c:pt idx="55">
                  <c:v>65068.94955742389</c:v>
                </c:pt>
                <c:pt idx="56">
                  <c:v>64715.371855521742</c:v>
                </c:pt>
                <c:pt idx="57">
                  <c:v>63831.715319595889</c:v>
                </c:pt>
                <c:pt idx="58">
                  <c:v>62356.174999300099</c:v>
                </c:pt>
                <c:pt idx="59">
                  <c:v>63093.380683878037</c:v>
                </c:pt>
                <c:pt idx="60">
                  <c:v>66785.26983922963</c:v>
                </c:pt>
                <c:pt idx="61">
                  <c:v>66718.007876913907</c:v>
                </c:pt>
                <c:pt idx="62">
                  <c:v>66653.377982944075</c:v>
                </c:pt>
                <c:pt idx="63">
                  <c:v>68117.798209608867</c:v>
                </c:pt>
                <c:pt idx="64">
                  <c:v>68281.32925916971</c:v>
                </c:pt>
              </c:numCache>
            </c:numRef>
          </c:val>
          <c:smooth val="0"/>
        </c:ser>
        <c:ser>
          <c:idx val="1"/>
          <c:order val="1"/>
          <c:tx>
            <c:v>תוצר לעובד בארה"ב</c:v>
          </c:tx>
          <c:spPr>
            <a:ln w="31750"/>
          </c:spPr>
          <c:marker>
            <c:symbol val="none"/>
          </c:marker>
          <c:cat>
            <c:strRef>
              <c:f>Graph!$A$2:$A$66</c:f>
              <c:strCache>
                <c:ptCount val="65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</c:strCache>
            </c:strRef>
          </c:cat>
          <c:val>
            <c:numRef>
              <c:f>Graph!$M$2:$M$66</c:f>
              <c:numCache>
                <c:formatCode>General</c:formatCode>
                <c:ptCount val="65"/>
                <c:pt idx="0">
                  <c:v>36193.161186215119</c:v>
                </c:pt>
                <c:pt idx="1">
                  <c:v>37550.463941374102</c:v>
                </c:pt>
                <c:pt idx="2">
                  <c:v>38362.778892228736</c:v>
                </c:pt>
                <c:pt idx="3">
                  <c:v>39573.153034069306</c:v>
                </c:pt>
                <c:pt idx="4">
                  <c:v>40152.41156934551</c:v>
                </c:pt>
                <c:pt idx="5">
                  <c:v>41979.243642578534</c:v>
                </c:pt>
                <c:pt idx="6">
                  <c:v>41945.673293582156</c:v>
                </c:pt>
                <c:pt idx="7">
                  <c:v>42635.784914389616</c:v>
                </c:pt>
                <c:pt idx="8">
                  <c:v>42972.466882753113</c:v>
                </c:pt>
                <c:pt idx="9">
                  <c:v>45099.585378403499</c:v>
                </c:pt>
                <c:pt idx="10">
                  <c:v>45596.892585212445</c:v>
                </c:pt>
                <c:pt idx="11">
                  <c:v>46726.471131696329</c:v>
                </c:pt>
                <c:pt idx="12">
                  <c:v>48824.271253816289</c:v>
                </c:pt>
                <c:pt idx="13">
                  <c:v>50296.599361561581</c:v>
                </c:pt>
                <c:pt idx="14">
                  <c:v>52137.501815924457</c:v>
                </c:pt>
                <c:pt idx="15">
                  <c:v>54243.167430793415</c:v>
                </c:pt>
                <c:pt idx="16">
                  <c:v>56035.457832391876</c:v>
                </c:pt>
                <c:pt idx="17">
                  <c:v>56109.703094167518</c:v>
                </c:pt>
                <c:pt idx="18">
                  <c:v>57597.716677155157</c:v>
                </c:pt>
                <c:pt idx="19">
                  <c:v>58034.099887759927</c:v>
                </c:pt>
                <c:pt idx="20">
                  <c:v>57809.975729945545</c:v>
                </c:pt>
                <c:pt idx="21">
                  <c:v>59725.597217169627</c:v>
                </c:pt>
                <c:pt idx="22">
                  <c:v>61336.309873842649</c:v>
                </c:pt>
                <c:pt idx="23">
                  <c:v>63125.7632673396</c:v>
                </c:pt>
                <c:pt idx="24">
                  <c:v>61431.557121196944</c:v>
                </c:pt>
                <c:pt idx="25">
                  <c:v>61859.735056020523</c:v>
                </c:pt>
                <c:pt idx="26">
                  <c:v>63441.582030192774</c:v>
                </c:pt>
                <c:pt idx="27">
                  <c:v>64260.693783878844</c:v>
                </c:pt>
                <c:pt idx="28">
                  <c:v>65310.060128749355</c:v>
                </c:pt>
                <c:pt idx="29">
                  <c:v>65760.061723327846</c:v>
                </c:pt>
                <c:pt idx="30">
                  <c:v>65208.154397170052</c:v>
                </c:pt>
                <c:pt idx="31">
                  <c:v>66183.392847855896</c:v>
                </c:pt>
                <c:pt idx="32">
                  <c:v>65063.807574570805</c:v>
                </c:pt>
                <c:pt idx="33">
                  <c:v>67145.764563232704</c:v>
                </c:pt>
                <c:pt idx="34">
                  <c:v>69425.085277882506</c:v>
                </c:pt>
                <c:pt idx="35">
                  <c:v>70512.900930672666</c:v>
                </c:pt>
                <c:pt idx="36">
                  <c:v>71172.95996016213</c:v>
                </c:pt>
                <c:pt idx="37">
                  <c:v>71767.81225523405</c:v>
                </c:pt>
                <c:pt idx="38">
                  <c:v>73082.992002131461</c:v>
                </c:pt>
                <c:pt idx="39">
                  <c:v>74138.928763117467</c:v>
                </c:pt>
                <c:pt idx="40">
                  <c:v>74582.476940819921</c:v>
                </c:pt>
                <c:pt idx="41">
                  <c:v>75200.091801140763</c:v>
                </c:pt>
                <c:pt idx="42">
                  <c:v>77796.147713981962</c:v>
                </c:pt>
                <c:pt idx="43">
                  <c:v>79179.883117587699</c:v>
                </c:pt>
                <c:pt idx="44">
                  <c:v>80868.859816813056</c:v>
                </c:pt>
                <c:pt idx="45">
                  <c:v>82042.98611806921</c:v>
                </c:pt>
                <c:pt idx="46">
                  <c:v>84107.024778890118</c:v>
                </c:pt>
                <c:pt idx="47">
                  <c:v>86036.519397450014</c:v>
                </c:pt>
                <c:pt idx="48">
                  <c:v>88519.263930244342</c:v>
                </c:pt>
                <c:pt idx="49">
                  <c:v>91091.425827207218</c:v>
                </c:pt>
                <c:pt idx="50">
                  <c:v>93554.831429435973</c:v>
                </c:pt>
                <c:pt idx="51">
                  <c:v>94140.450878499512</c:v>
                </c:pt>
                <c:pt idx="52">
                  <c:v>95696.739887416974</c:v>
                </c:pt>
                <c:pt idx="53">
                  <c:v>97548.295497651983</c:v>
                </c:pt>
                <c:pt idx="54">
                  <c:v>100293.62823758132</c:v>
                </c:pt>
                <c:pt idx="55">
                  <c:v>101974.82000084328</c:v>
                </c:pt>
                <c:pt idx="56">
                  <c:v>102877.87278386804</c:v>
                </c:pt>
                <c:pt idx="57">
                  <c:v>103642.02684998386</c:v>
                </c:pt>
                <c:pt idx="58">
                  <c:v>103750.17388223932</c:v>
                </c:pt>
                <c:pt idx="59">
                  <c:v>104458.75007379362</c:v>
                </c:pt>
                <c:pt idx="60">
                  <c:v>108728.42745778973</c:v>
                </c:pt>
                <c:pt idx="61">
                  <c:v>109627.59261114591</c:v>
                </c:pt>
                <c:pt idx="62">
                  <c:v>110288.75409593988</c:v>
                </c:pt>
                <c:pt idx="63">
                  <c:v>110744.63007156184</c:v>
                </c:pt>
                <c:pt idx="64">
                  <c:v>111591.12449359502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520768"/>
        <c:axId val="107522304"/>
      </c:lineChart>
      <c:catAx>
        <c:axId val="107520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107522304"/>
        <c:crosses val="autoZero"/>
        <c:auto val="1"/>
        <c:lblAlgn val="ctr"/>
        <c:lblOffset val="100"/>
        <c:noMultiLvlLbl val="0"/>
      </c:catAx>
      <c:valAx>
        <c:axId val="107522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5207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</c:spPr>
          </c:marker>
          <c:dPt>
            <c:idx val="12"/>
            <c:marker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Australia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Austria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303263419985475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Belgium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047345262209311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Canada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Czech Republic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Denmark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Estonia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Finland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0738253520301076E-2"/>
                  <c:y val="2.8150997355378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France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Germany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Greece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9.306486384260932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Ireland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Israel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tx>
                <c:rich>
                  <a:bodyPr/>
                  <a:lstStyle/>
                  <a:p>
                    <a:r>
                      <a:rPr lang="en-US"/>
                      <a:t>Italy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Japan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Korea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Netherlands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tx>
                <c:rich>
                  <a:bodyPr/>
                  <a:lstStyle/>
                  <a:p>
                    <a:r>
                      <a:rPr lang="en-US"/>
                      <a:t>New Zealand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tx>
                <c:rich>
                  <a:bodyPr/>
                  <a:lstStyle/>
                  <a:p>
                    <a:r>
                      <a:rPr lang="en-US"/>
                      <a:t>Norway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tx>
                <c:rich>
                  <a:bodyPr/>
                  <a:lstStyle/>
                  <a:p>
                    <a:r>
                      <a:rPr lang="en-US"/>
                      <a:t>Poland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tx>
                <c:rich>
                  <a:bodyPr/>
                  <a:lstStyle/>
                  <a:p>
                    <a:r>
                      <a:rPr lang="en-US"/>
                      <a:t>Slovak Republic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tx>
                <c:rich>
                  <a:bodyPr/>
                  <a:lstStyle/>
                  <a:p>
                    <a:r>
                      <a:rPr lang="en-US"/>
                      <a:t>Slovenia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Spain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tx>
                <c:rich>
                  <a:bodyPr/>
                  <a:lstStyle/>
                  <a:p>
                    <a:r>
                      <a:rPr lang="en-US"/>
                      <a:t>Sweden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5.3691267601505381E-3"/>
                  <c:y val="-3.071017893313966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United Kingdom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tx>
                <c:rich>
                  <a:bodyPr/>
                  <a:lstStyle/>
                  <a:p>
                    <a:r>
                      <a:rPr lang="en-US"/>
                      <a:t>United States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trendline>
            <c:trendlineType val="linear"/>
            <c:dispRSqr val="0"/>
            <c:dispEq val="0"/>
          </c:trendline>
          <c:xVal>
            <c:numRef>
              <c:f>PWT!$B$2:$B$27</c:f>
              <c:numCache>
                <c:formatCode>General</c:formatCode>
                <c:ptCount val="26"/>
                <c:pt idx="0">
                  <c:v>0.97429628677370128</c:v>
                </c:pt>
                <c:pt idx="1">
                  <c:v>1.0188095127142507</c:v>
                </c:pt>
                <c:pt idx="2">
                  <c:v>0.91554814001992557</c:v>
                </c:pt>
                <c:pt idx="3">
                  <c:v>1.0819627539468586</c:v>
                </c:pt>
                <c:pt idx="4">
                  <c:v>1.0746322686824337</c:v>
                </c:pt>
                <c:pt idx="5">
                  <c:v>1.0243098370287396</c:v>
                </c:pt>
                <c:pt idx="6">
                  <c:v>1.0355946930984936</c:v>
                </c:pt>
                <c:pt idx="7">
                  <c:v>0.9943503096520081</c:v>
                </c:pt>
                <c:pt idx="8">
                  <c:v>0.91230750170147867</c:v>
                </c:pt>
                <c:pt idx="9">
                  <c:v>1.0786026670159572</c:v>
                </c:pt>
                <c:pt idx="10">
                  <c:v>0.87975017912963216</c:v>
                </c:pt>
                <c:pt idx="11">
                  <c:v>0.90379997726110772</c:v>
                </c:pt>
                <c:pt idx="12">
                  <c:v>1.0648650367627905</c:v>
                </c:pt>
                <c:pt idx="13">
                  <c:v>0.89393362773288443</c:v>
                </c:pt>
                <c:pt idx="14">
                  <c:v>1.0374293530037122</c:v>
                </c:pt>
                <c:pt idx="15">
                  <c:v>1.0406730294666606</c:v>
                </c:pt>
                <c:pt idx="16">
                  <c:v>0.97254218628652089</c:v>
                </c:pt>
                <c:pt idx="17">
                  <c:v>0.95747715333630501</c:v>
                </c:pt>
                <c:pt idx="18">
                  <c:v>1.0597639947296789</c:v>
                </c:pt>
                <c:pt idx="19">
                  <c:v>0.96650030022982669</c:v>
                </c:pt>
                <c:pt idx="20">
                  <c:v>1.0798967493254421</c:v>
                </c:pt>
                <c:pt idx="21">
                  <c:v>1.0113542517368943</c:v>
                </c:pt>
                <c:pt idx="22">
                  <c:v>0.83811881523262366</c:v>
                </c:pt>
                <c:pt idx="23">
                  <c:v>0.99250615976298895</c:v>
                </c:pt>
                <c:pt idx="24">
                  <c:v>1.0964346477818168</c:v>
                </c:pt>
                <c:pt idx="25">
                  <c:v>1.0945405675872755</c:v>
                </c:pt>
              </c:numCache>
            </c:numRef>
          </c:xVal>
          <c:yVal>
            <c:numRef>
              <c:f>PWT!$C$2:$C$27</c:f>
              <c:numCache>
                <c:formatCode>General</c:formatCode>
                <c:ptCount val="26"/>
                <c:pt idx="0">
                  <c:v>51.898615999999997</c:v>
                </c:pt>
                <c:pt idx="1">
                  <c:v>52.522449000000002</c:v>
                </c:pt>
                <c:pt idx="2">
                  <c:v>61.599659000000003</c:v>
                </c:pt>
                <c:pt idx="3">
                  <c:v>47.549615000000003</c:v>
                </c:pt>
                <c:pt idx="4">
                  <c:v>31.874409</c:v>
                </c:pt>
                <c:pt idx="5">
                  <c:v>60.739997000000002</c:v>
                </c:pt>
                <c:pt idx="6">
                  <c:v>28.534486000000001</c:v>
                </c:pt>
                <c:pt idx="7">
                  <c:v>49.924092999999999</c:v>
                </c:pt>
                <c:pt idx="8">
                  <c:v>59.805394999999997</c:v>
                </c:pt>
                <c:pt idx="9">
                  <c:v>58.853253000000002</c:v>
                </c:pt>
                <c:pt idx="10">
                  <c:v>31.91085</c:v>
                </c:pt>
                <c:pt idx="11">
                  <c:v>60.419600000000003</c:v>
                </c:pt>
                <c:pt idx="12">
                  <c:v>34.608418</c:v>
                </c:pt>
                <c:pt idx="13">
                  <c:v>47.259633000000001</c:v>
                </c:pt>
                <c:pt idx="14">
                  <c:v>39.536365000000004</c:v>
                </c:pt>
                <c:pt idx="15">
                  <c:v>31.518965000000001</c:v>
                </c:pt>
                <c:pt idx="16">
                  <c:v>60.339295</c:v>
                </c:pt>
                <c:pt idx="17">
                  <c:v>37.167675000000003</c:v>
                </c:pt>
                <c:pt idx="18">
                  <c:v>78.320037999999997</c:v>
                </c:pt>
                <c:pt idx="19">
                  <c:v>27.320484</c:v>
                </c:pt>
                <c:pt idx="20">
                  <c:v>36.203488999999998</c:v>
                </c:pt>
                <c:pt idx="21">
                  <c:v>35.563412</c:v>
                </c:pt>
                <c:pt idx="22">
                  <c:v>47.196452999999998</c:v>
                </c:pt>
                <c:pt idx="23">
                  <c:v>54.001083999999999</c:v>
                </c:pt>
                <c:pt idx="24">
                  <c:v>47.608387</c:v>
                </c:pt>
                <c:pt idx="25">
                  <c:v>62.340646999999997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592320"/>
        <c:axId val="107635072"/>
      </c:scatterChart>
      <c:valAx>
        <c:axId val="107592320"/>
        <c:scaling>
          <c:orientation val="minMax"/>
          <c:min val="0.8"/>
        </c:scaling>
        <c:delete val="0"/>
        <c:axPos val="b"/>
        <c:numFmt formatCode="General" sourceLinked="1"/>
        <c:majorTickMark val="out"/>
        <c:minorTickMark val="none"/>
        <c:tickLblPos val="nextTo"/>
        <c:crossAx val="107635072"/>
        <c:crosses val="autoZero"/>
        <c:crossBetween val="midCat"/>
      </c:valAx>
      <c:valAx>
        <c:axId val="107635072"/>
        <c:scaling>
          <c:orientation val="minMax"/>
          <c:min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59232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593479645176934E-2"/>
          <c:y val="4.5925194989284594E-2"/>
          <c:w val="0.91606338700143464"/>
          <c:h val="0.89688648188824593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</c:spPr>
          </c:marker>
          <c:dPt>
            <c:idx val="12"/>
            <c:marker>
              <c:spPr>
                <a:solidFill>
                  <a:srgbClr val="FF0000"/>
                </a:solidFill>
              </c:spPr>
            </c:marker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Australia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849946284433185E-2"/>
                  <c:y val="-1.99643516178198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Austria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722162538259099E-3"/>
                  <c:y val="-2.28164018489370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Belgium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Canada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Czech Republic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Denmark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Estonia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Finland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7.7444325076518198E-3"/>
                  <c:y val="1.99643516178198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France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Germany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Greece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Ireland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5.8083243807388642E-3"/>
                  <c:y val="1.426025115558573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Israel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tx>
                <c:rich>
                  <a:bodyPr/>
                  <a:lstStyle/>
                  <a:p>
                    <a:r>
                      <a:rPr lang="en-US"/>
                      <a:t>Italy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Japan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Korea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Netherlands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1.9361081269129547E-2"/>
                  <c:y val="-2.566845208005413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New Zealand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tx>
                <c:rich>
                  <a:bodyPr/>
                  <a:lstStyle/>
                  <a:p>
                    <a:r>
                      <a:rPr lang="en-US"/>
                      <a:t>Norway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tx>
                <c:rich>
                  <a:bodyPr/>
                  <a:lstStyle/>
                  <a:p>
                    <a:r>
                      <a:rPr lang="en-US"/>
                      <a:t>Poland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tx>
                <c:rich>
                  <a:bodyPr/>
                  <a:lstStyle/>
                  <a:p>
                    <a:r>
                      <a:rPr lang="en-US"/>
                      <a:t>Slovak Republic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1616648761477728E-2"/>
                  <c:y val="-1.711230138670275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Slovenia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6.0299995925882928E-2"/>
                  <c:y val="-2.85205023111712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Spain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tx>
                <c:rich>
                  <a:bodyPr/>
                  <a:lstStyle/>
                  <a:p>
                    <a:r>
                      <a:rPr lang="en-US"/>
                      <a:t>Sweden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9041621903694324E-2"/>
                  <c:y val="2.85205023111712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United Kingdom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tx>
                <c:rich>
                  <a:bodyPr/>
                  <a:lstStyle/>
                  <a:p>
                    <a:r>
                      <a:rPr lang="en-US"/>
                      <a:t>United States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trendline>
            <c:trendlineType val="linear"/>
            <c:dispRSqr val="0"/>
            <c:dispEq val="0"/>
          </c:trendline>
          <c:xVal>
            <c:numRef>
              <c:f>PIAAC!$B$2:$B$27</c:f>
              <c:numCache>
                <c:formatCode>General</c:formatCode>
                <c:ptCount val="26"/>
                <c:pt idx="0">
                  <c:v>1.0334129850650491</c:v>
                </c:pt>
                <c:pt idx="1">
                  <c:v>1.0235464094603957</c:v>
                </c:pt>
                <c:pt idx="2">
                  <c:v>1.033172814770815</c:v>
                </c:pt>
                <c:pt idx="3">
                  <c:v>1.0145837002238762</c:v>
                </c:pt>
                <c:pt idx="4">
                  <c:v>1.0289113679458621</c:v>
                </c:pt>
                <c:pt idx="5">
                  <c:v>1.0282344496149431</c:v>
                </c:pt>
                <c:pt idx="6">
                  <c:v>1.0215212892316732</c:v>
                </c:pt>
                <c:pt idx="7">
                  <c:v>1.0616305186381645</c:v>
                </c:pt>
                <c:pt idx="8">
                  <c:v>0.97275461248223483</c:v>
                </c:pt>
                <c:pt idx="9">
                  <c:v>1.0181130649444163</c:v>
                </c:pt>
                <c:pt idx="10">
                  <c:v>0.9423532632128685</c:v>
                </c:pt>
                <c:pt idx="11">
                  <c:v>0.98670109774381121</c:v>
                </c:pt>
                <c:pt idx="12">
                  <c:v>0.96295188977417079</c:v>
                </c:pt>
                <c:pt idx="13">
                  <c:v>0.93640844563178383</c:v>
                </c:pt>
                <c:pt idx="14">
                  <c:v>1.0855568607546531</c:v>
                </c:pt>
                <c:pt idx="15">
                  <c:v>1.0114428749316886</c:v>
                </c:pt>
                <c:pt idx="16">
                  <c:v>1.051284151519557</c:v>
                </c:pt>
                <c:pt idx="17">
                  <c:v>1.036031728788398</c:v>
                </c:pt>
                <c:pt idx="18">
                  <c:v>1.041851676519423</c:v>
                </c:pt>
                <c:pt idx="19">
                  <c:v>0.99019340863523253</c:v>
                </c:pt>
                <c:pt idx="20">
                  <c:v>1.0265192349452796</c:v>
                </c:pt>
                <c:pt idx="21">
                  <c:v>0.96577456814977447</c:v>
                </c:pt>
                <c:pt idx="22">
                  <c:v>0.93751404378195846</c:v>
                </c:pt>
                <c:pt idx="23">
                  <c:v>1.0453313903078076</c:v>
                </c:pt>
                <c:pt idx="24">
                  <c:v>1.0054407568401142</c:v>
                </c:pt>
                <c:pt idx="25">
                  <c:v>0.98804308038608257</c:v>
                </c:pt>
              </c:numCache>
            </c:numRef>
          </c:xVal>
          <c:yVal>
            <c:numRef>
              <c:f>PIAAC!$C$2:$C$27</c:f>
              <c:numCache>
                <c:formatCode>General</c:formatCode>
                <c:ptCount val="26"/>
                <c:pt idx="0">
                  <c:v>51.898615999999997</c:v>
                </c:pt>
                <c:pt idx="1">
                  <c:v>52.522449000000002</c:v>
                </c:pt>
                <c:pt idx="2">
                  <c:v>61.599659000000003</c:v>
                </c:pt>
                <c:pt idx="3">
                  <c:v>47.549615000000003</c:v>
                </c:pt>
                <c:pt idx="4">
                  <c:v>31.874409</c:v>
                </c:pt>
                <c:pt idx="5">
                  <c:v>60.739997000000002</c:v>
                </c:pt>
                <c:pt idx="6">
                  <c:v>28.534486000000001</c:v>
                </c:pt>
                <c:pt idx="7">
                  <c:v>49.924092999999999</c:v>
                </c:pt>
                <c:pt idx="8">
                  <c:v>59.805394999999997</c:v>
                </c:pt>
                <c:pt idx="9">
                  <c:v>58.853253000000002</c:v>
                </c:pt>
                <c:pt idx="10">
                  <c:v>31.91085</c:v>
                </c:pt>
                <c:pt idx="11">
                  <c:v>60.419600000000003</c:v>
                </c:pt>
                <c:pt idx="12">
                  <c:v>34.608418</c:v>
                </c:pt>
                <c:pt idx="13">
                  <c:v>47.259633000000001</c:v>
                </c:pt>
                <c:pt idx="14">
                  <c:v>39.536365000000004</c:v>
                </c:pt>
                <c:pt idx="15">
                  <c:v>31.518965000000001</c:v>
                </c:pt>
                <c:pt idx="16">
                  <c:v>60.339295</c:v>
                </c:pt>
                <c:pt idx="17">
                  <c:v>37.167675000000003</c:v>
                </c:pt>
                <c:pt idx="18">
                  <c:v>78.320037999999997</c:v>
                </c:pt>
                <c:pt idx="19">
                  <c:v>27.320484</c:v>
                </c:pt>
                <c:pt idx="20">
                  <c:v>36.203488999999998</c:v>
                </c:pt>
                <c:pt idx="21">
                  <c:v>35.563412</c:v>
                </c:pt>
                <c:pt idx="22">
                  <c:v>47.196452999999998</c:v>
                </c:pt>
                <c:pt idx="23">
                  <c:v>54.001083999999999</c:v>
                </c:pt>
                <c:pt idx="24">
                  <c:v>47.608387</c:v>
                </c:pt>
                <c:pt idx="25">
                  <c:v>62.340646999999997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664896"/>
        <c:axId val="107666432"/>
      </c:scatterChart>
      <c:valAx>
        <c:axId val="107664896"/>
        <c:scaling>
          <c:orientation val="minMax"/>
          <c:min val="0.9"/>
        </c:scaling>
        <c:delete val="0"/>
        <c:axPos val="b"/>
        <c:numFmt formatCode="General" sourceLinked="1"/>
        <c:majorTickMark val="out"/>
        <c:minorTickMark val="none"/>
        <c:tickLblPos val="nextTo"/>
        <c:crossAx val="107666432"/>
        <c:crosses val="autoZero"/>
        <c:crossBetween val="midCat"/>
        <c:majorUnit val="5.000000000000001E-2"/>
      </c:valAx>
      <c:valAx>
        <c:axId val="107666432"/>
        <c:scaling>
          <c:orientation val="minMax"/>
          <c:min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66489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0.08807</cdr:x>
      <cdr:y>0.38262</cdr:y>
    </cdr:from>
    <cdr:to>
      <cdr:x>0.26152</cdr:x>
      <cdr:y>0.46415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5332" y="988611"/>
          <a:ext cx="1152698" cy="2106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050">
              <a:latin typeface="David" panose="020E0502060401010101" pitchFamily="34" charset="-79"/>
              <a:cs typeface="David" panose="020E0502060401010101" pitchFamily="34" charset="-79"/>
            </a:rPr>
            <a:t>OECD (2</a:t>
          </a:r>
          <a:r>
            <a:rPr lang="he-IL" sz="1050">
              <a:latin typeface="David" panose="020E0502060401010101" pitchFamily="34" charset="-79"/>
              <a:cs typeface="David" panose="020E0502060401010101" pitchFamily="34" charset="-79"/>
            </a:rPr>
            <a:t>0</a:t>
          </a:r>
          <a:r>
            <a:rPr lang="en-GB" sz="1050">
              <a:latin typeface="David" panose="020E0502060401010101" pitchFamily="34" charset="-79"/>
              <a:cs typeface="David" panose="020E0502060401010101" pitchFamily="34" charset="-79"/>
            </a:rPr>
            <a:t>) - </a:t>
          </a:r>
          <a:r>
            <a:rPr lang="he-IL" sz="1050">
              <a:latin typeface="David" panose="020E0502060401010101" pitchFamily="34" charset="-79"/>
              <a:cs typeface="David" panose="020E0502060401010101" pitchFamily="34" charset="-79"/>
            </a:rPr>
            <a:t>24.75</a:t>
          </a:r>
          <a:endParaRPr lang="en-GB" sz="1050"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0.35873</cdr:x>
      <cdr:y>0.50981</cdr:y>
    </cdr:from>
    <cdr:to>
      <cdr:x>0.99488</cdr:x>
      <cdr:y>0.8661</cdr:y>
    </cdr:to>
    <cdr:sp macro="" textlink="">
      <cdr:nvSpPr>
        <cdr:cNvPr id="2" name="Content Placeholder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156711" y="2434443"/>
          <a:ext cx="7371074" cy="17013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/>
        </a:bodyPr>
        <a:lstStyle xmlns:a="http://schemas.openxmlformats.org/drawingml/2006/main">
          <a:lvl1pPr marL="228600" indent="-228600" algn="l" defTabSz="914400" rtl="0" eaLnBrk="1" latinLnBrk="0" hangingPunct="1">
            <a:lnSpc>
              <a:spcPct val="90000"/>
            </a:lnSpc>
            <a:spcBef>
              <a:spcPts val="1000"/>
            </a:spcBef>
            <a:buFont typeface="Arial" panose="020B0604020202020204" pitchFamily="34" charset="0"/>
            <a:buChar char="•"/>
            <a:defRPr sz="2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685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143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600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0574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5146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71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29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886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/>
          <a:r>
            <a:rPr lang="he-IL" sz="2000" dirty="0" smtClean="0"/>
            <a:t>הירידה החדה בשיעור הגידול בפריון בישראל התרחשה בסוף 1973, על רקע מלחמת יום הכיפורים ומשבר הנפט הראשון, שסימנו את תחילתו של ה"עשור האבוד" של כלכלת ישראל, 1973-1985.</a:t>
          </a:r>
        </a:p>
        <a:p xmlns:a="http://schemas.openxmlformats.org/drawingml/2006/main">
          <a:pPr algn="r" rtl="1"/>
          <a:r>
            <a:rPr lang="he-IL" sz="2000" dirty="0" smtClean="0"/>
            <a:t>תכנית הייצוב של 1985, ששינתה ללא היכר את המשק הישראלי וקירבה אותו לכלכלת שוק, לא הביאה שיפור משמעותי בגידול הפריון</a:t>
          </a:r>
        </a:p>
        <a:p xmlns:a="http://schemas.openxmlformats.org/drawingml/2006/main">
          <a:pPr marL="0" indent="0" algn="r" rtl="1">
            <a:buNone/>
          </a:pPr>
          <a:endParaRPr lang="he-IL" sz="2000" dirty="0" smtClean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B618B-1698-48E2-815F-D0D0F89F7194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D35B8-9DA1-4624-99D8-8D469A59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6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0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4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4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יחס התוצר לנפש מול ארה"ב הוא יחס הפריון כפול יחס העובדים (עובדים חלקי אוכלוסייה) – ע"פ זמן – ב10 שנים האחרונות </a:t>
            </a:r>
            <a:r>
              <a:rPr lang="he-I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הכל</a:t>
            </a:r>
            <a:r>
              <a:rPr lang="he-I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הגיע מהעובדים, הפריון הפך לחסם של המשק.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4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ההון הציבורי לנפש – נירמול כדי לאפשר השוואה</a:t>
            </a:r>
            <a:r>
              <a:rPr lang="he-I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בין מדינות</a:t>
            </a:r>
            <a:endParaRPr lang="en-US" i="1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r" rtl="1"/>
            <a:r>
              <a:rPr lang="he-IL" i="1" dirty="0" smtClean="0"/>
              <a:t>תרומה מרכזית – ניתוח ההון הציבורי</a:t>
            </a:r>
            <a:endParaRPr lang="en-US" i="1" dirty="0" smtClean="0"/>
          </a:p>
          <a:p>
            <a:pPr lvl="0" algn="r" rtl="1"/>
            <a:r>
              <a:rPr lang="he-IL" i="1" dirty="0" smtClean="0"/>
              <a:t>תרומה נוספת, בהנתן המבנה הזה – מהו מחיר ההון </a:t>
            </a:r>
            <a:endParaRPr lang="en-US" i="1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ניתן לחשב כמה תורם כל גורם אקסוגני – אקסוגני כמובן מבחינת הפירמה</a:t>
            </a:r>
            <a:r>
              <a:rPr lang="he-IL" baseline="0" dirty="0" smtClean="0"/>
              <a:t> הפרטית</a:t>
            </a:r>
            <a:endParaRPr lang="en-US" dirty="0" smtClean="0"/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i="1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לפני שנמשיך, נראה קצת נתונים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גם ההשקעה במחקר ופיתוח חשובה מאד ותורמת לפוטנציאל</a:t>
            </a:r>
            <a:r>
              <a:rPr lang="he-IL" baseline="0" dirty="0" smtClean="0"/>
              <a:t> הצמיחה של המשק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i="1" dirty="0" smtClean="0"/>
              <a:t>רמת ההון מושפעת לא רק מהמס היום, אלא מהמס שהיה גבוה מאד לאורך הרבה שנים </a:t>
            </a:r>
          </a:p>
          <a:p>
            <a:pPr marL="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מס החברות בישראל עדיין גבוה בהשוואה למדינות הסמן</a:t>
            </a:r>
          </a:p>
          <a:p>
            <a:pPr marL="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יתכן שבאירלנד יש בעיה של בלבול בין </a:t>
            </a:r>
            <a:r>
              <a:rPr lang="en-US" dirty="0" smtClean="0"/>
              <a:t>GDP</a:t>
            </a:r>
            <a:r>
              <a:rPr lang="he-IL" dirty="0" smtClean="0"/>
              <a:t> ל </a:t>
            </a:r>
            <a:r>
              <a:rPr lang="en-US" dirty="0" smtClean="0"/>
              <a:t>GNP</a:t>
            </a:r>
            <a:r>
              <a:rPr lang="he-IL" dirty="0" smtClean="0"/>
              <a:t>, ולכן התוצר גבוה מלאכותית ומשפיע על הריבית המשתמעת</a:t>
            </a:r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6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4" y="6236115"/>
            <a:ext cx="1797341" cy="5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72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0" y="6258886"/>
            <a:ext cx="1688284" cy="48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1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3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6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0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1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3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3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7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02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25B1A-AAF2-4A5B-B25F-117BFF642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2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cd.org/eco/public-finance/The-positive-effect-of-public-investment-on-potential-growth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9407" y="1122363"/>
            <a:ext cx="9820893" cy="2387600"/>
          </a:xfrm>
        </p:spPr>
        <p:txBody>
          <a:bodyPr>
            <a:normAutofit fontScale="90000"/>
          </a:bodyPr>
          <a:lstStyle/>
          <a:p>
            <a:pPr rtl="1"/>
            <a:r>
              <a:rPr lang="he-IL" dirty="0" smtClean="0">
                <a:solidFill>
                  <a:srgbClr val="0000FF"/>
                </a:solidFill>
              </a:rPr>
              <a:t>בעיית הפריון בישראל</a:t>
            </a:r>
            <a:br>
              <a:rPr lang="he-IL" dirty="0" smtClean="0">
                <a:solidFill>
                  <a:srgbClr val="0000FF"/>
                </a:solidFill>
              </a:rPr>
            </a:br>
            <a:r>
              <a:rPr lang="he-IL" dirty="0" smtClean="0">
                <a:solidFill>
                  <a:srgbClr val="0000FF"/>
                </a:solidFill>
              </a:rPr>
              <a:t>תפקיד </a:t>
            </a:r>
            <a:r>
              <a:rPr lang="he-IL" dirty="0" smtClean="0">
                <a:solidFill>
                  <a:srgbClr val="0000FF"/>
                </a:solidFill>
              </a:rPr>
              <a:t>הממשלה</a:t>
            </a:r>
            <a:r>
              <a:rPr lang="he-IL" dirty="0" smtClean="0">
                <a:solidFill>
                  <a:srgbClr val="0000FF"/>
                </a:solidFill>
              </a:rPr>
              <a:t/>
            </a:r>
            <a:br>
              <a:rPr lang="he-IL" dirty="0" smtClean="0">
                <a:solidFill>
                  <a:srgbClr val="0000FF"/>
                </a:solidFill>
              </a:rPr>
            </a:br>
            <a:r>
              <a:rPr lang="he-IL" dirty="0">
                <a:solidFill>
                  <a:srgbClr val="0000FF"/>
                </a:solidFill>
              </a:rPr>
              <a:t/>
            </a:r>
            <a:br>
              <a:rPr lang="he-IL" dirty="0">
                <a:solidFill>
                  <a:srgbClr val="0000FF"/>
                </a:solidFill>
              </a:rPr>
            </a:br>
            <a:r>
              <a:rPr lang="he-IL" sz="3200" dirty="0" smtClean="0">
                <a:solidFill>
                  <a:srgbClr val="0000FF"/>
                </a:solidFill>
              </a:rPr>
              <a:t>מכון אהרן למדיניות כלכלית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5835"/>
            <a:ext cx="9144000" cy="2296486"/>
          </a:xfrm>
        </p:spPr>
        <p:txBody>
          <a:bodyPr>
            <a:normAutofit/>
          </a:bodyPr>
          <a:lstStyle/>
          <a:p>
            <a:pPr rtl="1"/>
            <a:r>
              <a:rPr lang="he-IL" dirty="0"/>
              <a:t>פרופ' </a:t>
            </a:r>
            <a:r>
              <a:rPr lang="he-IL" dirty="0" smtClean="0"/>
              <a:t>רפי מלניק ואביחי ליפשיץ* </a:t>
            </a:r>
          </a:p>
          <a:p>
            <a:pPr rtl="1"/>
            <a:r>
              <a:rPr lang="he-IL" sz="1800" dirty="0" smtClean="0"/>
              <a:t>25/12/2016</a:t>
            </a:r>
          </a:p>
          <a:p>
            <a:pPr rtl="1"/>
            <a:endParaRPr lang="he-IL" sz="1800" dirty="0"/>
          </a:p>
          <a:p>
            <a:pPr rtl="1"/>
            <a:endParaRPr lang="he-IL" sz="1800" dirty="0" smtClean="0"/>
          </a:p>
          <a:p>
            <a:pPr rtl="1"/>
            <a:endParaRPr lang="he-IL" sz="1800" dirty="0"/>
          </a:p>
          <a:p>
            <a:pPr algn="r" rtl="1"/>
            <a:r>
              <a:rPr lang="he-IL" sz="1400" dirty="0" smtClean="0"/>
              <a:t>*העבודה נערכה בהתייעצות עם פרופ' צבי אקשטיין, נייר מדיניות מפורט יצא בחודשים הקרובים</a:t>
            </a: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solidFill>
                  <a:srgbClr val="0000FF"/>
                </a:solidFill>
              </a:rPr>
              <a:t>מבנה המצגת וסיכום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448780"/>
            <a:ext cx="10972800" cy="4932548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 smtClean="0">
                <a:solidFill>
                  <a:srgbClr val="0000FF"/>
                </a:solidFill>
              </a:rPr>
              <a:t>הצגת פער ההון ופער הפריון מהמדינות המתקדמות ומקורותיו, והמדיניות המומלצת לצמצום הפער</a:t>
            </a:r>
            <a:endParaRPr lang="he-IL" dirty="0">
              <a:solidFill>
                <a:srgbClr val="0000FF"/>
              </a:solidFill>
            </a:endParaRPr>
          </a:p>
          <a:p>
            <a:pPr lvl="0" algn="r" rtl="1"/>
            <a:endParaRPr lang="he-IL" dirty="0" smtClean="0"/>
          </a:p>
          <a:p>
            <a:pPr lvl="0" algn="r" rtl="1"/>
            <a:r>
              <a:rPr lang="he-IL" dirty="0" smtClean="0"/>
              <a:t>תיאור פער הפריון </a:t>
            </a:r>
          </a:p>
          <a:p>
            <a:pPr lvl="0" algn="r" rtl="1"/>
            <a:r>
              <a:rPr lang="he-IL" dirty="0" smtClean="0"/>
              <a:t>מסגרת הניתוח:</a:t>
            </a:r>
          </a:p>
          <a:p>
            <a:pPr lvl="1" algn="r" rtl="1"/>
            <a:r>
              <a:rPr lang="he-IL" dirty="0" smtClean="0"/>
              <a:t>המקורות המרכזיים לפער הפריון הם – ההון הציבורי, עלות ההון הפרטי וההון האנושי</a:t>
            </a:r>
          </a:p>
          <a:p>
            <a:pPr lvl="1" algn="r" rtl="1"/>
            <a:r>
              <a:rPr lang="he-IL" dirty="0" smtClean="0"/>
              <a:t>חישוב התרומה של כל מקור לפער הפריון</a:t>
            </a:r>
          </a:p>
          <a:p>
            <a:pPr lvl="0" algn="r" rtl="1"/>
            <a:r>
              <a:rPr lang="he-IL" dirty="0" smtClean="0"/>
              <a:t>המלצות המדיניות הנובעות מהניתוח:</a:t>
            </a:r>
          </a:p>
          <a:p>
            <a:pPr lvl="1" algn="r" rtl="1"/>
            <a:r>
              <a:rPr lang="he-IL" dirty="0" smtClean="0"/>
              <a:t>השקעה בהון הציבורי ובפרט בתשתיות תחבורה</a:t>
            </a:r>
          </a:p>
          <a:p>
            <a:pPr lvl="1" algn="r" rtl="1"/>
            <a:r>
              <a:rPr lang="he-IL" dirty="0" smtClean="0"/>
              <a:t>צעדים להפחתת עלות ההון לסקטור העסקי</a:t>
            </a:r>
            <a:endParaRPr lang="he-IL" dirty="0"/>
          </a:p>
          <a:p>
            <a:pPr lvl="1" algn="r" rtl="1"/>
            <a:r>
              <a:rPr lang="he-IL" dirty="0" smtClean="0"/>
              <a:t>השקעה בהון האנושי</a:t>
            </a:r>
          </a:p>
          <a:p>
            <a:pPr lvl="0" algn="r" rtl="1"/>
            <a:r>
              <a:rPr lang="he-IL" dirty="0" smtClean="0">
                <a:solidFill>
                  <a:srgbClr val="0000FF"/>
                </a:solidFill>
              </a:rPr>
              <a:t>ההשוואה המרכזית היא לקבוצה של "מדינות סמן" – </a:t>
            </a:r>
            <a:r>
              <a:rPr lang="en-US" dirty="0" smtClean="0">
                <a:solidFill>
                  <a:srgbClr val="0000FF"/>
                </a:solidFill>
              </a:rPr>
              <a:t>Benchmark</a:t>
            </a:r>
            <a:endParaRPr lang="he-IL" dirty="0" smtClean="0">
              <a:solidFill>
                <a:srgbClr val="0000FF"/>
              </a:solidFill>
            </a:endParaRPr>
          </a:p>
          <a:p>
            <a:pPr lvl="1" algn="r" rtl="1"/>
            <a:r>
              <a:rPr lang="he-IL" dirty="0" smtClean="0">
                <a:solidFill>
                  <a:srgbClr val="0000FF"/>
                </a:solidFill>
              </a:rPr>
              <a:t>מדינות בגודל דומה לישראל, בעלות תוצר לנפש ופריון גבוה יותר</a:t>
            </a:r>
          </a:p>
          <a:p>
            <a:pPr lvl="1" algn="r" rtl="1"/>
            <a:r>
              <a:rPr lang="he-IL" dirty="0" smtClean="0">
                <a:solidFill>
                  <a:srgbClr val="0000FF"/>
                </a:solidFill>
              </a:rPr>
              <a:t>אוסטריה, הולנד, דנמרק, אירלנד, שוודיה, פינלנד</a:t>
            </a:r>
          </a:p>
        </p:txBody>
      </p:sp>
    </p:spTree>
    <p:extLst>
      <p:ext uri="{BB962C8B-B14F-4D97-AF65-F5344CB8AC3E}">
        <p14:creationId xmlns:p14="http://schemas.microsoft.com/office/powerpoint/2010/main" val="12237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19028"/>
              </p:ext>
            </p:extLst>
          </p:nvPr>
        </p:nvGraphicFramePr>
        <p:xfrm>
          <a:off x="1755648" y="3355848"/>
          <a:ext cx="912495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 rtl="1"/>
            <a:r>
              <a:rPr lang="he-IL" sz="3600" dirty="0" smtClean="0">
                <a:solidFill>
                  <a:srgbClr val="0000FF"/>
                </a:solidFill>
              </a:rPr>
              <a:t>פער הפריון בין ישראל לארה"ב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4838700"/>
            <a:ext cx="3924300" cy="704849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0841066">
            <a:off x="1601046" y="5211278"/>
            <a:ext cx="4276725" cy="819659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5"/>
              <p:cNvSpPr txBox="1">
                <a:spLocks/>
              </p:cNvSpPr>
              <p:nvPr/>
            </p:nvSpPr>
            <p:spPr>
              <a:xfrm>
                <a:off x="600075" y="1158875"/>
                <a:ext cx="11020425" cy="23749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/>
                <a:r>
                  <a:rPr lang="he-IL" sz="2200" dirty="0" smtClean="0"/>
                  <a:t>היחס בין התוצר לנפש בישראל ובארה"ב עלה עד אמצע שנות ה-70, ומאז נותר </a:t>
                </a:r>
                <a:r>
                  <a:rPr lang="he-IL" sz="2200" dirty="0"/>
                  <a:t>כ-60%</a:t>
                </a:r>
                <a:endParaRPr lang="he-IL" sz="2200" dirty="0" smtClean="0"/>
              </a:p>
              <a:p>
                <a:pPr algn="r" rtl="1"/>
                <a:r>
                  <a:rPr lang="he-IL" sz="2200" dirty="0" smtClean="0"/>
                  <a:t>יחס זה הוא מכפלת הפריון בשיעור התעסוקה: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i="1" smtClean="0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he-IL" sz="2200" dirty="0" smtClean="0"/>
                  <a:t> </a:t>
                </a:r>
                <a:r>
                  <a:rPr lang="he-IL" sz="2200" dirty="0"/>
                  <a:t>(</a:t>
                </a:r>
                <a:r>
                  <a:rPr lang="en-US" sz="2200" dirty="0"/>
                  <a:t>Y</a:t>
                </a:r>
                <a:r>
                  <a:rPr lang="he-IL" sz="2200" dirty="0"/>
                  <a:t>-תוצר, </a:t>
                </a:r>
                <a:r>
                  <a:rPr lang="en-US" sz="2200" dirty="0"/>
                  <a:t>N</a:t>
                </a:r>
                <a:r>
                  <a:rPr lang="he-IL" sz="2200" dirty="0"/>
                  <a:t>-אוכלוסייה, </a:t>
                </a:r>
                <a:r>
                  <a:rPr lang="en-US" sz="2200" dirty="0"/>
                  <a:t>L</a:t>
                </a:r>
                <a:r>
                  <a:rPr lang="he-IL" sz="2200" dirty="0"/>
                  <a:t>-מספר העובדים</a:t>
                </a:r>
                <a:r>
                  <a:rPr lang="he-IL" sz="2200" dirty="0" smtClean="0"/>
                  <a:t>)</a:t>
                </a:r>
              </a:p>
              <a:p>
                <a:pPr marL="457200" lvl="1" indent="0" algn="r" rtl="1">
                  <a:buNone/>
                </a:pPr>
                <a:endParaRPr lang="he-IL" sz="1800" dirty="0"/>
              </a:p>
              <a:p>
                <a:pPr algn="r" rtl="1"/>
                <a:endParaRPr lang="en-US" sz="2200" dirty="0"/>
              </a:p>
              <a:p>
                <a:pPr marL="0" indent="0" algn="r" rtl="1">
                  <a:buFont typeface="Arial" panose="020B0604020202020204" pitchFamily="34" charset="0"/>
                  <a:buNone/>
                </a:pPr>
                <a:endParaRPr lang="he-IL" sz="2200" dirty="0" smtClean="0"/>
              </a:p>
            </p:txBody>
          </p:sp>
        </mc:Choice>
        <mc:Fallback xmlns="">
          <p:sp>
            <p:nvSpPr>
              <p:cNvPr id="13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75" y="1158875"/>
                <a:ext cx="11020425" cy="2374900"/>
              </a:xfrm>
              <a:prstGeom prst="rect">
                <a:avLst/>
              </a:prstGeom>
              <a:blipFill rotWithShape="1">
                <a:blip r:embed="rId4"/>
                <a:stretch>
                  <a:fillRect t="-2821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PWT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787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515819"/>
              </p:ext>
            </p:extLst>
          </p:nvPr>
        </p:nvGraphicFramePr>
        <p:xfrm>
          <a:off x="1755648" y="3355848"/>
          <a:ext cx="912495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 rtl="1"/>
            <a:r>
              <a:rPr lang="he-IL" sz="3600" dirty="0" smtClean="0">
                <a:solidFill>
                  <a:srgbClr val="0000FF"/>
                </a:solidFill>
              </a:rPr>
              <a:t>פער הפריון בין ישראל לארה"ב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4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 rot="20397450">
            <a:off x="7885180" y="3924026"/>
            <a:ext cx="1757099" cy="668749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5"/>
              <p:cNvSpPr txBox="1">
                <a:spLocks/>
              </p:cNvSpPr>
              <p:nvPr/>
            </p:nvSpPr>
            <p:spPr>
              <a:xfrm>
                <a:off x="600075" y="1158875"/>
                <a:ext cx="11020425" cy="1955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/>
                <a:r>
                  <a:rPr lang="he-IL" sz="2200" dirty="0" smtClean="0"/>
                  <a:t>היחס בין התוצר לנפש בישראל ובארה"ב עלה עד אמצע שנות ה-70, ומאז נותר </a:t>
                </a:r>
                <a:r>
                  <a:rPr lang="he-IL" sz="2200" dirty="0"/>
                  <a:t>כ-60%</a:t>
                </a:r>
                <a:endParaRPr lang="he-IL" sz="2200" dirty="0" smtClean="0"/>
              </a:p>
              <a:p>
                <a:pPr algn="r" rtl="1"/>
                <a:r>
                  <a:rPr lang="he-IL" sz="2200" dirty="0" smtClean="0"/>
                  <a:t>יחס זה הוא מכפלת הפריון בשיעור התעסוקה: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i="1" smtClean="0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he-IL" sz="2200" dirty="0" smtClean="0"/>
                  <a:t> </a:t>
                </a:r>
                <a:r>
                  <a:rPr lang="he-IL" sz="2200" dirty="0"/>
                  <a:t>(</a:t>
                </a:r>
                <a:r>
                  <a:rPr lang="en-US" sz="2200" dirty="0"/>
                  <a:t>Y</a:t>
                </a:r>
                <a:r>
                  <a:rPr lang="he-IL" sz="2200" dirty="0"/>
                  <a:t>-תוצר, </a:t>
                </a:r>
                <a:r>
                  <a:rPr lang="en-US" sz="2200" dirty="0"/>
                  <a:t>N</a:t>
                </a:r>
                <a:r>
                  <a:rPr lang="he-IL" sz="2200" dirty="0"/>
                  <a:t>-אוכלוסייה, </a:t>
                </a:r>
                <a:r>
                  <a:rPr lang="en-US" sz="2200" dirty="0"/>
                  <a:t>L</a:t>
                </a:r>
                <a:r>
                  <a:rPr lang="he-IL" sz="2200" dirty="0"/>
                  <a:t>-מספר העובדים</a:t>
                </a:r>
                <a:r>
                  <a:rPr lang="he-IL" sz="2200" dirty="0" smtClean="0"/>
                  <a:t>)</a:t>
                </a:r>
              </a:p>
              <a:p>
                <a:pPr algn="r" rtl="1"/>
                <a:r>
                  <a:rPr lang="he-IL" sz="2200" dirty="0"/>
                  <a:t>שיעור התעסוקה בישראל היה היסטורית נמוך</a:t>
                </a:r>
              </a:p>
              <a:p>
                <a:pPr lvl="1" algn="r" rtl="1"/>
                <a:r>
                  <a:rPr lang="he-IL" sz="1800" dirty="0"/>
                  <a:t>עלה מאד בעשור האחרון, </a:t>
                </a:r>
                <a:r>
                  <a:rPr lang="he-IL" sz="1800" dirty="0" smtClean="0"/>
                  <a:t>דומה </a:t>
                </a:r>
                <a:r>
                  <a:rPr lang="he-IL" sz="1800" dirty="0"/>
                  <a:t>לממוצע ה </a:t>
                </a:r>
                <a:r>
                  <a:rPr lang="en-US" sz="1800" dirty="0"/>
                  <a:t>OECD</a:t>
                </a:r>
                <a:r>
                  <a:rPr lang="he-IL" sz="1800" dirty="0"/>
                  <a:t>, לא ניתן יהיה להמשיך ולהעלות אותו באותו </a:t>
                </a:r>
                <a:r>
                  <a:rPr lang="he-IL" sz="1800" dirty="0" smtClean="0"/>
                  <a:t>הקצב</a:t>
                </a:r>
                <a:endParaRPr lang="en-US" sz="2200" dirty="0"/>
              </a:p>
              <a:p>
                <a:pPr marL="0" indent="0" algn="r" rtl="1">
                  <a:buFont typeface="Arial" panose="020B0604020202020204" pitchFamily="34" charset="0"/>
                  <a:buNone/>
                </a:pPr>
                <a:endParaRPr lang="he-IL" sz="2200" dirty="0" smtClean="0"/>
              </a:p>
            </p:txBody>
          </p:sp>
        </mc:Choice>
        <mc:Fallback xmlns="">
          <p:sp>
            <p:nvSpPr>
              <p:cNvPr id="11" name="Content Placehol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75" y="1158875"/>
                <a:ext cx="11020425" cy="1955800"/>
              </a:xfrm>
              <a:prstGeom prst="rect">
                <a:avLst/>
              </a:prstGeom>
              <a:blipFill rotWithShape="1">
                <a:blip r:embed="rId4"/>
                <a:stretch>
                  <a:fillRect t="-3427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PWT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6053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3025865"/>
              </p:ext>
            </p:extLst>
          </p:nvPr>
        </p:nvGraphicFramePr>
        <p:xfrm>
          <a:off x="1752600" y="3352800"/>
          <a:ext cx="9124950" cy="3475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 rtl="1"/>
            <a:r>
              <a:rPr lang="he-IL" sz="3600" dirty="0" smtClean="0">
                <a:solidFill>
                  <a:srgbClr val="0000FF"/>
                </a:solidFill>
              </a:rPr>
              <a:t>פער הפריון בין ישראל לארה"ב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0075" y="1158875"/>
                <a:ext cx="11020425" cy="2374900"/>
              </a:xfrm>
            </p:spPr>
            <p:txBody>
              <a:bodyPr>
                <a:normAutofit lnSpcReduction="10000"/>
              </a:bodyPr>
              <a:lstStyle/>
              <a:p>
                <a:pPr algn="r" rtl="1"/>
                <a:r>
                  <a:rPr lang="he-IL" sz="2200" dirty="0" smtClean="0"/>
                  <a:t>היחס בין התוצר לנפש בישראל ובארה"ב עלה עד אמצע שנות ה-70, ומאז נותר כ-60%</a:t>
                </a:r>
              </a:p>
              <a:p>
                <a:pPr algn="r" rtl="1"/>
                <a:r>
                  <a:rPr lang="he-IL" sz="2200" dirty="0" smtClean="0"/>
                  <a:t>יחס זה הוא מכפלת הפריון בשיעור התעסוקה: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he-IL" sz="2200" dirty="0" smtClean="0"/>
                  <a:t> </a:t>
                </a:r>
                <a:r>
                  <a:rPr lang="he-IL" sz="2200" dirty="0"/>
                  <a:t>(</a:t>
                </a:r>
                <a:r>
                  <a:rPr lang="en-US" sz="2200" dirty="0"/>
                  <a:t>Y</a:t>
                </a:r>
                <a:r>
                  <a:rPr lang="he-IL" sz="2200" dirty="0"/>
                  <a:t>-תוצר, </a:t>
                </a:r>
                <a:r>
                  <a:rPr lang="en-US" sz="2200" dirty="0"/>
                  <a:t>N</a:t>
                </a:r>
                <a:r>
                  <a:rPr lang="he-IL" sz="2200" dirty="0"/>
                  <a:t>-אוכלוסייה, </a:t>
                </a:r>
                <a:r>
                  <a:rPr lang="en-US" sz="2200" dirty="0"/>
                  <a:t>L</a:t>
                </a:r>
                <a:r>
                  <a:rPr lang="he-IL" sz="2200" dirty="0"/>
                  <a:t>-מספר העובדים</a:t>
                </a:r>
                <a:r>
                  <a:rPr lang="he-IL" sz="2200" dirty="0" smtClean="0"/>
                  <a:t>)</a:t>
                </a:r>
              </a:p>
              <a:p>
                <a:pPr algn="r" rtl="1"/>
                <a:r>
                  <a:rPr lang="he-IL" sz="2200" dirty="0"/>
                  <a:t>שיעור התעסוקה בישראל היה היסטורית נמוך</a:t>
                </a:r>
              </a:p>
              <a:p>
                <a:pPr lvl="1" algn="r" rtl="1"/>
                <a:r>
                  <a:rPr lang="he-IL" sz="1800" dirty="0"/>
                  <a:t>עלה מאד בעשור האחרון, </a:t>
                </a:r>
                <a:r>
                  <a:rPr lang="he-IL" sz="1800" dirty="0" smtClean="0"/>
                  <a:t>דומה </a:t>
                </a:r>
                <a:r>
                  <a:rPr lang="he-IL" sz="1800" dirty="0"/>
                  <a:t>לממוצע ה </a:t>
                </a:r>
                <a:r>
                  <a:rPr lang="en-US" sz="1800" dirty="0"/>
                  <a:t>OECD</a:t>
                </a:r>
                <a:r>
                  <a:rPr lang="he-IL" sz="1800" dirty="0"/>
                  <a:t>, לא ניתן יהיה להמשיך ולהעלות אותו באותו </a:t>
                </a:r>
                <a:r>
                  <a:rPr lang="he-IL" sz="1800" dirty="0" smtClean="0"/>
                  <a:t>הקצב</a:t>
                </a:r>
              </a:p>
              <a:p>
                <a:pPr algn="r" rtl="1"/>
                <a:r>
                  <a:rPr lang="he-IL" sz="2200" dirty="0"/>
                  <a:t>יחס הפריון, </a:t>
                </a:r>
                <a:r>
                  <a:rPr lang="he-IL" sz="2200" dirty="0" smtClean="0"/>
                  <a:t>שתרם לסגירת </a:t>
                </a:r>
                <a:r>
                  <a:rPr lang="he-IL" sz="2200" dirty="0"/>
                  <a:t>הפער מקום המדינה, קפוא משנות ה-90 ובעשור האחרון </a:t>
                </a:r>
                <a:r>
                  <a:rPr lang="he-IL" sz="2200" dirty="0" smtClean="0"/>
                  <a:t>יורד</a:t>
                </a:r>
              </a:p>
              <a:p>
                <a:pPr lvl="1" algn="r" rtl="1"/>
                <a:r>
                  <a:rPr lang="he-IL" sz="1800" dirty="0" smtClean="0"/>
                  <a:t>הירידה ביחס נובעת מכך שהפריון בישראל לא עולה</a:t>
                </a:r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0075" y="1158875"/>
                <a:ext cx="11020425" cy="2374900"/>
              </a:xfrm>
              <a:blipFill rotWithShape="1">
                <a:blip r:embed="rId4"/>
                <a:stretch>
                  <a:fillRect t="-4103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 rot="959060">
            <a:off x="7529245" y="4825335"/>
            <a:ext cx="1938729" cy="668749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PWT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sp>
        <p:nvSpPr>
          <p:cNvPr id="4" name="Rounded Rectangle 3"/>
          <p:cNvSpPr/>
          <p:nvPr/>
        </p:nvSpPr>
        <p:spPr>
          <a:xfrm>
            <a:off x="180975" y="3114675"/>
            <a:ext cx="2000250" cy="485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5" action="ppaction://hlinksldjump"/>
              </a:rPr>
              <a:t>הפריון לעובד בישראל ובארה"ב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lvl="0" algn="ctr" rtl="1"/>
            <a:r>
              <a:rPr lang="he-IL" dirty="0" smtClean="0">
                <a:solidFill>
                  <a:srgbClr val="0000FF"/>
                </a:solidFill>
              </a:rPr>
              <a:t>למי אנחנו רוצים להידמות?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7047"/>
            <a:ext cx="11734800" cy="1636654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dirty="0" smtClean="0"/>
              <a:t>לפני שמתחילים להשוות, למי אנחנו רוצים להדמות? מהו היעד שצריך לאמץ?</a:t>
            </a:r>
          </a:p>
          <a:p>
            <a:pPr algn="r" rtl="1"/>
            <a:r>
              <a:rPr lang="he-IL" dirty="0" smtClean="0"/>
              <a:t>ממוצע ה-</a:t>
            </a:r>
            <a:r>
              <a:rPr lang="en-US" dirty="0" smtClean="0"/>
              <a:t>OECD</a:t>
            </a:r>
            <a:r>
              <a:rPr lang="he-IL" dirty="0" smtClean="0"/>
              <a:t> מושפע גם ממדינות עניות יחסית</a:t>
            </a:r>
          </a:p>
          <a:p>
            <a:pPr lvl="1" algn="r" rtl="1"/>
            <a:r>
              <a:rPr lang="he-IL" dirty="0" smtClean="0"/>
              <a:t>הכללתן של מדינות אלו במדד לא צריכה להשפיע על המקום שישראל שואפת אליו</a:t>
            </a:r>
          </a:p>
          <a:p>
            <a:pPr algn="r" rtl="1"/>
            <a:r>
              <a:rPr lang="he-IL" dirty="0" smtClean="0"/>
              <a:t>מדינות הסמן – אוסטריה, אירלנד, דנמרק, פינלנד, שוודיה והולנד</a:t>
            </a:r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343320"/>
              </p:ext>
            </p:extLst>
          </p:nvPr>
        </p:nvGraphicFramePr>
        <p:xfrm>
          <a:off x="1895473" y="3284544"/>
          <a:ext cx="8639176" cy="35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OECD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7318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lvl="0" algn="ctr" rtl="1"/>
            <a:r>
              <a:rPr lang="he-IL" dirty="0" smtClean="0">
                <a:solidFill>
                  <a:srgbClr val="0000FF"/>
                </a:solidFill>
              </a:rPr>
              <a:t>למי אנחנו רוצים להידמות?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1297047"/>
            <a:ext cx="11734800" cy="1636654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dirty="0"/>
              <a:t>לפני שמתחילים להשוות, למי אנחנו רוצים להדמות? מהו היעד שצריך לאמץ?</a:t>
            </a:r>
          </a:p>
          <a:p>
            <a:pPr algn="r" rtl="1"/>
            <a:r>
              <a:rPr lang="he-IL" dirty="0" smtClean="0"/>
              <a:t>ממוצע ה-</a:t>
            </a:r>
            <a:r>
              <a:rPr lang="en-US" dirty="0" smtClean="0"/>
              <a:t>OECD</a:t>
            </a:r>
            <a:r>
              <a:rPr lang="he-IL" dirty="0" smtClean="0"/>
              <a:t> מושפע גם ממדינות עניות יחסית</a:t>
            </a:r>
          </a:p>
          <a:p>
            <a:pPr lvl="1" algn="r" rtl="1"/>
            <a:r>
              <a:rPr lang="he-IL" dirty="0" smtClean="0"/>
              <a:t>הכללתן של מדינות אלו במדד לא צריכה להשפיע על המקום שישראל שואפת אליו</a:t>
            </a:r>
          </a:p>
          <a:p>
            <a:pPr algn="r" rtl="1"/>
            <a:r>
              <a:rPr lang="he-IL" dirty="0" smtClean="0"/>
              <a:t>מדינות הסמן – אוסטריה, אירלנד, דנמרק, פינלנד, שוודיה והולנד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512383"/>
              </p:ext>
            </p:extLst>
          </p:nvPr>
        </p:nvGraphicFramePr>
        <p:xfrm>
          <a:off x="1714500" y="3282696"/>
          <a:ext cx="8819388" cy="35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OECD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sp>
        <p:nvSpPr>
          <p:cNvPr id="3" name="Oval 2"/>
          <p:cNvSpPr/>
          <p:nvPr/>
        </p:nvSpPr>
        <p:spPr>
          <a:xfrm>
            <a:off x="8105775" y="3762375"/>
            <a:ext cx="333375" cy="2162175"/>
          </a:xfrm>
          <a:prstGeom prst="ellipse">
            <a:avLst/>
          </a:prstGeom>
          <a:noFill/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4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lvl="0" algn="ctr" rtl="1"/>
            <a:r>
              <a:rPr lang="he-IL" dirty="0" smtClean="0">
                <a:solidFill>
                  <a:srgbClr val="0000FF"/>
                </a:solidFill>
              </a:rPr>
              <a:t>תיאוריה </a:t>
            </a:r>
            <a:r>
              <a:rPr lang="he-IL" dirty="0">
                <a:solidFill>
                  <a:srgbClr val="0000FF"/>
                </a:solidFill>
              </a:rPr>
              <a:t>- תרומת הממשלה לפער הפריון</a:t>
            </a:r>
            <a:endParaRPr 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</p:spPr>
            <p:txBody>
              <a:bodyPr>
                <a:normAutofit fontScale="92500" lnSpcReduction="10000"/>
              </a:bodyPr>
              <a:lstStyle/>
              <a:p>
                <a:pPr algn="r" rtl="1"/>
                <a:r>
                  <a:rPr lang="he-IL" dirty="0" smtClean="0"/>
                  <a:t>ננתח את הפריון באמצעות פונקציית יצור עם 4 גורמי יצור: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𝑌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dirty="0" smtClean="0"/>
              </a:p>
              <a:p>
                <a:pPr lvl="1" algn="r" rtl="1"/>
                <a:r>
                  <a:rPr lang="he-IL" dirty="0" smtClean="0"/>
                  <a:t>רמת ההון הציבורי לנפש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רמת ההון במגזר הפרטי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מספר שעות העבודה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רמת ההון האנושי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השארית - הפריון הכולל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he-IL" dirty="0" smtClean="0"/>
                  <a:t>) – אינו תלוי בגורמי היצור</a:t>
                </a:r>
              </a:p>
              <a:p>
                <a:pPr algn="r" rtl="1"/>
                <a:r>
                  <a:rPr lang="he-IL" dirty="0" smtClean="0"/>
                  <a:t>התוצר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he-IL" dirty="0" smtClean="0"/>
                  <a:t>) לשעת עבודה הוא: 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𝐺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𝐿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𝐻</m:t>
                            </m:r>
                          </m:e>
                        </m:d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lvl="1" algn="r" rtl="1"/>
                <a:endParaRPr lang="he-IL" dirty="0" smtClean="0"/>
              </a:p>
              <a:p>
                <a:pPr lvl="1" algn="r" rtl="1"/>
                <a:r>
                  <a:rPr lang="he-IL" dirty="0" smtClean="0"/>
                  <a:t>מקדמי ההון וההון הציבורי לפי המקובל בספרות,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3</m:t>
                    </m:r>
                  </m:oMath>
                </a14:m>
                <a:r>
                  <a:rPr lang="he-IL" dirty="0" smtClean="0"/>
                  <a:t> , מקדם הון ציבורי שמרני מאד (0.1)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  <a:blipFill rotWithShape="1">
                <a:blip r:embed="rId3"/>
                <a:stretch>
                  <a:fillRect t="-2828" r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2425" y="191452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2425" y="4629150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553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lvl="0" algn="ctr" rtl="1"/>
            <a:r>
              <a:rPr lang="he-IL" dirty="0" smtClean="0">
                <a:solidFill>
                  <a:srgbClr val="0000FF"/>
                </a:solidFill>
              </a:rPr>
              <a:t> אופטימיזציה לקביעת רמת ההון הפרטי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</p:spPr>
            <p:txBody>
              <a:bodyPr>
                <a:normAutofit/>
              </a:bodyPr>
              <a:lstStyle/>
              <a:p>
                <a:pPr lvl="0" algn="r" rtl="1"/>
                <a:r>
                  <a:rPr lang="he-IL" dirty="0" smtClean="0"/>
                  <a:t>ההון </a:t>
                </a:r>
                <a:r>
                  <a:rPr lang="he-IL" dirty="0"/>
                  <a:t>הציבורי הוא </a:t>
                </a:r>
                <a:r>
                  <a:rPr lang="he-IL" dirty="0" smtClean="0"/>
                  <a:t>משלים: תורם </a:t>
                </a:r>
                <a:r>
                  <a:rPr lang="he-IL" dirty="0"/>
                  <a:t>לפריון של </a:t>
                </a:r>
                <a:r>
                  <a:rPr lang="he-IL" dirty="0" smtClean="0"/>
                  <a:t>ההון פיסי (הפרטי) </a:t>
                </a:r>
                <a:r>
                  <a:rPr lang="he-IL" dirty="0"/>
                  <a:t>ושל ההון האנושי, אם הוא נמוך מוריד את התשואה על ההון</a:t>
                </a:r>
                <a:endParaRPr lang="he-IL" dirty="0" smtClean="0"/>
              </a:p>
              <a:p>
                <a:pPr lvl="0" algn="r" rtl="1"/>
                <a:r>
                  <a:rPr lang="he-IL" dirty="0" smtClean="0"/>
                  <a:t>רמת ההון הפרטי נקבעת אנדוגנית ע"י פירמות הממקסמות רווחים: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𝐺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𝑁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𝛽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𝐻</m:t>
                                          </m:r>
                                        </m:e>
                                      </m:d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</m:d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lvl="0" algn="r" rtl="1"/>
                <a:r>
                  <a:rPr lang="he-IL" dirty="0" smtClean="0"/>
                  <a:t>היות ורמת ההון הפרטי לשעת עבודה ידועה, ניתן לבודד את המחיר השולי של ההון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endParaRPr lang="en-US" dirty="0"/>
              </a:p>
              <a:p>
                <a:pPr algn="r" rtl="1"/>
                <a:r>
                  <a:rPr lang="en-US" i="1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 היא התשואה המשתמעת </a:t>
                </a:r>
                <a:r>
                  <a:rPr lang="he-IL" dirty="0"/>
                  <a:t>על ההון בהנתן מה שהפירמות בוחרות </a:t>
                </a:r>
                <a:endParaRPr lang="he-IL" dirty="0" smtClean="0"/>
              </a:p>
              <a:p>
                <a:pPr lvl="1" algn="r" rtl="1"/>
                <a:r>
                  <a:rPr lang="he-IL" dirty="0" smtClean="0"/>
                  <a:t>ניתן </a:t>
                </a:r>
                <a:r>
                  <a:rPr lang="he-IL" dirty="0"/>
                  <a:t>ע"י התפוקה השולית של </a:t>
                </a:r>
                <a:r>
                  <a:rPr lang="he-IL" dirty="0" smtClean="0"/>
                  <a:t>ההון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  <a:blipFill rotWithShape="1">
                <a:blip r:embed="rId3"/>
                <a:stretch>
                  <a:fillRect l="-1091" t="-2185" r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2425" y="300037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0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lvl="0" algn="ctr" rtl="1"/>
            <a:r>
              <a:rPr lang="he-IL" dirty="0" smtClean="0">
                <a:solidFill>
                  <a:srgbClr val="0000FF"/>
                </a:solidFill>
              </a:rPr>
              <a:t>פרוק מרכיבי פער </a:t>
            </a:r>
            <a:r>
              <a:rPr lang="he-IL" dirty="0">
                <a:solidFill>
                  <a:srgbClr val="0000FF"/>
                </a:solidFill>
              </a:rPr>
              <a:t>הפריון</a:t>
            </a:r>
            <a:endParaRPr 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</p:spPr>
            <p:txBody>
              <a:bodyPr>
                <a:normAutofit lnSpcReduction="10000"/>
              </a:bodyPr>
              <a:lstStyle/>
              <a:p>
                <a:pPr algn="r" rtl="1"/>
                <a:r>
                  <a:rPr lang="he-IL" dirty="0" smtClean="0">
                    <a:latin typeface="Cambria Math"/>
                  </a:rPr>
                  <a:t>ננסה להבין את המרכיבים הגורמים לפער </a:t>
                </a:r>
                <a:r>
                  <a:rPr lang="he-IL" dirty="0">
                    <a:latin typeface="Cambria Math"/>
                  </a:rPr>
                  <a:t>ה</a:t>
                </a:r>
                <a:r>
                  <a:rPr lang="he-IL" dirty="0" smtClean="0">
                    <a:latin typeface="Cambria Math"/>
                  </a:rPr>
                  <a:t>פריון – לדוגמה פער של 22$ לשעה ממדינות הסמן</a:t>
                </a:r>
              </a:p>
              <a:p>
                <a:pPr algn="r" rtl="1"/>
                <a:r>
                  <a:rPr lang="he-IL" dirty="0" smtClean="0"/>
                  <a:t>רמת ההון הפרטי נקבעת אנדוגנית, ולכן נתרכז בארבעת המרכיבים האקסוגניים</a:t>
                </a:r>
              </a:p>
              <a:p>
                <a:pPr lvl="1" algn="r" rtl="1"/>
                <a:r>
                  <a:rPr lang="he-IL" i="1" dirty="0" smtClean="0"/>
                  <a:t>מחיר ההון, </a:t>
                </a:r>
                <a:r>
                  <a:rPr lang="he-IL" i="1" dirty="0"/>
                  <a:t>ההון האנושי, ההון הציבורי, והפריון הכלל – </a:t>
                </a:r>
                <a:r>
                  <a:rPr lang="he-IL" i="1" dirty="0" smtClean="0"/>
                  <a:t>השארית</a:t>
                </a:r>
                <a:endParaRPr lang="en-US" i="1" dirty="0" smtClean="0"/>
              </a:p>
              <a:p>
                <a:pPr algn="r" rtl="1"/>
                <a:r>
                  <a:rPr lang="he-IL" dirty="0" smtClean="0"/>
                  <a:t>נציב </a:t>
                </a:r>
                <a:r>
                  <a:rPr lang="he-IL" dirty="0"/>
                  <a:t>במקום הון לשעה את הפתרון של החלטת </a:t>
                </a:r>
                <a:r>
                  <a:rPr lang="he-IL" dirty="0" smtClean="0"/>
                  <a:t>הפירמה ונסדר: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∙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r>
                        <a:rPr lang="en-US" i="1">
                          <a:latin typeface="Cambria Math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  <a:p>
                <a:pPr algn="r" rtl="1"/>
                <a:r>
                  <a:rPr lang="he-IL" dirty="0" smtClean="0"/>
                  <a:t>ניתן לחשב כמה </a:t>
                </a:r>
                <a:r>
                  <a:rPr lang="he-IL" dirty="0"/>
                  <a:t>תורם כל גורם </a:t>
                </a:r>
                <a:r>
                  <a:rPr lang="he-IL" dirty="0" smtClean="0"/>
                  <a:t>אקסוגני לפער הפריון ביחס למדינות הסמן: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∆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func>
                        </m:e>
                      </m:func>
                      <m:r>
                        <a:rPr lang="en-US" i="1">
                          <a:latin typeface="Cambria Math"/>
                        </a:rPr>
                        <m:t>+∆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algn="r" rtl="1"/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  <a:blipFill rotWithShape="1">
                <a:blip r:embed="rId3"/>
                <a:stretch>
                  <a:fillRect t="-3085" r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10</a:t>
            </a:fld>
            <a:endParaRPr lang="en-US"/>
          </a:p>
        </p:txBody>
      </p:sp>
      <p:sp>
        <p:nvSpPr>
          <p:cNvPr id="5" name="Left Brace 4"/>
          <p:cNvSpPr/>
          <p:nvPr/>
        </p:nvSpPr>
        <p:spPr>
          <a:xfrm rot="16200000">
            <a:off x="3643314" y="5029199"/>
            <a:ext cx="328614" cy="1643064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 rot="16200000">
            <a:off x="5843587" y="4848225"/>
            <a:ext cx="328614" cy="2005011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 rot="16200000">
            <a:off x="7910514" y="5005386"/>
            <a:ext cx="328614" cy="1643064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9596438" y="5319711"/>
            <a:ext cx="328614" cy="1014411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07507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הפריון הכולל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117307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ההון הציבורי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7193757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עלות ההון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8870157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ההון האנושי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425" y="370522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(4)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2425" y="507682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301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 fontScale="90000"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נתונים: רמת ההון הכולל – פרטי וציבורי - לשעת עבודה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2425" y="1343025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200" dirty="0" smtClean="0"/>
              <a:t>רמת ההון הכולל לשעת עבודה בישראל בשנת 2013 הייתה כ-37.5$</a:t>
            </a:r>
            <a:r>
              <a:rPr lang="en-US" sz="2200" dirty="0" smtClean="0"/>
              <a:t> </a:t>
            </a:r>
            <a:r>
              <a:rPr lang="he-IL" sz="2200" dirty="0" smtClean="0"/>
              <a:t> (</a:t>
            </a:r>
            <a:r>
              <a:rPr lang="en-US" sz="2200" dirty="0" smtClean="0"/>
              <a:t>PPP</a:t>
            </a:r>
            <a:r>
              <a:rPr lang="he-IL" sz="2200" dirty="0" smtClean="0"/>
              <a:t>, במחירי 2010)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200" dirty="0" smtClean="0"/>
              <a:t>70% פחות מבארה"ב, 65% פחות מממוצע מדינות הסמן, 61% ממוצע ה-</a:t>
            </a:r>
            <a:r>
              <a:rPr lang="en-US" sz="2200" dirty="0" smtClean="0"/>
              <a:t>OECD</a:t>
            </a:r>
            <a:endParaRPr lang="he-IL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229474" y="6552425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 </a:t>
            </a:r>
            <a:r>
              <a:rPr lang="en-US" sz="1200" dirty="0" smtClean="0"/>
              <a:t>OECD</a:t>
            </a:r>
            <a:r>
              <a:rPr lang="he-IL" sz="1200" dirty="0" smtClean="0"/>
              <a:t> ועיבודי מכון אהרן</a:t>
            </a:r>
            <a:endParaRPr lang="en-US" sz="12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505027"/>
              </p:ext>
            </p:extLst>
          </p:nvPr>
        </p:nvGraphicFramePr>
        <p:xfrm>
          <a:off x="1833562" y="2981325"/>
          <a:ext cx="8577263" cy="357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218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נתונים: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he-IL" dirty="0" smtClean="0">
                <a:solidFill>
                  <a:srgbClr val="0000FF"/>
                </a:solidFill>
              </a:rPr>
              <a:t>רמת ההון הציבורי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7046"/>
            <a:ext cx="11547893" cy="1598554"/>
          </a:xfrm>
        </p:spPr>
        <p:txBody>
          <a:bodyPr>
            <a:normAutofit fontScale="85000" lnSpcReduction="10000"/>
          </a:bodyPr>
          <a:lstStyle/>
          <a:p>
            <a:pPr algn="r" rtl="1"/>
            <a:r>
              <a:rPr lang="he-IL" dirty="0" smtClean="0"/>
              <a:t>רמת ההון הציבורי בישראל לנפש נמוכה ב-74% מארה"ב וב-58% מממוצע מדינות הסמן</a:t>
            </a:r>
          </a:p>
          <a:p>
            <a:pPr algn="r" rtl="1"/>
            <a:r>
              <a:rPr lang="he-IL" dirty="0" smtClean="0"/>
              <a:t>לפי הספרות, המרכיב </a:t>
            </a:r>
            <a:r>
              <a:rPr lang="he-IL" dirty="0"/>
              <a:t>החשוב ביותר בתרומת ההון הציבורי לפריון ההון הפרטי הוא הון </a:t>
            </a:r>
            <a:r>
              <a:rPr lang="he-IL" dirty="0" smtClean="0"/>
              <a:t>התחבורה</a:t>
            </a:r>
          </a:p>
          <a:p>
            <a:pPr algn="r" rtl="1"/>
            <a:r>
              <a:rPr lang="he-IL" dirty="0" smtClean="0"/>
              <a:t>יש נתונים ישירים על איכות תשתיות התחבורה בישראל – זמן הנסיעה לעבודה ומדד </a:t>
            </a:r>
            <a:r>
              <a:rPr lang="en-US" dirty="0" smtClean="0"/>
              <a:t>LPI</a:t>
            </a:r>
            <a:r>
              <a:rPr lang="he-IL" dirty="0" smtClean="0"/>
              <a:t> לאיכות תשתיות למסחר ותחבורה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29200" y="6551651"/>
            <a:ext cx="499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 </a:t>
            </a:r>
            <a:r>
              <a:rPr lang="en-US" sz="1200" dirty="0" smtClean="0"/>
              <a:t>OECD</a:t>
            </a:r>
            <a:r>
              <a:rPr lang="he-IL" sz="1200" dirty="0" smtClean="0"/>
              <a:t>, </a:t>
            </a:r>
            <a:r>
              <a:rPr lang="en-US" sz="1200" dirty="0" smtClean="0"/>
              <a:t>IMF</a:t>
            </a:r>
            <a:r>
              <a:rPr lang="he-IL" sz="1200" dirty="0" smtClean="0"/>
              <a:t> ועיבודי מכון אהרן</a:t>
            </a:r>
            <a:endParaRPr lang="en-US" sz="1200" dirty="0"/>
          </a:p>
        </p:txBody>
      </p:sp>
      <p:sp>
        <p:nvSpPr>
          <p:cNvPr id="5" name="Rounded Rectangle 4"/>
          <p:cNvSpPr/>
          <p:nvPr/>
        </p:nvSpPr>
        <p:spPr>
          <a:xfrm>
            <a:off x="6762750" y="2457450"/>
            <a:ext cx="1314450" cy="247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3" action="ppaction://hlinksldjump"/>
              </a:rPr>
              <a:t>לנתונים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252973"/>
              </p:ext>
            </p:extLst>
          </p:nvPr>
        </p:nvGraphicFramePr>
        <p:xfrm>
          <a:off x="1924050" y="2990850"/>
          <a:ext cx="8810625" cy="356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725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נתונים: ההון האנושי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7046"/>
            <a:ext cx="11547893" cy="1855729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he-IL" dirty="0" smtClean="0"/>
              <a:t>מקובל למדוד הון אנושי על סמך מספר שנות לימוד, אך ללא התחשבות ברמת וסוג הלימודים</a:t>
            </a:r>
          </a:p>
          <a:p>
            <a:pPr algn="r" rtl="1"/>
            <a:r>
              <a:rPr lang="he-IL" dirty="0" smtClean="0"/>
              <a:t>נשתמש בסקר המיומנויות של ה </a:t>
            </a:r>
            <a:r>
              <a:rPr lang="en-US" dirty="0" smtClean="0"/>
              <a:t>OECD</a:t>
            </a:r>
            <a:r>
              <a:rPr lang="he-IL" dirty="0" smtClean="0"/>
              <a:t> (</a:t>
            </a:r>
            <a:r>
              <a:rPr lang="en-US" dirty="0" smtClean="0"/>
              <a:t>PIAAC</a:t>
            </a:r>
            <a:r>
              <a:rPr lang="he-IL" dirty="0" smtClean="0"/>
              <a:t>) , המודד מיומנויות קוגניטיביות בקרב מבוגרים</a:t>
            </a:r>
          </a:p>
          <a:p>
            <a:pPr algn="r" rtl="1"/>
            <a:r>
              <a:rPr lang="he-IL" dirty="0" smtClean="0"/>
              <a:t>מדגם מייצג של כלל האוכלוסייה (6000 איש בישראל)</a:t>
            </a:r>
          </a:p>
          <a:p>
            <a:pPr algn="r" rtl="1"/>
            <a:r>
              <a:rPr lang="he-IL" dirty="0" smtClean="0"/>
              <a:t>לפי המדד, רמת ההון האנושי בישראל נמוכה ב 4% ממוצע ה-</a:t>
            </a:r>
            <a:r>
              <a:rPr lang="en-US" dirty="0" smtClean="0"/>
              <a:t>OECD</a:t>
            </a:r>
            <a:r>
              <a:rPr lang="he-IL" dirty="0" smtClean="0"/>
              <a:t>, 7% ממדינות הסמן</a:t>
            </a:r>
          </a:p>
          <a:p>
            <a:pPr lvl="1" algn="r" rtl="1"/>
            <a:r>
              <a:rPr lang="he-IL" dirty="0" smtClean="0"/>
              <a:t>למדד זה קורלציה </a:t>
            </a:r>
            <a:r>
              <a:rPr lang="he-IL" dirty="0"/>
              <a:t>גבוהה בהרבה </a:t>
            </a:r>
            <a:r>
              <a:rPr lang="he-IL" dirty="0" smtClean="0"/>
              <a:t>לרמת הפריון מאשר למדד הון אנושי מבוסס שנות לימוד</a:t>
            </a:r>
            <a:endParaRPr lang="he-IL" dirty="0"/>
          </a:p>
          <a:p>
            <a:pPr lvl="1"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44409"/>
              </p:ext>
            </p:extLst>
          </p:nvPr>
        </p:nvGraphicFramePr>
        <p:xfrm>
          <a:off x="2162175" y="3048000"/>
          <a:ext cx="8029575" cy="3642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29474" y="6552425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 </a:t>
            </a:r>
            <a:r>
              <a:rPr lang="en-US" sz="1200" dirty="0" smtClean="0"/>
              <a:t>OECD</a:t>
            </a:r>
            <a:r>
              <a:rPr lang="he-IL" sz="1200" dirty="0" smtClean="0"/>
              <a:t> ועיבודי מכון אהרן</a:t>
            </a:r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819150" y="2762250"/>
            <a:ext cx="1314450" cy="247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4" action="ppaction://hlinksldjump"/>
              </a:rPr>
              <a:t>לנתונים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4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תוצאות: הפריון הכולל</a:t>
            </a:r>
            <a:endParaRPr 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6"/>
                <a:ext cx="11547893" cy="1941454"/>
              </a:xfrm>
            </p:spPr>
            <p:txBody>
              <a:bodyPr>
                <a:normAutofit fontScale="70000" lnSpcReduction="20000"/>
              </a:bodyPr>
              <a:lstStyle/>
              <a:p>
                <a:pPr algn="r" rtl="1"/>
                <a:r>
                  <a:rPr lang="he-IL" dirty="0" smtClean="0"/>
                  <a:t>מחלצים את הפריון הכולל, השארית כאשר מתחשבים בכל שאר גורמי היצור: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𝐴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𝐺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𝑁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𝐾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he-IL" dirty="0" smtClean="0"/>
              </a:p>
              <a:p>
                <a:pPr algn="r" rtl="1"/>
                <a:r>
                  <a:rPr lang="he-IL" dirty="0" smtClean="0"/>
                  <a:t>כאשר לוקחים בחשבון את ברמת ההון הציבורי והפרטי וההון האנושי, חישוב הפריון הכולל מראה שלא פה נמצא המקור לפער ממדינות הסמן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6"/>
                <a:ext cx="11547893" cy="1941454"/>
              </a:xfrm>
              <a:blipFill rotWithShape="1">
                <a:blip r:embed="rId3"/>
                <a:stretch>
                  <a:fillRect t="-5975" r="-528" b="-1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374066"/>
              </p:ext>
            </p:extLst>
          </p:nvPr>
        </p:nvGraphicFramePr>
        <p:xfrm>
          <a:off x="2176462" y="3336130"/>
          <a:ext cx="7900988" cy="3493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29474" y="6552425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 </a:t>
            </a:r>
            <a:r>
              <a:rPr lang="en-US" sz="1200" dirty="0" smtClean="0"/>
              <a:t>IMF</a:t>
            </a:r>
            <a:r>
              <a:rPr lang="he-IL" sz="1200" dirty="0" smtClean="0"/>
              <a:t> </a:t>
            </a:r>
            <a:r>
              <a:rPr lang="en-US" sz="1200" dirty="0" smtClean="0"/>
              <a:t>OECD</a:t>
            </a:r>
            <a:r>
              <a:rPr lang="he-IL" sz="1200" dirty="0" smtClean="0"/>
              <a:t> ועיבודי מכון אהרן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52425" y="1895475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447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תוצאות: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he-IL" dirty="0" smtClean="0">
                <a:solidFill>
                  <a:srgbClr val="0000FF"/>
                </a:solidFill>
              </a:rPr>
              <a:t>עלות ההון הפרטי</a:t>
            </a:r>
            <a:endParaRPr 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9550" y="1297044"/>
                <a:ext cx="11338343" cy="2322455"/>
              </a:xfrm>
            </p:spPr>
            <p:txBody>
              <a:bodyPr>
                <a:normAutofit fontScale="92500"/>
              </a:bodyPr>
              <a:lstStyle/>
              <a:p>
                <a:pPr algn="r" rtl="1"/>
                <a:r>
                  <a:rPr lang="he-IL" i="1" dirty="0" smtClean="0"/>
                  <a:t>מחלצים את עלות ההון (</a:t>
                </a:r>
                <a:r>
                  <a:rPr lang="en-US" i="1" dirty="0" smtClean="0"/>
                  <a:t>Implicit cost</a:t>
                </a:r>
                <a:r>
                  <a:rPr lang="he-IL" i="1" dirty="0" smtClean="0"/>
                  <a:t>) מתוך ההתנהגות האופטימלית של הפירמות: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𝑟</m:t>
                      </m:r>
                      <m:r>
                        <a:rPr lang="en-US" i="1">
                          <a:latin typeface="Cambria Math"/>
                        </a:rPr>
                        <m:t>= </m:t>
                      </m:r>
                      <m:r>
                        <a:rPr lang="en-US" i="1">
                          <a:latin typeface="Cambria Math"/>
                        </a:rPr>
                        <m:t>𝛼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𝐾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𝐻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i="1" dirty="0" smtClean="0"/>
              </a:p>
              <a:p>
                <a:pPr algn="r" rtl="1"/>
                <a:r>
                  <a:rPr lang="he-IL" dirty="0" smtClean="0"/>
                  <a:t>עלות ההון נובעת </a:t>
                </a:r>
                <a:r>
                  <a:rPr lang="he-IL" dirty="0"/>
                  <a:t>מהריבית, </a:t>
                </a:r>
                <a:r>
                  <a:rPr lang="he-IL" dirty="0" smtClean="0"/>
                  <a:t>שיעור המס</a:t>
                </a:r>
                <a:r>
                  <a:rPr lang="he-IL" dirty="0"/>
                  <a:t>, עלות עשיית עסקים </a:t>
                </a:r>
                <a:r>
                  <a:rPr lang="he-IL" dirty="0" smtClean="0"/>
                  <a:t>וסיכון, וגם מהמבנה הענפי</a:t>
                </a:r>
              </a:p>
              <a:p>
                <a:pPr lvl="1" algn="r" rtl="1"/>
                <a:r>
                  <a:rPr lang="he-IL" dirty="0" smtClean="0"/>
                  <a:t>בעבודה אגרגטיבית, עלות ההון עשויה </a:t>
                </a:r>
                <a:r>
                  <a:rPr lang="he-IL" dirty="0"/>
                  <a:t>להיות </a:t>
                </a:r>
                <a:r>
                  <a:rPr lang="he-IL" dirty="0" smtClean="0"/>
                  <a:t>מושפעת </a:t>
                </a:r>
                <a:r>
                  <a:rPr lang="he-IL" dirty="0"/>
                  <a:t>מעצימות ההון לפי ענפים </a:t>
                </a:r>
                <a:r>
                  <a:rPr lang="he-IL" dirty="0" smtClean="0"/>
                  <a:t>במדינות השונות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550" y="1297044"/>
                <a:ext cx="11338343" cy="2322455"/>
              </a:xfrm>
              <a:blipFill rotWithShape="1">
                <a:blip r:embed="rId3"/>
                <a:stretch>
                  <a:fillRect l="-753" t="-4462" r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229474" y="6552425"/>
            <a:ext cx="26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 </a:t>
            </a:r>
            <a:r>
              <a:rPr lang="en-US" sz="1200" dirty="0" smtClean="0"/>
              <a:t>IMF</a:t>
            </a:r>
            <a:r>
              <a:rPr lang="he-IL" sz="1200" dirty="0" smtClean="0"/>
              <a:t> </a:t>
            </a:r>
            <a:r>
              <a:rPr lang="en-US" sz="1200" dirty="0" smtClean="0"/>
              <a:t>OECD</a:t>
            </a:r>
            <a:r>
              <a:rPr lang="he-IL" sz="1200" dirty="0" smtClean="0"/>
              <a:t> ועיבודי מכון אהרן</a:t>
            </a:r>
            <a:endParaRPr lang="en-US" sz="12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956479"/>
              </p:ext>
            </p:extLst>
          </p:nvPr>
        </p:nvGraphicFramePr>
        <p:xfrm>
          <a:off x="2000251" y="3750855"/>
          <a:ext cx="8201024" cy="2940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52425" y="1752600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68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תוצאות: תרומת המרכיבים השונים לפער הפריון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5370454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הפריון בישראל נמוך ב-38% ממדינות הסמן - פער של 21.7$ לשעת עבודה</a:t>
            </a:r>
          </a:p>
          <a:p>
            <a:pPr algn="r" rtl="1"/>
            <a:r>
              <a:rPr lang="he-IL" dirty="0" smtClean="0"/>
              <a:t>רמת ההון הפרטי </a:t>
            </a:r>
            <a:r>
              <a:rPr lang="he-IL" dirty="0"/>
              <a:t>לשעת עבודה</a:t>
            </a:r>
            <a:r>
              <a:rPr lang="he-IL" dirty="0" smtClean="0"/>
              <a:t> נמוכה ב-66% מממוצע מדינות הסמן - פער של 53$ לשעת עבודה</a:t>
            </a:r>
            <a:endParaRPr lang="en-US" dirty="0"/>
          </a:p>
          <a:p>
            <a:pPr algn="r" rtl="1"/>
            <a:r>
              <a:rPr lang="he-IL" dirty="0" smtClean="0"/>
              <a:t>נפרק את פער הפריון להון ציבורי, מחיר ההון, הון אנושי והפריון הכולל:</a:t>
            </a:r>
          </a:p>
          <a:p>
            <a:pPr algn="r" rtl="1"/>
            <a:endParaRPr lang="he-IL" dirty="0"/>
          </a:p>
          <a:p>
            <a:pPr algn="r" rtl="1"/>
            <a:endParaRPr lang="he-IL" dirty="0" smtClean="0"/>
          </a:p>
          <a:p>
            <a:pPr algn="r" rtl="1"/>
            <a:endParaRPr lang="he-IL" dirty="0"/>
          </a:p>
          <a:p>
            <a:pPr algn="r" rtl="1"/>
            <a:endParaRPr lang="he-IL" dirty="0" smtClean="0"/>
          </a:p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כאשר מתחשבים בהון האנושי ובהון הציבורי,הפריון הכולל – יעילות היצור – מסביר רק כ-10% מהפער</a:t>
            </a:r>
            <a:endParaRPr lang="he-IL" dirty="0"/>
          </a:p>
          <a:p>
            <a:pPr algn="r" rtl="1"/>
            <a:endParaRPr lang="he-IL" dirty="0" smtClean="0"/>
          </a:p>
          <a:p>
            <a:pPr algn="r" rtl="1"/>
            <a:endParaRPr lang="he-IL" dirty="0"/>
          </a:p>
          <a:p>
            <a:pPr algn="r" rtl="1"/>
            <a:endParaRPr lang="he-IL" dirty="0" smtClean="0"/>
          </a:p>
          <a:p>
            <a:pPr algn="r" rtl="1"/>
            <a:endParaRPr lang="he-IL" dirty="0"/>
          </a:p>
          <a:p>
            <a:pPr algn="r" rtl="1"/>
            <a:endParaRPr lang="he-IL" dirty="0" smtClean="0"/>
          </a:p>
          <a:p>
            <a:pPr algn="r" rtl="1"/>
            <a:endParaRPr lang="he-IL" dirty="0"/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76920"/>
              </p:ext>
            </p:extLst>
          </p:nvPr>
        </p:nvGraphicFramePr>
        <p:xfrm>
          <a:off x="1619249" y="3905250"/>
          <a:ext cx="9486903" cy="14848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3317"/>
                <a:gridCol w="692203"/>
                <a:gridCol w="1405466"/>
                <a:gridCol w="623393"/>
                <a:gridCol w="1484807"/>
                <a:gridCol w="668730"/>
                <a:gridCol w="1462138"/>
                <a:gridCol w="666092"/>
                <a:gridCol w="1260757"/>
              </a:tblGrid>
              <a:tr h="51562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u="none" strike="noStrike" dirty="0">
                          <a:effectLst/>
                        </a:rPr>
                        <a:t>פער </a:t>
                      </a:r>
                      <a:r>
                        <a:rPr lang="he-IL" sz="1600" b="1" u="none" strike="noStrike" dirty="0" smtClean="0">
                          <a:effectLst/>
                        </a:rPr>
                        <a:t>הפריון ממדינות הסמן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הפריון הכולל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ההון</a:t>
                      </a:r>
                      <a:r>
                        <a:rPr lang="he-IL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הציבורי</a:t>
                      </a:r>
                    </a:p>
                    <a:p>
                      <a:pPr algn="ctr" fontAlgn="b"/>
                      <a:r>
                        <a:rPr lang="en-US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1600" b="1" u="none" strike="noStrike" dirty="0" smtClean="0">
                          <a:effectLst/>
                        </a:rPr>
                        <a:t>מחיר ההון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ההון</a:t>
                      </a:r>
                      <a:r>
                        <a:rPr lang="he-IL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האנושי</a:t>
                      </a:r>
                    </a:p>
                    <a:p>
                      <a:pPr algn="ctr" fontAlgn="b"/>
                      <a:r>
                        <a:rPr lang="en-US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846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21.7$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2.1$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5.5$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10.9$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3.1$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846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=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9.9%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+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25.4%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+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50.3%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14.4%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86050" y="3409950"/>
            <a:ext cx="763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b="1" dirty="0" smtClean="0"/>
              <a:t>לוח 1 - תרומת הגורמים האקסוגניים לפער הפריון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982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המבנה הענפי – מחקר המשך עם נתוני מיקרו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474180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he-IL" dirty="0" smtClean="0"/>
              <a:t>יש לבדוק האם המסקנות מתקיימות גם ברמה הענפית</a:t>
            </a:r>
          </a:p>
          <a:p>
            <a:pPr algn="r" rtl="1"/>
            <a:r>
              <a:rPr lang="he-IL" dirty="0"/>
              <a:t>נבצע מחקר המשך נשתמש </a:t>
            </a:r>
            <a:r>
              <a:rPr lang="he-IL" dirty="0" smtClean="0"/>
              <a:t>בנתוני חברות מהלמ"ס (נתוני מיקרו) לניתוח ענפי</a:t>
            </a:r>
          </a:p>
          <a:p>
            <a:pPr algn="r" rtl="1"/>
            <a:r>
              <a:rPr lang="he-IL" dirty="0" smtClean="0"/>
              <a:t>מחקר ההמשך יענה על השאלות:</a:t>
            </a:r>
          </a:p>
          <a:p>
            <a:pPr lvl="1" algn="r" rtl="1"/>
            <a:r>
              <a:rPr lang="he-IL" dirty="0" smtClean="0"/>
              <a:t>השוואה של רמת ההון הפרטי ברמה הענפית</a:t>
            </a:r>
          </a:p>
          <a:p>
            <a:pPr lvl="1" algn="r" rtl="1"/>
            <a:r>
              <a:rPr lang="he-IL" dirty="0" smtClean="0"/>
              <a:t>האם קצב צמיחת הפריון בפירמות בחזית דומה לשאר הפירמות? </a:t>
            </a:r>
          </a:p>
          <a:p>
            <a:pPr lvl="2" algn="r" rtl="1"/>
            <a:r>
              <a:rPr lang="he-IL" dirty="0" smtClean="0"/>
              <a:t>ישנם נתונים ממדינות אחרות כי קצב עליית הפריון בחזית נותר גבוה, אך שאר הפירמות נבלמו</a:t>
            </a:r>
          </a:p>
          <a:p>
            <a:pPr lvl="1" algn="r" rtl="1"/>
            <a:r>
              <a:rPr lang="he-IL" dirty="0" smtClean="0"/>
              <a:t>האם פער הפריון קיים לכל התפלגות הפירמות, או שהפירמות המובילות בישראל יעילות ופער הפריון מתרכז בשאר הפירמות</a:t>
            </a:r>
          </a:p>
          <a:p>
            <a:pPr lvl="1" algn="r" rtl="1"/>
            <a:r>
              <a:rPr lang="he-IL" dirty="0" smtClean="0"/>
              <a:t>האם </a:t>
            </a:r>
            <a:r>
              <a:rPr lang="he-IL" dirty="0"/>
              <a:t>יש קשר בין ענפים ריכוזיים </a:t>
            </a:r>
            <a:r>
              <a:rPr lang="he-IL" dirty="0" smtClean="0"/>
              <a:t>לבין </a:t>
            </a:r>
            <a:r>
              <a:rPr lang="he-IL" dirty="0"/>
              <a:t>עלייה נמוכה בפריון</a:t>
            </a:r>
            <a:r>
              <a:rPr lang="he-IL" dirty="0" smtClean="0"/>
              <a:t>?</a:t>
            </a:r>
          </a:p>
          <a:p>
            <a:pPr lvl="1" algn="r" rtl="1"/>
            <a:r>
              <a:rPr lang="he-IL" dirty="0" smtClean="0"/>
              <a:t>חסמי כניסה: </a:t>
            </a:r>
            <a:r>
              <a:rPr lang="he-IL" dirty="0"/>
              <a:t>האם יש קשר בין סקטורים עם כניסה רבה יותר של פירמות </a:t>
            </a:r>
            <a:r>
              <a:rPr lang="he-IL" dirty="0" smtClean="0"/>
              <a:t>לעליית </a:t>
            </a:r>
            <a:r>
              <a:rPr lang="he-IL" dirty="0"/>
              <a:t>הפריון?</a:t>
            </a:r>
            <a:endParaRPr lang="en-US" dirty="0"/>
          </a:p>
          <a:p>
            <a:pPr lvl="1" algn="r" rtl="1"/>
            <a:r>
              <a:rPr lang="he-IL" dirty="0"/>
              <a:t>האם מתאפשר לפירמות בעלות הפריון הגבוה ביותר לגדול </a:t>
            </a:r>
            <a:r>
              <a:rPr lang="he-IL" dirty="0" smtClean="0"/>
              <a:t>לאורך זמן?</a:t>
            </a:r>
          </a:p>
          <a:p>
            <a:pPr lvl="1" algn="r" rtl="1"/>
            <a:r>
              <a:rPr lang="he-IL" dirty="0" smtClean="0"/>
              <a:t>השפעה של חשיפה ליבוא</a:t>
            </a:r>
            <a:endParaRPr lang="en-US" dirty="0"/>
          </a:p>
          <a:p>
            <a:pPr lvl="1" algn="r" rtl="1"/>
            <a:endParaRPr lang="en-US" dirty="0"/>
          </a:p>
          <a:p>
            <a:pPr lvl="1"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5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פירוק ענפי – ענפי המשק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297046"/>
            <a:ext cx="11347868" cy="1122304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 smtClean="0"/>
              <a:t>הפריון בתעשייה העילית ובהיי-טק עולה בקצב מהיר, והוא גבוה גם בהשוואה בינלאומית</a:t>
            </a:r>
          </a:p>
          <a:p>
            <a:pPr lvl="1" algn="r" rtl="1"/>
            <a:r>
              <a:rPr lang="he-IL" dirty="0"/>
              <a:t>עליית הפריון בתעשייה מתרכזת בתעשיית הטכנולוגיה העילית </a:t>
            </a:r>
            <a:endParaRPr lang="en-US" dirty="0"/>
          </a:p>
          <a:p>
            <a:pPr algn="r" rtl="1"/>
            <a:r>
              <a:rPr lang="he-IL" dirty="0" smtClean="0"/>
              <a:t>הפריון ענפי המשק הפונים לשוק המקומי צומח באיטיות</a:t>
            </a:r>
          </a:p>
          <a:p>
            <a:pPr algn="r" rtl="1"/>
            <a:endParaRPr lang="he-IL" dirty="0" smtClean="0"/>
          </a:p>
          <a:p>
            <a:pPr algn="r" rtl="1"/>
            <a:endParaRPr lang="en-US" i="1" dirty="0"/>
          </a:p>
          <a:p>
            <a:pPr algn="r" rtl="1"/>
            <a:endParaRPr lang="he-IL" i="1" dirty="0" smtClean="0"/>
          </a:p>
          <a:p>
            <a:pPr algn="r" rtl="1"/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939979"/>
              </p:ext>
            </p:extLst>
          </p:nvPr>
        </p:nvGraphicFramePr>
        <p:xfrm>
          <a:off x="1924049" y="2795587"/>
          <a:ext cx="8724901" cy="385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087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56" y="393701"/>
            <a:ext cx="11978244" cy="1125008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פירוק ענפי – השוואה בינלאומית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227757"/>
              </p:ext>
            </p:extLst>
          </p:nvPr>
        </p:nvGraphicFramePr>
        <p:xfrm>
          <a:off x="3952455" y="2771782"/>
          <a:ext cx="4191001" cy="3914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4579"/>
                <a:gridCol w="934579"/>
                <a:gridCol w="2321843"/>
              </a:tblGrid>
              <a:tr h="623948"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he-IL" sz="1400" u="none" strike="noStrike" dirty="0" smtClean="0">
                          <a:effectLst/>
                        </a:rPr>
                        <a:t>לוח 2 - היחס </a:t>
                      </a:r>
                      <a:r>
                        <a:rPr lang="he-IL" sz="1400" u="none" strike="noStrike" dirty="0">
                          <a:effectLst/>
                        </a:rPr>
                        <a:t>בין הפריון הענפי לפריון בכלל המגזר העסקי</a:t>
                      </a:r>
                      <a:endParaRPr lang="he-I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35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>
                          <a:effectLst/>
                        </a:rPr>
                        <a:t>מדינות הסמן (ללא אירלנד)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u="none" strike="noStrike" dirty="0">
                          <a:effectLst/>
                        </a:rPr>
                        <a:t>ישראל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חקלאות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1.43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תעשייה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בינוי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0.60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מסחר ושרותי הסעדה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תחבורה ואחסנה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2.19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תקשורת ומידע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1.28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שרותים מקצועיים ופיננסיים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4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שרותי ניהול ותמיכה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2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שרותי חינוך, בריאות ואחרים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14670" y="1297046"/>
            <a:ext cx="11133223" cy="1608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dirty="0" smtClean="0"/>
              <a:t>בעיית הפריון בישראל מרוכזת בעיקר בענפי השירותים – מסחר ושירותי הסעדה, תחבורה, שרותי ניהול, חינוך ובריאות</a:t>
            </a:r>
          </a:p>
          <a:p>
            <a:pPr lvl="1" algn="r" rtl="1"/>
            <a:r>
              <a:rPr lang="he-IL" dirty="0" smtClean="0"/>
              <a:t>הפריון בענף הבינוי עלה בעשור האחרון, אינו חריג לרעה ביחס לכלל המשק</a:t>
            </a:r>
          </a:p>
          <a:p>
            <a:pPr algn="r" rtl="1"/>
            <a:r>
              <a:rPr lang="he-IL" dirty="0" smtClean="0"/>
              <a:t>מכאן המלצתנו להתרכז במדיניות שמעלה פריון לחצי התחתון של המועסקים</a:t>
            </a:r>
          </a:p>
        </p:txBody>
      </p:sp>
      <p:sp>
        <p:nvSpPr>
          <p:cNvPr id="5" name="Oval 4"/>
          <p:cNvSpPr/>
          <p:nvPr/>
        </p:nvSpPr>
        <p:spPr>
          <a:xfrm>
            <a:off x="4038600" y="4686300"/>
            <a:ext cx="1704975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38600" y="4991100"/>
            <a:ext cx="1704975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038600" y="5867400"/>
            <a:ext cx="1704975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038600" y="6286500"/>
            <a:ext cx="1704975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2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המלצות מדיניות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4741804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dirty="0" smtClean="0"/>
              <a:t>הניתוח </a:t>
            </a:r>
            <a:r>
              <a:rPr lang="he-IL" dirty="0"/>
              <a:t>שלנו מאפשר להציע צעדי מדיניות בשלושה </a:t>
            </a:r>
            <a:r>
              <a:rPr lang="he-IL" dirty="0" smtClean="0"/>
              <a:t>תחומים:</a:t>
            </a:r>
            <a:endParaRPr lang="he-IL" dirty="0"/>
          </a:p>
          <a:p>
            <a:pPr marL="514350" indent="-514350" algn="r" rtl="1">
              <a:buAutoNum type="arabicPeriod"/>
            </a:pPr>
            <a:r>
              <a:rPr lang="he-IL" dirty="0"/>
              <a:t>מחיר </a:t>
            </a:r>
            <a:r>
              <a:rPr lang="he-IL" dirty="0" smtClean="0"/>
              <a:t>ההון הפרטי</a:t>
            </a:r>
            <a:endParaRPr lang="he-IL" dirty="0"/>
          </a:p>
          <a:p>
            <a:pPr marL="514350" indent="-514350" algn="r" rtl="1">
              <a:buAutoNum type="arabicPeriod"/>
            </a:pPr>
            <a:r>
              <a:rPr lang="he-IL" dirty="0"/>
              <a:t>השקעות בהון ציבורי/תשתיות</a:t>
            </a:r>
          </a:p>
          <a:p>
            <a:pPr marL="514350" indent="-514350" algn="r" rtl="1">
              <a:buAutoNum type="arabicPeriod"/>
            </a:pPr>
            <a:r>
              <a:rPr lang="he-IL" dirty="0"/>
              <a:t>הון אנושי</a:t>
            </a:r>
          </a:p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2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המלצות להורדת מחיר ההון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474180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he-IL" dirty="0"/>
              <a:t>מחיר ההון הנאמד </a:t>
            </a:r>
            <a:r>
              <a:rPr lang="en-US" dirty="0"/>
              <a:t>r</a:t>
            </a:r>
            <a:r>
              <a:rPr lang="he-IL" dirty="0"/>
              <a:t> מושפע לא רק משער הריבית ופרמיית הסיכון של המדינה אלא כולל גם </a:t>
            </a:r>
            <a:r>
              <a:rPr lang="he-IL" dirty="0" smtClean="0"/>
              <a:t>את עלות עשיית </a:t>
            </a:r>
            <a:r>
              <a:rPr lang="he-IL" dirty="0"/>
              <a:t>עסקים בישראל</a:t>
            </a:r>
          </a:p>
          <a:p>
            <a:pPr algn="r" rtl="1"/>
            <a:r>
              <a:rPr lang="he-IL" dirty="0" smtClean="0"/>
              <a:t>יש לפעול </a:t>
            </a:r>
            <a:r>
              <a:rPr lang="he-IL" dirty="0"/>
              <a:t>להורדת</a:t>
            </a:r>
            <a:r>
              <a:rPr lang="he-IL" dirty="0" smtClean="0"/>
              <a:t> הנטל הבירוקרטי </a:t>
            </a:r>
            <a:r>
              <a:rPr lang="he-IL" dirty="0"/>
              <a:t>- הבירוקרטיה מהווה חסם כניסה ליזמים, ומס על פעילות עסקית ועל </a:t>
            </a:r>
            <a:r>
              <a:rPr lang="he-IL" dirty="0" smtClean="0"/>
              <a:t>תחרותיות</a:t>
            </a:r>
          </a:p>
          <a:p>
            <a:pPr algn="r" rtl="1"/>
            <a:r>
              <a:rPr lang="he-IL" dirty="0" smtClean="0"/>
              <a:t>האחדת </a:t>
            </a:r>
            <a:r>
              <a:rPr lang="he-IL" dirty="0"/>
              <a:t>שיעורי מס </a:t>
            </a:r>
            <a:r>
              <a:rPr lang="he-IL" dirty="0" smtClean="0"/>
              <a:t>- העלאת שיעור </a:t>
            </a:r>
            <a:r>
              <a:rPr lang="he-IL" dirty="0"/>
              <a:t>המס לחברות שנהנות מהטבת היצוא והורדת </a:t>
            </a:r>
            <a:r>
              <a:rPr lang="he-IL" dirty="0" smtClean="0"/>
              <a:t>שיעור </a:t>
            </a:r>
            <a:r>
              <a:rPr lang="he-IL" dirty="0"/>
              <a:t>המס לכל </a:t>
            </a:r>
            <a:r>
              <a:rPr lang="he-IL" dirty="0" smtClean="0"/>
              <a:t>היתר כך שסך הגבייה לא ישתנה</a:t>
            </a:r>
            <a:endParaRPr lang="he-IL" dirty="0" smtClean="0">
              <a:solidFill>
                <a:srgbClr val="00B050"/>
              </a:solidFill>
            </a:endParaRPr>
          </a:p>
          <a:p>
            <a:pPr lvl="1" algn="r" rtl="1"/>
            <a:r>
              <a:rPr lang="he-IL" dirty="0" smtClean="0"/>
              <a:t>ישראל יוצאת דופן במס דיפרנציאלי, מהווה עיוות להקצאת המקורות במשק</a:t>
            </a:r>
          </a:p>
          <a:p>
            <a:pPr lvl="1" algn="r" rtl="1"/>
            <a:r>
              <a:rPr lang="he-IL" dirty="0" smtClean="0"/>
              <a:t>שינוי החוק לעידוד </a:t>
            </a:r>
            <a:r>
              <a:rPr lang="he-IL" dirty="0"/>
              <a:t>השקעות הון </a:t>
            </a:r>
            <a:r>
              <a:rPr lang="he-IL" dirty="0" smtClean="0"/>
              <a:t>כך שיחול על ההשקעות החדשות </a:t>
            </a:r>
            <a:r>
              <a:rPr lang="he-IL" dirty="0"/>
              <a:t>בלבד, </a:t>
            </a:r>
            <a:r>
              <a:rPr lang="he-IL" dirty="0" smtClean="0"/>
              <a:t>עם הגבלת </a:t>
            </a:r>
            <a:r>
              <a:rPr lang="he-IL" dirty="0"/>
              <a:t>בזמן ועל סמך הערך המוסף הנובע </a:t>
            </a:r>
            <a:r>
              <a:rPr lang="he-IL" dirty="0" smtClean="0"/>
              <a:t>מההשקעה (הרקוביץ </a:t>
            </a:r>
            <a:r>
              <a:rPr lang="he-IL" dirty="0"/>
              <a:t>וליפשיץ, 2016) </a:t>
            </a:r>
            <a:endParaRPr lang="en-US" dirty="0"/>
          </a:p>
          <a:p>
            <a:pPr algn="r" rtl="1"/>
            <a:r>
              <a:rPr lang="he-IL" dirty="0" smtClean="0"/>
              <a:t>טיפול בזמינות האשראי </a:t>
            </a:r>
            <a:r>
              <a:rPr lang="he-IL" dirty="0"/>
              <a:t>בעיקר לעסקים קטנים ובינוניים</a:t>
            </a:r>
            <a:endParaRPr lang="en-US" dirty="0"/>
          </a:p>
          <a:p>
            <a:pPr algn="r" rtl="1"/>
            <a:r>
              <a:rPr lang="he-IL" dirty="0" smtClean="0"/>
              <a:t>הסיכון הגיאופוליטי קיים, </a:t>
            </a:r>
            <a:r>
              <a:rPr lang="he-IL" dirty="0"/>
              <a:t>לא מרוכז דווקא בענפים </a:t>
            </a:r>
            <a:r>
              <a:rPr lang="he-IL" dirty="0" smtClean="0"/>
              <a:t>הבעייתיים מבחינת הפריון</a:t>
            </a:r>
            <a:endParaRPr lang="en-US" dirty="0"/>
          </a:p>
          <a:p>
            <a:pPr algn="r" rtl="1"/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90498" y="2466974"/>
            <a:ext cx="1819278" cy="5143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3" action="ppaction://hlinksldjump"/>
              </a:rPr>
              <a:t>להמלצות בנושא הבירוקרטיה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90497" y="3352800"/>
            <a:ext cx="1819278" cy="49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4" action="ppaction://hlinksldjump"/>
              </a:rPr>
              <a:t>להמלצות בנושא מס חברות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המלצות מדיניות – ההון הציבורי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6" y="1249420"/>
            <a:ext cx="11385968" cy="4541779"/>
          </a:xfrm>
        </p:spPr>
        <p:txBody>
          <a:bodyPr>
            <a:normAutofit fontScale="92500" lnSpcReduction="10000"/>
          </a:bodyPr>
          <a:lstStyle/>
          <a:p>
            <a:pPr marL="228600" lvl="1" algn="r" rtl="1">
              <a:spcBef>
                <a:spcPts val="1000"/>
              </a:spcBef>
            </a:pPr>
            <a:r>
              <a:rPr lang="he-IL" sz="2900" dirty="0" smtClean="0"/>
              <a:t>המחסור </a:t>
            </a:r>
            <a:r>
              <a:rPr lang="he-IL" sz="2900" dirty="0"/>
              <a:t>היחסי בהון </a:t>
            </a:r>
            <a:r>
              <a:rPr lang="he-IL" sz="2900" dirty="0" smtClean="0"/>
              <a:t>ציבורי מחייב </a:t>
            </a:r>
            <a:r>
              <a:rPr lang="he-IL" sz="2900" dirty="0"/>
              <a:t>גידול </a:t>
            </a:r>
            <a:r>
              <a:rPr lang="he-IL" sz="2900" dirty="0" smtClean="0"/>
              <a:t>בהשקעות </a:t>
            </a:r>
            <a:r>
              <a:rPr lang="he-IL" sz="2900" dirty="0"/>
              <a:t>הממשלתיות </a:t>
            </a:r>
            <a:r>
              <a:rPr lang="he-IL" sz="2900" dirty="0" smtClean="0"/>
              <a:t>בתשתיות</a:t>
            </a:r>
            <a:endParaRPr lang="en-US" sz="2900" dirty="0" smtClean="0"/>
          </a:p>
          <a:p>
            <a:pPr algn="r" rtl="1"/>
            <a:r>
              <a:rPr lang="he-IL" dirty="0"/>
              <a:t>במחקר של ה </a:t>
            </a:r>
            <a:r>
              <a:rPr lang="en-US" dirty="0"/>
              <a:t>OECD</a:t>
            </a:r>
            <a:r>
              <a:rPr lang="he-IL" dirty="0"/>
              <a:t>, שבדק תשואה להשקעה בהון ציבורי, נמצא שההון וההשקעה הציבוריים בישראל נמוכים, והתשואה הצפויה להשקעה גבוהה</a:t>
            </a:r>
          </a:p>
          <a:p>
            <a:pPr lvl="1" algn="r" rtl="1"/>
            <a:r>
              <a:rPr lang="he-IL" dirty="0"/>
              <a:t>לפי המחקר, ברמת ההון הציבורי של ישראל, עלייה בנקודת אחוז תוצר בהשקעה הממשלתית תעלה את </a:t>
            </a:r>
            <a:r>
              <a:rPr lang="he-IL" dirty="0" smtClean="0"/>
              <a:t>התוצר (בטווח הארוך) </a:t>
            </a:r>
            <a:r>
              <a:rPr lang="he-IL" dirty="0"/>
              <a:t>בכ-5 אחוזים</a:t>
            </a:r>
          </a:p>
          <a:p>
            <a:pPr marL="228600" lvl="1" algn="r" rtl="1">
              <a:spcBef>
                <a:spcPts val="1000"/>
              </a:spcBef>
            </a:pPr>
            <a:r>
              <a:rPr lang="he-IL" sz="2900" dirty="0" smtClean="0"/>
              <a:t>מתודולוגיה </a:t>
            </a:r>
            <a:r>
              <a:rPr lang="he-IL" sz="2900" dirty="0"/>
              <a:t>לבחינת הכדאיות של השקעות ציבוריות</a:t>
            </a:r>
          </a:p>
          <a:p>
            <a:pPr lvl="1" algn="r" rtl="1"/>
            <a:r>
              <a:rPr lang="he-IL" dirty="0"/>
              <a:t>כל השקעה חייבת להיות מגובה בבדיקת </a:t>
            </a:r>
            <a:r>
              <a:rPr lang="he-IL" dirty="0" smtClean="0"/>
              <a:t>כדאיות, כולל התחשבות בהשפעה על הפריון במשק</a:t>
            </a:r>
            <a:endParaRPr lang="he-IL" dirty="0"/>
          </a:p>
          <a:p>
            <a:pPr lvl="1" algn="r" rtl="1"/>
            <a:r>
              <a:rPr lang="he-IL" dirty="0"/>
              <a:t>מומלץ לבצע רטרואקטיבית </a:t>
            </a:r>
            <a:r>
              <a:rPr lang="he-IL" dirty="0" smtClean="0"/>
              <a:t>בדיקות </a:t>
            </a:r>
            <a:r>
              <a:rPr lang="he-IL" dirty="0"/>
              <a:t>כדאיות לפרויקטים </a:t>
            </a:r>
            <a:r>
              <a:rPr lang="he-IL" dirty="0" smtClean="0"/>
              <a:t>שבוצעו</a:t>
            </a:r>
            <a:endParaRPr lang="en-US" dirty="0" smtClean="0"/>
          </a:p>
          <a:p>
            <a:pPr algn="r" rtl="1"/>
            <a:r>
              <a:rPr lang="he-IL" dirty="0"/>
              <a:t>אם יש חסמים </a:t>
            </a:r>
            <a:r>
              <a:rPr lang="he-IL" dirty="0" smtClean="0"/>
              <a:t>נוספים, </a:t>
            </a:r>
            <a:r>
              <a:rPr lang="he-IL" dirty="0"/>
              <a:t>אולי ההשקעה לא תעזור אפילו אם רמת ההון הציבורי </a:t>
            </a:r>
            <a:r>
              <a:rPr lang="he-IL" dirty="0" smtClean="0"/>
              <a:t>נמוכה?</a:t>
            </a:r>
            <a:endParaRPr lang="he-IL" dirty="0"/>
          </a:p>
          <a:p>
            <a:pPr lvl="1" algn="r" rtl="1"/>
            <a:r>
              <a:rPr lang="he-IL" dirty="0" smtClean="0"/>
              <a:t>בגלל </a:t>
            </a:r>
            <a:r>
              <a:rPr lang="he-IL" dirty="0"/>
              <a:t>זה אנחנו מציעים מערך רחב של המלצות לטפל במספר חסמים</a:t>
            </a:r>
            <a:endParaRPr lang="en-US" dirty="0"/>
          </a:p>
          <a:p>
            <a:pPr algn="r" rtl="1"/>
            <a:r>
              <a:rPr lang="he-IL" sz="2900" dirty="0" smtClean="0"/>
              <a:t>יש </a:t>
            </a:r>
            <a:r>
              <a:rPr lang="he-IL" sz="2900" dirty="0"/>
              <a:t>לעודד מו"פ גם בענפי הטכנולוגיה המסורתית והמעורבת</a:t>
            </a:r>
            <a:r>
              <a:rPr lang="en-US" sz="2900" dirty="0"/>
              <a:t> </a:t>
            </a:r>
            <a:r>
              <a:rPr lang="he-IL" sz="2900" dirty="0"/>
              <a:t>ומעבר טכנולוגיות מענפי ההיי-טק לחברות בענפי </a:t>
            </a:r>
            <a:r>
              <a:rPr lang="he-IL" sz="2900" dirty="0" smtClean="0"/>
              <a:t>הלו-טק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0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ההשפעות החיוביות של ההשקעה הציבורית על הצמיחה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6" y="1249421"/>
            <a:ext cx="11385968" cy="1341379"/>
          </a:xfrm>
        </p:spPr>
        <p:txBody>
          <a:bodyPr>
            <a:normAutofit fontScale="62500" lnSpcReduction="20000"/>
          </a:bodyPr>
          <a:lstStyle/>
          <a:p>
            <a:pPr algn="r" rtl="1"/>
            <a:r>
              <a:rPr lang="he-IL" dirty="0" smtClean="0">
                <a:hlinkClick r:id="rId3"/>
              </a:rPr>
              <a:t>המחקר</a:t>
            </a:r>
            <a:r>
              <a:rPr lang="he-IL" dirty="0" smtClean="0"/>
              <a:t> של ה </a:t>
            </a:r>
            <a:r>
              <a:rPr lang="en-US" dirty="0" smtClean="0"/>
              <a:t>OECD</a:t>
            </a:r>
            <a:r>
              <a:rPr lang="he-IL" dirty="0" smtClean="0"/>
              <a:t> מצא כי להגדלת שיעור ההשקעה מתוך ההוצאה הממשלתית השפעה חיובית גדולה על הצמיחה </a:t>
            </a:r>
          </a:p>
          <a:p>
            <a:pPr lvl="1" algn="r" rtl="1"/>
            <a:r>
              <a:rPr lang="he-IL" dirty="0" smtClean="0"/>
              <a:t>ההשפעה גדולה במיוחד עבור מדינות בעלות רמה נמוכה של הון ציבורי</a:t>
            </a:r>
          </a:p>
          <a:p>
            <a:pPr algn="r" rtl="1"/>
            <a:r>
              <a:rPr lang="he-IL" dirty="0" smtClean="0"/>
              <a:t>כאחוז תוצר, רק לסלובקיה רמת הון ציבורי נמוכה משל ישראל מבין מדינות ה-</a:t>
            </a:r>
            <a:r>
              <a:rPr lang="en-US" dirty="0" smtClean="0"/>
              <a:t>OECD</a:t>
            </a:r>
          </a:p>
          <a:p>
            <a:pPr algn="r" rtl="1"/>
            <a:r>
              <a:rPr lang="he-IL" dirty="0" smtClean="0"/>
              <a:t>להשקעות בעלות השפעות חיצוניות, כדוגמת מחקר ופיתוח, השפעה גדולה במיוחד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4" y="3076910"/>
            <a:ext cx="7881936" cy="369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0237" y="2547358"/>
            <a:ext cx="8591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איור 9 - התרומה </a:t>
            </a:r>
            <a:r>
              <a:rPr lang="he-IL" sz="1600" dirty="0"/>
              <a:t>לצמיחה של הגדלת ההשקעה הציבורית בנקודת אחוז</a:t>
            </a:r>
            <a:r>
              <a:rPr lang="he-IL" sz="1600" dirty="0" smtClean="0"/>
              <a:t>,</a:t>
            </a:r>
          </a:p>
          <a:p>
            <a:pPr algn="ctr"/>
            <a:r>
              <a:rPr lang="he-IL" sz="1600" dirty="0" smtClean="0"/>
              <a:t> </a:t>
            </a:r>
            <a:r>
              <a:rPr lang="he-IL" sz="1600" dirty="0"/>
              <a:t>כפונקציה של רמת ההון הציבורי באחוזי </a:t>
            </a:r>
            <a:r>
              <a:rPr lang="he-IL" sz="1600" dirty="0" smtClean="0"/>
              <a:t>תוצר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0541795" y="6514326"/>
            <a:ext cx="1638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 smtClean="0"/>
              <a:t>מקור:</a:t>
            </a:r>
            <a:r>
              <a:rPr lang="en-US" sz="1200" dirty="0" smtClean="0"/>
              <a:t> OECD</a:t>
            </a:r>
            <a:endParaRPr lang="en-US" sz="1200" dirty="0"/>
          </a:p>
        </p:txBody>
      </p:sp>
      <p:sp>
        <p:nvSpPr>
          <p:cNvPr id="7" name="Isosceles Triangle 6"/>
          <p:cNvSpPr/>
          <p:nvPr/>
        </p:nvSpPr>
        <p:spPr>
          <a:xfrm>
            <a:off x="3200400" y="4124325"/>
            <a:ext cx="209550" cy="171450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4314825" y="4210050"/>
            <a:ext cx="209550" cy="171450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86050" y="3938974"/>
            <a:ext cx="61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/>
              <a:t>ישראל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9525" y="3985825"/>
            <a:ext cx="61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/>
              <a:t>דנמרק</a:t>
            </a:r>
            <a:endParaRPr lang="en-US" sz="1200" b="1" dirty="0"/>
          </a:p>
        </p:txBody>
      </p:sp>
      <p:sp>
        <p:nvSpPr>
          <p:cNvPr id="13" name="Isosceles Triangle 12"/>
          <p:cNvSpPr/>
          <p:nvPr/>
        </p:nvSpPr>
        <p:spPr>
          <a:xfrm>
            <a:off x="8963025" y="4953167"/>
            <a:ext cx="209550" cy="171450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863012" y="4761893"/>
            <a:ext cx="61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/>
              <a:t>יפן</a:t>
            </a:r>
            <a:endParaRPr 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886450" y="4171176"/>
            <a:ext cx="61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/>
              <a:t>ארה"ב</a:t>
            </a:r>
            <a:endParaRPr lang="en-US" sz="1200" b="1" dirty="0"/>
          </a:p>
        </p:txBody>
      </p:sp>
      <p:sp>
        <p:nvSpPr>
          <p:cNvPr id="16" name="Isosceles Triangle 15"/>
          <p:cNvSpPr/>
          <p:nvPr/>
        </p:nvSpPr>
        <p:spPr>
          <a:xfrm>
            <a:off x="5781675" y="4352925"/>
            <a:ext cx="209550" cy="171450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5276850" y="4262824"/>
            <a:ext cx="209550" cy="171450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67287" y="3999725"/>
            <a:ext cx="61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/>
              <a:t>הולנד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12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המלצות מדיניות – ההון האנושי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474180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he-IL" dirty="0"/>
              <a:t>פערי השכר בין בוגרי אוניברסיטאות ומכללות לבין אלו שהשכלתם תיכונית בלבד </a:t>
            </a:r>
            <a:r>
              <a:rPr lang="he-IL" dirty="0" smtClean="0"/>
              <a:t>גדלו</a:t>
            </a:r>
          </a:p>
          <a:p>
            <a:pPr lvl="1" algn="r" rtl="1"/>
            <a:r>
              <a:rPr lang="he-IL" dirty="0" smtClean="0"/>
              <a:t>סיבה </a:t>
            </a:r>
            <a:r>
              <a:rPr lang="he-IL" dirty="0"/>
              <a:t>- פערי הפריון (הון פיזי, הון אנושי וטכנולוגיה)</a:t>
            </a:r>
          </a:p>
          <a:p>
            <a:pPr algn="r" rtl="1"/>
            <a:r>
              <a:rPr lang="he-IL" dirty="0"/>
              <a:t>התשואה לפרט ולמשק לשנת השכלה אקדמית וטכנולוגית-מקצועית במדינות מפותחות זהה – תוצאות מחקרים</a:t>
            </a:r>
          </a:p>
          <a:p>
            <a:pPr algn="r" rtl="1"/>
            <a:r>
              <a:rPr lang="he-IL" dirty="0"/>
              <a:t>בישראל קיים זמן רב מחסור בהשקעה בהון האנושי של לפחות 50% מהאוכלוסייה בהשוואה (</a:t>
            </a:r>
            <a:r>
              <a:rPr lang="en-US" dirty="0"/>
              <a:t>OECD</a:t>
            </a:r>
            <a:r>
              <a:rPr lang="he-IL" dirty="0"/>
              <a:t>)</a:t>
            </a:r>
          </a:p>
          <a:p>
            <a:pPr algn="r" rtl="1"/>
            <a:r>
              <a:rPr lang="he-IL" dirty="0" smtClean="0">
                <a:solidFill>
                  <a:srgbClr val="0000FF"/>
                </a:solidFill>
              </a:rPr>
              <a:t>יש לבצע הרחבה </a:t>
            </a:r>
            <a:r>
              <a:rPr lang="he-IL" dirty="0">
                <a:solidFill>
                  <a:srgbClr val="0000FF"/>
                </a:solidFill>
              </a:rPr>
              <a:t>משמעותית בתמיכה לרכישת הון אנושי אשר תעלה תעסוקה, פריון ושכר של חסרי הכשרה </a:t>
            </a:r>
            <a:r>
              <a:rPr lang="he-IL" dirty="0" smtClean="0">
                <a:solidFill>
                  <a:srgbClr val="0000FF"/>
                </a:solidFill>
              </a:rPr>
              <a:t>אקדמית </a:t>
            </a:r>
            <a:endParaRPr lang="he-IL" dirty="0">
              <a:solidFill>
                <a:srgbClr val="0000FF"/>
              </a:solidFill>
            </a:endParaRPr>
          </a:p>
          <a:p>
            <a:pPr algn="r" rtl="1"/>
            <a:r>
              <a:rPr lang="he-IL" dirty="0" smtClean="0"/>
              <a:t>הפחתה </a:t>
            </a:r>
            <a:r>
              <a:rPr lang="he-IL" dirty="0"/>
              <a:t>הדרגתית בעובדים </a:t>
            </a:r>
            <a:r>
              <a:rPr lang="he-IL" dirty="0" smtClean="0"/>
              <a:t>הזרים תביא </a:t>
            </a:r>
            <a:r>
              <a:rPr lang="he-IL" dirty="0"/>
              <a:t>לעליית שכר לעובדים לא מיומנים </a:t>
            </a:r>
            <a:r>
              <a:rPr lang="he-IL" dirty="0" smtClean="0"/>
              <a:t>ותגדיל </a:t>
            </a:r>
            <a:r>
              <a:rPr lang="he-IL" dirty="0"/>
              <a:t>את התמריץ לשיפורים טכנולוגיים בענפי הטכנולוגיה המסורתית 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endParaRPr lang="he-IL" sz="8000" dirty="0" smtClean="0"/>
          </a:p>
          <a:p>
            <a:pPr marL="0" indent="0" algn="ctr" rtl="1">
              <a:buNone/>
            </a:pPr>
            <a:r>
              <a:rPr lang="he-IL" sz="8000" dirty="0" smtClean="0"/>
              <a:t>תודה</a:t>
            </a:r>
            <a:endParaRPr lang="en-US" sz="8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השפעת העובדים הזרים על הפריון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4997428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ישנם ענפים המסתמכים באופן כרוני על עבודה זולה של עובדים לא ישראלים</a:t>
            </a:r>
          </a:p>
          <a:p>
            <a:pPr algn="r" rtl="1"/>
            <a:r>
              <a:rPr lang="he-IL" dirty="0" smtClean="0"/>
              <a:t>בענפים אלו מתקיים שיווי משקל ברמות פריון ושכר נמוכים:</a:t>
            </a:r>
          </a:p>
          <a:p>
            <a:pPr lvl="1" algn="r" rtl="1"/>
            <a:r>
              <a:rPr lang="he-IL" dirty="0" smtClean="0"/>
              <a:t>עובדים זולים ולא מיומנים, המתחלפים לעתים קרובות</a:t>
            </a:r>
          </a:p>
          <a:p>
            <a:pPr lvl="1" algn="r" rtl="1"/>
            <a:r>
              <a:rPr lang="he-IL" dirty="0" smtClean="0"/>
              <a:t>תמריץ נמוך למעסיקים להשקעה בהון</a:t>
            </a:r>
          </a:p>
          <a:p>
            <a:pPr lvl="1" algn="r" rtl="1"/>
            <a:r>
              <a:rPr lang="he-IL" dirty="0" smtClean="0"/>
              <a:t>עובדים ישראלים לא נכנסים, אין טעם להשקיע בשיפור המיומנויות</a:t>
            </a:r>
          </a:p>
          <a:p>
            <a:pPr algn="r" rtl="1"/>
            <a:r>
              <a:rPr lang="he-IL" dirty="0" smtClean="0"/>
              <a:t>צמצום מספר העובדים הזרים יביא לשיווי משקל </a:t>
            </a:r>
            <a:r>
              <a:rPr lang="he-IL" dirty="0"/>
              <a:t>ברמות פריון ושכר </a:t>
            </a:r>
            <a:r>
              <a:rPr lang="he-IL" dirty="0" smtClean="0"/>
              <a:t>גבוהים:</a:t>
            </a:r>
          </a:p>
          <a:p>
            <a:pPr lvl="1" algn="r" rtl="1"/>
            <a:r>
              <a:rPr lang="he-IL" dirty="0" smtClean="0"/>
              <a:t>עובדים מיומנים בשכר גבוה, המתמחים בתחום התעסוקה של הענף</a:t>
            </a:r>
          </a:p>
          <a:p>
            <a:pPr lvl="1" algn="r" rtl="1"/>
            <a:r>
              <a:rPr lang="he-IL" dirty="0" smtClean="0"/>
              <a:t>תמריץ חזק למעסיקים להשקיע בהון</a:t>
            </a:r>
          </a:p>
          <a:p>
            <a:pPr lvl="1" algn="r" rtl="1"/>
            <a:r>
              <a:rPr lang="he-IL" dirty="0" smtClean="0"/>
              <a:t>הענף מושך עובדים ישראלים, יש תמריץ גם להשקיע גם בשיפור המיומנויות</a:t>
            </a:r>
          </a:p>
          <a:p>
            <a:pPr algn="r" rtl="1"/>
            <a:r>
              <a:rPr lang="he-IL" dirty="0" smtClean="0"/>
              <a:t>המעבר לשיווי משקל הטוב לא יקרה לבד, יש מי שנהנה מהמצב הקיים</a:t>
            </a:r>
          </a:p>
          <a:p>
            <a:pPr lvl="1"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8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ההון הציבורי על סמך מדדי תוצאה בינלאומיים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7046"/>
            <a:ext cx="11547893" cy="4741804"/>
          </a:xfrm>
        </p:spPr>
        <p:txBody>
          <a:bodyPr>
            <a:normAutofit/>
          </a:bodyPr>
          <a:lstStyle/>
          <a:p>
            <a:pPr algn="r" rtl="1"/>
            <a:r>
              <a:rPr lang="he-IL" sz="2400" dirty="0" smtClean="0"/>
              <a:t>זמן הנסיעה הממוצע לעבודה מייצג את רמת תשתיות התחבורה היכן שנזקקים להן בפועל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93634480"/>
              </p:ext>
            </p:extLst>
          </p:nvPr>
        </p:nvGraphicFramePr>
        <p:xfrm>
          <a:off x="1800225" y="2137092"/>
          <a:ext cx="8572500" cy="3892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7198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1424" y="188642"/>
            <a:ext cx="10363200" cy="1001984"/>
          </a:xfrm>
        </p:spPr>
        <p:txBody>
          <a:bodyPr>
            <a:noAutofit/>
          </a:bodyPr>
          <a:lstStyle/>
          <a:p>
            <a:r>
              <a:rPr lang="he-IL" sz="4000" b="1" dirty="0" smtClean="0"/>
              <a:t>איכות התשתיות למסחר ותחבורה</a:t>
            </a:r>
            <a:endParaRPr lang="he-IL" sz="4000" b="1" dirty="0"/>
          </a:p>
        </p:txBody>
      </p:sp>
      <p:sp>
        <p:nvSpPr>
          <p:cNvPr id="5" name="מציין מיקום טקסט 4"/>
          <p:cNvSpPr txBox="1">
            <a:spLocks/>
          </p:cNvSpPr>
          <p:nvPr/>
        </p:nvSpPr>
        <p:spPr>
          <a:xfrm>
            <a:off x="527381" y="5805264"/>
            <a:ext cx="11425269" cy="764704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e-IL" sz="1200" dirty="0" smtClean="0">
                <a:latin typeface="David" panose="020E0502060401010101" pitchFamily="34" charset="-79"/>
              </a:rPr>
              <a:t>מקור: </a:t>
            </a:r>
            <a:r>
              <a:rPr lang="en-US" sz="1200" dirty="0" smtClean="0">
                <a:latin typeface="David" panose="020E0502060401010101" pitchFamily="34" charset="-79"/>
              </a:rPr>
              <a:t>The World Bank</a:t>
            </a:r>
            <a:r>
              <a:rPr lang="he-IL" sz="1200" dirty="0" smtClean="0">
                <a:latin typeface="David" panose="020E0502060401010101" pitchFamily="34" charset="-79"/>
              </a:rPr>
              <a:t>; עיבוד מכון אהרון</a:t>
            </a:r>
          </a:p>
          <a:p>
            <a:pPr algn="just"/>
            <a:r>
              <a:rPr lang="he-IL" sz="1200" dirty="0" smtClean="0">
                <a:solidFill>
                  <a:prstClr val="black"/>
                </a:solidFill>
              </a:rPr>
              <a:t>* ממוצע חשבוני </a:t>
            </a:r>
            <a:r>
              <a:rPr lang="en-US" sz="1200" dirty="0" smtClean="0">
                <a:solidFill>
                  <a:prstClr val="black"/>
                </a:solidFill>
              </a:rPr>
              <a:t>OECD</a:t>
            </a:r>
            <a:endParaRPr lang="he-IL" sz="1200" dirty="0" smtClean="0">
              <a:solidFill>
                <a:prstClr val="black"/>
              </a:solidFill>
            </a:endParaRPr>
          </a:p>
          <a:p>
            <a:pPr algn="just"/>
            <a:r>
              <a:rPr lang="he-IL" sz="1200" dirty="0" smtClean="0">
                <a:latin typeface="David" panose="020E0502060401010101" pitchFamily="34" charset="-79"/>
              </a:rPr>
              <a:t>** ה – </a:t>
            </a:r>
            <a:r>
              <a:rPr lang="en-US" sz="1200" dirty="0" smtClean="0">
                <a:latin typeface="David" panose="020E0502060401010101" pitchFamily="34" charset="-79"/>
              </a:rPr>
              <a:t>LPI</a:t>
            </a:r>
            <a:r>
              <a:rPr lang="he-IL" sz="1200" dirty="0" smtClean="0">
                <a:latin typeface="David" panose="020E0502060401010101" pitchFamily="34" charset="-79"/>
              </a:rPr>
              <a:t> מודד את איכות התשתיות הקשורות למסחר ולתחבורה. 1 הוא הציון הנמוך ביותר ו- 5 הוא הגבוה ביותר.</a:t>
            </a:r>
          </a:p>
        </p:txBody>
      </p:sp>
      <p:graphicFrame>
        <p:nvGraphicFramePr>
          <p:cNvPr id="7" name="תרשים 6"/>
          <p:cNvGraphicFramePr/>
          <p:nvPr>
            <p:extLst>
              <p:ext uri="{D42A27DB-BD31-4B8C-83A1-F6EECF244321}">
                <p14:modId xmlns:p14="http://schemas.microsoft.com/office/powerpoint/2010/main" val="3300717611"/>
              </p:ext>
            </p:extLst>
          </p:nvPr>
        </p:nvGraphicFramePr>
        <p:xfrm>
          <a:off x="143339" y="1391986"/>
          <a:ext cx="11905323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527381" y="5724525"/>
            <a:ext cx="1977694" cy="314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3" action="ppaction://hlinksldjump"/>
              </a:rPr>
              <a:t>חזרה למצגת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he-IL" sz="4000" dirty="0">
                <a:solidFill>
                  <a:srgbClr val="0000FF"/>
                </a:solidFill>
              </a:rPr>
              <a:t>בעיית </a:t>
            </a:r>
            <a:r>
              <a:rPr lang="he-IL" sz="4000" dirty="0" smtClean="0">
                <a:solidFill>
                  <a:srgbClr val="0000FF"/>
                </a:solidFill>
              </a:rPr>
              <a:t>הפריון </a:t>
            </a:r>
            <a:r>
              <a:rPr lang="he-IL" sz="4000" dirty="0">
                <a:solidFill>
                  <a:srgbClr val="0000FF"/>
                </a:solidFill>
              </a:rPr>
              <a:t>הנמוך בישראל אינה </a:t>
            </a:r>
            <a:r>
              <a:rPr lang="he-IL" sz="4000" dirty="0" smtClean="0">
                <a:solidFill>
                  <a:srgbClr val="0000FF"/>
                </a:solidFill>
              </a:rPr>
              <a:t>חדשה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4303729"/>
              </p:ext>
            </p:extLst>
          </p:nvPr>
        </p:nvGraphicFramePr>
        <p:xfrm>
          <a:off x="328613" y="1945757"/>
          <a:ext cx="11587162" cy="4655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17358" y="1691681"/>
            <a:ext cx="5635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התוצר </a:t>
            </a:r>
            <a:r>
              <a:rPr lang="he-IL" dirty="0"/>
              <a:t>לנפש בישראל 1950-2015, לוג, במחירים </a:t>
            </a:r>
            <a:r>
              <a:rPr lang="he-IL" dirty="0" smtClean="0"/>
              <a:t>קבועים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השפעת מס החברות על רמת ההון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1827154"/>
          </a:xfrm>
        </p:spPr>
        <p:txBody>
          <a:bodyPr>
            <a:normAutofit fontScale="62500" lnSpcReduction="20000"/>
          </a:bodyPr>
          <a:lstStyle/>
          <a:p>
            <a:pPr algn="r" rtl="1"/>
            <a:r>
              <a:rPr lang="he-IL" dirty="0" smtClean="0"/>
              <a:t>שיעור מס החברות בישראל גבוה מעט ממדינות הסמן, ממדינות בעלות צמיחה מהירה</a:t>
            </a:r>
          </a:p>
          <a:p>
            <a:pPr algn="r" rtl="1"/>
            <a:r>
              <a:rPr lang="he-IL" dirty="0" smtClean="0"/>
              <a:t>מס חברות גבוה יותר נהוג בעיקר במדינות גדולות</a:t>
            </a:r>
          </a:p>
          <a:p>
            <a:pPr algn="r" rtl="1"/>
            <a:r>
              <a:rPr lang="he-IL" dirty="0" smtClean="0"/>
              <a:t>בישראל קיימת אפליית מס לטובת הענפים המייצאים – מלכתחילה הענפים בעלי הפריון הגבוה</a:t>
            </a:r>
          </a:p>
          <a:p>
            <a:pPr lvl="1" algn="r" rtl="1"/>
            <a:r>
              <a:rPr lang="he-IL" dirty="0" smtClean="0"/>
              <a:t>בעבודה קודמת (הרקוביץ וליפשיץ, 2016) הערכנו את העיוות בכאחוז תוצר</a:t>
            </a:r>
          </a:p>
          <a:p>
            <a:pPr algn="r" rtl="1"/>
            <a:r>
              <a:rPr lang="he-IL" dirty="0" smtClean="0"/>
              <a:t>מס החברות פוגע גם (בעיקר?) בהשקעות חדשות, בהקמת פירמות חדשות</a:t>
            </a:r>
          </a:p>
          <a:p>
            <a:pPr algn="r" rtl="1"/>
            <a:r>
              <a:rPr lang="he-IL" dirty="0" smtClean="0"/>
              <a:t>אנחנו ממליצים על הטבות להשקעות חדשות בלבד, מוגבלות בזמן ועל סמך הערך המוסף הנובע מההשקעה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569781"/>
              </p:ext>
            </p:extLst>
          </p:nvPr>
        </p:nvGraphicFramePr>
        <p:xfrm>
          <a:off x="2071687" y="3200400"/>
          <a:ext cx="8434388" cy="3271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137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40981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השפעת מס החברות על רמת ההון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670" y="1297046"/>
            <a:ext cx="11133223" cy="1827154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שיעור מס החברות היה גבוה מאד הרבה שנים</a:t>
            </a:r>
          </a:p>
          <a:p>
            <a:pPr algn="r" rtl="1"/>
            <a:r>
              <a:rPr lang="he-IL" dirty="0" smtClean="0"/>
              <a:t>רמת ההון נובעת לא רק מהמס היום, המחסור בהון בישראל נצבר לאורך זמן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547525"/>
              </p:ext>
            </p:extLst>
          </p:nvPr>
        </p:nvGraphicFramePr>
        <p:xfrm>
          <a:off x="2119312" y="2852737"/>
          <a:ext cx="8010525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57200" y="5638800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4" action="ppaction://hlinksldjump"/>
              </a:rPr>
              <a:t>חזרה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2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>
                <a:solidFill>
                  <a:srgbClr val="0000FF"/>
                </a:solidFill>
              </a:rPr>
              <a:t>קידום עסקים באמצעות הפחתת הנטל הרגולטורי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4" y="1825625"/>
            <a:ext cx="11713029" cy="4351338"/>
          </a:xfrm>
        </p:spPr>
        <p:txBody>
          <a:bodyPr>
            <a:normAutofit/>
          </a:bodyPr>
          <a:lstStyle/>
          <a:p>
            <a:pPr algn="r" rtl="1"/>
            <a:r>
              <a:rPr lang="he-IL" b="1" dirty="0" smtClean="0"/>
              <a:t>הבירוקרטיה מהווה חסם כניסה ליזמים, ומס על פעילות עסקית ועל תחרותיות: מחקר</a:t>
            </a:r>
          </a:p>
          <a:p>
            <a:pPr lvl="1" algn="r" rtl="1"/>
            <a:r>
              <a:rPr lang="he-IL" dirty="0" smtClean="0"/>
              <a:t>חסם </a:t>
            </a:r>
            <a:r>
              <a:rPr lang="he-IL" dirty="0"/>
              <a:t>לחדשנות, </a:t>
            </a:r>
            <a:r>
              <a:rPr lang="he-IL" dirty="0" smtClean="0"/>
              <a:t>מונע הגדלת </a:t>
            </a:r>
            <a:r>
              <a:rPr lang="he-IL" dirty="0"/>
              <a:t>ההשקעה במו"פ </a:t>
            </a:r>
            <a:r>
              <a:rPr lang="he-IL" dirty="0" smtClean="0"/>
              <a:t>ומפחית תועלת מסחר </a:t>
            </a:r>
            <a:r>
              <a:rPr lang="he-IL" dirty="0"/>
              <a:t>בינלאומי</a:t>
            </a:r>
          </a:p>
          <a:p>
            <a:pPr algn="r" rtl="1"/>
            <a:r>
              <a:rPr lang="he-IL" dirty="0" smtClean="0">
                <a:solidFill>
                  <a:srgbClr val="0000FF"/>
                </a:solidFill>
              </a:rPr>
              <a:t>ישראל מדורגת במקום ה-53 במדד ה "</a:t>
            </a:r>
            <a:r>
              <a:rPr lang="en-US" dirty="0" smtClean="0">
                <a:solidFill>
                  <a:srgbClr val="0000FF"/>
                </a:solidFill>
              </a:rPr>
              <a:t>Doing Business</a:t>
            </a:r>
            <a:r>
              <a:rPr lang="he-IL" dirty="0" smtClean="0">
                <a:solidFill>
                  <a:srgbClr val="0000FF"/>
                </a:solidFill>
              </a:rPr>
              <a:t>" של הבנק העולמי </a:t>
            </a:r>
          </a:p>
          <a:p>
            <a:pPr lvl="1" algn="r" rtl="1"/>
            <a:r>
              <a:rPr lang="he-IL" dirty="0"/>
              <a:t>ירידה של 3 מקומות מהשנה </a:t>
            </a:r>
            <a:r>
              <a:rPr lang="he-IL" dirty="0" smtClean="0"/>
              <a:t>שעברה וירידה </a:t>
            </a:r>
            <a:r>
              <a:rPr lang="he-IL" dirty="0"/>
              <a:t>מצטברת של 24 מקומות משנת </a:t>
            </a:r>
            <a:r>
              <a:rPr lang="he-IL" dirty="0" smtClean="0"/>
              <a:t>2006</a:t>
            </a:r>
            <a:endParaRPr lang="en-US" dirty="0" smtClean="0"/>
          </a:p>
          <a:p>
            <a:pPr algn="r" rtl="1"/>
            <a:r>
              <a:rPr lang="he-IL" b="1" dirty="0" smtClean="0">
                <a:solidFill>
                  <a:srgbClr val="0000FF"/>
                </a:solidFill>
              </a:rPr>
              <a:t>בירוקרטיה</a:t>
            </a:r>
            <a:r>
              <a:rPr lang="he-IL" dirty="0" smtClean="0">
                <a:solidFill>
                  <a:srgbClr val="0000FF"/>
                </a:solidFill>
              </a:rPr>
              <a:t> - מכלול </a:t>
            </a:r>
            <a:r>
              <a:rPr lang="he-IL" dirty="0">
                <a:solidFill>
                  <a:srgbClr val="0000FF"/>
                </a:solidFill>
              </a:rPr>
              <a:t>הפעולות, טפסים, מערכות וכלים, שמטרתן הינן להוציא לפועל את הרגולציה שנקבעה. </a:t>
            </a:r>
            <a:endParaRPr lang="he-IL" dirty="0" smtClean="0">
              <a:solidFill>
                <a:srgbClr val="0000FF"/>
              </a:solidFill>
            </a:endParaRPr>
          </a:p>
          <a:p>
            <a:pPr lvl="1" algn="r" rtl="1"/>
            <a:r>
              <a:rPr lang="he-IL" dirty="0" smtClean="0"/>
              <a:t>בירוקרטיה </a:t>
            </a:r>
            <a:r>
              <a:rPr lang="he-IL" dirty="0"/>
              <a:t>הינה הפרשנות הניתנת לרגולציה ומתורגמת לפעולות זמן </a:t>
            </a:r>
            <a:r>
              <a:rPr lang="he-IL" dirty="0" smtClean="0"/>
              <a:t>וכסף</a:t>
            </a:r>
          </a:p>
          <a:p>
            <a:pPr algn="r" rtl="1"/>
            <a:r>
              <a:rPr lang="he-IL" dirty="0" smtClean="0"/>
              <a:t>הנטל הבירוקרטי מקשה במיוחד על עסקים קטנים וביינוניים</a:t>
            </a:r>
          </a:p>
          <a:p>
            <a:pPr lvl="1" algn="r" rtl="1"/>
            <a:r>
              <a:rPr lang="he-IL" dirty="0" smtClean="0"/>
              <a:t>עקב מרכיב העלות הקבועה</a:t>
            </a:r>
          </a:p>
          <a:p>
            <a:pPr lvl="1" algn="r" rtl="1"/>
            <a:endParaRPr lang="en-US" dirty="0"/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8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קידום עסקים - מה צריך לעשות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825625"/>
            <a:ext cx="11058525" cy="4351338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dirty="0" smtClean="0"/>
              <a:t>מאז החל להתפרסם מדד ה </a:t>
            </a:r>
            <a:r>
              <a:rPr lang="en-US" dirty="0" smtClean="0"/>
              <a:t>Doing Business</a:t>
            </a:r>
            <a:r>
              <a:rPr lang="he-IL" dirty="0" smtClean="0"/>
              <a:t> (2003) מדינות רבות ביצעו רפורמות</a:t>
            </a:r>
          </a:p>
          <a:p>
            <a:pPr algn="r" rtl="1"/>
            <a:r>
              <a:rPr lang="he-IL" dirty="0" smtClean="0"/>
              <a:t>המדינות המצליחות ביותר בנושא הקימו גופים ייעודיים, בעלי סמכויות, על מנת למדוד את הנטל הבירוקרטי ולתאם את הטיפול בו:</a:t>
            </a:r>
          </a:p>
          <a:p>
            <a:pPr lvl="1" algn="r" rtl="1"/>
            <a:r>
              <a:rPr lang="he-IL" dirty="0" smtClean="0"/>
              <a:t>זיהוי הבעיות החמורות ביותר, מדידת הנטל ותאום בין משרדי לפתרונות</a:t>
            </a:r>
          </a:p>
          <a:p>
            <a:pPr lvl="1" algn="r" rtl="1"/>
            <a:r>
              <a:rPr lang="he-IL" dirty="0" smtClean="0"/>
              <a:t>הערכת הנטל העודף מרגולציות חדשות וקיימות</a:t>
            </a:r>
          </a:p>
          <a:p>
            <a:pPr lvl="1" algn="r" rtl="1"/>
            <a:r>
              <a:rPr lang="he-IL" dirty="0" smtClean="0"/>
              <a:t>יחידות ייעודיות הוקמו בהולנד, דנמרק, אירלנד, דרום קוריאה ועוד</a:t>
            </a:r>
            <a:endParaRPr lang="en-US" dirty="0" smtClean="0"/>
          </a:p>
          <a:p>
            <a:pPr algn="r" rtl="1"/>
            <a:r>
              <a:rPr lang="he-IL" dirty="0" smtClean="0"/>
              <a:t>ללא הקמת יחידה ייעודית, העוסקת אך ורק בקידום העסקים, לא תהיה התקדמות אמיתית וארוכת טווח</a:t>
            </a:r>
          </a:p>
          <a:p>
            <a:pPr lvl="1" algn="r" rtl="1"/>
            <a:r>
              <a:rPr lang="he-IL" dirty="0" smtClean="0"/>
              <a:t>הקמת מרכזי שרות לעסקים לזרוז תהליכים ספציפיים – הקמת עסק, רישוי, יבוא</a:t>
            </a:r>
          </a:p>
          <a:p>
            <a:pPr lvl="1" algn="r" rtl="1"/>
            <a:r>
              <a:rPr lang="he-IL" dirty="0" smtClean="0"/>
              <a:t>יחידה לטיפול בנטל הבירוקרטי תהווה </a:t>
            </a:r>
            <a:r>
              <a:rPr lang="he-IL" dirty="0"/>
              <a:t>מרכז </a:t>
            </a:r>
            <a:r>
              <a:rPr lang="he-IL" dirty="0" smtClean="0"/>
              <a:t>שירות כולל לעסקים</a:t>
            </a:r>
          </a:p>
          <a:p>
            <a:pPr lvl="2" algn="r" rtl="1"/>
            <a:r>
              <a:rPr lang="he-IL" dirty="0" smtClean="0"/>
              <a:t>סמכות לשחרר חסמים, להבטיח שרות נאות</a:t>
            </a:r>
          </a:p>
          <a:p>
            <a:pPr lvl="2" algn="r" rtl="1"/>
            <a:r>
              <a:rPr lang="he-IL" dirty="0" smtClean="0"/>
              <a:t>המשקיע </a:t>
            </a:r>
            <a:r>
              <a:rPr lang="he-IL" dirty="0"/>
              <a:t>צריך לדעת שיש גוף שמטפל בו</a:t>
            </a:r>
            <a:endParaRPr lang="en-US" dirty="0"/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5638800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2" action="ppaction://hlinksldjump"/>
              </a:rPr>
              <a:t>חזרה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62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פער הפריון מול ארה"</a:t>
            </a:r>
            <a:r>
              <a:rPr lang="he-IL" dirty="0">
                <a:solidFill>
                  <a:srgbClr val="0000FF"/>
                </a:solidFill>
              </a:rPr>
              <a:t>ב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825625"/>
            <a:ext cx="11058525" cy="4351338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הירידה ביחס הפריון עם ארה"ב נובעת מכך שהפריון בישראל נותר קפוא, לא מהאצת צמיחת הפריון בארה"ב</a:t>
            </a:r>
            <a:endParaRPr lang="en-US" dirty="0">
              <a:solidFill>
                <a:srgbClr val="FF0000"/>
              </a:solidFill>
            </a:endParaRPr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5638800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2" action="ppaction://hlinksldjump"/>
              </a:rPr>
              <a:t>חזרה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168898"/>
              </p:ext>
            </p:extLst>
          </p:nvPr>
        </p:nvGraphicFramePr>
        <p:xfrm>
          <a:off x="2090736" y="2800350"/>
          <a:ext cx="8386763" cy="3650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PWT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661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dirty="0" smtClean="0">
                <a:solidFill>
                  <a:srgbClr val="0000FF"/>
                </a:solidFill>
              </a:rPr>
              <a:t>קורלציה בין ההון האנושי לרמת הפריון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825625"/>
            <a:ext cx="11058525" cy="955675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למדד הון אנושי מבוסס סקר </a:t>
            </a:r>
            <a:r>
              <a:rPr lang="en-US" dirty="0" smtClean="0"/>
              <a:t>PIAAC</a:t>
            </a:r>
            <a:r>
              <a:rPr lang="he-IL" dirty="0" smtClean="0"/>
              <a:t> קורלציה גבוהה הרבה יותר עם הפריון מאשר למדד הון אנושי מבוסס שנות לימוד</a:t>
            </a:r>
            <a:endParaRPr lang="en-US" dirty="0">
              <a:solidFill>
                <a:srgbClr val="FF0000"/>
              </a:solidFill>
            </a:endParaRPr>
          </a:p>
          <a:p>
            <a:pPr algn="r" rtl="1"/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962150" y="6316039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2" action="ppaction://hlinksldjump"/>
              </a:rPr>
              <a:t>חזרה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PWT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392312"/>
              </p:ext>
            </p:extLst>
          </p:nvPr>
        </p:nvGraphicFramePr>
        <p:xfrm>
          <a:off x="500062" y="2676524"/>
          <a:ext cx="5281613" cy="323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45785"/>
              </p:ext>
            </p:extLst>
          </p:nvPr>
        </p:nvGraphicFramePr>
        <p:xfrm>
          <a:off x="6302375" y="2686050"/>
          <a:ext cx="5661025" cy="3150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52650" y="5892998"/>
            <a:ext cx="2057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he-IL" sz="1400" dirty="0" smtClean="0"/>
              <a:t>מדד מבוסס שנות לימוד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505826" y="5891509"/>
            <a:ext cx="171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he-IL" sz="1400" dirty="0"/>
              <a:t>מדד ציוני </a:t>
            </a:r>
            <a:r>
              <a:rPr lang="en-US" sz="1400" dirty="0"/>
              <a:t>PIAAC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666749" y="3829053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/>
              <a:t>תוצר לשעה, </a:t>
            </a:r>
            <a:r>
              <a:rPr lang="he-IL" sz="1400" dirty="0" smtClean="0"/>
              <a:t>2013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081297" y="3752853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/>
              <a:t>תוצר לשעה, </a:t>
            </a:r>
            <a:r>
              <a:rPr lang="he-IL" sz="1400" dirty="0" smtClean="0"/>
              <a:t>2013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786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938928C2EE15146AFEC6527D0FF9201" ma:contentTypeVersion="1" ma:contentTypeDescription="צור מסמך חדש." ma:contentTypeScope="" ma:versionID="dd2e889350f60607b32dd65ff8bbb2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5d0be1c5bbf6cd520794c7c6a4739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D29F97-E31E-4F08-B6C7-382EFBDBB7B2}"/>
</file>

<file path=customXml/itemProps2.xml><?xml version="1.0" encoding="utf-8"?>
<ds:datastoreItem xmlns:ds="http://schemas.openxmlformats.org/officeDocument/2006/customXml" ds:itemID="{1BDC9600-380E-4757-A1F5-44E6CD93389F}"/>
</file>

<file path=customXml/itemProps3.xml><?xml version="1.0" encoding="utf-8"?>
<ds:datastoreItem xmlns:ds="http://schemas.openxmlformats.org/officeDocument/2006/customXml" ds:itemID="{7F70B7C7-0213-4758-BE87-D3811D3F966A}"/>
</file>

<file path=docProps/app.xml><?xml version="1.0" encoding="utf-8"?>
<Properties xmlns="http://schemas.openxmlformats.org/officeDocument/2006/extended-properties" xmlns:vt="http://schemas.openxmlformats.org/officeDocument/2006/docPropsVTypes">
  <TotalTime>26207</TotalTime>
  <Words>3216</Words>
  <Application>Microsoft Office PowerPoint</Application>
  <PresentationFormat>Custom</PresentationFormat>
  <Paragraphs>485</Paragraphs>
  <Slides>35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בעיית הפריון בישראל תפקיד הממשלה  מכון אהרן למדיניות כלכלית</vt:lpstr>
      <vt:lpstr>מבנה המצגת וסיכום</vt:lpstr>
      <vt:lpstr>פער הפריון בין ישראל לארה"ב</vt:lpstr>
      <vt:lpstr>פער הפריון בין ישראל לארה"ב</vt:lpstr>
      <vt:lpstr>פער הפריון בין ישראל לארה"ב</vt:lpstr>
      <vt:lpstr>למי אנחנו רוצים להידמות?</vt:lpstr>
      <vt:lpstr>למי אנחנו רוצים להידמות?</vt:lpstr>
      <vt:lpstr>תיאוריה - תרומת הממשלה לפער הפריון</vt:lpstr>
      <vt:lpstr> אופטימיזציה לקביעת רמת ההון הפרטי</vt:lpstr>
      <vt:lpstr>פרוק מרכיבי פער הפריון</vt:lpstr>
      <vt:lpstr>נתונים: רמת ההון הכולל – פרטי וציבורי - לשעת עבודה</vt:lpstr>
      <vt:lpstr>נתונים: רמת ההון הציבורי</vt:lpstr>
      <vt:lpstr>נתונים: ההון האנושי</vt:lpstr>
      <vt:lpstr>תוצאות: הפריון הכולל</vt:lpstr>
      <vt:lpstr>תוצאות: עלות ההון הפרטי</vt:lpstr>
      <vt:lpstr>תוצאות: תרומת המרכיבים השונים לפער הפריון</vt:lpstr>
      <vt:lpstr>המבנה הענפי – מחקר המשך עם נתוני מיקרו</vt:lpstr>
      <vt:lpstr>פירוק ענפי – ענפי המשק</vt:lpstr>
      <vt:lpstr>פירוק ענפי – השוואה בינלאומית</vt:lpstr>
      <vt:lpstr>המלצות מדיניות</vt:lpstr>
      <vt:lpstr>המלצות להורדת מחיר ההון</vt:lpstr>
      <vt:lpstr>המלצות מדיניות – ההון הציבורי</vt:lpstr>
      <vt:lpstr>ההשפעות החיוביות של ההשקעה הציבורית על הצמיחה</vt:lpstr>
      <vt:lpstr>המלצות מדיניות – ההון האנושי</vt:lpstr>
      <vt:lpstr>PowerPoint Presentation</vt:lpstr>
      <vt:lpstr>השפעת העובדים הזרים על הפריון</vt:lpstr>
      <vt:lpstr>ההון הציבורי על סמך מדדי תוצאה בינלאומיים</vt:lpstr>
      <vt:lpstr>איכות התשתיות למסחר ותחבורה</vt:lpstr>
      <vt:lpstr>בעיית הפריון הנמוך בישראל אינה חדשה</vt:lpstr>
      <vt:lpstr>השפעת מס החברות על רמת ההון</vt:lpstr>
      <vt:lpstr>השפעת מס החברות על רמת ההון</vt:lpstr>
      <vt:lpstr>קידום עסקים באמצעות הפחתת הנטל הרגולטורי</vt:lpstr>
      <vt:lpstr>קידום עסקים - מה צריך לעשות</vt:lpstr>
      <vt:lpstr>פער הפריון מול ארה"ב</vt:lpstr>
      <vt:lpstr>קורלציה בין ההון האנושי לרמת הפריון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מדיניות תומכת צמיחה וצמצום עוני  הכנס השנתי של מכון אהרן למדיניות כלכלית</dc:title>
  <dc:creator>Avihai</dc:creator>
  <cp:lastModifiedBy>Avihai</cp:lastModifiedBy>
  <cp:revision>774</cp:revision>
  <cp:lastPrinted>2016-06-13T08:40:02Z</cp:lastPrinted>
  <dcterms:created xsi:type="dcterms:W3CDTF">2016-05-14T15:42:28Z</dcterms:created>
  <dcterms:modified xsi:type="dcterms:W3CDTF">2016-12-13T15:42:10Z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0x0101003938928C2EE15146AFEC6527D0FF9201</vt:lpwstr>
  </property>
</Properties>
</file>