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he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5D286-B25D-41BA-8BF3-A80FE0576C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FFAD0D-7E04-47E3-A4F4-08FC93AD3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F5594-4772-466A-B230-FCA80D9D7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3D6E7-06E5-444C-9A54-8AD99A48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27ECF-6ADA-4E0B-BBCC-1D101A40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6744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65C86-A5E8-4B17-850F-0D3AF67F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A6DC8E-35F3-42DA-A250-185083A7B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787FF-79EE-408D-9613-696D05DC0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DFA16-21FF-4973-A2BE-85A808236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A860B-86AD-48CD-9BD5-0527464F7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448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330D48-641C-4348-BC70-5514F1C44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4147F4-FA60-4CBF-9644-14F95B246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9A24A-8B73-48BD-B19D-2521A7E31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9D133-9B6D-4B00-AEDE-23F3033D9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8B036-DA68-4DB3-9E2A-CB96FD0F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5485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D8B7B-AE73-4DCF-836C-827E6C54F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A5CCC-0DA6-4C73-8F27-97E781655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F3BDE-5B97-4EE3-8C99-F75ABCD9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21CF6-D32A-49B4-A52A-0F4C39295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B9A68-571A-4410-875A-D39ACB9D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523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D376-5365-4BA3-9D36-E4F3BD5C3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9A482-0322-4C01-80B2-EF75BD34A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7AD33-282C-4932-8E2F-D61C4D3A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1A5B0-79D9-4C36-ADCA-83E10F321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B2A41-E9C2-4A69-81D8-90A22CFFE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03412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E4E0-2192-4A75-8046-FB4FFA59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72795-50B8-4A87-A101-D2BA12CF0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65AC1-E028-474F-AF5F-03A9730BA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6E34E8-36F1-476F-92D5-532A4759A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8E0C2-4361-4A16-8F55-60105756E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BD869-5611-467F-A8C4-B957F4D1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11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AAE18-C222-43EB-B027-4CE1507AE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98797-6039-4508-9408-339CAEFF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EF0E6-CE8A-4912-AD38-1A91B05FFD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0B9764-80BA-4785-9064-17EB20210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D56054-C74F-44DC-AB56-E9889D7C8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3268DE-9D53-44FB-A277-FACF52461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0DCEB-66BB-4E17-95A0-15DF8773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AE9245-7828-4F42-AC9A-6B117B41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2439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5851-08BB-48C6-8CA3-3EBACA5A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5B8126-55E0-4B51-9C59-0DF32D855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52771-1B49-41AE-8A09-51801182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B8BD8-AF0A-42D4-B236-416DFCAEC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1563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3F8D9-912B-4C8A-ACA7-3E7456EA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4E6898-B5B0-464A-8AEA-13EA4103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E36DD-03AD-4C6F-9C4B-A4A05689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8836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C79EB-C299-400B-91AC-DF9975EEC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B39B0-4513-494E-BDA3-A2AA1A9EA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81CE3-55F5-4E55-84A3-EC3312829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6F061-6F82-4E3D-95A8-FE3CBD34A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ACB0B-2F5D-4911-80B4-8AB469873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00D5C-0829-4174-A250-DE20E0696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9953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67E38-01C0-4B0A-90A1-C994E3AA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8588F-F300-4679-8D8C-1D13E3A29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CEBCF0-7D20-4F8E-9879-74F360EDA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D3E5C-5C48-4973-95E8-99A1CC128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59E39-24A9-456B-A51C-BA583B6DC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96BF2-CDF5-43ED-888B-D7ACBB13A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111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108E67-6695-4415-97FE-DB9A8320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4F531-E92A-4519-BD50-922CD33A7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D225B-F9F9-4574-AC9C-52EFD44BE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4B83B-75FF-40EE-B163-D545616BFCF3}" type="datetimeFigureOut">
              <a:rPr lang="he-IL" smtClean="0"/>
              <a:t>כ"ג/תמוז/תשע"ז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79AC5-3195-488F-90DC-2BE9A9CB13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F95D1-3B23-4CC6-AC0D-A35FC3051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EAE0B-69C8-49B8-B19D-0FEC3F16561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800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alon77g/videos/10155214023209581/?hc_location=uf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hyperlink" Target="http://openclipart.org/detail/19358/clock-by-manio1" TargetMode="External"/><Relationship Id="rId18" Type="http://schemas.openxmlformats.org/officeDocument/2006/relationships/image" Target="../media/image10.jpg"/><Relationship Id="rId3" Type="http://schemas.openxmlformats.org/officeDocument/2006/relationships/hyperlink" Target="https://openclipart.org/detail/201979/housepurple" TargetMode="External"/><Relationship Id="rId7" Type="http://schemas.openxmlformats.org/officeDocument/2006/relationships/hyperlink" Target="http://commons.wikimedia.org/wiki/File:Factory_1b.svg" TargetMode="External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hyperlink" Target="http://www.thecryptocrew.com/2013/03/a-list-of-questionable-publisher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hyperlink" Target="http://alexdj94.deviantart.com/art/South-Park-Eric-Cartman-HD-AI-CS6-319157399" TargetMode="External"/><Relationship Id="rId5" Type="http://schemas.openxmlformats.org/officeDocument/2006/relationships/hyperlink" Target="http://openclipart.org/detail/3983/old-bridge-by-jportugall" TargetMode="External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19" Type="http://schemas.openxmlformats.org/officeDocument/2006/relationships/hyperlink" Target="http://he.wikipedia.org/wiki/&#215;&#169;&#215;&#167;&#215;&#156;_&#215;&#151;&#215;&#147;&#215;&#169;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naturalmentejodido.blogspot.com/2007_11_01_archive.html" TargetMode="Externa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E33A8-4798-494C-93E5-0EFC6D8AF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735" y="1417329"/>
            <a:ext cx="9399640" cy="2387600"/>
          </a:xfrm>
        </p:spPr>
        <p:txBody>
          <a:bodyPr>
            <a:normAutofit/>
          </a:bodyPr>
          <a:lstStyle/>
          <a:p>
            <a:r>
              <a:rPr lang="he-IL" sz="5400" dirty="0"/>
              <a:t>ניהול גודש בכבישים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he-IL" sz="3200" dirty="0"/>
              <a:t>כיצד ניתן לצמצם את הצפיפות בכבישים על ידי אימוץ אגרות גודש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CF4D3-A427-4870-B7EE-9B997BD7E4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1375" y="4073986"/>
            <a:ext cx="9144000" cy="1655762"/>
          </a:xfrm>
        </p:spPr>
        <p:txBody>
          <a:bodyPr/>
          <a:lstStyle/>
          <a:p>
            <a:r>
              <a:rPr lang="he-IL" dirty="0"/>
              <a:t>עומר מואב, שני </a:t>
            </a:r>
            <a:r>
              <a:rPr lang="he-IL" dirty="0" err="1"/>
              <a:t>שרייבר</a:t>
            </a:r>
            <a:endParaRPr lang="he-IL" dirty="0"/>
          </a:p>
          <a:p>
            <a:endParaRPr lang="he-IL" dirty="0"/>
          </a:p>
          <a:p>
            <a:r>
              <a:rPr lang="he-IL" sz="3600" dirty="0"/>
              <a:t>מכון אהרן</a:t>
            </a:r>
          </a:p>
        </p:txBody>
      </p:sp>
    </p:spTree>
    <p:extLst>
      <p:ext uri="{BB962C8B-B14F-4D97-AF65-F5344CB8AC3E}">
        <p14:creationId xmlns:p14="http://schemas.microsoft.com/office/powerpoint/2010/main" val="102779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2B242-5C0F-4149-8FDC-E8ADB7CFC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 dirty="0"/>
              <a:t>בתכנית היום: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F904A-D0E3-4C03-B3A9-B3AA3E361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/>
              <a:t>הרצאת </a:t>
            </a:r>
            <a:r>
              <a:rPr lang="en-US" dirty="0"/>
              <a:t>TED</a:t>
            </a:r>
            <a:r>
              <a:rPr lang="he-IL" dirty="0"/>
              <a:t> על אגרות הגודש בשטוקהולם</a:t>
            </a:r>
          </a:p>
          <a:p>
            <a:pPr algn="r" rtl="1"/>
            <a:r>
              <a:rPr lang="he-IL" dirty="0"/>
              <a:t>תאוריה של מיסוי השפעות חיצוניות</a:t>
            </a:r>
          </a:p>
          <a:p>
            <a:pPr algn="r" rtl="1"/>
            <a:r>
              <a:rPr lang="he-IL" dirty="0"/>
              <a:t>סיפור להמחשת שיפור הרווחה מאגרות גודש</a:t>
            </a:r>
          </a:p>
          <a:p>
            <a:pPr algn="r" rtl="1"/>
            <a:r>
              <a:rPr lang="he-IL" dirty="0"/>
              <a:t>מה עומד מאחורי החיבה של כלכלנים לאגרות גודש והסלידה של רוב הציבור (בתמצית: חוסר הבנה של הציבור)</a:t>
            </a:r>
          </a:p>
          <a:p>
            <a:pPr algn="r" rtl="1"/>
            <a:r>
              <a:rPr lang="he-IL" dirty="0"/>
              <a:t>השלמות: השקעה בתשתיות תחבורה והסרת (חלק) מהחסמים הרגולטוריים שמונעים יוזמות של השוק הפרטי בתחום התחבורה הציבורית/שיתופית  </a:t>
            </a:r>
          </a:p>
        </p:txBody>
      </p:sp>
    </p:spTree>
    <p:extLst>
      <p:ext uri="{BB962C8B-B14F-4D97-AF65-F5344CB8AC3E}">
        <p14:creationId xmlns:p14="http://schemas.microsoft.com/office/powerpoint/2010/main" val="69869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FB7-A27B-4CB6-B600-31D4BD991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263DA-E47B-472F-B5BF-36847CB2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https://www.facebook.com/alon77g/videos/10155214023209581/?hc_location=ufi</a:t>
            </a:r>
            <a:endParaRPr lang="he-IL" dirty="0"/>
          </a:p>
          <a:p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66633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9C14-DDC2-49B5-9FB6-F990D25BE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218" y="365125"/>
            <a:ext cx="8787581" cy="1325563"/>
          </a:xfrm>
        </p:spPr>
        <p:txBody>
          <a:bodyPr/>
          <a:lstStyle/>
          <a:p>
            <a:r>
              <a:rPr lang="he-IL" dirty="0"/>
              <a:t>תאוריה של מיסוי השפעות חיצוניות</a:t>
            </a:r>
            <a:br>
              <a:rPr lang="he-IL" dirty="0"/>
            </a:br>
            <a:endParaRPr lang="he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6AFA-20E8-42CE-9D03-A53653887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/>
              <a:t>מס פיגו (</a:t>
            </a:r>
            <a:r>
              <a:rPr lang="en-US" dirty="0" err="1"/>
              <a:t>Pigovian</a:t>
            </a:r>
            <a:r>
              <a:rPr lang="en-US" dirty="0"/>
              <a:t> tax</a:t>
            </a:r>
            <a:r>
              <a:rPr lang="he-IL" dirty="0"/>
              <a:t>)</a:t>
            </a:r>
          </a:p>
          <a:p>
            <a:pPr algn="r" rtl="1"/>
            <a:r>
              <a:rPr lang="he-IL" dirty="0"/>
              <a:t>המס האופטימלי שווה לעלות החיצונית</a:t>
            </a:r>
          </a:p>
          <a:p>
            <a:pPr algn="r" rtl="1"/>
            <a:r>
              <a:rPr lang="he-IL" dirty="0"/>
              <a:t>השתת מס פיגו גורם להפנמת העלויות החיצוניות וגורם להקצאה יעילה (רווחה מרבית)</a:t>
            </a:r>
          </a:p>
          <a:p>
            <a:pPr algn="r" rtl="1"/>
            <a:r>
              <a:rPr lang="he-IL" dirty="0"/>
              <a:t>מאחר והביקוש לשימוש ברכב אינו קשיח לחלוטין (רחוק מזה) מס פיגו (אגרות גודש) ישפרו את ההקצאה</a:t>
            </a:r>
          </a:p>
          <a:p>
            <a:pPr algn="r" rtl="1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5653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6B8D344-B3C0-4E59-851F-8164FDA746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1732141" y="4166515"/>
            <a:ext cx="2711621" cy="2033716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00BB0F-CE7E-4DB8-BA70-73933808F9F6}"/>
              </a:ext>
            </a:extLst>
          </p:cNvPr>
          <p:cNvSpPr/>
          <p:nvPr/>
        </p:nvSpPr>
        <p:spPr>
          <a:xfrm>
            <a:off x="626806" y="3554810"/>
            <a:ext cx="11417028" cy="42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1" name="Content Placeholder 9">
            <a:extLst>
              <a:ext uri="{FF2B5EF4-FFF2-40B4-BE49-F238E27FC236}">
                <a16:creationId xmlns:a16="http://schemas.microsoft.com/office/drawing/2014/main" id="{4FE960D5-3C07-4D2B-ABD6-2F16631554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19132" y="4511215"/>
            <a:ext cx="2711621" cy="2033716"/>
          </a:xfrm>
          <a:prstGeom prst="rect">
            <a:avLst/>
          </a:prstGeom>
        </p:spPr>
      </p:pic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469019D0-BF84-4BFE-9AE0-10FFBBBE3F7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1958581" y="4623001"/>
            <a:ext cx="2711621" cy="2033716"/>
          </a:xfrm>
          <a:prstGeom prst="rect">
            <a:avLst/>
          </a:prstGeom>
        </p:spPr>
      </p:pic>
      <p:pic>
        <p:nvPicPr>
          <p:cNvPr id="13" name="Content Placeholder 9">
            <a:extLst>
              <a:ext uri="{FF2B5EF4-FFF2-40B4-BE49-F238E27FC236}">
                <a16:creationId xmlns:a16="http://schemas.microsoft.com/office/drawing/2014/main" id="{C7C82951-1732-45A7-A36B-8F0B2F5842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302233" y="5079487"/>
            <a:ext cx="2711621" cy="2033716"/>
          </a:xfrm>
          <a:prstGeom prst="rect">
            <a:avLst/>
          </a:prstGeom>
        </p:spPr>
      </p:pic>
      <p:pic>
        <p:nvPicPr>
          <p:cNvPr id="14" name="Content Placeholder 9">
            <a:extLst>
              <a:ext uri="{FF2B5EF4-FFF2-40B4-BE49-F238E27FC236}">
                <a16:creationId xmlns:a16="http://schemas.microsoft.com/office/drawing/2014/main" id="{2EF352AB-8578-447F-A70C-FA203A45991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1045572" y="4837812"/>
            <a:ext cx="2711621" cy="20337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A78D45-B6DA-4287-B030-17B2B6AE0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9449707" y="2906948"/>
            <a:ext cx="2594127" cy="15240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A3D15F-CA95-45F8-8CD6-5AD50EDF2EF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3472148" y="1260987"/>
            <a:ext cx="2345902" cy="19294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EA8086-62B0-46A3-9803-9D9133EF89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8873236" y="2184805"/>
            <a:ext cx="1304651" cy="9295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A41488-01D0-4C05-B240-0E639397FF0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4952872" y="3997316"/>
            <a:ext cx="518182" cy="4652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680C079-518C-4AE2-85DB-9253477A9BF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3"/>
              </a:ext>
            </a:extLst>
          </a:blip>
          <a:stretch>
            <a:fillRect/>
          </a:stretch>
        </p:blipFill>
        <p:spPr>
          <a:xfrm>
            <a:off x="9062768" y="1395793"/>
            <a:ext cx="773878" cy="77387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21B96CD-9958-4A28-8029-4BD970170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4330311" y="2893126"/>
            <a:ext cx="885343" cy="149496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F7662CA-9C1A-4721-BE01-6EB71B2F1FB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166254" y="4198374"/>
            <a:ext cx="518182" cy="46524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60CB2DA-3386-47FE-9E4F-EBEB88B2598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318654" y="4350774"/>
            <a:ext cx="518182" cy="46524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58610E9-EA2F-43C5-8A2F-623D66C3393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471054" y="4503174"/>
            <a:ext cx="518182" cy="46524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274993A-E49D-4C3D-9DFF-65EDAA19306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623454" y="4655574"/>
            <a:ext cx="518182" cy="4652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4E4E12D-BB7C-42CB-94A2-620E0F133A4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775854" y="4807974"/>
            <a:ext cx="518182" cy="46524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C51311C-33CA-4079-8B10-D8833097013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970999" y="4986358"/>
            <a:ext cx="518182" cy="46524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97D7273-B0F9-4B2C-A96F-A89601A3C9B1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3727914" y="4372571"/>
            <a:ext cx="738873" cy="66338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0E8810F-3D52-458F-A6E5-5671D79E779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4140139" y="4940843"/>
            <a:ext cx="738873" cy="66338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8AED92F-7BB2-4DF3-9F5C-5945C38ACE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8025489" y="4190792"/>
            <a:ext cx="1304651" cy="9295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FFB1C2A-CEDA-4776-BC70-5B820C735042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6"/>
              </a:ext>
            </a:extLst>
          </a:blip>
          <a:stretch>
            <a:fillRect/>
          </a:stretch>
        </p:blipFill>
        <p:spPr>
          <a:xfrm>
            <a:off x="6170521" y="4312017"/>
            <a:ext cx="877535" cy="93603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44BAE9A-BD50-437B-B03E-3013658F449A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4486519" y="3193849"/>
            <a:ext cx="367366" cy="6259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C40C64-6EBF-40DD-AF76-8A9FA163F6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9"/>
              </a:ext>
            </a:extLst>
          </a:blip>
          <a:stretch>
            <a:fillRect/>
          </a:stretch>
        </p:blipFill>
        <p:spPr>
          <a:xfrm>
            <a:off x="1731347" y="1868677"/>
            <a:ext cx="941944" cy="9482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41B984-FA1F-49F9-A24C-48EEF9E47C3B}"/>
              </a:ext>
            </a:extLst>
          </p:cNvPr>
          <p:cNvSpPr txBox="1"/>
          <p:nvPr/>
        </p:nvSpPr>
        <p:spPr>
          <a:xfrm>
            <a:off x="3672348" y="268959"/>
            <a:ext cx="650553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/>
              <a:t>סיפור להמחשת שיפור הרווחה מאגרות גודש</a:t>
            </a:r>
          </a:p>
          <a:p>
            <a:endParaRPr lang="he-IL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1C1637-88CB-4449-8D3C-00F464EFC15A}"/>
              </a:ext>
            </a:extLst>
          </p:cNvPr>
          <p:cNvSpPr txBox="1"/>
          <p:nvPr/>
        </p:nvSpPr>
        <p:spPr>
          <a:xfrm>
            <a:off x="6607277" y="5451599"/>
            <a:ext cx="160757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2000" dirty="0"/>
              <a:t>זמן המתנה?</a:t>
            </a:r>
          </a:p>
          <a:p>
            <a:pPr algn="r" rtl="1"/>
            <a:r>
              <a:rPr lang="he-IL" sz="2000" dirty="0"/>
              <a:t>שיפור רווחה?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99800-5082-4813-8304-D92A43D471C9}"/>
              </a:ext>
            </a:extLst>
          </p:cNvPr>
          <p:cNvSpPr txBox="1"/>
          <p:nvPr/>
        </p:nvSpPr>
        <p:spPr>
          <a:xfrm>
            <a:off x="8613058" y="5538018"/>
            <a:ext cx="28906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/>
              <a:t>אגרה משפרת רווחה!</a:t>
            </a:r>
          </a:p>
        </p:txBody>
      </p:sp>
    </p:spTree>
    <p:extLst>
      <p:ext uri="{BB962C8B-B14F-4D97-AF65-F5344CB8AC3E}">
        <p14:creationId xmlns:p14="http://schemas.microsoft.com/office/powerpoint/2010/main" val="3194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D3320-9207-42DF-A108-F4760F2D4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he-IL" dirty="0"/>
              <a:t>מה עומד מאחורי הסלידה של הציבור מאגרות גודש?</a:t>
            </a:r>
            <a:br>
              <a:rPr lang="he-IL" dirty="0"/>
            </a:br>
            <a:endParaRPr lang="he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594F4-445A-4162-A1EA-8A5F48D3B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/>
              <a:t>חוסר הבנה (המחשבה שהביקוש קשיח ושצריך חלופה סבירה לכל משתמש ברכב פרטי)</a:t>
            </a:r>
          </a:p>
          <a:p>
            <a:pPr algn="r" rtl="1"/>
            <a:r>
              <a:rPr lang="he-IL" dirty="0"/>
              <a:t>העדר חלופות מספיקות</a:t>
            </a:r>
          </a:p>
          <a:p>
            <a:pPr algn="r" rtl="1"/>
            <a:r>
              <a:rPr lang="he-IL" dirty="0"/>
              <a:t>חשש מפגיעה בחלשים</a:t>
            </a:r>
          </a:p>
          <a:p>
            <a:pPr algn="r" rtl="1"/>
            <a:r>
              <a:rPr lang="he-IL" dirty="0"/>
              <a:t>חשש מנטל נוסף</a:t>
            </a:r>
          </a:p>
          <a:p>
            <a:pPr algn="r" rtl="1"/>
            <a:r>
              <a:rPr lang="he-IL" dirty="0"/>
              <a:t>הרעיון שיש לסבסד תחבורה</a:t>
            </a:r>
          </a:p>
          <a:p>
            <a:pPr algn="r" rtl="1"/>
            <a:r>
              <a:rPr lang="he-IL" dirty="0"/>
              <a:t>התעלמות מהשיפור בתחבורה ציבורית</a:t>
            </a:r>
          </a:p>
          <a:p>
            <a:pPr marL="0" indent="0" algn="r" rtl="1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9676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F721A-F4D7-4A64-8168-C83606128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29" y="1205785"/>
            <a:ext cx="10515600" cy="1825010"/>
          </a:xfrm>
        </p:spPr>
        <p:txBody>
          <a:bodyPr>
            <a:normAutofit fontScale="90000"/>
          </a:bodyPr>
          <a:lstStyle/>
          <a:p>
            <a:pPr algn="r" rtl="1"/>
            <a:r>
              <a:rPr lang="he-IL" dirty="0"/>
              <a:t>השקעה בתשתיות תחבורה והסרת (חלק) מהחסמים הרגולטוריים שמונעים יוזמות של השוק הפרטי בתחום התחבורה הציבורית/שיתופית:</a:t>
            </a:r>
            <a:br>
              <a:rPr lang="he-IL" dirty="0"/>
            </a:br>
            <a:r>
              <a:rPr lang="he-IL" dirty="0"/>
              <a:t/>
            </a:r>
            <a:br>
              <a:rPr lang="he-IL" dirty="0"/>
            </a:br>
            <a:r>
              <a:rPr lang="he-IL" dirty="0"/>
              <a:t>  </a:t>
            </a:r>
            <a:br>
              <a:rPr lang="he-IL" dirty="0"/>
            </a:br>
            <a:endParaRPr lang="he-IL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E392F6-A41C-4DD5-B238-6155F58E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813" y="2506662"/>
            <a:ext cx="10515600" cy="4351338"/>
          </a:xfrm>
        </p:spPr>
        <p:txBody>
          <a:bodyPr/>
          <a:lstStyle/>
          <a:p>
            <a:pPr algn="r" rtl="1"/>
            <a:r>
              <a:rPr lang="he-IL" dirty="0"/>
              <a:t>מוניות שירות</a:t>
            </a:r>
          </a:p>
          <a:p>
            <a:pPr algn="r" rtl="1"/>
            <a:r>
              <a:rPr lang="he-IL" dirty="0"/>
              <a:t>תחבורה שיתופית</a:t>
            </a:r>
          </a:p>
        </p:txBody>
      </p:sp>
    </p:spTree>
    <p:extLst>
      <p:ext uri="{BB962C8B-B14F-4D97-AF65-F5344CB8AC3E}">
        <p14:creationId xmlns:p14="http://schemas.microsoft.com/office/powerpoint/2010/main" val="96588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3938928C2EE15146AFEC6527D0FF9201" ma:contentTypeVersion="1" ma:contentTypeDescription="צור מסמך חדש." ma:contentTypeScope="" ma:versionID="dd2e889350f60607b32dd65ff8bbb29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5d0be1c5bbf6cd520794c7c6a47399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מתזמן תאריך התחלה" ma:description="'מתזמן תאריך התחלה' הוא עמודת אתר שיוצרת תכונת הפרסום. היא משמשת לציון התאריך והשעה שבהם יופיע הדף לראשונה בפני מבקרי האתר." ma:hidden="true" ma:internalName="PublishingStartDate">
      <xsd:simpleType>
        <xsd:restriction base="dms:Unknown"/>
      </xsd:simpleType>
    </xsd:element>
    <xsd:element name="PublishingExpirationDate" ma:index="9" nillable="true" ma:displayName="מתזמן תאריך סיום" ma:description="'תזמון תאריך הסיום' הוא עמודת אתר שיוצרת תכונת הפרסום. היא משמשת לציון התאריך והשעה שבהם הדף לא יופיע עוד בפני מבקרי האתר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66D3828-863C-45E5-B68C-C021BE987385}"/>
</file>

<file path=customXml/itemProps2.xml><?xml version="1.0" encoding="utf-8"?>
<ds:datastoreItem xmlns:ds="http://schemas.openxmlformats.org/officeDocument/2006/customXml" ds:itemID="{C10FDC54-FEBE-4982-B839-EC2B8941CC6B}"/>
</file>

<file path=customXml/itemProps3.xml><?xml version="1.0" encoding="utf-8"?>
<ds:datastoreItem xmlns:ds="http://schemas.openxmlformats.org/officeDocument/2006/customXml" ds:itemID="{B42FA7C6-1488-44AC-904B-6DF0E5FBDAE1}"/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202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ניהול גודש בכבישים  כיצד ניתן לצמצם את הצפיפות בכבישים על ידי אימוץ אגרות גודש</vt:lpstr>
      <vt:lpstr>בתכנית היום:</vt:lpstr>
      <vt:lpstr>PowerPoint Presentation</vt:lpstr>
      <vt:lpstr>תאוריה של מיסוי השפעות חיצוניות </vt:lpstr>
      <vt:lpstr>PowerPoint Presentation</vt:lpstr>
      <vt:lpstr>מה עומד מאחורי הסלידה של הציבור מאגרות גודש? </vt:lpstr>
      <vt:lpstr>השקעה בתשתיות תחבורה והסרת (חלק) מהחסמים הרגולטוריים שמונעים יוזמות של השוק הפרטי בתחום התחבורה הציבורית/שיתופית: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ניהול גודש בכבישים</dc:title>
  <dc:creator>Omer</dc:creator>
  <cp:lastModifiedBy>Tzabar-Ninyo Vered</cp:lastModifiedBy>
  <cp:revision>15</cp:revision>
  <dcterms:created xsi:type="dcterms:W3CDTF">2017-07-12T16:03:32Z</dcterms:created>
  <dcterms:modified xsi:type="dcterms:W3CDTF">2017-07-17T08:39:45Z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0x0101003938928C2EE15146AFEC6527D0FF9201</vt:lpwstr>
  </property>
</Properties>
</file>