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drawings/drawing1.xml" ContentType="application/vnd.openxmlformats-officedocument.drawingml.chartshapes+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notesSlides/notesSlide3.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4.xml" ContentType="application/vnd.openxmlformats-officedocument.presentationml.notesSlid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charts/chart3.xml" ContentType="application/vnd.openxmlformats-officedocument.drawingml.chart+xml"/>
  <Override PartName="/ppt/charts/chart2.xml" ContentType="application/vnd.openxmlformats-officedocument.drawingml.chart+xml"/>
  <Override PartName="/ppt/charts/chart1.xml" ContentType="application/vnd.openxmlformats-officedocument.drawingml.chart+xml"/>
  <Override PartName="/ppt/theme/theme3.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256" r:id="rId2"/>
    <p:sldId id="271" r:id="rId3"/>
    <p:sldId id="277" r:id="rId4"/>
    <p:sldId id="311" r:id="rId5"/>
    <p:sldId id="318" r:id="rId6"/>
    <p:sldId id="409" r:id="rId7"/>
    <p:sldId id="411" r:id="rId8"/>
    <p:sldId id="401" r:id="rId9"/>
    <p:sldId id="40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4244"/>
    <a:srgbClr val="2077BC"/>
    <a:srgbClr val="2E76BB"/>
    <a:srgbClr val="4241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17" autoAdjust="0"/>
    <p:restoredTop sz="89286" autoAdjust="0"/>
  </p:normalViewPr>
  <p:slideViewPr>
    <p:cSldViewPr snapToGrid="0">
      <p:cViewPr varScale="1">
        <p:scale>
          <a:sx n="104" d="100"/>
          <a:sy n="104" d="100"/>
        </p:scale>
        <p:origin x="-1992" y="-90"/>
      </p:cViewPr>
      <p:guideLst>
        <p:guide orient="horz" pos="2160"/>
        <p:guide pos="2880"/>
      </p:guideLst>
    </p:cSldViewPr>
  </p:slideViewPr>
  <p:notesTextViewPr>
    <p:cViewPr>
      <p:scale>
        <a:sx n="1" d="1"/>
        <a:sy n="1" d="1"/>
      </p:scale>
      <p:origin x="0" y="0"/>
    </p:cViewPr>
  </p:notesTextViewPr>
  <p:sorterViewPr>
    <p:cViewPr>
      <p:scale>
        <a:sx n="100" d="100"/>
        <a:sy n="100" d="100"/>
      </p:scale>
      <p:origin x="0" y="-4304"/>
    </p:cViewPr>
  </p:sorterViewPr>
  <p:notesViewPr>
    <p:cSldViewPr snapToGrid="0">
      <p:cViewPr varScale="1">
        <p:scale>
          <a:sx n="85" d="100"/>
          <a:sy n="85" d="100"/>
        </p:scale>
        <p:origin x="-378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eitan\Desktop\&#1508;&#1497;&#1512;&#1497;&#1493;&#1503;%20&#1495;&#1491;&#1513;\&#1508;&#1512;&#1497;&#1493;&#1503;%20&#1506;&#1489;&#1493;&#1491;&#1492;%20&#1489;&#1502;&#1495;&#1497;&#1512;&#1497;%20201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eitan\Desktop\&#1508;&#1497;&#1512;&#1497;&#1493;&#1503;%20&#1495;&#1491;&#1513;\&#1495;&#1500;&#1511;&#1492;%20&#1513;&#1500;%20&#1492;&#1514;&#1506;&#1513;&#1497;&#1497;&#1492;%20&#1489;&#1514;&#1493;&#1510;&#1512;%20&#1489;&#1497;&#1513;&#1512;&#1488;&#1500;%20&#1502;&#1493;&#1500;%20OEC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eitan\Desktop\&#1492;&#1502;&#1499;&#1493;&#1503;%20&#1492;&#1497;&#1513;&#1512;&#1488;&#1500;&#1497;%20&#1500;&#1491;&#1502;&#1493;&#1511;&#1512;&#1496;&#1497;&#1492;\&#1504;&#1497;&#1514;&#1493;&#1495;%20&#1514;&#1506;&#1513;&#1497;&#1497;&#1492;%20-%20&#1492;&#1513;&#1493;&#1493;&#1488;&#1492;%20&#1489;&#1497;&#1504;&#1500;&#1488;&#1493;&#1502;&#1497;&#1514;\&#1495;&#1500;&#1511;&#1501;%20&#1513;&#1500;%20&#1492;&#1513;&#1497;&#1512;&#1493;&#1514;&#1497;&#1501;%20&#1500;&#1500;&#1488;%20&#1502;&#1493;&#1508;%20&#1493;&#1496;&#1499;&#1504;&#1493;&#1500;&#1493;&#1490;&#1497;&#1492;%20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he-IL" sz="2800" dirty="0">
                <a:solidFill>
                  <a:schemeClr val="bg1"/>
                </a:solidFill>
                <a:latin typeface="David" panose="020E0502060401010101" pitchFamily="34" charset="-79"/>
                <a:cs typeface="David" panose="020E0502060401010101" pitchFamily="34" charset="-79"/>
              </a:rPr>
              <a:t>פריון העבודה ב-</a:t>
            </a:r>
            <a:r>
              <a:rPr lang="en-US" sz="2800" dirty="0">
                <a:solidFill>
                  <a:schemeClr val="bg1"/>
                </a:solidFill>
                <a:latin typeface="David" panose="020E0502060401010101" pitchFamily="34" charset="-79"/>
                <a:cs typeface="David" panose="020E0502060401010101" pitchFamily="34" charset="-79"/>
              </a:rPr>
              <a:t>OECD</a:t>
            </a:r>
            <a:r>
              <a:rPr lang="he-IL" sz="2800" dirty="0">
                <a:solidFill>
                  <a:schemeClr val="bg1"/>
                </a:solidFill>
                <a:latin typeface="David" panose="020E0502060401010101" pitchFamily="34" charset="-79"/>
                <a:cs typeface="David" panose="020E0502060401010101" pitchFamily="34" charset="-79"/>
              </a:rPr>
              <a:t> ובישראל, 2000-2017</a:t>
            </a:r>
          </a:p>
          <a:p>
            <a:pPr>
              <a:defRPr/>
            </a:pPr>
            <a:r>
              <a:rPr lang="he-IL" sz="2400" dirty="0">
                <a:solidFill>
                  <a:schemeClr val="bg1"/>
                </a:solidFill>
                <a:latin typeface="David" panose="020E0502060401010101" pitchFamily="34" charset="-79"/>
                <a:cs typeface="David" panose="020E0502060401010101" pitchFamily="34" charset="-79"/>
              </a:rPr>
              <a:t>לפי שקילות כוח</a:t>
            </a:r>
            <a:r>
              <a:rPr lang="he-IL" sz="2400" baseline="0" dirty="0">
                <a:solidFill>
                  <a:schemeClr val="bg1"/>
                </a:solidFill>
                <a:latin typeface="David" panose="020E0502060401010101" pitchFamily="34" charset="-79"/>
                <a:cs typeface="David" panose="020E0502060401010101" pitchFamily="34" charset="-79"/>
              </a:rPr>
              <a:t> </a:t>
            </a:r>
            <a:r>
              <a:rPr lang="he-IL" sz="2400" dirty="0">
                <a:solidFill>
                  <a:schemeClr val="bg1"/>
                </a:solidFill>
                <a:latin typeface="David" panose="020E0502060401010101" pitchFamily="34" charset="-79"/>
                <a:cs typeface="David" panose="020E0502060401010101" pitchFamily="34" charset="-79"/>
              </a:rPr>
              <a:t>קנייה (</a:t>
            </a:r>
            <a:r>
              <a:rPr lang="en-US" sz="2400" dirty="0">
                <a:solidFill>
                  <a:schemeClr val="bg1"/>
                </a:solidFill>
                <a:latin typeface="David" panose="020E0502060401010101" pitchFamily="34" charset="-79"/>
                <a:cs typeface="David" panose="020E0502060401010101" pitchFamily="34" charset="-79"/>
              </a:rPr>
              <a:t>PPP</a:t>
            </a:r>
            <a:r>
              <a:rPr lang="he-IL" sz="2400" dirty="0">
                <a:solidFill>
                  <a:schemeClr val="bg1"/>
                </a:solidFill>
                <a:latin typeface="David" panose="020E0502060401010101" pitchFamily="34" charset="-79"/>
                <a:cs typeface="David" panose="020E0502060401010101" pitchFamily="34" charset="-79"/>
              </a:rPr>
              <a:t>) ומחירי 2017</a:t>
            </a:r>
          </a:p>
        </c:rich>
      </c:tx>
      <c:layout>
        <c:manualLayout>
          <c:xMode val="edge"/>
          <c:yMode val="edge"/>
          <c:x val="0.19557514603934964"/>
          <c:y val="1.8838906287269883E-3"/>
        </c:manualLayout>
      </c:layout>
      <c:overlay val="0"/>
    </c:title>
    <c:autoTitleDeleted val="0"/>
    <c:plotArea>
      <c:layout>
        <c:manualLayout>
          <c:layoutTarget val="inner"/>
          <c:xMode val="edge"/>
          <c:yMode val="edge"/>
          <c:x val="0.11886419548149729"/>
          <c:y val="0.15673035502586419"/>
          <c:w val="0.87416429745213919"/>
          <c:h val="0.79572039384291138"/>
        </c:manualLayout>
      </c:layout>
      <c:lineChart>
        <c:grouping val="standard"/>
        <c:varyColors val="0"/>
        <c:ser>
          <c:idx val="1"/>
          <c:order val="0"/>
          <c:tx>
            <c:strRef>
              <c:f>ערוך!$B$66</c:f>
              <c:strCache>
                <c:ptCount val="1"/>
                <c:pt idx="0">
                  <c:v>OECD</c:v>
                </c:pt>
              </c:strCache>
            </c:strRef>
          </c:tx>
          <c:spPr>
            <a:ln w="50800">
              <a:solidFill>
                <a:srgbClr val="C00000"/>
              </a:solidFill>
            </a:ln>
          </c:spPr>
          <c:marker>
            <c:symbol val="none"/>
          </c:marker>
          <c:dLbls>
            <c:dLbl>
              <c:idx val="0"/>
              <c:layout>
                <c:manualLayout>
                  <c:x val="-2.9051987767584098E-2"/>
                  <c:y val="-3.209627872711718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97CC-4B27-8A95-1B616D9EF54C}"/>
                </c:ext>
              </c:extLst>
            </c:dLbl>
            <c:dLbl>
              <c:idx val="17"/>
              <c:layout>
                <c:manualLayout>
                  <c:x val="-1.3943014132726955E-3"/>
                  <c:y val="1.975561388159813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97CC-4B27-8A95-1B616D9EF54C}"/>
                </c:ext>
              </c:extLst>
            </c:dLbl>
            <c:numFmt formatCode="[$$-409]#,##0.0" sourceLinked="0"/>
            <c:spPr>
              <a:noFill/>
              <a:ln>
                <a:noFill/>
              </a:ln>
              <a:effectLst/>
            </c:spPr>
            <c:txPr>
              <a:bodyPr/>
              <a:lstStyle/>
              <a:p>
                <a:pPr>
                  <a:defRPr sz="1100" b="1">
                    <a:solidFill>
                      <a:srgbClr val="C00000"/>
                    </a:solidFill>
                  </a:defRPr>
                </a:pPr>
                <a:endParaRPr lang="he-IL"/>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numRef>
              <c:f>ערוך!$C$64:$T$64</c:f>
              <c:numCache>
                <c:formatCode>General</c:formatCod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numCache>
            </c:numRef>
          </c:cat>
          <c:val>
            <c:numRef>
              <c:f>ערוך!$C$66:$T$66</c:f>
              <c:numCache>
                <c:formatCode>_ * #,##0.0_ ;_ * \-#,##0.0_ ;_ * "-"??_ ;_ @_ </c:formatCode>
                <c:ptCount val="18"/>
                <c:pt idx="0">
                  <c:v>43.502373476000002</c:v>
                </c:pt>
                <c:pt idx="1">
                  <c:v>44.263082955000002</c:v>
                </c:pt>
                <c:pt idx="2">
                  <c:v>45.015196606000003</c:v>
                </c:pt>
                <c:pt idx="3">
                  <c:v>46.048358408999995</c:v>
                </c:pt>
                <c:pt idx="4">
                  <c:v>47.065149128000002</c:v>
                </c:pt>
                <c:pt idx="5">
                  <c:v>47.809943769999997</c:v>
                </c:pt>
                <c:pt idx="6">
                  <c:v>48.555897525999995</c:v>
                </c:pt>
                <c:pt idx="7">
                  <c:v>49.233338003999997</c:v>
                </c:pt>
                <c:pt idx="8">
                  <c:v>49.256395852999994</c:v>
                </c:pt>
                <c:pt idx="9">
                  <c:v>49.415905185</c:v>
                </c:pt>
                <c:pt idx="10">
                  <c:v>50.287583574999999</c:v>
                </c:pt>
                <c:pt idx="11">
                  <c:v>50.818583339</c:v>
                </c:pt>
                <c:pt idx="12">
                  <c:v>51.065661828000003</c:v>
                </c:pt>
                <c:pt idx="13">
                  <c:v>51.580525917999999</c:v>
                </c:pt>
                <c:pt idx="14">
                  <c:v>51.998051335999996</c:v>
                </c:pt>
                <c:pt idx="15">
                  <c:v>52.538701788999994</c:v>
                </c:pt>
                <c:pt idx="16">
                  <c:v>52.752642396999995</c:v>
                </c:pt>
                <c:pt idx="17">
                  <c:v>53.118915627060616</c:v>
                </c:pt>
              </c:numCache>
            </c:numRef>
          </c:val>
          <c:smooth val="0"/>
          <c:extLst xmlns:c16r2="http://schemas.microsoft.com/office/drawing/2015/06/chart">
            <c:ext xmlns:c16="http://schemas.microsoft.com/office/drawing/2014/chart" uri="{C3380CC4-5D6E-409C-BE32-E72D297353CC}">
              <c16:uniqueId val="{00000002-97CC-4B27-8A95-1B616D9EF54C}"/>
            </c:ext>
          </c:extLst>
        </c:ser>
        <c:ser>
          <c:idx val="0"/>
          <c:order val="1"/>
          <c:tx>
            <c:strRef>
              <c:f>ערוך!$B$65</c:f>
              <c:strCache>
                <c:ptCount val="1"/>
                <c:pt idx="0">
                  <c:v>ישראל</c:v>
                </c:pt>
              </c:strCache>
            </c:strRef>
          </c:tx>
          <c:spPr>
            <a:ln w="50800"/>
          </c:spPr>
          <c:marker>
            <c:symbol val="none"/>
          </c:marker>
          <c:dLbls>
            <c:dLbl>
              <c:idx val="0"/>
              <c:layout>
                <c:manualLayout>
                  <c:x val="-3.2110091743119268E-2"/>
                  <c:y val="-3.209627872711728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7CC-4B27-8A95-1B616D9EF54C}"/>
                </c:ext>
              </c:extLst>
            </c:dLbl>
            <c:dLbl>
              <c:idx val="17"/>
              <c:layout>
                <c:manualLayout>
                  <c:x val="-3.1460709684049105E-3"/>
                  <c:y val="-1.913327500729075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97CC-4B27-8A95-1B616D9EF54C}"/>
                </c:ext>
              </c:extLst>
            </c:dLbl>
            <c:numFmt formatCode="[$$-409]#,##0.0" sourceLinked="0"/>
            <c:spPr>
              <a:noFill/>
              <a:ln>
                <a:noFill/>
              </a:ln>
              <a:effectLst/>
            </c:spPr>
            <c:txPr>
              <a:bodyPr/>
              <a:lstStyle/>
              <a:p>
                <a:pPr>
                  <a:defRPr sz="1100" b="1">
                    <a:solidFill>
                      <a:srgbClr val="0070C0"/>
                    </a:solidFill>
                  </a:defRPr>
                </a:pPr>
                <a:endParaRPr lang="he-IL"/>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numRef>
              <c:f>ערוך!$C$64:$T$64</c:f>
              <c:numCache>
                <c:formatCode>General</c:formatCod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numCache>
            </c:numRef>
          </c:cat>
          <c:val>
            <c:numRef>
              <c:f>ערוך!$C$65:$T$65</c:f>
              <c:numCache>
                <c:formatCode>_ * #,##0.0_ ;_ * \-#,##0.0_ ;_ * "-"??_ ;_ @_ </c:formatCode>
                <c:ptCount val="18"/>
                <c:pt idx="0">
                  <c:v>32.736325348000001</c:v>
                </c:pt>
                <c:pt idx="1">
                  <c:v>33.049649332000001</c:v>
                </c:pt>
                <c:pt idx="2">
                  <c:v>32.456221077999999</c:v>
                </c:pt>
                <c:pt idx="3">
                  <c:v>32.742689265000003</c:v>
                </c:pt>
                <c:pt idx="4">
                  <c:v>34.264485999999998</c:v>
                </c:pt>
                <c:pt idx="5">
                  <c:v>34.667483257999997</c:v>
                </c:pt>
                <c:pt idx="6">
                  <c:v>35.941268831999999</c:v>
                </c:pt>
                <c:pt idx="7">
                  <c:v>36.313846634000001</c:v>
                </c:pt>
                <c:pt idx="8">
                  <c:v>36.262927450999996</c:v>
                </c:pt>
                <c:pt idx="9">
                  <c:v>36.009791077999999</c:v>
                </c:pt>
                <c:pt idx="10">
                  <c:v>37.008204122999999</c:v>
                </c:pt>
                <c:pt idx="11">
                  <c:v>37.986801250999996</c:v>
                </c:pt>
                <c:pt idx="12">
                  <c:v>37.877692079000006</c:v>
                </c:pt>
                <c:pt idx="13">
                  <c:v>38.678989604999998</c:v>
                </c:pt>
                <c:pt idx="14">
                  <c:v>39.391956815</c:v>
                </c:pt>
                <c:pt idx="15">
                  <c:v>39.483948316999992</c:v>
                </c:pt>
                <c:pt idx="16">
                  <c:v>39.602823641000001</c:v>
                </c:pt>
                <c:pt idx="17">
                  <c:v>39.988196537</c:v>
                </c:pt>
              </c:numCache>
            </c:numRef>
          </c:val>
          <c:smooth val="0"/>
          <c:extLst xmlns:c16r2="http://schemas.microsoft.com/office/drawing/2015/06/chart">
            <c:ext xmlns:c16="http://schemas.microsoft.com/office/drawing/2014/chart" uri="{C3380CC4-5D6E-409C-BE32-E72D297353CC}">
              <c16:uniqueId val="{00000005-97CC-4B27-8A95-1B616D9EF54C}"/>
            </c:ext>
          </c:extLst>
        </c:ser>
        <c:dLbls>
          <c:showLegendKey val="0"/>
          <c:showVal val="0"/>
          <c:showCatName val="0"/>
          <c:showSerName val="0"/>
          <c:showPercent val="0"/>
          <c:showBubbleSize val="0"/>
        </c:dLbls>
        <c:marker val="1"/>
        <c:smooth val="0"/>
        <c:axId val="87434368"/>
        <c:axId val="87435904"/>
      </c:lineChart>
      <c:catAx>
        <c:axId val="87434368"/>
        <c:scaling>
          <c:orientation val="minMax"/>
        </c:scaling>
        <c:delete val="0"/>
        <c:axPos val="b"/>
        <c:numFmt formatCode="General" sourceLinked="1"/>
        <c:majorTickMark val="out"/>
        <c:minorTickMark val="none"/>
        <c:tickLblPos val="nextTo"/>
        <c:crossAx val="87435904"/>
        <c:crosses val="autoZero"/>
        <c:auto val="1"/>
        <c:lblAlgn val="ctr"/>
        <c:lblOffset val="100"/>
        <c:noMultiLvlLbl val="0"/>
      </c:catAx>
      <c:valAx>
        <c:axId val="87435904"/>
        <c:scaling>
          <c:orientation val="minMax"/>
          <c:min val="30"/>
        </c:scaling>
        <c:delete val="0"/>
        <c:axPos val="l"/>
        <c:majorGridlines>
          <c:spPr>
            <a:ln>
              <a:noFill/>
            </a:ln>
          </c:spPr>
        </c:majorGridlines>
        <c:numFmt formatCode="[$$-409]#,##0" sourceLinked="0"/>
        <c:majorTickMark val="out"/>
        <c:minorTickMark val="none"/>
        <c:tickLblPos val="nextTo"/>
        <c:crossAx val="87434368"/>
        <c:crosses val="autoZero"/>
        <c:crossBetween val="between"/>
      </c:valAx>
    </c:plotArea>
    <c:legend>
      <c:legendPos val="t"/>
      <c:layout>
        <c:manualLayout>
          <c:xMode val="edge"/>
          <c:yMode val="edge"/>
          <c:x val="0.87810105808813388"/>
          <c:y val="0.7302747750901597"/>
          <c:w val="0.10392211498177967"/>
          <c:h val="0.13955730533683289"/>
        </c:manualLayout>
      </c:layout>
      <c:overlay val="1"/>
      <c:txPr>
        <a:bodyPr/>
        <a:lstStyle/>
        <a:p>
          <a:pPr>
            <a:defRPr sz="1050"/>
          </a:pPr>
          <a:endParaRPr lang="he-IL"/>
        </a:p>
      </c:txPr>
    </c:legend>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solidFill>
                  <a:srgbClr val="C00000"/>
                </a:solidFill>
              </a:defRPr>
            </a:pPr>
            <a:r>
              <a:rPr lang="he-IL" sz="2000" b="1" i="0" u="none" strike="noStrike" baseline="0" dirty="0">
                <a:solidFill>
                  <a:srgbClr val="C00000"/>
                </a:solidFill>
                <a:effectLst/>
              </a:rPr>
              <a:t> </a:t>
            </a:r>
            <a:endParaRPr lang="he-IL" sz="2000" dirty="0">
              <a:solidFill>
                <a:srgbClr val="C00000"/>
              </a:solidFill>
            </a:endParaRPr>
          </a:p>
        </c:rich>
      </c:tx>
      <c:layout/>
      <c:overlay val="0"/>
    </c:title>
    <c:autoTitleDeleted val="0"/>
    <c:plotArea>
      <c:layout>
        <c:manualLayout>
          <c:layoutTarget val="inner"/>
          <c:xMode val="edge"/>
          <c:yMode val="edge"/>
          <c:x val="5.2286628646199804E-2"/>
          <c:y val="0.15021349181374991"/>
          <c:w val="0.93231605218467795"/>
          <c:h val="0.80380225603283895"/>
        </c:manualLayout>
      </c:layout>
      <c:lineChart>
        <c:grouping val="standard"/>
        <c:varyColors val="0"/>
        <c:ser>
          <c:idx val="0"/>
          <c:order val="0"/>
          <c:tx>
            <c:strRef>
              <c:f>'גיליון1 (2)'!$D$40</c:f>
              <c:strCache>
                <c:ptCount val="1"/>
                <c:pt idx="0">
                  <c:v>OECD</c:v>
                </c:pt>
              </c:strCache>
            </c:strRef>
          </c:tx>
          <c:spPr>
            <a:ln w="50800"/>
          </c:spPr>
          <c:marker>
            <c:symbol val="none"/>
          </c:marker>
          <c:dLbls>
            <c:dLbl>
              <c:idx val="0"/>
              <c:layout>
                <c:manualLayout>
                  <c:x val="-2.5195613185836508E-2"/>
                  <c:y val="-2.2367765994420388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7F1-4D0C-953B-47265C418383}"/>
                </c:ext>
              </c:extLst>
            </c:dLbl>
            <c:dLbl>
              <c:idx val="11"/>
              <c:layout>
                <c:manualLayout>
                  <c:x val="-1.5397319169122303E-2"/>
                  <c:y val="1.863980499535018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7F1-4D0C-953B-47265C418383}"/>
                </c:ext>
              </c:extLst>
            </c:dLbl>
            <c:dLbl>
              <c:idx val="19"/>
              <c:layout>
                <c:manualLayout>
                  <c:x val="-1.399756288102048E-2"/>
                  <c:y val="-1.67758244958152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7F1-4D0C-953B-47265C418383}"/>
                </c:ext>
              </c:extLst>
            </c:dLbl>
            <c:spPr>
              <a:noFill/>
              <a:ln>
                <a:noFill/>
              </a:ln>
              <a:effectLst/>
            </c:spPr>
            <c:txPr>
              <a:bodyPr/>
              <a:lstStyle/>
              <a:p>
                <a:pPr>
                  <a:defRPr b="1">
                    <a:solidFill>
                      <a:srgbClr val="0070C0"/>
                    </a:solidFill>
                  </a:defRPr>
                </a:pPr>
                <a:endParaRPr lang="he-IL"/>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numRef>
              <c:f>'גיליון1 (2)'!$C$41:$C$60</c:f>
              <c:numCache>
                <c:formatCode>General</c:formatCode>
                <c:ptCount val="20"/>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numCache>
            </c:numRef>
          </c:cat>
          <c:val>
            <c:numRef>
              <c:f>'גיליון1 (2)'!$D$41:$D$60</c:f>
              <c:numCache>
                <c:formatCode>0%</c:formatCode>
                <c:ptCount val="20"/>
                <c:pt idx="0">
                  <c:v>0.19330105374067552</c:v>
                </c:pt>
                <c:pt idx="1">
                  <c:v>0.18828434705659547</c:v>
                </c:pt>
                <c:pt idx="2">
                  <c:v>0.18874943865022031</c:v>
                </c:pt>
                <c:pt idx="3">
                  <c:v>0.18676560833364278</c:v>
                </c:pt>
                <c:pt idx="4">
                  <c:v>0.18221075287560085</c:v>
                </c:pt>
                <c:pt idx="5">
                  <c:v>0.17805235907440278</c:v>
                </c:pt>
                <c:pt idx="6">
                  <c:v>0.1770357969845113</c:v>
                </c:pt>
                <c:pt idx="7">
                  <c:v>0.17308037363061107</c:v>
                </c:pt>
                <c:pt idx="8">
                  <c:v>0.1717051785022051</c:v>
                </c:pt>
                <c:pt idx="9">
                  <c:v>0.16825932006485489</c:v>
                </c:pt>
                <c:pt idx="10">
                  <c:v>0.16281180984228122</c:v>
                </c:pt>
                <c:pt idx="11">
                  <c:v>0.15127417908426141</c:v>
                </c:pt>
                <c:pt idx="12">
                  <c:v>0.15729681385082542</c:v>
                </c:pt>
                <c:pt idx="13">
                  <c:v>0.15956124306720124</c:v>
                </c:pt>
                <c:pt idx="14">
                  <c:v>0.15759247642822971</c:v>
                </c:pt>
                <c:pt idx="15">
                  <c:v>0.15634318541677084</c:v>
                </c:pt>
                <c:pt idx="16">
                  <c:v>0.15813985781494191</c:v>
                </c:pt>
                <c:pt idx="17">
                  <c:v>0.16625534059029284</c:v>
                </c:pt>
                <c:pt idx="18">
                  <c:v>0.16645245326027344</c:v>
                </c:pt>
                <c:pt idx="19">
                  <c:v>0.1727401142145282</c:v>
                </c:pt>
              </c:numCache>
            </c:numRef>
          </c:val>
          <c:smooth val="0"/>
          <c:extLst xmlns:c16r2="http://schemas.microsoft.com/office/drawing/2015/06/chart">
            <c:ext xmlns:c16="http://schemas.microsoft.com/office/drawing/2014/chart" uri="{C3380CC4-5D6E-409C-BE32-E72D297353CC}">
              <c16:uniqueId val="{00000003-87F1-4D0C-953B-47265C418383}"/>
            </c:ext>
          </c:extLst>
        </c:ser>
        <c:ser>
          <c:idx val="1"/>
          <c:order val="1"/>
          <c:tx>
            <c:strRef>
              <c:f>'גיליון1 (2)'!$E$40</c:f>
              <c:strCache>
                <c:ptCount val="1"/>
                <c:pt idx="0">
                  <c:v>ישראל</c:v>
                </c:pt>
              </c:strCache>
            </c:strRef>
          </c:tx>
          <c:spPr>
            <a:ln w="50800">
              <a:solidFill>
                <a:srgbClr val="C00000"/>
              </a:solidFill>
            </a:ln>
          </c:spPr>
          <c:marker>
            <c:symbol val="none"/>
          </c:marker>
          <c:dLbls>
            <c:dLbl>
              <c:idx val="0"/>
              <c:layout>
                <c:manualLayout>
                  <c:x val="-2.5195613185836508E-2"/>
                  <c:y val="1.863980499535025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87F1-4D0C-953B-47265C418383}"/>
                </c:ext>
              </c:extLst>
            </c:dLbl>
            <c:dLbl>
              <c:idx val="4"/>
              <c:layout>
                <c:manualLayout>
                  <c:x val="-2.9394882050142578E-2"/>
                  <c:y val="1.67758244958152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87F1-4D0C-953B-47265C418383}"/>
                </c:ext>
              </c:extLst>
            </c:dLbl>
            <c:dLbl>
              <c:idx val="9"/>
              <c:layout>
                <c:manualLayout>
                  <c:x val="-1.1198050304816323E-2"/>
                  <c:y val="-2.738191472273816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87F1-4D0C-953B-47265C418383}"/>
                </c:ext>
              </c:extLst>
            </c:dLbl>
            <c:dLbl>
              <c:idx val="18"/>
              <c:layout>
                <c:manualLayout>
                  <c:x val="-1.6797185674254887E-2"/>
                  <c:y val="-2.050378549488535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87F1-4D0C-953B-47265C418383}"/>
                </c:ext>
              </c:extLst>
            </c:dLbl>
            <c:spPr>
              <a:noFill/>
              <a:ln>
                <a:noFill/>
              </a:ln>
              <a:effectLst/>
            </c:spPr>
            <c:txPr>
              <a:bodyPr/>
              <a:lstStyle/>
              <a:p>
                <a:pPr>
                  <a:defRPr b="1">
                    <a:solidFill>
                      <a:srgbClr val="C00000"/>
                    </a:solidFill>
                  </a:defRPr>
                </a:pPr>
                <a:endParaRPr lang="he-IL"/>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numRef>
              <c:f>'גיליון1 (2)'!$C$41:$C$60</c:f>
              <c:numCache>
                <c:formatCode>General</c:formatCode>
                <c:ptCount val="20"/>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numCache>
            </c:numRef>
          </c:cat>
          <c:val>
            <c:numRef>
              <c:f>'גיליון1 (2)'!$E$41:$E$60</c:f>
              <c:numCache>
                <c:formatCode>0%</c:formatCode>
                <c:ptCount val="20"/>
                <c:pt idx="0">
                  <c:v>0.17558953979592498</c:v>
                </c:pt>
                <c:pt idx="1">
                  <c:v>0.177372908233565</c:v>
                </c:pt>
                <c:pt idx="2">
                  <c:v>0.17915063059936798</c:v>
                </c:pt>
                <c:pt idx="3">
                  <c:v>0.16171936686980298</c:v>
                </c:pt>
                <c:pt idx="4">
                  <c:v>0.15612227667904</c:v>
                </c:pt>
                <c:pt idx="5">
                  <c:v>0.15774359967940099</c:v>
                </c:pt>
                <c:pt idx="6">
                  <c:v>0.15822288028641199</c:v>
                </c:pt>
                <c:pt idx="7">
                  <c:v>0.16219154916050801</c:v>
                </c:pt>
                <c:pt idx="8">
                  <c:v>0.16737233362687998</c:v>
                </c:pt>
                <c:pt idx="9">
                  <c:v>0.16938438840960501</c:v>
                </c:pt>
                <c:pt idx="10">
                  <c:v>0.16129171281400101</c:v>
                </c:pt>
                <c:pt idx="11">
                  <c:v>0.15436956753459602</c:v>
                </c:pt>
                <c:pt idx="12">
                  <c:v>0.15494565502645702</c:v>
                </c:pt>
                <c:pt idx="13">
                  <c:v>0.14779196871518502</c:v>
                </c:pt>
                <c:pt idx="14">
                  <c:v>0.150328555920729</c:v>
                </c:pt>
                <c:pt idx="15">
                  <c:v>0.137865479681891</c:v>
                </c:pt>
                <c:pt idx="16">
                  <c:v>0.13566343667686198</c:v>
                </c:pt>
                <c:pt idx="17">
                  <c:v>0.131482904505345</c:v>
                </c:pt>
                <c:pt idx="18">
                  <c:v>0.130359527677746</c:v>
                </c:pt>
                <c:pt idx="19">
                  <c:v>0</c:v>
                </c:pt>
              </c:numCache>
            </c:numRef>
          </c:val>
          <c:smooth val="0"/>
          <c:extLst xmlns:c16r2="http://schemas.microsoft.com/office/drawing/2015/06/chart">
            <c:ext xmlns:c16="http://schemas.microsoft.com/office/drawing/2014/chart" uri="{C3380CC4-5D6E-409C-BE32-E72D297353CC}">
              <c16:uniqueId val="{00000008-87F1-4D0C-953B-47265C418383}"/>
            </c:ext>
          </c:extLst>
        </c:ser>
        <c:dLbls>
          <c:showLegendKey val="0"/>
          <c:showVal val="0"/>
          <c:showCatName val="0"/>
          <c:showSerName val="0"/>
          <c:showPercent val="0"/>
          <c:showBubbleSize val="0"/>
        </c:dLbls>
        <c:marker val="1"/>
        <c:smooth val="0"/>
        <c:axId val="88242432"/>
        <c:axId val="88252416"/>
      </c:lineChart>
      <c:catAx>
        <c:axId val="88242432"/>
        <c:scaling>
          <c:orientation val="minMax"/>
        </c:scaling>
        <c:delete val="0"/>
        <c:axPos val="b"/>
        <c:numFmt formatCode="General" sourceLinked="1"/>
        <c:majorTickMark val="out"/>
        <c:minorTickMark val="none"/>
        <c:tickLblPos val="nextTo"/>
        <c:crossAx val="88252416"/>
        <c:crosses val="autoZero"/>
        <c:auto val="1"/>
        <c:lblAlgn val="ctr"/>
        <c:lblOffset val="100"/>
        <c:noMultiLvlLbl val="0"/>
      </c:catAx>
      <c:valAx>
        <c:axId val="88252416"/>
        <c:scaling>
          <c:orientation val="minMax"/>
          <c:max val="0.2"/>
          <c:min val="0.13"/>
        </c:scaling>
        <c:delete val="0"/>
        <c:axPos val="l"/>
        <c:majorGridlines/>
        <c:numFmt formatCode="0%" sourceLinked="1"/>
        <c:majorTickMark val="out"/>
        <c:minorTickMark val="none"/>
        <c:tickLblPos val="nextTo"/>
        <c:txPr>
          <a:bodyPr/>
          <a:lstStyle/>
          <a:p>
            <a:pPr>
              <a:defRPr sz="1050">
                <a:solidFill>
                  <a:schemeClr val="tx1"/>
                </a:solidFill>
              </a:defRPr>
            </a:pPr>
            <a:endParaRPr lang="he-IL"/>
          </a:p>
        </c:txPr>
        <c:crossAx val="88242432"/>
        <c:crosses val="autoZero"/>
        <c:crossBetween val="between"/>
      </c:valAx>
    </c:plotArea>
    <c:legend>
      <c:legendPos val="b"/>
      <c:layout>
        <c:manualLayout>
          <c:xMode val="edge"/>
          <c:yMode val="edge"/>
          <c:x val="0.38770405581037726"/>
          <c:y val="0.5776989263472323"/>
          <c:w val="0.12872050462812346"/>
          <c:h val="0.11533841666744944"/>
        </c:manualLayout>
      </c:layout>
      <c:overlay val="1"/>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a:solidFill>
                  <a:schemeClr val="bg1"/>
                </a:solidFill>
              </a:defRPr>
            </a:pPr>
            <a:r>
              <a:rPr lang="he-IL" sz="2800">
                <a:solidFill>
                  <a:schemeClr val="bg1"/>
                </a:solidFill>
              </a:rPr>
              <a:t>חלקו של המגזר העסקי בכוח העבודה, 2015</a:t>
            </a:r>
          </a:p>
          <a:p>
            <a:pPr>
              <a:defRPr sz="2400">
                <a:solidFill>
                  <a:schemeClr val="bg1"/>
                </a:solidFill>
              </a:defRPr>
            </a:pPr>
            <a:r>
              <a:rPr lang="he-IL" sz="2400" b="0">
                <a:solidFill>
                  <a:schemeClr val="bg1"/>
                </a:solidFill>
              </a:rPr>
              <a:t>מדינות ה-</a:t>
            </a:r>
            <a:r>
              <a:rPr lang="en-US" sz="2400" b="0">
                <a:solidFill>
                  <a:schemeClr val="bg1"/>
                </a:solidFill>
              </a:rPr>
              <a:t>OECD</a:t>
            </a:r>
            <a:endParaRPr lang="he-IL" sz="2400" b="0">
              <a:solidFill>
                <a:schemeClr val="bg1"/>
              </a:solidFill>
            </a:endParaRPr>
          </a:p>
        </c:rich>
      </c:tx>
      <c:layout/>
      <c:overlay val="0"/>
    </c:title>
    <c:autoTitleDeleted val="0"/>
    <c:plotArea>
      <c:layout/>
      <c:barChart>
        <c:barDir val="col"/>
        <c:grouping val="clustered"/>
        <c:varyColors val="0"/>
        <c:ser>
          <c:idx val="0"/>
          <c:order val="0"/>
          <c:tx>
            <c:strRef>
              <c:f>'שירותים ללא מו"פ ומחשוב'!$N$343</c:f>
              <c:strCache>
                <c:ptCount val="1"/>
                <c:pt idx="0">
                  <c:v>חלקו של המגזר העסקי בכוח העבודה</c:v>
                </c:pt>
              </c:strCache>
            </c:strRef>
          </c:tx>
          <c:invertIfNegative val="0"/>
          <c:dPt>
            <c:idx val="0"/>
            <c:invertIfNegative val="0"/>
            <c:bubble3D val="0"/>
            <c:spPr>
              <a:solidFill>
                <a:srgbClr val="FF0000"/>
              </a:solidFill>
            </c:spPr>
          </c:dPt>
          <c:dPt>
            <c:idx val="15"/>
            <c:invertIfNegative val="0"/>
            <c:bubble3D val="0"/>
            <c:spPr>
              <a:solidFill>
                <a:srgbClr val="00B050"/>
              </a:solidFill>
            </c:spPr>
          </c:dPt>
          <c:dLbls>
            <c:dLbl>
              <c:idx val="0"/>
              <c:spPr/>
              <c:txPr>
                <a:bodyPr/>
                <a:lstStyle/>
                <a:p>
                  <a:pPr>
                    <a:defRPr sz="900" b="1">
                      <a:solidFill>
                        <a:srgbClr val="FF0000"/>
                      </a:solidFill>
                    </a:defRPr>
                  </a:pPr>
                  <a:endParaRPr lang="he-IL"/>
                </a:p>
              </c:txPr>
              <c:showLegendKey val="0"/>
              <c:showVal val="1"/>
              <c:showCatName val="0"/>
              <c:showSerName val="0"/>
              <c:showPercent val="0"/>
              <c:showBubbleSize val="0"/>
            </c:dLbl>
            <c:dLbl>
              <c:idx val="15"/>
              <c:layout>
                <c:manualLayout>
                  <c:x val="1.4086095770145086E-3"/>
                  <c:y val="-2.0216723273491833E-3"/>
                </c:manualLayout>
              </c:layout>
              <c:spPr/>
              <c:txPr>
                <a:bodyPr/>
                <a:lstStyle/>
                <a:p>
                  <a:pPr>
                    <a:defRPr sz="900" b="1">
                      <a:solidFill>
                        <a:srgbClr val="00B050"/>
                      </a:solidFill>
                    </a:defRPr>
                  </a:pPr>
                  <a:endParaRPr lang="he-IL"/>
                </a:p>
              </c:txPr>
              <c:showLegendKey val="0"/>
              <c:showVal val="1"/>
              <c:showCatName val="0"/>
              <c:showSerName val="0"/>
              <c:showPercent val="0"/>
              <c:showBubbleSize val="0"/>
            </c:dLbl>
            <c:txPr>
              <a:bodyPr/>
              <a:lstStyle/>
              <a:p>
                <a:pPr>
                  <a:defRPr sz="900" b="1">
                    <a:solidFill>
                      <a:schemeClr val="accent1"/>
                    </a:solidFill>
                  </a:defRPr>
                </a:pPr>
                <a:endParaRPr lang="he-IL"/>
              </a:p>
            </c:txPr>
            <c:showLegendKey val="0"/>
            <c:showVal val="1"/>
            <c:showCatName val="0"/>
            <c:showSerName val="0"/>
            <c:showPercent val="0"/>
            <c:showBubbleSize val="0"/>
            <c:showLeaderLines val="0"/>
          </c:dLbls>
          <c:cat>
            <c:strRef>
              <c:f>'שירותים ללא מו"פ ומחשוב'!$M$344:$M$372</c:f>
              <c:strCache>
                <c:ptCount val="29"/>
                <c:pt idx="0">
                  <c:v>ישראל</c:v>
                </c:pt>
                <c:pt idx="1">
                  <c:v>נורווגיה</c:v>
                </c:pt>
                <c:pt idx="2">
                  <c:v>שבדיה</c:v>
                </c:pt>
                <c:pt idx="3">
                  <c:v>דנמרק</c:v>
                </c:pt>
                <c:pt idx="4">
                  <c:v>בלגיה</c:v>
                </c:pt>
                <c:pt idx="5">
                  <c:v>יוון</c:v>
                </c:pt>
                <c:pt idx="6">
                  <c:v>צרפת</c:v>
                </c:pt>
                <c:pt idx="7">
                  <c:v>פינלנד</c:v>
                </c:pt>
                <c:pt idx="8">
                  <c:v>ארה"ב</c:v>
                </c:pt>
                <c:pt idx="9">
                  <c:v>איטליה</c:v>
                </c:pt>
                <c:pt idx="10">
                  <c:v>ספרד</c:v>
                </c:pt>
                <c:pt idx="11">
                  <c:v>בריטניה</c:v>
                </c:pt>
                <c:pt idx="12">
                  <c:v>הולנד</c:v>
                </c:pt>
                <c:pt idx="13">
                  <c:v>גרמניה</c:v>
                </c:pt>
                <c:pt idx="14">
                  <c:v>אירלנד</c:v>
                </c:pt>
                <c:pt idx="15">
                  <c:v>OECD ממוצע</c:v>
                </c:pt>
                <c:pt idx="16">
                  <c:v>ניו-זילנד</c:v>
                </c:pt>
                <c:pt idx="17">
                  <c:v>אוסטריה</c:v>
                </c:pt>
                <c:pt idx="18">
                  <c:v>אסטוניה</c:v>
                </c:pt>
                <c:pt idx="19">
                  <c:v>יפן</c:v>
                </c:pt>
                <c:pt idx="20">
                  <c:v>הונגריה</c:v>
                </c:pt>
                <c:pt idx="21">
                  <c:v>פורטוגל</c:v>
                </c:pt>
                <c:pt idx="22">
                  <c:v>פולין</c:v>
                </c:pt>
                <c:pt idx="23">
                  <c:v>קוריאה</c:v>
                </c:pt>
                <c:pt idx="24">
                  <c:v>לטביה</c:v>
                </c:pt>
                <c:pt idx="25">
                  <c:v>סלובקיה</c:v>
                </c:pt>
                <c:pt idx="26">
                  <c:v>סלובניה</c:v>
                </c:pt>
                <c:pt idx="27">
                  <c:v>לוקסמבורג</c:v>
                </c:pt>
                <c:pt idx="28">
                  <c:v>טורקיה</c:v>
                </c:pt>
              </c:strCache>
            </c:strRef>
          </c:cat>
          <c:val>
            <c:numRef>
              <c:f>'שירותים ללא מו"פ ומחשוב'!$N$344:$N$372</c:f>
              <c:numCache>
                <c:formatCode>0%</c:formatCode>
                <c:ptCount val="29"/>
                <c:pt idx="0">
                  <c:v>0.58221732890245204</c:v>
                </c:pt>
                <c:pt idx="1">
                  <c:v>0.59448138042350407</c:v>
                </c:pt>
                <c:pt idx="2">
                  <c:v>0.60279353993889129</c:v>
                </c:pt>
                <c:pt idx="3">
                  <c:v>0.60731856019219965</c:v>
                </c:pt>
                <c:pt idx="4">
                  <c:v>0.613104239453512</c:v>
                </c:pt>
                <c:pt idx="5">
                  <c:v>0.61366085929425662</c:v>
                </c:pt>
                <c:pt idx="6">
                  <c:v>0.6161098918962854</c:v>
                </c:pt>
                <c:pt idx="7">
                  <c:v>0.62480091012514216</c:v>
                </c:pt>
                <c:pt idx="8">
                  <c:v>0.62573149011958273</c:v>
                </c:pt>
                <c:pt idx="9">
                  <c:v>0.64298049073719876</c:v>
                </c:pt>
                <c:pt idx="10">
                  <c:v>0.66116466641260008</c:v>
                </c:pt>
                <c:pt idx="11">
                  <c:v>0.66786151703748065</c:v>
                </c:pt>
                <c:pt idx="12">
                  <c:v>0.66835269993164725</c:v>
                </c:pt>
                <c:pt idx="13">
                  <c:v>0.67096357530353912</c:v>
                </c:pt>
                <c:pt idx="14">
                  <c:v>0.67235323328851904</c:v>
                </c:pt>
                <c:pt idx="15">
                  <c:v>0.67473619163896625</c:v>
                </c:pt>
                <c:pt idx="16">
                  <c:v>0.67764635424464736</c:v>
                </c:pt>
                <c:pt idx="17">
                  <c:v>0.69253782511925377</c:v>
                </c:pt>
                <c:pt idx="18">
                  <c:v>0.69376549769748497</c:v>
                </c:pt>
                <c:pt idx="19">
                  <c:v>0.69547040735238219</c:v>
                </c:pt>
                <c:pt idx="20">
                  <c:v>0.69658124686345291</c:v>
                </c:pt>
                <c:pt idx="21">
                  <c:v>0.69696938426977428</c:v>
                </c:pt>
                <c:pt idx="22">
                  <c:v>0.71001423447924861</c:v>
                </c:pt>
                <c:pt idx="23">
                  <c:v>0.71022579538008712</c:v>
                </c:pt>
                <c:pt idx="24">
                  <c:v>0.71130138752772476</c:v>
                </c:pt>
                <c:pt idx="25">
                  <c:v>0.73188691501331582</c:v>
                </c:pt>
                <c:pt idx="26">
                  <c:v>0.74020127118644063</c:v>
                </c:pt>
                <c:pt idx="27">
                  <c:v>0.74776902887139107</c:v>
                </c:pt>
                <c:pt idx="28">
                  <c:v>0.74960127591706549</c:v>
                </c:pt>
              </c:numCache>
            </c:numRef>
          </c:val>
        </c:ser>
        <c:dLbls>
          <c:showLegendKey val="0"/>
          <c:showVal val="0"/>
          <c:showCatName val="0"/>
          <c:showSerName val="0"/>
          <c:showPercent val="0"/>
          <c:showBubbleSize val="0"/>
        </c:dLbls>
        <c:gapWidth val="150"/>
        <c:axId val="88180608"/>
        <c:axId val="88182144"/>
      </c:barChart>
      <c:catAx>
        <c:axId val="88180608"/>
        <c:scaling>
          <c:orientation val="minMax"/>
        </c:scaling>
        <c:delete val="0"/>
        <c:axPos val="b"/>
        <c:majorTickMark val="out"/>
        <c:minorTickMark val="none"/>
        <c:tickLblPos val="nextTo"/>
        <c:crossAx val="88182144"/>
        <c:crosses val="autoZero"/>
        <c:auto val="1"/>
        <c:lblAlgn val="ctr"/>
        <c:lblOffset val="100"/>
        <c:noMultiLvlLbl val="0"/>
      </c:catAx>
      <c:valAx>
        <c:axId val="88182144"/>
        <c:scaling>
          <c:orientation val="minMax"/>
        </c:scaling>
        <c:delete val="1"/>
        <c:axPos val="l"/>
        <c:numFmt formatCode="0%" sourceLinked="1"/>
        <c:majorTickMark val="out"/>
        <c:minorTickMark val="none"/>
        <c:tickLblPos val="nextTo"/>
        <c:crossAx val="88180608"/>
        <c:crosses val="autoZero"/>
        <c:crossBetween val="between"/>
      </c:valAx>
    </c:plotArea>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0.36495</cdr:x>
      <cdr:y>0.43508</cdr:y>
    </cdr:from>
    <cdr:to>
      <cdr:x>0.74351</cdr:x>
      <cdr:y>0.48893</cdr:y>
    </cdr:to>
    <cdr:sp macro="" textlink="">
      <cdr:nvSpPr>
        <cdr:cNvPr id="2" name="Rectangle 30"/>
        <cdr:cNvSpPr>
          <a:spLocks xmlns:a="http://schemas.openxmlformats.org/drawingml/2006/main" noChangeArrowheads="1"/>
        </cdr:cNvSpPr>
      </cdr:nvSpPr>
      <cdr:spPr bwMode="auto">
        <a:xfrm xmlns:a="http://schemas.openxmlformats.org/drawingml/2006/main">
          <a:off x="3324113" y="2983779"/>
          <a:ext cx="3448151" cy="369332"/>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horz" wrap="square" lIns="0" tIns="0" rIns="0" bIns="0" numCol="1" anchor="t" anchorCtr="0" compatLnSpc="1">
          <a:prstTxWarp prst="textNoShape">
            <a:avLst/>
          </a:prstTxWarp>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rtl="1" fontAlgn="base">
            <a:spcBef>
              <a:spcPct val="0"/>
            </a:spcBef>
            <a:spcAft>
              <a:spcPct val="0"/>
            </a:spcAft>
          </a:pPr>
          <a:endParaRPr lang="he-IL" altLang="he-IL" sz="2400" b="1" dirty="0">
            <a:solidFill>
              <a:srgbClr val="C00000"/>
            </a:solidFill>
            <a:latin typeface="David" panose="020E0502060401010101" pitchFamily="34" charset="-79"/>
            <a:cs typeface="David" panose="020E0502060401010101" pitchFamily="34" charset="-79"/>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7CF9EABA-D418-42C4-9FAA-659042A9E532}" type="datetimeFigureOut">
              <a:rPr lang="he-IL" smtClean="0"/>
              <a:t>ז'/שבט/תשע"ט</a:t>
            </a:fld>
            <a:endParaRPr lang="he-IL"/>
          </a:p>
        </p:txBody>
      </p:sp>
      <p:sp>
        <p:nvSpPr>
          <p:cNvPr id="4" name="מציין מיקום של כותרת תחתונה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5" name="מציין מיקום של מספר שקופית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A0561C04-AA9F-4F4F-A86E-5438F0C1F4C1}" type="slidenum">
              <a:rPr lang="he-IL" smtClean="0"/>
              <a:t>‹#›</a:t>
            </a:fld>
            <a:endParaRPr lang="he-IL"/>
          </a:p>
        </p:txBody>
      </p:sp>
    </p:spTree>
    <p:extLst>
      <p:ext uri="{BB962C8B-B14F-4D97-AF65-F5344CB8AC3E}">
        <p14:creationId xmlns:p14="http://schemas.microsoft.com/office/powerpoint/2010/main" val="19728253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B7F34ED-3DAE-4DB8-AC27-25C0E6641E75}" type="datetimeFigureOut">
              <a:rPr lang="he-IL" smtClean="0"/>
              <a:t>ז'/שבט/תשע"ט</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A15F5D4-D4AB-49C5-BD42-5CE84AE488D8}" type="slidenum">
              <a:rPr lang="he-IL" smtClean="0"/>
              <a:t>‹#›</a:t>
            </a:fld>
            <a:endParaRPr lang="he-IL"/>
          </a:p>
        </p:txBody>
      </p:sp>
    </p:spTree>
    <p:extLst>
      <p:ext uri="{BB962C8B-B14F-4D97-AF65-F5344CB8AC3E}">
        <p14:creationId xmlns:p14="http://schemas.microsoft.com/office/powerpoint/2010/main" val="6905480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altLang="he-IL" sz="1200" b="1" dirty="0" smtClean="0">
                <a:solidFill>
                  <a:srgbClr val="C00000"/>
                </a:solidFill>
                <a:latin typeface="David" panose="020E0502060401010101" pitchFamily="34" charset="-79"/>
                <a:cs typeface="David" panose="020E0502060401010101" pitchFamily="34" charset="-79"/>
              </a:rPr>
              <a:t>פריון העבודה בישראל נמוך בהשוואה לממוצע ה-</a:t>
            </a:r>
            <a:r>
              <a:rPr lang="en-US" altLang="he-IL" sz="1200" b="1" dirty="0" smtClean="0">
                <a:solidFill>
                  <a:srgbClr val="C00000"/>
                </a:solidFill>
                <a:latin typeface="David" panose="020E0502060401010101" pitchFamily="34" charset="-79"/>
                <a:cs typeface="David" panose="020E0502060401010101" pitchFamily="34" charset="-79"/>
              </a:rPr>
              <a:t>OECD</a:t>
            </a:r>
            <a:r>
              <a:rPr lang="he-IL" altLang="he-IL" sz="1200" b="1" dirty="0" smtClean="0">
                <a:solidFill>
                  <a:srgbClr val="C00000"/>
                </a:solidFill>
                <a:latin typeface="David" panose="020E0502060401010101" pitchFamily="34" charset="-79"/>
                <a:cs typeface="David" panose="020E0502060401010101" pitchFamily="34" charset="-79"/>
              </a:rPr>
              <a:t>, והפערים אינם מצטמצמים</a:t>
            </a:r>
          </a:p>
          <a:p>
            <a:endParaRPr lang="he-IL" dirty="0"/>
          </a:p>
        </p:txBody>
      </p:sp>
      <p:sp>
        <p:nvSpPr>
          <p:cNvPr id="4" name="מציין מיקום של מספר שקופית 3"/>
          <p:cNvSpPr>
            <a:spLocks noGrp="1"/>
          </p:cNvSpPr>
          <p:nvPr>
            <p:ph type="sldNum" sz="quarter" idx="10"/>
          </p:nvPr>
        </p:nvSpPr>
        <p:spPr/>
        <p:txBody>
          <a:bodyPr/>
          <a:lstStyle/>
          <a:p>
            <a:fld id="{2A15F5D4-D4AB-49C5-BD42-5CE84AE488D8}" type="slidenum">
              <a:rPr lang="he-IL" smtClean="0"/>
              <a:t>2</a:t>
            </a:fld>
            <a:endParaRPr lang="he-IL"/>
          </a:p>
        </p:txBody>
      </p:sp>
    </p:spTree>
    <p:extLst>
      <p:ext uri="{BB962C8B-B14F-4D97-AF65-F5344CB8AC3E}">
        <p14:creationId xmlns:p14="http://schemas.microsoft.com/office/powerpoint/2010/main" val="2700845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altLang="he-IL" sz="1200" b="1" dirty="0">
                <a:solidFill>
                  <a:schemeClr val="accent6">
                    <a:lumMod val="50000"/>
                  </a:schemeClr>
                </a:solidFill>
                <a:latin typeface="David" panose="020E0502060401010101" pitchFamily="34" charset="-79"/>
                <a:cs typeface="David" panose="020E0502060401010101" pitchFamily="34" charset="-79"/>
              </a:rPr>
              <a:t>סיבה נוספת לפריון הנמוך נעוצה בהצטמקות מהירה מדי של התעשייה בישראל וגידול מואץ בסקטור השירותים לשוק המקומי המאופיינים בפריון נמוך (</a:t>
            </a:r>
            <a:r>
              <a:rPr lang="en-US" altLang="he-IL" sz="1200" b="1" dirty="0">
                <a:solidFill>
                  <a:schemeClr val="accent6">
                    <a:lumMod val="50000"/>
                  </a:schemeClr>
                </a:solidFill>
                <a:latin typeface="David" panose="020E0502060401010101" pitchFamily="34" charset="-79"/>
                <a:cs typeface="David" panose="020E0502060401010101" pitchFamily="34" charset="-79"/>
              </a:rPr>
              <a:t>premature deindustrialization</a:t>
            </a:r>
            <a:r>
              <a:rPr lang="he-IL" altLang="he-IL" sz="1200" b="1" dirty="0">
                <a:solidFill>
                  <a:schemeClr val="accent6">
                    <a:lumMod val="50000"/>
                  </a:schemeClr>
                </a:solidFill>
                <a:latin typeface="David" panose="020E0502060401010101" pitchFamily="34" charset="-79"/>
                <a:cs typeface="David" panose="020E0502060401010101" pitchFamily="34" charset="-79"/>
              </a:rPr>
              <a:t>) </a:t>
            </a:r>
            <a:endParaRPr lang="he-IL" altLang="he-IL" sz="2800" b="1" dirty="0">
              <a:solidFill>
                <a:schemeClr val="accent6">
                  <a:lumMod val="50000"/>
                </a:schemeClr>
              </a:solidFill>
              <a:latin typeface="David" panose="020E0502060401010101" pitchFamily="34" charset="-79"/>
              <a:cs typeface="David" panose="020E0502060401010101" pitchFamily="34" charset="-79"/>
            </a:endParaRPr>
          </a:p>
          <a:p>
            <a:endParaRPr lang="he-IL" dirty="0"/>
          </a:p>
        </p:txBody>
      </p:sp>
      <p:sp>
        <p:nvSpPr>
          <p:cNvPr id="4" name="Slide Number Placeholder 3"/>
          <p:cNvSpPr>
            <a:spLocks noGrp="1"/>
          </p:cNvSpPr>
          <p:nvPr>
            <p:ph type="sldNum" sz="quarter" idx="5"/>
          </p:nvPr>
        </p:nvSpPr>
        <p:spPr/>
        <p:txBody>
          <a:bodyPr/>
          <a:lstStyle/>
          <a:p>
            <a:fld id="{2A15F5D4-D4AB-49C5-BD42-5CE84AE488D8}" type="slidenum">
              <a:rPr lang="he-IL" smtClean="0"/>
              <a:t>3</a:t>
            </a:fld>
            <a:endParaRPr lang="he-IL"/>
          </a:p>
        </p:txBody>
      </p:sp>
    </p:spTree>
    <p:extLst>
      <p:ext uri="{BB962C8B-B14F-4D97-AF65-F5344CB8AC3E}">
        <p14:creationId xmlns:p14="http://schemas.microsoft.com/office/powerpoint/2010/main" val="176143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altLang="he-IL" sz="1200" b="1" dirty="0" smtClean="0">
                <a:solidFill>
                  <a:srgbClr val="C00000"/>
                </a:solidFill>
                <a:latin typeface="David" panose="020E0502060401010101" pitchFamily="34" charset="-79"/>
                <a:cs typeface="David" panose="020E0502060401010101" pitchFamily="34" charset="-79"/>
              </a:rPr>
              <a:t>בעוד שמדינות ה-</a:t>
            </a:r>
            <a:r>
              <a:rPr lang="en-US" altLang="he-IL" sz="1200" b="1" dirty="0" smtClean="0">
                <a:solidFill>
                  <a:srgbClr val="C00000"/>
                </a:solidFill>
                <a:latin typeface="David" panose="020E0502060401010101" pitchFamily="34" charset="-79"/>
                <a:cs typeface="David" panose="020E0502060401010101" pitchFamily="34" charset="-79"/>
              </a:rPr>
              <a:t>OECD</a:t>
            </a:r>
            <a:r>
              <a:rPr lang="he-IL" altLang="he-IL" sz="1200" b="1" dirty="0" smtClean="0">
                <a:solidFill>
                  <a:srgbClr val="C00000"/>
                </a:solidFill>
                <a:latin typeface="David" panose="020E0502060401010101" pitchFamily="34" charset="-79"/>
                <a:cs typeface="David" panose="020E0502060401010101" pitchFamily="34" charset="-79"/>
              </a:rPr>
              <a:t> הפנימו את חשיבות התעשייה המתקדמת לפריון ולצמיחה, והצליחו להפוך את המגמה ולהגדיל מחדש את חלקה של התעשייה בתוצר, היקף התעשייה בישראל ממשיך לרדת. זאת, בין היתר בגלל מחסור בכוח אדם מיומן. </a:t>
            </a:r>
            <a:endParaRPr lang="he-IL" altLang="he-IL" sz="2800" b="1" dirty="0" smtClean="0">
              <a:solidFill>
                <a:srgbClr val="C00000"/>
              </a:solidFill>
              <a:latin typeface="David" panose="020E0502060401010101" pitchFamily="34" charset="-79"/>
              <a:cs typeface="David" panose="020E0502060401010101" pitchFamily="34" charset="-79"/>
            </a:endParaRPr>
          </a:p>
          <a:p>
            <a:endParaRPr lang="he-IL" dirty="0"/>
          </a:p>
        </p:txBody>
      </p:sp>
      <p:sp>
        <p:nvSpPr>
          <p:cNvPr id="4" name="מציין מיקום של מספר שקופית 3"/>
          <p:cNvSpPr>
            <a:spLocks noGrp="1"/>
          </p:cNvSpPr>
          <p:nvPr>
            <p:ph type="sldNum" sz="quarter" idx="10"/>
          </p:nvPr>
        </p:nvSpPr>
        <p:spPr/>
        <p:txBody>
          <a:bodyPr/>
          <a:lstStyle/>
          <a:p>
            <a:fld id="{2A15F5D4-D4AB-49C5-BD42-5CE84AE488D8}" type="slidenum">
              <a:rPr lang="he-IL" smtClean="0"/>
              <a:t>4</a:t>
            </a:fld>
            <a:endParaRPr lang="he-IL"/>
          </a:p>
        </p:txBody>
      </p:sp>
    </p:spTree>
    <p:extLst>
      <p:ext uri="{BB962C8B-B14F-4D97-AF65-F5344CB8AC3E}">
        <p14:creationId xmlns:p14="http://schemas.microsoft.com/office/powerpoint/2010/main" val="1881103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מיקום חריג של ישראל </a:t>
            </a:r>
          </a:p>
        </p:txBody>
      </p:sp>
      <p:sp>
        <p:nvSpPr>
          <p:cNvPr id="4" name="Slide Number Placeholder 3"/>
          <p:cNvSpPr>
            <a:spLocks noGrp="1"/>
          </p:cNvSpPr>
          <p:nvPr>
            <p:ph type="sldNum" sz="quarter" idx="5"/>
          </p:nvPr>
        </p:nvSpPr>
        <p:spPr/>
        <p:txBody>
          <a:bodyPr/>
          <a:lstStyle/>
          <a:p>
            <a:fld id="{2A15F5D4-D4AB-49C5-BD42-5CE84AE488D8}" type="slidenum">
              <a:rPr lang="he-IL" smtClean="0"/>
              <a:t>5</a:t>
            </a:fld>
            <a:endParaRPr lang="he-IL"/>
          </a:p>
        </p:txBody>
      </p:sp>
    </p:spTree>
    <p:extLst>
      <p:ext uri="{BB962C8B-B14F-4D97-AF65-F5344CB8AC3E}">
        <p14:creationId xmlns:p14="http://schemas.microsoft.com/office/powerpoint/2010/main" val="2187641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שקופית כותרת">
    <p:spTree>
      <p:nvGrpSpPr>
        <p:cNvPr id="1" name=""/>
        <p:cNvGrpSpPr/>
        <p:nvPr/>
      </p:nvGrpSpPr>
      <p:grpSpPr>
        <a:xfrm>
          <a:off x="0" y="0"/>
          <a:ext cx="0" cy="0"/>
          <a:chOff x="0" y="0"/>
          <a:chExt cx="0" cy="0"/>
        </a:xfrm>
      </p:grpSpPr>
      <p:sp>
        <p:nvSpPr>
          <p:cNvPr id="14" name="מציין מיקום טקסט 13"/>
          <p:cNvSpPr>
            <a:spLocks noGrp="1"/>
          </p:cNvSpPr>
          <p:nvPr>
            <p:ph type="body" sz="quarter" idx="13" hasCustomPrompt="1"/>
          </p:nvPr>
        </p:nvSpPr>
        <p:spPr>
          <a:xfrm>
            <a:off x="2628900" y="4878388"/>
            <a:ext cx="3886200" cy="708025"/>
          </a:xfrm>
        </p:spPr>
        <p:txBody>
          <a:bodyPr anchor="ctr">
            <a:noAutofit/>
          </a:bodyPr>
          <a:lstStyle>
            <a:lvl1pPr marL="0" indent="0" algn="ctr" rtl="0">
              <a:buNone/>
              <a:defRPr sz="2400" b="0">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3200">
                <a:latin typeface="Tahoma" panose="020B0604030504040204" pitchFamily="34" charset="0"/>
                <a:ea typeface="Tahoma" panose="020B0604030504040204" pitchFamily="34" charset="0"/>
                <a:cs typeface="Tahoma" panose="020B0604030504040204" pitchFamily="34" charset="0"/>
              </a:defRPr>
            </a:lvl2pPr>
          </a:lstStyle>
          <a:p>
            <a:pPr lvl="0"/>
            <a:r>
              <a:rPr lang="he-IL" dirty="0"/>
              <a:t>00/00/2018</a:t>
            </a:r>
          </a:p>
        </p:txBody>
      </p:sp>
      <p:sp>
        <p:nvSpPr>
          <p:cNvPr id="8" name="כותרת משנה 2"/>
          <p:cNvSpPr txBox="1">
            <a:spLocks/>
          </p:cNvSpPr>
          <p:nvPr userDrawn="1"/>
        </p:nvSpPr>
        <p:spPr>
          <a:xfrm>
            <a:off x="1143000" y="2950814"/>
            <a:ext cx="6858000" cy="1655762"/>
          </a:xfrm>
          <a:prstGeom prst="rect">
            <a:avLst/>
          </a:prstGeom>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4400" dirty="0">
              <a:ln w="19050">
                <a:solidFill>
                  <a:schemeClr val="bg1"/>
                </a:solidFill>
              </a:ln>
              <a:solidFill>
                <a:srgbClr val="2E76BB"/>
              </a:solidFill>
              <a:latin typeface="South" panose="02020003050405020304" pitchFamily="18" charset="-79"/>
              <a:cs typeface="South" panose="02020003050405020304" pitchFamily="18" charset="-79"/>
            </a:endParaRPr>
          </a:p>
        </p:txBody>
      </p:sp>
      <p:sp>
        <p:nvSpPr>
          <p:cNvPr id="23" name="מציין מיקום של תאריך 22"/>
          <p:cNvSpPr>
            <a:spLocks noGrp="1"/>
          </p:cNvSpPr>
          <p:nvPr>
            <p:ph type="dt" sz="half" idx="14"/>
          </p:nvPr>
        </p:nvSpPr>
        <p:spPr/>
        <p:txBody>
          <a:bodyPr/>
          <a:lstStyle/>
          <a:p>
            <a:fld id="{4FFD2294-1241-40AA-B4E2-F132AAC96FCC}" type="datetimeFigureOut">
              <a:rPr lang="en-US" smtClean="0"/>
              <a:t>1/13/2019</a:t>
            </a:fld>
            <a:endParaRPr lang="en-US" dirty="0"/>
          </a:p>
        </p:txBody>
      </p:sp>
      <p:sp>
        <p:nvSpPr>
          <p:cNvPr id="24" name="מציין מיקום של כותרת תחתונה 23"/>
          <p:cNvSpPr>
            <a:spLocks noGrp="1"/>
          </p:cNvSpPr>
          <p:nvPr>
            <p:ph type="ftr" sz="quarter" idx="15"/>
          </p:nvPr>
        </p:nvSpPr>
        <p:spPr/>
        <p:txBody>
          <a:bodyPr/>
          <a:lstStyle/>
          <a:p>
            <a:endParaRPr lang="en-US" dirty="0"/>
          </a:p>
        </p:txBody>
      </p:sp>
      <p:sp>
        <p:nvSpPr>
          <p:cNvPr id="25" name="מציין מיקום של מספר שקופית 24"/>
          <p:cNvSpPr>
            <a:spLocks noGrp="1"/>
          </p:cNvSpPr>
          <p:nvPr>
            <p:ph type="sldNum" sz="quarter" idx="16"/>
          </p:nvPr>
        </p:nvSpPr>
        <p:spPr/>
        <p:txBody>
          <a:bodyPr/>
          <a:lstStyle/>
          <a:p>
            <a:fld id="{4EC9479A-B1FA-41E0-B854-B67B920FB5D3}" type="slidenum">
              <a:rPr lang="en-US" smtClean="0"/>
              <a:t>‹#›</a:t>
            </a:fld>
            <a:endParaRPr lang="en-US"/>
          </a:p>
        </p:txBody>
      </p:sp>
      <p:sp>
        <p:nvSpPr>
          <p:cNvPr id="28" name="כותרת 27"/>
          <p:cNvSpPr>
            <a:spLocks noGrp="1"/>
          </p:cNvSpPr>
          <p:nvPr>
            <p:ph type="title" hasCustomPrompt="1"/>
          </p:nvPr>
        </p:nvSpPr>
        <p:spPr>
          <a:xfrm>
            <a:off x="977901" y="1774826"/>
            <a:ext cx="7175499" cy="920749"/>
          </a:xfrm>
        </p:spPr>
        <p:txBody>
          <a:bodyPr/>
          <a:lstStyle>
            <a:lvl1pPr algn="ctr">
              <a:defRPr sz="4800">
                <a:solidFill>
                  <a:srgbClr val="2077BC"/>
                </a:solidFill>
              </a:defRPr>
            </a:lvl1pPr>
          </a:lstStyle>
          <a:p>
            <a:pPr lvl="0"/>
            <a:r>
              <a:rPr lang="he-IL" dirty="0"/>
              <a:t>כותרת ראשית</a:t>
            </a:r>
          </a:p>
        </p:txBody>
      </p:sp>
      <p:sp>
        <p:nvSpPr>
          <p:cNvPr id="2048" name="מציין מיקום טקסט 2047"/>
          <p:cNvSpPr>
            <a:spLocks noGrp="1"/>
          </p:cNvSpPr>
          <p:nvPr>
            <p:ph type="body" sz="quarter" idx="17" hasCustomPrompt="1"/>
          </p:nvPr>
        </p:nvSpPr>
        <p:spPr>
          <a:xfrm>
            <a:off x="1143000" y="2951163"/>
            <a:ext cx="6858000" cy="1655762"/>
          </a:xfrm>
        </p:spPr>
        <p:txBody>
          <a:bodyPr>
            <a:normAutofit/>
          </a:bodyPr>
          <a:lstStyle>
            <a:lvl1pPr marL="0" indent="0" algn="ctr">
              <a:buNone/>
              <a:defRPr sz="4400" baseline="0">
                <a:solidFill>
                  <a:srgbClr val="2077BC"/>
                </a:solidFill>
              </a:defRPr>
            </a:lvl1pPr>
          </a:lstStyle>
          <a:p>
            <a:pPr lvl="0"/>
            <a:r>
              <a:rPr lang="he-IL" dirty="0"/>
              <a:t>כותרת משנה</a:t>
            </a:r>
          </a:p>
        </p:txBody>
      </p:sp>
    </p:spTree>
    <p:extLst>
      <p:ext uri="{BB962C8B-B14F-4D97-AF65-F5344CB8AC3E}">
        <p14:creationId xmlns:p14="http://schemas.microsoft.com/office/powerpoint/2010/main" val="2800808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4FFD2294-1241-40AA-B4E2-F132AAC96FCC}"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9479A-B1FA-41E0-B854-B67B920FB5D3}" type="slidenum">
              <a:rPr lang="en-US" smtClean="0"/>
              <a:t>‹#›</a:t>
            </a:fld>
            <a:endParaRPr lang="en-US"/>
          </a:p>
        </p:txBody>
      </p:sp>
    </p:spTree>
    <p:extLst>
      <p:ext uri="{BB962C8B-B14F-4D97-AF65-F5344CB8AC3E}">
        <p14:creationId xmlns:p14="http://schemas.microsoft.com/office/powerpoint/2010/main" val="227062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38125" y="1471614"/>
            <a:ext cx="8658225" cy="2852737"/>
          </a:xfrm>
        </p:spPr>
        <p:txBody>
          <a:bodyPr anchor="b"/>
          <a:lstStyle>
            <a:lvl1pPr>
              <a:defRPr sz="6000">
                <a:solidFill>
                  <a:schemeClr val="bg2">
                    <a:lumMod val="25000"/>
                  </a:schemeClr>
                </a:solidFill>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238125" y="4351339"/>
            <a:ext cx="8658225" cy="1500187"/>
          </a:xfrm>
        </p:spPr>
        <p:txBody>
          <a:bodyPr/>
          <a:lstStyle>
            <a:lvl1pPr marL="0" indent="0">
              <a:buNone/>
              <a:defRPr sz="2400">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dirty="0"/>
              <a:t>לחץ כדי לערוך סגנונות טקסט של תבנית בסיס</a:t>
            </a:r>
          </a:p>
        </p:txBody>
      </p:sp>
      <p:sp>
        <p:nvSpPr>
          <p:cNvPr id="4" name="Date Placeholder 3"/>
          <p:cNvSpPr>
            <a:spLocks noGrp="1"/>
          </p:cNvSpPr>
          <p:nvPr>
            <p:ph type="dt" sz="half" idx="10"/>
          </p:nvPr>
        </p:nvSpPr>
        <p:spPr/>
        <p:txBody>
          <a:bodyPr/>
          <a:lstStyle/>
          <a:p>
            <a:fld id="{4FFD2294-1241-40AA-B4E2-F132AAC96FCC}" type="datetimeFigureOut">
              <a:rPr lang="en-US" smtClean="0"/>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9479A-B1FA-41E0-B854-B67B920FB5D3}" type="slidenum">
              <a:rPr lang="en-US" smtClean="0"/>
              <a:t>‹#›</a:t>
            </a:fld>
            <a:endParaRPr lang="en-US"/>
          </a:p>
        </p:txBody>
      </p:sp>
    </p:spTree>
    <p:extLst>
      <p:ext uri="{BB962C8B-B14F-4D97-AF65-F5344CB8AC3E}">
        <p14:creationId xmlns:p14="http://schemas.microsoft.com/office/powerpoint/2010/main" val="4293301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228600" y="1152525"/>
            <a:ext cx="4257676" cy="50244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4610099" y="1152525"/>
            <a:ext cx="4276725" cy="5024438"/>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5" name="Date Placeholder 4"/>
          <p:cNvSpPr>
            <a:spLocks noGrp="1"/>
          </p:cNvSpPr>
          <p:nvPr>
            <p:ph type="dt" sz="half" idx="10"/>
          </p:nvPr>
        </p:nvSpPr>
        <p:spPr/>
        <p:txBody>
          <a:bodyPr/>
          <a:lstStyle/>
          <a:p>
            <a:fld id="{4FFD2294-1241-40AA-B4E2-F132AAC96FCC}"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9479A-B1FA-41E0-B854-B67B920FB5D3}" type="slidenum">
              <a:rPr lang="en-US" smtClean="0"/>
              <a:t>‹#›</a:t>
            </a:fld>
            <a:endParaRPr lang="en-US"/>
          </a:p>
        </p:txBody>
      </p:sp>
    </p:spTree>
    <p:extLst>
      <p:ext uri="{BB962C8B-B14F-4D97-AF65-F5344CB8AC3E}">
        <p14:creationId xmlns:p14="http://schemas.microsoft.com/office/powerpoint/2010/main" val="697565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009650" y="1"/>
            <a:ext cx="7886700" cy="952500"/>
          </a:xfrm>
        </p:spPr>
        <p:txBody>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238125" y="1119188"/>
            <a:ext cx="426005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סגנונות טקסט של תבנית בסיס</a:t>
            </a:r>
          </a:p>
        </p:txBody>
      </p:sp>
      <p:sp>
        <p:nvSpPr>
          <p:cNvPr id="4" name="Content Placeholder 3"/>
          <p:cNvSpPr>
            <a:spLocks noGrp="1"/>
          </p:cNvSpPr>
          <p:nvPr>
            <p:ph sz="half" idx="2"/>
          </p:nvPr>
        </p:nvSpPr>
        <p:spPr>
          <a:xfrm>
            <a:off x="238125" y="2066924"/>
            <a:ext cx="4260057" cy="4248151"/>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5" name="Text Placeholder 4"/>
          <p:cNvSpPr>
            <a:spLocks noGrp="1"/>
          </p:cNvSpPr>
          <p:nvPr>
            <p:ph type="body" sz="quarter" idx="3"/>
          </p:nvPr>
        </p:nvSpPr>
        <p:spPr>
          <a:xfrm>
            <a:off x="4629150" y="1119188"/>
            <a:ext cx="4248150"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סגנונות טקסט של תבנית בסיס</a:t>
            </a:r>
          </a:p>
        </p:txBody>
      </p:sp>
      <p:sp>
        <p:nvSpPr>
          <p:cNvPr id="6" name="Content Placeholder 5"/>
          <p:cNvSpPr>
            <a:spLocks noGrp="1"/>
          </p:cNvSpPr>
          <p:nvPr>
            <p:ph sz="quarter" idx="4"/>
          </p:nvPr>
        </p:nvSpPr>
        <p:spPr>
          <a:xfrm>
            <a:off x="4629150" y="2066924"/>
            <a:ext cx="4248150" cy="4257675"/>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7" name="Date Placeholder 6"/>
          <p:cNvSpPr>
            <a:spLocks noGrp="1"/>
          </p:cNvSpPr>
          <p:nvPr>
            <p:ph type="dt" sz="half" idx="10"/>
          </p:nvPr>
        </p:nvSpPr>
        <p:spPr/>
        <p:txBody>
          <a:bodyPr/>
          <a:lstStyle/>
          <a:p>
            <a:fld id="{4FFD2294-1241-40AA-B4E2-F132AAC96FCC}" type="datetimeFigureOut">
              <a:rPr lang="en-US" smtClean="0"/>
              <a:t>1/13/2019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C9479A-B1FA-41E0-B854-B67B920FB5D3}" type="slidenum">
              <a:rPr lang="en-US" smtClean="0"/>
              <a:t>‹#›</a:t>
            </a:fld>
            <a:endParaRPr lang="en-US"/>
          </a:p>
        </p:txBody>
      </p:sp>
    </p:spTree>
    <p:extLst>
      <p:ext uri="{BB962C8B-B14F-4D97-AF65-F5344CB8AC3E}">
        <p14:creationId xmlns:p14="http://schemas.microsoft.com/office/powerpoint/2010/main" val="1322639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FFD2294-1241-40AA-B4E2-F132AAC96FCC}" type="datetimeFigureOut">
              <a:rPr lang="en-US" smtClean="0"/>
              <a:t>1/13/2019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C9479A-B1FA-41E0-B854-B67B920FB5D3}" type="slidenum">
              <a:rPr lang="en-US" smtClean="0"/>
              <a:t>‹#›</a:t>
            </a:fld>
            <a:endParaRPr lang="en-US"/>
          </a:p>
        </p:txBody>
      </p:sp>
    </p:spTree>
    <p:extLst>
      <p:ext uri="{BB962C8B-B14F-4D97-AF65-F5344CB8AC3E}">
        <p14:creationId xmlns:p14="http://schemas.microsoft.com/office/powerpoint/2010/main" val="2144408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FD2294-1241-40AA-B4E2-F132AAC96FCC}" type="datetimeFigureOut">
              <a:rPr lang="en-US" smtClean="0"/>
              <a:t>1/13/2019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C9479A-B1FA-41E0-B854-B67B920FB5D3}" type="slidenum">
              <a:rPr lang="en-US" smtClean="0"/>
              <a:t>‹#›</a:t>
            </a:fld>
            <a:endParaRPr lang="en-US"/>
          </a:p>
        </p:txBody>
      </p:sp>
    </p:spTree>
    <p:extLst>
      <p:ext uri="{BB962C8B-B14F-4D97-AF65-F5344CB8AC3E}">
        <p14:creationId xmlns:p14="http://schemas.microsoft.com/office/powerpoint/2010/main" val="576596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38125" y="1000125"/>
            <a:ext cx="3505200" cy="1847849"/>
          </a:xfrm>
        </p:spPr>
        <p:txBody>
          <a:bodyPr anchor="t"/>
          <a:lstStyle>
            <a:lvl1pPr>
              <a:defRPr sz="3200">
                <a:solidFill>
                  <a:schemeClr val="bg2">
                    <a:lumMod val="25000"/>
                  </a:schemeClr>
                </a:solidFill>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3887390" y="987426"/>
            <a:ext cx="4989909" cy="53847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Text Placeholder 3"/>
          <p:cNvSpPr>
            <a:spLocks noGrp="1"/>
          </p:cNvSpPr>
          <p:nvPr>
            <p:ph type="body" sz="half" idx="2"/>
          </p:nvPr>
        </p:nvSpPr>
        <p:spPr>
          <a:xfrm>
            <a:off x="238125" y="2962275"/>
            <a:ext cx="3505200" cy="33909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dirty="0"/>
              <a:t>לחץ כדי לערוך סגנונות טקסט של תבנית בסיס</a:t>
            </a:r>
          </a:p>
        </p:txBody>
      </p:sp>
      <p:sp>
        <p:nvSpPr>
          <p:cNvPr id="5" name="Date Placeholder 4"/>
          <p:cNvSpPr>
            <a:spLocks noGrp="1"/>
          </p:cNvSpPr>
          <p:nvPr>
            <p:ph type="dt" sz="half" idx="10"/>
          </p:nvPr>
        </p:nvSpPr>
        <p:spPr/>
        <p:txBody>
          <a:bodyPr/>
          <a:lstStyle/>
          <a:p>
            <a:fld id="{4FFD2294-1241-40AA-B4E2-F132AAC96FCC}"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9479A-B1FA-41E0-B854-B67B920FB5D3}" type="slidenum">
              <a:rPr lang="en-US" smtClean="0"/>
              <a:t>‹#›</a:t>
            </a:fld>
            <a:endParaRPr lang="en-US"/>
          </a:p>
        </p:txBody>
      </p:sp>
    </p:spTree>
    <p:extLst>
      <p:ext uri="{BB962C8B-B14F-4D97-AF65-F5344CB8AC3E}">
        <p14:creationId xmlns:p14="http://schemas.microsoft.com/office/powerpoint/2010/main" val="3600162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47650" y="1104900"/>
            <a:ext cx="3495675" cy="1704975"/>
          </a:xfrm>
        </p:spPr>
        <p:txBody>
          <a:bodyPr anchor="t"/>
          <a:lstStyle>
            <a:lvl1pPr>
              <a:defRPr sz="2800">
                <a:solidFill>
                  <a:schemeClr val="bg2">
                    <a:lumMod val="25000"/>
                  </a:schemeClr>
                </a:solidFill>
              </a:defRPr>
            </a:lvl1pPr>
          </a:lstStyle>
          <a:p>
            <a:r>
              <a:rPr lang="he-IL" dirty="0"/>
              <a:t>לחץ כדי לערוך סגנון כותרת של תבנית בסיס</a:t>
            </a:r>
            <a:endParaRPr lang="en-US" dirty="0"/>
          </a:p>
        </p:txBody>
      </p:sp>
      <p:sp>
        <p:nvSpPr>
          <p:cNvPr id="3" name="Picture Placeholder 2"/>
          <p:cNvSpPr>
            <a:spLocks noGrp="1" noChangeAspect="1"/>
          </p:cNvSpPr>
          <p:nvPr>
            <p:ph type="pic" idx="1"/>
          </p:nvPr>
        </p:nvSpPr>
        <p:spPr>
          <a:xfrm>
            <a:off x="3887390" y="1095375"/>
            <a:ext cx="4989909" cy="521017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dirty="0"/>
              <a:t>לחץ על הסמל כדי להוסיף תמונה</a:t>
            </a:r>
            <a:endParaRPr lang="en-US" dirty="0"/>
          </a:p>
        </p:txBody>
      </p:sp>
      <p:sp>
        <p:nvSpPr>
          <p:cNvPr id="4" name="Text Placeholder 3"/>
          <p:cNvSpPr>
            <a:spLocks noGrp="1"/>
          </p:cNvSpPr>
          <p:nvPr>
            <p:ph type="body" sz="half" idx="2"/>
          </p:nvPr>
        </p:nvSpPr>
        <p:spPr>
          <a:xfrm>
            <a:off x="247650" y="2905125"/>
            <a:ext cx="3495675" cy="33813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dirty="0"/>
              <a:t>לחץ כדי לערוך סגנונות טקסט של תבנית בסיס</a:t>
            </a:r>
          </a:p>
        </p:txBody>
      </p:sp>
      <p:sp>
        <p:nvSpPr>
          <p:cNvPr id="5" name="Date Placeholder 4"/>
          <p:cNvSpPr>
            <a:spLocks noGrp="1"/>
          </p:cNvSpPr>
          <p:nvPr>
            <p:ph type="dt" sz="half" idx="10"/>
          </p:nvPr>
        </p:nvSpPr>
        <p:spPr/>
        <p:txBody>
          <a:bodyPr/>
          <a:lstStyle/>
          <a:p>
            <a:fld id="{4FFD2294-1241-40AA-B4E2-F132AAC96FCC}" type="datetimeFigureOut">
              <a:rPr lang="en-US" smtClean="0"/>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9479A-B1FA-41E0-B854-B67B920FB5D3}" type="slidenum">
              <a:rPr lang="en-US" smtClean="0"/>
              <a:t>‹#›</a:t>
            </a:fld>
            <a:endParaRPr lang="en-US"/>
          </a:p>
        </p:txBody>
      </p:sp>
    </p:spTree>
    <p:extLst>
      <p:ext uri="{BB962C8B-B14F-4D97-AF65-F5344CB8AC3E}">
        <p14:creationId xmlns:p14="http://schemas.microsoft.com/office/powerpoint/2010/main" val="3356534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4E7438E1-117D-44FB-AC24-B79D899BA877}" type="datetimeFigureOut">
              <a:rPr lang="he-IL" smtClean="0"/>
              <a:t>ז'/שבט/תשע"ט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AF22AC9-109E-4E4D-92F9-530E51D9A3A2}" type="slidenum">
              <a:rPr lang="he-IL" smtClean="0"/>
              <a:t>‹#›</a:t>
            </a:fld>
            <a:endParaRPr lang="he-IL"/>
          </a:p>
        </p:txBody>
      </p:sp>
    </p:spTree>
    <p:extLst>
      <p:ext uri="{BB962C8B-B14F-4D97-AF65-F5344CB8AC3E}">
        <p14:creationId xmlns:p14="http://schemas.microsoft.com/office/powerpoint/2010/main" val="1953493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3" name="קבוצה 12"/>
          <p:cNvGrpSpPr/>
          <p:nvPr userDrawn="1"/>
        </p:nvGrpSpPr>
        <p:grpSpPr>
          <a:xfrm>
            <a:off x="-9525" y="-7019"/>
            <a:ext cx="9163049" cy="963837"/>
            <a:chOff x="-9525" y="-7019"/>
            <a:chExt cx="9163049" cy="963837"/>
          </a:xfrm>
        </p:grpSpPr>
        <p:grpSp>
          <p:nvGrpSpPr>
            <p:cNvPr id="7" name="קבוצה 6"/>
            <p:cNvGrpSpPr/>
            <p:nvPr userDrawn="1"/>
          </p:nvGrpSpPr>
          <p:grpSpPr>
            <a:xfrm>
              <a:off x="-9525" y="-7019"/>
              <a:ext cx="1832008" cy="963837"/>
              <a:chOff x="0" y="-7019"/>
              <a:chExt cx="1832008" cy="963837"/>
            </a:xfrm>
            <a:solidFill>
              <a:srgbClr val="424244"/>
            </a:solidFill>
          </p:grpSpPr>
          <p:sp>
            <p:nvSpPr>
              <p:cNvPr id="8" name="מלבן 7"/>
              <p:cNvSpPr/>
              <p:nvPr/>
            </p:nvSpPr>
            <p:spPr>
              <a:xfrm>
                <a:off x="0" y="-7019"/>
                <a:ext cx="923925" cy="96383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שולש ישר-זווית 8"/>
              <p:cNvSpPr/>
              <p:nvPr/>
            </p:nvSpPr>
            <p:spPr>
              <a:xfrm>
                <a:off x="923958" y="-7019"/>
                <a:ext cx="908050" cy="96383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0" name="קבוצה 9"/>
            <p:cNvGrpSpPr/>
            <p:nvPr userDrawn="1"/>
          </p:nvGrpSpPr>
          <p:grpSpPr>
            <a:xfrm>
              <a:off x="1114423" y="-7019"/>
              <a:ext cx="8039101" cy="963837"/>
              <a:chOff x="1104899" y="1326481"/>
              <a:chExt cx="8039100" cy="875607"/>
            </a:xfrm>
          </p:grpSpPr>
          <p:sp>
            <p:nvSpPr>
              <p:cNvPr id="11" name="מלבן 10"/>
              <p:cNvSpPr/>
              <p:nvPr/>
            </p:nvSpPr>
            <p:spPr>
              <a:xfrm>
                <a:off x="2012949" y="1326481"/>
                <a:ext cx="7131050" cy="875607"/>
              </a:xfrm>
              <a:prstGeom prst="rect">
                <a:avLst/>
              </a:prstGeom>
              <a:solidFill>
                <a:srgbClr val="207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שולש ישר-זווית 11"/>
              <p:cNvSpPr/>
              <p:nvPr/>
            </p:nvSpPr>
            <p:spPr>
              <a:xfrm rot="10800000">
                <a:off x="1104899" y="1326481"/>
                <a:ext cx="908050" cy="875607"/>
              </a:xfrm>
              <a:prstGeom prst="rtTriangle">
                <a:avLst/>
              </a:prstGeom>
              <a:solidFill>
                <a:srgbClr val="207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2" name="Title Placeholder 1"/>
          <p:cNvSpPr>
            <a:spLocks noGrp="1"/>
          </p:cNvSpPr>
          <p:nvPr>
            <p:ph type="title"/>
          </p:nvPr>
        </p:nvSpPr>
        <p:spPr>
          <a:xfrm>
            <a:off x="1568447" y="12701"/>
            <a:ext cx="7337428" cy="920749"/>
          </a:xfrm>
          <a:prstGeom prst="rect">
            <a:avLst/>
          </a:prstGeom>
        </p:spPr>
        <p:txBody>
          <a:bodyPr vert="horz" lIns="91440" tIns="45720" rIns="91440" bIns="45720" rtlCol="0" anchor="ctr">
            <a:noAutofit/>
          </a:bodyPr>
          <a:lstStyle/>
          <a:p>
            <a:r>
              <a:rPr lang="he-IL" dirty="0"/>
              <a:t>לחץ כדי לערוך כותרת</a:t>
            </a:r>
            <a:endParaRPr lang="en-US" dirty="0"/>
          </a:p>
        </p:txBody>
      </p:sp>
      <p:sp>
        <p:nvSpPr>
          <p:cNvPr id="3" name="Text Placeholder 2"/>
          <p:cNvSpPr>
            <a:spLocks noGrp="1"/>
          </p:cNvSpPr>
          <p:nvPr>
            <p:ph type="body" idx="1"/>
          </p:nvPr>
        </p:nvSpPr>
        <p:spPr>
          <a:xfrm>
            <a:off x="238125" y="1171576"/>
            <a:ext cx="8658225" cy="5133974"/>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685800" y="6556377"/>
            <a:ext cx="1193833" cy="301624"/>
          </a:xfrm>
          <a:prstGeom prst="rect">
            <a:avLst/>
          </a:prstGeom>
        </p:spPr>
        <p:txBody>
          <a:bodyPr vert="horz" lIns="91440" tIns="45720" rIns="91440" bIns="45720" rtlCol="0" anchor="b"/>
          <a:lstStyle>
            <a:lvl1pPr algn="l">
              <a:defRPr sz="1200">
                <a:solidFill>
                  <a:schemeClr val="tx1">
                    <a:tint val="75000"/>
                  </a:schemeClr>
                </a:solidFill>
              </a:defRPr>
            </a:lvl1pPr>
          </a:lstStyle>
          <a:p>
            <a:fld id="{4FFD2294-1241-40AA-B4E2-F132AAC96FCC}" type="datetimeFigureOut">
              <a:rPr lang="en-US" smtClean="0"/>
              <a:t>1/13/2019</a:t>
            </a:fld>
            <a:endParaRPr lang="en-US" dirty="0"/>
          </a:p>
        </p:txBody>
      </p:sp>
      <p:sp>
        <p:nvSpPr>
          <p:cNvPr id="5" name="Footer Placeholder 4"/>
          <p:cNvSpPr>
            <a:spLocks noGrp="1"/>
          </p:cNvSpPr>
          <p:nvPr>
            <p:ph type="ftr" sz="quarter" idx="3"/>
          </p:nvPr>
        </p:nvSpPr>
        <p:spPr>
          <a:xfrm>
            <a:off x="1885950" y="6556377"/>
            <a:ext cx="5486400" cy="301624"/>
          </a:xfrm>
          <a:prstGeom prst="rect">
            <a:avLst/>
          </a:prstGeom>
        </p:spPr>
        <p:txBody>
          <a:bodyPr vert="horz" lIns="91440" tIns="45720" rIns="91440" bIns="45720" rtlCol="0" anchor="b"/>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991474" y="6556377"/>
            <a:ext cx="1133475" cy="301624"/>
          </a:xfrm>
          <a:prstGeom prst="rect">
            <a:avLst/>
          </a:prstGeom>
        </p:spPr>
        <p:txBody>
          <a:bodyPr vert="horz" lIns="91440" tIns="45720" rIns="91440" bIns="45720" rtlCol="0" anchor="b"/>
          <a:lstStyle>
            <a:lvl1pPr algn="r">
              <a:defRPr sz="1200">
                <a:solidFill>
                  <a:schemeClr val="tx1">
                    <a:tint val="75000"/>
                  </a:schemeClr>
                </a:solidFill>
              </a:defRPr>
            </a:lvl1pPr>
          </a:lstStyle>
          <a:p>
            <a:fld id="{4EC9479A-B1FA-41E0-B854-B67B920FB5D3}" type="slidenum">
              <a:rPr lang="en-US" smtClean="0"/>
              <a:t>‹#›</a:t>
            </a:fld>
            <a:endParaRPr lang="en-US"/>
          </a:p>
        </p:txBody>
      </p:sp>
      <p:pic>
        <p:nvPicPr>
          <p:cNvPr id="18" name="Picture 2" descr="C:\Users\matana\Desktop\לוגו\idi-logo-he.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76200" y="6174584"/>
            <a:ext cx="612711" cy="60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8565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r" defTabSz="914400" rtl="1" eaLnBrk="1" latinLnBrk="0" hangingPunct="1">
        <a:lnSpc>
          <a:spcPct val="90000"/>
        </a:lnSpc>
        <a:spcBef>
          <a:spcPct val="0"/>
        </a:spcBef>
        <a:buNone/>
        <a:defRPr sz="4000" b="1"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r" defTabSz="914400" rtl="1" eaLnBrk="1" latinLnBrk="0" hangingPunct="1">
        <a:lnSpc>
          <a:spcPct val="150000"/>
        </a:lnSpc>
        <a:spcBef>
          <a:spcPts val="1000"/>
        </a:spcBef>
        <a:buFont typeface="Arial" panose="020B0604020202020204" pitchFamily="34" charset="0"/>
        <a:buChar char="•"/>
        <a:defRPr sz="2800" kern="120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lvl1pPr>
      <a:lvl2pPr marL="685800" indent="-228600" algn="r" defTabSz="914400" rtl="1" eaLnBrk="1" latinLnBrk="0" hangingPunct="1">
        <a:lnSpc>
          <a:spcPct val="150000"/>
        </a:lnSpc>
        <a:spcBef>
          <a:spcPts val="500"/>
        </a:spcBef>
        <a:buFont typeface="Arial" panose="020B0604020202020204" pitchFamily="34" charset="0"/>
        <a:buChar char="•"/>
        <a:defRPr sz="2400" kern="120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lvl2pPr>
      <a:lvl3pPr marL="1143000" indent="-228600" algn="r" defTabSz="914400" rtl="1" eaLnBrk="1" latinLnBrk="0" hangingPunct="1">
        <a:lnSpc>
          <a:spcPct val="150000"/>
        </a:lnSpc>
        <a:spcBef>
          <a:spcPts val="500"/>
        </a:spcBef>
        <a:buFont typeface="Arial" panose="020B0604020202020204" pitchFamily="34" charset="0"/>
        <a:buChar char="•"/>
        <a:defRPr sz="2000" kern="120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lvl3pPr>
      <a:lvl4pPr marL="1600200" indent="-228600" algn="r" defTabSz="914400" rtl="1" eaLnBrk="1" latinLnBrk="0" hangingPunct="1">
        <a:lnSpc>
          <a:spcPct val="150000"/>
        </a:lnSpc>
        <a:spcBef>
          <a:spcPts val="500"/>
        </a:spcBef>
        <a:buFont typeface="Arial" panose="020B0604020202020204" pitchFamily="34" charset="0"/>
        <a:buChar char="•"/>
        <a:defRPr sz="1800" kern="120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lvl4pPr>
      <a:lvl5pPr marL="2057400" indent="-228600" algn="r" defTabSz="914400" rtl="1" eaLnBrk="1" latinLnBrk="0" hangingPunct="1">
        <a:lnSpc>
          <a:spcPct val="150000"/>
        </a:lnSpc>
        <a:spcBef>
          <a:spcPts val="500"/>
        </a:spcBef>
        <a:buFont typeface="Arial" panose="020B0604020202020204" pitchFamily="34" charset="0"/>
        <a:buChar char="•"/>
        <a:defRPr sz="1800" kern="120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ציין מיקום טקסט 4"/>
          <p:cNvSpPr>
            <a:spLocks noGrp="1"/>
          </p:cNvSpPr>
          <p:nvPr>
            <p:ph type="body" sz="quarter" idx="17"/>
          </p:nvPr>
        </p:nvSpPr>
        <p:spPr/>
        <p:txBody>
          <a:bodyPr>
            <a:normAutofit/>
          </a:bodyPr>
          <a:lstStyle/>
          <a:p>
            <a:r>
              <a:rPr lang="he-IL" sz="3600" dirty="0" smtClean="0">
                <a:latin typeface="David" panose="020E0502060401010101" pitchFamily="34" charset="-79"/>
                <a:cs typeface="David" panose="020E0502060401010101" pitchFamily="34" charset="-79"/>
              </a:rPr>
              <a:t>ד"ר איתן רגב</a:t>
            </a:r>
            <a:endParaRPr lang="he-IL" sz="3600" dirty="0">
              <a:latin typeface="David" panose="020E0502060401010101" pitchFamily="34" charset="-79"/>
              <a:cs typeface="David" panose="020E0502060401010101" pitchFamily="34" charset="-79"/>
            </a:endParaRPr>
          </a:p>
        </p:txBody>
      </p:sp>
      <p:sp>
        <p:nvSpPr>
          <p:cNvPr id="2" name="מציין מיקום טקסט 1"/>
          <p:cNvSpPr>
            <a:spLocks noGrp="1"/>
          </p:cNvSpPr>
          <p:nvPr>
            <p:ph type="body" sz="quarter" idx="13"/>
          </p:nvPr>
        </p:nvSpPr>
        <p:spPr/>
        <p:txBody>
          <a:bodyPr/>
          <a:lstStyle/>
          <a:p>
            <a:r>
              <a:rPr lang="he-IL" dirty="0" smtClean="0">
                <a:latin typeface="David" panose="020E0502060401010101" pitchFamily="34" charset="-79"/>
                <a:cs typeface="David" panose="020E0502060401010101" pitchFamily="34" charset="-79"/>
              </a:rPr>
              <a:t>1/10/2019</a:t>
            </a:r>
            <a:endParaRPr lang="he-IL" dirty="0">
              <a:latin typeface="David" panose="020E0502060401010101" pitchFamily="34" charset="-79"/>
              <a:cs typeface="David" panose="020E0502060401010101" pitchFamily="34" charset="-79"/>
            </a:endParaRPr>
          </a:p>
        </p:txBody>
      </p:sp>
      <p:sp>
        <p:nvSpPr>
          <p:cNvPr id="4" name="כותרת 3"/>
          <p:cNvSpPr>
            <a:spLocks noGrp="1"/>
          </p:cNvSpPr>
          <p:nvPr>
            <p:ph type="title"/>
          </p:nvPr>
        </p:nvSpPr>
        <p:spPr>
          <a:xfrm>
            <a:off x="1" y="1774826"/>
            <a:ext cx="8769096" cy="920749"/>
          </a:xfrm>
        </p:spPr>
        <p:txBody>
          <a:bodyPr/>
          <a:lstStyle/>
          <a:p>
            <a:r>
              <a:rPr lang="he-IL" dirty="0" smtClean="0">
                <a:latin typeface="David" panose="020E0502060401010101" pitchFamily="34" charset="-79"/>
                <a:cs typeface="David" panose="020E0502060401010101" pitchFamily="34" charset="-79"/>
              </a:rPr>
              <a:t>פריון העבודה - בראייה בינלאומית</a:t>
            </a:r>
            <a:endParaRPr lang="he-IL" dirty="0">
              <a:latin typeface="David" panose="020E0502060401010101" pitchFamily="34" charset="-79"/>
              <a:cs typeface="David" panose="020E0502060401010101" pitchFamily="34" charset="-79"/>
            </a:endParaRPr>
          </a:p>
        </p:txBody>
      </p:sp>
      <p:cxnSp>
        <p:nvCxnSpPr>
          <p:cNvPr id="6" name="מחבר ישר 5"/>
          <p:cNvCxnSpPr/>
          <p:nvPr/>
        </p:nvCxnSpPr>
        <p:spPr>
          <a:xfrm>
            <a:off x="2469357" y="4286250"/>
            <a:ext cx="4205287" cy="0"/>
          </a:xfrm>
          <a:prstGeom prst="line">
            <a:avLst/>
          </a:prstGeom>
          <a:ln w="28575">
            <a:solidFill>
              <a:srgbClr val="2E76B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982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תרשים 3"/>
          <p:cNvGraphicFramePr>
            <a:graphicFrameLocks/>
          </p:cNvGraphicFramePr>
          <p:nvPr>
            <p:extLst>
              <p:ext uri="{D42A27DB-BD31-4B8C-83A1-F6EECF244321}">
                <p14:modId xmlns:p14="http://schemas.microsoft.com/office/powerpoint/2010/main" val="4206784920"/>
              </p:ext>
            </p:extLst>
          </p:nvPr>
        </p:nvGraphicFramePr>
        <p:xfrm>
          <a:off x="0" y="0"/>
          <a:ext cx="9108504"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31853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4"/>
          <p:cNvSpPr>
            <a:spLocks noEditPoints="1"/>
          </p:cNvSpPr>
          <p:nvPr/>
        </p:nvSpPr>
        <p:spPr bwMode="auto">
          <a:xfrm>
            <a:off x="1240884" y="3877249"/>
            <a:ext cx="5467515" cy="1536156"/>
          </a:xfrm>
          <a:custGeom>
            <a:avLst/>
            <a:gdLst>
              <a:gd name="T0" fmla="*/ 0 w 2953"/>
              <a:gd name="T1" fmla="*/ 768 h 1170"/>
              <a:gd name="T2" fmla="*/ 642 w 2953"/>
              <a:gd name="T3" fmla="*/ 768 h 1170"/>
              <a:gd name="T4" fmla="*/ 642 w 2953"/>
              <a:gd name="T5" fmla="*/ 1170 h 1170"/>
              <a:gd name="T6" fmla="*/ 0 w 2953"/>
              <a:gd name="T7" fmla="*/ 1170 h 1170"/>
              <a:gd name="T8" fmla="*/ 0 w 2953"/>
              <a:gd name="T9" fmla="*/ 768 h 1170"/>
              <a:gd name="T10" fmla="*/ 2312 w 2953"/>
              <a:gd name="T11" fmla="*/ 0 h 1170"/>
              <a:gd name="T12" fmla="*/ 2953 w 2953"/>
              <a:gd name="T13" fmla="*/ 0 h 1170"/>
              <a:gd name="T14" fmla="*/ 2953 w 2953"/>
              <a:gd name="T15" fmla="*/ 1170 h 1170"/>
              <a:gd name="T16" fmla="*/ 2312 w 2953"/>
              <a:gd name="T17" fmla="*/ 1170 h 1170"/>
              <a:gd name="T18" fmla="*/ 2312 w 2953"/>
              <a:gd name="T19" fmla="*/ 0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3" h="1170">
                <a:moveTo>
                  <a:pt x="0" y="768"/>
                </a:moveTo>
                <a:lnTo>
                  <a:pt x="642" y="768"/>
                </a:lnTo>
                <a:lnTo>
                  <a:pt x="642" y="1170"/>
                </a:lnTo>
                <a:lnTo>
                  <a:pt x="0" y="1170"/>
                </a:lnTo>
                <a:lnTo>
                  <a:pt x="0" y="768"/>
                </a:lnTo>
                <a:close/>
                <a:moveTo>
                  <a:pt x="2312" y="0"/>
                </a:moveTo>
                <a:lnTo>
                  <a:pt x="2953" y="0"/>
                </a:lnTo>
                <a:lnTo>
                  <a:pt x="2953" y="1170"/>
                </a:lnTo>
                <a:lnTo>
                  <a:pt x="2312" y="1170"/>
                </a:lnTo>
                <a:lnTo>
                  <a:pt x="2312"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2" name="Freeform 15"/>
          <p:cNvSpPr>
            <a:spLocks noEditPoints="1"/>
          </p:cNvSpPr>
          <p:nvPr/>
        </p:nvSpPr>
        <p:spPr bwMode="auto">
          <a:xfrm>
            <a:off x="2548050" y="2115650"/>
            <a:ext cx="5469366" cy="3297753"/>
          </a:xfrm>
          <a:custGeom>
            <a:avLst/>
            <a:gdLst>
              <a:gd name="T0" fmla="*/ 0 w 2954"/>
              <a:gd name="T1" fmla="*/ 2108 h 2514"/>
              <a:gd name="T2" fmla="*/ 643 w 2954"/>
              <a:gd name="T3" fmla="*/ 2108 h 2514"/>
              <a:gd name="T4" fmla="*/ 643 w 2954"/>
              <a:gd name="T5" fmla="*/ 2514 h 2514"/>
              <a:gd name="T6" fmla="*/ 0 w 2954"/>
              <a:gd name="T7" fmla="*/ 2514 h 2514"/>
              <a:gd name="T8" fmla="*/ 0 w 2954"/>
              <a:gd name="T9" fmla="*/ 2108 h 2514"/>
              <a:gd name="T10" fmla="*/ 2311 w 2954"/>
              <a:gd name="T11" fmla="*/ 0 h 2514"/>
              <a:gd name="T12" fmla="*/ 2954 w 2954"/>
              <a:gd name="T13" fmla="*/ 0 h 2514"/>
              <a:gd name="T14" fmla="*/ 2954 w 2954"/>
              <a:gd name="T15" fmla="*/ 2514 h 2514"/>
              <a:gd name="T16" fmla="*/ 2311 w 2954"/>
              <a:gd name="T17" fmla="*/ 2514 h 2514"/>
              <a:gd name="T18" fmla="*/ 2311 w 2954"/>
              <a:gd name="T19" fmla="*/ 0 h 2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4" h="2514">
                <a:moveTo>
                  <a:pt x="0" y="2108"/>
                </a:moveTo>
                <a:lnTo>
                  <a:pt x="643" y="2108"/>
                </a:lnTo>
                <a:lnTo>
                  <a:pt x="643" y="2514"/>
                </a:lnTo>
                <a:lnTo>
                  <a:pt x="0" y="2514"/>
                </a:lnTo>
                <a:lnTo>
                  <a:pt x="0" y="2108"/>
                </a:lnTo>
                <a:close/>
                <a:moveTo>
                  <a:pt x="2311" y="0"/>
                </a:moveTo>
                <a:lnTo>
                  <a:pt x="2954" y="0"/>
                </a:lnTo>
                <a:lnTo>
                  <a:pt x="2954" y="2514"/>
                </a:lnTo>
                <a:lnTo>
                  <a:pt x="2311" y="2514"/>
                </a:lnTo>
                <a:lnTo>
                  <a:pt x="2311" y="0"/>
                </a:lnTo>
                <a:close/>
              </a:path>
            </a:pathLst>
          </a:custGeom>
          <a:solidFill>
            <a:srgbClr val="C05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3" name="Rectangle 16"/>
          <p:cNvSpPr>
            <a:spLocks noChangeArrowheads="1"/>
          </p:cNvSpPr>
          <p:nvPr/>
        </p:nvSpPr>
        <p:spPr bwMode="auto">
          <a:xfrm>
            <a:off x="350306" y="5405539"/>
            <a:ext cx="8557688" cy="13108"/>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he-IL"/>
          </a:p>
        </p:txBody>
      </p:sp>
      <p:sp>
        <p:nvSpPr>
          <p:cNvPr id="14" name="Freeform 17"/>
          <p:cNvSpPr>
            <a:spLocks noEditPoints="1"/>
          </p:cNvSpPr>
          <p:nvPr/>
        </p:nvSpPr>
        <p:spPr bwMode="auto">
          <a:xfrm>
            <a:off x="342900" y="5413403"/>
            <a:ext cx="8572500" cy="62915"/>
          </a:xfrm>
          <a:custGeom>
            <a:avLst/>
            <a:gdLst>
              <a:gd name="T0" fmla="*/ 8 w 4630"/>
              <a:gd name="T1" fmla="*/ 0 h 49"/>
              <a:gd name="T2" fmla="*/ 8 w 4630"/>
              <a:gd name="T3" fmla="*/ 49 h 49"/>
              <a:gd name="T4" fmla="*/ 0 w 4630"/>
              <a:gd name="T5" fmla="*/ 49 h 49"/>
              <a:gd name="T6" fmla="*/ 0 w 4630"/>
              <a:gd name="T7" fmla="*/ 0 h 49"/>
              <a:gd name="T8" fmla="*/ 8 w 4630"/>
              <a:gd name="T9" fmla="*/ 0 h 49"/>
              <a:gd name="T10" fmla="*/ 2319 w 4630"/>
              <a:gd name="T11" fmla="*/ 0 h 49"/>
              <a:gd name="T12" fmla="*/ 2319 w 4630"/>
              <a:gd name="T13" fmla="*/ 49 h 49"/>
              <a:gd name="T14" fmla="*/ 2312 w 4630"/>
              <a:gd name="T15" fmla="*/ 49 h 49"/>
              <a:gd name="T16" fmla="*/ 2312 w 4630"/>
              <a:gd name="T17" fmla="*/ 0 h 49"/>
              <a:gd name="T18" fmla="*/ 2319 w 4630"/>
              <a:gd name="T19" fmla="*/ 0 h 49"/>
              <a:gd name="T20" fmla="*/ 4630 w 4630"/>
              <a:gd name="T21" fmla="*/ 0 h 49"/>
              <a:gd name="T22" fmla="*/ 4630 w 4630"/>
              <a:gd name="T23" fmla="*/ 49 h 49"/>
              <a:gd name="T24" fmla="*/ 4623 w 4630"/>
              <a:gd name="T25" fmla="*/ 49 h 49"/>
              <a:gd name="T26" fmla="*/ 4623 w 4630"/>
              <a:gd name="T27" fmla="*/ 0 h 49"/>
              <a:gd name="T28" fmla="*/ 4630 w 4630"/>
              <a:gd name="T2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30" h="49">
                <a:moveTo>
                  <a:pt x="8" y="0"/>
                </a:moveTo>
                <a:lnTo>
                  <a:pt x="8" y="49"/>
                </a:lnTo>
                <a:lnTo>
                  <a:pt x="0" y="49"/>
                </a:lnTo>
                <a:lnTo>
                  <a:pt x="0" y="0"/>
                </a:lnTo>
                <a:lnTo>
                  <a:pt x="8" y="0"/>
                </a:lnTo>
                <a:close/>
                <a:moveTo>
                  <a:pt x="2319" y="0"/>
                </a:moveTo>
                <a:lnTo>
                  <a:pt x="2319" y="49"/>
                </a:lnTo>
                <a:lnTo>
                  <a:pt x="2312" y="49"/>
                </a:lnTo>
                <a:lnTo>
                  <a:pt x="2312" y="0"/>
                </a:lnTo>
                <a:lnTo>
                  <a:pt x="2319" y="0"/>
                </a:lnTo>
                <a:close/>
                <a:moveTo>
                  <a:pt x="4630" y="0"/>
                </a:moveTo>
                <a:lnTo>
                  <a:pt x="4630" y="49"/>
                </a:lnTo>
                <a:lnTo>
                  <a:pt x="4623" y="49"/>
                </a:lnTo>
                <a:lnTo>
                  <a:pt x="4623" y="0"/>
                </a:lnTo>
                <a:lnTo>
                  <a:pt x="4630"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he-IL"/>
          </a:p>
        </p:txBody>
      </p:sp>
      <p:sp>
        <p:nvSpPr>
          <p:cNvPr id="15" name="Rectangle 18"/>
          <p:cNvSpPr>
            <a:spLocks noChangeArrowheads="1"/>
          </p:cNvSpPr>
          <p:nvPr/>
        </p:nvSpPr>
        <p:spPr bwMode="auto">
          <a:xfrm>
            <a:off x="1657472" y="4543875"/>
            <a:ext cx="4087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he-IL" altLang="he-IL" sz="2400" b="1" i="0" u="none" strike="noStrike" cap="none" normalizeH="0" baseline="0" dirty="0">
                <a:ln>
                  <a:noFill/>
                </a:ln>
                <a:solidFill>
                  <a:srgbClr val="4F81BD"/>
                </a:solidFill>
                <a:effectLst/>
                <a:latin typeface="David" panose="020E0502060401010101" pitchFamily="34" charset="-79"/>
                <a:cs typeface="David" panose="020E0502060401010101" pitchFamily="34" charset="-79"/>
              </a:rPr>
              <a:t>883</a:t>
            </a:r>
            <a:endParaRPr kumimoji="0" lang="he-IL" altLang="he-IL" sz="2400" b="0" i="0" u="none" strike="noStrike" cap="none" normalizeH="0" baseline="0" dirty="0">
              <a:ln>
                <a:noFill/>
              </a:ln>
              <a:solidFill>
                <a:schemeClr val="tx1"/>
              </a:solidFill>
              <a:effectLst/>
              <a:latin typeface="David" panose="020E0502060401010101" pitchFamily="34" charset="-79"/>
              <a:cs typeface="David" panose="020E0502060401010101" pitchFamily="34" charset="-79"/>
            </a:endParaRPr>
          </a:p>
        </p:txBody>
      </p:sp>
      <p:sp>
        <p:nvSpPr>
          <p:cNvPr id="16" name="Rectangle 19"/>
          <p:cNvSpPr>
            <a:spLocks noChangeArrowheads="1"/>
          </p:cNvSpPr>
          <p:nvPr/>
        </p:nvSpPr>
        <p:spPr bwMode="auto">
          <a:xfrm>
            <a:off x="5858733" y="3476146"/>
            <a:ext cx="6299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he-IL" altLang="he-IL" sz="2400" b="1" i="0" u="none" strike="noStrike" cap="none" normalizeH="0" baseline="0" dirty="0">
                <a:ln>
                  <a:noFill/>
                </a:ln>
                <a:solidFill>
                  <a:srgbClr val="4F81BD"/>
                </a:solidFill>
                <a:effectLst/>
                <a:latin typeface="David" panose="020E0502060401010101" pitchFamily="34" charset="-79"/>
                <a:cs typeface="David" panose="020E0502060401010101" pitchFamily="34" charset="-79"/>
              </a:rPr>
              <a:t>2,566</a:t>
            </a:r>
            <a:endParaRPr kumimoji="0" lang="he-IL" altLang="he-IL" sz="2400" b="0" i="0" u="none" strike="noStrike" cap="none" normalizeH="0" baseline="0" dirty="0">
              <a:ln>
                <a:noFill/>
              </a:ln>
              <a:solidFill>
                <a:schemeClr val="tx1"/>
              </a:solidFill>
              <a:effectLst/>
              <a:latin typeface="David" panose="020E0502060401010101" pitchFamily="34" charset="-79"/>
              <a:cs typeface="David" panose="020E0502060401010101" pitchFamily="34" charset="-79"/>
            </a:endParaRPr>
          </a:p>
        </p:txBody>
      </p:sp>
      <p:sp>
        <p:nvSpPr>
          <p:cNvPr id="17" name="Rectangle 20"/>
          <p:cNvSpPr>
            <a:spLocks noChangeArrowheads="1"/>
          </p:cNvSpPr>
          <p:nvPr/>
        </p:nvSpPr>
        <p:spPr bwMode="auto">
          <a:xfrm>
            <a:off x="2995030" y="4523853"/>
            <a:ext cx="4087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he-IL" altLang="he-IL" sz="2400" b="1" i="0" u="none" strike="noStrike" cap="none" normalizeH="0" baseline="0" dirty="0">
                <a:ln>
                  <a:noFill/>
                </a:ln>
                <a:solidFill>
                  <a:srgbClr val="C0504D"/>
                </a:solidFill>
                <a:effectLst/>
                <a:latin typeface="David" panose="020E0502060401010101" pitchFamily="34" charset="-79"/>
                <a:cs typeface="David" panose="020E0502060401010101" pitchFamily="34" charset="-79"/>
              </a:rPr>
              <a:t>891</a:t>
            </a:r>
            <a:endParaRPr kumimoji="0" lang="he-IL" altLang="he-IL" sz="2400" b="0" i="0" u="none" strike="noStrike" cap="none" normalizeH="0" baseline="0" dirty="0">
              <a:ln>
                <a:noFill/>
              </a:ln>
              <a:solidFill>
                <a:schemeClr val="tx1"/>
              </a:solidFill>
              <a:effectLst/>
              <a:latin typeface="David" panose="020E0502060401010101" pitchFamily="34" charset="-79"/>
              <a:cs typeface="David" panose="020E0502060401010101" pitchFamily="34" charset="-79"/>
            </a:endParaRPr>
          </a:p>
        </p:txBody>
      </p:sp>
      <p:sp>
        <p:nvSpPr>
          <p:cNvPr id="18" name="Rectangle 21"/>
          <p:cNvSpPr>
            <a:spLocks noChangeArrowheads="1"/>
          </p:cNvSpPr>
          <p:nvPr/>
        </p:nvSpPr>
        <p:spPr bwMode="auto">
          <a:xfrm>
            <a:off x="7180036" y="1741074"/>
            <a:ext cx="6299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he-IL" altLang="he-IL" sz="2400" b="1" i="0" u="none" strike="noStrike" cap="none" normalizeH="0" baseline="0" dirty="0">
                <a:ln>
                  <a:noFill/>
                </a:ln>
                <a:solidFill>
                  <a:srgbClr val="C0504D"/>
                </a:solidFill>
                <a:effectLst/>
                <a:latin typeface="David" panose="020E0502060401010101" pitchFamily="34" charset="-79"/>
                <a:cs typeface="David" panose="020E0502060401010101" pitchFamily="34" charset="-79"/>
              </a:rPr>
              <a:t>5,510</a:t>
            </a:r>
            <a:endParaRPr kumimoji="0" lang="he-IL" altLang="he-IL" sz="2400" b="0" i="0" u="none" strike="noStrike" cap="none" normalizeH="0" baseline="0" dirty="0">
              <a:ln>
                <a:noFill/>
              </a:ln>
              <a:solidFill>
                <a:schemeClr val="tx1"/>
              </a:solidFill>
              <a:effectLst/>
              <a:latin typeface="David" panose="020E0502060401010101" pitchFamily="34" charset="-79"/>
              <a:cs typeface="David" panose="020E0502060401010101" pitchFamily="34" charset="-79"/>
            </a:endParaRPr>
          </a:p>
        </p:txBody>
      </p:sp>
      <p:sp>
        <p:nvSpPr>
          <p:cNvPr id="19" name="Rectangle 22"/>
          <p:cNvSpPr>
            <a:spLocks noChangeArrowheads="1"/>
          </p:cNvSpPr>
          <p:nvPr/>
        </p:nvSpPr>
        <p:spPr bwMode="auto">
          <a:xfrm>
            <a:off x="2140065" y="5549718"/>
            <a:ext cx="71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rtl="1" fontAlgn="base">
              <a:spcBef>
                <a:spcPct val="0"/>
              </a:spcBef>
              <a:spcAft>
                <a:spcPct val="0"/>
              </a:spcAft>
            </a:pPr>
            <a:r>
              <a:rPr lang="he-IL" altLang="he-IL" b="1" dirty="0">
                <a:solidFill>
                  <a:srgbClr val="000000"/>
                </a:solidFill>
                <a:latin typeface="Arial" panose="020B0604020202020204" pitchFamily="34" charset="0"/>
                <a:cs typeface="Arial" pitchFamily="34" charset="0"/>
              </a:rPr>
              <a:t>תעשייה</a:t>
            </a:r>
          </a:p>
        </p:txBody>
      </p:sp>
      <p:sp>
        <p:nvSpPr>
          <p:cNvPr id="20" name="Rectangle 23"/>
          <p:cNvSpPr>
            <a:spLocks noChangeArrowheads="1"/>
          </p:cNvSpPr>
          <p:nvPr/>
        </p:nvSpPr>
        <p:spPr bwMode="auto">
          <a:xfrm>
            <a:off x="6049118" y="5549718"/>
            <a:ext cx="1445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he-IL" altLang="he-IL" b="1" i="0" u="none" strike="noStrike" cap="none" normalizeH="0" baseline="0" dirty="0">
                <a:ln>
                  <a:noFill/>
                </a:ln>
                <a:solidFill>
                  <a:srgbClr val="000000"/>
                </a:solidFill>
                <a:effectLst/>
              </a:rPr>
              <a:t>מסחר</a:t>
            </a:r>
            <a:r>
              <a:rPr kumimoji="0" lang="he-IL" altLang="he-IL" b="0" i="0" u="none" strike="noStrike" cap="none" normalizeH="0" baseline="0" dirty="0">
                <a:ln>
                  <a:noFill/>
                </a:ln>
                <a:solidFill>
                  <a:srgbClr val="000000"/>
                </a:solidFill>
                <a:effectLst/>
              </a:rPr>
              <a:t> </a:t>
            </a:r>
            <a:r>
              <a:rPr kumimoji="0" lang="he-IL" altLang="he-IL" b="1" i="0" u="none" strike="noStrike" cap="none" normalizeH="0" baseline="0" dirty="0">
                <a:ln>
                  <a:noFill/>
                </a:ln>
                <a:solidFill>
                  <a:srgbClr val="000000"/>
                </a:solidFill>
                <a:effectLst/>
              </a:rPr>
              <a:t>ושירותים</a:t>
            </a:r>
            <a:endParaRPr kumimoji="0" lang="he-IL" altLang="he-IL" b="1" i="0" u="none" strike="noStrike" cap="none" normalizeH="0" baseline="0" dirty="0">
              <a:ln>
                <a:noFill/>
              </a:ln>
              <a:solidFill>
                <a:schemeClr val="tx1"/>
              </a:solidFill>
              <a:effectLst/>
            </a:endParaRPr>
          </a:p>
        </p:txBody>
      </p:sp>
      <p:sp>
        <p:nvSpPr>
          <p:cNvPr id="27" name="Rectangle 30"/>
          <p:cNvSpPr>
            <a:spLocks noChangeArrowheads="1"/>
          </p:cNvSpPr>
          <p:nvPr/>
        </p:nvSpPr>
        <p:spPr bwMode="auto">
          <a:xfrm>
            <a:off x="5715223" y="1401416"/>
            <a:ext cx="512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rtl="1" fontAlgn="base">
              <a:spcBef>
                <a:spcPct val="0"/>
              </a:spcBef>
              <a:spcAft>
                <a:spcPct val="0"/>
              </a:spcAft>
            </a:pPr>
            <a:r>
              <a:rPr lang="he-IL" altLang="he-IL" b="1" dirty="0">
                <a:solidFill>
                  <a:srgbClr val="C0504D"/>
                </a:solidFill>
                <a:latin typeface="Arial" pitchFamily="34" charset="0"/>
                <a:cs typeface="Arial" pitchFamily="34" charset="0"/>
              </a:rPr>
              <a:t>2016</a:t>
            </a:r>
            <a:endParaRPr lang="he-IL" altLang="he-IL" sz="2400" b="1" dirty="0">
              <a:solidFill>
                <a:srgbClr val="C0504D"/>
              </a:solidFill>
              <a:latin typeface="Arial" pitchFamily="34" charset="0"/>
              <a:cs typeface="Arial" pitchFamily="34" charset="0"/>
            </a:endParaRPr>
          </a:p>
        </p:txBody>
      </p:sp>
      <p:sp>
        <p:nvSpPr>
          <p:cNvPr id="29" name="Rectangle 32"/>
          <p:cNvSpPr>
            <a:spLocks noChangeArrowheads="1"/>
          </p:cNvSpPr>
          <p:nvPr/>
        </p:nvSpPr>
        <p:spPr bwMode="auto">
          <a:xfrm>
            <a:off x="3881606" y="1483229"/>
            <a:ext cx="209221" cy="217579"/>
          </a:xfrm>
          <a:prstGeom prst="rect">
            <a:avLst/>
          </a:prstGeom>
          <a:solidFill>
            <a:srgbClr val="4F81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0" name="Rectangle 33"/>
          <p:cNvSpPr>
            <a:spLocks noChangeArrowheads="1"/>
          </p:cNvSpPr>
          <p:nvPr/>
        </p:nvSpPr>
        <p:spPr bwMode="auto">
          <a:xfrm>
            <a:off x="5623813" y="1363316"/>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endParaRPr>
          </a:p>
        </p:txBody>
      </p:sp>
      <p:sp>
        <p:nvSpPr>
          <p:cNvPr id="31" name="Rectangle 34"/>
          <p:cNvSpPr>
            <a:spLocks noChangeArrowheads="1"/>
          </p:cNvSpPr>
          <p:nvPr/>
        </p:nvSpPr>
        <p:spPr bwMode="auto">
          <a:xfrm>
            <a:off x="4140491" y="1388716"/>
            <a:ext cx="512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rtl="1" fontAlgn="base">
              <a:spcBef>
                <a:spcPct val="0"/>
              </a:spcBef>
              <a:spcAft>
                <a:spcPct val="0"/>
              </a:spcAft>
            </a:pPr>
            <a:r>
              <a:rPr lang="he-IL" altLang="he-IL" b="1" dirty="0">
                <a:solidFill>
                  <a:srgbClr val="4F81BD"/>
                </a:solidFill>
                <a:latin typeface="Arial" pitchFamily="34" charset="0"/>
                <a:cs typeface="Arial" pitchFamily="34" charset="0"/>
              </a:rPr>
              <a:t>1996</a:t>
            </a:r>
            <a:endParaRPr lang="he-IL" altLang="he-IL" sz="2400" b="1" dirty="0">
              <a:solidFill>
                <a:srgbClr val="4F81BD"/>
              </a:solidFill>
              <a:latin typeface="Arial" pitchFamily="34" charset="0"/>
              <a:cs typeface="Arial" pitchFamily="34" charset="0"/>
            </a:endParaRPr>
          </a:p>
        </p:txBody>
      </p:sp>
      <p:sp>
        <p:nvSpPr>
          <p:cNvPr id="1024" name="Rectangle 35"/>
          <p:cNvSpPr>
            <a:spLocks noChangeArrowheads="1"/>
          </p:cNvSpPr>
          <p:nvPr/>
        </p:nvSpPr>
        <p:spPr bwMode="auto">
          <a:xfrm>
            <a:off x="5435024" y="1483229"/>
            <a:ext cx="207369" cy="217579"/>
          </a:xfrm>
          <a:prstGeom prst="rect">
            <a:avLst/>
          </a:prstGeom>
          <a:solidFill>
            <a:srgbClr val="C050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25" name="Rectangle 36"/>
          <p:cNvSpPr>
            <a:spLocks noChangeArrowheads="1"/>
          </p:cNvSpPr>
          <p:nvPr/>
        </p:nvSpPr>
        <p:spPr bwMode="auto">
          <a:xfrm>
            <a:off x="6173724" y="5450418"/>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latin typeface="Arial" pitchFamily="34" charset="0"/>
              <a:cs typeface="Arial" pitchFamily="34" charset="0"/>
            </a:endParaRPr>
          </a:p>
        </p:txBody>
      </p:sp>
      <p:sp>
        <p:nvSpPr>
          <p:cNvPr id="1027" name="Rectangle 37"/>
          <p:cNvSpPr>
            <a:spLocks noChangeArrowheads="1"/>
          </p:cNvSpPr>
          <p:nvPr/>
        </p:nvSpPr>
        <p:spPr bwMode="auto">
          <a:xfrm>
            <a:off x="5416486" y="5450418"/>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latin typeface="Arial" pitchFamily="34" charset="0"/>
              <a:cs typeface="Arial" pitchFamily="34" charset="0"/>
            </a:endParaRPr>
          </a:p>
        </p:txBody>
      </p:sp>
      <p:sp>
        <p:nvSpPr>
          <p:cNvPr id="40" name="Text Box 3"/>
          <p:cNvSpPr txBox="1">
            <a:spLocks noChangeArrowheads="1"/>
          </p:cNvSpPr>
          <p:nvPr/>
        </p:nvSpPr>
        <p:spPr bwMode="auto">
          <a:xfrm>
            <a:off x="4943907" y="6381328"/>
            <a:ext cx="416459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r" rtl="1" eaLnBrk="0" hangingPunct="0">
              <a:spcBef>
                <a:spcPct val="20000"/>
              </a:spcBef>
              <a:buFont typeface="Arial" pitchFamily="34" charset="0"/>
              <a:buChar char="•"/>
              <a:defRPr sz="3200">
                <a:solidFill>
                  <a:schemeClr val="tx1"/>
                </a:solidFill>
                <a:latin typeface="Calibri"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he-IL" altLang="en-US" sz="1400" dirty="0">
                <a:latin typeface="Arial" pitchFamily="34" charset="0"/>
              </a:rPr>
              <a:t>מקור: איתן רגב, המכון הישראלי לדמוקרטיה</a:t>
            </a:r>
          </a:p>
          <a:p>
            <a:pPr eaLnBrk="1" hangingPunct="1">
              <a:spcBef>
                <a:spcPct val="0"/>
              </a:spcBef>
              <a:buFontTx/>
              <a:buNone/>
            </a:pPr>
            <a:r>
              <a:rPr lang="he-IL" altLang="en-US" sz="1400" dirty="0">
                <a:latin typeface="Arial" pitchFamily="34" charset="0"/>
              </a:rPr>
              <a:t>נתונים: </a:t>
            </a:r>
            <a:r>
              <a:rPr lang="he-IL" altLang="en-US" sz="1400" dirty="0" err="1">
                <a:latin typeface="Arial" pitchFamily="34" charset="0"/>
              </a:rPr>
              <a:t>הלמ"ס</a:t>
            </a:r>
            <a:endParaRPr lang="en-US" altLang="en-US" sz="1400" dirty="0">
              <a:latin typeface="Arial" pitchFamily="34" charset="0"/>
            </a:endParaRPr>
          </a:p>
        </p:txBody>
      </p:sp>
      <p:sp>
        <p:nvSpPr>
          <p:cNvPr id="22" name="Rectangle 52"/>
          <p:cNvSpPr>
            <a:spLocks noChangeArrowheads="1"/>
          </p:cNvSpPr>
          <p:nvPr/>
        </p:nvSpPr>
        <p:spPr bwMode="auto">
          <a:xfrm>
            <a:off x="2547409" y="115888"/>
            <a:ext cx="404918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gn="r" rtl="1" eaLnBrk="0" hangingPunct="0">
              <a:spcBef>
                <a:spcPct val="20000"/>
              </a:spcBef>
              <a:buFont typeface="Arial" pitchFamily="34" charset="0"/>
              <a:buChar char="•"/>
              <a:defRPr sz="3200">
                <a:solidFill>
                  <a:schemeClr val="tx1"/>
                </a:solidFill>
                <a:latin typeface="Calibri"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he-IL" altLang="en-US" sz="2800" b="1" dirty="0">
                <a:solidFill>
                  <a:schemeClr val="bg1"/>
                </a:solidFill>
                <a:latin typeface="David" panose="020E0502060401010101" pitchFamily="34" charset="-79"/>
                <a:cs typeface="David" panose="020E0502060401010101" pitchFamily="34" charset="-79"/>
              </a:rPr>
              <a:t>סך שעות עבודה </a:t>
            </a:r>
            <a:r>
              <a:rPr lang="he-IL" altLang="en-US" sz="2800" b="1" dirty="0" smtClean="0">
                <a:solidFill>
                  <a:schemeClr val="bg1"/>
                </a:solidFill>
                <a:latin typeface="David" panose="020E0502060401010101" pitchFamily="34" charset="-79"/>
                <a:cs typeface="David" panose="020E0502060401010101" pitchFamily="34" charset="-79"/>
              </a:rPr>
              <a:t>בשנה בישראל</a:t>
            </a:r>
            <a:endParaRPr lang="en-US" altLang="en-US" sz="2800" b="1" dirty="0">
              <a:solidFill>
                <a:schemeClr val="bg1"/>
              </a:solidFill>
              <a:latin typeface="David" panose="020E0502060401010101" pitchFamily="34" charset="-79"/>
              <a:cs typeface="David" panose="020E0502060401010101" pitchFamily="34" charset="-79"/>
            </a:endParaRPr>
          </a:p>
        </p:txBody>
      </p:sp>
      <p:sp>
        <p:nvSpPr>
          <p:cNvPr id="23" name="מלבן 2080"/>
          <p:cNvSpPr>
            <a:spLocks noChangeArrowheads="1"/>
          </p:cNvSpPr>
          <p:nvPr/>
        </p:nvSpPr>
        <p:spPr bwMode="auto">
          <a:xfrm>
            <a:off x="3199413" y="420368"/>
            <a:ext cx="25651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r" rtl="1" eaLnBrk="0" hangingPunct="0">
              <a:spcBef>
                <a:spcPct val="20000"/>
              </a:spcBef>
              <a:buFont typeface="Arial" pitchFamily="34" charset="0"/>
              <a:buChar char="•"/>
              <a:defRPr sz="3200">
                <a:solidFill>
                  <a:schemeClr val="tx1"/>
                </a:solidFill>
                <a:latin typeface="Calibri"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he-IL" altLang="en-US" sz="2000" dirty="0">
                <a:solidFill>
                  <a:schemeClr val="bg1"/>
                </a:solidFill>
                <a:latin typeface="David" panose="020E0502060401010101" pitchFamily="34" charset="-79"/>
                <a:cs typeface="David" panose="020E0502060401010101" pitchFamily="34" charset="-79"/>
              </a:rPr>
              <a:t>לפי סוג תעשייה, מיליונים</a:t>
            </a:r>
            <a:endParaRPr lang="en-US" altLang="en-US" sz="2000" dirty="0">
              <a:solidFill>
                <a:schemeClr val="bg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79817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0"/>
                                  </p:stCondLst>
                                  <p:childTnLst>
                                    <p:set>
                                      <p:cBhvr>
                                        <p:cTn id="6" dur="1" fill="hold">
                                          <p:stCondLst>
                                            <p:cond delay="499"/>
                                          </p:stCondLst>
                                        </p:cTn>
                                        <p:tgtEl>
                                          <p:spTgt spid="29"/>
                                        </p:tgtEl>
                                        <p:attrNameLst>
                                          <p:attrName>style.visibility</p:attrName>
                                        </p:attrNameLst>
                                      </p:cBhvr>
                                      <p:to>
                                        <p:strVal val="visible"/>
                                      </p:to>
                                    </p:set>
                                  </p:childTnLst>
                                </p:cTn>
                              </p:par>
                              <p:par>
                                <p:cTn id="7" presetID="9" presetClass="entr" presetSubtype="0" fill="hold" grpId="0" nodeType="withEffect">
                                  <p:stCondLst>
                                    <p:cond delay="1000"/>
                                  </p:stCondLst>
                                  <p:childTnLst>
                                    <p:set>
                                      <p:cBhvr>
                                        <p:cTn id="8" dur="1" fill="hold">
                                          <p:stCondLst>
                                            <p:cond delay="0"/>
                                          </p:stCondLst>
                                        </p:cTn>
                                        <p:tgtEl>
                                          <p:spTgt spid="31"/>
                                        </p:tgtEl>
                                        <p:attrNameLst>
                                          <p:attrName>style.visibility</p:attrName>
                                        </p:attrNameLst>
                                      </p:cBhvr>
                                      <p:to>
                                        <p:strVal val="visible"/>
                                      </p:to>
                                    </p:set>
                                    <p:animEffect transition="in" filter="dissolve">
                                      <p:cBhvr>
                                        <p:cTn id="9" dur="5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2000"/>
                                        <p:tgtEl>
                                          <p:spTgt spid="11"/>
                                        </p:tgtEl>
                                      </p:cBhvr>
                                    </p:animEffect>
                                  </p:childTnLst>
                                </p:cTn>
                              </p:par>
                            </p:childTnLst>
                          </p:cTn>
                        </p:par>
                        <p:par>
                          <p:cTn id="15" fill="hold">
                            <p:stCondLst>
                              <p:cond delay="2000"/>
                            </p:stCondLst>
                            <p:childTnLst>
                              <p:par>
                                <p:cTn id="16" presetID="9"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1500"/>
                                        <p:tgtEl>
                                          <p:spTgt spid="1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dissolve">
                                      <p:cBhvr>
                                        <p:cTn id="21" dur="1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dissolve">
                                      <p:cBhvr>
                                        <p:cTn id="26" dur="1000"/>
                                        <p:tgtEl>
                                          <p:spTgt spid="27"/>
                                        </p:tgtEl>
                                      </p:cBhvr>
                                    </p:animEffect>
                                  </p:childTnLst>
                                </p:cTn>
                              </p:par>
                              <p:par>
                                <p:cTn id="27" presetID="9" presetClass="entr" presetSubtype="0" fill="hold" grpId="0" nodeType="withEffect" nodePh="1">
                                  <p:stCondLst>
                                    <p:cond delay="0"/>
                                  </p:stCondLst>
                                  <p:endCondLst>
                                    <p:cond evt="begin" delay="0">
                                      <p:tn val="27"/>
                                    </p:cond>
                                  </p:endCondLst>
                                  <p:childTnLst>
                                    <p:set>
                                      <p:cBhvr>
                                        <p:cTn id="28" dur="1" fill="hold">
                                          <p:stCondLst>
                                            <p:cond delay="0"/>
                                          </p:stCondLst>
                                        </p:cTn>
                                        <p:tgtEl>
                                          <p:spTgt spid="30"/>
                                        </p:tgtEl>
                                        <p:attrNameLst>
                                          <p:attrName>style.visibility</p:attrName>
                                        </p:attrNameLst>
                                      </p:cBhvr>
                                      <p:to>
                                        <p:strVal val="visible"/>
                                      </p:to>
                                    </p:set>
                                    <p:animEffect transition="in" filter="dissolve">
                                      <p:cBhvr>
                                        <p:cTn id="29" dur="1000"/>
                                        <p:tgtEl>
                                          <p:spTgt spid="30"/>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024"/>
                                        </p:tgtEl>
                                        <p:attrNameLst>
                                          <p:attrName>style.visibility</p:attrName>
                                        </p:attrNameLst>
                                      </p:cBhvr>
                                      <p:to>
                                        <p:strVal val="visible"/>
                                      </p:to>
                                    </p:set>
                                    <p:animEffect transition="in" filter="dissolve">
                                      <p:cBhvr>
                                        <p:cTn id="32" dur="1000"/>
                                        <p:tgtEl>
                                          <p:spTgt spid="102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3000"/>
                                        <p:tgtEl>
                                          <p:spTgt spid="12"/>
                                        </p:tgtEl>
                                      </p:cBhvr>
                                    </p:animEffect>
                                  </p:childTnLst>
                                </p:cTn>
                              </p:par>
                            </p:childTnLst>
                          </p:cTn>
                        </p:par>
                        <p:par>
                          <p:cTn id="38" fill="hold">
                            <p:stCondLst>
                              <p:cond delay="3000"/>
                            </p:stCondLst>
                            <p:childTnLst>
                              <p:par>
                                <p:cTn id="39" presetID="9"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dissolve">
                                      <p:cBhvr>
                                        <p:cTn id="41" dur="1000"/>
                                        <p:tgtEl>
                                          <p:spTgt spid="17"/>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dissolve">
                                      <p:cBhvr>
                                        <p:cTn id="4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p:bldP spid="16" grpId="0"/>
      <p:bldP spid="17" grpId="0"/>
      <p:bldP spid="18" grpId="0"/>
      <p:bldP spid="27" grpId="0"/>
      <p:bldP spid="29" grpId="0" animBg="1"/>
      <p:bldP spid="30" grpId="0"/>
      <p:bldP spid="31" grpId="0"/>
      <p:bldP spid="10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תרשים 3"/>
          <p:cNvGraphicFramePr>
            <a:graphicFrameLocks/>
          </p:cNvGraphicFramePr>
          <p:nvPr>
            <p:extLst>
              <p:ext uri="{D42A27DB-BD31-4B8C-83A1-F6EECF244321}">
                <p14:modId xmlns:p14="http://schemas.microsoft.com/office/powerpoint/2010/main" val="4264956919"/>
              </p:ext>
            </p:extLst>
          </p:nvPr>
        </p:nvGraphicFramePr>
        <p:xfrm>
          <a:off x="0" y="561975"/>
          <a:ext cx="9108504" cy="5591175"/>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30"/>
          <p:cNvSpPr>
            <a:spLocks noChangeArrowheads="1"/>
          </p:cNvSpPr>
          <p:nvPr/>
        </p:nvSpPr>
        <p:spPr bwMode="auto">
          <a:xfrm>
            <a:off x="6948636" y="4706466"/>
            <a:ext cx="1800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rtl="1" fontAlgn="base">
              <a:spcBef>
                <a:spcPct val="0"/>
              </a:spcBef>
              <a:spcAft>
                <a:spcPct val="0"/>
              </a:spcAft>
            </a:pPr>
            <a:r>
              <a:rPr lang="he-IL" altLang="he-IL" b="1" dirty="0">
                <a:solidFill>
                  <a:srgbClr val="C0504D"/>
                </a:solidFill>
                <a:latin typeface="Arial" pitchFamily="34" charset="0"/>
                <a:cs typeface="Arial" pitchFamily="34" charset="0"/>
              </a:rPr>
              <a:t>המשך הצטמצמות בישראל</a:t>
            </a:r>
            <a:endParaRPr lang="he-IL" altLang="he-IL" sz="2400" b="1" dirty="0">
              <a:solidFill>
                <a:srgbClr val="C0504D"/>
              </a:solidFill>
              <a:latin typeface="Arial" pitchFamily="34" charset="0"/>
              <a:cs typeface="Arial" pitchFamily="34" charset="0"/>
            </a:endParaRPr>
          </a:p>
        </p:txBody>
      </p:sp>
      <p:sp>
        <p:nvSpPr>
          <p:cNvPr id="5" name="Rectangle 34"/>
          <p:cNvSpPr>
            <a:spLocks noChangeArrowheads="1"/>
          </p:cNvSpPr>
          <p:nvPr/>
        </p:nvSpPr>
        <p:spPr bwMode="auto">
          <a:xfrm>
            <a:off x="6948636" y="2920850"/>
            <a:ext cx="144016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rtl="1" fontAlgn="base">
              <a:spcBef>
                <a:spcPct val="0"/>
              </a:spcBef>
              <a:spcAft>
                <a:spcPct val="0"/>
              </a:spcAft>
            </a:pPr>
            <a:r>
              <a:rPr lang="he-IL" altLang="he-IL" b="1" dirty="0">
                <a:solidFill>
                  <a:srgbClr val="4F81BD"/>
                </a:solidFill>
                <a:latin typeface="Arial" pitchFamily="34" charset="0"/>
                <a:cs typeface="Arial" pitchFamily="34" charset="0"/>
              </a:rPr>
              <a:t>היפוך המגמה ב-</a:t>
            </a:r>
            <a:r>
              <a:rPr lang="en-US" altLang="he-IL" b="1" dirty="0">
                <a:solidFill>
                  <a:srgbClr val="4F81BD"/>
                </a:solidFill>
                <a:latin typeface="Arial" pitchFamily="34" charset="0"/>
                <a:cs typeface="Arial" pitchFamily="34" charset="0"/>
              </a:rPr>
              <a:t>OECD</a:t>
            </a:r>
            <a:endParaRPr lang="he-IL" altLang="he-IL" sz="2400" b="1" dirty="0">
              <a:solidFill>
                <a:srgbClr val="4F81BD"/>
              </a:solidFill>
              <a:latin typeface="Arial" pitchFamily="34" charset="0"/>
              <a:cs typeface="Arial" pitchFamily="34" charset="0"/>
            </a:endParaRPr>
          </a:p>
        </p:txBody>
      </p:sp>
      <p:sp>
        <p:nvSpPr>
          <p:cNvPr id="2" name="מלבן 1"/>
          <p:cNvSpPr/>
          <p:nvPr/>
        </p:nvSpPr>
        <p:spPr>
          <a:xfrm>
            <a:off x="923924" y="9525"/>
            <a:ext cx="8286749" cy="461665"/>
          </a:xfrm>
          <a:prstGeom prst="rect">
            <a:avLst/>
          </a:prstGeom>
        </p:spPr>
        <p:txBody>
          <a:bodyPr wrap="square">
            <a:spAutoFit/>
          </a:bodyPr>
          <a:lstStyle/>
          <a:p>
            <a:pPr algn="r" rtl="1">
              <a:defRPr sz="2400" b="1" i="0" u="none" strike="noStrike" kern="1200" baseline="0">
                <a:solidFill>
                  <a:srgbClr val="1E4E79"/>
                </a:solidFill>
                <a:latin typeface="+mn-lt"/>
                <a:ea typeface="+mn-ea"/>
                <a:cs typeface="+mn-cs"/>
              </a:defRPr>
            </a:pPr>
            <a:r>
              <a:rPr lang="he-IL" sz="2400" b="1" dirty="0">
                <a:solidFill>
                  <a:schemeClr val="bg1"/>
                </a:solidFill>
                <a:latin typeface="David" panose="020E0502060401010101" pitchFamily="34" charset="-79"/>
                <a:cs typeface="David" panose="020E0502060401010101" pitchFamily="34" charset="-79"/>
              </a:rPr>
              <a:t>חלקה של התעשייה בתוצר במדינות ה-</a:t>
            </a:r>
            <a:r>
              <a:rPr lang="en-US" sz="2400" b="1" dirty="0">
                <a:solidFill>
                  <a:schemeClr val="bg1"/>
                </a:solidFill>
                <a:latin typeface="David" panose="020E0502060401010101" pitchFamily="34" charset="-79"/>
                <a:cs typeface="David" panose="020E0502060401010101" pitchFamily="34" charset="-79"/>
              </a:rPr>
              <a:t>OECD</a:t>
            </a:r>
            <a:r>
              <a:rPr lang="he-IL" sz="2400" b="1" dirty="0">
                <a:solidFill>
                  <a:schemeClr val="bg1"/>
                </a:solidFill>
                <a:latin typeface="David" panose="020E0502060401010101" pitchFamily="34" charset="-79"/>
                <a:cs typeface="David" panose="020E0502060401010101" pitchFamily="34" charset="-79"/>
              </a:rPr>
              <a:t> ובישראל, 1998-2017</a:t>
            </a:r>
          </a:p>
        </p:txBody>
      </p:sp>
      <p:sp>
        <p:nvSpPr>
          <p:cNvPr id="6" name="Text Box 3"/>
          <p:cNvSpPr txBox="1">
            <a:spLocks noChangeArrowheads="1"/>
          </p:cNvSpPr>
          <p:nvPr/>
        </p:nvSpPr>
        <p:spPr bwMode="auto">
          <a:xfrm>
            <a:off x="5912866" y="6307138"/>
            <a:ext cx="31956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r" rtl="1" eaLnBrk="0" hangingPunct="0">
              <a:spcBef>
                <a:spcPct val="20000"/>
              </a:spcBef>
              <a:buFont typeface="Arial" pitchFamily="34" charset="0"/>
              <a:buChar char="•"/>
              <a:defRPr sz="3200">
                <a:solidFill>
                  <a:schemeClr val="tx1"/>
                </a:solidFill>
                <a:latin typeface="Calibri"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he-IL" altLang="en-US" sz="1400" b="1" dirty="0">
                <a:latin typeface="Arial" pitchFamily="34" charset="0"/>
              </a:rPr>
              <a:t>מקור: איתן רגב, המכון הישראלי לדמוקרטיה. </a:t>
            </a:r>
            <a:r>
              <a:rPr lang="he-IL" altLang="en-US" sz="1400" b="1" dirty="0" smtClean="0">
                <a:latin typeface="Arial" pitchFamily="34" charset="0"/>
              </a:rPr>
              <a:t>נתונים: הבנק העולמי</a:t>
            </a:r>
            <a:endParaRPr lang="en-US" altLang="en-US" sz="1400" b="1" dirty="0">
              <a:latin typeface="Arial" pitchFamily="34" charset="0"/>
            </a:endParaRPr>
          </a:p>
        </p:txBody>
      </p:sp>
    </p:spTree>
    <p:extLst>
      <p:ext uri="{BB962C8B-B14F-4D97-AF65-F5344CB8AC3E}">
        <p14:creationId xmlns:p14="http://schemas.microsoft.com/office/powerpoint/2010/main" val="1492363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p:cNvSpPr>
            <a:spLocks noEditPoints="1"/>
          </p:cNvSpPr>
          <p:nvPr/>
        </p:nvSpPr>
        <p:spPr bwMode="auto">
          <a:xfrm>
            <a:off x="739851" y="1098551"/>
            <a:ext cx="8247063" cy="3762375"/>
          </a:xfrm>
          <a:custGeom>
            <a:avLst/>
            <a:gdLst>
              <a:gd name="T0" fmla="*/ 0 w 10390"/>
              <a:gd name="T1" fmla="*/ 4730 h 4741"/>
              <a:gd name="T2" fmla="*/ 10390 w 10390"/>
              <a:gd name="T3" fmla="*/ 4730 h 4741"/>
              <a:gd name="T4" fmla="*/ 10390 w 10390"/>
              <a:gd name="T5" fmla="*/ 4741 h 4741"/>
              <a:gd name="T6" fmla="*/ 0 w 10390"/>
              <a:gd name="T7" fmla="*/ 4741 h 4741"/>
              <a:gd name="T8" fmla="*/ 0 w 10390"/>
              <a:gd name="T9" fmla="*/ 4730 h 4741"/>
              <a:gd name="T10" fmla="*/ 0 w 10390"/>
              <a:gd name="T11" fmla="*/ 3547 h 4741"/>
              <a:gd name="T12" fmla="*/ 10390 w 10390"/>
              <a:gd name="T13" fmla="*/ 3547 h 4741"/>
              <a:gd name="T14" fmla="*/ 10390 w 10390"/>
              <a:gd name="T15" fmla="*/ 3558 h 4741"/>
              <a:gd name="T16" fmla="*/ 0 w 10390"/>
              <a:gd name="T17" fmla="*/ 3558 h 4741"/>
              <a:gd name="T18" fmla="*/ 0 w 10390"/>
              <a:gd name="T19" fmla="*/ 3547 h 4741"/>
              <a:gd name="T20" fmla="*/ 0 w 10390"/>
              <a:gd name="T21" fmla="*/ 2366 h 4741"/>
              <a:gd name="T22" fmla="*/ 10390 w 10390"/>
              <a:gd name="T23" fmla="*/ 2366 h 4741"/>
              <a:gd name="T24" fmla="*/ 10390 w 10390"/>
              <a:gd name="T25" fmla="*/ 2378 h 4741"/>
              <a:gd name="T26" fmla="*/ 0 w 10390"/>
              <a:gd name="T27" fmla="*/ 2378 h 4741"/>
              <a:gd name="T28" fmla="*/ 0 w 10390"/>
              <a:gd name="T29" fmla="*/ 2366 h 4741"/>
              <a:gd name="T30" fmla="*/ 0 w 10390"/>
              <a:gd name="T31" fmla="*/ 1183 h 4741"/>
              <a:gd name="T32" fmla="*/ 10390 w 10390"/>
              <a:gd name="T33" fmla="*/ 1183 h 4741"/>
              <a:gd name="T34" fmla="*/ 10390 w 10390"/>
              <a:gd name="T35" fmla="*/ 1195 h 4741"/>
              <a:gd name="T36" fmla="*/ 0 w 10390"/>
              <a:gd name="T37" fmla="*/ 1195 h 4741"/>
              <a:gd name="T38" fmla="*/ 0 w 10390"/>
              <a:gd name="T39" fmla="*/ 1183 h 4741"/>
              <a:gd name="T40" fmla="*/ 0 w 10390"/>
              <a:gd name="T41" fmla="*/ 0 h 4741"/>
              <a:gd name="T42" fmla="*/ 10390 w 10390"/>
              <a:gd name="T43" fmla="*/ 0 h 4741"/>
              <a:gd name="T44" fmla="*/ 10390 w 10390"/>
              <a:gd name="T45" fmla="*/ 12 h 4741"/>
              <a:gd name="T46" fmla="*/ 0 w 10390"/>
              <a:gd name="T47" fmla="*/ 12 h 4741"/>
              <a:gd name="T48" fmla="*/ 0 w 10390"/>
              <a:gd name="T49" fmla="*/ 0 h 4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390" h="4741">
                <a:moveTo>
                  <a:pt x="0" y="4730"/>
                </a:moveTo>
                <a:lnTo>
                  <a:pt x="10390" y="4730"/>
                </a:lnTo>
                <a:lnTo>
                  <a:pt x="10390" y="4741"/>
                </a:lnTo>
                <a:lnTo>
                  <a:pt x="0" y="4741"/>
                </a:lnTo>
                <a:lnTo>
                  <a:pt x="0" y="4730"/>
                </a:lnTo>
                <a:close/>
                <a:moveTo>
                  <a:pt x="0" y="3547"/>
                </a:moveTo>
                <a:lnTo>
                  <a:pt x="10390" y="3547"/>
                </a:lnTo>
                <a:lnTo>
                  <a:pt x="10390" y="3558"/>
                </a:lnTo>
                <a:lnTo>
                  <a:pt x="0" y="3558"/>
                </a:lnTo>
                <a:lnTo>
                  <a:pt x="0" y="3547"/>
                </a:lnTo>
                <a:close/>
                <a:moveTo>
                  <a:pt x="0" y="2366"/>
                </a:moveTo>
                <a:lnTo>
                  <a:pt x="10390" y="2366"/>
                </a:lnTo>
                <a:lnTo>
                  <a:pt x="10390" y="2378"/>
                </a:lnTo>
                <a:lnTo>
                  <a:pt x="0" y="2378"/>
                </a:lnTo>
                <a:lnTo>
                  <a:pt x="0" y="2366"/>
                </a:lnTo>
                <a:close/>
                <a:moveTo>
                  <a:pt x="0" y="1183"/>
                </a:moveTo>
                <a:lnTo>
                  <a:pt x="10390" y="1183"/>
                </a:lnTo>
                <a:lnTo>
                  <a:pt x="10390" y="1195"/>
                </a:lnTo>
                <a:lnTo>
                  <a:pt x="0" y="1195"/>
                </a:lnTo>
                <a:lnTo>
                  <a:pt x="0" y="1183"/>
                </a:lnTo>
                <a:close/>
                <a:moveTo>
                  <a:pt x="0" y="0"/>
                </a:moveTo>
                <a:lnTo>
                  <a:pt x="10390" y="0"/>
                </a:lnTo>
                <a:lnTo>
                  <a:pt x="10390" y="12"/>
                </a:lnTo>
                <a:lnTo>
                  <a:pt x="0" y="12"/>
                </a:lnTo>
                <a:lnTo>
                  <a:pt x="0"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1" name="Freeform 10"/>
          <p:cNvSpPr>
            <a:spLocks noEditPoints="1"/>
          </p:cNvSpPr>
          <p:nvPr/>
        </p:nvSpPr>
        <p:spPr bwMode="auto">
          <a:xfrm>
            <a:off x="700162" y="1098551"/>
            <a:ext cx="39688" cy="4702175"/>
          </a:xfrm>
          <a:custGeom>
            <a:avLst/>
            <a:gdLst>
              <a:gd name="T0" fmla="*/ 0 w 50"/>
              <a:gd name="T1" fmla="*/ 5913 h 5924"/>
              <a:gd name="T2" fmla="*/ 50 w 50"/>
              <a:gd name="T3" fmla="*/ 5913 h 5924"/>
              <a:gd name="T4" fmla="*/ 50 w 50"/>
              <a:gd name="T5" fmla="*/ 5924 h 5924"/>
              <a:gd name="T6" fmla="*/ 0 w 50"/>
              <a:gd name="T7" fmla="*/ 5924 h 5924"/>
              <a:gd name="T8" fmla="*/ 0 w 50"/>
              <a:gd name="T9" fmla="*/ 5913 h 5924"/>
              <a:gd name="T10" fmla="*/ 0 w 50"/>
              <a:gd name="T11" fmla="*/ 4730 h 5924"/>
              <a:gd name="T12" fmla="*/ 50 w 50"/>
              <a:gd name="T13" fmla="*/ 4730 h 5924"/>
              <a:gd name="T14" fmla="*/ 50 w 50"/>
              <a:gd name="T15" fmla="*/ 4741 h 5924"/>
              <a:gd name="T16" fmla="*/ 0 w 50"/>
              <a:gd name="T17" fmla="*/ 4741 h 5924"/>
              <a:gd name="T18" fmla="*/ 0 w 50"/>
              <a:gd name="T19" fmla="*/ 4730 h 5924"/>
              <a:gd name="T20" fmla="*/ 0 w 50"/>
              <a:gd name="T21" fmla="*/ 3547 h 5924"/>
              <a:gd name="T22" fmla="*/ 50 w 50"/>
              <a:gd name="T23" fmla="*/ 3547 h 5924"/>
              <a:gd name="T24" fmla="*/ 50 w 50"/>
              <a:gd name="T25" fmla="*/ 3558 h 5924"/>
              <a:gd name="T26" fmla="*/ 0 w 50"/>
              <a:gd name="T27" fmla="*/ 3558 h 5924"/>
              <a:gd name="T28" fmla="*/ 0 w 50"/>
              <a:gd name="T29" fmla="*/ 3547 h 5924"/>
              <a:gd name="T30" fmla="*/ 0 w 50"/>
              <a:gd name="T31" fmla="*/ 2366 h 5924"/>
              <a:gd name="T32" fmla="*/ 50 w 50"/>
              <a:gd name="T33" fmla="*/ 2366 h 5924"/>
              <a:gd name="T34" fmla="*/ 50 w 50"/>
              <a:gd name="T35" fmla="*/ 2378 h 5924"/>
              <a:gd name="T36" fmla="*/ 0 w 50"/>
              <a:gd name="T37" fmla="*/ 2378 h 5924"/>
              <a:gd name="T38" fmla="*/ 0 w 50"/>
              <a:gd name="T39" fmla="*/ 2366 h 5924"/>
              <a:gd name="T40" fmla="*/ 0 w 50"/>
              <a:gd name="T41" fmla="*/ 1183 h 5924"/>
              <a:gd name="T42" fmla="*/ 50 w 50"/>
              <a:gd name="T43" fmla="*/ 1183 h 5924"/>
              <a:gd name="T44" fmla="*/ 50 w 50"/>
              <a:gd name="T45" fmla="*/ 1195 h 5924"/>
              <a:gd name="T46" fmla="*/ 0 w 50"/>
              <a:gd name="T47" fmla="*/ 1195 h 5924"/>
              <a:gd name="T48" fmla="*/ 0 w 50"/>
              <a:gd name="T49" fmla="*/ 1183 h 5924"/>
              <a:gd name="T50" fmla="*/ 0 w 50"/>
              <a:gd name="T51" fmla="*/ 0 h 5924"/>
              <a:gd name="T52" fmla="*/ 50 w 50"/>
              <a:gd name="T53" fmla="*/ 0 h 5924"/>
              <a:gd name="T54" fmla="*/ 50 w 50"/>
              <a:gd name="T55" fmla="*/ 12 h 5924"/>
              <a:gd name="T56" fmla="*/ 0 w 50"/>
              <a:gd name="T57" fmla="*/ 12 h 5924"/>
              <a:gd name="T58" fmla="*/ 0 w 50"/>
              <a:gd name="T59" fmla="*/ 0 h 5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5924">
                <a:moveTo>
                  <a:pt x="0" y="5913"/>
                </a:moveTo>
                <a:lnTo>
                  <a:pt x="50" y="5913"/>
                </a:lnTo>
                <a:lnTo>
                  <a:pt x="50" y="5924"/>
                </a:lnTo>
                <a:lnTo>
                  <a:pt x="0" y="5924"/>
                </a:lnTo>
                <a:lnTo>
                  <a:pt x="0" y="5913"/>
                </a:lnTo>
                <a:close/>
                <a:moveTo>
                  <a:pt x="0" y="4730"/>
                </a:moveTo>
                <a:lnTo>
                  <a:pt x="50" y="4730"/>
                </a:lnTo>
                <a:lnTo>
                  <a:pt x="50" y="4741"/>
                </a:lnTo>
                <a:lnTo>
                  <a:pt x="0" y="4741"/>
                </a:lnTo>
                <a:lnTo>
                  <a:pt x="0" y="4730"/>
                </a:lnTo>
                <a:close/>
                <a:moveTo>
                  <a:pt x="0" y="3547"/>
                </a:moveTo>
                <a:lnTo>
                  <a:pt x="50" y="3547"/>
                </a:lnTo>
                <a:lnTo>
                  <a:pt x="50" y="3558"/>
                </a:lnTo>
                <a:lnTo>
                  <a:pt x="0" y="3558"/>
                </a:lnTo>
                <a:lnTo>
                  <a:pt x="0" y="3547"/>
                </a:lnTo>
                <a:close/>
                <a:moveTo>
                  <a:pt x="0" y="2366"/>
                </a:moveTo>
                <a:lnTo>
                  <a:pt x="50" y="2366"/>
                </a:lnTo>
                <a:lnTo>
                  <a:pt x="50" y="2378"/>
                </a:lnTo>
                <a:lnTo>
                  <a:pt x="0" y="2378"/>
                </a:lnTo>
                <a:lnTo>
                  <a:pt x="0" y="2366"/>
                </a:lnTo>
                <a:close/>
                <a:moveTo>
                  <a:pt x="0" y="1183"/>
                </a:moveTo>
                <a:lnTo>
                  <a:pt x="50" y="1183"/>
                </a:lnTo>
                <a:lnTo>
                  <a:pt x="50" y="1195"/>
                </a:lnTo>
                <a:lnTo>
                  <a:pt x="0" y="1195"/>
                </a:lnTo>
                <a:lnTo>
                  <a:pt x="0" y="1183"/>
                </a:lnTo>
                <a:close/>
                <a:moveTo>
                  <a:pt x="0" y="0"/>
                </a:moveTo>
                <a:lnTo>
                  <a:pt x="50" y="0"/>
                </a:lnTo>
                <a:lnTo>
                  <a:pt x="50" y="12"/>
                </a:lnTo>
                <a:lnTo>
                  <a:pt x="0" y="12"/>
                </a:lnTo>
                <a:lnTo>
                  <a:pt x="0"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2" name="Rectangle 11"/>
          <p:cNvSpPr>
            <a:spLocks noChangeArrowheads="1"/>
          </p:cNvSpPr>
          <p:nvPr/>
        </p:nvSpPr>
        <p:spPr bwMode="auto">
          <a:xfrm>
            <a:off x="739851" y="5791200"/>
            <a:ext cx="8247063" cy="9525"/>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3" name="Freeform 12"/>
          <p:cNvSpPr>
            <a:spLocks noEditPoints="1"/>
          </p:cNvSpPr>
          <p:nvPr/>
        </p:nvSpPr>
        <p:spPr bwMode="auto">
          <a:xfrm>
            <a:off x="735087" y="5795963"/>
            <a:ext cx="8256588" cy="39688"/>
          </a:xfrm>
          <a:custGeom>
            <a:avLst/>
            <a:gdLst>
              <a:gd name="T0" fmla="*/ 11 w 10402"/>
              <a:gd name="T1" fmla="*/ 0 h 50"/>
              <a:gd name="T2" fmla="*/ 11 w 10402"/>
              <a:gd name="T3" fmla="*/ 50 h 50"/>
              <a:gd name="T4" fmla="*/ 0 w 10402"/>
              <a:gd name="T5" fmla="*/ 50 h 50"/>
              <a:gd name="T6" fmla="*/ 0 w 10402"/>
              <a:gd name="T7" fmla="*/ 0 h 50"/>
              <a:gd name="T8" fmla="*/ 11 w 10402"/>
              <a:gd name="T9" fmla="*/ 0 h 50"/>
              <a:gd name="T10" fmla="*/ 1311 w 10402"/>
              <a:gd name="T11" fmla="*/ 0 h 50"/>
              <a:gd name="T12" fmla="*/ 1311 w 10402"/>
              <a:gd name="T13" fmla="*/ 50 h 50"/>
              <a:gd name="T14" fmla="*/ 1300 w 10402"/>
              <a:gd name="T15" fmla="*/ 50 h 50"/>
              <a:gd name="T16" fmla="*/ 1300 w 10402"/>
              <a:gd name="T17" fmla="*/ 0 h 50"/>
              <a:gd name="T18" fmla="*/ 1311 w 10402"/>
              <a:gd name="T19" fmla="*/ 0 h 50"/>
              <a:gd name="T20" fmla="*/ 2609 w 10402"/>
              <a:gd name="T21" fmla="*/ 0 h 50"/>
              <a:gd name="T22" fmla="*/ 2609 w 10402"/>
              <a:gd name="T23" fmla="*/ 50 h 50"/>
              <a:gd name="T24" fmla="*/ 2597 w 10402"/>
              <a:gd name="T25" fmla="*/ 50 h 50"/>
              <a:gd name="T26" fmla="*/ 2597 w 10402"/>
              <a:gd name="T27" fmla="*/ 0 h 50"/>
              <a:gd name="T28" fmla="*/ 2609 w 10402"/>
              <a:gd name="T29" fmla="*/ 0 h 50"/>
              <a:gd name="T30" fmla="*/ 3909 w 10402"/>
              <a:gd name="T31" fmla="*/ 0 h 50"/>
              <a:gd name="T32" fmla="*/ 3909 w 10402"/>
              <a:gd name="T33" fmla="*/ 50 h 50"/>
              <a:gd name="T34" fmla="*/ 3897 w 10402"/>
              <a:gd name="T35" fmla="*/ 50 h 50"/>
              <a:gd name="T36" fmla="*/ 3897 w 10402"/>
              <a:gd name="T37" fmla="*/ 0 h 50"/>
              <a:gd name="T38" fmla="*/ 3909 w 10402"/>
              <a:gd name="T39" fmla="*/ 0 h 50"/>
              <a:gd name="T40" fmla="*/ 5207 w 10402"/>
              <a:gd name="T41" fmla="*/ 0 h 50"/>
              <a:gd name="T42" fmla="*/ 5207 w 10402"/>
              <a:gd name="T43" fmla="*/ 50 h 50"/>
              <a:gd name="T44" fmla="*/ 5195 w 10402"/>
              <a:gd name="T45" fmla="*/ 50 h 50"/>
              <a:gd name="T46" fmla="*/ 5195 w 10402"/>
              <a:gd name="T47" fmla="*/ 0 h 50"/>
              <a:gd name="T48" fmla="*/ 5207 w 10402"/>
              <a:gd name="T49" fmla="*/ 0 h 50"/>
              <a:gd name="T50" fmla="*/ 6506 w 10402"/>
              <a:gd name="T51" fmla="*/ 0 h 50"/>
              <a:gd name="T52" fmla="*/ 6506 w 10402"/>
              <a:gd name="T53" fmla="*/ 50 h 50"/>
              <a:gd name="T54" fmla="*/ 6495 w 10402"/>
              <a:gd name="T55" fmla="*/ 50 h 50"/>
              <a:gd name="T56" fmla="*/ 6495 w 10402"/>
              <a:gd name="T57" fmla="*/ 0 h 50"/>
              <a:gd name="T58" fmla="*/ 6506 w 10402"/>
              <a:gd name="T59" fmla="*/ 0 h 50"/>
              <a:gd name="T60" fmla="*/ 7804 w 10402"/>
              <a:gd name="T61" fmla="*/ 0 h 50"/>
              <a:gd name="T62" fmla="*/ 7804 w 10402"/>
              <a:gd name="T63" fmla="*/ 50 h 50"/>
              <a:gd name="T64" fmla="*/ 7793 w 10402"/>
              <a:gd name="T65" fmla="*/ 50 h 50"/>
              <a:gd name="T66" fmla="*/ 7793 w 10402"/>
              <a:gd name="T67" fmla="*/ 0 h 50"/>
              <a:gd name="T68" fmla="*/ 7804 w 10402"/>
              <a:gd name="T69" fmla="*/ 0 h 50"/>
              <a:gd name="T70" fmla="*/ 9104 w 10402"/>
              <a:gd name="T71" fmla="*/ 0 h 50"/>
              <a:gd name="T72" fmla="*/ 9104 w 10402"/>
              <a:gd name="T73" fmla="*/ 50 h 50"/>
              <a:gd name="T74" fmla="*/ 9092 w 10402"/>
              <a:gd name="T75" fmla="*/ 50 h 50"/>
              <a:gd name="T76" fmla="*/ 9092 w 10402"/>
              <a:gd name="T77" fmla="*/ 0 h 50"/>
              <a:gd name="T78" fmla="*/ 9104 w 10402"/>
              <a:gd name="T79" fmla="*/ 0 h 50"/>
              <a:gd name="T80" fmla="*/ 10402 w 10402"/>
              <a:gd name="T81" fmla="*/ 0 h 50"/>
              <a:gd name="T82" fmla="*/ 10402 w 10402"/>
              <a:gd name="T83" fmla="*/ 50 h 50"/>
              <a:gd name="T84" fmla="*/ 10390 w 10402"/>
              <a:gd name="T85" fmla="*/ 50 h 50"/>
              <a:gd name="T86" fmla="*/ 10390 w 10402"/>
              <a:gd name="T87" fmla="*/ 0 h 50"/>
              <a:gd name="T88" fmla="*/ 10402 w 10402"/>
              <a:gd name="T8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402" h="50">
                <a:moveTo>
                  <a:pt x="11" y="0"/>
                </a:moveTo>
                <a:lnTo>
                  <a:pt x="11" y="50"/>
                </a:lnTo>
                <a:lnTo>
                  <a:pt x="0" y="50"/>
                </a:lnTo>
                <a:lnTo>
                  <a:pt x="0" y="0"/>
                </a:lnTo>
                <a:lnTo>
                  <a:pt x="11" y="0"/>
                </a:lnTo>
                <a:close/>
                <a:moveTo>
                  <a:pt x="1311" y="0"/>
                </a:moveTo>
                <a:lnTo>
                  <a:pt x="1311" y="50"/>
                </a:lnTo>
                <a:lnTo>
                  <a:pt x="1300" y="50"/>
                </a:lnTo>
                <a:lnTo>
                  <a:pt x="1300" y="0"/>
                </a:lnTo>
                <a:lnTo>
                  <a:pt x="1311" y="0"/>
                </a:lnTo>
                <a:close/>
                <a:moveTo>
                  <a:pt x="2609" y="0"/>
                </a:moveTo>
                <a:lnTo>
                  <a:pt x="2609" y="50"/>
                </a:lnTo>
                <a:lnTo>
                  <a:pt x="2597" y="50"/>
                </a:lnTo>
                <a:lnTo>
                  <a:pt x="2597" y="0"/>
                </a:lnTo>
                <a:lnTo>
                  <a:pt x="2609" y="0"/>
                </a:lnTo>
                <a:close/>
                <a:moveTo>
                  <a:pt x="3909" y="0"/>
                </a:moveTo>
                <a:lnTo>
                  <a:pt x="3909" y="50"/>
                </a:lnTo>
                <a:lnTo>
                  <a:pt x="3897" y="50"/>
                </a:lnTo>
                <a:lnTo>
                  <a:pt x="3897" y="0"/>
                </a:lnTo>
                <a:lnTo>
                  <a:pt x="3909" y="0"/>
                </a:lnTo>
                <a:close/>
                <a:moveTo>
                  <a:pt x="5207" y="0"/>
                </a:moveTo>
                <a:lnTo>
                  <a:pt x="5207" y="50"/>
                </a:lnTo>
                <a:lnTo>
                  <a:pt x="5195" y="50"/>
                </a:lnTo>
                <a:lnTo>
                  <a:pt x="5195" y="0"/>
                </a:lnTo>
                <a:lnTo>
                  <a:pt x="5207" y="0"/>
                </a:lnTo>
                <a:close/>
                <a:moveTo>
                  <a:pt x="6506" y="0"/>
                </a:moveTo>
                <a:lnTo>
                  <a:pt x="6506" y="50"/>
                </a:lnTo>
                <a:lnTo>
                  <a:pt x="6495" y="50"/>
                </a:lnTo>
                <a:lnTo>
                  <a:pt x="6495" y="0"/>
                </a:lnTo>
                <a:lnTo>
                  <a:pt x="6506" y="0"/>
                </a:lnTo>
                <a:close/>
                <a:moveTo>
                  <a:pt x="7804" y="0"/>
                </a:moveTo>
                <a:lnTo>
                  <a:pt x="7804" y="50"/>
                </a:lnTo>
                <a:lnTo>
                  <a:pt x="7793" y="50"/>
                </a:lnTo>
                <a:lnTo>
                  <a:pt x="7793" y="0"/>
                </a:lnTo>
                <a:lnTo>
                  <a:pt x="7804" y="0"/>
                </a:lnTo>
                <a:close/>
                <a:moveTo>
                  <a:pt x="9104" y="0"/>
                </a:moveTo>
                <a:lnTo>
                  <a:pt x="9104" y="50"/>
                </a:lnTo>
                <a:lnTo>
                  <a:pt x="9092" y="50"/>
                </a:lnTo>
                <a:lnTo>
                  <a:pt x="9092" y="0"/>
                </a:lnTo>
                <a:lnTo>
                  <a:pt x="9104" y="0"/>
                </a:lnTo>
                <a:close/>
                <a:moveTo>
                  <a:pt x="10402" y="0"/>
                </a:moveTo>
                <a:lnTo>
                  <a:pt x="10402" y="50"/>
                </a:lnTo>
                <a:lnTo>
                  <a:pt x="10390" y="50"/>
                </a:lnTo>
                <a:lnTo>
                  <a:pt x="10390" y="0"/>
                </a:lnTo>
                <a:lnTo>
                  <a:pt x="10402"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4" name="Freeform 13"/>
          <p:cNvSpPr>
            <a:spLocks/>
          </p:cNvSpPr>
          <p:nvPr/>
        </p:nvSpPr>
        <p:spPr bwMode="auto">
          <a:xfrm>
            <a:off x="5119764" y="2792414"/>
            <a:ext cx="87313" cy="8890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5" name="Freeform 14"/>
          <p:cNvSpPr>
            <a:spLocks/>
          </p:cNvSpPr>
          <p:nvPr/>
        </p:nvSpPr>
        <p:spPr bwMode="auto">
          <a:xfrm>
            <a:off x="5119764" y="2792414"/>
            <a:ext cx="87313" cy="8890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6" name="Freeform 15"/>
          <p:cNvSpPr>
            <a:spLocks/>
          </p:cNvSpPr>
          <p:nvPr/>
        </p:nvSpPr>
        <p:spPr bwMode="auto">
          <a:xfrm>
            <a:off x="6064326" y="1135065"/>
            <a:ext cx="87313" cy="87313"/>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00B050"/>
          </a:solidFill>
          <a:ln>
            <a:solidFill>
              <a:srgbClr val="00B050"/>
            </a:solidFill>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7" name="Freeform 16"/>
          <p:cNvSpPr>
            <a:spLocks/>
          </p:cNvSpPr>
          <p:nvPr/>
        </p:nvSpPr>
        <p:spPr bwMode="auto">
          <a:xfrm>
            <a:off x="6064326" y="1135065"/>
            <a:ext cx="87313" cy="87313"/>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8" name="Freeform 17"/>
          <p:cNvSpPr>
            <a:spLocks/>
          </p:cNvSpPr>
          <p:nvPr/>
        </p:nvSpPr>
        <p:spPr bwMode="auto">
          <a:xfrm>
            <a:off x="2632149" y="4878389"/>
            <a:ext cx="88900" cy="87313"/>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9" name="Freeform 18"/>
          <p:cNvSpPr>
            <a:spLocks/>
          </p:cNvSpPr>
          <p:nvPr/>
        </p:nvSpPr>
        <p:spPr bwMode="auto">
          <a:xfrm>
            <a:off x="2632149" y="4878389"/>
            <a:ext cx="88900" cy="87313"/>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20" name="Freeform 19"/>
          <p:cNvSpPr>
            <a:spLocks/>
          </p:cNvSpPr>
          <p:nvPr/>
        </p:nvSpPr>
        <p:spPr bwMode="auto">
          <a:xfrm>
            <a:off x="5772226" y="1404940"/>
            <a:ext cx="87313" cy="87313"/>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1" name="Freeform 20"/>
          <p:cNvSpPr>
            <a:spLocks/>
          </p:cNvSpPr>
          <p:nvPr/>
        </p:nvSpPr>
        <p:spPr bwMode="auto">
          <a:xfrm>
            <a:off x="5772226" y="1404940"/>
            <a:ext cx="87313" cy="87313"/>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2" name="Freeform 21"/>
          <p:cNvSpPr>
            <a:spLocks/>
          </p:cNvSpPr>
          <p:nvPr/>
        </p:nvSpPr>
        <p:spPr bwMode="auto">
          <a:xfrm>
            <a:off x="2006674" y="3797301"/>
            <a:ext cx="87313" cy="88900"/>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3" name="Freeform 22"/>
          <p:cNvSpPr>
            <a:spLocks/>
          </p:cNvSpPr>
          <p:nvPr/>
        </p:nvSpPr>
        <p:spPr bwMode="auto">
          <a:xfrm>
            <a:off x="2006674" y="3797301"/>
            <a:ext cx="87313" cy="88900"/>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4" name="Freeform 23"/>
          <p:cNvSpPr>
            <a:spLocks/>
          </p:cNvSpPr>
          <p:nvPr/>
        </p:nvSpPr>
        <p:spPr bwMode="auto">
          <a:xfrm>
            <a:off x="4430789" y="2828926"/>
            <a:ext cx="87313" cy="88900"/>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5" name="Freeform 24"/>
          <p:cNvSpPr>
            <a:spLocks/>
          </p:cNvSpPr>
          <p:nvPr/>
        </p:nvSpPr>
        <p:spPr bwMode="auto">
          <a:xfrm>
            <a:off x="4430789" y="2828926"/>
            <a:ext cx="87313" cy="88900"/>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6" name="Freeform 25"/>
          <p:cNvSpPr>
            <a:spLocks/>
          </p:cNvSpPr>
          <p:nvPr/>
        </p:nvSpPr>
        <p:spPr bwMode="auto">
          <a:xfrm>
            <a:off x="5346776" y="1511301"/>
            <a:ext cx="87313" cy="8890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a:solidFill>
              <a:srgbClr val="00B050"/>
            </a:solidFill>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7" name="Freeform 26"/>
          <p:cNvSpPr>
            <a:spLocks/>
          </p:cNvSpPr>
          <p:nvPr/>
        </p:nvSpPr>
        <p:spPr bwMode="auto">
          <a:xfrm>
            <a:off x="5346776" y="1511301"/>
            <a:ext cx="87313" cy="8890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8" name="Freeform 27"/>
          <p:cNvSpPr>
            <a:spLocks/>
          </p:cNvSpPr>
          <p:nvPr/>
        </p:nvSpPr>
        <p:spPr bwMode="auto">
          <a:xfrm>
            <a:off x="5467426" y="2649539"/>
            <a:ext cx="87313" cy="88900"/>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00B050"/>
          </a:solidFill>
          <a:ln>
            <a:solidFill>
              <a:srgbClr val="00B050"/>
            </a:solidFill>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9" name="Freeform 28"/>
          <p:cNvSpPr>
            <a:spLocks/>
          </p:cNvSpPr>
          <p:nvPr/>
        </p:nvSpPr>
        <p:spPr bwMode="auto">
          <a:xfrm>
            <a:off x="5467426" y="2649539"/>
            <a:ext cx="87313" cy="88900"/>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0" name="Freeform 29"/>
          <p:cNvSpPr>
            <a:spLocks/>
          </p:cNvSpPr>
          <p:nvPr/>
        </p:nvSpPr>
        <p:spPr bwMode="auto">
          <a:xfrm>
            <a:off x="2240037" y="2135189"/>
            <a:ext cx="88900" cy="87313"/>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1" name="Freeform 30"/>
          <p:cNvSpPr>
            <a:spLocks/>
          </p:cNvSpPr>
          <p:nvPr/>
        </p:nvSpPr>
        <p:spPr bwMode="auto">
          <a:xfrm>
            <a:off x="2240037" y="2135189"/>
            <a:ext cx="88900" cy="87313"/>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32" name="Freeform 31"/>
          <p:cNvSpPr>
            <a:spLocks/>
          </p:cNvSpPr>
          <p:nvPr/>
        </p:nvSpPr>
        <p:spPr bwMode="auto">
          <a:xfrm>
            <a:off x="2149551" y="3486151"/>
            <a:ext cx="87313" cy="88900"/>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3" name="Freeform 32"/>
          <p:cNvSpPr>
            <a:spLocks/>
          </p:cNvSpPr>
          <p:nvPr/>
        </p:nvSpPr>
        <p:spPr bwMode="auto">
          <a:xfrm>
            <a:off x="2149551" y="3486151"/>
            <a:ext cx="87313" cy="88900"/>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34" name="Freeform 33"/>
          <p:cNvSpPr>
            <a:spLocks/>
          </p:cNvSpPr>
          <p:nvPr/>
        </p:nvSpPr>
        <p:spPr bwMode="auto">
          <a:xfrm>
            <a:off x="4583189" y="2695575"/>
            <a:ext cx="87313" cy="88900"/>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5" name="Freeform 34"/>
          <p:cNvSpPr>
            <a:spLocks/>
          </p:cNvSpPr>
          <p:nvPr/>
        </p:nvSpPr>
        <p:spPr bwMode="auto">
          <a:xfrm>
            <a:off x="4583189" y="2695575"/>
            <a:ext cx="87313" cy="88900"/>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6" name="Freeform 35"/>
          <p:cNvSpPr>
            <a:spLocks/>
          </p:cNvSpPr>
          <p:nvPr/>
        </p:nvSpPr>
        <p:spPr bwMode="auto">
          <a:xfrm>
            <a:off x="8232851" y="2520951"/>
            <a:ext cx="87313" cy="88900"/>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7" name="Freeform 36"/>
          <p:cNvSpPr>
            <a:spLocks/>
          </p:cNvSpPr>
          <p:nvPr/>
        </p:nvSpPr>
        <p:spPr bwMode="auto">
          <a:xfrm>
            <a:off x="8232851" y="2520951"/>
            <a:ext cx="87313" cy="88900"/>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8" name="Freeform 37"/>
          <p:cNvSpPr>
            <a:spLocks/>
          </p:cNvSpPr>
          <p:nvPr/>
        </p:nvSpPr>
        <p:spPr bwMode="auto">
          <a:xfrm>
            <a:off x="4084712" y="2806701"/>
            <a:ext cx="88900" cy="88900"/>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9" name="Freeform 38"/>
          <p:cNvSpPr>
            <a:spLocks/>
          </p:cNvSpPr>
          <p:nvPr/>
        </p:nvSpPr>
        <p:spPr bwMode="auto">
          <a:xfrm>
            <a:off x="4084712" y="2806701"/>
            <a:ext cx="88900" cy="88900"/>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0" name="Freeform 39"/>
          <p:cNvSpPr>
            <a:spLocks/>
          </p:cNvSpPr>
          <p:nvPr/>
        </p:nvSpPr>
        <p:spPr bwMode="auto">
          <a:xfrm>
            <a:off x="1587574" y="3409951"/>
            <a:ext cx="88900" cy="88900"/>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FFC000"/>
          </a:solidFill>
          <a:ln>
            <a:solidFill>
              <a:srgbClr val="FFC000"/>
            </a:solidFill>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41" name="Freeform 40"/>
          <p:cNvSpPr>
            <a:spLocks/>
          </p:cNvSpPr>
          <p:nvPr/>
        </p:nvSpPr>
        <p:spPr bwMode="auto">
          <a:xfrm>
            <a:off x="1587574" y="3409951"/>
            <a:ext cx="88900" cy="88900"/>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noFill/>
          <a:ln w="9525">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2" name="Freeform 41"/>
          <p:cNvSpPr>
            <a:spLocks/>
          </p:cNvSpPr>
          <p:nvPr/>
        </p:nvSpPr>
        <p:spPr bwMode="auto">
          <a:xfrm>
            <a:off x="8378899" y="1336675"/>
            <a:ext cx="88900" cy="8890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3" name="Freeform 42"/>
          <p:cNvSpPr>
            <a:spLocks/>
          </p:cNvSpPr>
          <p:nvPr/>
        </p:nvSpPr>
        <p:spPr bwMode="auto">
          <a:xfrm>
            <a:off x="8378899" y="1336675"/>
            <a:ext cx="88900" cy="8890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noFill/>
          <a:ln w="9525">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4" name="Freeform 43"/>
          <p:cNvSpPr>
            <a:spLocks/>
          </p:cNvSpPr>
          <p:nvPr/>
        </p:nvSpPr>
        <p:spPr bwMode="auto">
          <a:xfrm>
            <a:off x="5530924" y="1143001"/>
            <a:ext cx="88900" cy="88900"/>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5" name="Freeform 44"/>
          <p:cNvSpPr>
            <a:spLocks/>
          </p:cNvSpPr>
          <p:nvPr/>
        </p:nvSpPr>
        <p:spPr bwMode="auto">
          <a:xfrm>
            <a:off x="5530924" y="1143001"/>
            <a:ext cx="88900" cy="88900"/>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noFill/>
          <a:ln w="9525">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6" name="Freeform 45"/>
          <p:cNvSpPr>
            <a:spLocks/>
          </p:cNvSpPr>
          <p:nvPr/>
        </p:nvSpPr>
        <p:spPr bwMode="auto">
          <a:xfrm>
            <a:off x="2919489" y="3252789"/>
            <a:ext cx="87313" cy="8890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7" name="Freeform 46"/>
          <p:cNvSpPr>
            <a:spLocks/>
          </p:cNvSpPr>
          <p:nvPr/>
        </p:nvSpPr>
        <p:spPr bwMode="auto">
          <a:xfrm>
            <a:off x="2919489" y="3252789"/>
            <a:ext cx="87313" cy="8890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48" name="Freeform 47"/>
          <p:cNvSpPr>
            <a:spLocks/>
          </p:cNvSpPr>
          <p:nvPr/>
        </p:nvSpPr>
        <p:spPr bwMode="auto">
          <a:xfrm>
            <a:off x="7053339" y="2097089"/>
            <a:ext cx="87313" cy="87313"/>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9" name="Freeform 48"/>
          <p:cNvSpPr>
            <a:spLocks/>
          </p:cNvSpPr>
          <p:nvPr/>
        </p:nvSpPr>
        <p:spPr bwMode="auto">
          <a:xfrm>
            <a:off x="7053339" y="2097089"/>
            <a:ext cx="87313" cy="87313"/>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0" name="Freeform 49"/>
          <p:cNvSpPr>
            <a:spLocks/>
          </p:cNvSpPr>
          <p:nvPr/>
        </p:nvSpPr>
        <p:spPr bwMode="auto">
          <a:xfrm>
            <a:off x="1816176" y="5334001"/>
            <a:ext cx="87313" cy="8890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1" name="Freeform 50"/>
          <p:cNvSpPr>
            <a:spLocks/>
          </p:cNvSpPr>
          <p:nvPr/>
        </p:nvSpPr>
        <p:spPr bwMode="auto">
          <a:xfrm>
            <a:off x="1816176" y="5334001"/>
            <a:ext cx="87313" cy="8890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52" name="Freeform 51"/>
          <p:cNvSpPr>
            <a:spLocks/>
          </p:cNvSpPr>
          <p:nvPr/>
        </p:nvSpPr>
        <p:spPr bwMode="auto">
          <a:xfrm>
            <a:off x="2309889" y="3038475"/>
            <a:ext cx="87313" cy="8890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53" name="Freeform 52"/>
          <p:cNvSpPr>
            <a:spLocks/>
          </p:cNvSpPr>
          <p:nvPr/>
        </p:nvSpPr>
        <p:spPr bwMode="auto">
          <a:xfrm>
            <a:off x="2309889" y="3038475"/>
            <a:ext cx="87313" cy="8890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noFill/>
          <a:ln w="9525">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4" name="Freeform 53"/>
          <p:cNvSpPr>
            <a:spLocks/>
          </p:cNvSpPr>
          <p:nvPr/>
        </p:nvSpPr>
        <p:spPr bwMode="auto">
          <a:xfrm>
            <a:off x="2784549" y="3878263"/>
            <a:ext cx="88900" cy="8890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5" name="Freeform 54"/>
          <p:cNvSpPr>
            <a:spLocks/>
          </p:cNvSpPr>
          <p:nvPr/>
        </p:nvSpPr>
        <p:spPr bwMode="auto">
          <a:xfrm>
            <a:off x="2784549" y="3878263"/>
            <a:ext cx="88900" cy="8890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noFill/>
          <a:ln w="9525">
            <a:solidFill>
              <a:srgbClr val="FFC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6" name="Freeform 55"/>
          <p:cNvSpPr>
            <a:spLocks/>
          </p:cNvSpPr>
          <p:nvPr/>
        </p:nvSpPr>
        <p:spPr bwMode="auto">
          <a:xfrm>
            <a:off x="2844874" y="4503740"/>
            <a:ext cx="88900" cy="87313"/>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7" name="Freeform 56"/>
          <p:cNvSpPr>
            <a:spLocks/>
          </p:cNvSpPr>
          <p:nvPr/>
        </p:nvSpPr>
        <p:spPr bwMode="auto">
          <a:xfrm>
            <a:off x="2844874" y="4503740"/>
            <a:ext cx="88900" cy="87313"/>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58" name="Freeform 57"/>
          <p:cNvSpPr>
            <a:spLocks/>
          </p:cNvSpPr>
          <p:nvPr/>
        </p:nvSpPr>
        <p:spPr bwMode="auto">
          <a:xfrm>
            <a:off x="3929137" y="1754189"/>
            <a:ext cx="88900" cy="88900"/>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9" name="Freeform 58"/>
          <p:cNvSpPr>
            <a:spLocks/>
          </p:cNvSpPr>
          <p:nvPr/>
        </p:nvSpPr>
        <p:spPr bwMode="auto">
          <a:xfrm>
            <a:off x="3929137" y="1754189"/>
            <a:ext cx="88900" cy="88900"/>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noFill/>
          <a:ln w="9525">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60" name="Freeform 59"/>
          <p:cNvSpPr>
            <a:spLocks/>
          </p:cNvSpPr>
          <p:nvPr/>
        </p:nvSpPr>
        <p:spPr bwMode="auto">
          <a:xfrm>
            <a:off x="4883224" y="1968501"/>
            <a:ext cx="88900" cy="88900"/>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61" name="Freeform 60"/>
          <p:cNvSpPr>
            <a:spLocks/>
          </p:cNvSpPr>
          <p:nvPr/>
        </p:nvSpPr>
        <p:spPr bwMode="auto">
          <a:xfrm>
            <a:off x="4883224" y="1968501"/>
            <a:ext cx="88900" cy="88900"/>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noFill/>
          <a:ln w="9525">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62" name="Freeform 61"/>
          <p:cNvSpPr>
            <a:spLocks/>
          </p:cNvSpPr>
          <p:nvPr/>
        </p:nvSpPr>
        <p:spPr bwMode="auto">
          <a:xfrm>
            <a:off x="4018039" y="1100140"/>
            <a:ext cx="87313" cy="87313"/>
          </a:xfrm>
          <a:custGeom>
            <a:avLst/>
            <a:gdLst>
              <a:gd name="T0" fmla="*/ 56 w 112"/>
              <a:gd name="T1" fmla="*/ 0 h 112"/>
              <a:gd name="T2" fmla="*/ 112 w 112"/>
              <a:gd name="T3" fmla="*/ 56 h 112"/>
              <a:gd name="T4" fmla="*/ 56 w 112"/>
              <a:gd name="T5" fmla="*/ 112 h 112"/>
              <a:gd name="T6" fmla="*/ 0 w 112"/>
              <a:gd name="T7" fmla="*/ 56 h 112"/>
              <a:gd name="T8" fmla="*/ 56 w 112"/>
              <a:gd name="T9" fmla="*/ 0 h 112"/>
            </a:gdLst>
            <a:ahLst/>
            <a:cxnLst>
              <a:cxn ang="0">
                <a:pos x="T0" y="T1"/>
              </a:cxn>
              <a:cxn ang="0">
                <a:pos x="T2" y="T3"/>
              </a:cxn>
              <a:cxn ang="0">
                <a:pos x="T4" y="T5"/>
              </a:cxn>
              <a:cxn ang="0">
                <a:pos x="T6" y="T7"/>
              </a:cxn>
              <a:cxn ang="0">
                <a:pos x="T8" y="T9"/>
              </a:cxn>
            </a:cxnLst>
            <a:rect l="0" t="0" r="r" b="b"/>
            <a:pathLst>
              <a:path w="112" h="112">
                <a:moveTo>
                  <a:pt x="56" y="0"/>
                </a:moveTo>
                <a:lnTo>
                  <a:pt x="112"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63" name="Freeform 62"/>
          <p:cNvSpPr>
            <a:spLocks/>
          </p:cNvSpPr>
          <p:nvPr/>
        </p:nvSpPr>
        <p:spPr bwMode="auto">
          <a:xfrm>
            <a:off x="4018039" y="1100140"/>
            <a:ext cx="87313" cy="87313"/>
          </a:xfrm>
          <a:custGeom>
            <a:avLst/>
            <a:gdLst>
              <a:gd name="T0" fmla="*/ 56 w 112"/>
              <a:gd name="T1" fmla="*/ 0 h 112"/>
              <a:gd name="T2" fmla="*/ 112 w 112"/>
              <a:gd name="T3" fmla="*/ 56 h 112"/>
              <a:gd name="T4" fmla="*/ 56 w 112"/>
              <a:gd name="T5" fmla="*/ 112 h 112"/>
              <a:gd name="T6" fmla="*/ 0 w 112"/>
              <a:gd name="T7" fmla="*/ 56 h 112"/>
              <a:gd name="T8" fmla="*/ 56 w 112"/>
              <a:gd name="T9" fmla="*/ 0 h 112"/>
            </a:gdLst>
            <a:ahLst/>
            <a:cxnLst>
              <a:cxn ang="0">
                <a:pos x="T0" y="T1"/>
              </a:cxn>
              <a:cxn ang="0">
                <a:pos x="T2" y="T3"/>
              </a:cxn>
              <a:cxn ang="0">
                <a:pos x="T4" y="T5"/>
              </a:cxn>
              <a:cxn ang="0">
                <a:pos x="T6" y="T7"/>
              </a:cxn>
              <a:cxn ang="0">
                <a:pos x="T8" y="T9"/>
              </a:cxn>
            </a:cxnLst>
            <a:rect l="0" t="0" r="r" b="b"/>
            <a:pathLst>
              <a:path w="112" h="112">
                <a:moveTo>
                  <a:pt x="56" y="0"/>
                </a:moveTo>
                <a:lnTo>
                  <a:pt x="112" y="56"/>
                </a:lnTo>
                <a:lnTo>
                  <a:pt x="56" y="112"/>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24" name="Freeform 63"/>
          <p:cNvSpPr>
            <a:spLocks/>
          </p:cNvSpPr>
          <p:nvPr/>
        </p:nvSpPr>
        <p:spPr bwMode="auto">
          <a:xfrm>
            <a:off x="2790899" y="1412875"/>
            <a:ext cx="90488" cy="90488"/>
          </a:xfrm>
          <a:custGeom>
            <a:avLst/>
            <a:gdLst>
              <a:gd name="T0" fmla="*/ 55 w 113"/>
              <a:gd name="T1" fmla="*/ 0 h 113"/>
              <a:gd name="T2" fmla="*/ 113 w 113"/>
              <a:gd name="T3" fmla="*/ 57 h 113"/>
              <a:gd name="T4" fmla="*/ 55 w 113"/>
              <a:gd name="T5" fmla="*/ 113 h 113"/>
              <a:gd name="T6" fmla="*/ 0 w 113"/>
              <a:gd name="T7" fmla="*/ 57 h 113"/>
              <a:gd name="T8" fmla="*/ 55 w 113"/>
              <a:gd name="T9" fmla="*/ 0 h 113"/>
            </a:gdLst>
            <a:ahLst/>
            <a:cxnLst>
              <a:cxn ang="0">
                <a:pos x="T0" y="T1"/>
              </a:cxn>
              <a:cxn ang="0">
                <a:pos x="T2" y="T3"/>
              </a:cxn>
              <a:cxn ang="0">
                <a:pos x="T4" y="T5"/>
              </a:cxn>
              <a:cxn ang="0">
                <a:pos x="T6" y="T7"/>
              </a:cxn>
              <a:cxn ang="0">
                <a:pos x="T8" y="T9"/>
              </a:cxn>
            </a:cxnLst>
            <a:rect l="0" t="0" r="r" b="b"/>
            <a:pathLst>
              <a:path w="113" h="113">
                <a:moveTo>
                  <a:pt x="55" y="0"/>
                </a:moveTo>
                <a:lnTo>
                  <a:pt x="113" y="57"/>
                </a:lnTo>
                <a:lnTo>
                  <a:pt x="55" y="113"/>
                </a:lnTo>
                <a:lnTo>
                  <a:pt x="0" y="57"/>
                </a:lnTo>
                <a:lnTo>
                  <a:pt x="55"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25" name="Freeform 64"/>
          <p:cNvSpPr>
            <a:spLocks noEditPoints="1"/>
          </p:cNvSpPr>
          <p:nvPr/>
        </p:nvSpPr>
        <p:spPr bwMode="auto">
          <a:xfrm>
            <a:off x="2786139" y="1409701"/>
            <a:ext cx="98425" cy="98425"/>
          </a:xfrm>
          <a:custGeom>
            <a:avLst/>
            <a:gdLst>
              <a:gd name="T0" fmla="*/ 58 w 125"/>
              <a:gd name="T1" fmla="*/ 2 h 125"/>
              <a:gd name="T2" fmla="*/ 61 w 125"/>
              <a:gd name="T3" fmla="*/ 0 h 125"/>
              <a:gd name="T4" fmla="*/ 67 w 125"/>
              <a:gd name="T5" fmla="*/ 2 h 125"/>
              <a:gd name="T6" fmla="*/ 123 w 125"/>
              <a:gd name="T7" fmla="*/ 60 h 125"/>
              <a:gd name="T8" fmla="*/ 125 w 125"/>
              <a:gd name="T9" fmla="*/ 63 h 125"/>
              <a:gd name="T10" fmla="*/ 123 w 125"/>
              <a:gd name="T11" fmla="*/ 67 h 125"/>
              <a:gd name="T12" fmla="*/ 67 w 125"/>
              <a:gd name="T13" fmla="*/ 123 h 125"/>
              <a:gd name="T14" fmla="*/ 61 w 125"/>
              <a:gd name="T15" fmla="*/ 125 h 125"/>
              <a:gd name="T16" fmla="*/ 58 w 125"/>
              <a:gd name="T17" fmla="*/ 123 h 125"/>
              <a:gd name="T18" fmla="*/ 2 w 125"/>
              <a:gd name="T19" fmla="*/ 67 h 125"/>
              <a:gd name="T20" fmla="*/ 0 w 125"/>
              <a:gd name="T21" fmla="*/ 63 h 125"/>
              <a:gd name="T22" fmla="*/ 2 w 125"/>
              <a:gd name="T23" fmla="*/ 60 h 125"/>
              <a:gd name="T24" fmla="*/ 58 w 125"/>
              <a:gd name="T25" fmla="*/ 2 h 125"/>
              <a:gd name="T26" fmla="*/ 10 w 125"/>
              <a:gd name="T27" fmla="*/ 67 h 125"/>
              <a:gd name="T28" fmla="*/ 10 w 125"/>
              <a:gd name="T29" fmla="*/ 60 h 125"/>
              <a:gd name="T30" fmla="*/ 67 w 125"/>
              <a:gd name="T31" fmla="*/ 115 h 125"/>
              <a:gd name="T32" fmla="*/ 58 w 125"/>
              <a:gd name="T33" fmla="*/ 115 h 125"/>
              <a:gd name="T34" fmla="*/ 113 w 125"/>
              <a:gd name="T35" fmla="*/ 60 h 125"/>
              <a:gd name="T36" fmla="*/ 113 w 125"/>
              <a:gd name="T37" fmla="*/ 67 h 125"/>
              <a:gd name="T38" fmla="*/ 58 w 125"/>
              <a:gd name="T39" fmla="*/ 12 h 125"/>
              <a:gd name="T40" fmla="*/ 67 w 125"/>
              <a:gd name="T41" fmla="*/ 12 h 125"/>
              <a:gd name="T42" fmla="*/ 10 w 125"/>
              <a:gd name="T43" fmla="*/ 6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5" h="125">
                <a:moveTo>
                  <a:pt x="58" y="2"/>
                </a:moveTo>
                <a:lnTo>
                  <a:pt x="61" y="0"/>
                </a:lnTo>
                <a:lnTo>
                  <a:pt x="67" y="2"/>
                </a:lnTo>
                <a:lnTo>
                  <a:pt x="123" y="60"/>
                </a:lnTo>
                <a:lnTo>
                  <a:pt x="125" y="63"/>
                </a:lnTo>
                <a:lnTo>
                  <a:pt x="123" y="67"/>
                </a:lnTo>
                <a:lnTo>
                  <a:pt x="67" y="123"/>
                </a:lnTo>
                <a:lnTo>
                  <a:pt x="61" y="125"/>
                </a:lnTo>
                <a:lnTo>
                  <a:pt x="58" y="123"/>
                </a:lnTo>
                <a:lnTo>
                  <a:pt x="2" y="67"/>
                </a:lnTo>
                <a:lnTo>
                  <a:pt x="0" y="63"/>
                </a:lnTo>
                <a:lnTo>
                  <a:pt x="2" y="60"/>
                </a:lnTo>
                <a:lnTo>
                  <a:pt x="58" y="2"/>
                </a:lnTo>
                <a:close/>
                <a:moveTo>
                  <a:pt x="10" y="67"/>
                </a:moveTo>
                <a:lnTo>
                  <a:pt x="10" y="60"/>
                </a:lnTo>
                <a:lnTo>
                  <a:pt x="67" y="115"/>
                </a:lnTo>
                <a:lnTo>
                  <a:pt x="58" y="115"/>
                </a:lnTo>
                <a:lnTo>
                  <a:pt x="113" y="60"/>
                </a:lnTo>
                <a:lnTo>
                  <a:pt x="113" y="67"/>
                </a:lnTo>
                <a:lnTo>
                  <a:pt x="58" y="12"/>
                </a:lnTo>
                <a:lnTo>
                  <a:pt x="67" y="12"/>
                </a:lnTo>
                <a:lnTo>
                  <a:pt x="10" y="67"/>
                </a:lnTo>
                <a:close/>
              </a:path>
            </a:pathLst>
          </a:custGeom>
          <a:solidFill>
            <a:srgbClr val="FF0000"/>
          </a:solidFill>
          <a:ln w="1588">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27" name="Rectangle 65"/>
          <p:cNvSpPr>
            <a:spLocks noChangeArrowheads="1"/>
          </p:cNvSpPr>
          <p:nvPr/>
        </p:nvSpPr>
        <p:spPr bwMode="auto">
          <a:xfrm>
            <a:off x="4871845" y="2587725"/>
            <a:ext cx="42800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אוסטריה</a:t>
            </a:r>
            <a:endParaRPr kumimoji="0" lang="he-IL" altLang="he-IL" sz="1800" b="0" i="0" u="none" strike="noStrike" cap="none" normalizeH="0" baseline="0" dirty="0">
              <a:ln>
                <a:noFill/>
              </a:ln>
              <a:solidFill>
                <a:schemeClr val="tx1"/>
              </a:solidFill>
              <a:effectLst/>
            </a:endParaRPr>
          </a:p>
        </p:txBody>
      </p:sp>
      <p:sp>
        <p:nvSpPr>
          <p:cNvPr id="1028" name="Rectangle 66"/>
          <p:cNvSpPr>
            <a:spLocks noChangeArrowheads="1"/>
          </p:cNvSpPr>
          <p:nvPr/>
        </p:nvSpPr>
        <p:spPr bwMode="auto">
          <a:xfrm>
            <a:off x="6177421" y="1097599"/>
            <a:ext cx="28854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בלגיה</a:t>
            </a:r>
            <a:endParaRPr kumimoji="0" lang="he-IL" altLang="he-IL" sz="1800" b="0" i="0" u="none" strike="noStrike" cap="none" normalizeH="0" baseline="0" dirty="0">
              <a:ln>
                <a:noFill/>
              </a:ln>
              <a:solidFill>
                <a:schemeClr val="tx1"/>
              </a:solidFill>
              <a:effectLst/>
            </a:endParaRPr>
          </a:p>
        </p:txBody>
      </p:sp>
      <p:sp>
        <p:nvSpPr>
          <p:cNvPr id="1029" name="Rectangle 67"/>
          <p:cNvSpPr>
            <a:spLocks noChangeArrowheads="1"/>
          </p:cNvSpPr>
          <p:nvPr/>
        </p:nvSpPr>
        <p:spPr bwMode="auto">
          <a:xfrm>
            <a:off x="2582075" y="4665663"/>
            <a:ext cx="25327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צ'כיה</a:t>
            </a:r>
            <a:endParaRPr kumimoji="0" lang="he-IL" altLang="he-IL" sz="1800" b="0" i="0" u="none" strike="noStrike" cap="none" normalizeH="0" baseline="0" dirty="0">
              <a:ln>
                <a:noFill/>
              </a:ln>
              <a:solidFill>
                <a:schemeClr val="tx1"/>
              </a:solidFill>
              <a:effectLst/>
            </a:endParaRPr>
          </a:p>
        </p:txBody>
      </p:sp>
      <p:sp>
        <p:nvSpPr>
          <p:cNvPr id="1030" name="Rectangle 68"/>
          <p:cNvSpPr>
            <a:spLocks noChangeArrowheads="1"/>
          </p:cNvSpPr>
          <p:nvPr/>
        </p:nvSpPr>
        <p:spPr bwMode="auto">
          <a:xfrm>
            <a:off x="5873870" y="1344613"/>
            <a:ext cx="32380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דנמרק</a:t>
            </a:r>
            <a:endParaRPr kumimoji="0" lang="he-IL" altLang="he-IL" sz="1800" b="0" i="0" u="none" strike="noStrike" cap="none" normalizeH="0" baseline="0" dirty="0">
              <a:ln>
                <a:noFill/>
              </a:ln>
              <a:solidFill>
                <a:schemeClr val="tx1"/>
              </a:solidFill>
              <a:effectLst/>
            </a:endParaRPr>
          </a:p>
        </p:txBody>
      </p:sp>
      <p:sp>
        <p:nvSpPr>
          <p:cNvPr id="1031" name="Rectangle 69"/>
          <p:cNvSpPr>
            <a:spLocks noChangeArrowheads="1"/>
          </p:cNvSpPr>
          <p:nvPr/>
        </p:nvSpPr>
        <p:spPr bwMode="auto">
          <a:xfrm>
            <a:off x="1600624" y="3656360"/>
            <a:ext cx="40716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אסטוניה</a:t>
            </a:r>
            <a:endParaRPr kumimoji="0" lang="he-IL" altLang="he-IL" sz="1800" b="0" i="0" u="none" strike="noStrike" cap="none" normalizeH="0" baseline="0" dirty="0">
              <a:ln>
                <a:noFill/>
              </a:ln>
              <a:solidFill>
                <a:schemeClr val="tx1"/>
              </a:solidFill>
              <a:effectLst/>
            </a:endParaRPr>
          </a:p>
        </p:txBody>
      </p:sp>
      <p:sp>
        <p:nvSpPr>
          <p:cNvPr id="1032" name="Rectangle 70"/>
          <p:cNvSpPr>
            <a:spLocks noChangeArrowheads="1"/>
          </p:cNvSpPr>
          <p:nvPr/>
        </p:nvSpPr>
        <p:spPr bwMode="auto">
          <a:xfrm>
            <a:off x="4326615" y="2945805"/>
            <a:ext cx="31739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פינלנד</a:t>
            </a:r>
            <a:endParaRPr kumimoji="0" lang="he-IL" altLang="he-IL" sz="1800" b="0" i="0" u="none" strike="noStrike" cap="none" normalizeH="0" baseline="0" dirty="0">
              <a:ln>
                <a:noFill/>
              </a:ln>
              <a:solidFill>
                <a:schemeClr val="tx1"/>
              </a:solidFill>
              <a:effectLst/>
            </a:endParaRPr>
          </a:p>
        </p:txBody>
      </p:sp>
      <p:sp>
        <p:nvSpPr>
          <p:cNvPr id="1033" name="Rectangle 71"/>
          <p:cNvSpPr>
            <a:spLocks noChangeArrowheads="1"/>
          </p:cNvSpPr>
          <p:nvPr/>
        </p:nvSpPr>
        <p:spPr bwMode="auto">
          <a:xfrm>
            <a:off x="5229779" y="1346200"/>
            <a:ext cx="27892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צרפת</a:t>
            </a:r>
            <a:endParaRPr kumimoji="0" lang="he-IL" altLang="he-IL" sz="1800" b="0" i="0" u="none" strike="noStrike" cap="none" normalizeH="0" baseline="0" dirty="0">
              <a:ln>
                <a:noFill/>
              </a:ln>
              <a:solidFill>
                <a:schemeClr val="tx1"/>
              </a:solidFill>
              <a:effectLst/>
            </a:endParaRPr>
          </a:p>
        </p:txBody>
      </p:sp>
      <p:sp>
        <p:nvSpPr>
          <p:cNvPr id="1034" name="Rectangle 72"/>
          <p:cNvSpPr>
            <a:spLocks noChangeArrowheads="1"/>
          </p:cNvSpPr>
          <p:nvPr/>
        </p:nvSpPr>
        <p:spPr bwMode="auto">
          <a:xfrm>
            <a:off x="5418262" y="2431951"/>
            <a:ext cx="34785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גרמניה</a:t>
            </a:r>
            <a:endParaRPr kumimoji="0" lang="he-IL" altLang="he-IL" sz="1800" b="0" i="0" u="none" strike="noStrike" cap="none" normalizeH="0" baseline="0" dirty="0">
              <a:ln>
                <a:noFill/>
              </a:ln>
              <a:solidFill>
                <a:schemeClr val="tx1"/>
              </a:solidFill>
              <a:effectLst/>
            </a:endParaRPr>
          </a:p>
        </p:txBody>
      </p:sp>
      <p:sp>
        <p:nvSpPr>
          <p:cNvPr id="1035" name="Rectangle 73"/>
          <p:cNvSpPr>
            <a:spLocks noChangeArrowheads="1"/>
          </p:cNvSpPr>
          <p:nvPr/>
        </p:nvSpPr>
        <p:spPr bwMode="auto">
          <a:xfrm>
            <a:off x="2383185" y="2069357"/>
            <a:ext cx="12824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יוון</a:t>
            </a:r>
            <a:endParaRPr kumimoji="0" lang="he-IL" altLang="he-IL" sz="1800" b="0" i="0" u="none" strike="noStrike" cap="none" normalizeH="0" baseline="0" dirty="0">
              <a:ln>
                <a:noFill/>
              </a:ln>
              <a:solidFill>
                <a:schemeClr val="tx1"/>
              </a:solidFill>
              <a:effectLst/>
            </a:endParaRPr>
          </a:p>
        </p:txBody>
      </p:sp>
      <p:sp>
        <p:nvSpPr>
          <p:cNvPr id="1036" name="Rectangle 74"/>
          <p:cNvSpPr>
            <a:spLocks noChangeArrowheads="1"/>
          </p:cNvSpPr>
          <p:nvPr/>
        </p:nvSpPr>
        <p:spPr bwMode="auto">
          <a:xfrm>
            <a:off x="2001414" y="3306192"/>
            <a:ext cx="37991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הונגריה</a:t>
            </a:r>
            <a:endParaRPr kumimoji="0" lang="he-IL" altLang="he-IL" sz="1800" b="0" i="0" u="none" strike="noStrike" cap="none" normalizeH="0" baseline="0" dirty="0">
              <a:ln>
                <a:noFill/>
              </a:ln>
              <a:solidFill>
                <a:schemeClr val="tx1"/>
              </a:solidFill>
              <a:effectLst/>
            </a:endParaRPr>
          </a:p>
        </p:txBody>
      </p:sp>
      <p:sp>
        <p:nvSpPr>
          <p:cNvPr id="1037" name="Rectangle 75"/>
          <p:cNvSpPr>
            <a:spLocks noChangeArrowheads="1"/>
          </p:cNvSpPr>
          <p:nvPr/>
        </p:nvSpPr>
        <p:spPr bwMode="auto">
          <a:xfrm>
            <a:off x="4417899" y="2459881"/>
            <a:ext cx="34785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איסלנד</a:t>
            </a:r>
            <a:endParaRPr kumimoji="0" lang="he-IL" altLang="he-IL" sz="1800" b="0" i="0" u="none" strike="noStrike" cap="none" normalizeH="0" baseline="0" dirty="0">
              <a:ln>
                <a:noFill/>
              </a:ln>
              <a:solidFill>
                <a:schemeClr val="tx1"/>
              </a:solidFill>
              <a:effectLst/>
            </a:endParaRPr>
          </a:p>
        </p:txBody>
      </p:sp>
      <p:sp>
        <p:nvSpPr>
          <p:cNvPr id="1038" name="Rectangle 76"/>
          <p:cNvSpPr>
            <a:spLocks noChangeArrowheads="1"/>
          </p:cNvSpPr>
          <p:nvPr/>
        </p:nvSpPr>
        <p:spPr bwMode="auto">
          <a:xfrm>
            <a:off x="8069394" y="2340075"/>
            <a:ext cx="33983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אירלנד</a:t>
            </a:r>
            <a:endParaRPr kumimoji="0" lang="he-IL" altLang="he-IL" sz="1800" b="0" i="0" u="none" strike="noStrike" cap="none" normalizeH="0" baseline="0" dirty="0">
              <a:ln>
                <a:noFill/>
              </a:ln>
              <a:solidFill>
                <a:schemeClr val="tx1"/>
              </a:solidFill>
              <a:effectLst/>
            </a:endParaRPr>
          </a:p>
        </p:txBody>
      </p:sp>
      <p:sp>
        <p:nvSpPr>
          <p:cNvPr id="1039" name="Rectangle 77"/>
          <p:cNvSpPr>
            <a:spLocks noChangeArrowheads="1"/>
          </p:cNvSpPr>
          <p:nvPr/>
        </p:nvSpPr>
        <p:spPr bwMode="auto">
          <a:xfrm>
            <a:off x="2637816" y="1171575"/>
            <a:ext cx="39914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1" i="0" u="none" strike="noStrike" cap="none" normalizeH="0" baseline="0" dirty="0">
                <a:ln>
                  <a:noFill/>
                </a:ln>
                <a:solidFill>
                  <a:srgbClr val="FF0000"/>
                </a:solidFill>
                <a:effectLst/>
              </a:rPr>
              <a:t>ישראל</a:t>
            </a:r>
            <a:endParaRPr kumimoji="0" lang="he-IL" altLang="he-IL" sz="1800" b="0" i="0" u="none" strike="noStrike" cap="none" normalizeH="0" baseline="0" dirty="0">
              <a:ln>
                <a:noFill/>
              </a:ln>
              <a:solidFill>
                <a:schemeClr val="tx1"/>
              </a:solidFill>
              <a:effectLst/>
            </a:endParaRPr>
          </a:p>
        </p:txBody>
      </p:sp>
      <p:sp>
        <p:nvSpPr>
          <p:cNvPr id="1040" name="Rectangle 78"/>
          <p:cNvSpPr>
            <a:spLocks noChangeArrowheads="1"/>
          </p:cNvSpPr>
          <p:nvPr/>
        </p:nvSpPr>
        <p:spPr bwMode="auto">
          <a:xfrm>
            <a:off x="3865346" y="2658219"/>
            <a:ext cx="34785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איטליה</a:t>
            </a:r>
            <a:endParaRPr kumimoji="0" lang="he-IL" altLang="he-IL" sz="1800" b="0" i="0" u="none" strike="noStrike" cap="none" normalizeH="0" baseline="0" dirty="0">
              <a:ln>
                <a:noFill/>
              </a:ln>
              <a:solidFill>
                <a:schemeClr val="tx1"/>
              </a:solidFill>
              <a:effectLst/>
            </a:endParaRPr>
          </a:p>
        </p:txBody>
      </p:sp>
      <p:sp>
        <p:nvSpPr>
          <p:cNvPr id="1041" name="Rectangle 79"/>
          <p:cNvSpPr>
            <a:spLocks noChangeArrowheads="1"/>
          </p:cNvSpPr>
          <p:nvPr/>
        </p:nvSpPr>
        <p:spPr bwMode="auto">
          <a:xfrm>
            <a:off x="1486128" y="3198813"/>
            <a:ext cx="31258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לטביה</a:t>
            </a:r>
            <a:endParaRPr kumimoji="0" lang="he-IL" altLang="he-IL" sz="1800" b="0" i="0" u="none" strike="noStrike" cap="none" normalizeH="0" baseline="0" dirty="0">
              <a:ln>
                <a:noFill/>
              </a:ln>
              <a:solidFill>
                <a:schemeClr val="tx1"/>
              </a:solidFill>
              <a:effectLst/>
            </a:endParaRPr>
          </a:p>
        </p:txBody>
      </p:sp>
      <p:sp>
        <p:nvSpPr>
          <p:cNvPr id="1042" name="Rectangle 80"/>
          <p:cNvSpPr>
            <a:spLocks noChangeArrowheads="1"/>
          </p:cNvSpPr>
          <p:nvPr/>
        </p:nvSpPr>
        <p:spPr bwMode="auto">
          <a:xfrm>
            <a:off x="8160722" y="1135063"/>
            <a:ext cx="53059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לוקסמבורג</a:t>
            </a:r>
            <a:endParaRPr kumimoji="0" lang="he-IL" altLang="he-IL" sz="1800" b="0" i="0" u="none" strike="noStrike" cap="none" normalizeH="0" baseline="0" dirty="0">
              <a:ln>
                <a:noFill/>
              </a:ln>
              <a:solidFill>
                <a:schemeClr val="tx1"/>
              </a:solidFill>
              <a:effectLst/>
            </a:endParaRPr>
          </a:p>
        </p:txBody>
      </p:sp>
      <p:sp>
        <p:nvSpPr>
          <p:cNvPr id="1043" name="Rectangle 81"/>
          <p:cNvSpPr>
            <a:spLocks noChangeArrowheads="1"/>
          </p:cNvSpPr>
          <p:nvPr/>
        </p:nvSpPr>
        <p:spPr bwMode="auto">
          <a:xfrm>
            <a:off x="5207676" y="1107123"/>
            <a:ext cx="27892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הולנד</a:t>
            </a:r>
            <a:endParaRPr kumimoji="0" lang="he-IL" altLang="he-IL" sz="1800" b="0" i="0" u="none" strike="noStrike" cap="none" normalizeH="0" baseline="0" dirty="0">
              <a:ln>
                <a:noFill/>
              </a:ln>
              <a:solidFill>
                <a:schemeClr val="tx1"/>
              </a:solidFill>
              <a:effectLst/>
            </a:endParaRPr>
          </a:p>
        </p:txBody>
      </p:sp>
      <p:sp>
        <p:nvSpPr>
          <p:cNvPr id="1044" name="Rectangle 82"/>
          <p:cNvSpPr>
            <a:spLocks noChangeArrowheads="1"/>
          </p:cNvSpPr>
          <p:nvPr/>
        </p:nvSpPr>
        <p:spPr bwMode="auto">
          <a:xfrm>
            <a:off x="2708835" y="3351076"/>
            <a:ext cx="40395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ניו-זילנד</a:t>
            </a:r>
            <a:endParaRPr kumimoji="0" lang="he-IL" altLang="he-IL" sz="1800" b="0" i="0" u="none" strike="noStrike" cap="none" normalizeH="0" baseline="0" dirty="0">
              <a:ln>
                <a:noFill/>
              </a:ln>
              <a:solidFill>
                <a:schemeClr val="tx1"/>
              </a:solidFill>
              <a:effectLst/>
            </a:endParaRPr>
          </a:p>
        </p:txBody>
      </p:sp>
      <p:sp>
        <p:nvSpPr>
          <p:cNvPr id="1045" name="Rectangle 83"/>
          <p:cNvSpPr>
            <a:spLocks noChangeArrowheads="1"/>
          </p:cNvSpPr>
          <p:nvPr/>
        </p:nvSpPr>
        <p:spPr bwMode="auto">
          <a:xfrm>
            <a:off x="6910042" y="1884363"/>
            <a:ext cx="3718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נורבגיה</a:t>
            </a:r>
            <a:endParaRPr kumimoji="0" lang="he-IL" altLang="he-IL" sz="1800" b="0" i="0" u="none" strike="noStrike" cap="none" normalizeH="0" baseline="0" dirty="0">
              <a:ln>
                <a:noFill/>
              </a:ln>
              <a:solidFill>
                <a:schemeClr val="tx1"/>
              </a:solidFill>
              <a:effectLst/>
            </a:endParaRPr>
          </a:p>
        </p:txBody>
      </p:sp>
      <p:sp>
        <p:nvSpPr>
          <p:cNvPr id="1046" name="Rectangle 84"/>
          <p:cNvSpPr>
            <a:spLocks noChangeArrowheads="1"/>
          </p:cNvSpPr>
          <p:nvPr/>
        </p:nvSpPr>
        <p:spPr bwMode="auto">
          <a:xfrm>
            <a:off x="1764778" y="5138739"/>
            <a:ext cx="22602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פולין</a:t>
            </a:r>
            <a:endParaRPr kumimoji="0" lang="he-IL" altLang="he-IL" sz="1800" b="0" i="0" u="none" strike="noStrike" cap="none" normalizeH="0" baseline="0" dirty="0">
              <a:ln>
                <a:noFill/>
              </a:ln>
              <a:solidFill>
                <a:schemeClr val="tx1"/>
              </a:solidFill>
              <a:effectLst/>
            </a:endParaRPr>
          </a:p>
        </p:txBody>
      </p:sp>
      <p:sp>
        <p:nvSpPr>
          <p:cNvPr id="1047" name="Rectangle 85"/>
          <p:cNvSpPr>
            <a:spLocks noChangeArrowheads="1"/>
          </p:cNvSpPr>
          <p:nvPr/>
        </p:nvSpPr>
        <p:spPr bwMode="auto">
          <a:xfrm>
            <a:off x="2129940" y="2825751"/>
            <a:ext cx="38632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פורטוגל</a:t>
            </a:r>
            <a:endParaRPr kumimoji="0" lang="he-IL" altLang="he-IL" sz="1800" b="0" i="0" u="none" strike="noStrike" cap="none" normalizeH="0" baseline="0" dirty="0">
              <a:ln>
                <a:noFill/>
              </a:ln>
              <a:solidFill>
                <a:schemeClr val="tx1"/>
              </a:solidFill>
              <a:effectLst/>
            </a:endParaRPr>
          </a:p>
        </p:txBody>
      </p:sp>
      <p:sp>
        <p:nvSpPr>
          <p:cNvPr id="1048" name="Rectangle 86"/>
          <p:cNvSpPr>
            <a:spLocks noChangeArrowheads="1"/>
          </p:cNvSpPr>
          <p:nvPr/>
        </p:nvSpPr>
        <p:spPr bwMode="auto">
          <a:xfrm>
            <a:off x="2627209" y="3694113"/>
            <a:ext cx="41357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סלובקיה</a:t>
            </a:r>
            <a:endParaRPr kumimoji="0" lang="he-IL" altLang="he-IL" sz="1800" b="0" i="0" u="none" strike="noStrike" cap="none" normalizeH="0" baseline="0" dirty="0">
              <a:ln>
                <a:noFill/>
              </a:ln>
              <a:solidFill>
                <a:schemeClr val="tx1"/>
              </a:solidFill>
              <a:effectLst/>
            </a:endParaRPr>
          </a:p>
        </p:txBody>
      </p:sp>
      <p:sp>
        <p:nvSpPr>
          <p:cNvPr id="1049" name="Rectangle 87"/>
          <p:cNvSpPr>
            <a:spLocks noChangeArrowheads="1"/>
          </p:cNvSpPr>
          <p:nvPr/>
        </p:nvSpPr>
        <p:spPr bwMode="auto">
          <a:xfrm>
            <a:off x="2693487" y="4337051"/>
            <a:ext cx="38792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סלובניה</a:t>
            </a:r>
            <a:endParaRPr kumimoji="0" lang="he-IL" altLang="he-IL" sz="1800" b="0" i="0" u="none" strike="noStrike" cap="none" normalizeH="0" baseline="0" dirty="0">
              <a:ln>
                <a:noFill/>
              </a:ln>
              <a:solidFill>
                <a:schemeClr val="tx1"/>
              </a:solidFill>
              <a:effectLst/>
            </a:endParaRPr>
          </a:p>
        </p:txBody>
      </p:sp>
      <p:sp>
        <p:nvSpPr>
          <p:cNvPr id="1050" name="Rectangle 88"/>
          <p:cNvSpPr>
            <a:spLocks noChangeArrowheads="1"/>
          </p:cNvSpPr>
          <p:nvPr/>
        </p:nvSpPr>
        <p:spPr bwMode="auto">
          <a:xfrm>
            <a:off x="3856622" y="1562100"/>
            <a:ext cx="27571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ספרד</a:t>
            </a:r>
            <a:endParaRPr kumimoji="0" lang="he-IL" altLang="he-IL" sz="1800" b="0" i="0" u="none" strike="noStrike" cap="none" normalizeH="0" baseline="0" dirty="0">
              <a:ln>
                <a:noFill/>
              </a:ln>
              <a:solidFill>
                <a:schemeClr val="tx1"/>
              </a:solidFill>
              <a:effectLst/>
            </a:endParaRPr>
          </a:p>
        </p:txBody>
      </p:sp>
      <p:sp>
        <p:nvSpPr>
          <p:cNvPr id="1051" name="Rectangle 89"/>
          <p:cNvSpPr>
            <a:spLocks noChangeArrowheads="1"/>
          </p:cNvSpPr>
          <p:nvPr/>
        </p:nvSpPr>
        <p:spPr bwMode="auto">
          <a:xfrm>
            <a:off x="4740301" y="1736725"/>
            <a:ext cx="33342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שבדיה</a:t>
            </a:r>
            <a:endParaRPr kumimoji="0" lang="he-IL" altLang="he-IL" sz="1800" b="0" i="0" u="none" strike="noStrike" cap="none" normalizeH="0" baseline="0" dirty="0">
              <a:ln>
                <a:noFill/>
              </a:ln>
              <a:solidFill>
                <a:schemeClr val="tx1"/>
              </a:solidFill>
              <a:effectLst/>
            </a:endParaRPr>
          </a:p>
        </p:txBody>
      </p:sp>
      <p:sp>
        <p:nvSpPr>
          <p:cNvPr id="1052" name="Rectangle 90"/>
          <p:cNvSpPr>
            <a:spLocks noChangeArrowheads="1"/>
          </p:cNvSpPr>
          <p:nvPr/>
        </p:nvSpPr>
        <p:spPr bwMode="auto">
          <a:xfrm>
            <a:off x="3841172" y="1192213"/>
            <a:ext cx="39594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000" b="0" i="0" u="none" strike="noStrike" cap="none" normalizeH="0" baseline="0" dirty="0">
                <a:ln>
                  <a:noFill/>
                </a:ln>
                <a:solidFill>
                  <a:srgbClr val="000000"/>
                </a:solidFill>
                <a:effectLst/>
              </a:rPr>
              <a:t>בריטניה</a:t>
            </a:r>
            <a:endParaRPr kumimoji="0" lang="he-IL" altLang="he-IL" sz="1800" b="0" i="0" u="none" strike="noStrike" cap="none" normalizeH="0" baseline="0" dirty="0">
              <a:ln>
                <a:noFill/>
              </a:ln>
              <a:solidFill>
                <a:schemeClr val="tx1"/>
              </a:solidFill>
              <a:effectLst/>
            </a:endParaRPr>
          </a:p>
        </p:txBody>
      </p:sp>
      <p:sp>
        <p:nvSpPr>
          <p:cNvPr id="1053" name="Freeform 91"/>
          <p:cNvSpPr>
            <a:spLocks/>
          </p:cNvSpPr>
          <p:nvPr/>
        </p:nvSpPr>
        <p:spPr bwMode="auto">
          <a:xfrm>
            <a:off x="743026" y="4629150"/>
            <a:ext cx="442913" cy="463551"/>
          </a:xfrm>
          <a:custGeom>
            <a:avLst/>
            <a:gdLst>
              <a:gd name="T0" fmla="*/ 12 w 559"/>
              <a:gd name="T1" fmla="*/ 561 h 584"/>
              <a:gd name="T2" fmla="*/ 35 w 559"/>
              <a:gd name="T3" fmla="*/ 536 h 584"/>
              <a:gd name="T4" fmla="*/ 56 w 559"/>
              <a:gd name="T5" fmla="*/ 513 h 584"/>
              <a:gd name="T6" fmla="*/ 79 w 559"/>
              <a:gd name="T7" fmla="*/ 488 h 584"/>
              <a:gd name="T8" fmla="*/ 100 w 559"/>
              <a:gd name="T9" fmla="*/ 467 h 584"/>
              <a:gd name="T10" fmla="*/ 123 w 559"/>
              <a:gd name="T11" fmla="*/ 440 h 584"/>
              <a:gd name="T12" fmla="*/ 146 w 559"/>
              <a:gd name="T13" fmla="*/ 417 h 584"/>
              <a:gd name="T14" fmla="*/ 158 w 559"/>
              <a:gd name="T15" fmla="*/ 408 h 584"/>
              <a:gd name="T16" fmla="*/ 168 w 559"/>
              <a:gd name="T17" fmla="*/ 392 h 584"/>
              <a:gd name="T18" fmla="*/ 191 w 559"/>
              <a:gd name="T19" fmla="*/ 369 h 584"/>
              <a:gd name="T20" fmla="*/ 214 w 559"/>
              <a:gd name="T21" fmla="*/ 346 h 584"/>
              <a:gd name="T22" fmla="*/ 235 w 559"/>
              <a:gd name="T23" fmla="*/ 325 h 584"/>
              <a:gd name="T24" fmla="*/ 258 w 559"/>
              <a:gd name="T25" fmla="*/ 298 h 584"/>
              <a:gd name="T26" fmla="*/ 281 w 559"/>
              <a:gd name="T27" fmla="*/ 275 h 584"/>
              <a:gd name="T28" fmla="*/ 302 w 559"/>
              <a:gd name="T29" fmla="*/ 252 h 584"/>
              <a:gd name="T30" fmla="*/ 325 w 559"/>
              <a:gd name="T31" fmla="*/ 229 h 584"/>
              <a:gd name="T32" fmla="*/ 348 w 559"/>
              <a:gd name="T33" fmla="*/ 206 h 584"/>
              <a:gd name="T34" fmla="*/ 369 w 559"/>
              <a:gd name="T35" fmla="*/ 183 h 584"/>
              <a:gd name="T36" fmla="*/ 392 w 559"/>
              <a:gd name="T37" fmla="*/ 160 h 584"/>
              <a:gd name="T38" fmla="*/ 415 w 559"/>
              <a:gd name="T39" fmla="*/ 137 h 584"/>
              <a:gd name="T40" fmla="*/ 436 w 559"/>
              <a:gd name="T41" fmla="*/ 114 h 584"/>
              <a:gd name="T42" fmla="*/ 459 w 559"/>
              <a:gd name="T43" fmla="*/ 91 h 584"/>
              <a:gd name="T44" fmla="*/ 480 w 559"/>
              <a:gd name="T45" fmla="*/ 70 h 584"/>
              <a:gd name="T46" fmla="*/ 503 w 559"/>
              <a:gd name="T47" fmla="*/ 45 h 584"/>
              <a:gd name="T48" fmla="*/ 527 w 559"/>
              <a:gd name="T49" fmla="*/ 22 h 584"/>
              <a:gd name="T50" fmla="*/ 538 w 559"/>
              <a:gd name="T51" fmla="*/ 14 h 584"/>
              <a:gd name="T52" fmla="*/ 551 w 559"/>
              <a:gd name="T53" fmla="*/ 0 h 584"/>
              <a:gd name="T54" fmla="*/ 559 w 559"/>
              <a:gd name="T55" fmla="*/ 4 h 584"/>
              <a:gd name="T56" fmla="*/ 548 w 559"/>
              <a:gd name="T57" fmla="*/ 22 h 584"/>
              <a:gd name="T58" fmla="*/ 536 w 559"/>
              <a:gd name="T59" fmla="*/ 31 h 584"/>
              <a:gd name="T60" fmla="*/ 513 w 559"/>
              <a:gd name="T61" fmla="*/ 54 h 584"/>
              <a:gd name="T62" fmla="*/ 490 w 559"/>
              <a:gd name="T63" fmla="*/ 77 h 584"/>
              <a:gd name="T64" fmla="*/ 469 w 559"/>
              <a:gd name="T65" fmla="*/ 100 h 584"/>
              <a:gd name="T66" fmla="*/ 446 w 559"/>
              <a:gd name="T67" fmla="*/ 123 h 584"/>
              <a:gd name="T68" fmla="*/ 425 w 559"/>
              <a:gd name="T69" fmla="*/ 146 h 584"/>
              <a:gd name="T70" fmla="*/ 402 w 559"/>
              <a:gd name="T71" fmla="*/ 169 h 584"/>
              <a:gd name="T72" fmla="*/ 379 w 559"/>
              <a:gd name="T73" fmla="*/ 193 h 584"/>
              <a:gd name="T74" fmla="*/ 358 w 559"/>
              <a:gd name="T75" fmla="*/ 216 h 584"/>
              <a:gd name="T76" fmla="*/ 335 w 559"/>
              <a:gd name="T77" fmla="*/ 239 h 584"/>
              <a:gd name="T78" fmla="*/ 311 w 559"/>
              <a:gd name="T79" fmla="*/ 262 h 584"/>
              <a:gd name="T80" fmla="*/ 290 w 559"/>
              <a:gd name="T81" fmla="*/ 285 h 584"/>
              <a:gd name="T82" fmla="*/ 267 w 559"/>
              <a:gd name="T83" fmla="*/ 308 h 584"/>
              <a:gd name="T84" fmla="*/ 244 w 559"/>
              <a:gd name="T85" fmla="*/ 333 h 584"/>
              <a:gd name="T86" fmla="*/ 223 w 559"/>
              <a:gd name="T87" fmla="*/ 356 h 584"/>
              <a:gd name="T88" fmla="*/ 200 w 559"/>
              <a:gd name="T89" fmla="*/ 379 h 584"/>
              <a:gd name="T90" fmla="*/ 177 w 559"/>
              <a:gd name="T91" fmla="*/ 402 h 584"/>
              <a:gd name="T92" fmla="*/ 168 w 559"/>
              <a:gd name="T93" fmla="*/ 413 h 584"/>
              <a:gd name="T94" fmla="*/ 156 w 559"/>
              <a:gd name="T95" fmla="*/ 427 h 584"/>
              <a:gd name="T96" fmla="*/ 133 w 559"/>
              <a:gd name="T97" fmla="*/ 450 h 584"/>
              <a:gd name="T98" fmla="*/ 110 w 559"/>
              <a:gd name="T99" fmla="*/ 475 h 584"/>
              <a:gd name="T100" fmla="*/ 89 w 559"/>
              <a:gd name="T101" fmla="*/ 498 h 584"/>
              <a:gd name="T102" fmla="*/ 66 w 559"/>
              <a:gd name="T103" fmla="*/ 523 h 584"/>
              <a:gd name="T104" fmla="*/ 45 w 559"/>
              <a:gd name="T105" fmla="*/ 546 h 584"/>
              <a:gd name="T106" fmla="*/ 22 w 559"/>
              <a:gd name="T107" fmla="*/ 571 h 584"/>
              <a:gd name="T108" fmla="*/ 6 w 559"/>
              <a:gd name="T109" fmla="*/ 584 h 584"/>
              <a:gd name="T110" fmla="*/ 0 w 559"/>
              <a:gd name="T111" fmla="*/ 578 h 584"/>
              <a:gd name="T112" fmla="*/ 0 w 559"/>
              <a:gd name="T113" fmla="*/ 573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9" h="584">
                <a:moveTo>
                  <a:pt x="0" y="573"/>
                </a:moveTo>
                <a:lnTo>
                  <a:pt x="12" y="561"/>
                </a:lnTo>
                <a:lnTo>
                  <a:pt x="24" y="550"/>
                </a:lnTo>
                <a:lnTo>
                  <a:pt x="35" y="536"/>
                </a:lnTo>
                <a:lnTo>
                  <a:pt x="45" y="527"/>
                </a:lnTo>
                <a:lnTo>
                  <a:pt x="56" y="513"/>
                </a:lnTo>
                <a:lnTo>
                  <a:pt x="68" y="502"/>
                </a:lnTo>
                <a:lnTo>
                  <a:pt x="79" y="488"/>
                </a:lnTo>
                <a:lnTo>
                  <a:pt x="91" y="477"/>
                </a:lnTo>
                <a:lnTo>
                  <a:pt x="100" y="467"/>
                </a:lnTo>
                <a:lnTo>
                  <a:pt x="112" y="454"/>
                </a:lnTo>
                <a:lnTo>
                  <a:pt x="123" y="440"/>
                </a:lnTo>
                <a:lnTo>
                  <a:pt x="135" y="429"/>
                </a:lnTo>
                <a:lnTo>
                  <a:pt x="146" y="417"/>
                </a:lnTo>
                <a:lnTo>
                  <a:pt x="158" y="406"/>
                </a:lnTo>
                <a:lnTo>
                  <a:pt x="158" y="408"/>
                </a:lnTo>
                <a:lnTo>
                  <a:pt x="168" y="394"/>
                </a:lnTo>
                <a:lnTo>
                  <a:pt x="168" y="392"/>
                </a:lnTo>
                <a:lnTo>
                  <a:pt x="179" y="381"/>
                </a:lnTo>
                <a:lnTo>
                  <a:pt x="191" y="369"/>
                </a:lnTo>
                <a:lnTo>
                  <a:pt x="202" y="358"/>
                </a:lnTo>
                <a:lnTo>
                  <a:pt x="214" y="346"/>
                </a:lnTo>
                <a:lnTo>
                  <a:pt x="225" y="335"/>
                </a:lnTo>
                <a:lnTo>
                  <a:pt x="235" y="325"/>
                </a:lnTo>
                <a:lnTo>
                  <a:pt x="246" y="312"/>
                </a:lnTo>
                <a:lnTo>
                  <a:pt x="258" y="298"/>
                </a:lnTo>
                <a:lnTo>
                  <a:pt x="269" y="287"/>
                </a:lnTo>
                <a:lnTo>
                  <a:pt x="281" y="275"/>
                </a:lnTo>
                <a:lnTo>
                  <a:pt x="290" y="265"/>
                </a:lnTo>
                <a:lnTo>
                  <a:pt x="302" y="252"/>
                </a:lnTo>
                <a:lnTo>
                  <a:pt x="313" y="241"/>
                </a:lnTo>
                <a:lnTo>
                  <a:pt x="325" y="229"/>
                </a:lnTo>
                <a:lnTo>
                  <a:pt x="336" y="217"/>
                </a:lnTo>
                <a:lnTo>
                  <a:pt x="348" y="206"/>
                </a:lnTo>
                <a:lnTo>
                  <a:pt x="358" y="196"/>
                </a:lnTo>
                <a:lnTo>
                  <a:pt x="369" y="183"/>
                </a:lnTo>
                <a:lnTo>
                  <a:pt x="381" y="171"/>
                </a:lnTo>
                <a:lnTo>
                  <a:pt x="392" y="160"/>
                </a:lnTo>
                <a:lnTo>
                  <a:pt x="404" y="148"/>
                </a:lnTo>
                <a:lnTo>
                  <a:pt x="415" y="137"/>
                </a:lnTo>
                <a:lnTo>
                  <a:pt x="425" y="127"/>
                </a:lnTo>
                <a:lnTo>
                  <a:pt x="436" y="114"/>
                </a:lnTo>
                <a:lnTo>
                  <a:pt x="448" y="102"/>
                </a:lnTo>
                <a:lnTo>
                  <a:pt x="459" y="91"/>
                </a:lnTo>
                <a:lnTo>
                  <a:pt x="471" y="79"/>
                </a:lnTo>
                <a:lnTo>
                  <a:pt x="480" y="70"/>
                </a:lnTo>
                <a:lnTo>
                  <a:pt x="492" y="56"/>
                </a:lnTo>
                <a:lnTo>
                  <a:pt x="503" y="45"/>
                </a:lnTo>
                <a:lnTo>
                  <a:pt x="515" y="33"/>
                </a:lnTo>
                <a:lnTo>
                  <a:pt x="527" y="22"/>
                </a:lnTo>
                <a:lnTo>
                  <a:pt x="540" y="12"/>
                </a:lnTo>
                <a:lnTo>
                  <a:pt x="538" y="14"/>
                </a:lnTo>
                <a:lnTo>
                  <a:pt x="548" y="2"/>
                </a:lnTo>
                <a:lnTo>
                  <a:pt x="551" y="0"/>
                </a:lnTo>
                <a:lnTo>
                  <a:pt x="557" y="0"/>
                </a:lnTo>
                <a:lnTo>
                  <a:pt x="559" y="4"/>
                </a:lnTo>
                <a:lnTo>
                  <a:pt x="557" y="10"/>
                </a:lnTo>
                <a:lnTo>
                  <a:pt x="548" y="22"/>
                </a:lnTo>
                <a:lnTo>
                  <a:pt x="548" y="22"/>
                </a:lnTo>
                <a:lnTo>
                  <a:pt x="536" y="31"/>
                </a:lnTo>
                <a:lnTo>
                  <a:pt x="525" y="43"/>
                </a:lnTo>
                <a:lnTo>
                  <a:pt x="513" y="54"/>
                </a:lnTo>
                <a:lnTo>
                  <a:pt x="502" y="66"/>
                </a:lnTo>
                <a:lnTo>
                  <a:pt x="490" y="77"/>
                </a:lnTo>
                <a:lnTo>
                  <a:pt x="480" y="89"/>
                </a:lnTo>
                <a:lnTo>
                  <a:pt x="469" y="100"/>
                </a:lnTo>
                <a:lnTo>
                  <a:pt x="457" y="112"/>
                </a:lnTo>
                <a:lnTo>
                  <a:pt x="446" y="123"/>
                </a:lnTo>
                <a:lnTo>
                  <a:pt x="434" y="135"/>
                </a:lnTo>
                <a:lnTo>
                  <a:pt x="425" y="146"/>
                </a:lnTo>
                <a:lnTo>
                  <a:pt x="413" y="158"/>
                </a:lnTo>
                <a:lnTo>
                  <a:pt x="402" y="169"/>
                </a:lnTo>
                <a:lnTo>
                  <a:pt x="390" y="181"/>
                </a:lnTo>
                <a:lnTo>
                  <a:pt x="379" y="193"/>
                </a:lnTo>
                <a:lnTo>
                  <a:pt x="367" y="204"/>
                </a:lnTo>
                <a:lnTo>
                  <a:pt x="358" y="216"/>
                </a:lnTo>
                <a:lnTo>
                  <a:pt x="346" y="227"/>
                </a:lnTo>
                <a:lnTo>
                  <a:pt x="335" y="239"/>
                </a:lnTo>
                <a:lnTo>
                  <a:pt x="323" y="250"/>
                </a:lnTo>
                <a:lnTo>
                  <a:pt x="311" y="262"/>
                </a:lnTo>
                <a:lnTo>
                  <a:pt x="300" y="273"/>
                </a:lnTo>
                <a:lnTo>
                  <a:pt x="290" y="285"/>
                </a:lnTo>
                <a:lnTo>
                  <a:pt x="279" y="296"/>
                </a:lnTo>
                <a:lnTo>
                  <a:pt x="267" y="308"/>
                </a:lnTo>
                <a:lnTo>
                  <a:pt x="256" y="319"/>
                </a:lnTo>
                <a:lnTo>
                  <a:pt x="244" y="333"/>
                </a:lnTo>
                <a:lnTo>
                  <a:pt x="235" y="344"/>
                </a:lnTo>
                <a:lnTo>
                  <a:pt x="223" y="356"/>
                </a:lnTo>
                <a:lnTo>
                  <a:pt x="212" y="367"/>
                </a:lnTo>
                <a:lnTo>
                  <a:pt x="200" y="379"/>
                </a:lnTo>
                <a:lnTo>
                  <a:pt x="189" y="390"/>
                </a:lnTo>
                <a:lnTo>
                  <a:pt x="177" y="402"/>
                </a:lnTo>
                <a:lnTo>
                  <a:pt x="177" y="400"/>
                </a:lnTo>
                <a:lnTo>
                  <a:pt x="168" y="413"/>
                </a:lnTo>
                <a:lnTo>
                  <a:pt x="168" y="415"/>
                </a:lnTo>
                <a:lnTo>
                  <a:pt x="156" y="427"/>
                </a:lnTo>
                <a:lnTo>
                  <a:pt x="144" y="438"/>
                </a:lnTo>
                <a:lnTo>
                  <a:pt x="133" y="450"/>
                </a:lnTo>
                <a:lnTo>
                  <a:pt x="121" y="461"/>
                </a:lnTo>
                <a:lnTo>
                  <a:pt x="110" y="475"/>
                </a:lnTo>
                <a:lnTo>
                  <a:pt x="100" y="486"/>
                </a:lnTo>
                <a:lnTo>
                  <a:pt x="89" y="498"/>
                </a:lnTo>
                <a:lnTo>
                  <a:pt x="77" y="509"/>
                </a:lnTo>
                <a:lnTo>
                  <a:pt x="66" y="523"/>
                </a:lnTo>
                <a:lnTo>
                  <a:pt x="54" y="534"/>
                </a:lnTo>
                <a:lnTo>
                  <a:pt x="45" y="546"/>
                </a:lnTo>
                <a:lnTo>
                  <a:pt x="33" y="557"/>
                </a:lnTo>
                <a:lnTo>
                  <a:pt x="22" y="571"/>
                </a:lnTo>
                <a:lnTo>
                  <a:pt x="10" y="582"/>
                </a:lnTo>
                <a:lnTo>
                  <a:pt x="6" y="584"/>
                </a:lnTo>
                <a:lnTo>
                  <a:pt x="0" y="582"/>
                </a:lnTo>
                <a:lnTo>
                  <a:pt x="0" y="578"/>
                </a:lnTo>
                <a:lnTo>
                  <a:pt x="0" y="573"/>
                </a:lnTo>
                <a:lnTo>
                  <a:pt x="0" y="573"/>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54" name="Freeform 92"/>
          <p:cNvSpPr>
            <a:spLocks/>
          </p:cNvSpPr>
          <p:nvPr/>
        </p:nvSpPr>
        <p:spPr bwMode="auto">
          <a:xfrm>
            <a:off x="1176412" y="4206875"/>
            <a:ext cx="446088" cy="431800"/>
          </a:xfrm>
          <a:custGeom>
            <a:avLst/>
            <a:gdLst>
              <a:gd name="T0" fmla="*/ 11 w 560"/>
              <a:gd name="T1" fmla="*/ 520 h 543"/>
              <a:gd name="T2" fmla="*/ 34 w 560"/>
              <a:gd name="T3" fmla="*/ 497 h 543"/>
              <a:gd name="T4" fmla="*/ 57 w 560"/>
              <a:gd name="T5" fmla="*/ 474 h 543"/>
              <a:gd name="T6" fmla="*/ 78 w 560"/>
              <a:gd name="T7" fmla="*/ 453 h 543"/>
              <a:gd name="T8" fmla="*/ 101 w 560"/>
              <a:gd name="T9" fmla="*/ 430 h 543"/>
              <a:gd name="T10" fmla="*/ 123 w 560"/>
              <a:gd name="T11" fmla="*/ 409 h 543"/>
              <a:gd name="T12" fmla="*/ 146 w 560"/>
              <a:gd name="T13" fmla="*/ 386 h 543"/>
              <a:gd name="T14" fmla="*/ 171 w 560"/>
              <a:gd name="T15" fmla="*/ 364 h 543"/>
              <a:gd name="T16" fmla="*/ 190 w 560"/>
              <a:gd name="T17" fmla="*/ 343 h 543"/>
              <a:gd name="T18" fmla="*/ 203 w 560"/>
              <a:gd name="T19" fmla="*/ 332 h 543"/>
              <a:gd name="T20" fmla="*/ 224 w 560"/>
              <a:gd name="T21" fmla="*/ 309 h 543"/>
              <a:gd name="T22" fmla="*/ 249 w 560"/>
              <a:gd name="T23" fmla="*/ 288 h 543"/>
              <a:gd name="T24" fmla="*/ 257 w 560"/>
              <a:gd name="T25" fmla="*/ 278 h 543"/>
              <a:gd name="T26" fmla="*/ 282 w 560"/>
              <a:gd name="T27" fmla="*/ 255 h 543"/>
              <a:gd name="T28" fmla="*/ 305 w 560"/>
              <a:gd name="T29" fmla="*/ 234 h 543"/>
              <a:gd name="T30" fmla="*/ 313 w 560"/>
              <a:gd name="T31" fmla="*/ 224 h 543"/>
              <a:gd name="T32" fmla="*/ 338 w 560"/>
              <a:gd name="T33" fmla="*/ 201 h 543"/>
              <a:gd name="T34" fmla="*/ 361 w 560"/>
              <a:gd name="T35" fmla="*/ 180 h 543"/>
              <a:gd name="T36" fmla="*/ 380 w 560"/>
              <a:gd name="T37" fmla="*/ 159 h 543"/>
              <a:gd name="T38" fmla="*/ 393 w 560"/>
              <a:gd name="T39" fmla="*/ 147 h 543"/>
              <a:gd name="T40" fmla="*/ 416 w 560"/>
              <a:gd name="T41" fmla="*/ 126 h 543"/>
              <a:gd name="T42" fmla="*/ 439 w 560"/>
              <a:gd name="T43" fmla="*/ 105 h 543"/>
              <a:gd name="T44" fmla="*/ 447 w 560"/>
              <a:gd name="T45" fmla="*/ 96 h 543"/>
              <a:gd name="T46" fmla="*/ 460 w 560"/>
              <a:gd name="T47" fmla="*/ 84 h 543"/>
              <a:gd name="T48" fmla="*/ 483 w 560"/>
              <a:gd name="T49" fmla="*/ 63 h 543"/>
              <a:gd name="T50" fmla="*/ 503 w 560"/>
              <a:gd name="T51" fmla="*/ 42 h 543"/>
              <a:gd name="T52" fmla="*/ 528 w 560"/>
              <a:gd name="T53" fmla="*/ 21 h 543"/>
              <a:gd name="T54" fmla="*/ 549 w 560"/>
              <a:gd name="T55" fmla="*/ 0 h 543"/>
              <a:gd name="T56" fmla="*/ 558 w 560"/>
              <a:gd name="T57" fmla="*/ 0 h 543"/>
              <a:gd name="T58" fmla="*/ 558 w 560"/>
              <a:gd name="T59" fmla="*/ 9 h 543"/>
              <a:gd name="T60" fmla="*/ 535 w 560"/>
              <a:gd name="T61" fmla="*/ 30 h 543"/>
              <a:gd name="T62" fmla="*/ 512 w 560"/>
              <a:gd name="T63" fmla="*/ 51 h 543"/>
              <a:gd name="T64" fmla="*/ 491 w 560"/>
              <a:gd name="T65" fmla="*/ 73 h 543"/>
              <a:gd name="T66" fmla="*/ 468 w 560"/>
              <a:gd name="T67" fmla="*/ 94 h 543"/>
              <a:gd name="T68" fmla="*/ 457 w 560"/>
              <a:gd name="T69" fmla="*/ 103 h 543"/>
              <a:gd name="T70" fmla="*/ 447 w 560"/>
              <a:gd name="T71" fmla="*/ 115 h 543"/>
              <a:gd name="T72" fmla="*/ 424 w 560"/>
              <a:gd name="T73" fmla="*/ 136 h 543"/>
              <a:gd name="T74" fmla="*/ 401 w 560"/>
              <a:gd name="T75" fmla="*/ 157 h 543"/>
              <a:gd name="T76" fmla="*/ 389 w 560"/>
              <a:gd name="T77" fmla="*/ 167 h 543"/>
              <a:gd name="T78" fmla="*/ 368 w 560"/>
              <a:gd name="T79" fmla="*/ 190 h 543"/>
              <a:gd name="T80" fmla="*/ 345 w 560"/>
              <a:gd name="T81" fmla="*/ 211 h 543"/>
              <a:gd name="T82" fmla="*/ 322 w 560"/>
              <a:gd name="T83" fmla="*/ 232 h 543"/>
              <a:gd name="T84" fmla="*/ 313 w 560"/>
              <a:gd name="T85" fmla="*/ 243 h 543"/>
              <a:gd name="T86" fmla="*/ 290 w 560"/>
              <a:gd name="T87" fmla="*/ 265 h 543"/>
              <a:gd name="T88" fmla="*/ 266 w 560"/>
              <a:gd name="T89" fmla="*/ 286 h 543"/>
              <a:gd name="T90" fmla="*/ 257 w 560"/>
              <a:gd name="T91" fmla="*/ 297 h 543"/>
              <a:gd name="T92" fmla="*/ 234 w 560"/>
              <a:gd name="T93" fmla="*/ 318 h 543"/>
              <a:gd name="T94" fmla="*/ 211 w 560"/>
              <a:gd name="T95" fmla="*/ 341 h 543"/>
              <a:gd name="T96" fmla="*/ 199 w 560"/>
              <a:gd name="T97" fmla="*/ 351 h 543"/>
              <a:gd name="T98" fmla="*/ 178 w 560"/>
              <a:gd name="T99" fmla="*/ 374 h 543"/>
              <a:gd name="T100" fmla="*/ 155 w 560"/>
              <a:gd name="T101" fmla="*/ 395 h 543"/>
              <a:gd name="T102" fmla="*/ 132 w 560"/>
              <a:gd name="T103" fmla="*/ 418 h 543"/>
              <a:gd name="T104" fmla="*/ 111 w 560"/>
              <a:gd name="T105" fmla="*/ 439 h 543"/>
              <a:gd name="T106" fmla="*/ 88 w 560"/>
              <a:gd name="T107" fmla="*/ 462 h 543"/>
              <a:gd name="T108" fmla="*/ 67 w 560"/>
              <a:gd name="T109" fmla="*/ 483 h 543"/>
              <a:gd name="T110" fmla="*/ 44 w 560"/>
              <a:gd name="T111" fmla="*/ 507 h 543"/>
              <a:gd name="T112" fmla="*/ 21 w 560"/>
              <a:gd name="T113" fmla="*/ 530 h 543"/>
              <a:gd name="T114" fmla="*/ 5 w 560"/>
              <a:gd name="T115" fmla="*/ 543 h 543"/>
              <a:gd name="T116" fmla="*/ 0 w 560"/>
              <a:gd name="T117" fmla="*/ 537 h 543"/>
              <a:gd name="T118" fmla="*/ 0 w 560"/>
              <a:gd name="T119" fmla="*/ 531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60" h="543">
                <a:moveTo>
                  <a:pt x="0" y="531"/>
                </a:moveTo>
                <a:lnTo>
                  <a:pt x="11" y="520"/>
                </a:lnTo>
                <a:lnTo>
                  <a:pt x="23" y="508"/>
                </a:lnTo>
                <a:lnTo>
                  <a:pt x="34" y="497"/>
                </a:lnTo>
                <a:lnTo>
                  <a:pt x="46" y="485"/>
                </a:lnTo>
                <a:lnTo>
                  <a:pt x="57" y="474"/>
                </a:lnTo>
                <a:lnTo>
                  <a:pt x="67" y="464"/>
                </a:lnTo>
                <a:lnTo>
                  <a:pt x="78" y="453"/>
                </a:lnTo>
                <a:lnTo>
                  <a:pt x="90" y="441"/>
                </a:lnTo>
                <a:lnTo>
                  <a:pt x="101" y="430"/>
                </a:lnTo>
                <a:lnTo>
                  <a:pt x="113" y="418"/>
                </a:lnTo>
                <a:lnTo>
                  <a:pt x="123" y="409"/>
                </a:lnTo>
                <a:lnTo>
                  <a:pt x="134" y="397"/>
                </a:lnTo>
                <a:lnTo>
                  <a:pt x="146" y="386"/>
                </a:lnTo>
                <a:lnTo>
                  <a:pt x="157" y="374"/>
                </a:lnTo>
                <a:lnTo>
                  <a:pt x="171" y="364"/>
                </a:lnTo>
                <a:lnTo>
                  <a:pt x="180" y="353"/>
                </a:lnTo>
                <a:lnTo>
                  <a:pt x="190" y="343"/>
                </a:lnTo>
                <a:lnTo>
                  <a:pt x="192" y="341"/>
                </a:lnTo>
                <a:lnTo>
                  <a:pt x="203" y="332"/>
                </a:lnTo>
                <a:lnTo>
                  <a:pt x="213" y="320"/>
                </a:lnTo>
                <a:lnTo>
                  <a:pt x="224" y="309"/>
                </a:lnTo>
                <a:lnTo>
                  <a:pt x="236" y="297"/>
                </a:lnTo>
                <a:lnTo>
                  <a:pt x="249" y="288"/>
                </a:lnTo>
                <a:lnTo>
                  <a:pt x="247" y="290"/>
                </a:lnTo>
                <a:lnTo>
                  <a:pt x="257" y="278"/>
                </a:lnTo>
                <a:lnTo>
                  <a:pt x="268" y="265"/>
                </a:lnTo>
                <a:lnTo>
                  <a:pt x="282" y="255"/>
                </a:lnTo>
                <a:lnTo>
                  <a:pt x="291" y="243"/>
                </a:lnTo>
                <a:lnTo>
                  <a:pt x="305" y="234"/>
                </a:lnTo>
                <a:lnTo>
                  <a:pt x="303" y="236"/>
                </a:lnTo>
                <a:lnTo>
                  <a:pt x="313" y="224"/>
                </a:lnTo>
                <a:lnTo>
                  <a:pt x="324" y="211"/>
                </a:lnTo>
                <a:lnTo>
                  <a:pt x="338" y="201"/>
                </a:lnTo>
                <a:lnTo>
                  <a:pt x="347" y="190"/>
                </a:lnTo>
                <a:lnTo>
                  <a:pt x="361" y="180"/>
                </a:lnTo>
                <a:lnTo>
                  <a:pt x="370" y="169"/>
                </a:lnTo>
                <a:lnTo>
                  <a:pt x="380" y="159"/>
                </a:lnTo>
                <a:lnTo>
                  <a:pt x="382" y="157"/>
                </a:lnTo>
                <a:lnTo>
                  <a:pt x="393" y="147"/>
                </a:lnTo>
                <a:lnTo>
                  <a:pt x="403" y="136"/>
                </a:lnTo>
                <a:lnTo>
                  <a:pt x="416" y="126"/>
                </a:lnTo>
                <a:lnTo>
                  <a:pt x="426" y="115"/>
                </a:lnTo>
                <a:lnTo>
                  <a:pt x="439" y="105"/>
                </a:lnTo>
                <a:lnTo>
                  <a:pt x="437" y="107"/>
                </a:lnTo>
                <a:lnTo>
                  <a:pt x="447" y="96"/>
                </a:lnTo>
                <a:lnTo>
                  <a:pt x="449" y="94"/>
                </a:lnTo>
                <a:lnTo>
                  <a:pt x="460" y="84"/>
                </a:lnTo>
                <a:lnTo>
                  <a:pt x="470" y="73"/>
                </a:lnTo>
                <a:lnTo>
                  <a:pt x="483" y="63"/>
                </a:lnTo>
                <a:lnTo>
                  <a:pt x="493" y="51"/>
                </a:lnTo>
                <a:lnTo>
                  <a:pt x="503" y="42"/>
                </a:lnTo>
                <a:lnTo>
                  <a:pt x="514" y="30"/>
                </a:lnTo>
                <a:lnTo>
                  <a:pt x="528" y="21"/>
                </a:lnTo>
                <a:lnTo>
                  <a:pt x="539" y="11"/>
                </a:lnTo>
                <a:lnTo>
                  <a:pt x="549" y="0"/>
                </a:lnTo>
                <a:lnTo>
                  <a:pt x="554" y="0"/>
                </a:lnTo>
                <a:lnTo>
                  <a:pt x="558" y="0"/>
                </a:lnTo>
                <a:lnTo>
                  <a:pt x="560" y="5"/>
                </a:lnTo>
                <a:lnTo>
                  <a:pt x="558" y="9"/>
                </a:lnTo>
                <a:lnTo>
                  <a:pt x="547" y="21"/>
                </a:lnTo>
                <a:lnTo>
                  <a:pt x="535" y="30"/>
                </a:lnTo>
                <a:lnTo>
                  <a:pt x="524" y="40"/>
                </a:lnTo>
                <a:lnTo>
                  <a:pt x="512" y="51"/>
                </a:lnTo>
                <a:lnTo>
                  <a:pt x="503" y="61"/>
                </a:lnTo>
                <a:lnTo>
                  <a:pt x="491" y="73"/>
                </a:lnTo>
                <a:lnTo>
                  <a:pt x="480" y="82"/>
                </a:lnTo>
                <a:lnTo>
                  <a:pt x="468" y="94"/>
                </a:lnTo>
                <a:lnTo>
                  <a:pt x="457" y="103"/>
                </a:lnTo>
                <a:lnTo>
                  <a:pt x="457" y="103"/>
                </a:lnTo>
                <a:lnTo>
                  <a:pt x="447" y="115"/>
                </a:lnTo>
                <a:lnTo>
                  <a:pt x="447" y="115"/>
                </a:lnTo>
                <a:lnTo>
                  <a:pt x="435" y="124"/>
                </a:lnTo>
                <a:lnTo>
                  <a:pt x="424" y="136"/>
                </a:lnTo>
                <a:lnTo>
                  <a:pt x="412" y="146"/>
                </a:lnTo>
                <a:lnTo>
                  <a:pt x="401" y="157"/>
                </a:lnTo>
                <a:lnTo>
                  <a:pt x="389" y="167"/>
                </a:lnTo>
                <a:lnTo>
                  <a:pt x="389" y="167"/>
                </a:lnTo>
                <a:lnTo>
                  <a:pt x="380" y="178"/>
                </a:lnTo>
                <a:lnTo>
                  <a:pt x="368" y="190"/>
                </a:lnTo>
                <a:lnTo>
                  <a:pt x="357" y="199"/>
                </a:lnTo>
                <a:lnTo>
                  <a:pt x="345" y="211"/>
                </a:lnTo>
                <a:lnTo>
                  <a:pt x="334" y="220"/>
                </a:lnTo>
                <a:lnTo>
                  <a:pt x="322" y="232"/>
                </a:lnTo>
                <a:lnTo>
                  <a:pt x="313" y="243"/>
                </a:lnTo>
                <a:lnTo>
                  <a:pt x="313" y="243"/>
                </a:lnTo>
                <a:lnTo>
                  <a:pt x="301" y="253"/>
                </a:lnTo>
                <a:lnTo>
                  <a:pt x="290" y="265"/>
                </a:lnTo>
                <a:lnTo>
                  <a:pt x="278" y="274"/>
                </a:lnTo>
                <a:lnTo>
                  <a:pt x="266" y="286"/>
                </a:lnTo>
                <a:lnTo>
                  <a:pt x="257" y="297"/>
                </a:lnTo>
                <a:lnTo>
                  <a:pt x="257" y="297"/>
                </a:lnTo>
                <a:lnTo>
                  <a:pt x="245" y="307"/>
                </a:lnTo>
                <a:lnTo>
                  <a:pt x="234" y="318"/>
                </a:lnTo>
                <a:lnTo>
                  <a:pt x="222" y="330"/>
                </a:lnTo>
                <a:lnTo>
                  <a:pt x="211" y="341"/>
                </a:lnTo>
                <a:lnTo>
                  <a:pt x="199" y="351"/>
                </a:lnTo>
                <a:lnTo>
                  <a:pt x="199" y="351"/>
                </a:lnTo>
                <a:lnTo>
                  <a:pt x="190" y="362"/>
                </a:lnTo>
                <a:lnTo>
                  <a:pt x="178" y="374"/>
                </a:lnTo>
                <a:lnTo>
                  <a:pt x="167" y="384"/>
                </a:lnTo>
                <a:lnTo>
                  <a:pt x="155" y="395"/>
                </a:lnTo>
                <a:lnTo>
                  <a:pt x="144" y="407"/>
                </a:lnTo>
                <a:lnTo>
                  <a:pt x="132" y="418"/>
                </a:lnTo>
                <a:lnTo>
                  <a:pt x="123" y="428"/>
                </a:lnTo>
                <a:lnTo>
                  <a:pt x="111" y="439"/>
                </a:lnTo>
                <a:lnTo>
                  <a:pt x="99" y="451"/>
                </a:lnTo>
                <a:lnTo>
                  <a:pt x="88" y="462"/>
                </a:lnTo>
                <a:lnTo>
                  <a:pt x="76" y="474"/>
                </a:lnTo>
                <a:lnTo>
                  <a:pt x="67" y="483"/>
                </a:lnTo>
                <a:lnTo>
                  <a:pt x="55" y="495"/>
                </a:lnTo>
                <a:lnTo>
                  <a:pt x="44" y="507"/>
                </a:lnTo>
                <a:lnTo>
                  <a:pt x="32" y="518"/>
                </a:lnTo>
                <a:lnTo>
                  <a:pt x="21" y="530"/>
                </a:lnTo>
                <a:lnTo>
                  <a:pt x="9" y="541"/>
                </a:lnTo>
                <a:lnTo>
                  <a:pt x="5" y="543"/>
                </a:lnTo>
                <a:lnTo>
                  <a:pt x="0" y="541"/>
                </a:lnTo>
                <a:lnTo>
                  <a:pt x="0" y="537"/>
                </a:lnTo>
                <a:lnTo>
                  <a:pt x="0" y="531"/>
                </a:lnTo>
                <a:lnTo>
                  <a:pt x="0" y="531"/>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55" name="Freeform 93"/>
          <p:cNvSpPr>
            <a:spLocks/>
          </p:cNvSpPr>
          <p:nvPr/>
        </p:nvSpPr>
        <p:spPr bwMode="auto">
          <a:xfrm>
            <a:off x="1612974" y="3817939"/>
            <a:ext cx="442913" cy="398463"/>
          </a:xfrm>
          <a:custGeom>
            <a:avLst/>
            <a:gdLst>
              <a:gd name="T0" fmla="*/ 13 w 558"/>
              <a:gd name="T1" fmla="*/ 480 h 501"/>
              <a:gd name="T2" fmla="*/ 21 w 558"/>
              <a:gd name="T3" fmla="*/ 470 h 501"/>
              <a:gd name="T4" fmla="*/ 34 w 558"/>
              <a:gd name="T5" fmla="*/ 459 h 501"/>
              <a:gd name="T6" fmla="*/ 55 w 558"/>
              <a:gd name="T7" fmla="*/ 438 h 501"/>
              <a:gd name="T8" fmla="*/ 78 w 558"/>
              <a:gd name="T9" fmla="*/ 417 h 501"/>
              <a:gd name="T10" fmla="*/ 101 w 558"/>
              <a:gd name="T11" fmla="*/ 397 h 501"/>
              <a:gd name="T12" fmla="*/ 125 w 558"/>
              <a:gd name="T13" fmla="*/ 376 h 501"/>
              <a:gd name="T14" fmla="*/ 134 w 558"/>
              <a:gd name="T15" fmla="*/ 369 h 501"/>
              <a:gd name="T16" fmla="*/ 146 w 558"/>
              <a:gd name="T17" fmla="*/ 355 h 501"/>
              <a:gd name="T18" fmla="*/ 169 w 558"/>
              <a:gd name="T19" fmla="*/ 336 h 501"/>
              <a:gd name="T20" fmla="*/ 190 w 558"/>
              <a:gd name="T21" fmla="*/ 315 h 501"/>
              <a:gd name="T22" fmla="*/ 211 w 558"/>
              <a:gd name="T23" fmla="*/ 296 h 501"/>
              <a:gd name="T24" fmla="*/ 234 w 558"/>
              <a:gd name="T25" fmla="*/ 275 h 501"/>
              <a:gd name="T26" fmla="*/ 259 w 558"/>
              <a:gd name="T27" fmla="*/ 255 h 501"/>
              <a:gd name="T28" fmla="*/ 268 w 558"/>
              <a:gd name="T29" fmla="*/ 248 h 501"/>
              <a:gd name="T30" fmla="*/ 280 w 558"/>
              <a:gd name="T31" fmla="*/ 234 h 501"/>
              <a:gd name="T32" fmla="*/ 303 w 558"/>
              <a:gd name="T33" fmla="*/ 215 h 501"/>
              <a:gd name="T34" fmla="*/ 326 w 558"/>
              <a:gd name="T35" fmla="*/ 196 h 501"/>
              <a:gd name="T36" fmla="*/ 345 w 558"/>
              <a:gd name="T37" fmla="*/ 175 h 501"/>
              <a:gd name="T38" fmla="*/ 370 w 558"/>
              <a:gd name="T39" fmla="*/ 155 h 501"/>
              <a:gd name="T40" fmla="*/ 393 w 558"/>
              <a:gd name="T41" fmla="*/ 136 h 501"/>
              <a:gd name="T42" fmla="*/ 414 w 558"/>
              <a:gd name="T43" fmla="*/ 117 h 501"/>
              <a:gd name="T44" fmla="*/ 437 w 558"/>
              <a:gd name="T45" fmla="*/ 98 h 501"/>
              <a:gd name="T46" fmla="*/ 460 w 558"/>
              <a:gd name="T47" fmla="*/ 79 h 501"/>
              <a:gd name="T48" fmla="*/ 480 w 558"/>
              <a:gd name="T49" fmla="*/ 58 h 501"/>
              <a:gd name="T50" fmla="*/ 505 w 558"/>
              <a:gd name="T51" fmla="*/ 38 h 501"/>
              <a:gd name="T52" fmla="*/ 524 w 558"/>
              <a:gd name="T53" fmla="*/ 19 h 501"/>
              <a:gd name="T54" fmla="*/ 549 w 558"/>
              <a:gd name="T55" fmla="*/ 0 h 501"/>
              <a:gd name="T56" fmla="*/ 556 w 558"/>
              <a:gd name="T57" fmla="*/ 2 h 501"/>
              <a:gd name="T58" fmla="*/ 556 w 558"/>
              <a:gd name="T59" fmla="*/ 10 h 501"/>
              <a:gd name="T60" fmla="*/ 533 w 558"/>
              <a:gd name="T61" fmla="*/ 29 h 501"/>
              <a:gd name="T62" fmla="*/ 512 w 558"/>
              <a:gd name="T63" fmla="*/ 48 h 501"/>
              <a:gd name="T64" fmla="*/ 489 w 558"/>
              <a:gd name="T65" fmla="*/ 67 h 501"/>
              <a:gd name="T66" fmla="*/ 468 w 558"/>
              <a:gd name="T67" fmla="*/ 88 h 501"/>
              <a:gd name="T68" fmla="*/ 445 w 558"/>
              <a:gd name="T69" fmla="*/ 107 h 501"/>
              <a:gd name="T70" fmla="*/ 422 w 558"/>
              <a:gd name="T71" fmla="*/ 127 h 501"/>
              <a:gd name="T72" fmla="*/ 401 w 558"/>
              <a:gd name="T73" fmla="*/ 146 h 501"/>
              <a:gd name="T74" fmla="*/ 378 w 558"/>
              <a:gd name="T75" fmla="*/ 165 h 501"/>
              <a:gd name="T76" fmla="*/ 355 w 558"/>
              <a:gd name="T77" fmla="*/ 184 h 501"/>
              <a:gd name="T78" fmla="*/ 334 w 558"/>
              <a:gd name="T79" fmla="*/ 205 h 501"/>
              <a:gd name="T80" fmla="*/ 311 w 558"/>
              <a:gd name="T81" fmla="*/ 225 h 501"/>
              <a:gd name="T82" fmla="*/ 288 w 558"/>
              <a:gd name="T83" fmla="*/ 244 h 501"/>
              <a:gd name="T84" fmla="*/ 278 w 558"/>
              <a:gd name="T85" fmla="*/ 255 h 501"/>
              <a:gd name="T86" fmla="*/ 267 w 558"/>
              <a:gd name="T87" fmla="*/ 265 h 501"/>
              <a:gd name="T88" fmla="*/ 244 w 558"/>
              <a:gd name="T89" fmla="*/ 284 h 501"/>
              <a:gd name="T90" fmla="*/ 220 w 558"/>
              <a:gd name="T91" fmla="*/ 305 h 501"/>
              <a:gd name="T92" fmla="*/ 199 w 558"/>
              <a:gd name="T93" fmla="*/ 324 h 501"/>
              <a:gd name="T94" fmla="*/ 176 w 558"/>
              <a:gd name="T95" fmla="*/ 346 h 501"/>
              <a:gd name="T96" fmla="*/ 153 w 558"/>
              <a:gd name="T97" fmla="*/ 365 h 501"/>
              <a:gd name="T98" fmla="*/ 144 w 558"/>
              <a:gd name="T99" fmla="*/ 376 h 501"/>
              <a:gd name="T100" fmla="*/ 132 w 558"/>
              <a:gd name="T101" fmla="*/ 386 h 501"/>
              <a:gd name="T102" fmla="*/ 109 w 558"/>
              <a:gd name="T103" fmla="*/ 407 h 501"/>
              <a:gd name="T104" fmla="*/ 88 w 558"/>
              <a:gd name="T105" fmla="*/ 426 h 501"/>
              <a:gd name="T106" fmla="*/ 65 w 558"/>
              <a:gd name="T107" fmla="*/ 447 h 501"/>
              <a:gd name="T108" fmla="*/ 42 w 558"/>
              <a:gd name="T109" fmla="*/ 468 h 501"/>
              <a:gd name="T110" fmla="*/ 30 w 558"/>
              <a:gd name="T111" fmla="*/ 478 h 501"/>
              <a:gd name="T112" fmla="*/ 21 w 558"/>
              <a:gd name="T113" fmla="*/ 490 h 501"/>
              <a:gd name="T114" fmla="*/ 4 w 558"/>
              <a:gd name="T115" fmla="*/ 501 h 501"/>
              <a:gd name="T116" fmla="*/ 0 w 558"/>
              <a:gd name="T117" fmla="*/ 493 h 501"/>
              <a:gd name="T118" fmla="*/ 2 w 558"/>
              <a:gd name="T119" fmla="*/ 49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8" h="501">
                <a:moveTo>
                  <a:pt x="2" y="490"/>
                </a:moveTo>
                <a:lnTo>
                  <a:pt x="13" y="480"/>
                </a:lnTo>
                <a:lnTo>
                  <a:pt x="11" y="482"/>
                </a:lnTo>
                <a:lnTo>
                  <a:pt x="21" y="470"/>
                </a:lnTo>
                <a:lnTo>
                  <a:pt x="23" y="468"/>
                </a:lnTo>
                <a:lnTo>
                  <a:pt x="34" y="459"/>
                </a:lnTo>
                <a:lnTo>
                  <a:pt x="46" y="449"/>
                </a:lnTo>
                <a:lnTo>
                  <a:pt x="55" y="438"/>
                </a:lnTo>
                <a:lnTo>
                  <a:pt x="69" y="428"/>
                </a:lnTo>
                <a:lnTo>
                  <a:pt x="78" y="417"/>
                </a:lnTo>
                <a:lnTo>
                  <a:pt x="88" y="407"/>
                </a:lnTo>
                <a:lnTo>
                  <a:pt x="101" y="397"/>
                </a:lnTo>
                <a:lnTo>
                  <a:pt x="111" y="386"/>
                </a:lnTo>
                <a:lnTo>
                  <a:pt x="125" y="376"/>
                </a:lnTo>
                <a:lnTo>
                  <a:pt x="136" y="367"/>
                </a:lnTo>
                <a:lnTo>
                  <a:pt x="134" y="369"/>
                </a:lnTo>
                <a:lnTo>
                  <a:pt x="144" y="357"/>
                </a:lnTo>
                <a:lnTo>
                  <a:pt x="146" y="355"/>
                </a:lnTo>
                <a:lnTo>
                  <a:pt x="157" y="346"/>
                </a:lnTo>
                <a:lnTo>
                  <a:pt x="169" y="336"/>
                </a:lnTo>
                <a:lnTo>
                  <a:pt x="180" y="326"/>
                </a:lnTo>
                <a:lnTo>
                  <a:pt x="190" y="315"/>
                </a:lnTo>
                <a:lnTo>
                  <a:pt x="203" y="305"/>
                </a:lnTo>
                <a:lnTo>
                  <a:pt x="211" y="296"/>
                </a:lnTo>
                <a:lnTo>
                  <a:pt x="224" y="286"/>
                </a:lnTo>
                <a:lnTo>
                  <a:pt x="234" y="275"/>
                </a:lnTo>
                <a:lnTo>
                  <a:pt x="247" y="265"/>
                </a:lnTo>
                <a:lnTo>
                  <a:pt x="259" y="255"/>
                </a:lnTo>
                <a:lnTo>
                  <a:pt x="270" y="246"/>
                </a:lnTo>
                <a:lnTo>
                  <a:pt x="268" y="248"/>
                </a:lnTo>
                <a:lnTo>
                  <a:pt x="278" y="236"/>
                </a:lnTo>
                <a:lnTo>
                  <a:pt x="280" y="234"/>
                </a:lnTo>
                <a:lnTo>
                  <a:pt x="292" y="225"/>
                </a:lnTo>
                <a:lnTo>
                  <a:pt x="303" y="215"/>
                </a:lnTo>
                <a:lnTo>
                  <a:pt x="315" y="205"/>
                </a:lnTo>
                <a:lnTo>
                  <a:pt x="326" y="196"/>
                </a:lnTo>
                <a:lnTo>
                  <a:pt x="334" y="186"/>
                </a:lnTo>
                <a:lnTo>
                  <a:pt x="345" y="175"/>
                </a:lnTo>
                <a:lnTo>
                  <a:pt x="359" y="165"/>
                </a:lnTo>
                <a:lnTo>
                  <a:pt x="370" y="155"/>
                </a:lnTo>
                <a:lnTo>
                  <a:pt x="382" y="146"/>
                </a:lnTo>
                <a:lnTo>
                  <a:pt x="393" y="136"/>
                </a:lnTo>
                <a:lnTo>
                  <a:pt x="401" y="127"/>
                </a:lnTo>
                <a:lnTo>
                  <a:pt x="414" y="117"/>
                </a:lnTo>
                <a:lnTo>
                  <a:pt x="426" y="107"/>
                </a:lnTo>
                <a:lnTo>
                  <a:pt x="437" y="98"/>
                </a:lnTo>
                <a:lnTo>
                  <a:pt x="449" y="88"/>
                </a:lnTo>
                <a:lnTo>
                  <a:pt x="460" y="79"/>
                </a:lnTo>
                <a:lnTo>
                  <a:pt x="468" y="69"/>
                </a:lnTo>
                <a:lnTo>
                  <a:pt x="480" y="58"/>
                </a:lnTo>
                <a:lnTo>
                  <a:pt x="493" y="48"/>
                </a:lnTo>
                <a:lnTo>
                  <a:pt x="505" y="38"/>
                </a:lnTo>
                <a:lnTo>
                  <a:pt x="516" y="29"/>
                </a:lnTo>
                <a:lnTo>
                  <a:pt x="524" y="19"/>
                </a:lnTo>
                <a:lnTo>
                  <a:pt x="537" y="10"/>
                </a:lnTo>
                <a:lnTo>
                  <a:pt x="549" y="0"/>
                </a:lnTo>
                <a:lnTo>
                  <a:pt x="553" y="0"/>
                </a:lnTo>
                <a:lnTo>
                  <a:pt x="556" y="2"/>
                </a:lnTo>
                <a:lnTo>
                  <a:pt x="558" y="6"/>
                </a:lnTo>
                <a:lnTo>
                  <a:pt x="556" y="10"/>
                </a:lnTo>
                <a:lnTo>
                  <a:pt x="545" y="19"/>
                </a:lnTo>
                <a:lnTo>
                  <a:pt x="533" y="29"/>
                </a:lnTo>
                <a:lnTo>
                  <a:pt x="524" y="38"/>
                </a:lnTo>
                <a:lnTo>
                  <a:pt x="512" y="48"/>
                </a:lnTo>
                <a:lnTo>
                  <a:pt x="501" y="58"/>
                </a:lnTo>
                <a:lnTo>
                  <a:pt x="489" y="67"/>
                </a:lnTo>
                <a:lnTo>
                  <a:pt x="478" y="79"/>
                </a:lnTo>
                <a:lnTo>
                  <a:pt x="468" y="88"/>
                </a:lnTo>
                <a:lnTo>
                  <a:pt x="457" y="98"/>
                </a:lnTo>
                <a:lnTo>
                  <a:pt x="445" y="107"/>
                </a:lnTo>
                <a:lnTo>
                  <a:pt x="434" y="117"/>
                </a:lnTo>
                <a:lnTo>
                  <a:pt x="422" y="127"/>
                </a:lnTo>
                <a:lnTo>
                  <a:pt x="411" y="136"/>
                </a:lnTo>
                <a:lnTo>
                  <a:pt x="401" y="146"/>
                </a:lnTo>
                <a:lnTo>
                  <a:pt x="389" y="155"/>
                </a:lnTo>
                <a:lnTo>
                  <a:pt x="378" y="165"/>
                </a:lnTo>
                <a:lnTo>
                  <a:pt x="366" y="175"/>
                </a:lnTo>
                <a:lnTo>
                  <a:pt x="355" y="184"/>
                </a:lnTo>
                <a:lnTo>
                  <a:pt x="343" y="196"/>
                </a:lnTo>
                <a:lnTo>
                  <a:pt x="334" y="205"/>
                </a:lnTo>
                <a:lnTo>
                  <a:pt x="322" y="215"/>
                </a:lnTo>
                <a:lnTo>
                  <a:pt x="311" y="225"/>
                </a:lnTo>
                <a:lnTo>
                  <a:pt x="299" y="234"/>
                </a:lnTo>
                <a:lnTo>
                  <a:pt x="288" y="244"/>
                </a:lnTo>
                <a:lnTo>
                  <a:pt x="288" y="244"/>
                </a:lnTo>
                <a:lnTo>
                  <a:pt x="278" y="255"/>
                </a:lnTo>
                <a:lnTo>
                  <a:pt x="278" y="255"/>
                </a:lnTo>
                <a:lnTo>
                  <a:pt x="267" y="265"/>
                </a:lnTo>
                <a:lnTo>
                  <a:pt x="255" y="275"/>
                </a:lnTo>
                <a:lnTo>
                  <a:pt x="244" y="284"/>
                </a:lnTo>
                <a:lnTo>
                  <a:pt x="232" y="296"/>
                </a:lnTo>
                <a:lnTo>
                  <a:pt x="220" y="305"/>
                </a:lnTo>
                <a:lnTo>
                  <a:pt x="211" y="315"/>
                </a:lnTo>
                <a:lnTo>
                  <a:pt x="199" y="324"/>
                </a:lnTo>
                <a:lnTo>
                  <a:pt x="188" y="336"/>
                </a:lnTo>
                <a:lnTo>
                  <a:pt x="176" y="346"/>
                </a:lnTo>
                <a:lnTo>
                  <a:pt x="165" y="355"/>
                </a:lnTo>
                <a:lnTo>
                  <a:pt x="153" y="365"/>
                </a:lnTo>
                <a:lnTo>
                  <a:pt x="153" y="365"/>
                </a:lnTo>
                <a:lnTo>
                  <a:pt x="144" y="376"/>
                </a:lnTo>
                <a:lnTo>
                  <a:pt x="144" y="376"/>
                </a:lnTo>
                <a:lnTo>
                  <a:pt x="132" y="386"/>
                </a:lnTo>
                <a:lnTo>
                  <a:pt x="121" y="395"/>
                </a:lnTo>
                <a:lnTo>
                  <a:pt x="109" y="407"/>
                </a:lnTo>
                <a:lnTo>
                  <a:pt x="98" y="417"/>
                </a:lnTo>
                <a:lnTo>
                  <a:pt x="88" y="426"/>
                </a:lnTo>
                <a:lnTo>
                  <a:pt x="77" y="438"/>
                </a:lnTo>
                <a:lnTo>
                  <a:pt x="65" y="447"/>
                </a:lnTo>
                <a:lnTo>
                  <a:pt x="53" y="459"/>
                </a:lnTo>
                <a:lnTo>
                  <a:pt x="42" y="468"/>
                </a:lnTo>
                <a:lnTo>
                  <a:pt x="30" y="478"/>
                </a:lnTo>
                <a:lnTo>
                  <a:pt x="30" y="478"/>
                </a:lnTo>
                <a:lnTo>
                  <a:pt x="21" y="490"/>
                </a:lnTo>
                <a:lnTo>
                  <a:pt x="21" y="490"/>
                </a:lnTo>
                <a:lnTo>
                  <a:pt x="9" y="499"/>
                </a:lnTo>
                <a:lnTo>
                  <a:pt x="4" y="501"/>
                </a:lnTo>
                <a:lnTo>
                  <a:pt x="0" y="499"/>
                </a:lnTo>
                <a:lnTo>
                  <a:pt x="0" y="493"/>
                </a:lnTo>
                <a:lnTo>
                  <a:pt x="2" y="490"/>
                </a:lnTo>
                <a:lnTo>
                  <a:pt x="2" y="49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56" name="Freeform 94"/>
          <p:cNvSpPr>
            <a:spLocks/>
          </p:cNvSpPr>
          <p:nvPr/>
        </p:nvSpPr>
        <p:spPr bwMode="auto">
          <a:xfrm>
            <a:off x="2046362" y="3465514"/>
            <a:ext cx="444500" cy="361951"/>
          </a:xfrm>
          <a:custGeom>
            <a:avLst/>
            <a:gdLst>
              <a:gd name="T0" fmla="*/ 13 w 559"/>
              <a:gd name="T1" fmla="*/ 438 h 457"/>
              <a:gd name="T2" fmla="*/ 36 w 559"/>
              <a:gd name="T3" fmla="*/ 419 h 457"/>
              <a:gd name="T4" fmla="*/ 57 w 559"/>
              <a:gd name="T5" fmla="*/ 400 h 457"/>
              <a:gd name="T6" fmla="*/ 81 w 559"/>
              <a:gd name="T7" fmla="*/ 381 h 457"/>
              <a:gd name="T8" fmla="*/ 104 w 559"/>
              <a:gd name="T9" fmla="*/ 361 h 457"/>
              <a:gd name="T10" fmla="*/ 125 w 559"/>
              <a:gd name="T11" fmla="*/ 342 h 457"/>
              <a:gd name="T12" fmla="*/ 148 w 559"/>
              <a:gd name="T13" fmla="*/ 325 h 457"/>
              <a:gd name="T14" fmla="*/ 167 w 559"/>
              <a:gd name="T15" fmla="*/ 306 h 457"/>
              <a:gd name="T16" fmla="*/ 192 w 559"/>
              <a:gd name="T17" fmla="*/ 287 h 457"/>
              <a:gd name="T18" fmla="*/ 215 w 559"/>
              <a:gd name="T19" fmla="*/ 269 h 457"/>
              <a:gd name="T20" fmla="*/ 234 w 559"/>
              <a:gd name="T21" fmla="*/ 250 h 457"/>
              <a:gd name="T22" fmla="*/ 259 w 559"/>
              <a:gd name="T23" fmla="*/ 231 h 457"/>
              <a:gd name="T24" fmla="*/ 282 w 559"/>
              <a:gd name="T25" fmla="*/ 214 h 457"/>
              <a:gd name="T26" fmla="*/ 303 w 559"/>
              <a:gd name="T27" fmla="*/ 196 h 457"/>
              <a:gd name="T28" fmla="*/ 326 w 559"/>
              <a:gd name="T29" fmla="*/ 177 h 457"/>
              <a:gd name="T30" fmla="*/ 349 w 559"/>
              <a:gd name="T31" fmla="*/ 160 h 457"/>
              <a:gd name="T32" fmla="*/ 357 w 559"/>
              <a:gd name="T33" fmla="*/ 150 h 457"/>
              <a:gd name="T34" fmla="*/ 382 w 559"/>
              <a:gd name="T35" fmla="*/ 133 h 457"/>
              <a:gd name="T36" fmla="*/ 405 w 559"/>
              <a:gd name="T37" fmla="*/ 114 h 457"/>
              <a:gd name="T38" fmla="*/ 415 w 559"/>
              <a:gd name="T39" fmla="*/ 106 h 457"/>
              <a:gd name="T40" fmla="*/ 438 w 559"/>
              <a:gd name="T41" fmla="*/ 87 h 457"/>
              <a:gd name="T42" fmla="*/ 461 w 559"/>
              <a:gd name="T43" fmla="*/ 70 h 457"/>
              <a:gd name="T44" fmla="*/ 484 w 559"/>
              <a:gd name="T45" fmla="*/ 52 h 457"/>
              <a:gd name="T46" fmla="*/ 493 w 559"/>
              <a:gd name="T47" fmla="*/ 43 h 457"/>
              <a:gd name="T48" fmla="*/ 516 w 559"/>
              <a:gd name="T49" fmla="*/ 25 h 457"/>
              <a:gd name="T50" fmla="*/ 539 w 559"/>
              <a:gd name="T51" fmla="*/ 8 h 457"/>
              <a:gd name="T52" fmla="*/ 553 w 559"/>
              <a:gd name="T53" fmla="*/ 0 h 457"/>
              <a:gd name="T54" fmla="*/ 559 w 559"/>
              <a:gd name="T55" fmla="*/ 6 h 457"/>
              <a:gd name="T56" fmla="*/ 547 w 559"/>
              <a:gd name="T57" fmla="*/ 18 h 457"/>
              <a:gd name="T58" fmla="*/ 524 w 559"/>
              <a:gd name="T59" fmla="*/ 35 h 457"/>
              <a:gd name="T60" fmla="*/ 499 w 559"/>
              <a:gd name="T61" fmla="*/ 52 h 457"/>
              <a:gd name="T62" fmla="*/ 491 w 559"/>
              <a:gd name="T63" fmla="*/ 62 h 457"/>
              <a:gd name="T64" fmla="*/ 468 w 559"/>
              <a:gd name="T65" fmla="*/ 79 h 457"/>
              <a:gd name="T66" fmla="*/ 445 w 559"/>
              <a:gd name="T67" fmla="*/ 96 h 457"/>
              <a:gd name="T68" fmla="*/ 424 w 559"/>
              <a:gd name="T69" fmla="*/ 116 h 457"/>
              <a:gd name="T70" fmla="*/ 413 w 559"/>
              <a:gd name="T71" fmla="*/ 123 h 457"/>
              <a:gd name="T72" fmla="*/ 388 w 559"/>
              <a:gd name="T73" fmla="*/ 143 h 457"/>
              <a:gd name="T74" fmla="*/ 367 w 559"/>
              <a:gd name="T75" fmla="*/ 160 h 457"/>
              <a:gd name="T76" fmla="*/ 355 w 559"/>
              <a:gd name="T77" fmla="*/ 169 h 457"/>
              <a:gd name="T78" fmla="*/ 334 w 559"/>
              <a:gd name="T79" fmla="*/ 187 h 457"/>
              <a:gd name="T80" fmla="*/ 309 w 559"/>
              <a:gd name="T81" fmla="*/ 206 h 457"/>
              <a:gd name="T82" fmla="*/ 290 w 559"/>
              <a:gd name="T83" fmla="*/ 223 h 457"/>
              <a:gd name="T84" fmla="*/ 267 w 559"/>
              <a:gd name="T85" fmla="*/ 240 h 457"/>
              <a:gd name="T86" fmla="*/ 244 w 559"/>
              <a:gd name="T87" fmla="*/ 260 h 457"/>
              <a:gd name="T88" fmla="*/ 221 w 559"/>
              <a:gd name="T89" fmla="*/ 279 h 457"/>
              <a:gd name="T90" fmla="*/ 200 w 559"/>
              <a:gd name="T91" fmla="*/ 296 h 457"/>
              <a:gd name="T92" fmla="*/ 177 w 559"/>
              <a:gd name="T93" fmla="*/ 315 h 457"/>
              <a:gd name="T94" fmla="*/ 153 w 559"/>
              <a:gd name="T95" fmla="*/ 335 h 457"/>
              <a:gd name="T96" fmla="*/ 132 w 559"/>
              <a:gd name="T97" fmla="*/ 352 h 457"/>
              <a:gd name="T98" fmla="*/ 111 w 559"/>
              <a:gd name="T99" fmla="*/ 371 h 457"/>
              <a:gd name="T100" fmla="*/ 88 w 559"/>
              <a:gd name="T101" fmla="*/ 390 h 457"/>
              <a:gd name="T102" fmla="*/ 65 w 559"/>
              <a:gd name="T103" fmla="*/ 409 h 457"/>
              <a:gd name="T104" fmla="*/ 44 w 559"/>
              <a:gd name="T105" fmla="*/ 429 h 457"/>
              <a:gd name="T106" fmla="*/ 19 w 559"/>
              <a:gd name="T107" fmla="*/ 448 h 457"/>
              <a:gd name="T108" fmla="*/ 4 w 559"/>
              <a:gd name="T109" fmla="*/ 457 h 457"/>
              <a:gd name="T110" fmla="*/ 0 w 559"/>
              <a:gd name="T111" fmla="*/ 450 h 457"/>
              <a:gd name="T112" fmla="*/ 2 w 559"/>
              <a:gd name="T113" fmla="*/ 44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9" h="457">
                <a:moveTo>
                  <a:pt x="2" y="446"/>
                </a:moveTo>
                <a:lnTo>
                  <a:pt x="13" y="438"/>
                </a:lnTo>
                <a:lnTo>
                  <a:pt x="25" y="429"/>
                </a:lnTo>
                <a:lnTo>
                  <a:pt x="36" y="419"/>
                </a:lnTo>
                <a:lnTo>
                  <a:pt x="44" y="409"/>
                </a:lnTo>
                <a:lnTo>
                  <a:pt x="57" y="400"/>
                </a:lnTo>
                <a:lnTo>
                  <a:pt x="69" y="390"/>
                </a:lnTo>
                <a:lnTo>
                  <a:pt x="81" y="381"/>
                </a:lnTo>
                <a:lnTo>
                  <a:pt x="92" y="371"/>
                </a:lnTo>
                <a:lnTo>
                  <a:pt x="104" y="361"/>
                </a:lnTo>
                <a:lnTo>
                  <a:pt x="111" y="352"/>
                </a:lnTo>
                <a:lnTo>
                  <a:pt x="125" y="342"/>
                </a:lnTo>
                <a:lnTo>
                  <a:pt x="136" y="333"/>
                </a:lnTo>
                <a:lnTo>
                  <a:pt x="148" y="325"/>
                </a:lnTo>
                <a:lnTo>
                  <a:pt x="159" y="315"/>
                </a:lnTo>
                <a:lnTo>
                  <a:pt x="167" y="306"/>
                </a:lnTo>
                <a:lnTo>
                  <a:pt x="180" y="296"/>
                </a:lnTo>
                <a:lnTo>
                  <a:pt x="192" y="287"/>
                </a:lnTo>
                <a:lnTo>
                  <a:pt x="203" y="277"/>
                </a:lnTo>
                <a:lnTo>
                  <a:pt x="215" y="269"/>
                </a:lnTo>
                <a:lnTo>
                  <a:pt x="226" y="260"/>
                </a:lnTo>
                <a:lnTo>
                  <a:pt x="234" y="250"/>
                </a:lnTo>
                <a:lnTo>
                  <a:pt x="248" y="240"/>
                </a:lnTo>
                <a:lnTo>
                  <a:pt x="259" y="231"/>
                </a:lnTo>
                <a:lnTo>
                  <a:pt x="271" y="223"/>
                </a:lnTo>
                <a:lnTo>
                  <a:pt x="282" y="214"/>
                </a:lnTo>
                <a:lnTo>
                  <a:pt x="294" y="204"/>
                </a:lnTo>
                <a:lnTo>
                  <a:pt x="303" y="196"/>
                </a:lnTo>
                <a:lnTo>
                  <a:pt x="315" y="187"/>
                </a:lnTo>
                <a:lnTo>
                  <a:pt x="326" y="177"/>
                </a:lnTo>
                <a:lnTo>
                  <a:pt x="338" y="167"/>
                </a:lnTo>
                <a:lnTo>
                  <a:pt x="349" y="160"/>
                </a:lnTo>
                <a:lnTo>
                  <a:pt x="347" y="160"/>
                </a:lnTo>
                <a:lnTo>
                  <a:pt x="357" y="150"/>
                </a:lnTo>
                <a:lnTo>
                  <a:pt x="370" y="141"/>
                </a:lnTo>
                <a:lnTo>
                  <a:pt x="382" y="133"/>
                </a:lnTo>
                <a:lnTo>
                  <a:pt x="393" y="123"/>
                </a:lnTo>
                <a:lnTo>
                  <a:pt x="405" y="114"/>
                </a:lnTo>
                <a:lnTo>
                  <a:pt x="416" y="106"/>
                </a:lnTo>
                <a:lnTo>
                  <a:pt x="415" y="106"/>
                </a:lnTo>
                <a:lnTo>
                  <a:pt x="424" y="96"/>
                </a:lnTo>
                <a:lnTo>
                  <a:pt x="438" y="87"/>
                </a:lnTo>
                <a:lnTo>
                  <a:pt x="449" y="79"/>
                </a:lnTo>
                <a:lnTo>
                  <a:pt x="461" y="70"/>
                </a:lnTo>
                <a:lnTo>
                  <a:pt x="472" y="62"/>
                </a:lnTo>
                <a:lnTo>
                  <a:pt x="484" y="52"/>
                </a:lnTo>
                <a:lnTo>
                  <a:pt x="491" y="43"/>
                </a:lnTo>
                <a:lnTo>
                  <a:pt x="493" y="43"/>
                </a:lnTo>
                <a:lnTo>
                  <a:pt x="505" y="35"/>
                </a:lnTo>
                <a:lnTo>
                  <a:pt x="516" y="25"/>
                </a:lnTo>
                <a:lnTo>
                  <a:pt x="528" y="18"/>
                </a:lnTo>
                <a:lnTo>
                  <a:pt x="539" y="8"/>
                </a:lnTo>
                <a:lnTo>
                  <a:pt x="549" y="0"/>
                </a:lnTo>
                <a:lnTo>
                  <a:pt x="553" y="0"/>
                </a:lnTo>
                <a:lnTo>
                  <a:pt x="557" y="2"/>
                </a:lnTo>
                <a:lnTo>
                  <a:pt x="559" y="6"/>
                </a:lnTo>
                <a:lnTo>
                  <a:pt x="555" y="10"/>
                </a:lnTo>
                <a:lnTo>
                  <a:pt x="547" y="18"/>
                </a:lnTo>
                <a:lnTo>
                  <a:pt x="534" y="27"/>
                </a:lnTo>
                <a:lnTo>
                  <a:pt x="524" y="35"/>
                </a:lnTo>
                <a:lnTo>
                  <a:pt x="511" y="45"/>
                </a:lnTo>
                <a:lnTo>
                  <a:pt x="499" y="52"/>
                </a:lnTo>
                <a:lnTo>
                  <a:pt x="501" y="52"/>
                </a:lnTo>
                <a:lnTo>
                  <a:pt x="491" y="62"/>
                </a:lnTo>
                <a:lnTo>
                  <a:pt x="478" y="71"/>
                </a:lnTo>
                <a:lnTo>
                  <a:pt x="468" y="79"/>
                </a:lnTo>
                <a:lnTo>
                  <a:pt x="455" y="89"/>
                </a:lnTo>
                <a:lnTo>
                  <a:pt x="445" y="96"/>
                </a:lnTo>
                <a:lnTo>
                  <a:pt x="434" y="106"/>
                </a:lnTo>
                <a:lnTo>
                  <a:pt x="424" y="116"/>
                </a:lnTo>
                <a:lnTo>
                  <a:pt x="422" y="116"/>
                </a:lnTo>
                <a:lnTo>
                  <a:pt x="413" y="123"/>
                </a:lnTo>
                <a:lnTo>
                  <a:pt x="401" y="133"/>
                </a:lnTo>
                <a:lnTo>
                  <a:pt x="388" y="143"/>
                </a:lnTo>
                <a:lnTo>
                  <a:pt x="378" y="150"/>
                </a:lnTo>
                <a:lnTo>
                  <a:pt x="367" y="160"/>
                </a:lnTo>
                <a:lnTo>
                  <a:pt x="357" y="169"/>
                </a:lnTo>
                <a:lnTo>
                  <a:pt x="355" y="169"/>
                </a:lnTo>
                <a:lnTo>
                  <a:pt x="345" y="177"/>
                </a:lnTo>
                <a:lnTo>
                  <a:pt x="334" y="187"/>
                </a:lnTo>
                <a:lnTo>
                  <a:pt x="322" y="196"/>
                </a:lnTo>
                <a:lnTo>
                  <a:pt x="309" y="206"/>
                </a:lnTo>
                <a:lnTo>
                  <a:pt x="301" y="214"/>
                </a:lnTo>
                <a:lnTo>
                  <a:pt x="290" y="223"/>
                </a:lnTo>
                <a:lnTo>
                  <a:pt x="276" y="233"/>
                </a:lnTo>
                <a:lnTo>
                  <a:pt x="267" y="240"/>
                </a:lnTo>
                <a:lnTo>
                  <a:pt x="255" y="250"/>
                </a:lnTo>
                <a:lnTo>
                  <a:pt x="244" y="260"/>
                </a:lnTo>
                <a:lnTo>
                  <a:pt x="234" y="269"/>
                </a:lnTo>
                <a:lnTo>
                  <a:pt x="221" y="279"/>
                </a:lnTo>
                <a:lnTo>
                  <a:pt x="211" y="287"/>
                </a:lnTo>
                <a:lnTo>
                  <a:pt x="200" y="296"/>
                </a:lnTo>
                <a:lnTo>
                  <a:pt x="188" y="306"/>
                </a:lnTo>
                <a:lnTo>
                  <a:pt x="177" y="315"/>
                </a:lnTo>
                <a:lnTo>
                  <a:pt x="167" y="325"/>
                </a:lnTo>
                <a:lnTo>
                  <a:pt x="153" y="335"/>
                </a:lnTo>
                <a:lnTo>
                  <a:pt x="144" y="342"/>
                </a:lnTo>
                <a:lnTo>
                  <a:pt x="132" y="352"/>
                </a:lnTo>
                <a:lnTo>
                  <a:pt x="121" y="361"/>
                </a:lnTo>
                <a:lnTo>
                  <a:pt x="111" y="371"/>
                </a:lnTo>
                <a:lnTo>
                  <a:pt x="100" y="381"/>
                </a:lnTo>
                <a:lnTo>
                  <a:pt x="88" y="390"/>
                </a:lnTo>
                <a:lnTo>
                  <a:pt x="77" y="400"/>
                </a:lnTo>
                <a:lnTo>
                  <a:pt x="65" y="409"/>
                </a:lnTo>
                <a:lnTo>
                  <a:pt x="54" y="419"/>
                </a:lnTo>
                <a:lnTo>
                  <a:pt x="44" y="429"/>
                </a:lnTo>
                <a:lnTo>
                  <a:pt x="33" y="438"/>
                </a:lnTo>
                <a:lnTo>
                  <a:pt x="19" y="448"/>
                </a:lnTo>
                <a:lnTo>
                  <a:pt x="8" y="456"/>
                </a:lnTo>
                <a:lnTo>
                  <a:pt x="4" y="457"/>
                </a:lnTo>
                <a:lnTo>
                  <a:pt x="0" y="454"/>
                </a:lnTo>
                <a:lnTo>
                  <a:pt x="0" y="450"/>
                </a:lnTo>
                <a:lnTo>
                  <a:pt x="2" y="446"/>
                </a:lnTo>
                <a:lnTo>
                  <a:pt x="2" y="446"/>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57" name="Freeform 95"/>
          <p:cNvSpPr>
            <a:spLocks/>
          </p:cNvSpPr>
          <p:nvPr/>
        </p:nvSpPr>
        <p:spPr bwMode="auto">
          <a:xfrm>
            <a:off x="2481339" y="3143251"/>
            <a:ext cx="442913" cy="330200"/>
          </a:xfrm>
          <a:custGeom>
            <a:avLst/>
            <a:gdLst>
              <a:gd name="T0" fmla="*/ 13 w 559"/>
              <a:gd name="T1" fmla="*/ 396 h 417"/>
              <a:gd name="T2" fmla="*/ 37 w 559"/>
              <a:gd name="T3" fmla="*/ 379 h 417"/>
              <a:gd name="T4" fmla="*/ 60 w 559"/>
              <a:gd name="T5" fmla="*/ 361 h 417"/>
              <a:gd name="T6" fmla="*/ 81 w 559"/>
              <a:gd name="T7" fmla="*/ 344 h 417"/>
              <a:gd name="T8" fmla="*/ 104 w 559"/>
              <a:gd name="T9" fmla="*/ 327 h 417"/>
              <a:gd name="T10" fmla="*/ 127 w 559"/>
              <a:gd name="T11" fmla="*/ 309 h 417"/>
              <a:gd name="T12" fmla="*/ 148 w 559"/>
              <a:gd name="T13" fmla="*/ 294 h 417"/>
              <a:gd name="T14" fmla="*/ 171 w 559"/>
              <a:gd name="T15" fmla="*/ 277 h 417"/>
              <a:gd name="T16" fmla="*/ 192 w 559"/>
              <a:gd name="T17" fmla="*/ 259 h 417"/>
              <a:gd name="T18" fmla="*/ 215 w 559"/>
              <a:gd name="T19" fmla="*/ 242 h 417"/>
              <a:gd name="T20" fmla="*/ 238 w 559"/>
              <a:gd name="T21" fmla="*/ 227 h 417"/>
              <a:gd name="T22" fmla="*/ 259 w 559"/>
              <a:gd name="T23" fmla="*/ 210 h 417"/>
              <a:gd name="T24" fmla="*/ 282 w 559"/>
              <a:gd name="T25" fmla="*/ 192 h 417"/>
              <a:gd name="T26" fmla="*/ 305 w 559"/>
              <a:gd name="T27" fmla="*/ 177 h 417"/>
              <a:gd name="T28" fmla="*/ 315 w 559"/>
              <a:gd name="T29" fmla="*/ 169 h 417"/>
              <a:gd name="T30" fmla="*/ 326 w 559"/>
              <a:gd name="T31" fmla="*/ 160 h 417"/>
              <a:gd name="T32" fmla="*/ 349 w 559"/>
              <a:gd name="T33" fmla="*/ 144 h 417"/>
              <a:gd name="T34" fmla="*/ 372 w 559"/>
              <a:gd name="T35" fmla="*/ 127 h 417"/>
              <a:gd name="T36" fmla="*/ 394 w 559"/>
              <a:gd name="T37" fmla="*/ 112 h 417"/>
              <a:gd name="T38" fmla="*/ 417 w 559"/>
              <a:gd name="T39" fmla="*/ 94 h 417"/>
              <a:gd name="T40" fmla="*/ 440 w 559"/>
              <a:gd name="T41" fmla="*/ 79 h 417"/>
              <a:gd name="T42" fmla="*/ 461 w 559"/>
              <a:gd name="T43" fmla="*/ 64 h 417"/>
              <a:gd name="T44" fmla="*/ 484 w 559"/>
              <a:gd name="T45" fmla="*/ 46 h 417"/>
              <a:gd name="T46" fmla="*/ 507 w 559"/>
              <a:gd name="T47" fmla="*/ 31 h 417"/>
              <a:gd name="T48" fmla="*/ 528 w 559"/>
              <a:gd name="T49" fmla="*/ 16 h 417"/>
              <a:gd name="T50" fmla="*/ 551 w 559"/>
              <a:gd name="T51" fmla="*/ 0 h 417"/>
              <a:gd name="T52" fmla="*/ 559 w 559"/>
              <a:gd name="T53" fmla="*/ 2 h 417"/>
              <a:gd name="T54" fmla="*/ 557 w 559"/>
              <a:gd name="T55" fmla="*/ 10 h 417"/>
              <a:gd name="T56" fmla="*/ 534 w 559"/>
              <a:gd name="T57" fmla="*/ 25 h 417"/>
              <a:gd name="T58" fmla="*/ 513 w 559"/>
              <a:gd name="T59" fmla="*/ 41 h 417"/>
              <a:gd name="T60" fmla="*/ 490 w 559"/>
              <a:gd name="T61" fmla="*/ 56 h 417"/>
              <a:gd name="T62" fmla="*/ 467 w 559"/>
              <a:gd name="T63" fmla="*/ 73 h 417"/>
              <a:gd name="T64" fmla="*/ 445 w 559"/>
              <a:gd name="T65" fmla="*/ 89 h 417"/>
              <a:gd name="T66" fmla="*/ 422 w 559"/>
              <a:gd name="T67" fmla="*/ 104 h 417"/>
              <a:gd name="T68" fmla="*/ 399 w 559"/>
              <a:gd name="T69" fmla="*/ 121 h 417"/>
              <a:gd name="T70" fmla="*/ 378 w 559"/>
              <a:gd name="T71" fmla="*/ 137 h 417"/>
              <a:gd name="T72" fmla="*/ 355 w 559"/>
              <a:gd name="T73" fmla="*/ 154 h 417"/>
              <a:gd name="T74" fmla="*/ 332 w 559"/>
              <a:gd name="T75" fmla="*/ 169 h 417"/>
              <a:gd name="T76" fmla="*/ 324 w 559"/>
              <a:gd name="T77" fmla="*/ 179 h 417"/>
              <a:gd name="T78" fmla="*/ 311 w 559"/>
              <a:gd name="T79" fmla="*/ 187 h 417"/>
              <a:gd name="T80" fmla="*/ 288 w 559"/>
              <a:gd name="T81" fmla="*/ 202 h 417"/>
              <a:gd name="T82" fmla="*/ 265 w 559"/>
              <a:gd name="T83" fmla="*/ 219 h 417"/>
              <a:gd name="T84" fmla="*/ 244 w 559"/>
              <a:gd name="T85" fmla="*/ 236 h 417"/>
              <a:gd name="T86" fmla="*/ 221 w 559"/>
              <a:gd name="T87" fmla="*/ 252 h 417"/>
              <a:gd name="T88" fmla="*/ 198 w 559"/>
              <a:gd name="T89" fmla="*/ 269 h 417"/>
              <a:gd name="T90" fmla="*/ 177 w 559"/>
              <a:gd name="T91" fmla="*/ 286 h 417"/>
              <a:gd name="T92" fmla="*/ 154 w 559"/>
              <a:gd name="T93" fmla="*/ 304 h 417"/>
              <a:gd name="T94" fmla="*/ 133 w 559"/>
              <a:gd name="T95" fmla="*/ 319 h 417"/>
              <a:gd name="T96" fmla="*/ 109 w 559"/>
              <a:gd name="T97" fmla="*/ 336 h 417"/>
              <a:gd name="T98" fmla="*/ 86 w 559"/>
              <a:gd name="T99" fmla="*/ 354 h 417"/>
              <a:gd name="T100" fmla="*/ 65 w 559"/>
              <a:gd name="T101" fmla="*/ 371 h 417"/>
              <a:gd name="T102" fmla="*/ 42 w 559"/>
              <a:gd name="T103" fmla="*/ 388 h 417"/>
              <a:gd name="T104" fmla="*/ 19 w 559"/>
              <a:gd name="T105" fmla="*/ 405 h 417"/>
              <a:gd name="T106" fmla="*/ 4 w 559"/>
              <a:gd name="T107" fmla="*/ 417 h 417"/>
              <a:gd name="T108" fmla="*/ 0 w 559"/>
              <a:gd name="T109" fmla="*/ 409 h 417"/>
              <a:gd name="T110" fmla="*/ 2 w 559"/>
              <a:gd name="T111" fmla="*/ 40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59" h="417">
                <a:moveTo>
                  <a:pt x="2" y="405"/>
                </a:moveTo>
                <a:lnTo>
                  <a:pt x="13" y="396"/>
                </a:lnTo>
                <a:lnTo>
                  <a:pt x="25" y="388"/>
                </a:lnTo>
                <a:lnTo>
                  <a:pt x="37" y="379"/>
                </a:lnTo>
                <a:lnTo>
                  <a:pt x="48" y="371"/>
                </a:lnTo>
                <a:lnTo>
                  <a:pt x="60" y="361"/>
                </a:lnTo>
                <a:lnTo>
                  <a:pt x="69" y="354"/>
                </a:lnTo>
                <a:lnTo>
                  <a:pt x="81" y="344"/>
                </a:lnTo>
                <a:lnTo>
                  <a:pt x="92" y="336"/>
                </a:lnTo>
                <a:lnTo>
                  <a:pt x="104" y="327"/>
                </a:lnTo>
                <a:lnTo>
                  <a:pt x="115" y="319"/>
                </a:lnTo>
                <a:lnTo>
                  <a:pt x="127" y="309"/>
                </a:lnTo>
                <a:lnTo>
                  <a:pt x="136" y="302"/>
                </a:lnTo>
                <a:lnTo>
                  <a:pt x="148" y="294"/>
                </a:lnTo>
                <a:lnTo>
                  <a:pt x="159" y="284"/>
                </a:lnTo>
                <a:lnTo>
                  <a:pt x="171" y="277"/>
                </a:lnTo>
                <a:lnTo>
                  <a:pt x="182" y="267"/>
                </a:lnTo>
                <a:lnTo>
                  <a:pt x="192" y="259"/>
                </a:lnTo>
                <a:lnTo>
                  <a:pt x="204" y="252"/>
                </a:lnTo>
                <a:lnTo>
                  <a:pt x="215" y="242"/>
                </a:lnTo>
                <a:lnTo>
                  <a:pt x="227" y="235"/>
                </a:lnTo>
                <a:lnTo>
                  <a:pt x="238" y="227"/>
                </a:lnTo>
                <a:lnTo>
                  <a:pt x="250" y="217"/>
                </a:lnTo>
                <a:lnTo>
                  <a:pt x="259" y="210"/>
                </a:lnTo>
                <a:lnTo>
                  <a:pt x="271" y="202"/>
                </a:lnTo>
                <a:lnTo>
                  <a:pt x="282" y="192"/>
                </a:lnTo>
                <a:lnTo>
                  <a:pt x="294" y="185"/>
                </a:lnTo>
                <a:lnTo>
                  <a:pt x="305" y="177"/>
                </a:lnTo>
                <a:lnTo>
                  <a:pt x="317" y="169"/>
                </a:lnTo>
                <a:lnTo>
                  <a:pt x="315" y="169"/>
                </a:lnTo>
                <a:lnTo>
                  <a:pt x="324" y="160"/>
                </a:lnTo>
                <a:lnTo>
                  <a:pt x="326" y="160"/>
                </a:lnTo>
                <a:lnTo>
                  <a:pt x="338" y="152"/>
                </a:lnTo>
                <a:lnTo>
                  <a:pt x="349" y="144"/>
                </a:lnTo>
                <a:lnTo>
                  <a:pt x="361" y="135"/>
                </a:lnTo>
                <a:lnTo>
                  <a:pt x="372" y="127"/>
                </a:lnTo>
                <a:lnTo>
                  <a:pt x="382" y="119"/>
                </a:lnTo>
                <a:lnTo>
                  <a:pt x="394" y="112"/>
                </a:lnTo>
                <a:lnTo>
                  <a:pt x="405" y="104"/>
                </a:lnTo>
                <a:lnTo>
                  <a:pt x="417" y="94"/>
                </a:lnTo>
                <a:lnTo>
                  <a:pt x="428" y="87"/>
                </a:lnTo>
                <a:lnTo>
                  <a:pt x="440" y="79"/>
                </a:lnTo>
                <a:lnTo>
                  <a:pt x="449" y="71"/>
                </a:lnTo>
                <a:lnTo>
                  <a:pt x="461" y="64"/>
                </a:lnTo>
                <a:lnTo>
                  <a:pt x="472" y="56"/>
                </a:lnTo>
                <a:lnTo>
                  <a:pt x="484" y="46"/>
                </a:lnTo>
                <a:lnTo>
                  <a:pt x="495" y="39"/>
                </a:lnTo>
                <a:lnTo>
                  <a:pt x="507" y="31"/>
                </a:lnTo>
                <a:lnTo>
                  <a:pt x="516" y="23"/>
                </a:lnTo>
                <a:lnTo>
                  <a:pt x="528" y="16"/>
                </a:lnTo>
                <a:lnTo>
                  <a:pt x="540" y="8"/>
                </a:lnTo>
                <a:lnTo>
                  <a:pt x="551" y="0"/>
                </a:lnTo>
                <a:lnTo>
                  <a:pt x="555" y="0"/>
                </a:lnTo>
                <a:lnTo>
                  <a:pt x="559" y="2"/>
                </a:lnTo>
                <a:lnTo>
                  <a:pt x="559" y="6"/>
                </a:lnTo>
                <a:lnTo>
                  <a:pt x="557" y="10"/>
                </a:lnTo>
                <a:lnTo>
                  <a:pt x="545" y="18"/>
                </a:lnTo>
                <a:lnTo>
                  <a:pt x="534" y="25"/>
                </a:lnTo>
                <a:lnTo>
                  <a:pt x="522" y="33"/>
                </a:lnTo>
                <a:lnTo>
                  <a:pt x="513" y="41"/>
                </a:lnTo>
                <a:lnTo>
                  <a:pt x="501" y="48"/>
                </a:lnTo>
                <a:lnTo>
                  <a:pt x="490" y="56"/>
                </a:lnTo>
                <a:lnTo>
                  <a:pt x="478" y="66"/>
                </a:lnTo>
                <a:lnTo>
                  <a:pt x="467" y="73"/>
                </a:lnTo>
                <a:lnTo>
                  <a:pt x="455" y="81"/>
                </a:lnTo>
                <a:lnTo>
                  <a:pt x="445" y="89"/>
                </a:lnTo>
                <a:lnTo>
                  <a:pt x="434" y="96"/>
                </a:lnTo>
                <a:lnTo>
                  <a:pt x="422" y="104"/>
                </a:lnTo>
                <a:lnTo>
                  <a:pt x="411" y="114"/>
                </a:lnTo>
                <a:lnTo>
                  <a:pt x="399" y="121"/>
                </a:lnTo>
                <a:lnTo>
                  <a:pt x="388" y="129"/>
                </a:lnTo>
                <a:lnTo>
                  <a:pt x="378" y="137"/>
                </a:lnTo>
                <a:lnTo>
                  <a:pt x="367" y="144"/>
                </a:lnTo>
                <a:lnTo>
                  <a:pt x="355" y="154"/>
                </a:lnTo>
                <a:lnTo>
                  <a:pt x="344" y="162"/>
                </a:lnTo>
                <a:lnTo>
                  <a:pt x="332" y="169"/>
                </a:lnTo>
                <a:lnTo>
                  <a:pt x="334" y="169"/>
                </a:lnTo>
                <a:lnTo>
                  <a:pt x="324" y="179"/>
                </a:lnTo>
                <a:lnTo>
                  <a:pt x="323" y="179"/>
                </a:lnTo>
                <a:lnTo>
                  <a:pt x="311" y="187"/>
                </a:lnTo>
                <a:lnTo>
                  <a:pt x="300" y="194"/>
                </a:lnTo>
                <a:lnTo>
                  <a:pt x="288" y="202"/>
                </a:lnTo>
                <a:lnTo>
                  <a:pt x="276" y="211"/>
                </a:lnTo>
                <a:lnTo>
                  <a:pt x="265" y="219"/>
                </a:lnTo>
                <a:lnTo>
                  <a:pt x="255" y="227"/>
                </a:lnTo>
                <a:lnTo>
                  <a:pt x="244" y="236"/>
                </a:lnTo>
                <a:lnTo>
                  <a:pt x="232" y="244"/>
                </a:lnTo>
                <a:lnTo>
                  <a:pt x="221" y="252"/>
                </a:lnTo>
                <a:lnTo>
                  <a:pt x="209" y="261"/>
                </a:lnTo>
                <a:lnTo>
                  <a:pt x="198" y="269"/>
                </a:lnTo>
                <a:lnTo>
                  <a:pt x="188" y="277"/>
                </a:lnTo>
                <a:lnTo>
                  <a:pt x="177" y="286"/>
                </a:lnTo>
                <a:lnTo>
                  <a:pt x="165" y="294"/>
                </a:lnTo>
                <a:lnTo>
                  <a:pt x="154" y="304"/>
                </a:lnTo>
                <a:lnTo>
                  <a:pt x="142" y="311"/>
                </a:lnTo>
                <a:lnTo>
                  <a:pt x="133" y="319"/>
                </a:lnTo>
                <a:lnTo>
                  <a:pt x="121" y="329"/>
                </a:lnTo>
                <a:lnTo>
                  <a:pt x="109" y="336"/>
                </a:lnTo>
                <a:lnTo>
                  <a:pt x="98" y="346"/>
                </a:lnTo>
                <a:lnTo>
                  <a:pt x="86" y="354"/>
                </a:lnTo>
                <a:lnTo>
                  <a:pt x="75" y="363"/>
                </a:lnTo>
                <a:lnTo>
                  <a:pt x="65" y="371"/>
                </a:lnTo>
                <a:lnTo>
                  <a:pt x="54" y="380"/>
                </a:lnTo>
                <a:lnTo>
                  <a:pt x="42" y="388"/>
                </a:lnTo>
                <a:lnTo>
                  <a:pt x="31" y="398"/>
                </a:lnTo>
                <a:lnTo>
                  <a:pt x="19" y="405"/>
                </a:lnTo>
                <a:lnTo>
                  <a:pt x="8" y="415"/>
                </a:lnTo>
                <a:lnTo>
                  <a:pt x="4" y="417"/>
                </a:lnTo>
                <a:lnTo>
                  <a:pt x="0" y="413"/>
                </a:lnTo>
                <a:lnTo>
                  <a:pt x="0" y="409"/>
                </a:lnTo>
                <a:lnTo>
                  <a:pt x="2" y="405"/>
                </a:lnTo>
                <a:lnTo>
                  <a:pt x="2" y="405"/>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58" name="Freeform 96"/>
          <p:cNvSpPr>
            <a:spLocks/>
          </p:cNvSpPr>
          <p:nvPr/>
        </p:nvSpPr>
        <p:spPr bwMode="auto">
          <a:xfrm>
            <a:off x="2917901" y="2855914"/>
            <a:ext cx="442913" cy="296863"/>
          </a:xfrm>
          <a:custGeom>
            <a:avLst/>
            <a:gdLst>
              <a:gd name="T0" fmla="*/ 14 w 559"/>
              <a:gd name="T1" fmla="*/ 356 h 375"/>
              <a:gd name="T2" fmla="*/ 35 w 559"/>
              <a:gd name="T3" fmla="*/ 340 h 375"/>
              <a:gd name="T4" fmla="*/ 58 w 559"/>
              <a:gd name="T5" fmla="*/ 325 h 375"/>
              <a:gd name="T6" fmla="*/ 81 w 559"/>
              <a:gd name="T7" fmla="*/ 308 h 375"/>
              <a:gd name="T8" fmla="*/ 102 w 559"/>
              <a:gd name="T9" fmla="*/ 292 h 375"/>
              <a:gd name="T10" fmla="*/ 125 w 559"/>
              <a:gd name="T11" fmla="*/ 277 h 375"/>
              <a:gd name="T12" fmla="*/ 148 w 559"/>
              <a:gd name="T13" fmla="*/ 263 h 375"/>
              <a:gd name="T14" fmla="*/ 158 w 559"/>
              <a:gd name="T15" fmla="*/ 256 h 375"/>
              <a:gd name="T16" fmla="*/ 181 w 559"/>
              <a:gd name="T17" fmla="*/ 240 h 375"/>
              <a:gd name="T18" fmla="*/ 204 w 559"/>
              <a:gd name="T19" fmla="*/ 225 h 375"/>
              <a:gd name="T20" fmla="*/ 225 w 559"/>
              <a:gd name="T21" fmla="*/ 210 h 375"/>
              <a:gd name="T22" fmla="*/ 248 w 559"/>
              <a:gd name="T23" fmla="*/ 194 h 375"/>
              <a:gd name="T24" fmla="*/ 271 w 559"/>
              <a:gd name="T25" fmla="*/ 179 h 375"/>
              <a:gd name="T26" fmla="*/ 292 w 559"/>
              <a:gd name="T27" fmla="*/ 165 h 375"/>
              <a:gd name="T28" fmla="*/ 315 w 559"/>
              <a:gd name="T29" fmla="*/ 150 h 375"/>
              <a:gd name="T30" fmla="*/ 338 w 559"/>
              <a:gd name="T31" fmla="*/ 135 h 375"/>
              <a:gd name="T32" fmla="*/ 359 w 559"/>
              <a:gd name="T33" fmla="*/ 121 h 375"/>
              <a:gd name="T34" fmla="*/ 382 w 559"/>
              <a:gd name="T35" fmla="*/ 106 h 375"/>
              <a:gd name="T36" fmla="*/ 394 w 559"/>
              <a:gd name="T37" fmla="*/ 100 h 375"/>
              <a:gd name="T38" fmla="*/ 415 w 559"/>
              <a:gd name="T39" fmla="*/ 85 h 375"/>
              <a:gd name="T40" fmla="*/ 438 w 559"/>
              <a:gd name="T41" fmla="*/ 71 h 375"/>
              <a:gd name="T42" fmla="*/ 461 w 559"/>
              <a:gd name="T43" fmla="*/ 56 h 375"/>
              <a:gd name="T44" fmla="*/ 470 w 559"/>
              <a:gd name="T45" fmla="*/ 48 h 375"/>
              <a:gd name="T46" fmla="*/ 494 w 559"/>
              <a:gd name="T47" fmla="*/ 35 h 375"/>
              <a:gd name="T48" fmla="*/ 517 w 559"/>
              <a:gd name="T49" fmla="*/ 21 h 375"/>
              <a:gd name="T50" fmla="*/ 538 w 559"/>
              <a:gd name="T51" fmla="*/ 6 h 375"/>
              <a:gd name="T52" fmla="*/ 549 w 559"/>
              <a:gd name="T53" fmla="*/ 0 h 375"/>
              <a:gd name="T54" fmla="*/ 557 w 559"/>
              <a:gd name="T55" fmla="*/ 2 h 375"/>
              <a:gd name="T56" fmla="*/ 555 w 559"/>
              <a:gd name="T57" fmla="*/ 10 h 375"/>
              <a:gd name="T58" fmla="*/ 543 w 559"/>
              <a:gd name="T59" fmla="*/ 16 h 375"/>
              <a:gd name="T60" fmla="*/ 522 w 559"/>
              <a:gd name="T61" fmla="*/ 31 h 375"/>
              <a:gd name="T62" fmla="*/ 499 w 559"/>
              <a:gd name="T63" fmla="*/ 44 h 375"/>
              <a:gd name="T64" fmla="*/ 476 w 559"/>
              <a:gd name="T65" fmla="*/ 58 h 375"/>
              <a:gd name="T66" fmla="*/ 467 w 559"/>
              <a:gd name="T67" fmla="*/ 66 h 375"/>
              <a:gd name="T68" fmla="*/ 444 w 559"/>
              <a:gd name="T69" fmla="*/ 81 h 375"/>
              <a:gd name="T70" fmla="*/ 421 w 559"/>
              <a:gd name="T71" fmla="*/ 94 h 375"/>
              <a:gd name="T72" fmla="*/ 399 w 559"/>
              <a:gd name="T73" fmla="*/ 110 h 375"/>
              <a:gd name="T74" fmla="*/ 388 w 559"/>
              <a:gd name="T75" fmla="*/ 116 h 375"/>
              <a:gd name="T76" fmla="*/ 365 w 559"/>
              <a:gd name="T77" fmla="*/ 131 h 375"/>
              <a:gd name="T78" fmla="*/ 344 w 559"/>
              <a:gd name="T79" fmla="*/ 144 h 375"/>
              <a:gd name="T80" fmla="*/ 321 w 559"/>
              <a:gd name="T81" fmla="*/ 160 h 375"/>
              <a:gd name="T82" fmla="*/ 298 w 559"/>
              <a:gd name="T83" fmla="*/ 175 h 375"/>
              <a:gd name="T84" fmla="*/ 277 w 559"/>
              <a:gd name="T85" fmla="*/ 189 h 375"/>
              <a:gd name="T86" fmla="*/ 254 w 559"/>
              <a:gd name="T87" fmla="*/ 204 h 375"/>
              <a:gd name="T88" fmla="*/ 231 w 559"/>
              <a:gd name="T89" fmla="*/ 219 h 375"/>
              <a:gd name="T90" fmla="*/ 209 w 559"/>
              <a:gd name="T91" fmla="*/ 235 h 375"/>
              <a:gd name="T92" fmla="*/ 186 w 559"/>
              <a:gd name="T93" fmla="*/ 250 h 375"/>
              <a:gd name="T94" fmla="*/ 163 w 559"/>
              <a:gd name="T95" fmla="*/ 265 h 375"/>
              <a:gd name="T96" fmla="*/ 154 w 559"/>
              <a:gd name="T97" fmla="*/ 273 h 375"/>
              <a:gd name="T98" fmla="*/ 131 w 559"/>
              <a:gd name="T99" fmla="*/ 286 h 375"/>
              <a:gd name="T100" fmla="*/ 108 w 559"/>
              <a:gd name="T101" fmla="*/ 302 h 375"/>
              <a:gd name="T102" fmla="*/ 87 w 559"/>
              <a:gd name="T103" fmla="*/ 317 h 375"/>
              <a:gd name="T104" fmla="*/ 63 w 559"/>
              <a:gd name="T105" fmla="*/ 334 h 375"/>
              <a:gd name="T106" fmla="*/ 40 w 559"/>
              <a:gd name="T107" fmla="*/ 350 h 375"/>
              <a:gd name="T108" fmla="*/ 19 w 559"/>
              <a:gd name="T109" fmla="*/ 365 h 375"/>
              <a:gd name="T110" fmla="*/ 4 w 559"/>
              <a:gd name="T111" fmla="*/ 375 h 375"/>
              <a:gd name="T112" fmla="*/ 0 w 559"/>
              <a:gd name="T113" fmla="*/ 367 h 375"/>
              <a:gd name="T114" fmla="*/ 2 w 559"/>
              <a:gd name="T115" fmla="*/ 363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9" h="375">
                <a:moveTo>
                  <a:pt x="2" y="363"/>
                </a:moveTo>
                <a:lnTo>
                  <a:pt x="14" y="356"/>
                </a:lnTo>
                <a:lnTo>
                  <a:pt x="23" y="348"/>
                </a:lnTo>
                <a:lnTo>
                  <a:pt x="35" y="340"/>
                </a:lnTo>
                <a:lnTo>
                  <a:pt x="46" y="333"/>
                </a:lnTo>
                <a:lnTo>
                  <a:pt x="58" y="325"/>
                </a:lnTo>
                <a:lnTo>
                  <a:pt x="69" y="315"/>
                </a:lnTo>
                <a:lnTo>
                  <a:pt x="81" y="308"/>
                </a:lnTo>
                <a:lnTo>
                  <a:pt x="90" y="300"/>
                </a:lnTo>
                <a:lnTo>
                  <a:pt x="102" y="292"/>
                </a:lnTo>
                <a:lnTo>
                  <a:pt x="113" y="285"/>
                </a:lnTo>
                <a:lnTo>
                  <a:pt x="125" y="277"/>
                </a:lnTo>
                <a:lnTo>
                  <a:pt x="136" y="269"/>
                </a:lnTo>
                <a:lnTo>
                  <a:pt x="148" y="263"/>
                </a:lnTo>
                <a:lnTo>
                  <a:pt x="148" y="263"/>
                </a:lnTo>
                <a:lnTo>
                  <a:pt x="158" y="256"/>
                </a:lnTo>
                <a:lnTo>
                  <a:pt x="169" y="248"/>
                </a:lnTo>
                <a:lnTo>
                  <a:pt x="181" y="240"/>
                </a:lnTo>
                <a:lnTo>
                  <a:pt x="192" y="233"/>
                </a:lnTo>
                <a:lnTo>
                  <a:pt x="204" y="225"/>
                </a:lnTo>
                <a:lnTo>
                  <a:pt x="213" y="217"/>
                </a:lnTo>
                <a:lnTo>
                  <a:pt x="225" y="210"/>
                </a:lnTo>
                <a:lnTo>
                  <a:pt x="236" y="202"/>
                </a:lnTo>
                <a:lnTo>
                  <a:pt x="248" y="194"/>
                </a:lnTo>
                <a:lnTo>
                  <a:pt x="259" y="187"/>
                </a:lnTo>
                <a:lnTo>
                  <a:pt x="271" y="179"/>
                </a:lnTo>
                <a:lnTo>
                  <a:pt x="280" y="173"/>
                </a:lnTo>
                <a:lnTo>
                  <a:pt x="292" y="165"/>
                </a:lnTo>
                <a:lnTo>
                  <a:pt x="303" y="158"/>
                </a:lnTo>
                <a:lnTo>
                  <a:pt x="315" y="150"/>
                </a:lnTo>
                <a:lnTo>
                  <a:pt x="326" y="142"/>
                </a:lnTo>
                <a:lnTo>
                  <a:pt x="338" y="135"/>
                </a:lnTo>
                <a:lnTo>
                  <a:pt x="348" y="129"/>
                </a:lnTo>
                <a:lnTo>
                  <a:pt x="359" y="121"/>
                </a:lnTo>
                <a:lnTo>
                  <a:pt x="371" y="114"/>
                </a:lnTo>
                <a:lnTo>
                  <a:pt x="382" y="106"/>
                </a:lnTo>
                <a:lnTo>
                  <a:pt x="394" y="100"/>
                </a:lnTo>
                <a:lnTo>
                  <a:pt x="394" y="100"/>
                </a:lnTo>
                <a:lnTo>
                  <a:pt x="403" y="92"/>
                </a:lnTo>
                <a:lnTo>
                  <a:pt x="415" y="85"/>
                </a:lnTo>
                <a:lnTo>
                  <a:pt x="426" y="77"/>
                </a:lnTo>
                <a:lnTo>
                  <a:pt x="438" y="71"/>
                </a:lnTo>
                <a:lnTo>
                  <a:pt x="449" y="64"/>
                </a:lnTo>
                <a:lnTo>
                  <a:pt x="461" y="56"/>
                </a:lnTo>
                <a:lnTo>
                  <a:pt x="470" y="48"/>
                </a:lnTo>
                <a:lnTo>
                  <a:pt x="470" y="48"/>
                </a:lnTo>
                <a:lnTo>
                  <a:pt x="482" y="43"/>
                </a:lnTo>
                <a:lnTo>
                  <a:pt x="494" y="35"/>
                </a:lnTo>
                <a:lnTo>
                  <a:pt x="505" y="27"/>
                </a:lnTo>
                <a:lnTo>
                  <a:pt x="517" y="21"/>
                </a:lnTo>
                <a:lnTo>
                  <a:pt x="528" y="14"/>
                </a:lnTo>
                <a:lnTo>
                  <a:pt x="538" y="6"/>
                </a:lnTo>
                <a:lnTo>
                  <a:pt x="538" y="6"/>
                </a:lnTo>
                <a:lnTo>
                  <a:pt x="549" y="0"/>
                </a:lnTo>
                <a:lnTo>
                  <a:pt x="555" y="0"/>
                </a:lnTo>
                <a:lnTo>
                  <a:pt x="557" y="2"/>
                </a:lnTo>
                <a:lnTo>
                  <a:pt x="559" y="8"/>
                </a:lnTo>
                <a:lnTo>
                  <a:pt x="555" y="10"/>
                </a:lnTo>
                <a:lnTo>
                  <a:pt x="543" y="16"/>
                </a:lnTo>
                <a:lnTo>
                  <a:pt x="543" y="16"/>
                </a:lnTo>
                <a:lnTo>
                  <a:pt x="534" y="23"/>
                </a:lnTo>
                <a:lnTo>
                  <a:pt x="522" y="31"/>
                </a:lnTo>
                <a:lnTo>
                  <a:pt x="511" y="37"/>
                </a:lnTo>
                <a:lnTo>
                  <a:pt x="499" y="44"/>
                </a:lnTo>
                <a:lnTo>
                  <a:pt x="488" y="52"/>
                </a:lnTo>
                <a:lnTo>
                  <a:pt x="476" y="58"/>
                </a:lnTo>
                <a:lnTo>
                  <a:pt x="476" y="58"/>
                </a:lnTo>
                <a:lnTo>
                  <a:pt x="467" y="66"/>
                </a:lnTo>
                <a:lnTo>
                  <a:pt x="455" y="73"/>
                </a:lnTo>
                <a:lnTo>
                  <a:pt x="444" y="81"/>
                </a:lnTo>
                <a:lnTo>
                  <a:pt x="432" y="87"/>
                </a:lnTo>
                <a:lnTo>
                  <a:pt x="421" y="94"/>
                </a:lnTo>
                <a:lnTo>
                  <a:pt x="409" y="102"/>
                </a:lnTo>
                <a:lnTo>
                  <a:pt x="399" y="110"/>
                </a:lnTo>
                <a:lnTo>
                  <a:pt x="399" y="110"/>
                </a:lnTo>
                <a:lnTo>
                  <a:pt x="388" y="116"/>
                </a:lnTo>
                <a:lnTo>
                  <a:pt x="376" y="123"/>
                </a:lnTo>
                <a:lnTo>
                  <a:pt x="365" y="131"/>
                </a:lnTo>
                <a:lnTo>
                  <a:pt x="353" y="139"/>
                </a:lnTo>
                <a:lnTo>
                  <a:pt x="344" y="144"/>
                </a:lnTo>
                <a:lnTo>
                  <a:pt x="332" y="152"/>
                </a:lnTo>
                <a:lnTo>
                  <a:pt x="321" y="160"/>
                </a:lnTo>
                <a:lnTo>
                  <a:pt x="309" y="167"/>
                </a:lnTo>
                <a:lnTo>
                  <a:pt x="298" y="175"/>
                </a:lnTo>
                <a:lnTo>
                  <a:pt x="286" y="183"/>
                </a:lnTo>
                <a:lnTo>
                  <a:pt x="277" y="189"/>
                </a:lnTo>
                <a:lnTo>
                  <a:pt x="265" y="196"/>
                </a:lnTo>
                <a:lnTo>
                  <a:pt x="254" y="204"/>
                </a:lnTo>
                <a:lnTo>
                  <a:pt x="242" y="212"/>
                </a:lnTo>
                <a:lnTo>
                  <a:pt x="231" y="219"/>
                </a:lnTo>
                <a:lnTo>
                  <a:pt x="219" y="227"/>
                </a:lnTo>
                <a:lnTo>
                  <a:pt x="209" y="235"/>
                </a:lnTo>
                <a:lnTo>
                  <a:pt x="198" y="242"/>
                </a:lnTo>
                <a:lnTo>
                  <a:pt x="186" y="250"/>
                </a:lnTo>
                <a:lnTo>
                  <a:pt x="175" y="258"/>
                </a:lnTo>
                <a:lnTo>
                  <a:pt x="163" y="265"/>
                </a:lnTo>
                <a:lnTo>
                  <a:pt x="154" y="273"/>
                </a:lnTo>
                <a:lnTo>
                  <a:pt x="154" y="273"/>
                </a:lnTo>
                <a:lnTo>
                  <a:pt x="142" y="279"/>
                </a:lnTo>
                <a:lnTo>
                  <a:pt x="131" y="286"/>
                </a:lnTo>
                <a:lnTo>
                  <a:pt x="119" y="294"/>
                </a:lnTo>
                <a:lnTo>
                  <a:pt x="108" y="302"/>
                </a:lnTo>
                <a:lnTo>
                  <a:pt x="96" y="309"/>
                </a:lnTo>
                <a:lnTo>
                  <a:pt x="87" y="317"/>
                </a:lnTo>
                <a:lnTo>
                  <a:pt x="77" y="325"/>
                </a:lnTo>
                <a:lnTo>
                  <a:pt x="63" y="334"/>
                </a:lnTo>
                <a:lnTo>
                  <a:pt x="52" y="342"/>
                </a:lnTo>
                <a:lnTo>
                  <a:pt x="40" y="350"/>
                </a:lnTo>
                <a:lnTo>
                  <a:pt x="29" y="357"/>
                </a:lnTo>
                <a:lnTo>
                  <a:pt x="19" y="365"/>
                </a:lnTo>
                <a:lnTo>
                  <a:pt x="8" y="373"/>
                </a:lnTo>
                <a:lnTo>
                  <a:pt x="4" y="375"/>
                </a:lnTo>
                <a:lnTo>
                  <a:pt x="0" y="371"/>
                </a:lnTo>
                <a:lnTo>
                  <a:pt x="0" y="367"/>
                </a:lnTo>
                <a:lnTo>
                  <a:pt x="2" y="363"/>
                </a:lnTo>
                <a:lnTo>
                  <a:pt x="2" y="363"/>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59" name="Freeform 97"/>
          <p:cNvSpPr>
            <a:spLocks/>
          </p:cNvSpPr>
          <p:nvPr/>
        </p:nvSpPr>
        <p:spPr bwMode="auto">
          <a:xfrm>
            <a:off x="3351287" y="2600326"/>
            <a:ext cx="444500" cy="263525"/>
          </a:xfrm>
          <a:custGeom>
            <a:avLst/>
            <a:gdLst>
              <a:gd name="T0" fmla="*/ 14 w 561"/>
              <a:gd name="T1" fmla="*/ 313 h 332"/>
              <a:gd name="T2" fmla="*/ 37 w 561"/>
              <a:gd name="T3" fmla="*/ 299 h 332"/>
              <a:gd name="T4" fmla="*/ 46 w 561"/>
              <a:gd name="T5" fmla="*/ 292 h 332"/>
              <a:gd name="T6" fmla="*/ 69 w 561"/>
              <a:gd name="T7" fmla="*/ 278 h 332"/>
              <a:gd name="T8" fmla="*/ 92 w 561"/>
              <a:gd name="T9" fmla="*/ 265 h 332"/>
              <a:gd name="T10" fmla="*/ 114 w 561"/>
              <a:gd name="T11" fmla="*/ 251 h 332"/>
              <a:gd name="T12" fmla="*/ 137 w 561"/>
              <a:gd name="T13" fmla="*/ 238 h 332"/>
              <a:gd name="T14" fmla="*/ 160 w 561"/>
              <a:gd name="T15" fmla="*/ 224 h 332"/>
              <a:gd name="T16" fmla="*/ 181 w 561"/>
              <a:gd name="T17" fmla="*/ 211 h 332"/>
              <a:gd name="T18" fmla="*/ 204 w 561"/>
              <a:gd name="T19" fmla="*/ 197 h 332"/>
              <a:gd name="T20" fmla="*/ 227 w 561"/>
              <a:gd name="T21" fmla="*/ 184 h 332"/>
              <a:gd name="T22" fmla="*/ 236 w 561"/>
              <a:gd name="T23" fmla="*/ 176 h 332"/>
              <a:gd name="T24" fmla="*/ 248 w 561"/>
              <a:gd name="T25" fmla="*/ 171 h 332"/>
              <a:gd name="T26" fmla="*/ 271 w 561"/>
              <a:gd name="T27" fmla="*/ 157 h 332"/>
              <a:gd name="T28" fmla="*/ 294 w 561"/>
              <a:gd name="T29" fmla="*/ 144 h 332"/>
              <a:gd name="T30" fmla="*/ 315 w 561"/>
              <a:gd name="T31" fmla="*/ 132 h 332"/>
              <a:gd name="T32" fmla="*/ 338 w 561"/>
              <a:gd name="T33" fmla="*/ 119 h 332"/>
              <a:gd name="T34" fmla="*/ 361 w 561"/>
              <a:gd name="T35" fmla="*/ 105 h 332"/>
              <a:gd name="T36" fmla="*/ 382 w 561"/>
              <a:gd name="T37" fmla="*/ 92 h 332"/>
              <a:gd name="T38" fmla="*/ 405 w 561"/>
              <a:gd name="T39" fmla="*/ 80 h 332"/>
              <a:gd name="T40" fmla="*/ 417 w 561"/>
              <a:gd name="T41" fmla="*/ 75 h 332"/>
              <a:gd name="T42" fmla="*/ 426 w 561"/>
              <a:gd name="T43" fmla="*/ 67 h 332"/>
              <a:gd name="T44" fmla="*/ 450 w 561"/>
              <a:gd name="T45" fmla="*/ 55 h 332"/>
              <a:gd name="T46" fmla="*/ 473 w 561"/>
              <a:gd name="T47" fmla="*/ 42 h 332"/>
              <a:gd name="T48" fmla="*/ 494 w 561"/>
              <a:gd name="T49" fmla="*/ 30 h 332"/>
              <a:gd name="T50" fmla="*/ 517 w 561"/>
              <a:gd name="T51" fmla="*/ 17 h 332"/>
              <a:gd name="T52" fmla="*/ 540 w 561"/>
              <a:gd name="T53" fmla="*/ 5 h 332"/>
              <a:gd name="T54" fmla="*/ 557 w 561"/>
              <a:gd name="T55" fmla="*/ 0 h 332"/>
              <a:gd name="T56" fmla="*/ 561 w 561"/>
              <a:gd name="T57" fmla="*/ 7 h 332"/>
              <a:gd name="T58" fmla="*/ 546 w 561"/>
              <a:gd name="T59" fmla="*/ 15 h 332"/>
              <a:gd name="T60" fmla="*/ 522 w 561"/>
              <a:gd name="T61" fmla="*/ 27 h 332"/>
              <a:gd name="T62" fmla="*/ 499 w 561"/>
              <a:gd name="T63" fmla="*/ 40 h 332"/>
              <a:gd name="T64" fmla="*/ 478 w 561"/>
              <a:gd name="T65" fmla="*/ 51 h 332"/>
              <a:gd name="T66" fmla="*/ 455 w 561"/>
              <a:gd name="T67" fmla="*/ 65 h 332"/>
              <a:gd name="T68" fmla="*/ 432 w 561"/>
              <a:gd name="T69" fmla="*/ 76 h 332"/>
              <a:gd name="T70" fmla="*/ 423 w 561"/>
              <a:gd name="T71" fmla="*/ 84 h 332"/>
              <a:gd name="T72" fmla="*/ 411 w 561"/>
              <a:gd name="T73" fmla="*/ 90 h 332"/>
              <a:gd name="T74" fmla="*/ 388 w 561"/>
              <a:gd name="T75" fmla="*/ 101 h 332"/>
              <a:gd name="T76" fmla="*/ 367 w 561"/>
              <a:gd name="T77" fmla="*/ 115 h 332"/>
              <a:gd name="T78" fmla="*/ 344 w 561"/>
              <a:gd name="T79" fmla="*/ 128 h 332"/>
              <a:gd name="T80" fmla="*/ 321 w 561"/>
              <a:gd name="T81" fmla="*/ 142 h 332"/>
              <a:gd name="T82" fmla="*/ 300 w 561"/>
              <a:gd name="T83" fmla="*/ 153 h 332"/>
              <a:gd name="T84" fmla="*/ 277 w 561"/>
              <a:gd name="T85" fmla="*/ 167 h 332"/>
              <a:gd name="T86" fmla="*/ 254 w 561"/>
              <a:gd name="T87" fmla="*/ 180 h 332"/>
              <a:gd name="T88" fmla="*/ 242 w 561"/>
              <a:gd name="T89" fmla="*/ 186 h 332"/>
              <a:gd name="T90" fmla="*/ 233 w 561"/>
              <a:gd name="T91" fmla="*/ 194 h 332"/>
              <a:gd name="T92" fmla="*/ 210 w 561"/>
              <a:gd name="T93" fmla="*/ 207 h 332"/>
              <a:gd name="T94" fmla="*/ 187 w 561"/>
              <a:gd name="T95" fmla="*/ 220 h 332"/>
              <a:gd name="T96" fmla="*/ 165 w 561"/>
              <a:gd name="T97" fmla="*/ 234 h 332"/>
              <a:gd name="T98" fmla="*/ 142 w 561"/>
              <a:gd name="T99" fmla="*/ 247 h 332"/>
              <a:gd name="T100" fmla="*/ 119 w 561"/>
              <a:gd name="T101" fmla="*/ 261 h 332"/>
              <a:gd name="T102" fmla="*/ 98 w 561"/>
              <a:gd name="T103" fmla="*/ 274 h 332"/>
              <a:gd name="T104" fmla="*/ 75 w 561"/>
              <a:gd name="T105" fmla="*/ 288 h 332"/>
              <a:gd name="T106" fmla="*/ 52 w 561"/>
              <a:gd name="T107" fmla="*/ 301 h 332"/>
              <a:gd name="T108" fmla="*/ 43 w 561"/>
              <a:gd name="T109" fmla="*/ 309 h 332"/>
              <a:gd name="T110" fmla="*/ 19 w 561"/>
              <a:gd name="T111" fmla="*/ 322 h 332"/>
              <a:gd name="T112" fmla="*/ 4 w 561"/>
              <a:gd name="T113" fmla="*/ 332 h 332"/>
              <a:gd name="T114" fmla="*/ 0 w 561"/>
              <a:gd name="T115" fmla="*/ 324 h 332"/>
              <a:gd name="T116" fmla="*/ 2 w 561"/>
              <a:gd name="T117" fmla="*/ 32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1" h="332">
                <a:moveTo>
                  <a:pt x="2" y="320"/>
                </a:moveTo>
                <a:lnTo>
                  <a:pt x="14" y="313"/>
                </a:lnTo>
                <a:lnTo>
                  <a:pt x="25" y="307"/>
                </a:lnTo>
                <a:lnTo>
                  <a:pt x="37" y="299"/>
                </a:lnTo>
                <a:lnTo>
                  <a:pt x="46" y="292"/>
                </a:lnTo>
                <a:lnTo>
                  <a:pt x="46" y="292"/>
                </a:lnTo>
                <a:lnTo>
                  <a:pt x="58" y="286"/>
                </a:lnTo>
                <a:lnTo>
                  <a:pt x="69" y="278"/>
                </a:lnTo>
                <a:lnTo>
                  <a:pt x="81" y="272"/>
                </a:lnTo>
                <a:lnTo>
                  <a:pt x="92" y="265"/>
                </a:lnTo>
                <a:lnTo>
                  <a:pt x="104" y="257"/>
                </a:lnTo>
                <a:lnTo>
                  <a:pt x="114" y="251"/>
                </a:lnTo>
                <a:lnTo>
                  <a:pt x="125" y="244"/>
                </a:lnTo>
                <a:lnTo>
                  <a:pt x="137" y="238"/>
                </a:lnTo>
                <a:lnTo>
                  <a:pt x="148" y="230"/>
                </a:lnTo>
                <a:lnTo>
                  <a:pt x="160" y="224"/>
                </a:lnTo>
                <a:lnTo>
                  <a:pt x="171" y="217"/>
                </a:lnTo>
                <a:lnTo>
                  <a:pt x="181" y="211"/>
                </a:lnTo>
                <a:lnTo>
                  <a:pt x="192" y="203"/>
                </a:lnTo>
                <a:lnTo>
                  <a:pt x="204" y="197"/>
                </a:lnTo>
                <a:lnTo>
                  <a:pt x="215" y="190"/>
                </a:lnTo>
                <a:lnTo>
                  <a:pt x="227" y="184"/>
                </a:lnTo>
                <a:lnTo>
                  <a:pt x="227" y="184"/>
                </a:lnTo>
                <a:lnTo>
                  <a:pt x="236" y="176"/>
                </a:lnTo>
                <a:lnTo>
                  <a:pt x="236" y="176"/>
                </a:lnTo>
                <a:lnTo>
                  <a:pt x="248" y="171"/>
                </a:lnTo>
                <a:lnTo>
                  <a:pt x="259" y="165"/>
                </a:lnTo>
                <a:lnTo>
                  <a:pt x="271" y="157"/>
                </a:lnTo>
                <a:lnTo>
                  <a:pt x="283" y="151"/>
                </a:lnTo>
                <a:lnTo>
                  <a:pt x="294" y="144"/>
                </a:lnTo>
                <a:lnTo>
                  <a:pt x="304" y="138"/>
                </a:lnTo>
                <a:lnTo>
                  <a:pt x="315" y="132"/>
                </a:lnTo>
                <a:lnTo>
                  <a:pt x="327" y="124"/>
                </a:lnTo>
                <a:lnTo>
                  <a:pt x="338" y="119"/>
                </a:lnTo>
                <a:lnTo>
                  <a:pt x="350" y="111"/>
                </a:lnTo>
                <a:lnTo>
                  <a:pt x="361" y="105"/>
                </a:lnTo>
                <a:lnTo>
                  <a:pt x="371" y="99"/>
                </a:lnTo>
                <a:lnTo>
                  <a:pt x="382" y="92"/>
                </a:lnTo>
                <a:lnTo>
                  <a:pt x="394" y="86"/>
                </a:lnTo>
                <a:lnTo>
                  <a:pt x="405" y="80"/>
                </a:lnTo>
                <a:lnTo>
                  <a:pt x="417" y="75"/>
                </a:lnTo>
                <a:lnTo>
                  <a:pt x="417" y="75"/>
                </a:lnTo>
                <a:lnTo>
                  <a:pt x="426" y="67"/>
                </a:lnTo>
                <a:lnTo>
                  <a:pt x="426" y="67"/>
                </a:lnTo>
                <a:lnTo>
                  <a:pt x="438" y="61"/>
                </a:lnTo>
                <a:lnTo>
                  <a:pt x="450" y="55"/>
                </a:lnTo>
                <a:lnTo>
                  <a:pt x="461" y="48"/>
                </a:lnTo>
                <a:lnTo>
                  <a:pt x="473" y="42"/>
                </a:lnTo>
                <a:lnTo>
                  <a:pt x="484" y="36"/>
                </a:lnTo>
                <a:lnTo>
                  <a:pt x="494" y="30"/>
                </a:lnTo>
                <a:lnTo>
                  <a:pt x="505" y="23"/>
                </a:lnTo>
                <a:lnTo>
                  <a:pt x="517" y="17"/>
                </a:lnTo>
                <a:lnTo>
                  <a:pt x="528" y="11"/>
                </a:lnTo>
                <a:lnTo>
                  <a:pt x="540" y="5"/>
                </a:lnTo>
                <a:lnTo>
                  <a:pt x="551" y="0"/>
                </a:lnTo>
                <a:lnTo>
                  <a:pt x="557" y="0"/>
                </a:lnTo>
                <a:lnTo>
                  <a:pt x="559" y="2"/>
                </a:lnTo>
                <a:lnTo>
                  <a:pt x="561" y="7"/>
                </a:lnTo>
                <a:lnTo>
                  <a:pt x="557" y="9"/>
                </a:lnTo>
                <a:lnTo>
                  <a:pt x="546" y="15"/>
                </a:lnTo>
                <a:lnTo>
                  <a:pt x="534" y="21"/>
                </a:lnTo>
                <a:lnTo>
                  <a:pt x="522" y="27"/>
                </a:lnTo>
                <a:lnTo>
                  <a:pt x="511" y="32"/>
                </a:lnTo>
                <a:lnTo>
                  <a:pt x="499" y="40"/>
                </a:lnTo>
                <a:lnTo>
                  <a:pt x="490" y="46"/>
                </a:lnTo>
                <a:lnTo>
                  <a:pt x="478" y="51"/>
                </a:lnTo>
                <a:lnTo>
                  <a:pt x="467" y="57"/>
                </a:lnTo>
                <a:lnTo>
                  <a:pt x="455" y="65"/>
                </a:lnTo>
                <a:lnTo>
                  <a:pt x="444" y="71"/>
                </a:lnTo>
                <a:lnTo>
                  <a:pt x="432" y="76"/>
                </a:lnTo>
                <a:lnTo>
                  <a:pt x="432" y="76"/>
                </a:lnTo>
                <a:lnTo>
                  <a:pt x="423" y="84"/>
                </a:lnTo>
                <a:lnTo>
                  <a:pt x="423" y="84"/>
                </a:lnTo>
                <a:lnTo>
                  <a:pt x="411" y="90"/>
                </a:lnTo>
                <a:lnTo>
                  <a:pt x="400" y="96"/>
                </a:lnTo>
                <a:lnTo>
                  <a:pt x="388" y="101"/>
                </a:lnTo>
                <a:lnTo>
                  <a:pt x="377" y="109"/>
                </a:lnTo>
                <a:lnTo>
                  <a:pt x="367" y="115"/>
                </a:lnTo>
                <a:lnTo>
                  <a:pt x="355" y="121"/>
                </a:lnTo>
                <a:lnTo>
                  <a:pt x="344" y="128"/>
                </a:lnTo>
                <a:lnTo>
                  <a:pt x="332" y="134"/>
                </a:lnTo>
                <a:lnTo>
                  <a:pt x="321" y="142"/>
                </a:lnTo>
                <a:lnTo>
                  <a:pt x="309" y="147"/>
                </a:lnTo>
                <a:lnTo>
                  <a:pt x="300" y="153"/>
                </a:lnTo>
                <a:lnTo>
                  <a:pt x="288" y="161"/>
                </a:lnTo>
                <a:lnTo>
                  <a:pt x="277" y="167"/>
                </a:lnTo>
                <a:lnTo>
                  <a:pt x="265" y="174"/>
                </a:lnTo>
                <a:lnTo>
                  <a:pt x="254" y="180"/>
                </a:lnTo>
                <a:lnTo>
                  <a:pt x="242" y="186"/>
                </a:lnTo>
                <a:lnTo>
                  <a:pt x="242" y="186"/>
                </a:lnTo>
                <a:lnTo>
                  <a:pt x="233" y="194"/>
                </a:lnTo>
                <a:lnTo>
                  <a:pt x="233" y="194"/>
                </a:lnTo>
                <a:lnTo>
                  <a:pt x="221" y="199"/>
                </a:lnTo>
                <a:lnTo>
                  <a:pt x="210" y="207"/>
                </a:lnTo>
                <a:lnTo>
                  <a:pt x="198" y="213"/>
                </a:lnTo>
                <a:lnTo>
                  <a:pt x="187" y="220"/>
                </a:lnTo>
                <a:lnTo>
                  <a:pt x="177" y="226"/>
                </a:lnTo>
                <a:lnTo>
                  <a:pt x="165" y="234"/>
                </a:lnTo>
                <a:lnTo>
                  <a:pt x="154" y="240"/>
                </a:lnTo>
                <a:lnTo>
                  <a:pt x="142" y="247"/>
                </a:lnTo>
                <a:lnTo>
                  <a:pt x="131" y="253"/>
                </a:lnTo>
                <a:lnTo>
                  <a:pt x="119" y="261"/>
                </a:lnTo>
                <a:lnTo>
                  <a:pt x="110" y="267"/>
                </a:lnTo>
                <a:lnTo>
                  <a:pt x="98" y="274"/>
                </a:lnTo>
                <a:lnTo>
                  <a:pt x="87" y="282"/>
                </a:lnTo>
                <a:lnTo>
                  <a:pt x="75" y="288"/>
                </a:lnTo>
                <a:lnTo>
                  <a:pt x="64" y="295"/>
                </a:lnTo>
                <a:lnTo>
                  <a:pt x="52" y="301"/>
                </a:lnTo>
                <a:lnTo>
                  <a:pt x="52" y="301"/>
                </a:lnTo>
                <a:lnTo>
                  <a:pt x="43" y="309"/>
                </a:lnTo>
                <a:lnTo>
                  <a:pt x="31" y="316"/>
                </a:lnTo>
                <a:lnTo>
                  <a:pt x="19" y="322"/>
                </a:lnTo>
                <a:lnTo>
                  <a:pt x="8" y="330"/>
                </a:lnTo>
                <a:lnTo>
                  <a:pt x="4" y="332"/>
                </a:lnTo>
                <a:lnTo>
                  <a:pt x="0" y="328"/>
                </a:lnTo>
                <a:lnTo>
                  <a:pt x="0" y="324"/>
                </a:lnTo>
                <a:lnTo>
                  <a:pt x="2" y="320"/>
                </a:lnTo>
                <a:lnTo>
                  <a:pt x="2" y="32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60" name="Freeform 98"/>
          <p:cNvSpPr>
            <a:spLocks/>
          </p:cNvSpPr>
          <p:nvPr/>
        </p:nvSpPr>
        <p:spPr bwMode="auto">
          <a:xfrm>
            <a:off x="3787851" y="2378077"/>
            <a:ext cx="442913" cy="231775"/>
          </a:xfrm>
          <a:custGeom>
            <a:avLst/>
            <a:gdLst>
              <a:gd name="T0" fmla="*/ 12 w 559"/>
              <a:gd name="T1" fmla="*/ 273 h 292"/>
              <a:gd name="T2" fmla="*/ 23 w 559"/>
              <a:gd name="T3" fmla="*/ 267 h 292"/>
              <a:gd name="T4" fmla="*/ 46 w 559"/>
              <a:gd name="T5" fmla="*/ 256 h 292"/>
              <a:gd name="T6" fmla="*/ 68 w 559"/>
              <a:gd name="T7" fmla="*/ 244 h 292"/>
              <a:gd name="T8" fmla="*/ 91 w 559"/>
              <a:gd name="T9" fmla="*/ 231 h 292"/>
              <a:gd name="T10" fmla="*/ 114 w 559"/>
              <a:gd name="T11" fmla="*/ 219 h 292"/>
              <a:gd name="T12" fmla="*/ 135 w 559"/>
              <a:gd name="T13" fmla="*/ 208 h 292"/>
              <a:gd name="T14" fmla="*/ 158 w 559"/>
              <a:gd name="T15" fmla="*/ 196 h 292"/>
              <a:gd name="T16" fmla="*/ 181 w 559"/>
              <a:gd name="T17" fmla="*/ 185 h 292"/>
              <a:gd name="T18" fmla="*/ 202 w 559"/>
              <a:gd name="T19" fmla="*/ 173 h 292"/>
              <a:gd name="T20" fmla="*/ 225 w 559"/>
              <a:gd name="T21" fmla="*/ 162 h 292"/>
              <a:gd name="T22" fmla="*/ 248 w 559"/>
              <a:gd name="T23" fmla="*/ 150 h 292"/>
              <a:gd name="T24" fmla="*/ 269 w 559"/>
              <a:gd name="T25" fmla="*/ 139 h 292"/>
              <a:gd name="T26" fmla="*/ 292 w 559"/>
              <a:gd name="T27" fmla="*/ 127 h 292"/>
              <a:gd name="T28" fmla="*/ 315 w 559"/>
              <a:gd name="T29" fmla="*/ 115 h 292"/>
              <a:gd name="T30" fmla="*/ 336 w 559"/>
              <a:gd name="T31" fmla="*/ 104 h 292"/>
              <a:gd name="T32" fmla="*/ 359 w 559"/>
              <a:gd name="T33" fmla="*/ 92 h 292"/>
              <a:gd name="T34" fmla="*/ 373 w 559"/>
              <a:gd name="T35" fmla="*/ 87 h 292"/>
              <a:gd name="T36" fmla="*/ 382 w 559"/>
              <a:gd name="T37" fmla="*/ 83 h 292"/>
              <a:gd name="T38" fmla="*/ 404 w 559"/>
              <a:gd name="T39" fmla="*/ 71 h 292"/>
              <a:gd name="T40" fmla="*/ 427 w 559"/>
              <a:gd name="T41" fmla="*/ 60 h 292"/>
              <a:gd name="T42" fmla="*/ 448 w 559"/>
              <a:gd name="T43" fmla="*/ 48 h 292"/>
              <a:gd name="T44" fmla="*/ 461 w 559"/>
              <a:gd name="T45" fmla="*/ 44 h 292"/>
              <a:gd name="T46" fmla="*/ 471 w 559"/>
              <a:gd name="T47" fmla="*/ 39 h 292"/>
              <a:gd name="T48" fmla="*/ 494 w 559"/>
              <a:gd name="T49" fmla="*/ 27 h 292"/>
              <a:gd name="T50" fmla="*/ 517 w 559"/>
              <a:gd name="T51" fmla="*/ 18 h 292"/>
              <a:gd name="T52" fmla="*/ 538 w 559"/>
              <a:gd name="T53" fmla="*/ 6 h 292"/>
              <a:gd name="T54" fmla="*/ 555 w 559"/>
              <a:gd name="T55" fmla="*/ 0 h 292"/>
              <a:gd name="T56" fmla="*/ 559 w 559"/>
              <a:gd name="T57" fmla="*/ 8 h 292"/>
              <a:gd name="T58" fmla="*/ 544 w 559"/>
              <a:gd name="T59" fmla="*/ 16 h 292"/>
              <a:gd name="T60" fmla="*/ 521 w 559"/>
              <a:gd name="T61" fmla="*/ 27 h 292"/>
              <a:gd name="T62" fmla="*/ 500 w 559"/>
              <a:gd name="T63" fmla="*/ 37 h 292"/>
              <a:gd name="T64" fmla="*/ 476 w 559"/>
              <a:gd name="T65" fmla="*/ 48 h 292"/>
              <a:gd name="T66" fmla="*/ 465 w 559"/>
              <a:gd name="T67" fmla="*/ 54 h 292"/>
              <a:gd name="T68" fmla="*/ 453 w 559"/>
              <a:gd name="T69" fmla="*/ 58 h 292"/>
              <a:gd name="T70" fmla="*/ 432 w 559"/>
              <a:gd name="T71" fmla="*/ 69 h 292"/>
              <a:gd name="T72" fmla="*/ 409 w 559"/>
              <a:gd name="T73" fmla="*/ 81 h 292"/>
              <a:gd name="T74" fmla="*/ 388 w 559"/>
              <a:gd name="T75" fmla="*/ 92 h 292"/>
              <a:gd name="T76" fmla="*/ 377 w 559"/>
              <a:gd name="T77" fmla="*/ 96 h 292"/>
              <a:gd name="T78" fmla="*/ 365 w 559"/>
              <a:gd name="T79" fmla="*/ 102 h 292"/>
              <a:gd name="T80" fmla="*/ 342 w 559"/>
              <a:gd name="T81" fmla="*/ 114 h 292"/>
              <a:gd name="T82" fmla="*/ 321 w 559"/>
              <a:gd name="T83" fmla="*/ 125 h 292"/>
              <a:gd name="T84" fmla="*/ 298 w 559"/>
              <a:gd name="T85" fmla="*/ 137 h 292"/>
              <a:gd name="T86" fmla="*/ 275 w 559"/>
              <a:gd name="T87" fmla="*/ 148 h 292"/>
              <a:gd name="T88" fmla="*/ 254 w 559"/>
              <a:gd name="T89" fmla="*/ 160 h 292"/>
              <a:gd name="T90" fmla="*/ 231 w 559"/>
              <a:gd name="T91" fmla="*/ 171 h 292"/>
              <a:gd name="T92" fmla="*/ 208 w 559"/>
              <a:gd name="T93" fmla="*/ 183 h 292"/>
              <a:gd name="T94" fmla="*/ 187 w 559"/>
              <a:gd name="T95" fmla="*/ 194 h 292"/>
              <a:gd name="T96" fmla="*/ 164 w 559"/>
              <a:gd name="T97" fmla="*/ 206 h 292"/>
              <a:gd name="T98" fmla="*/ 141 w 559"/>
              <a:gd name="T99" fmla="*/ 217 h 292"/>
              <a:gd name="T100" fmla="*/ 119 w 559"/>
              <a:gd name="T101" fmla="*/ 229 h 292"/>
              <a:gd name="T102" fmla="*/ 96 w 559"/>
              <a:gd name="T103" fmla="*/ 240 h 292"/>
              <a:gd name="T104" fmla="*/ 73 w 559"/>
              <a:gd name="T105" fmla="*/ 254 h 292"/>
              <a:gd name="T106" fmla="*/ 52 w 559"/>
              <a:gd name="T107" fmla="*/ 265 h 292"/>
              <a:gd name="T108" fmla="*/ 29 w 559"/>
              <a:gd name="T109" fmla="*/ 277 h 292"/>
              <a:gd name="T110" fmla="*/ 18 w 559"/>
              <a:gd name="T111" fmla="*/ 283 h 292"/>
              <a:gd name="T112" fmla="*/ 4 w 559"/>
              <a:gd name="T113" fmla="*/ 292 h 292"/>
              <a:gd name="T114" fmla="*/ 0 w 559"/>
              <a:gd name="T115" fmla="*/ 284 h 292"/>
              <a:gd name="T116" fmla="*/ 2 w 559"/>
              <a:gd name="T117" fmla="*/ 28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9" h="292">
                <a:moveTo>
                  <a:pt x="2" y="281"/>
                </a:moveTo>
                <a:lnTo>
                  <a:pt x="12" y="273"/>
                </a:lnTo>
                <a:lnTo>
                  <a:pt x="12" y="273"/>
                </a:lnTo>
                <a:lnTo>
                  <a:pt x="23" y="267"/>
                </a:lnTo>
                <a:lnTo>
                  <a:pt x="35" y="261"/>
                </a:lnTo>
                <a:lnTo>
                  <a:pt x="46" y="256"/>
                </a:lnTo>
                <a:lnTo>
                  <a:pt x="58" y="250"/>
                </a:lnTo>
                <a:lnTo>
                  <a:pt x="68" y="244"/>
                </a:lnTo>
                <a:lnTo>
                  <a:pt x="79" y="238"/>
                </a:lnTo>
                <a:lnTo>
                  <a:pt x="91" y="231"/>
                </a:lnTo>
                <a:lnTo>
                  <a:pt x="102" y="225"/>
                </a:lnTo>
                <a:lnTo>
                  <a:pt x="114" y="219"/>
                </a:lnTo>
                <a:lnTo>
                  <a:pt x="125" y="213"/>
                </a:lnTo>
                <a:lnTo>
                  <a:pt x="135" y="208"/>
                </a:lnTo>
                <a:lnTo>
                  <a:pt x="146" y="202"/>
                </a:lnTo>
                <a:lnTo>
                  <a:pt x="158" y="196"/>
                </a:lnTo>
                <a:lnTo>
                  <a:pt x="169" y="190"/>
                </a:lnTo>
                <a:lnTo>
                  <a:pt x="181" y="185"/>
                </a:lnTo>
                <a:lnTo>
                  <a:pt x="192" y="179"/>
                </a:lnTo>
                <a:lnTo>
                  <a:pt x="202" y="173"/>
                </a:lnTo>
                <a:lnTo>
                  <a:pt x="213" y="167"/>
                </a:lnTo>
                <a:lnTo>
                  <a:pt x="225" y="162"/>
                </a:lnTo>
                <a:lnTo>
                  <a:pt x="237" y="156"/>
                </a:lnTo>
                <a:lnTo>
                  <a:pt x="248" y="150"/>
                </a:lnTo>
                <a:lnTo>
                  <a:pt x="258" y="144"/>
                </a:lnTo>
                <a:lnTo>
                  <a:pt x="269" y="139"/>
                </a:lnTo>
                <a:lnTo>
                  <a:pt x="281" y="133"/>
                </a:lnTo>
                <a:lnTo>
                  <a:pt x="292" y="127"/>
                </a:lnTo>
                <a:lnTo>
                  <a:pt x="304" y="121"/>
                </a:lnTo>
                <a:lnTo>
                  <a:pt x="315" y="115"/>
                </a:lnTo>
                <a:lnTo>
                  <a:pt x="325" y="110"/>
                </a:lnTo>
                <a:lnTo>
                  <a:pt x="336" y="104"/>
                </a:lnTo>
                <a:lnTo>
                  <a:pt x="348" y="98"/>
                </a:lnTo>
                <a:lnTo>
                  <a:pt x="359" y="92"/>
                </a:lnTo>
                <a:lnTo>
                  <a:pt x="371" y="87"/>
                </a:lnTo>
                <a:lnTo>
                  <a:pt x="373" y="87"/>
                </a:lnTo>
                <a:lnTo>
                  <a:pt x="384" y="83"/>
                </a:lnTo>
                <a:lnTo>
                  <a:pt x="382" y="83"/>
                </a:lnTo>
                <a:lnTo>
                  <a:pt x="392" y="77"/>
                </a:lnTo>
                <a:lnTo>
                  <a:pt x="404" y="71"/>
                </a:lnTo>
                <a:lnTo>
                  <a:pt x="415" y="66"/>
                </a:lnTo>
                <a:lnTo>
                  <a:pt x="427" y="60"/>
                </a:lnTo>
                <a:lnTo>
                  <a:pt x="438" y="54"/>
                </a:lnTo>
                <a:lnTo>
                  <a:pt x="448" y="48"/>
                </a:lnTo>
                <a:lnTo>
                  <a:pt x="450" y="48"/>
                </a:lnTo>
                <a:lnTo>
                  <a:pt x="461" y="44"/>
                </a:lnTo>
                <a:lnTo>
                  <a:pt x="459" y="44"/>
                </a:lnTo>
                <a:lnTo>
                  <a:pt x="471" y="39"/>
                </a:lnTo>
                <a:lnTo>
                  <a:pt x="482" y="33"/>
                </a:lnTo>
                <a:lnTo>
                  <a:pt x="494" y="27"/>
                </a:lnTo>
                <a:lnTo>
                  <a:pt x="505" y="21"/>
                </a:lnTo>
                <a:lnTo>
                  <a:pt x="517" y="18"/>
                </a:lnTo>
                <a:lnTo>
                  <a:pt x="526" y="12"/>
                </a:lnTo>
                <a:lnTo>
                  <a:pt x="538" y="6"/>
                </a:lnTo>
                <a:lnTo>
                  <a:pt x="549" y="0"/>
                </a:lnTo>
                <a:lnTo>
                  <a:pt x="555" y="0"/>
                </a:lnTo>
                <a:lnTo>
                  <a:pt x="557" y="2"/>
                </a:lnTo>
                <a:lnTo>
                  <a:pt x="559" y="8"/>
                </a:lnTo>
                <a:lnTo>
                  <a:pt x="555" y="10"/>
                </a:lnTo>
                <a:lnTo>
                  <a:pt x="544" y="16"/>
                </a:lnTo>
                <a:lnTo>
                  <a:pt x="532" y="21"/>
                </a:lnTo>
                <a:lnTo>
                  <a:pt x="521" y="27"/>
                </a:lnTo>
                <a:lnTo>
                  <a:pt x="511" y="31"/>
                </a:lnTo>
                <a:lnTo>
                  <a:pt x="500" y="37"/>
                </a:lnTo>
                <a:lnTo>
                  <a:pt x="488" y="43"/>
                </a:lnTo>
                <a:lnTo>
                  <a:pt x="476" y="48"/>
                </a:lnTo>
                <a:lnTo>
                  <a:pt x="465" y="54"/>
                </a:lnTo>
                <a:lnTo>
                  <a:pt x="465" y="54"/>
                </a:lnTo>
                <a:lnTo>
                  <a:pt x="453" y="58"/>
                </a:lnTo>
                <a:lnTo>
                  <a:pt x="453" y="58"/>
                </a:lnTo>
                <a:lnTo>
                  <a:pt x="444" y="64"/>
                </a:lnTo>
                <a:lnTo>
                  <a:pt x="432" y="69"/>
                </a:lnTo>
                <a:lnTo>
                  <a:pt x="421" y="75"/>
                </a:lnTo>
                <a:lnTo>
                  <a:pt x="409" y="81"/>
                </a:lnTo>
                <a:lnTo>
                  <a:pt x="398" y="87"/>
                </a:lnTo>
                <a:lnTo>
                  <a:pt x="388" y="92"/>
                </a:lnTo>
                <a:lnTo>
                  <a:pt x="388" y="92"/>
                </a:lnTo>
                <a:lnTo>
                  <a:pt x="377" y="96"/>
                </a:lnTo>
                <a:lnTo>
                  <a:pt x="377" y="96"/>
                </a:lnTo>
                <a:lnTo>
                  <a:pt x="365" y="102"/>
                </a:lnTo>
                <a:lnTo>
                  <a:pt x="354" y="108"/>
                </a:lnTo>
                <a:lnTo>
                  <a:pt x="342" y="114"/>
                </a:lnTo>
                <a:lnTo>
                  <a:pt x="331" y="119"/>
                </a:lnTo>
                <a:lnTo>
                  <a:pt x="321" y="125"/>
                </a:lnTo>
                <a:lnTo>
                  <a:pt x="309" y="131"/>
                </a:lnTo>
                <a:lnTo>
                  <a:pt x="298" y="137"/>
                </a:lnTo>
                <a:lnTo>
                  <a:pt x="286" y="142"/>
                </a:lnTo>
                <a:lnTo>
                  <a:pt x="275" y="148"/>
                </a:lnTo>
                <a:lnTo>
                  <a:pt x="263" y="154"/>
                </a:lnTo>
                <a:lnTo>
                  <a:pt x="254" y="160"/>
                </a:lnTo>
                <a:lnTo>
                  <a:pt x="242" y="165"/>
                </a:lnTo>
                <a:lnTo>
                  <a:pt x="231" y="171"/>
                </a:lnTo>
                <a:lnTo>
                  <a:pt x="219" y="177"/>
                </a:lnTo>
                <a:lnTo>
                  <a:pt x="208" y="183"/>
                </a:lnTo>
                <a:lnTo>
                  <a:pt x="198" y="188"/>
                </a:lnTo>
                <a:lnTo>
                  <a:pt x="187" y="194"/>
                </a:lnTo>
                <a:lnTo>
                  <a:pt x="175" y="200"/>
                </a:lnTo>
                <a:lnTo>
                  <a:pt x="164" y="206"/>
                </a:lnTo>
                <a:lnTo>
                  <a:pt x="152" y="212"/>
                </a:lnTo>
                <a:lnTo>
                  <a:pt x="141" y="217"/>
                </a:lnTo>
                <a:lnTo>
                  <a:pt x="131" y="223"/>
                </a:lnTo>
                <a:lnTo>
                  <a:pt x="119" y="229"/>
                </a:lnTo>
                <a:lnTo>
                  <a:pt x="108" y="235"/>
                </a:lnTo>
                <a:lnTo>
                  <a:pt x="96" y="240"/>
                </a:lnTo>
                <a:lnTo>
                  <a:pt x="85" y="248"/>
                </a:lnTo>
                <a:lnTo>
                  <a:pt x="73" y="254"/>
                </a:lnTo>
                <a:lnTo>
                  <a:pt x="64" y="260"/>
                </a:lnTo>
                <a:lnTo>
                  <a:pt x="52" y="265"/>
                </a:lnTo>
                <a:lnTo>
                  <a:pt x="41" y="271"/>
                </a:lnTo>
                <a:lnTo>
                  <a:pt x="29" y="277"/>
                </a:lnTo>
                <a:lnTo>
                  <a:pt x="18" y="283"/>
                </a:lnTo>
                <a:lnTo>
                  <a:pt x="18" y="283"/>
                </a:lnTo>
                <a:lnTo>
                  <a:pt x="8" y="290"/>
                </a:lnTo>
                <a:lnTo>
                  <a:pt x="4" y="292"/>
                </a:lnTo>
                <a:lnTo>
                  <a:pt x="0" y="288"/>
                </a:lnTo>
                <a:lnTo>
                  <a:pt x="0" y="284"/>
                </a:lnTo>
                <a:lnTo>
                  <a:pt x="2" y="281"/>
                </a:lnTo>
                <a:lnTo>
                  <a:pt x="2" y="281"/>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61" name="Freeform 99"/>
          <p:cNvSpPr>
            <a:spLocks/>
          </p:cNvSpPr>
          <p:nvPr/>
        </p:nvSpPr>
        <p:spPr bwMode="auto">
          <a:xfrm>
            <a:off x="4221239" y="2190751"/>
            <a:ext cx="442913" cy="195263"/>
          </a:xfrm>
          <a:custGeom>
            <a:avLst/>
            <a:gdLst>
              <a:gd name="T0" fmla="*/ 13 w 556"/>
              <a:gd name="T1" fmla="*/ 232 h 246"/>
              <a:gd name="T2" fmla="*/ 46 w 556"/>
              <a:gd name="T3" fmla="*/ 215 h 246"/>
              <a:gd name="T4" fmla="*/ 57 w 556"/>
              <a:gd name="T5" fmla="*/ 211 h 246"/>
              <a:gd name="T6" fmla="*/ 92 w 556"/>
              <a:gd name="T7" fmla="*/ 196 h 246"/>
              <a:gd name="T8" fmla="*/ 115 w 556"/>
              <a:gd name="T9" fmla="*/ 184 h 246"/>
              <a:gd name="T10" fmla="*/ 136 w 556"/>
              <a:gd name="T11" fmla="*/ 175 h 246"/>
              <a:gd name="T12" fmla="*/ 147 w 556"/>
              <a:gd name="T13" fmla="*/ 171 h 246"/>
              <a:gd name="T14" fmla="*/ 170 w 556"/>
              <a:gd name="T15" fmla="*/ 159 h 246"/>
              <a:gd name="T16" fmla="*/ 192 w 556"/>
              <a:gd name="T17" fmla="*/ 150 h 246"/>
              <a:gd name="T18" fmla="*/ 203 w 556"/>
              <a:gd name="T19" fmla="*/ 146 h 246"/>
              <a:gd name="T20" fmla="*/ 226 w 556"/>
              <a:gd name="T21" fmla="*/ 135 h 246"/>
              <a:gd name="T22" fmla="*/ 247 w 556"/>
              <a:gd name="T23" fmla="*/ 125 h 246"/>
              <a:gd name="T24" fmla="*/ 259 w 556"/>
              <a:gd name="T25" fmla="*/ 121 h 246"/>
              <a:gd name="T26" fmla="*/ 291 w 556"/>
              <a:gd name="T27" fmla="*/ 106 h 246"/>
              <a:gd name="T28" fmla="*/ 303 w 556"/>
              <a:gd name="T29" fmla="*/ 102 h 246"/>
              <a:gd name="T30" fmla="*/ 328 w 556"/>
              <a:gd name="T31" fmla="*/ 92 h 246"/>
              <a:gd name="T32" fmla="*/ 349 w 556"/>
              <a:gd name="T33" fmla="*/ 83 h 246"/>
              <a:gd name="T34" fmla="*/ 372 w 556"/>
              <a:gd name="T35" fmla="*/ 73 h 246"/>
              <a:gd name="T36" fmla="*/ 383 w 556"/>
              <a:gd name="T37" fmla="*/ 67 h 246"/>
              <a:gd name="T38" fmla="*/ 405 w 556"/>
              <a:gd name="T39" fmla="*/ 60 h 246"/>
              <a:gd name="T40" fmla="*/ 428 w 556"/>
              <a:gd name="T41" fmla="*/ 50 h 246"/>
              <a:gd name="T42" fmla="*/ 439 w 556"/>
              <a:gd name="T43" fmla="*/ 44 h 246"/>
              <a:gd name="T44" fmla="*/ 460 w 556"/>
              <a:gd name="T45" fmla="*/ 37 h 246"/>
              <a:gd name="T46" fmla="*/ 483 w 556"/>
              <a:gd name="T47" fmla="*/ 27 h 246"/>
              <a:gd name="T48" fmla="*/ 504 w 556"/>
              <a:gd name="T49" fmla="*/ 17 h 246"/>
              <a:gd name="T50" fmla="*/ 529 w 556"/>
              <a:gd name="T51" fmla="*/ 10 h 246"/>
              <a:gd name="T52" fmla="*/ 539 w 556"/>
              <a:gd name="T53" fmla="*/ 4 h 246"/>
              <a:gd name="T54" fmla="*/ 556 w 556"/>
              <a:gd name="T55" fmla="*/ 4 h 246"/>
              <a:gd name="T56" fmla="*/ 543 w 556"/>
              <a:gd name="T57" fmla="*/ 14 h 246"/>
              <a:gd name="T58" fmla="*/ 533 w 556"/>
              <a:gd name="T59" fmla="*/ 19 h 246"/>
              <a:gd name="T60" fmla="*/ 510 w 556"/>
              <a:gd name="T61" fmla="*/ 27 h 246"/>
              <a:gd name="T62" fmla="*/ 487 w 556"/>
              <a:gd name="T63" fmla="*/ 37 h 246"/>
              <a:gd name="T64" fmla="*/ 466 w 556"/>
              <a:gd name="T65" fmla="*/ 46 h 246"/>
              <a:gd name="T66" fmla="*/ 443 w 556"/>
              <a:gd name="T67" fmla="*/ 54 h 246"/>
              <a:gd name="T68" fmla="*/ 431 w 556"/>
              <a:gd name="T69" fmla="*/ 60 h 246"/>
              <a:gd name="T70" fmla="*/ 410 w 556"/>
              <a:gd name="T71" fmla="*/ 69 h 246"/>
              <a:gd name="T72" fmla="*/ 387 w 556"/>
              <a:gd name="T73" fmla="*/ 77 h 246"/>
              <a:gd name="T74" fmla="*/ 376 w 556"/>
              <a:gd name="T75" fmla="*/ 83 h 246"/>
              <a:gd name="T76" fmla="*/ 353 w 556"/>
              <a:gd name="T77" fmla="*/ 92 h 246"/>
              <a:gd name="T78" fmla="*/ 332 w 556"/>
              <a:gd name="T79" fmla="*/ 102 h 246"/>
              <a:gd name="T80" fmla="*/ 309 w 556"/>
              <a:gd name="T81" fmla="*/ 111 h 246"/>
              <a:gd name="T82" fmla="*/ 297 w 556"/>
              <a:gd name="T83" fmla="*/ 115 h 246"/>
              <a:gd name="T84" fmla="*/ 264 w 556"/>
              <a:gd name="T85" fmla="*/ 131 h 246"/>
              <a:gd name="T86" fmla="*/ 253 w 556"/>
              <a:gd name="T87" fmla="*/ 135 h 246"/>
              <a:gd name="T88" fmla="*/ 230 w 556"/>
              <a:gd name="T89" fmla="*/ 144 h 246"/>
              <a:gd name="T90" fmla="*/ 209 w 556"/>
              <a:gd name="T91" fmla="*/ 156 h 246"/>
              <a:gd name="T92" fmla="*/ 197 w 556"/>
              <a:gd name="T93" fmla="*/ 159 h 246"/>
              <a:gd name="T94" fmla="*/ 174 w 556"/>
              <a:gd name="T95" fmla="*/ 169 h 246"/>
              <a:gd name="T96" fmla="*/ 153 w 556"/>
              <a:gd name="T97" fmla="*/ 181 h 246"/>
              <a:gd name="T98" fmla="*/ 142 w 556"/>
              <a:gd name="T99" fmla="*/ 184 h 246"/>
              <a:gd name="T100" fmla="*/ 119 w 556"/>
              <a:gd name="T101" fmla="*/ 194 h 246"/>
              <a:gd name="T102" fmla="*/ 96 w 556"/>
              <a:gd name="T103" fmla="*/ 206 h 246"/>
              <a:gd name="T104" fmla="*/ 63 w 556"/>
              <a:gd name="T105" fmla="*/ 221 h 246"/>
              <a:gd name="T106" fmla="*/ 51 w 556"/>
              <a:gd name="T107" fmla="*/ 225 h 246"/>
              <a:gd name="T108" fmla="*/ 19 w 556"/>
              <a:gd name="T109" fmla="*/ 242 h 246"/>
              <a:gd name="T110" fmla="*/ 1 w 556"/>
              <a:gd name="T111" fmla="*/ 246 h 246"/>
              <a:gd name="T112" fmla="*/ 3 w 556"/>
              <a:gd name="T113" fmla="*/ 23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6" h="246">
                <a:moveTo>
                  <a:pt x="3" y="236"/>
                </a:moveTo>
                <a:lnTo>
                  <a:pt x="15" y="232"/>
                </a:lnTo>
                <a:lnTo>
                  <a:pt x="13" y="232"/>
                </a:lnTo>
                <a:lnTo>
                  <a:pt x="24" y="227"/>
                </a:lnTo>
                <a:lnTo>
                  <a:pt x="34" y="221"/>
                </a:lnTo>
                <a:lnTo>
                  <a:pt x="46" y="215"/>
                </a:lnTo>
                <a:lnTo>
                  <a:pt x="48" y="215"/>
                </a:lnTo>
                <a:lnTo>
                  <a:pt x="59" y="211"/>
                </a:lnTo>
                <a:lnTo>
                  <a:pt x="57" y="211"/>
                </a:lnTo>
                <a:lnTo>
                  <a:pt x="69" y="206"/>
                </a:lnTo>
                <a:lnTo>
                  <a:pt x="80" y="200"/>
                </a:lnTo>
                <a:lnTo>
                  <a:pt x="92" y="196"/>
                </a:lnTo>
                <a:lnTo>
                  <a:pt x="101" y="190"/>
                </a:lnTo>
                <a:lnTo>
                  <a:pt x="113" y="184"/>
                </a:lnTo>
                <a:lnTo>
                  <a:pt x="115" y="184"/>
                </a:lnTo>
                <a:lnTo>
                  <a:pt x="126" y="181"/>
                </a:lnTo>
                <a:lnTo>
                  <a:pt x="124" y="181"/>
                </a:lnTo>
                <a:lnTo>
                  <a:pt x="136" y="175"/>
                </a:lnTo>
                <a:lnTo>
                  <a:pt x="138" y="175"/>
                </a:lnTo>
                <a:lnTo>
                  <a:pt x="149" y="171"/>
                </a:lnTo>
                <a:lnTo>
                  <a:pt x="147" y="171"/>
                </a:lnTo>
                <a:lnTo>
                  <a:pt x="157" y="165"/>
                </a:lnTo>
                <a:lnTo>
                  <a:pt x="168" y="159"/>
                </a:lnTo>
                <a:lnTo>
                  <a:pt x="170" y="159"/>
                </a:lnTo>
                <a:lnTo>
                  <a:pt x="182" y="156"/>
                </a:lnTo>
                <a:lnTo>
                  <a:pt x="180" y="156"/>
                </a:lnTo>
                <a:lnTo>
                  <a:pt x="192" y="150"/>
                </a:lnTo>
                <a:lnTo>
                  <a:pt x="193" y="150"/>
                </a:lnTo>
                <a:lnTo>
                  <a:pt x="205" y="146"/>
                </a:lnTo>
                <a:lnTo>
                  <a:pt x="203" y="146"/>
                </a:lnTo>
                <a:lnTo>
                  <a:pt x="215" y="140"/>
                </a:lnTo>
                <a:lnTo>
                  <a:pt x="224" y="135"/>
                </a:lnTo>
                <a:lnTo>
                  <a:pt x="226" y="135"/>
                </a:lnTo>
                <a:lnTo>
                  <a:pt x="238" y="131"/>
                </a:lnTo>
                <a:lnTo>
                  <a:pt x="236" y="131"/>
                </a:lnTo>
                <a:lnTo>
                  <a:pt x="247" y="125"/>
                </a:lnTo>
                <a:lnTo>
                  <a:pt x="249" y="125"/>
                </a:lnTo>
                <a:lnTo>
                  <a:pt x="261" y="121"/>
                </a:lnTo>
                <a:lnTo>
                  <a:pt x="259" y="121"/>
                </a:lnTo>
                <a:lnTo>
                  <a:pt x="270" y="115"/>
                </a:lnTo>
                <a:lnTo>
                  <a:pt x="282" y="111"/>
                </a:lnTo>
                <a:lnTo>
                  <a:pt x="291" y="106"/>
                </a:lnTo>
                <a:lnTo>
                  <a:pt x="293" y="106"/>
                </a:lnTo>
                <a:lnTo>
                  <a:pt x="305" y="102"/>
                </a:lnTo>
                <a:lnTo>
                  <a:pt x="303" y="102"/>
                </a:lnTo>
                <a:lnTo>
                  <a:pt x="314" y="96"/>
                </a:lnTo>
                <a:lnTo>
                  <a:pt x="316" y="96"/>
                </a:lnTo>
                <a:lnTo>
                  <a:pt x="328" y="92"/>
                </a:lnTo>
                <a:lnTo>
                  <a:pt x="326" y="92"/>
                </a:lnTo>
                <a:lnTo>
                  <a:pt x="337" y="87"/>
                </a:lnTo>
                <a:lnTo>
                  <a:pt x="349" y="83"/>
                </a:lnTo>
                <a:lnTo>
                  <a:pt x="359" y="77"/>
                </a:lnTo>
                <a:lnTo>
                  <a:pt x="360" y="77"/>
                </a:lnTo>
                <a:lnTo>
                  <a:pt x="372" y="73"/>
                </a:lnTo>
                <a:lnTo>
                  <a:pt x="370" y="73"/>
                </a:lnTo>
                <a:lnTo>
                  <a:pt x="382" y="67"/>
                </a:lnTo>
                <a:lnTo>
                  <a:pt x="383" y="67"/>
                </a:lnTo>
                <a:lnTo>
                  <a:pt x="395" y="63"/>
                </a:lnTo>
                <a:lnTo>
                  <a:pt x="407" y="60"/>
                </a:lnTo>
                <a:lnTo>
                  <a:pt x="405" y="60"/>
                </a:lnTo>
                <a:lnTo>
                  <a:pt x="414" y="54"/>
                </a:lnTo>
                <a:lnTo>
                  <a:pt x="416" y="54"/>
                </a:lnTo>
                <a:lnTo>
                  <a:pt x="428" y="50"/>
                </a:lnTo>
                <a:lnTo>
                  <a:pt x="426" y="50"/>
                </a:lnTo>
                <a:lnTo>
                  <a:pt x="437" y="44"/>
                </a:lnTo>
                <a:lnTo>
                  <a:pt x="439" y="44"/>
                </a:lnTo>
                <a:lnTo>
                  <a:pt x="451" y="40"/>
                </a:lnTo>
                <a:lnTo>
                  <a:pt x="462" y="37"/>
                </a:lnTo>
                <a:lnTo>
                  <a:pt x="460" y="37"/>
                </a:lnTo>
                <a:lnTo>
                  <a:pt x="470" y="31"/>
                </a:lnTo>
                <a:lnTo>
                  <a:pt x="472" y="31"/>
                </a:lnTo>
                <a:lnTo>
                  <a:pt x="483" y="27"/>
                </a:lnTo>
                <a:lnTo>
                  <a:pt x="495" y="23"/>
                </a:lnTo>
                <a:lnTo>
                  <a:pt x="493" y="23"/>
                </a:lnTo>
                <a:lnTo>
                  <a:pt x="504" y="17"/>
                </a:lnTo>
                <a:lnTo>
                  <a:pt x="506" y="17"/>
                </a:lnTo>
                <a:lnTo>
                  <a:pt x="518" y="14"/>
                </a:lnTo>
                <a:lnTo>
                  <a:pt x="529" y="10"/>
                </a:lnTo>
                <a:lnTo>
                  <a:pt x="527" y="10"/>
                </a:lnTo>
                <a:lnTo>
                  <a:pt x="537" y="4"/>
                </a:lnTo>
                <a:lnTo>
                  <a:pt x="539" y="4"/>
                </a:lnTo>
                <a:lnTo>
                  <a:pt x="551" y="0"/>
                </a:lnTo>
                <a:lnTo>
                  <a:pt x="554" y="0"/>
                </a:lnTo>
                <a:lnTo>
                  <a:pt x="556" y="4"/>
                </a:lnTo>
                <a:lnTo>
                  <a:pt x="556" y="8"/>
                </a:lnTo>
                <a:lnTo>
                  <a:pt x="554" y="10"/>
                </a:lnTo>
                <a:lnTo>
                  <a:pt x="543" y="14"/>
                </a:lnTo>
                <a:lnTo>
                  <a:pt x="543" y="14"/>
                </a:lnTo>
                <a:lnTo>
                  <a:pt x="533" y="19"/>
                </a:lnTo>
                <a:lnTo>
                  <a:pt x="533" y="19"/>
                </a:lnTo>
                <a:lnTo>
                  <a:pt x="522" y="23"/>
                </a:lnTo>
                <a:lnTo>
                  <a:pt x="510" y="27"/>
                </a:lnTo>
                <a:lnTo>
                  <a:pt x="510" y="27"/>
                </a:lnTo>
                <a:lnTo>
                  <a:pt x="499" y="33"/>
                </a:lnTo>
                <a:lnTo>
                  <a:pt x="499" y="33"/>
                </a:lnTo>
                <a:lnTo>
                  <a:pt x="487" y="37"/>
                </a:lnTo>
                <a:lnTo>
                  <a:pt x="476" y="40"/>
                </a:lnTo>
                <a:lnTo>
                  <a:pt x="476" y="40"/>
                </a:lnTo>
                <a:lnTo>
                  <a:pt x="466" y="46"/>
                </a:lnTo>
                <a:lnTo>
                  <a:pt x="466" y="46"/>
                </a:lnTo>
                <a:lnTo>
                  <a:pt x="455" y="50"/>
                </a:lnTo>
                <a:lnTo>
                  <a:pt x="443" y="54"/>
                </a:lnTo>
                <a:lnTo>
                  <a:pt x="443" y="54"/>
                </a:lnTo>
                <a:lnTo>
                  <a:pt x="431" y="60"/>
                </a:lnTo>
                <a:lnTo>
                  <a:pt x="431" y="60"/>
                </a:lnTo>
                <a:lnTo>
                  <a:pt x="420" y="63"/>
                </a:lnTo>
                <a:lnTo>
                  <a:pt x="420" y="63"/>
                </a:lnTo>
                <a:lnTo>
                  <a:pt x="410" y="69"/>
                </a:lnTo>
                <a:lnTo>
                  <a:pt x="410" y="69"/>
                </a:lnTo>
                <a:lnTo>
                  <a:pt x="399" y="73"/>
                </a:lnTo>
                <a:lnTo>
                  <a:pt x="387" y="77"/>
                </a:lnTo>
                <a:lnTo>
                  <a:pt x="387" y="77"/>
                </a:lnTo>
                <a:lnTo>
                  <a:pt x="376" y="83"/>
                </a:lnTo>
                <a:lnTo>
                  <a:pt x="376" y="83"/>
                </a:lnTo>
                <a:lnTo>
                  <a:pt x="364" y="87"/>
                </a:lnTo>
                <a:lnTo>
                  <a:pt x="364" y="87"/>
                </a:lnTo>
                <a:lnTo>
                  <a:pt x="353" y="92"/>
                </a:lnTo>
                <a:lnTo>
                  <a:pt x="343" y="96"/>
                </a:lnTo>
                <a:lnTo>
                  <a:pt x="332" y="102"/>
                </a:lnTo>
                <a:lnTo>
                  <a:pt x="332" y="102"/>
                </a:lnTo>
                <a:lnTo>
                  <a:pt x="320" y="106"/>
                </a:lnTo>
                <a:lnTo>
                  <a:pt x="320" y="106"/>
                </a:lnTo>
                <a:lnTo>
                  <a:pt x="309" y="111"/>
                </a:lnTo>
                <a:lnTo>
                  <a:pt x="309" y="111"/>
                </a:lnTo>
                <a:lnTo>
                  <a:pt x="297" y="115"/>
                </a:lnTo>
                <a:lnTo>
                  <a:pt x="297" y="115"/>
                </a:lnTo>
                <a:lnTo>
                  <a:pt x="286" y="121"/>
                </a:lnTo>
                <a:lnTo>
                  <a:pt x="276" y="125"/>
                </a:lnTo>
                <a:lnTo>
                  <a:pt x="264" y="131"/>
                </a:lnTo>
                <a:lnTo>
                  <a:pt x="264" y="131"/>
                </a:lnTo>
                <a:lnTo>
                  <a:pt x="253" y="135"/>
                </a:lnTo>
                <a:lnTo>
                  <a:pt x="253" y="135"/>
                </a:lnTo>
                <a:lnTo>
                  <a:pt x="241" y="140"/>
                </a:lnTo>
                <a:lnTo>
                  <a:pt x="241" y="140"/>
                </a:lnTo>
                <a:lnTo>
                  <a:pt x="230" y="144"/>
                </a:lnTo>
                <a:lnTo>
                  <a:pt x="230" y="144"/>
                </a:lnTo>
                <a:lnTo>
                  <a:pt x="220" y="150"/>
                </a:lnTo>
                <a:lnTo>
                  <a:pt x="209" y="156"/>
                </a:lnTo>
                <a:lnTo>
                  <a:pt x="209" y="156"/>
                </a:lnTo>
                <a:lnTo>
                  <a:pt x="197" y="159"/>
                </a:lnTo>
                <a:lnTo>
                  <a:pt x="197" y="159"/>
                </a:lnTo>
                <a:lnTo>
                  <a:pt x="186" y="165"/>
                </a:lnTo>
                <a:lnTo>
                  <a:pt x="186" y="165"/>
                </a:lnTo>
                <a:lnTo>
                  <a:pt x="174" y="169"/>
                </a:lnTo>
                <a:lnTo>
                  <a:pt x="174" y="169"/>
                </a:lnTo>
                <a:lnTo>
                  <a:pt x="163" y="175"/>
                </a:lnTo>
                <a:lnTo>
                  <a:pt x="153" y="181"/>
                </a:lnTo>
                <a:lnTo>
                  <a:pt x="153" y="181"/>
                </a:lnTo>
                <a:lnTo>
                  <a:pt x="142" y="184"/>
                </a:lnTo>
                <a:lnTo>
                  <a:pt x="142" y="184"/>
                </a:lnTo>
                <a:lnTo>
                  <a:pt x="130" y="190"/>
                </a:lnTo>
                <a:lnTo>
                  <a:pt x="130" y="190"/>
                </a:lnTo>
                <a:lnTo>
                  <a:pt x="119" y="194"/>
                </a:lnTo>
                <a:lnTo>
                  <a:pt x="119" y="194"/>
                </a:lnTo>
                <a:lnTo>
                  <a:pt x="107" y="200"/>
                </a:lnTo>
                <a:lnTo>
                  <a:pt x="96" y="206"/>
                </a:lnTo>
                <a:lnTo>
                  <a:pt x="86" y="209"/>
                </a:lnTo>
                <a:lnTo>
                  <a:pt x="74" y="215"/>
                </a:lnTo>
                <a:lnTo>
                  <a:pt x="63" y="221"/>
                </a:lnTo>
                <a:lnTo>
                  <a:pt x="63" y="221"/>
                </a:lnTo>
                <a:lnTo>
                  <a:pt x="51" y="225"/>
                </a:lnTo>
                <a:lnTo>
                  <a:pt x="51" y="225"/>
                </a:lnTo>
                <a:lnTo>
                  <a:pt x="40" y="231"/>
                </a:lnTo>
                <a:lnTo>
                  <a:pt x="30" y="236"/>
                </a:lnTo>
                <a:lnTo>
                  <a:pt x="19" y="242"/>
                </a:lnTo>
                <a:lnTo>
                  <a:pt x="19" y="242"/>
                </a:lnTo>
                <a:lnTo>
                  <a:pt x="7" y="246"/>
                </a:lnTo>
                <a:lnTo>
                  <a:pt x="1" y="246"/>
                </a:lnTo>
                <a:lnTo>
                  <a:pt x="0" y="244"/>
                </a:lnTo>
                <a:lnTo>
                  <a:pt x="0" y="238"/>
                </a:lnTo>
                <a:lnTo>
                  <a:pt x="3" y="236"/>
                </a:lnTo>
                <a:lnTo>
                  <a:pt x="3" y="236"/>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62" name="Freeform 100"/>
          <p:cNvSpPr>
            <a:spLocks/>
          </p:cNvSpPr>
          <p:nvPr/>
        </p:nvSpPr>
        <p:spPr bwMode="auto">
          <a:xfrm>
            <a:off x="4656214" y="2035177"/>
            <a:ext cx="442913" cy="163513"/>
          </a:xfrm>
          <a:custGeom>
            <a:avLst/>
            <a:gdLst>
              <a:gd name="T0" fmla="*/ 13 w 558"/>
              <a:gd name="T1" fmla="*/ 192 h 206"/>
              <a:gd name="T2" fmla="*/ 38 w 558"/>
              <a:gd name="T3" fmla="*/ 183 h 206"/>
              <a:gd name="T4" fmla="*/ 69 w 558"/>
              <a:gd name="T5" fmla="*/ 169 h 206"/>
              <a:gd name="T6" fmla="*/ 94 w 558"/>
              <a:gd name="T7" fmla="*/ 162 h 206"/>
              <a:gd name="T8" fmla="*/ 113 w 558"/>
              <a:gd name="T9" fmla="*/ 152 h 206"/>
              <a:gd name="T10" fmla="*/ 138 w 558"/>
              <a:gd name="T11" fmla="*/ 144 h 206"/>
              <a:gd name="T12" fmla="*/ 172 w 558"/>
              <a:gd name="T13" fmla="*/ 133 h 206"/>
              <a:gd name="T14" fmla="*/ 182 w 558"/>
              <a:gd name="T15" fmla="*/ 127 h 206"/>
              <a:gd name="T16" fmla="*/ 217 w 558"/>
              <a:gd name="T17" fmla="*/ 115 h 206"/>
              <a:gd name="T18" fmla="*/ 249 w 558"/>
              <a:gd name="T19" fmla="*/ 104 h 206"/>
              <a:gd name="T20" fmla="*/ 270 w 558"/>
              <a:gd name="T21" fmla="*/ 96 h 206"/>
              <a:gd name="T22" fmla="*/ 295 w 558"/>
              <a:gd name="T23" fmla="*/ 87 h 206"/>
              <a:gd name="T24" fmla="*/ 328 w 558"/>
              <a:gd name="T25" fmla="*/ 75 h 206"/>
              <a:gd name="T26" fmla="*/ 363 w 558"/>
              <a:gd name="T27" fmla="*/ 64 h 206"/>
              <a:gd name="T28" fmla="*/ 395 w 558"/>
              <a:gd name="T29" fmla="*/ 52 h 206"/>
              <a:gd name="T30" fmla="*/ 430 w 558"/>
              <a:gd name="T31" fmla="*/ 41 h 206"/>
              <a:gd name="T32" fmla="*/ 451 w 558"/>
              <a:gd name="T33" fmla="*/ 33 h 206"/>
              <a:gd name="T34" fmla="*/ 474 w 558"/>
              <a:gd name="T35" fmla="*/ 27 h 206"/>
              <a:gd name="T36" fmla="*/ 507 w 558"/>
              <a:gd name="T37" fmla="*/ 16 h 206"/>
              <a:gd name="T38" fmla="*/ 541 w 558"/>
              <a:gd name="T39" fmla="*/ 4 h 206"/>
              <a:gd name="T40" fmla="*/ 558 w 558"/>
              <a:gd name="T41" fmla="*/ 4 h 206"/>
              <a:gd name="T42" fmla="*/ 545 w 558"/>
              <a:gd name="T43" fmla="*/ 14 h 206"/>
              <a:gd name="T44" fmla="*/ 510 w 558"/>
              <a:gd name="T45" fmla="*/ 25 h 206"/>
              <a:gd name="T46" fmla="*/ 478 w 558"/>
              <a:gd name="T47" fmla="*/ 37 h 206"/>
              <a:gd name="T48" fmla="*/ 453 w 558"/>
              <a:gd name="T49" fmla="*/ 44 h 206"/>
              <a:gd name="T50" fmla="*/ 434 w 558"/>
              <a:gd name="T51" fmla="*/ 50 h 206"/>
              <a:gd name="T52" fmla="*/ 399 w 558"/>
              <a:gd name="T53" fmla="*/ 62 h 206"/>
              <a:gd name="T54" fmla="*/ 366 w 558"/>
              <a:gd name="T55" fmla="*/ 73 h 206"/>
              <a:gd name="T56" fmla="*/ 332 w 558"/>
              <a:gd name="T57" fmla="*/ 85 h 206"/>
              <a:gd name="T58" fmla="*/ 299 w 558"/>
              <a:gd name="T59" fmla="*/ 96 h 206"/>
              <a:gd name="T60" fmla="*/ 276 w 558"/>
              <a:gd name="T61" fmla="*/ 106 h 206"/>
              <a:gd name="T62" fmla="*/ 253 w 558"/>
              <a:gd name="T63" fmla="*/ 114 h 206"/>
              <a:gd name="T64" fmla="*/ 220 w 558"/>
              <a:gd name="T65" fmla="*/ 125 h 206"/>
              <a:gd name="T66" fmla="*/ 186 w 558"/>
              <a:gd name="T67" fmla="*/ 137 h 206"/>
              <a:gd name="T68" fmla="*/ 176 w 558"/>
              <a:gd name="T69" fmla="*/ 142 h 206"/>
              <a:gd name="T70" fmla="*/ 142 w 558"/>
              <a:gd name="T71" fmla="*/ 154 h 206"/>
              <a:gd name="T72" fmla="*/ 119 w 558"/>
              <a:gd name="T73" fmla="*/ 162 h 206"/>
              <a:gd name="T74" fmla="*/ 98 w 558"/>
              <a:gd name="T75" fmla="*/ 171 h 206"/>
              <a:gd name="T76" fmla="*/ 75 w 558"/>
              <a:gd name="T77" fmla="*/ 179 h 206"/>
              <a:gd name="T78" fmla="*/ 42 w 558"/>
              <a:gd name="T79" fmla="*/ 192 h 206"/>
              <a:gd name="T80" fmla="*/ 19 w 558"/>
              <a:gd name="T81" fmla="*/ 202 h 206"/>
              <a:gd name="T82" fmla="*/ 2 w 558"/>
              <a:gd name="T83" fmla="*/ 206 h 206"/>
              <a:gd name="T84" fmla="*/ 4 w 558"/>
              <a:gd name="T85" fmla="*/ 19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8" h="206">
                <a:moveTo>
                  <a:pt x="4" y="196"/>
                </a:moveTo>
                <a:lnTo>
                  <a:pt x="15" y="192"/>
                </a:lnTo>
                <a:lnTo>
                  <a:pt x="13" y="192"/>
                </a:lnTo>
                <a:lnTo>
                  <a:pt x="25" y="186"/>
                </a:lnTo>
                <a:lnTo>
                  <a:pt x="27" y="186"/>
                </a:lnTo>
                <a:lnTo>
                  <a:pt x="38" y="183"/>
                </a:lnTo>
                <a:lnTo>
                  <a:pt x="50" y="179"/>
                </a:lnTo>
                <a:lnTo>
                  <a:pt x="59" y="175"/>
                </a:lnTo>
                <a:lnTo>
                  <a:pt x="69" y="169"/>
                </a:lnTo>
                <a:lnTo>
                  <a:pt x="71" y="169"/>
                </a:lnTo>
                <a:lnTo>
                  <a:pt x="82" y="165"/>
                </a:lnTo>
                <a:lnTo>
                  <a:pt x="94" y="162"/>
                </a:lnTo>
                <a:lnTo>
                  <a:pt x="105" y="158"/>
                </a:lnTo>
                <a:lnTo>
                  <a:pt x="103" y="158"/>
                </a:lnTo>
                <a:lnTo>
                  <a:pt x="113" y="152"/>
                </a:lnTo>
                <a:lnTo>
                  <a:pt x="115" y="152"/>
                </a:lnTo>
                <a:lnTo>
                  <a:pt x="126" y="148"/>
                </a:lnTo>
                <a:lnTo>
                  <a:pt x="138" y="144"/>
                </a:lnTo>
                <a:lnTo>
                  <a:pt x="149" y="140"/>
                </a:lnTo>
                <a:lnTo>
                  <a:pt x="161" y="137"/>
                </a:lnTo>
                <a:lnTo>
                  <a:pt x="172" y="133"/>
                </a:lnTo>
                <a:lnTo>
                  <a:pt x="171" y="133"/>
                </a:lnTo>
                <a:lnTo>
                  <a:pt x="180" y="127"/>
                </a:lnTo>
                <a:lnTo>
                  <a:pt x="182" y="127"/>
                </a:lnTo>
                <a:lnTo>
                  <a:pt x="194" y="123"/>
                </a:lnTo>
                <a:lnTo>
                  <a:pt x="205" y="119"/>
                </a:lnTo>
                <a:lnTo>
                  <a:pt x="217" y="115"/>
                </a:lnTo>
                <a:lnTo>
                  <a:pt x="228" y="112"/>
                </a:lnTo>
                <a:lnTo>
                  <a:pt x="240" y="108"/>
                </a:lnTo>
                <a:lnTo>
                  <a:pt x="249" y="104"/>
                </a:lnTo>
                <a:lnTo>
                  <a:pt x="261" y="100"/>
                </a:lnTo>
                <a:lnTo>
                  <a:pt x="272" y="96"/>
                </a:lnTo>
                <a:lnTo>
                  <a:pt x="270" y="96"/>
                </a:lnTo>
                <a:lnTo>
                  <a:pt x="282" y="90"/>
                </a:lnTo>
                <a:lnTo>
                  <a:pt x="284" y="90"/>
                </a:lnTo>
                <a:lnTo>
                  <a:pt x="295" y="87"/>
                </a:lnTo>
                <a:lnTo>
                  <a:pt x="305" y="83"/>
                </a:lnTo>
                <a:lnTo>
                  <a:pt x="316" y="79"/>
                </a:lnTo>
                <a:lnTo>
                  <a:pt x="328" y="75"/>
                </a:lnTo>
                <a:lnTo>
                  <a:pt x="340" y="71"/>
                </a:lnTo>
                <a:lnTo>
                  <a:pt x="351" y="67"/>
                </a:lnTo>
                <a:lnTo>
                  <a:pt x="363" y="64"/>
                </a:lnTo>
                <a:lnTo>
                  <a:pt x="372" y="60"/>
                </a:lnTo>
                <a:lnTo>
                  <a:pt x="384" y="56"/>
                </a:lnTo>
                <a:lnTo>
                  <a:pt x="395" y="52"/>
                </a:lnTo>
                <a:lnTo>
                  <a:pt x="407" y="48"/>
                </a:lnTo>
                <a:lnTo>
                  <a:pt x="418" y="44"/>
                </a:lnTo>
                <a:lnTo>
                  <a:pt x="430" y="41"/>
                </a:lnTo>
                <a:lnTo>
                  <a:pt x="439" y="37"/>
                </a:lnTo>
                <a:lnTo>
                  <a:pt x="451" y="33"/>
                </a:lnTo>
                <a:lnTo>
                  <a:pt x="451" y="33"/>
                </a:lnTo>
                <a:lnTo>
                  <a:pt x="462" y="31"/>
                </a:lnTo>
                <a:lnTo>
                  <a:pt x="462" y="31"/>
                </a:lnTo>
                <a:lnTo>
                  <a:pt x="474" y="27"/>
                </a:lnTo>
                <a:lnTo>
                  <a:pt x="485" y="23"/>
                </a:lnTo>
                <a:lnTo>
                  <a:pt x="495" y="19"/>
                </a:lnTo>
                <a:lnTo>
                  <a:pt x="507" y="16"/>
                </a:lnTo>
                <a:lnTo>
                  <a:pt x="518" y="12"/>
                </a:lnTo>
                <a:lnTo>
                  <a:pt x="530" y="8"/>
                </a:lnTo>
                <a:lnTo>
                  <a:pt x="541" y="4"/>
                </a:lnTo>
                <a:lnTo>
                  <a:pt x="553" y="0"/>
                </a:lnTo>
                <a:lnTo>
                  <a:pt x="556" y="0"/>
                </a:lnTo>
                <a:lnTo>
                  <a:pt x="558" y="4"/>
                </a:lnTo>
                <a:lnTo>
                  <a:pt x="558" y="8"/>
                </a:lnTo>
                <a:lnTo>
                  <a:pt x="556" y="10"/>
                </a:lnTo>
                <a:lnTo>
                  <a:pt x="545" y="14"/>
                </a:lnTo>
                <a:lnTo>
                  <a:pt x="533" y="18"/>
                </a:lnTo>
                <a:lnTo>
                  <a:pt x="522" y="21"/>
                </a:lnTo>
                <a:lnTo>
                  <a:pt x="510" y="25"/>
                </a:lnTo>
                <a:lnTo>
                  <a:pt x="499" y="29"/>
                </a:lnTo>
                <a:lnTo>
                  <a:pt x="489" y="33"/>
                </a:lnTo>
                <a:lnTo>
                  <a:pt x="478" y="37"/>
                </a:lnTo>
                <a:lnTo>
                  <a:pt x="466" y="41"/>
                </a:lnTo>
                <a:lnTo>
                  <a:pt x="464" y="42"/>
                </a:lnTo>
                <a:lnTo>
                  <a:pt x="453" y="44"/>
                </a:lnTo>
                <a:lnTo>
                  <a:pt x="455" y="42"/>
                </a:lnTo>
                <a:lnTo>
                  <a:pt x="443" y="46"/>
                </a:lnTo>
                <a:lnTo>
                  <a:pt x="434" y="50"/>
                </a:lnTo>
                <a:lnTo>
                  <a:pt x="422" y="54"/>
                </a:lnTo>
                <a:lnTo>
                  <a:pt x="411" y="58"/>
                </a:lnTo>
                <a:lnTo>
                  <a:pt x="399" y="62"/>
                </a:lnTo>
                <a:lnTo>
                  <a:pt x="387" y="66"/>
                </a:lnTo>
                <a:lnTo>
                  <a:pt x="376" y="69"/>
                </a:lnTo>
                <a:lnTo>
                  <a:pt x="366" y="73"/>
                </a:lnTo>
                <a:lnTo>
                  <a:pt x="355" y="77"/>
                </a:lnTo>
                <a:lnTo>
                  <a:pt x="343" y="81"/>
                </a:lnTo>
                <a:lnTo>
                  <a:pt x="332" y="85"/>
                </a:lnTo>
                <a:lnTo>
                  <a:pt x="320" y="89"/>
                </a:lnTo>
                <a:lnTo>
                  <a:pt x="309" y="92"/>
                </a:lnTo>
                <a:lnTo>
                  <a:pt x="299" y="96"/>
                </a:lnTo>
                <a:lnTo>
                  <a:pt x="288" y="100"/>
                </a:lnTo>
                <a:lnTo>
                  <a:pt x="288" y="100"/>
                </a:lnTo>
                <a:lnTo>
                  <a:pt x="276" y="106"/>
                </a:lnTo>
                <a:lnTo>
                  <a:pt x="276" y="106"/>
                </a:lnTo>
                <a:lnTo>
                  <a:pt x="265" y="110"/>
                </a:lnTo>
                <a:lnTo>
                  <a:pt x="253" y="114"/>
                </a:lnTo>
                <a:lnTo>
                  <a:pt x="244" y="117"/>
                </a:lnTo>
                <a:lnTo>
                  <a:pt x="232" y="121"/>
                </a:lnTo>
                <a:lnTo>
                  <a:pt x="220" y="125"/>
                </a:lnTo>
                <a:lnTo>
                  <a:pt x="209" y="129"/>
                </a:lnTo>
                <a:lnTo>
                  <a:pt x="197" y="133"/>
                </a:lnTo>
                <a:lnTo>
                  <a:pt x="186" y="137"/>
                </a:lnTo>
                <a:lnTo>
                  <a:pt x="186" y="137"/>
                </a:lnTo>
                <a:lnTo>
                  <a:pt x="176" y="142"/>
                </a:lnTo>
                <a:lnTo>
                  <a:pt x="176" y="142"/>
                </a:lnTo>
                <a:lnTo>
                  <a:pt x="165" y="146"/>
                </a:lnTo>
                <a:lnTo>
                  <a:pt x="153" y="150"/>
                </a:lnTo>
                <a:lnTo>
                  <a:pt x="142" y="154"/>
                </a:lnTo>
                <a:lnTo>
                  <a:pt x="130" y="158"/>
                </a:lnTo>
                <a:lnTo>
                  <a:pt x="119" y="162"/>
                </a:lnTo>
                <a:lnTo>
                  <a:pt x="119" y="162"/>
                </a:lnTo>
                <a:lnTo>
                  <a:pt x="109" y="167"/>
                </a:lnTo>
                <a:lnTo>
                  <a:pt x="109" y="167"/>
                </a:lnTo>
                <a:lnTo>
                  <a:pt x="98" y="171"/>
                </a:lnTo>
                <a:lnTo>
                  <a:pt x="86" y="175"/>
                </a:lnTo>
                <a:lnTo>
                  <a:pt x="75" y="179"/>
                </a:lnTo>
                <a:lnTo>
                  <a:pt x="75" y="179"/>
                </a:lnTo>
                <a:lnTo>
                  <a:pt x="63" y="185"/>
                </a:lnTo>
                <a:lnTo>
                  <a:pt x="53" y="188"/>
                </a:lnTo>
                <a:lnTo>
                  <a:pt x="42" y="192"/>
                </a:lnTo>
                <a:lnTo>
                  <a:pt x="30" y="196"/>
                </a:lnTo>
                <a:lnTo>
                  <a:pt x="30" y="196"/>
                </a:lnTo>
                <a:lnTo>
                  <a:pt x="19" y="202"/>
                </a:lnTo>
                <a:lnTo>
                  <a:pt x="19" y="202"/>
                </a:lnTo>
                <a:lnTo>
                  <a:pt x="7" y="206"/>
                </a:lnTo>
                <a:lnTo>
                  <a:pt x="2" y="206"/>
                </a:lnTo>
                <a:lnTo>
                  <a:pt x="0" y="204"/>
                </a:lnTo>
                <a:lnTo>
                  <a:pt x="0" y="198"/>
                </a:lnTo>
                <a:lnTo>
                  <a:pt x="4" y="196"/>
                </a:lnTo>
                <a:lnTo>
                  <a:pt x="4" y="196"/>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63" name="Freeform 101"/>
          <p:cNvSpPr>
            <a:spLocks/>
          </p:cNvSpPr>
          <p:nvPr/>
        </p:nvSpPr>
        <p:spPr bwMode="auto">
          <a:xfrm>
            <a:off x="5091187" y="1914526"/>
            <a:ext cx="444500" cy="130175"/>
          </a:xfrm>
          <a:custGeom>
            <a:avLst/>
            <a:gdLst>
              <a:gd name="T0" fmla="*/ 25 w 558"/>
              <a:gd name="T1" fmla="*/ 145 h 163"/>
              <a:gd name="T2" fmla="*/ 59 w 558"/>
              <a:gd name="T3" fmla="*/ 134 h 163"/>
              <a:gd name="T4" fmla="*/ 71 w 558"/>
              <a:gd name="T5" fmla="*/ 132 h 163"/>
              <a:gd name="T6" fmla="*/ 103 w 558"/>
              <a:gd name="T7" fmla="*/ 121 h 163"/>
              <a:gd name="T8" fmla="*/ 126 w 558"/>
              <a:gd name="T9" fmla="*/ 115 h 163"/>
              <a:gd name="T10" fmla="*/ 148 w 558"/>
              <a:gd name="T11" fmla="*/ 107 h 163"/>
              <a:gd name="T12" fmla="*/ 171 w 558"/>
              <a:gd name="T13" fmla="*/ 101 h 163"/>
              <a:gd name="T14" fmla="*/ 194 w 558"/>
              <a:gd name="T15" fmla="*/ 94 h 163"/>
              <a:gd name="T16" fmla="*/ 226 w 558"/>
              <a:gd name="T17" fmla="*/ 84 h 163"/>
              <a:gd name="T18" fmla="*/ 238 w 558"/>
              <a:gd name="T19" fmla="*/ 82 h 163"/>
              <a:gd name="T20" fmla="*/ 270 w 558"/>
              <a:gd name="T21" fmla="*/ 72 h 163"/>
              <a:gd name="T22" fmla="*/ 294 w 558"/>
              <a:gd name="T23" fmla="*/ 67 h 163"/>
              <a:gd name="T24" fmla="*/ 317 w 558"/>
              <a:gd name="T25" fmla="*/ 59 h 163"/>
              <a:gd name="T26" fmla="*/ 338 w 558"/>
              <a:gd name="T27" fmla="*/ 53 h 163"/>
              <a:gd name="T28" fmla="*/ 361 w 558"/>
              <a:gd name="T29" fmla="*/ 48 h 163"/>
              <a:gd name="T30" fmla="*/ 384 w 558"/>
              <a:gd name="T31" fmla="*/ 42 h 163"/>
              <a:gd name="T32" fmla="*/ 393 w 558"/>
              <a:gd name="T33" fmla="*/ 38 h 163"/>
              <a:gd name="T34" fmla="*/ 416 w 558"/>
              <a:gd name="T35" fmla="*/ 32 h 163"/>
              <a:gd name="T36" fmla="*/ 428 w 558"/>
              <a:gd name="T37" fmla="*/ 30 h 163"/>
              <a:gd name="T38" fmla="*/ 451 w 558"/>
              <a:gd name="T39" fmla="*/ 24 h 163"/>
              <a:gd name="T40" fmla="*/ 461 w 558"/>
              <a:gd name="T41" fmla="*/ 21 h 163"/>
              <a:gd name="T42" fmla="*/ 484 w 558"/>
              <a:gd name="T43" fmla="*/ 15 h 163"/>
              <a:gd name="T44" fmla="*/ 507 w 558"/>
              <a:gd name="T45" fmla="*/ 11 h 163"/>
              <a:gd name="T46" fmla="*/ 516 w 558"/>
              <a:gd name="T47" fmla="*/ 7 h 163"/>
              <a:gd name="T48" fmla="*/ 539 w 558"/>
              <a:gd name="T49" fmla="*/ 1 h 163"/>
              <a:gd name="T50" fmla="*/ 555 w 558"/>
              <a:gd name="T51" fmla="*/ 0 h 163"/>
              <a:gd name="T52" fmla="*/ 553 w 558"/>
              <a:gd name="T53" fmla="*/ 11 h 163"/>
              <a:gd name="T54" fmla="*/ 532 w 558"/>
              <a:gd name="T55" fmla="*/ 15 h 163"/>
              <a:gd name="T56" fmla="*/ 520 w 558"/>
              <a:gd name="T57" fmla="*/ 17 h 163"/>
              <a:gd name="T58" fmla="*/ 497 w 558"/>
              <a:gd name="T59" fmla="*/ 24 h 163"/>
              <a:gd name="T60" fmla="*/ 476 w 558"/>
              <a:gd name="T61" fmla="*/ 28 h 163"/>
              <a:gd name="T62" fmla="*/ 464 w 558"/>
              <a:gd name="T63" fmla="*/ 30 h 163"/>
              <a:gd name="T64" fmla="*/ 441 w 558"/>
              <a:gd name="T65" fmla="*/ 38 h 163"/>
              <a:gd name="T66" fmla="*/ 430 w 558"/>
              <a:gd name="T67" fmla="*/ 42 h 163"/>
              <a:gd name="T68" fmla="*/ 409 w 558"/>
              <a:gd name="T69" fmla="*/ 46 h 163"/>
              <a:gd name="T70" fmla="*/ 397 w 558"/>
              <a:gd name="T71" fmla="*/ 48 h 163"/>
              <a:gd name="T72" fmla="*/ 374 w 558"/>
              <a:gd name="T73" fmla="*/ 55 h 163"/>
              <a:gd name="T74" fmla="*/ 353 w 558"/>
              <a:gd name="T75" fmla="*/ 61 h 163"/>
              <a:gd name="T76" fmla="*/ 342 w 558"/>
              <a:gd name="T77" fmla="*/ 63 h 163"/>
              <a:gd name="T78" fmla="*/ 309 w 558"/>
              <a:gd name="T79" fmla="*/ 72 h 163"/>
              <a:gd name="T80" fmla="*/ 284 w 558"/>
              <a:gd name="T81" fmla="*/ 80 h 163"/>
              <a:gd name="T82" fmla="*/ 265 w 558"/>
              <a:gd name="T83" fmla="*/ 84 h 163"/>
              <a:gd name="T84" fmla="*/ 240 w 558"/>
              <a:gd name="T85" fmla="*/ 94 h 163"/>
              <a:gd name="T86" fmla="*/ 219 w 558"/>
              <a:gd name="T87" fmla="*/ 97 h 163"/>
              <a:gd name="T88" fmla="*/ 186 w 558"/>
              <a:gd name="T89" fmla="*/ 107 h 163"/>
              <a:gd name="T90" fmla="*/ 161 w 558"/>
              <a:gd name="T91" fmla="*/ 115 h 163"/>
              <a:gd name="T92" fmla="*/ 140 w 558"/>
              <a:gd name="T93" fmla="*/ 121 h 163"/>
              <a:gd name="T94" fmla="*/ 117 w 558"/>
              <a:gd name="T95" fmla="*/ 128 h 163"/>
              <a:gd name="T96" fmla="*/ 96 w 558"/>
              <a:gd name="T97" fmla="*/ 134 h 163"/>
              <a:gd name="T98" fmla="*/ 73 w 558"/>
              <a:gd name="T99" fmla="*/ 144 h 163"/>
              <a:gd name="T100" fmla="*/ 52 w 558"/>
              <a:gd name="T101" fmla="*/ 147 h 163"/>
              <a:gd name="T102" fmla="*/ 15 w 558"/>
              <a:gd name="T103" fmla="*/ 161 h 163"/>
              <a:gd name="T104" fmla="*/ 0 w 558"/>
              <a:gd name="T105" fmla="*/ 157 h 163"/>
              <a:gd name="T106" fmla="*/ 4 w 558"/>
              <a:gd name="T107"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8" h="163">
                <a:moveTo>
                  <a:pt x="4" y="151"/>
                </a:moveTo>
                <a:lnTo>
                  <a:pt x="13" y="149"/>
                </a:lnTo>
                <a:lnTo>
                  <a:pt x="25" y="145"/>
                </a:lnTo>
                <a:lnTo>
                  <a:pt x="36" y="142"/>
                </a:lnTo>
                <a:lnTo>
                  <a:pt x="48" y="138"/>
                </a:lnTo>
                <a:lnTo>
                  <a:pt x="59" y="134"/>
                </a:lnTo>
                <a:lnTo>
                  <a:pt x="59" y="134"/>
                </a:lnTo>
                <a:lnTo>
                  <a:pt x="71" y="132"/>
                </a:lnTo>
                <a:lnTo>
                  <a:pt x="71" y="132"/>
                </a:lnTo>
                <a:lnTo>
                  <a:pt x="80" y="128"/>
                </a:lnTo>
                <a:lnTo>
                  <a:pt x="92" y="124"/>
                </a:lnTo>
                <a:lnTo>
                  <a:pt x="103" y="121"/>
                </a:lnTo>
                <a:lnTo>
                  <a:pt x="115" y="117"/>
                </a:lnTo>
                <a:lnTo>
                  <a:pt x="115" y="117"/>
                </a:lnTo>
                <a:lnTo>
                  <a:pt x="126" y="115"/>
                </a:lnTo>
                <a:lnTo>
                  <a:pt x="126" y="115"/>
                </a:lnTo>
                <a:lnTo>
                  <a:pt x="136" y="111"/>
                </a:lnTo>
                <a:lnTo>
                  <a:pt x="148" y="107"/>
                </a:lnTo>
                <a:lnTo>
                  <a:pt x="159" y="103"/>
                </a:lnTo>
                <a:lnTo>
                  <a:pt x="159" y="103"/>
                </a:lnTo>
                <a:lnTo>
                  <a:pt x="171" y="101"/>
                </a:lnTo>
                <a:lnTo>
                  <a:pt x="171" y="101"/>
                </a:lnTo>
                <a:lnTo>
                  <a:pt x="182" y="97"/>
                </a:lnTo>
                <a:lnTo>
                  <a:pt x="194" y="94"/>
                </a:lnTo>
                <a:lnTo>
                  <a:pt x="203" y="92"/>
                </a:lnTo>
                <a:lnTo>
                  <a:pt x="215" y="88"/>
                </a:lnTo>
                <a:lnTo>
                  <a:pt x="226" y="84"/>
                </a:lnTo>
                <a:lnTo>
                  <a:pt x="226" y="84"/>
                </a:lnTo>
                <a:lnTo>
                  <a:pt x="238" y="82"/>
                </a:lnTo>
                <a:lnTo>
                  <a:pt x="238" y="82"/>
                </a:lnTo>
                <a:lnTo>
                  <a:pt x="249" y="78"/>
                </a:lnTo>
                <a:lnTo>
                  <a:pt x="261" y="74"/>
                </a:lnTo>
                <a:lnTo>
                  <a:pt x="270" y="72"/>
                </a:lnTo>
                <a:lnTo>
                  <a:pt x="282" y="69"/>
                </a:lnTo>
                <a:lnTo>
                  <a:pt x="282" y="69"/>
                </a:lnTo>
                <a:lnTo>
                  <a:pt x="294" y="67"/>
                </a:lnTo>
                <a:lnTo>
                  <a:pt x="294" y="67"/>
                </a:lnTo>
                <a:lnTo>
                  <a:pt x="305" y="63"/>
                </a:lnTo>
                <a:lnTo>
                  <a:pt x="317" y="59"/>
                </a:lnTo>
                <a:lnTo>
                  <a:pt x="326" y="57"/>
                </a:lnTo>
                <a:lnTo>
                  <a:pt x="338" y="53"/>
                </a:lnTo>
                <a:lnTo>
                  <a:pt x="338" y="53"/>
                </a:lnTo>
                <a:lnTo>
                  <a:pt x="349" y="51"/>
                </a:lnTo>
                <a:lnTo>
                  <a:pt x="349" y="51"/>
                </a:lnTo>
                <a:lnTo>
                  <a:pt x="361" y="48"/>
                </a:lnTo>
                <a:lnTo>
                  <a:pt x="372" y="44"/>
                </a:lnTo>
                <a:lnTo>
                  <a:pt x="372" y="44"/>
                </a:lnTo>
                <a:lnTo>
                  <a:pt x="384" y="42"/>
                </a:lnTo>
                <a:lnTo>
                  <a:pt x="384" y="42"/>
                </a:lnTo>
                <a:lnTo>
                  <a:pt x="393" y="38"/>
                </a:lnTo>
                <a:lnTo>
                  <a:pt x="393" y="38"/>
                </a:lnTo>
                <a:lnTo>
                  <a:pt x="405" y="36"/>
                </a:lnTo>
                <a:lnTo>
                  <a:pt x="405" y="36"/>
                </a:lnTo>
                <a:lnTo>
                  <a:pt x="416" y="32"/>
                </a:lnTo>
                <a:lnTo>
                  <a:pt x="416" y="32"/>
                </a:lnTo>
                <a:lnTo>
                  <a:pt x="428" y="30"/>
                </a:lnTo>
                <a:lnTo>
                  <a:pt x="428" y="30"/>
                </a:lnTo>
                <a:lnTo>
                  <a:pt x="439" y="26"/>
                </a:lnTo>
                <a:lnTo>
                  <a:pt x="439" y="26"/>
                </a:lnTo>
                <a:lnTo>
                  <a:pt x="451" y="24"/>
                </a:lnTo>
                <a:lnTo>
                  <a:pt x="451" y="24"/>
                </a:lnTo>
                <a:lnTo>
                  <a:pt x="461" y="21"/>
                </a:lnTo>
                <a:lnTo>
                  <a:pt x="461" y="21"/>
                </a:lnTo>
                <a:lnTo>
                  <a:pt x="472" y="19"/>
                </a:lnTo>
                <a:lnTo>
                  <a:pt x="472" y="19"/>
                </a:lnTo>
                <a:lnTo>
                  <a:pt x="484" y="15"/>
                </a:lnTo>
                <a:lnTo>
                  <a:pt x="484" y="15"/>
                </a:lnTo>
                <a:lnTo>
                  <a:pt x="495" y="13"/>
                </a:lnTo>
                <a:lnTo>
                  <a:pt x="507" y="11"/>
                </a:lnTo>
                <a:lnTo>
                  <a:pt x="507" y="11"/>
                </a:lnTo>
                <a:lnTo>
                  <a:pt x="516" y="7"/>
                </a:lnTo>
                <a:lnTo>
                  <a:pt x="516" y="7"/>
                </a:lnTo>
                <a:lnTo>
                  <a:pt x="528" y="5"/>
                </a:lnTo>
                <a:lnTo>
                  <a:pt x="528" y="5"/>
                </a:lnTo>
                <a:lnTo>
                  <a:pt x="539" y="1"/>
                </a:lnTo>
                <a:lnTo>
                  <a:pt x="539" y="1"/>
                </a:lnTo>
                <a:lnTo>
                  <a:pt x="551" y="0"/>
                </a:lnTo>
                <a:lnTo>
                  <a:pt x="555" y="0"/>
                </a:lnTo>
                <a:lnTo>
                  <a:pt x="558" y="3"/>
                </a:lnTo>
                <a:lnTo>
                  <a:pt x="557" y="7"/>
                </a:lnTo>
                <a:lnTo>
                  <a:pt x="553" y="11"/>
                </a:lnTo>
                <a:lnTo>
                  <a:pt x="541" y="13"/>
                </a:lnTo>
                <a:lnTo>
                  <a:pt x="543" y="11"/>
                </a:lnTo>
                <a:lnTo>
                  <a:pt x="532" y="15"/>
                </a:lnTo>
                <a:lnTo>
                  <a:pt x="530" y="17"/>
                </a:lnTo>
                <a:lnTo>
                  <a:pt x="518" y="19"/>
                </a:lnTo>
                <a:lnTo>
                  <a:pt x="520" y="17"/>
                </a:lnTo>
                <a:lnTo>
                  <a:pt x="510" y="21"/>
                </a:lnTo>
                <a:lnTo>
                  <a:pt x="509" y="23"/>
                </a:lnTo>
                <a:lnTo>
                  <a:pt x="497" y="24"/>
                </a:lnTo>
                <a:lnTo>
                  <a:pt x="485" y="26"/>
                </a:lnTo>
                <a:lnTo>
                  <a:pt x="487" y="24"/>
                </a:lnTo>
                <a:lnTo>
                  <a:pt x="476" y="28"/>
                </a:lnTo>
                <a:lnTo>
                  <a:pt x="474" y="30"/>
                </a:lnTo>
                <a:lnTo>
                  <a:pt x="462" y="32"/>
                </a:lnTo>
                <a:lnTo>
                  <a:pt x="464" y="30"/>
                </a:lnTo>
                <a:lnTo>
                  <a:pt x="455" y="34"/>
                </a:lnTo>
                <a:lnTo>
                  <a:pt x="453" y="36"/>
                </a:lnTo>
                <a:lnTo>
                  <a:pt x="441" y="38"/>
                </a:lnTo>
                <a:lnTo>
                  <a:pt x="443" y="36"/>
                </a:lnTo>
                <a:lnTo>
                  <a:pt x="432" y="40"/>
                </a:lnTo>
                <a:lnTo>
                  <a:pt x="430" y="42"/>
                </a:lnTo>
                <a:lnTo>
                  <a:pt x="418" y="44"/>
                </a:lnTo>
                <a:lnTo>
                  <a:pt x="420" y="42"/>
                </a:lnTo>
                <a:lnTo>
                  <a:pt x="409" y="46"/>
                </a:lnTo>
                <a:lnTo>
                  <a:pt x="407" y="48"/>
                </a:lnTo>
                <a:lnTo>
                  <a:pt x="395" y="49"/>
                </a:lnTo>
                <a:lnTo>
                  <a:pt x="397" y="48"/>
                </a:lnTo>
                <a:lnTo>
                  <a:pt x="388" y="51"/>
                </a:lnTo>
                <a:lnTo>
                  <a:pt x="386" y="53"/>
                </a:lnTo>
                <a:lnTo>
                  <a:pt x="374" y="55"/>
                </a:lnTo>
                <a:lnTo>
                  <a:pt x="376" y="53"/>
                </a:lnTo>
                <a:lnTo>
                  <a:pt x="365" y="57"/>
                </a:lnTo>
                <a:lnTo>
                  <a:pt x="353" y="61"/>
                </a:lnTo>
                <a:lnTo>
                  <a:pt x="351" y="63"/>
                </a:lnTo>
                <a:lnTo>
                  <a:pt x="340" y="65"/>
                </a:lnTo>
                <a:lnTo>
                  <a:pt x="342" y="63"/>
                </a:lnTo>
                <a:lnTo>
                  <a:pt x="328" y="69"/>
                </a:lnTo>
                <a:lnTo>
                  <a:pt x="320" y="69"/>
                </a:lnTo>
                <a:lnTo>
                  <a:pt x="309" y="72"/>
                </a:lnTo>
                <a:lnTo>
                  <a:pt x="297" y="76"/>
                </a:lnTo>
                <a:lnTo>
                  <a:pt x="295" y="78"/>
                </a:lnTo>
                <a:lnTo>
                  <a:pt x="284" y="80"/>
                </a:lnTo>
                <a:lnTo>
                  <a:pt x="286" y="78"/>
                </a:lnTo>
                <a:lnTo>
                  <a:pt x="272" y="84"/>
                </a:lnTo>
                <a:lnTo>
                  <a:pt x="265" y="84"/>
                </a:lnTo>
                <a:lnTo>
                  <a:pt x="253" y="88"/>
                </a:lnTo>
                <a:lnTo>
                  <a:pt x="242" y="92"/>
                </a:lnTo>
                <a:lnTo>
                  <a:pt x="240" y="94"/>
                </a:lnTo>
                <a:lnTo>
                  <a:pt x="228" y="96"/>
                </a:lnTo>
                <a:lnTo>
                  <a:pt x="230" y="94"/>
                </a:lnTo>
                <a:lnTo>
                  <a:pt x="219" y="97"/>
                </a:lnTo>
                <a:lnTo>
                  <a:pt x="205" y="103"/>
                </a:lnTo>
                <a:lnTo>
                  <a:pt x="198" y="103"/>
                </a:lnTo>
                <a:lnTo>
                  <a:pt x="186" y="107"/>
                </a:lnTo>
                <a:lnTo>
                  <a:pt x="174" y="111"/>
                </a:lnTo>
                <a:lnTo>
                  <a:pt x="173" y="113"/>
                </a:lnTo>
                <a:lnTo>
                  <a:pt x="161" y="115"/>
                </a:lnTo>
                <a:lnTo>
                  <a:pt x="163" y="113"/>
                </a:lnTo>
                <a:lnTo>
                  <a:pt x="151" y="117"/>
                </a:lnTo>
                <a:lnTo>
                  <a:pt x="140" y="121"/>
                </a:lnTo>
                <a:lnTo>
                  <a:pt x="130" y="124"/>
                </a:lnTo>
                <a:lnTo>
                  <a:pt x="128" y="126"/>
                </a:lnTo>
                <a:lnTo>
                  <a:pt x="117" y="128"/>
                </a:lnTo>
                <a:lnTo>
                  <a:pt x="119" y="126"/>
                </a:lnTo>
                <a:lnTo>
                  <a:pt x="107" y="130"/>
                </a:lnTo>
                <a:lnTo>
                  <a:pt x="96" y="134"/>
                </a:lnTo>
                <a:lnTo>
                  <a:pt x="84" y="138"/>
                </a:lnTo>
                <a:lnTo>
                  <a:pt x="75" y="142"/>
                </a:lnTo>
                <a:lnTo>
                  <a:pt x="73" y="144"/>
                </a:lnTo>
                <a:lnTo>
                  <a:pt x="61" y="145"/>
                </a:lnTo>
                <a:lnTo>
                  <a:pt x="63" y="144"/>
                </a:lnTo>
                <a:lnTo>
                  <a:pt x="52" y="147"/>
                </a:lnTo>
                <a:lnTo>
                  <a:pt x="40" y="151"/>
                </a:lnTo>
                <a:lnTo>
                  <a:pt x="29" y="155"/>
                </a:lnTo>
                <a:lnTo>
                  <a:pt x="15" y="161"/>
                </a:lnTo>
                <a:lnTo>
                  <a:pt x="6" y="163"/>
                </a:lnTo>
                <a:lnTo>
                  <a:pt x="2" y="161"/>
                </a:lnTo>
                <a:lnTo>
                  <a:pt x="0" y="157"/>
                </a:lnTo>
                <a:lnTo>
                  <a:pt x="0" y="153"/>
                </a:lnTo>
                <a:lnTo>
                  <a:pt x="4" y="151"/>
                </a:lnTo>
                <a:lnTo>
                  <a:pt x="4" y="151"/>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64" name="Freeform 102"/>
          <p:cNvSpPr>
            <a:spLocks/>
          </p:cNvSpPr>
          <p:nvPr/>
        </p:nvSpPr>
        <p:spPr bwMode="auto">
          <a:xfrm>
            <a:off x="5526164" y="1827213"/>
            <a:ext cx="442913" cy="95251"/>
          </a:xfrm>
          <a:custGeom>
            <a:avLst/>
            <a:gdLst>
              <a:gd name="T0" fmla="*/ 15 w 559"/>
              <a:gd name="T1" fmla="*/ 108 h 121"/>
              <a:gd name="T2" fmla="*/ 48 w 559"/>
              <a:gd name="T3" fmla="*/ 100 h 121"/>
              <a:gd name="T4" fmla="*/ 71 w 559"/>
              <a:gd name="T5" fmla="*/ 96 h 121"/>
              <a:gd name="T6" fmla="*/ 82 w 559"/>
              <a:gd name="T7" fmla="*/ 92 h 121"/>
              <a:gd name="T8" fmla="*/ 115 w 559"/>
              <a:gd name="T9" fmla="*/ 85 h 121"/>
              <a:gd name="T10" fmla="*/ 138 w 559"/>
              <a:gd name="T11" fmla="*/ 81 h 121"/>
              <a:gd name="T12" fmla="*/ 159 w 559"/>
              <a:gd name="T13" fmla="*/ 75 h 121"/>
              <a:gd name="T14" fmla="*/ 182 w 559"/>
              <a:gd name="T15" fmla="*/ 71 h 121"/>
              <a:gd name="T16" fmla="*/ 205 w 559"/>
              <a:gd name="T17" fmla="*/ 65 h 121"/>
              <a:gd name="T18" fmla="*/ 238 w 559"/>
              <a:gd name="T19" fmla="*/ 58 h 121"/>
              <a:gd name="T20" fmla="*/ 261 w 559"/>
              <a:gd name="T21" fmla="*/ 54 h 121"/>
              <a:gd name="T22" fmla="*/ 284 w 559"/>
              <a:gd name="T23" fmla="*/ 50 h 121"/>
              <a:gd name="T24" fmla="*/ 305 w 559"/>
              <a:gd name="T25" fmla="*/ 44 h 121"/>
              <a:gd name="T26" fmla="*/ 340 w 559"/>
              <a:gd name="T27" fmla="*/ 39 h 121"/>
              <a:gd name="T28" fmla="*/ 372 w 559"/>
              <a:gd name="T29" fmla="*/ 33 h 121"/>
              <a:gd name="T30" fmla="*/ 384 w 559"/>
              <a:gd name="T31" fmla="*/ 29 h 121"/>
              <a:gd name="T32" fmla="*/ 417 w 559"/>
              <a:gd name="T33" fmla="*/ 23 h 121"/>
              <a:gd name="T34" fmla="*/ 451 w 559"/>
              <a:gd name="T35" fmla="*/ 17 h 121"/>
              <a:gd name="T36" fmla="*/ 484 w 559"/>
              <a:gd name="T37" fmla="*/ 12 h 121"/>
              <a:gd name="T38" fmla="*/ 518 w 559"/>
              <a:gd name="T39" fmla="*/ 6 h 121"/>
              <a:gd name="T40" fmla="*/ 551 w 559"/>
              <a:gd name="T41" fmla="*/ 0 h 121"/>
              <a:gd name="T42" fmla="*/ 557 w 559"/>
              <a:gd name="T43" fmla="*/ 8 h 121"/>
              <a:gd name="T44" fmla="*/ 532 w 559"/>
              <a:gd name="T45" fmla="*/ 16 h 121"/>
              <a:gd name="T46" fmla="*/ 497 w 559"/>
              <a:gd name="T47" fmla="*/ 21 h 121"/>
              <a:gd name="T48" fmla="*/ 465 w 559"/>
              <a:gd name="T49" fmla="*/ 27 h 121"/>
              <a:gd name="T50" fmla="*/ 430 w 559"/>
              <a:gd name="T51" fmla="*/ 33 h 121"/>
              <a:gd name="T52" fmla="*/ 397 w 559"/>
              <a:gd name="T53" fmla="*/ 39 h 121"/>
              <a:gd name="T54" fmla="*/ 376 w 559"/>
              <a:gd name="T55" fmla="*/ 42 h 121"/>
              <a:gd name="T56" fmla="*/ 351 w 559"/>
              <a:gd name="T57" fmla="*/ 48 h 121"/>
              <a:gd name="T58" fmla="*/ 319 w 559"/>
              <a:gd name="T59" fmla="*/ 54 h 121"/>
              <a:gd name="T60" fmla="*/ 298 w 559"/>
              <a:gd name="T61" fmla="*/ 56 h 121"/>
              <a:gd name="T62" fmla="*/ 274 w 559"/>
              <a:gd name="T63" fmla="*/ 64 h 121"/>
              <a:gd name="T64" fmla="*/ 240 w 559"/>
              <a:gd name="T65" fmla="*/ 69 h 121"/>
              <a:gd name="T66" fmla="*/ 219 w 559"/>
              <a:gd name="T67" fmla="*/ 75 h 121"/>
              <a:gd name="T68" fmla="*/ 198 w 559"/>
              <a:gd name="T69" fmla="*/ 77 h 121"/>
              <a:gd name="T70" fmla="*/ 173 w 559"/>
              <a:gd name="T71" fmla="*/ 85 h 121"/>
              <a:gd name="T72" fmla="*/ 142 w 559"/>
              <a:gd name="T73" fmla="*/ 90 h 121"/>
              <a:gd name="T74" fmla="*/ 117 w 559"/>
              <a:gd name="T75" fmla="*/ 96 h 121"/>
              <a:gd name="T76" fmla="*/ 96 w 559"/>
              <a:gd name="T77" fmla="*/ 102 h 121"/>
              <a:gd name="T78" fmla="*/ 75 w 559"/>
              <a:gd name="T79" fmla="*/ 106 h 121"/>
              <a:gd name="T80" fmla="*/ 50 w 559"/>
              <a:gd name="T81" fmla="*/ 112 h 121"/>
              <a:gd name="T82" fmla="*/ 29 w 559"/>
              <a:gd name="T83" fmla="*/ 117 h 121"/>
              <a:gd name="T84" fmla="*/ 8 w 559"/>
              <a:gd name="T85" fmla="*/ 121 h 121"/>
              <a:gd name="T86" fmla="*/ 0 w 559"/>
              <a:gd name="T87"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9" h="121">
                <a:moveTo>
                  <a:pt x="4" y="112"/>
                </a:moveTo>
                <a:lnTo>
                  <a:pt x="15" y="108"/>
                </a:lnTo>
                <a:lnTo>
                  <a:pt x="15" y="108"/>
                </a:lnTo>
                <a:lnTo>
                  <a:pt x="27" y="106"/>
                </a:lnTo>
                <a:lnTo>
                  <a:pt x="36" y="104"/>
                </a:lnTo>
                <a:lnTo>
                  <a:pt x="48" y="100"/>
                </a:lnTo>
                <a:lnTo>
                  <a:pt x="48" y="100"/>
                </a:lnTo>
                <a:lnTo>
                  <a:pt x="59" y="98"/>
                </a:lnTo>
                <a:lnTo>
                  <a:pt x="71" y="96"/>
                </a:lnTo>
                <a:lnTo>
                  <a:pt x="71" y="96"/>
                </a:lnTo>
                <a:lnTo>
                  <a:pt x="82" y="92"/>
                </a:lnTo>
                <a:lnTo>
                  <a:pt x="82" y="92"/>
                </a:lnTo>
                <a:lnTo>
                  <a:pt x="94" y="90"/>
                </a:lnTo>
                <a:lnTo>
                  <a:pt x="104" y="88"/>
                </a:lnTo>
                <a:lnTo>
                  <a:pt x="115" y="85"/>
                </a:lnTo>
                <a:lnTo>
                  <a:pt x="115" y="85"/>
                </a:lnTo>
                <a:lnTo>
                  <a:pt x="127" y="83"/>
                </a:lnTo>
                <a:lnTo>
                  <a:pt x="138" y="81"/>
                </a:lnTo>
                <a:lnTo>
                  <a:pt x="138" y="81"/>
                </a:lnTo>
                <a:lnTo>
                  <a:pt x="150" y="77"/>
                </a:lnTo>
                <a:lnTo>
                  <a:pt x="159" y="75"/>
                </a:lnTo>
                <a:lnTo>
                  <a:pt x="171" y="73"/>
                </a:lnTo>
                <a:lnTo>
                  <a:pt x="182" y="71"/>
                </a:lnTo>
                <a:lnTo>
                  <a:pt x="182" y="71"/>
                </a:lnTo>
                <a:lnTo>
                  <a:pt x="194" y="67"/>
                </a:lnTo>
                <a:lnTo>
                  <a:pt x="194" y="67"/>
                </a:lnTo>
                <a:lnTo>
                  <a:pt x="205" y="65"/>
                </a:lnTo>
                <a:lnTo>
                  <a:pt x="217" y="64"/>
                </a:lnTo>
                <a:lnTo>
                  <a:pt x="226" y="62"/>
                </a:lnTo>
                <a:lnTo>
                  <a:pt x="238" y="58"/>
                </a:lnTo>
                <a:lnTo>
                  <a:pt x="238" y="58"/>
                </a:lnTo>
                <a:lnTo>
                  <a:pt x="250" y="56"/>
                </a:lnTo>
                <a:lnTo>
                  <a:pt x="261" y="54"/>
                </a:lnTo>
                <a:lnTo>
                  <a:pt x="273" y="52"/>
                </a:lnTo>
                <a:lnTo>
                  <a:pt x="284" y="50"/>
                </a:lnTo>
                <a:lnTo>
                  <a:pt x="284" y="50"/>
                </a:lnTo>
                <a:lnTo>
                  <a:pt x="294" y="46"/>
                </a:lnTo>
                <a:lnTo>
                  <a:pt x="294" y="46"/>
                </a:lnTo>
                <a:lnTo>
                  <a:pt x="305" y="44"/>
                </a:lnTo>
                <a:lnTo>
                  <a:pt x="317" y="42"/>
                </a:lnTo>
                <a:lnTo>
                  <a:pt x="328" y="40"/>
                </a:lnTo>
                <a:lnTo>
                  <a:pt x="340" y="39"/>
                </a:lnTo>
                <a:lnTo>
                  <a:pt x="349" y="37"/>
                </a:lnTo>
                <a:lnTo>
                  <a:pt x="361" y="35"/>
                </a:lnTo>
                <a:lnTo>
                  <a:pt x="372" y="33"/>
                </a:lnTo>
                <a:lnTo>
                  <a:pt x="372" y="33"/>
                </a:lnTo>
                <a:lnTo>
                  <a:pt x="384" y="29"/>
                </a:lnTo>
                <a:lnTo>
                  <a:pt x="384" y="29"/>
                </a:lnTo>
                <a:lnTo>
                  <a:pt x="395" y="27"/>
                </a:lnTo>
                <a:lnTo>
                  <a:pt x="407" y="25"/>
                </a:lnTo>
                <a:lnTo>
                  <a:pt x="417" y="23"/>
                </a:lnTo>
                <a:lnTo>
                  <a:pt x="428" y="21"/>
                </a:lnTo>
                <a:lnTo>
                  <a:pt x="440" y="19"/>
                </a:lnTo>
                <a:lnTo>
                  <a:pt x="451" y="17"/>
                </a:lnTo>
                <a:lnTo>
                  <a:pt x="463" y="16"/>
                </a:lnTo>
                <a:lnTo>
                  <a:pt x="474" y="14"/>
                </a:lnTo>
                <a:lnTo>
                  <a:pt x="484" y="12"/>
                </a:lnTo>
                <a:lnTo>
                  <a:pt x="495" y="10"/>
                </a:lnTo>
                <a:lnTo>
                  <a:pt x="507" y="8"/>
                </a:lnTo>
                <a:lnTo>
                  <a:pt x="518" y="6"/>
                </a:lnTo>
                <a:lnTo>
                  <a:pt x="530" y="4"/>
                </a:lnTo>
                <a:lnTo>
                  <a:pt x="539" y="2"/>
                </a:lnTo>
                <a:lnTo>
                  <a:pt x="551" y="0"/>
                </a:lnTo>
                <a:lnTo>
                  <a:pt x="555" y="0"/>
                </a:lnTo>
                <a:lnTo>
                  <a:pt x="559" y="4"/>
                </a:lnTo>
                <a:lnTo>
                  <a:pt x="557" y="8"/>
                </a:lnTo>
                <a:lnTo>
                  <a:pt x="553" y="12"/>
                </a:lnTo>
                <a:lnTo>
                  <a:pt x="541" y="14"/>
                </a:lnTo>
                <a:lnTo>
                  <a:pt x="532" y="16"/>
                </a:lnTo>
                <a:lnTo>
                  <a:pt x="520" y="17"/>
                </a:lnTo>
                <a:lnTo>
                  <a:pt x="509" y="19"/>
                </a:lnTo>
                <a:lnTo>
                  <a:pt x="497" y="21"/>
                </a:lnTo>
                <a:lnTo>
                  <a:pt x="486" y="23"/>
                </a:lnTo>
                <a:lnTo>
                  <a:pt x="476" y="25"/>
                </a:lnTo>
                <a:lnTo>
                  <a:pt x="465" y="27"/>
                </a:lnTo>
                <a:lnTo>
                  <a:pt x="453" y="29"/>
                </a:lnTo>
                <a:lnTo>
                  <a:pt x="441" y="31"/>
                </a:lnTo>
                <a:lnTo>
                  <a:pt x="430" y="33"/>
                </a:lnTo>
                <a:lnTo>
                  <a:pt x="418" y="35"/>
                </a:lnTo>
                <a:lnTo>
                  <a:pt x="409" y="37"/>
                </a:lnTo>
                <a:lnTo>
                  <a:pt x="397" y="39"/>
                </a:lnTo>
                <a:lnTo>
                  <a:pt x="386" y="40"/>
                </a:lnTo>
                <a:lnTo>
                  <a:pt x="388" y="39"/>
                </a:lnTo>
                <a:lnTo>
                  <a:pt x="376" y="42"/>
                </a:lnTo>
                <a:lnTo>
                  <a:pt x="374" y="44"/>
                </a:lnTo>
                <a:lnTo>
                  <a:pt x="363" y="46"/>
                </a:lnTo>
                <a:lnTo>
                  <a:pt x="351" y="48"/>
                </a:lnTo>
                <a:lnTo>
                  <a:pt x="342" y="50"/>
                </a:lnTo>
                <a:lnTo>
                  <a:pt x="330" y="52"/>
                </a:lnTo>
                <a:lnTo>
                  <a:pt x="319" y="54"/>
                </a:lnTo>
                <a:lnTo>
                  <a:pt x="307" y="56"/>
                </a:lnTo>
                <a:lnTo>
                  <a:pt x="296" y="58"/>
                </a:lnTo>
                <a:lnTo>
                  <a:pt x="298" y="56"/>
                </a:lnTo>
                <a:lnTo>
                  <a:pt x="288" y="60"/>
                </a:lnTo>
                <a:lnTo>
                  <a:pt x="286" y="62"/>
                </a:lnTo>
                <a:lnTo>
                  <a:pt x="274" y="64"/>
                </a:lnTo>
                <a:lnTo>
                  <a:pt x="263" y="65"/>
                </a:lnTo>
                <a:lnTo>
                  <a:pt x="251" y="67"/>
                </a:lnTo>
                <a:lnTo>
                  <a:pt x="240" y="69"/>
                </a:lnTo>
                <a:lnTo>
                  <a:pt x="242" y="67"/>
                </a:lnTo>
                <a:lnTo>
                  <a:pt x="228" y="73"/>
                </a:lnTo>
                <a:lnTo>
                  <a:pt x="219" y="75"/>
                </a:lnTo>
                <a:lnTo>
                  <a:pt x="207" y="77"/>
                </a:lnTo>
                <a:lnTo>
                  <a:pt x="196" y="79"/>
                </a:lnTo>
                <a:lnTo>
                  <a:pt x="198" y="77"/>
                </a:lnTo>
                <a:lnTo>
                  <a:pt x="186" y="81"/>
                </a:lnTo>
                <a:lnTo>
                  <a:pt x="184" y="83"/>
                </a:lnTo>
                <a:lnTo>
                  <a:pt x="173" y="85"/>
                </a:lnTo>
                <a:lnTo>
                  <a:pt x="161" y="87"/>
                </a:lnTo>
                <a:lnTo>
                  <a:pt x="154" y="87"/>
                </a:lnTo>
                <a:lnTo>
                  <a:pt x="142" y="90"/>
                </a:lnTo>
                <a:lnTo>
                  <a:pt x="140" y="92"/>
                </a:lnTo>
                <a:lnTo>
                  <a:pt x="129" y="94"/>
                </a:lnTo>
                <a:lnTo>
                  <a:pt x="117" y="96"/>
                </a:lnTo>
                <a:lnTo>
                  <a:pt x="119" y="94"/>
                </a:lnTo>
                <a:lnTo>
                  <a:pt x="106" y="100"/>
                </a:lnTo>
                <a:lnTo>
                  <a:pt x="96" y="102"/>
                </a:lnTo>
                <a:lnTo>
                  <a:pt x="84" y="104"/>
                </a:lnTo>
                <a:lnTo>
                  <a:pt x="86" y="102"/>
                </a:lnTo>
                <a:lnTo>
                  <a:pt x="75" y="106"/>
                </a:lnTo>
                <a:lnTo>
                  <a:pt x="73" y="108"/>
                </a:lnTo>
                <a:lnTo>
                  <a:pt x="61" y="110"/>
                </a:lnTo>
                <a:lnTo>
                  <a:pt x="50" y="112"/>
                </a:lnTo>
                <a:lnTo>
                  <a:pt x="52" y="110"/>
                </a:lnTo>
                <a:lnTo>
                  <a:pt x="38" y="115"/>
                </a:lnTo>
                <a:lnTo>
                  <a:pt x="29" y="117"/>
                </a:lnTo>
                <a:lnTo>
                  <a:pt x="17" y="119"/>
                </a:lnTo>
                <a:lnTo>
                  <a:pt x="19" y="117"/>
                </a:lnTo>
                <a:lnTo>
                  <a:pt x="8" y="121"/>
                </a:lnTo>
                <a:lnTo>
                  <a:pt x="2" y="121"/>
                </a:lnTo>
                <a:lnTo>
                  <a:pt x="0" y="119"/>
                </a:lnTo>
                <a:lnTo>
                  <a:pt x="0" y="113"/>
                </a:lnTo>
                <a:lnTo>
                  <a:pt x="4" y="112"/>
                </a:lnTo>
                <a:lnTo>
                  <a:pt x="4" y="112"/>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65" name="Freeform 103"/>
          <p:cNvSpPr>
            <a:spLocks/>
          </p:cNvSpPr>
          <p:nvPr/>
        </p:nvSpPr>
        <p:spPr bwMode="auto">
          <a:xfrm>
            <a:off x="5961137" y="1771651"/>
            <a:ext cx="444500" cy="63500"/>
          </a:xfrm>
          <a:custGeom>
            <a:avLst/>
            <a:gdLst>
              <a:gd name="T0" fmla="*/ 27 w 561"/>
              <a:gd name="T1" fmla="*/ 65 h 81"/>
              <a:gd name="T2" fmla="*/ 60 w 561"/>
              <a:gd name="T3" fmla="*/ 60 h 81"/>
              <a:gd name="T4" fmla="*/ 71 w 561"/>
              <a:gd name="T5" fmla="*/ 60 h 81"/>
              <a:gd name="T6" fmla="*/ 106 w 561"/>
              <a:gd name="T7" fmla="*/ 54 h 81"/>
              <a:gd name="T8" fmla="*/ 138 w 561"/>
              <a:gd name="T9" fmla="*/ 48 h 81"/>
              <a:gd name="T10" fmla="*/ 163 w 561"/>
              <a:gd name="T11" fmla="*/ 46 h 81"/>
              <a:gd name="T12" fmla="*/ 182 w 561"/>
              <a:gd name="T13" fmla="*/ 42 h 81"/>
              <a:gd name="T14" fmla="*/ 207 w 561"/>
              <a:gd name="T15" fmla="*/ 38 h 81"/>
              <a:gd name="T16" fmla="*/ 229 w 561"/>
              <a:gd name="T17" fmla="*/ 37 h 81"/>
              <a:gd name="T18" fmla="*/ 252 w 561"/>
              <a:gd name="T19" fmla="*/ 33 h 81"/>
              <a:gd name="T20" fmla="*/ 273 w 561"/>
              <a:gd name="T21" fmla="*/ 31 h 81"/>
              <a:gd name="T22" fmla="*/ 298 w 561"/>
              <a:gd name="T23" fmla="*/ 27 h 81"/>
              <a:gd name="T24" fmla="*/ 317 w 561"/>
              <a:gd name="T25" fmla="*/ 25 h 81"/>
              <a:gd name="T26" fmla="*/ 342 w 561"/>
              <a:gd name="T27" fmla="*/ 23 h 81"/>
              <a:gd name="T28" fmla="*/ 363 w 561"/>
              <a:gd name="T29" fmla="*/ 19 h 81"/>
              <a:gd name="T30" fmla="*/ 373 w 561"/>
              <a:gd name="T31" fmla="*/ 19 h 81"/>
              <a:gd name="T32" fmla="*/ 398 w 561"/>
              <a:gd name="T33" fmla="*/ 15 h 81"/>
              <a:gd name="T34" fmla="*/ 419 w 561"/>
              <a:gd name="T35" fmla="*/ 13 h 81"/>
              <a:gd name="T36" fmla="*/ 442 w 561"/>
              <a:gd name="T37" fmla="*/ 12 h 81"/>
              <a:gd name="T38" fmla="*/ 453 w 561"/>
              <a:gd name="T39" fmla="*/ 10 h 81"/>
              <a:gd name="T40" fmla="*/ 474 w 561"/>
              <a:gd name="T41" fmla="*/ 8 h 81"/>
              <a:gd name="T42" fmla="*/ 499 w 561"/>
              <a:gd name="T43" fmla="*/ 6 h 81"/>
              <a:gd name="T44" fmla="*/ 509 w 561"/>
              <a:gd name="T45" fmla="*/ 4 h 81"/>
              <a:gd name="T46" fmla="*/ 530 w 561"/>
              <a:gd name="T47" fmla="*/ 2 h 81"/>
              <a:gd name="T48" fmla="*/ 541 w 561"/>
              <a:gd name="T49" fmla="*/ 2 h 81"/>
              <a:gd name="T50" fmla="*/ 561 w 561"/>
              <a:gd name="T51" fmla="*/ 4 h 81"/>
              <a:gd name="T52" fmla="*/ 543 w 561"/>
              <a:gd name="T53" fmla="*/ 13 h 81"/>
              <a:gd name="T54" fmla="*/ 532 w 561"/>
              <a:gd name="T55" fmla="*/ 13 h 81"/>
              <a:gd name="T56" fmla="*/ 509 w 561"/>
              <a:gd name="T57" fmla="*/ 15 h 81"/>
              <a:gd name="T58" fmla="*/ 499 w 561"/>
              <a:gd name="T59" fmla="*/ 17 h 81"/>
              <a:gd name="T60" fmla="*/ 476 w 561"/>
              <a:gd name="T61" fmla="*/ 19 h 81"/>
              <a:gd name="T62" fmla="*/ 453 w 561"/>
              <a:gd name="T63" fmla="*/ 21 h 81"/>
              <a:gd name="T64" fmla="*/ 442 w 561"/>
              <a:gd name="T65" fmla="*/ 23 h 81"/>
              <a:gd name="T66" fmla="*/ 421 w 561"/>
              <a:gd name="T67" fmla="*/ 25 h 81"/>
              <a:gd name="T68" fmla="*/ 398 w 561"/>
              <a:gd name="T69" fmla="*/ 27 h 81"/>
              <a:gd name="T70" fmla="*/ 374 w 561"/>
              <a:gd name="T71" fmla="*/ 31 h 81"/>
              <a:gd name="T72" fmla="*/ 365 w 561"/>
              <a:gd name="T73" fmla="*/ 31 h 81"/>
              <a:gd name="T74" fmla="*/ 342 w 561"/>
              <a:gd name="T75" fmla="*/ 35 h 81"/>
              <a:gd name="T76" fmla="*/ 319 w 561"/>
              <a:gd name="T77" fmla="*/ 37 h 81"/>
              <a:gd name="T78" fmla="*/ 298 w 561"/>
              <a:gd name="T79" fmla="*/ 38 h 81"/>
              <a:gd name="T80" fmla="*/ 275 w 561"/>
              <a:gd name="T81" fmla="*/ 42 h 81"/>
              <a:gd name="T82" fmla="*/ 252 w 561"/>
              <a:gd name="T83" fmla="*/ 44 h 81"/>
              <a:gd name="T84" fmla="*/ 230 w 561"/>
              <a:gd name="T85" fmla="*/ 48 h 81"/>
              <a:gd name="T86" fmla="*/ 207 w 561"/>
              <a:gd name="T87" fmla="*/ 50 h 81"/>
              <a:gd name="T88" fmla="*/ 184 w 561"/>
              <a:gd name="T89" fmla="*/ 54 h 81"/>
              <a:gd name="T90" fmla="*/ 163 w 561"/>
              <a:gd name="T91" fmla="*/ 58 h 81"/>
              <a:gd name="T92" fmla="*/ 140 w 561"/>
              <a:gd name="T93" fmla="*/ 60 h 81"/>
              <a:gd name="T94" fmla="*/ 108 w 561"/>
              <a:gd name="T95" fmla="*/ 65 h 81"/>
              <a:gd name="T96" fmla="*/ 73 w 561"/>
              <a:gd name="T97" fmla="*/ 71 h 81"/>
              <a:gd name="T98" fmla="*/ 62 w 561"/>
              <a:gd name="T99" fmla="*/ 71 h 81"/>
              <a:gd name="T100" fmla="*/ 29 w 561"/>
              <a:gd name="T101" fmla="*/ 77 h 81"/>
              <a:gd name="T102" fmla="*/ 2 w 561"/>
              <a:gd name="T103" fmla="*/ 79 h 81"/>
              <a:gd name="T104" fmla="*/ 4 w 561"/>
              <a:gd name="T105" fmla="*/ 6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1" h="81">
                <a:moveTo>
                  <a:pt x="4" y="69"/>
                </a:moveTo>
                <a:lnTo>
                  <a:pt x="15" y="67"/>
                </a:lnTo>
                <a:lnTo>
                  <a:pt x="27" y="65"/>
                </a:lnTo>
                <a:lnTo>
                  <a:pt x="38" y="63"/>
                </a:lnTo>
                <a:lnTo>
                  <a:pt x="50" y="61"/>
                </a:lnTo>
                <a:lnTo>
                  <a:pt x="60" y="60"/>
                </a:lnTo>
                <a:lnTo>
                  <a:pt x="62" y="60"/>
                </a:lnTo>
                <a:lnTo>
                  <a:pt x="73" y="60"/>
                </a:lnTo>
                <a:lnTo>
                  <a:pt x="71" y="60"/>
                </a:lnTo>
                <a:lnTo>
                  <a:pt x="83" y="58"/>
                </a:lnTo>
                <a:lnTo>
                  <a:pt x="94" y="56"/>
                </a:lnTo>
                <a:lnTo>
                  <a:pt x="106" y="54"/>
                </a:lnTo>
                <a:lnTo>
                  <a:pt x="117" y="52"/>
                </a:lnTo>
                <a:lnTo>
                  <a:pt x="127" y="50"/>
                </a:lnTo>
                <a:lnTo>
                  <a:pt x="138" y="48"/>
                </a:lnTo>
                <a:lnTo>
                  <a:pt x="150" y="46"/>
                </a:lnTo>
                <a:lnTo>
                  <a:pt x="152" y="46"/>
                </a:lnTo>
                <a:lnTo>
                  <a:pt x="163" y="46"/>
                </a:lnTo>
                <a:lnTo>
                  <a:pt x="161" y="46"/>
                </a:lnTo>
                <a:lnTo>
                  <a:pt x="173" y="44"/>
                </a:lnTo>
                <a:lnTo>
                  <a:pt x="182" y="42"/>
                </a:lnTo>
                <a:lnTo>
                  <a:pt x="194" y="40"/>
                </a:lnTo>
                <a:lnTo>
                  <a:pt x="206" y="38"/>
                </a:lnTo>
                <a:lnTo>
                  <a:pt x="207" y="38"/>
                </a:lnTo>
                <a:lnTo>
                  <a:pt x="219" y="38"/>
                </a:lnTo>
                <a:lnTo>
                  <a:pt x="217" y="38"/>
                </a:lnTo>
                <a:lnTo>
                  <a:pt x="229" y="37"/>
                </a:lnTo>
                <a:lnTo>
                  <a:pt x="240" y="35"/>
                </a:lnTo>
                <a:lnTo>
                  <a:pt x="250" y="33"/>
                </a:lnTo>
                <a:lnTo>
                  <a:pt x="252" y="33"/>
                </a:lnTo>
                <a:lnTo>
                  <a:pt x="263" y="33"/>
                </a:lnTo>
                <a:lnTo>
                  <a:pt x="261" y="33"/>
                </a:lnTo>
                <a:lnTo>
                  <a:pt x="273" y="31"/>
                </a:lnTo>
                <a:lnTo>
                  <a:pt x="284" y="29"/>
                </a:lnTo>
                <a:lnTo>
                  <a:pt x="296" y="27"/>
                </a:lnTo>
                <a:lnTo>
                  <a:pt x="298" y="27"/>
                </a:lnTo>
                <a:lnTo>
                  <a:pt x="309" y="27"/>
                </a:lnTo>
                <a:lnTo>
                  <a:pt x="307" y="27"/>
                </a:lnTo>
                <a:lnTo>
                  <a:pt x="317" y="25"/>
                </a:lnTo>
                <a:lnTo>
                  <a:pt x="328" y="23"/>
                </a:lnTo>
                <a:lnTo>
                  <a:pt x="330" y="23"/>
                </a:lnTo>
                <a:lnTo>
                  <a:pt x="342" y="23"/>
                </a:lnTo>
                <a:lnTo>
                  <a:pt x="340" y="23"/>
                </a:lnTo>
                <a:lnTo>
                  <a:pt x="351" y="21"/>
                </a:lnTo>
                <a:lnTo>
                  <a:pt x="363" y="19"/>
                </a:lnTo>
                <a:lnTo>
                  <a:pt x="365" y="19"/>
                </a:lnTo>
                <a:lnTo>
                  <a:pt x="374" y="19"/>
                </a:lnTo>
                <a:lnTo>
                  <a:pt x="373" y="19"/>
                </a:lnTo>
                <a:lnTo>
                  <a:pt x="384" y="17"/>
                </a:lnTo>
                <a:lnTo>
                  <a:pt x="396" y="15"/>
                </a:lnTo>
                <a:lnTo>
                  <a:pt x="398" y="15"/>
                </a:lnTo>
                <a:lnTo>
                  <a:pt x="409" y="15"/>
                </a:lnTo>
                <a:lnTo>
                  <a:pt x="407" y="15"/>
                </a:lnTo>
                <a:lnTo>
                  <a:pt x="419" y="13"/>
                </a:lnTo>
                <a:lnTo>
                  <a:pt x="430" y="12"/>
                </a:lnTo>
                <a:lnTo>
                  <a:pt x="432" y="12"/>
                </a:lnTo>
                <a:lnTo>
                  <a:pt x="442" y="12"/>
                </a:lnTo>
                <a:lnTo>
                  <a:pt x="440" y="12"/>
                </a:lnTo>
                <a:lnTo>
                  <a:pt x="451" y="10"/>
                </a:lnTo>
                <a:lnTo>
                  <a:pt x="453" y="10"/>
                </a:lnTo>
                <a:lnTo>
                  <a:pt x="465" y="10"/>
                </a:lnTo>
                <a:lnTo>
                  <a:pt x="463" y="10"/>
                </a:lnTo>
                <a:lnTo>
                  <a:pt x="474" y="8"/>
                </a:lnTo>
                <a:lnTo>
                  <a:pt x="486" y="6"/>
                </a:lnTo>
                <a:lnTo>
                  <a:pt x="488" y="6"/>
                </a:lnTo>
                <a:lnTo>
                  <a:pt x="499" y="6"/>
                </a:lnTo>
                <a:lnTo>
                  <a:pt x="497" y="6"/>
                </a:lnTo>
                <a:lnTo>
                  <a:pt x="507" y="4"/>
                </a:lnTo>
                <a:lnTo>
                  <a:pt x="509" y="4"/>
                </a:lnTo>
                <a:lnTo>
                  <a:pt x="520" y="4"/>
                </a:lnTo>
                <a:lnTo>
                  <a:pt x="518" y="4"/>
                </a:lnTo>
                <a:lnTo>
                  <a:pt x="530" y="2"/>
                </a:lnTo>
                <a:lnTo>
                  <a:pt x="532" y="2"/>
                </a:lnTo>
                <a:lnTo>
                  <a:pt x="543" y="2"/>
                </a:lnTo>
                <a:lnTo>
                  <a:pt x="541" y="2"/>
                </a:lnTo>
                <a:lnTo>
                  <a:pt x="553" y="0"/>
                </a:lnTo>
                <a:lnTo>
                  <a:pt x="557" y="0"/>
                </a:lnTo>
                <a:lnTo>
                  <a:pt x="561" y="4"/>
                </a:lnTo>
                <a:lnTo>
                  <a:pt x="559" y="8"/>
                </a:lnTo>
                <a:lnTo>
                  <a:pt x="555" y="12"/>
                </a:lnTo>
                <a:lnTo>
                  <a:pt x="543" y="13"/>
                </a:lnTo>
                <a:lnTo>
                  <a:pt x="543" y="13"/>
                </a:lnTo>
                <a:lnTo>
                  <a:pt x="532" y="13"/>
                </a:lnTo>
                <a:lnTo>
                  <a:pt x="532" y="13"/>
                </a:lnTo>
                <a:lnTo>
                  <a:pt x="520" y="15"/>
                </a:lnTo>
                <a:lnTo>
                  <a:pt x="520" y="15"/>
                </a:lnTo>
                <a:lnTo>
                  <a:pt x="509" y="15"/>
                </a:lnTo>
                <a:lnTo>
                  <a:pt x="509" y="15"/>
                </a:lnTo>
                <a:lnTo>
                  <a:pt x="499" y="17"/>
                </a:lnTo>
                <a:lnTo>
                  <a:pt x="499" y="17"/>
                </a:lnTo>
                <a:lnTo>
                  <a:pt x="488" y="17"/>
                </a:lnTo>
                <a:lnTo>
                  <a:pt x="488" y="17"/>
                </a:lnTo>
                <a:lnTo>
                  <a:pt x="476" y="19"/>
                </a:lnTo>
                <a:lnTo>
                  <a:pt x="465" y="21"/>
                </a:lnTo>
                <a:lnTo>
                  <a:pt x="465" y="21"/>
                </a:lnTo>
                <a:lnTo>
                  <a:pt x="453" y="21"/>
                </a:lnTo>
                <a:lnTo>
                  <a:pt x="453" y="21"/>
                </a:lnTo>
                <a:lnTo>
                  <a:pt x="442" y="23"/>
                </a:lnTo>
                <a:lnTo>
                  <a:pt x="442" y="23"/>
                </a:lnTo>
                <a:lnTo>
                  <a:pt x="432" y="23"/>
                </a:lnTo>
                <a:lnTo>
                  <a:pt x="432" y="23"/>
                </a:lnTo>
                <a:lnTo>
                  <a:pt x="421" y="25"/>
                </a:lnTo>
                <a:lnTo>
                  <a:pt x="409" y="27"/>
                </a:lnTo>
                <a:lnTo>
                  <a:pt x="409" y="27"/>
                </a:lnTo>
                <a:lnTo>
                  <a:pt x="398" y="27"/>
                </a:lnTo>
                <a:lnTo>
                  <a:pt x="398" y="27"/>
                </a:lnTo>
                <a:lnTo>
                  <a:pt x="386" y="29"/>
                </a:lnTo>
                <a:lnTo>
                  <a:pt x="374" y="31"/>
                </a:lnTo>
                <a:lnTo>
                  <a:pt x="374" y="31"/>
                </a:lnTo>
                <a:lnTo>
                  <a:pt x="365" y="31"/>
                </a:lnTo>
                <a:lnTo>
                  <a:pt x="365" y="31"/>
                </a:lnTo>
                <a:lnTo>
                  <a:pt x="353" y="33"/>
                </a:lnTo>
                <a:lnTo>
                  <a:pt x="342" y="35"/>
                </a:lnTo>
                <a:lnTo>
                  <a:pt x="342" y="35"/>
                </a:lnTo>
                <a:lnTo>
                  <a:pt x="330" y="35"/>
                </a:lnTo>
                <a:lnTo>
                  <a:pt x="330" y="35"/>
                </a:lnTo>
                <a:lnTo>
                  <a:pt x="319" y="37"/>
                </a:lnTo>
                <a:lnTo>
                  <a:pt x="309" y="38"/>
                </a:lnTo>
                <a:lnTo>
                  <a:pt x="309" y="38"/>
                </a:lnTo>
                <a:lnTo>
                  <a:pt x="298" y="38"/>
                </a:lnTo>
                <a:lnTo>
                  <a:pt x="298" y="38"/>
                </a:lnTo>
                <a:lnTo>
                  <a:pt x="286" y="40"/>
                </a:lnTo>
                <a:lnTo>
                  <a:pt x="275" y="42"/>
                </a:lnTo>
                <a:lnTo>
                  <a:pt x="263" y="44"/>
                </a:lnTo>
                <a:lnTo>
                  <a:pt x="263" y="44"/>
                </a:lnTo>
                <a:lnTo>
                  <a:pt x="252" y="44"/>
                </a:lnTo>
                <a:lnTo>
                  <a:pt x="252" y="44"/>
                </a:lnTo>
                <a:lnTo>
                  <a:pt x="242" y="46"/>
                </a:lnTo>
                <a:lnTo>
                  <a:pt x="230" y="48"/>
                </a:lnTo>
                <a:lnTo>
                  <a:pt x="219" y="50"/>
                </a:lnTo>
                <a:lnTo>
                  <a:pt x="219" y="50"/>
                </a:lnTo>
                <a:lnTo>
                  <a:pt x="207" y="50"/>
                </a:lnTo>
                <a:lnTo>
                  <a:pt x="207" y="50"/>
                </a:lnTo>
                <a:lnTo>
                  <a:pt x="196" y="52"/>
                </a:lnTo>
                <a:lnTo>
                  <a:pt x="184" y="54"/>
                </a:lnTo>
                <a:lnTo>
                  <a:pt x="175" y="56"/>
                </a:lnTo>
                <a:lnTo>
                  <a:pt x="163" y="58"/>
                </a:lnTo>
                <a:lnTo>
                  <a:pt x="163" y="58"/>
                </a:lnTo>
                <a:lnTo>
                  <a:pt x="152" y="58"/>
                </a:lnTo>
                <a:lnTo>
                  <a:pt x="152" y="58"/>
                </a:lnTo>
                <a:lnTo>
                  <a:pt x="140" y="60"/>
                </a:lnTo>
                <a:lnTo>
                  <a:pt x="129" y="61"/>
                </a:lnTo>
                <a:lnTo>
                  <a:pt x="119" y="63"/>
                </a:lnTo>
                <a:lnTo>
                  <a:pt x="108" y="65"/>
                </a:lnTo>
                <a:lnTo>
                  <a:pt x="96" y="67"/>
                </a:lnTo>
                <a:lnTo>
                  <a:pt x="85" y="69"/>
                </a:lnTo>
                <a:lnTo>
                  <a:pt x="73" y="71"/>
                </a:lnTo>
                <a:lnTo>
                  <a:pt x="73" y="71"/>
                </a:lnTo>
                <a:lnTo>
                  <a:pt x="62" y="71"/>
                </a:lnTo>
                <a:lnTo>
                  <a:pt x="62" y="71"/>
                </a:lnTo>
                <a:lnTo>
                  <a:pt x="52" y="73"/>
                </a:lnTo>
                <a:lnTo>
                  <a:pt x="40" y="75"/>
                </a:lnTo>
                <a:lnTo>
                  <a:pt x="29" y="77"/>
                </a:lnTo>
                <a:lnTo>
                  <a:pt x="17" y="79"/>
                </a:lnTo>
                <a:lnTo>
                  <a:pt x="6" y="81"/>
                </a:lnTo>
                <a:lnTo>
                  <a:pt x="2" y="79"/>
                </a:lnTo>
                <a:lnTo>
                  <a:pt x="0" y="75"/>
                </a:lnTo>
                <a:lnTo>
                  <a:pt x="0" y="71"/>
                </a:lnTo>
                <a:lnTo>
                  <a:pt x="4" y="69"/>
                </a:lnTo>
                <a:lnTo>
                  <a:pt x="4" y="69"/>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66" name="Freeform 104"/>
          <p:cNvSpPr>
            <a:spLocks/>
          </p:cNvSpPr>
          <p:nvPr/>
        </p:nvSpPr>
        <p:spPr bwMode="auto">
          <a:xfrm>
            <a:off x="6396113" y="1751013"/>
            <a:ext cx="442913" cy="30163"/>
          </a:xfrm>
          <a:custGeom>
            <a:avLst/>
            <a:gdLst>
              <a:gd name="T0" fmla="*/ 14 w 559"/>
              <a:gd name="T1" fmla="*/ 27 h 39"/>
              <a:gd name="T2" fmla="*/ 39 w 559"/>
              <a:gd name="T3" fmla="*/ 25 h 39"/>
              <a:gd name="T4" fmla="*/ 50 w 559"/>
              <a:gd name="T5" fmla="*/ 23 h 39"/>
              <a:gd name="T6" fmla="*/ 71 w 559"/>
              <a:gd name="T7" fmla="*/ 21 h 39"/>
              <a:gd name="T8" fmla="*/ 81 w 559"/>
              <a:gd name="T9" fmla="*/ 21 h 39"/>
              <a:gd name="T10" fmla="*/ 106 w 559"/>
              <a:gd name="T11" fmla="*/ 19 h 39"/>
              <a:gd name="T12" fmla="*/ 127 w 559"/>
              <a:gd name="T13" fmla="*/ 17 h 39"/>
              <a:gd name="T14" fmla="*/ 138 w 559"/>
              <a:gd name="T15" fmla="*/ 17 h 39"/>
              <a:gd name="T16" fmla="*/ 161 w 559"/>
              <a:gd name="T17" fmla="*/ 16 h 39"/>
              <a:gd name="T18" fmla="*/ 183 w 559"/>
              <a:gd name="T19" fmla="*/ 14 h 39"/>
              <a:gd name="T20" fmla="*/ 206 w 559"/>
              <a:gd name="T21" fmla="*/ 14 h 39"/>
              <a:gd name="T22" fmla="*/ 217 w 559"/>
              <a:gd name="T23" fmla="*/ 12 h 39"/>
              <a:gd name="T24" fmla="*/ 238 w 559"/>
              <a:gd name="T25" fmla="*/ 12 h 39"/>
              <a:gd name="T26" fmla="*/ 263 w 559"/>
              <a:gd name="T27" fmla="*/ 10 h 39"/>
              <a:gd name="T28" fmla="*/ 282 w 559"/>
              <a:gd name="T29" fmla="*/ 8 h 39"/>
              <a:gd name="T30" fmla="*/ 307 w 559"/>
              <a:gd name="T31" fmla="*/ 8 h 39"/>
              <a:gd name="T32" fmla="*/ 328 w 559"/>
              <a:gd name="T33" fmla="*/ 6 h 39"/>
              <a:gd name="T34" fmla="*/ 352 w 559"/>
              <a:gd name="T35" fmla="*/ 6 h 39"/>
              <a:gd name="T36" fmla="*/ 373 w 559"/>
              <a:gd name="T37" fmla="*/ 4 h 39"/>
              <a:gd name="T38" fmla="*/ 396 w 559"/>
              <a:gd name="T39" fmla="*/ 4 h 39"/>
              <a:gd name="T40" fmla="*/ 417 w 559"/>
              <a:gd name="T41" fmla="*/ 4 h 39"/>
              <a:gd name="T42" fmla="*/ 442 w 559"/>
              <a:gd name="T43" fmla="*/ 2 h 39"/>
              <a:gd name="T44" fmla="*/ 474 w 559"/>
              <a:gd name="T45" fmla="*/ 2 h 39"/>
              <a:gd name="T46" fmla="*/ 509 w 559"/>
              <a:gd name="T47" fmla="*/ 2 h 39"/>
              <a:gd name="T48" fmla="*/ 520 w 559"/>
              <a:gd name="T49" fmla="*/ 0 h 39"/>
              <a:gd name="T50" fmla="*/ 553 w 559"/>
              <a:gd name="T51" fmla="*/ 0 h 39"/>
              <a:gd name="T52" fmla="*/ 557 w 559"/>
              <a:gd name="T53" fmla="*/ 10 h 39"/>
              <a:gd name="T54" fmla="*/ 530 w 559"/>
              <a:gd name="T55" fmla="*/ 12 h 39"/>
              <a:gd name="T56" fmla="*/ 509 w 559"/>
              <a:gd name="T57" fmla="*/ 14 h 39"/>
              <a:gd name="T58" fmla="*/ 486 w 559"/>
              <a:gd name="T59" fmla="*/ 14 h 39"/>
              <a:gd name="T60" fmla="*/ 453 w 559"/>
              <a:gd name="T61" fmla="*/ 14 h 39"/>
              <a:gd name="T62" fmla="*/ 430 w 559"/>
              <a:gd name="T63" fmla="*/ 14 h 39"/>
              <a:gd name="T64" fmla="*/ 407 w 559"/>
              <a:gd name="T65" fmla="*/ 16 h 39"/>
              <a:gd name="T66" fmla="*/ 375 w 559"/>
              <a:gd name="T67" fmla="*/ 16 h 39"/>
              <a:gd name="T68" fmla="*/ 363 w 559"/>
              <a:gd name="T69" fmla="*/ 17 h 39"/>
              <a:gd name="T70" fmla="*/ 330 w 559"/>
              <a:gd name="T71" fmla="*/ 17 h 39"/>
              <a:gd name="T72" fmla="*/ 319 w 559"/>
              <a:gd name="T73" fmla="*/ 19 h 39"/>
              <a:gd name="T74" fmla="*/ 284 w 559"/>
              <a:gd name="T75" fmla="*/ 19 h 39"/>
              <a:gd name="T76" fmla="*/ 273 w 559"/>
              <a:gd name="T77" fmla="*/ 21 h 39"/>
              <a:gd name="T78" fmla="*/ 252 w 559"/>
              <a:gd name="T79" fmla="*/ 21 h 39"/>
              <a:gd name="T80" fmla="*/ 229 w 559"/>
              <a:gd name="T81" fmla="*/ 23 h 39"/>
              <a:gd name="T82" fmla="*/ 206 w 559"/>
              <a:gd name="T83" fmla="*/ 25 h 39"/>
              <a:gd name="T84" fmla="*/ 184 w 559"/>
              <a:gd name="T85" fmla="*/ 25 h 39"/>
              <a:gd name="T86" fmla="*/ 173 w 559"/>
              <a:gd name="T87" fmla="*/ 27 h 39"/>
              <a:gd name="T88" fmla="*/ 150 w 559"/>
              <a:gd name="T89" fmla="*/ 27 h 39"/>
              <a:gd name="T90" fmla="*/ 129 w 559"/>
              <a:gd name="T91" fmla="*/ 29 h 39"/>
              <a:gd name="T92" fmla="*/ 117 w 559"/>
              <a:gd name="T93" fmla="*/ 31 h 39"/>
              <a:gd name="T94" fmla="*/ 94 w 559"/>
              <a:gd name="T95" fmla="*/ 31 h 39"/>
              <a:gd name="T96" fmla="*/ 73 w 559"/>
              <a:gd name="T97" fmla="*/ 33 h 39"/>
              <a:gd name="T98" fmla="*/ 62 w 559"/>
              <a:gd name="T99" fmla="*/ 35 h 39"/>
              <a:gd name="T100" fmla="*/ 39 w 559"/>
              <a:gd name="T101" fmla="*/ 37 h 39"/>
              <a:gd name="T102" fmla="*/ 27 w 559"/>
              <a:gd name="T103" fmla="*/ 37 h 39"/>
              <a:gd name="T104" fmla="*/ 6 w 559"/>
              <a:gd name="T105" fmla="*/ 39 h 39"/>
              <a:gd name="T106" fmla="*/ 2 w 559"/>
              <a:gd name="T107"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9" h="39">
                <a:moveTo>
                  <a:pt x="6" y="27"/>
                </a:moveTo>
                <a:lnTo>
                  <a:pt x="16" y="27"/>
                </a:lnTo>
                <a:lnTo>
                  <a:pt x="14" y="27"/>
                </a:lnTo>
                <a:lnTo>
                  <a:pt x="25" y="25"/>
                </a:lnTo>
                <a:lnTo>
                  <a:pt x="27" y="25"/>
                </a:lnTo>
                <a:lnTo>
                  <a:pt x="39" y="25"/>
                </a:lnTo>
                <a:lnTo>
                  <a:pt x="37" y="25"/>
                </a:lnTo>
                <a:lnTo>
                  <a:pt x="48" y="23"/>
                </a:lnTo>
                <a:lnTo>
                  <a:pt x="50" y="23"/>
                </a:lnTo>
                <a:lnTo>
                  <a:pt x="62" y="23"/>
                </a:lnTo>
                <a:lnTo>
                  <a:pt x="60" y="23"/>
                </a:lnTo>
                <a:lnTo>
                  <a:pt x="71" y="21"/>
                </a:lnTo>
                <a:lnTo>
                  <a:pt x="73" y="21"/>
                </a:lnTo>
                <a:lnTo>
                  <a:pt x="83" y="21"/>
                </a:lnTo>
                <a:lnTo>
                  <a:pt x="81" y="21"/>
                </a:lnTo>
                <a:lnTo>
                  <a:pt x="92" y="19"/>
                </a:lnTo>
                <a:lnTo>
                  <a:pt x="94" y="19"/>
                </a:lnTo>
                <a:lnTo>
                  <a:pt x="106" y="19"/>
                </a:lnTo>
                <a:lnTo>
                  <a:pt x="117" y="19"/>
                </a:lnTo>
                <a:lnTo>
                  <a:pt x="115" y="19"/>
                </a:lnTo>
                <a:lnTo>
                  <a:pt x="127" y="17"/>
                </a:lnTo>
                <a:lnTo>
                  <a:pt x="129" y="17"/>
                </a:lnTo>
                <a:lnTo>
                  <a:pt x="140" y="17"/>
                </a:lnTo>
                <a:lnTo>
                  <a:pt x="138" y="17"/>
                </a:lnTo>
                <a:lnTo>
                  <a:pt x="148" y="16"/>
                </a:lnTo>
                <a:lnTo>
                  <a:pt x="150" y="16"/>
                </a:lnTo>
                <a:lnTo>
                  <a:pt x="161" y="16"/>
                </a:lnTo>
                <a:lnTo>
                  <a:pt x="173" y="16"/>
                </a:lnTo>
                <a:lnTo>
                  <a:pt x="171" y="16"/>
                </a:lnTo>
                <a:lnTo>
                  <a:pt x="183" y="14"/>
                </a:lnTo>
                <a:lnTo>
                  <a:pt x="184" y="14"/>
                </a:lnTo>
                <a:lnTo>
                  <a:pt x="196" y="14"/>
                </a:lnTo>
                <a:lnTo>
                  <a:pt x="206" y="14"/>
                </a:lnTo>
                <a:lnTo>
                  <a:pt x="204" y="14"/>
                </a:lnTo>
                <a:lnTo>
                  <a:pt x="215" y="12"/>
                </a:lnTo>
                <a:lnTo>
                  <a:pt x="217" y="12"/>
                </a:lnTo>
                <a:lnTo>
                  <a:pt x="229" y="12"/>
                </a:lnTo>
                <a:lnTo>
                  <a:pt x="240" y="12"/>
                </a:lnTo>
                <a:lnTo>
                  <a:pt x="238" y="12"/>
                </a:lnTo>
                <a:lnTo>
                  <a:pt x="250" y="10"/>
                </a:lnTo>
                <a:lnTo>
                  <a:pt x="252" y="10"/>
                </a:lnTo>
                <a:lnTo>
                  <a:pt x="263" y="10"/>
                </a:lnTo>
                <a:lnTo>
                  <a:pt x="273" y="10"/>
                </a:lnTo>
                <a:lnTo>
                  <a:pt x="271" y="10"/>
                </a:lnTo>
                <a:lnTo>
                  <a:pt x="282" y="8"/>
                </a:lnTo>
                <a:lnTo>
                  <a:pt x="284" y="8"/>
                </a:lnTo>
                <a:lnTo>
                  <a:pt x="296" y="8"/>
                </a:lnTo>
                <a:lnTo>
                  <a:pt x="307" y="8"/>
                </a:lnTo>
                <a:lnTo>
                  <a:pt x="319" y="8"/>
                </a:lnTo>
                <a:lnTo>
                  <a:pt x="317" y="8"/>
                </a:lnTo>
                <a:lnTo>
                  <a:pt x="328" y="6"/>
                </a:lnTo>
                <a:lnTo>
                  <a:pt x="330" y="6"/>
                </a:lnTo>
                <a:lnTo>
                  <a:pt x="340" y="6"/>
                </a:lnTo>
                <a:lnTo>
                  <a:pt x="352" y="6"/>
                </a:lnTo>
                <a:lnTo>
                  <a:pt x="363" y="6"/>
                </a:lnTo>
                <a:lnTo>
                  <a:pt x="361" y="6"/>
                </a:lnTo>
                <a:lnTo>
                  <a:pt x="373" y="4"/>
                </a:lnTo>
                <a:lnTo>
                  <a:pt x="375" y="4"/>
                </a:lnTo>
                <a:lnTo>
                  <a:pt x="386" y="4"/>
                </a:lnTo>
                <a:lnTo>
                  <a:pt x="396" y="4"/>
                </a:lnTo>
                <a:lnTo>
                  <a:pt x="407" y="4"/>
                </a:lnTo>
                <a:lnTo>
                  <a:pt x="419" y="4"/>
                </a:lnTo>
                <a:lnTo>
                  <a:pt x="417" y="4"/>
                </a:lnTo>
                <a:lnTo>
                  <a:pt x="428" y="2"/>
                </a:lnTo>
                <a:lnTo>
                  <a:pt x="430" y="2"/>
                </a:lnTo>
                <a:lnTo>
                  <a:pt x="442" y="2"/>
                </a:lnTo>
                <a:lnTo>
                  <a:pt x="453" y="2"/>
                </a:lnTo>
                <a:lnTo>
                  <a:pt x="463" y="2"/>
                </a:lnTo>
                <a:lnTo>
                  <a:pt x="474" y="2"/>
                </a:lnTo>
                <a:lnTo>
                  <a:pt x="486" y="2"/>
                </a:lnTo>
                <a:lnTo>
                  <a:pt x="497" y="2"/>
                </a:lnTo>
                <a:lnTo>
                  <a:pt x="509" y="2"/>
                </a:lnTo>
                <a:lnTo>
                  <a:pt x="507" y="2"/>
                </a:lnTo>
                <a:lnTo>
                  <a:pt x="519" y="0"/>
                </a:lnTo>
                <a:lnTo>
                  <a:pt x="520" y="0"/>
                </a:lnTo>
                <a:lnTo>
                  <a:pt x="530" y="0"/>
                </a:lnTo>
                <a:lnTo>
                  <a:pt x="542" y="0"/>
                </a:lnTo>
                <a:lnTo>
                  <a:pt x="553" y="0"/>
                </a:lnTo>
                <a:lnTo>
                  <a:pt x="557" y="2"/>
                </a:lnTo>
                <a:lnTo>
                  <a:pt x="559" y="6"/>
                </a:lnTo>
                <a:lnTo>
                  <a:pt x="557" y="10"/>
                </a:lnTo>
                <a:lnTo>
                  <a:pt x="553" y="12"/>
                </a:lnTo>
                <a:lnTo>
                  <a:pt x="542" y="12"/>
                </a:lnTo>
                <a:lnTo>
                  <a:pt x="530" y="12"/>
                </a:lnTo>
                <a:lnTo>
                  <a:pt x="520" y="12"/>
                </a:lnTo>
                <a:lnTo>
                  <a:pt x="520" y="12"/>
                </a:lnTo>
                <a:lnTo>
                  <a:pt x="509" y="14"/>
                </a:lnTo>
                <a:lnTo>
                  <a:pt x="509" y="14"/>
                </a:lnTo>
                <a:lnTo>
                  <a:pt x="497" y="14"/>
                </a:lnTo>
                <a:lnTo>
                  <a:pt x="486" y="14"/>
                </a:lnTo>
                <a:lnTo>
                  <a:pt x="474" y="14"/>
                </a:lnTo>
                <a:lnTo>
                  <a:pt x="463" y="14"/>
                </a:lnTo>
                <a:lnTo>
                  <a:pt x="453" y="14"/>
                </a:lnTo>
                <a:lnTo>
                  <a:pt x="442" y="14"/>
                </a:lnTo>
                <a:lnTo>
                  <a:pt x="430" y="14"/>
                </a:lnTo>
                <a:lnTo>
                  <a:pt x="430" y="14"/>
                </a:lnTo>
                <a:lnTo>
                  <a:pt x="419" y="16"/>
                </a:lnTo>
                <a:lnTo>
                  <a:pt x="419" y="16"/>
                </a:lnTo>
                <a:lnTo>
                  <a:pt x="407" y="16"/>
                </a:lnTo>
                <a:lnTo>
                  <a:pt x="396" y="16"/>
                </a:lnTo>
                <a:lnTo>
                  <a:pt x="386" y="16"/>
                </a:lnTo>
                <a:lnTo>
                  <a:pt x="375" y="16"/>
                </a:lnTo>
                <a:lnTo>
                  <a:pt x="375" y="16"/>
                </a:lnTo>
                <a:lnTo>
                  <a:pt x="363" y="17"/>
                </a:lnTo>
                <a:lnTo>
                  <a:pt x="363" y="17"/>
                </a:lnTo>
                <a:lnTo>
                  <a:pt x="352" y="17"/>
                </a:lnTo>
                <a:lnTo>
                  <a:pt x="340" y="17"/>
                </a:lnTo>
                <a:lnTo>
                  <a:pt x="330" y="17"/>
                </a:lnTo>
                <a:lnTo>
                  <a:pt x="330" y="17"/>
                </a:lnTo>
                <a:lnTo>
                  <a:pt x="319" y="19"/>
                </a:lnTo>
                <a:lnTo>
                  <a:pt x="319" y="19"/>
                </a:lnTo>
                <a:lnTo>
                  <a:pt x="307" y="19"/>
                </a:lnTo>
                <a:lnTo>
                  <a:pt x="296" y="19"/>
                </a:lnTo>
                <a:lnTo>
                  <a:pt x="284" y="19"/>
                </a:lnTo>
                <a:lnTo>
                  <a:pt x="284" y="19"/>
                </a:lnTo>
                <a:lnTo>
                  <a:pt x="273" y="21"/>
                </a:lnTo>
                <a:lnTo>
                  <a:pt x="273" y="21"/>
                </a:lnTo>
                <a:lnTo>
                  <a:pt x="263" y="21"/>
                </a:lnTo>
                <a:lnTo>
                  <a:pt x="252" y="21"/>
                </a:lnTo>
                <a:lnTo>
                  <a:pt x="252" y="21"/>
                </a:lnTo>
                <a:lnTo>
                  <a:pt x="240" y="23"/>
                </a:lnTo>
                <a:lnTo>
                  <a:pt x="240" y="23"/>
                </a:lnTo>
                <a:lnTo>
                  <a:pt x="229" y="23"/>
                </a:lnTo>
                <a:lnTo>
                  <a:pt x="217" y="23"/>
                </a:lnTo>
                <a:lnTo>
                  <a:pt x="217" y="23"/>
                </a:lnTo>
                <a:lnTo>
                  <a:pt x="206" y="25"/>
                </a:lnTo>
                <a:lnTo>
                  <a:pt x="206" y="25"/>
                </a:lnTo>
                <a:lnTo>
                  <a:pt x="196" y="25"/>
                </a:lnTo>
                <a:lnTo>
                  <a:pt x="184" y="25"/>
                </a:lnTo>
                <a:lnTo>
                  <a:pt x="184" y="25"/>
                </a:lnTo>
                <a:lnTo>
                  <a:pt x="173" y="27"/>
                </a:lnTo>
                <a:lnTo>
                  <a:pt x="173" y="27"/>
                </a:lnTo>
                <a:lnTo>
                  <a:pt x="161" y="27"/>
                </a:lnTo>
                <a:lnTo>
                  <a:pt x="150" y="27"/>
                </a:lnTo>
                <a:lnTo>
                  <a:pt x="150" y="27"/>
                </a:lnTo>
                <a:lnTo>
                  <a:pt x="140" y="29"/>
                </a:lnTo>
                <a:lnTo>
                  <a:pt x="140" y="29"/>
                </a:lnTo>
                <a:lnTo>
                  <a:pt x="129" y="29"/>
                </a:lnTo>
                <a:lnTo>
                  <a:pt x="129" y="29"/>
                </a:lnTo>
                <a:lnTo>
                  <a:pt x="117" y="31"/>
                </a:lnTo>
                <a:lnTo>
                  <a:pt x="117" y="31"/>
                </a:lnTo>
                <a:lnTo>
                  <a:pt x="106" y="31"/>
                </a:lnTo>
                <a:lnTo>
                  <a:pt x="94" y="31"/>
                </a:lnTo>
                <a:lnTo>
                  <a:pt x="94" y="31"/>
                </a:lnTo>
                <a:lnTo>
                  <a:pt x="83" y="33"/>
                </a:lnTo>
                <a:lnTo>
                  <a:pt x="83" y="33"/>
                </a:lnTo>
                <a:lnTo>
                  <a:pt x="73" y="33"/>
                </a:lnTo>
                <a:lnTo>
                  <a:pt x="73" y="33"/>
                </a:lnTo>
                <a:lnTo>
                  <a:pt x="62" y="35"/>
                </a:lnTo>
                <a:lnTo>
                  <a:pt x="62" y="35"/>
                </a:lnTo>
                <a:lnTo>
                  <a:pt x="50" y="35"/>
                </a:lnTo>
                <a:lnTo>
                  <a:pt x="50" y="35"/>
                </a:lnTo>
                <a:lnTo>
                  <a:pt x="39" y="37"/>
                </a:lnTo>
                <a:lnTo>
                  <a:pt x="39" y="37"/>
                </a:lnTo>
                <a:lnTo>
                  <a:pt x="27" y="37"/>
                </a:lnTo>
                <a:lnTo>
                  <a:pt x="27" y="37"/>
                </a:lnTo>
                <a:lnTo>
                  <a:pt x="16" y="39"/>
                </a:lnTo>
                <a:lnTo>
                  <a:pt x="16" y="39"/>
                </a:lnTo>
                <a:lnTo>
                  <a:pt x="6" y="39"/>
                </a:lnTo>
                <a:lnTo>
                  <a:pt x="2" y="37"/>
                </a:lnTo>
                <a:lnTo>
                  <a:pt x="0" y="33"/>
                </a:lnTo>
                <a:lnTo>
                  <a:pt x="2" y="29"/>
                </a:lnTo>
                <a:lnTo>
                  <a:pt x="6" y="27"/>
                </a:lnTo>
                <a:lnTo>
                  <a:pt x="6" y="27"/>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67" name="Freeform 105"/>
          <p:cNvSpPr>
            <a:spLocks/>
          </p:cNvSpPr>
          <p:nvPr/>
        </p:nvSpPr>
        <p:spPr bwMode="auto">
          <a:xfrm>
            <a:off x="6831088" y="1751014"/>
            <a:ext cx="442913" cy="20639"/>
          </a:xfrm>
          <a:custGeom>
            <a:avLst/>
            <a:gdLst>
              <a:gd name="T0" fmla="*/ 29 w 559"/>
              <a:gd name="T1" fmla="*/ 0 h 27"/>
              <a:gd name="T2" fmla="*/ 62 w 559"/>
              <a:gd name="T3" fmla="*/ 0 h 27"/>
              <a:gd name="T4" fmla="*/ 96 w 559"/>
              <a:gd name="T5" fmla="*/ 0 h 27"/>
              <a:gd name="T6" fmla="*/ 129 w 559"/>
              <a:gd name="T7" fmla="*/ 0 h 27"/>
              <a:gd name="T8" fmla="*/ 164 w 559"/>
              <a:gd name="T9" fmla="*/ 0 h 27"/>
              <a:gd name="T10" fmla="*/ 196 w 559"/>
              <a:gd name="T11" fmla="*/ 0 h 27"/>
              <a:gd name="T12" fmla="*/ 208 w 559"/>
              <a:gd name="T13" fmla="*/ 2 h 27"/>
              <a:gd name="T14" fmla="*/ 240 w 559"/>
              <a:gd name="T15" fmla="*/ 2 h 27"/>
              <a:gd name="T16" fmla="*/ 275 w 559"/>
              <a:gd name="T17" fmla="*/ 2 h 27"/>
              <a:gd name="T18" fmla="*/ 286 w 559"/>
              <a:gd name="T19" fmla="*/ 4 h 27"/>
              <a:gd name="T20" fmla="*/ 319 w 559"/>
              <a:gd name="T21" fmla="*/ 4 h 27"/>
              <a:gd name="T22" fmla="*/ 342 w 559"/>
              <a:gd name="T23" fmla="*/ 4 h 27"/>
              <a:gd name="T24" fmla="*/ 363 w 559"/>
              <a:gd name="T25" fmla="*/ 6 h 27"/>
              <a:gd name="T26" fmla="*/ 386 w 559"/>
              <a:gd name="T27" fmla="*/ 6 h 27"/>
              <a:gd name="T28" fmla="*/ 409 w 559"/>
              <a:gd name="T29" fmla="*/ 8 h 27"/>
              <a:gd name="T30" fmla="*/ 430 w 559"/>
              <a:gd name="T31" fmla="*/ 8 h 27"/>
              <a:gd name="T32" fmla="*/ 453 w 559"/>
              <a:gd name="T33" fmla="*/ 10 h 27"/>
              <a:gd name="T34" fmla="*/ 476 w 559"/>
              <a:gd name="T35" fmla="*/ 12 h 27"/>
              <a:gd name="T36" fmla="*/ 498 w 559"/>
              <a:gd name="T37" fmla="*/ 12 h 27"/>
              <a:gd name="T38" fmla="*/ 509 w 559"/>
              <a:gd name="T39" fmla="*/ 14 h 27"/>
              <a:gd name="T40" fmla="*/ 532 w 559"/>
              <a:gd name="T41" fmla="*/ 14 h 27"/>
              <a:gd name="T42" fmla="*/ 553 w 559"/>
              <a:gd name="T43" fmla="*/ 16 h 27"/>
              <a:gd name="T44" fmla="*/ 557 w 559"/>
              <a:gd name="T45" fmla="*/ 25 h 27"/>
              <a:gd name="T46" fmla="*/ 542 w 559"/>
              <a:gd name="T47" fmla="*/ 27 h 27"/>
              <a:gd name="T48" fmla="*/ 521 w 559"/>
              <a:gd name="T49" fmla="*/ 25 h 27"/>
              <a:gd name="T50" fmla="*/ 496 w 559"/>
              <a:gd name="T51" fmla="*/ 23 h 27"/>
              <a:gd name="T52" fmla="*/ 476 w 559"/>
              <a:gd name="T53" fmla="*/ 23 h 27"/>
              <a:gd name="T54" fmla="*/ 465 w 559"/>
              <a:gd name="T55" fmla="*/ 21 h 27"/>
              <a:gd name="T56" fmla="*/ 440 w 559"/>
              <a:gd name="T57" fmla="*/ 21 h 27"/>
              <a:gd name="T58" fmla="*/ 419 w 559"/>
              <a:gd name="T59" fmla="*/ 19 h 27"/>
              <a:gd name="T60" fmla="*/ 396 w 559"/>
              <a:gd name="T61" fmla="*/ 19 h 27"/>
              <a:gd name="T62" fmla="*/ 375 w 559"/>
              <a:gd name="T63" fmla="*/ 17 h 27"/>
              <a:gd name="T64" fmla="*/ 352 w 559"/>
              <a:gd name="T65" fmla="*/ 17 h 27"/>
              <a:gd name="T66" fmla="*/ 331 w 559"/>
              <a:gd name="T67" fmla="*/ 16 h 27"/>
              <a:gd name="T68" fmla="*/ 296 w 559"/>
              <a:gd name="T69" fmla="*/ 16 h 27"/>
              <a:gd name="T70" fmla="*/ 273 w 559"/>
              <a:gd name="T71" fmla="*/ 14 h 27"/>
              <a:gd name="T72" fmla="*/ 252 w 559"/>
              <a:gd name="T73" fmla="*/ 14 h 27"/>
              <a:gd name="T74" fmla="*/ 219 w 559"/>
              <a:gd name="T75" fmla="*/ 14 h 27"/>
              <a:gd name="T76" fmla="*/ 194 w 559"/>
              <a:gd name="T77" fmla="*/ 12 h 27"/>
              <a:gd name="T78" fmla="*/ 173 w 559"/>
              <a:gd name="T79" fmla="*/ 12 h 27"/>
              <a:gd name="T80" fmla="*/ 140 w 559"/>
              <a:gd name="T81" fmla="*/ 12 h 27"/>
              <a:gd name="T82" fmla="*/ 106 w 559"/>
              <a:gd name="T83" fmla="*/ 12 h 27"/>
              <a:gd name="T84" fmla="*/ 73 w 559"/>
              <a:gd name="T85" fmla="*/ 12 h 27"/>
              <a:gd name="T86" fmla="*/ 39 w 559"/>
              <a:gd name="T87" fmla="*/ 12 h 27"/>
              <a:gd name="T88" fmla="*/ 6 w 559"/>
              <a:gd name="T89" fmla="*/ 12 h 27"/>
              <a:gd name="T90" fmla="*/ 2 w 559"/>
              <a:gd name="T91"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59" h="27">
                <a:moveTo>
                  <a:pt x="6" y="0"/>
                </a:moveTo>
                <a:lnTo>
                  <a:pt x="18" y="0"/>
                </a:lnTo>
                <a:lnTo>
                  <a:pt x="29" y="0"/>
                </a:lnTo>
                <a:lnTo>
                  <a:pt x="39" y="0"/>
                </a:lnTo>
                <a:lnTo>
                  <a:pt x="50" y="0"/>
                </a:lnTo>
                <a:lnTo>
                  <a:pt x="62" y="0"/>
                </a:lnTo>
                <a:lnTo>
                  <a:pt x="73" y="0"/>
                </a:lnTo>
                <a:lnTo>
                  <a:pt x="85" y="0"/>
                </a:lnTo>
                <a:lnTo>
                  <a:pt x="96" y="0"/>
                </a:lnTo>
                <a:lnTo>
                  <a:pt x="106" y="0"/>
                </a:lnTo>
                <a:lnTo>
                  <a:pt x="117" y="0"/>
                </a:lnTo>
                <a:lnTo>
                  <a:pt x="129" y="0"/>
                </a:lnTo>
                <a:lnTo>
                  <a:pt x="140" y="0"/>
                </a:lnTo>
                <a:lnTo>
                  <a:pt x="152" y="0"/>
                </a:lnTo>
                <a:lnTo>
                  <a:pt x="164" y="0"/>
                </a:lnTo>
                <a:lnTo>
                  <a:pt x="173" y="0"/>
                </a:lnTo>
                <a:lnTo>
                  <a:pt x="185" y="0"/>
                </a:lnTo>
                <a:lnTo>
                  <a:pt x="196" y="0"/>
                </a:lnTo>
                <a:lnTo>
                  <a:pt x="196" y="0"/>
                </a:lnTo>
                <a:lnTo>
                  <a:pt x="208" y="2"/>
                </a:lnTo>
                <a:lnTo>
                  <a:pt x="208" y="2"/>
                </a:lnTo>
                <a:lnTo>
                  <a:pt x="219" y="2"/>
                </a:lnTo>
                <a:lnTo>
                  <a:pt x="229" y="2"/>
                </a:lnTo>
                <a:lnTo>
                  <a:pt x="240" y="2"/>
                </a:lnTo>
                <a:lnTo>
                  <a:pt x="252" y="2"/>
                </a:lnTo>
                <a:lnTo>
                  <a:pt x="263" y="2"/>
                </a:lnTo>
                <a:lnTo>
                  <a:pt x="275" y="2"/>
                </a:lnTo>
                <a:lnTo>
                  <a:pt x="275" y="2"/>
                </a:lnTo>
                <a:lnTo>
                  <a:pt x="286" y="4"/>
                </a:lnTo>
                <a:lnTo>
                  <a:pt x="286" y="4"/>
                </a:lnTo>
                <a:lnTo>
                  <a:pt x="296" y="4"/>
                </a:lnTo>
                <a:lnTo>
                  <a:pt x="308" y="4"/>
                </a:lnTo>
                <a:lnTo>
                  <a:pt x="319" y="4"/>
                </a:lnTo>
                <a:lnTo>
                  <a:pt x="331" y="4"/>
                </a:lnTo>
                <a:lnTo>
                  <a:pt x="342" y="4"/>
                </a:lnTo>
                <a:lnTo>
                  <a:pt x="342" y="4"/>
                </a:lnTo>
                <a:lnTo>
                  <a:pt x="354" y="6"/>
                </a:lnTo>
                <a:lnTo>
                  <a:pt x="354" y="6"/>
                </a:lnTo>
                <a:lnTo>
                  <a:pt x="363" y="6"/>
                </a:lnTo>
                <a:lnTo>
                  <a:pt x="375" y="6"/>
                </a:lnTo>
                <a:lnTo>
                  <a:pt x="386" y="6"/>
                </a:lnTo>
                <a:lnTo>
                  <a:pt x="386" y="6"/>
                </a:lnTo>
                <a:lnTo>
                  <a:pt x="398" y="8"/>
                </a:lnTo>
                <a:lnTo>
                  <a:pt x="398" y="8"/>
                </a:lnTo>
                <a:lnTo>
                  <a:pt x="409" y="8"/>
                </a:lnTo>
                <a:lnTo>
                  <a:pt x="419" y="8"/>
                </a:lnTo>
                <a:lnTo>
                  <a:pt x="430" y="8"/>
                </a:lnTo>
                <a:lnTo>
                  <a:pt x="430" y="8"/>
                </a:lnTo>
                <a:lnTo>
                  <a:pt x="442" y="10"/>
                </a:lnTo>
                <a:lnTo>
                  <a:pt x="442" y="10"/>
                </a:lnTo>
                <a:lnTo>
                  <a:pt x="453" y="10"/>
                </a:lnTo>
                <a:lnTo>
                  <a:pt x="465" y="10"/>
                </a:lnTo>
                <a:lnTo>
                  <a:pt x="465" y="10"/>
                </a:lnTo>
                <a:lnTo>
                  <a:pt x="476" y="12"/>
                </a:lnTo>
                <a:lnTo>
                  <a:pt x="476" y="12"/>
                </a:lnTo>
                <a:lnTo>
                  <a:pt x="486" y="12"/>
                </a:lnTo>
                <a:lnTo>
                  <a:pt x="498" y="12"/>
                </a:lnTo>
                <a:lnTo>
                  <a:pt x="498" y="12"/>
                </a:lnTo>
                <a:lnTo>
                  <a:pt x="509" y="14"/>
                </a:lnTo>
                <a:lnTo>
                  <a:pt x="509" y="14"/>
                </a:lnTo>
                <a:lnTo>
                  <a:pt x="521" y="14"/>
                </a:lnTo>
                <a:lnTo>
                  <a:pt x="532" y="14"/>
                </a:lnTo>
                <a:lnTo>
                  <a:pt x="532" y="14"/>
                </a:lnTo>
                <a:lnTo>
                  <a:pt x="544" y="16"/>
                </a:lnTo>
                <a:lnTo>
                  <a:pt x="544" y="16"/>
                </a:lnTo>
                <a:lnTo>
                  <a:pt x="553" y="16"/>
                </a:lnTo>
                <a:lnTo>
                  <a:pt x="557" y="17"/>
                </a:lnTo>
                <a:lnTo>
                  <a:pt x="559" y="21"/>
                </a:lnTo>
                <a:lnTo>
                  <a:pt x="557" y="25"/>
                </a:lnTo>
                <a:lnTo>
                  <a:pt x="553" y="27"/>
                </a:lnTo>
                <a:lnTo>
                  <a:pt x="544" y="27"/>
                </a:lnTo>
                <a:lnTo>
                  <a:pt x="542" y="27"/>
                </a:lnTo>
                <a:lnTo>
                  <a:pt x="530" y="25"/>
                </a:lnTo>
                <a:lnTo>
                  <a:pt x="532" y="25"/>
                </a:lnTo>
                <a:lnTo>
                  <a:pt x="521" y="25"/>
                </a:lnTo>
                <a:lnTo>
                  <a:pt x="509" y="25"/>
                </a:lnTo>
                <a:lnTo>
                  <a:pt x="507" y="25"/>
                </a:lnTo>
                <a:lnTo>
                  <a:pt x="496" y="23"/>
                </a:lnTo>
                <a:lnTo>
                  <a:pt x="498" y="23"/>
                </a:lnTo>
                <a:lnTo>
                  <a:pt x="486" y="23"/>
                </a:lnTo>
                <a:lnTo>
                  <a:pt x="476" y="23"/>
                </a:lnTo>
                <a:lnTo>
                  <a:pt x="475" y="23"/>
                </a:lnTo>
                <a:lnTo>
                  <a:pt x="463" y="21"/>
                </a:lnTo>
                <a:lnTo>
                  <a:pt x="465" y="21"/>
                </a:lnTo>
                <a:lnTo>
                  <a:pt x="453" y="21"/>
                </a:lnTo>
                <a:lnTo>
                  <a:pt x="442" y="21"/>
                </a:lnTo>
                <a:lnTo>
                  <a:pt x="440" y="21"/>
                </a:lnTo>
                <a:lnTo>
                  <a:pt x="428" y="19"/>
                </a:lnTo>
                <a:lnTo>
                  <a:pt x="430" y="19"/>
                </a:lnTo>
                <a:lnTo>
                  <a:pt x="419" y="19"/>
                </a:lnTo>
                <a:lnTo>
                  <a:pt x="409" y="19"/>
                </a:lnTo>
                <a:lnTo>
                  <a:pt x="398" y="19"/>
                </a:lnTo>
                <a:lnTo>
                  <a:pt x="396" y="19"/>
                </a:lnTo>
                <a:lnTo>
                  <a:pt x="384" y="17"/>
                </a:lnTo>
                <a:lnTo>
                  <a:pt x="386" y="17"/>
                </a:lnTo>
                <a:lnTo>
                  <a:pt x="375" y="17"/>
                </a:lnTo>
                <a:lnTo>
                  <a:pt x="363" y="17"/>
                </a:lnTo>
                <a:lnTo>
                  <a:pt x="354" y="17"/>
                </a:lnTo>
                <a:lnTo>
                  <a:pt x="352" y="17"/>
                </a:lnTo>
                <a:lnTo>
                  <a:pt x="340" y="16"/>
                </a:lnTo>
                <a:lnTo>
                  <a:pt x="342" y="16"/>
                </a:lnTo>
                <a:lnTo>
                  <a:pt x="331" y="16"/>
                </a:lnTo>
                <a:lnTo>
                  <a:pt x="319" y="16"/>
                </a:lnTo>
                <a:lnTo>
                  <a:pt x="308" y="16"/>
                </a:lnTo>
                <a:lnTo>
                  <a:pt x="296" y="16"/>
                </a:lnTo>
                <a:lnTo>
                  <a:pt x="286" y="16"/>
                </a:lnTo>
                <a:lnTo>
                  <a:pt x="284" y="16"/>
                </a:lnTo>
                <a:lnTo>
                  <a:pt x="273" y="14"/>
                </a:lnTo>
                <a:lnTo>
                  <a:pt x="275" y="14"/>
                </a:lnTo>
                <a:lnTo>
                  <a:pt x="263" y="14"/>
                </a:lnTo>
                <a:lnTo>
                  <a:pt x="252" y="14"/>
                </a:lnTo>
                <a:lnTo>
                  <a:pt x="240" y="14"/>
                </a:lnTo>
                <a:lnTo>
                  <a:pt x="229" y="14"/>
                </a:lnTo>
                <a:lnTo>
                  <a:pt x="219" y="14"/>
                </a:lnTo>
                <a:lnTo>
                  <a:pt x="208" y="14"/>
                </a:lnTo>
                <a:lnTo>
                  <a:pt x="206" y="14"/>
                </a:lnTo>
                <a:lnTo>
                  <a:pt x="194" y="12"/>
                </a:lnTo>
                <a:lnTo>
                  <a:pt x="196" y="12"/>
                </a:lnTo>
                <a:lnTo>
                  <a:pt x="185" y="12"/>
                </a:lnTo>
                <a:lnTo>
                  <a:pt x="173" y="12"/>
                </a:lnTo>
                <a:lnTo>
                  <a:pt x="164" y="12"/>
                </a:lnTo>
                <a:lnTo>
                  <a:pt x="152" y="12"/>
                </a:lnTo>
                <a:lnTo>
                  <a:pt x="140" y="12"/>
                </a:lnTo>
                <a:lnTo>
                  <a:pt x="129" y="12"/>
                </a:lnTo>
                <a:lnTo>
                  <a:pt x="117" y="12"/>
                </a:lnTo>
                <a:lnTo>
                  <a:pt x="106" y="12"/>
                </a:lnTo>
                <a:lnTo>
                  <a:pt x="96" y="12"/>
                </a:lnTo>
                <a:lnTo>
                  <a:pt x="85" y="12"/>
                </a:lnTo>
                <a:lnTo>
                  <a:pt x="73" y="12"/>
                </a:lnTo>
                <a:lnTo>
                  <a:pt x="62" y="12"/>
                </a:lnTo>
                <a:lnTo>
                  <a:pt x="50" y="12"/>
                </a:lnTo>
                <a:lnTo>
                  <a:pt x="39" y="12"/>
                </a:lnTo>
                <a:lnTo>
                  <a:pt x="29" y="12"/>
                </a:lnTo>
                <a:lnTo>
                  <a:pt x="18" y="12"/>
                </a:lnTo>
                <a:lnTo>
                  <a:pt x="6" y="12"/>
                </a:lnTo>
                <a:lnTo>
                  <a:pt x="2" y="10"/>
                </a:lnTo>
                <a:lnTo>
                  <a:pt x="0" y="6"/>
                </a:lnTo>
                <a:lnTo>
                  <a:pt x="2" y="2"/>
                </a:lnTo>
                <a:lnTo>
                  <a:pt x="6" y="0"/>
                </a:lnTo>
                <a:lnTo>
                  <a:pt x="6"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68" name="Freeform 106"/>
          <p:cNvSpPr>
            <a:spLocks/>
          </p:cNvSpPr>
          <p:nvPr/>
        </p:nvSpPr>
        <p:spPr bwMode="auto">
          <a:xfrm>
            <a:off x="7264474" y="1762125"/>
            <a:ext cx="446088" cy="55563"/>
          </a:xfrm>
          <a:custGeom>
            <a:avLst/>
            <a:gdLst>
              <a:gd name="T0" fmla="*/ 18 w 561"/>
              <a:gd name="T1" fmla="*/ 1 h 69"/>
              <a:gd name="T2" fmla="*/ 41 w 561"/>
              <a:gd name="T3" fmla="*/ 1 h 69"/>
              <a:gd name="T4" fmla="*/ 62 w 561"/>
              <a:gd name="T5" fmla="*/ 3 h 69"/>
              <a:gd name="T6" fmla="*/ 73 w 561"/>
              <a:gd name="T7" fmla="*/ 5 h 69"/>
              <a:gd name="T8" fmla="*/ 96 w 561"/>
              <a:gd name="T9" fmla="*/ 5 h 69"/>
              <a:gd name="T10" fmla="*/ 120 w 561"/>
              <a:gd name="T11" fmla="*/ 7 h 69"/>
              <a:gd name="T12" fmla="*/ 129 w 561"/>
              <a:gd name="T13" fmla="*/ 9 h 69"/>
              <a:gd name="T14" fmla="*/ 152 w 561"/>
              <a:gd name="T15" fmla="*/ 11 h 69"/>
              <a:gd name="T16" fmla="*/ 164 w 561"/>
              <a:gd name="T17" fmla="*/ 11 h 69"/>
              <a:gd name="T18" fmla="*/ 187 w 561"/>
              <a:gd name="T19" fmla="*/ 13 h 69"/>
              <a:gd name="T20" fmla="*/ 208 w 561"/>
              <a:gd name="T21" fmla="*/ 17 h 69"/>
              <a:gd name="T22" fmla="*/ 219 w 561"/>
              <a:gd name="T23" fmla="*/ 17 h 69"/>
              <a:gd name="T24" fmla="*/ 242 w 561"/>
              <a:gd name="T25" fmla="*/ 19 h 69"/>
              <a:gd name="T26" fmla="*/ 252 w 561"/>
              <a:gd name="T27" fmla="*/ 21 h 69"/>
              <a:gd name="T28" fmla="*/ 275 w 561"/>
              <a:gd name="T29" fmla="*/ 23 h 69"/>
              <a:gd name="T30" fmla="*/ 298 w 561"/>
              <a:gd name="T31" fmla="*/ 24 h 69"/>
              <a:gd name="T32" fmla="*/ 310 w 561"/>
              <a:gd name="T33" fmla="*/ 26 h 69"/>
              <a:gd name="T34" fmla="*/ 331 w 561"/>
              <a:gd name="T35" fmla="*/ 28 h 69"/>
              <a:gd name="T36" fmla="*/ 354 w 561"/>
              <a:gd name="T37" fmla="*/ 30 h 69"/>
              <a:gd name="T38" fmla="*/ 377 w 561"/>
              <a:gd name="T39" fmla="*/ 34 h 69"/>
              <a:gd name="T40" fmla="*/ 386 w 561"/>
              <a:gd name="T41" fmla="*/ 34 h 69"/>
              <a:gd name="T42" fmla="*/ 421 w 561"/>
              <a:gd name="T43" fmla="*/ 40 h 69"/>
              <a:gd name="T44" fmla="*/ 432 w 561"/>
              <a:gd name="T45" fmla="*/ 40 h 69"/>
              <a:gd name="T46" fmla="*/ 465 w 561"/>
              <a:gd name="T47" fmla="*/ 46 h 69"/>
              <a:gd name="T48" fmla="*/ 477 w 561"/>
              <a:gd name="T49" fmla="*/ 46 h 69"/>
              <a:gd name="T50" fmla="*/ 509 w 561"/>
              <a:gd name="T51" fmla="*/ 51 h 69"/>
              <a:gd name="T52" fmla="*/ 521 w 561"/>
              <a:gd name="T53" fmla="*/ 51 h 69"/>
              <a:gd name="T54" fmla="*/ 555 w 561"/>
              <a:gd name="T55" fmla="*/ 57 h 69"/>
              <a:gd name="T56" fmla="*/ 557 w 561"/>
              <a:gd name="T57" fmla="*/ 67 h 69"/>
              <a:gd name="T58" fmla="*/ 530 w 561"/>
              <a:gd name="T59" fmla="*/ 65 h 69"/>
              <a:gd name="T60" fmla="*/ 509 w 561"/>
              <a:gd name="T61" fmla="*/ 63 h 69"/>
              <a:gd name="T62" fmla="*/ 486 w 561"/>
              <a:gd name="T63" fmla="*/ 59 h 69"/>
              <a:gd name="T64" fmla="*/ 465 w 561"/>
              <a:gd name="T65" fmla="*/ 57 h 69"/>
              <a:gd name="T66" fmla="*/ 440 w 561"/>
              <a:gd name="T67" fmla="*/ 53 h 69"/>
              <a:gd name="T68" fmla="*/ 421 w 561"/>
              <a:gd name="T69" fmla="*/ 51 h 69"/>
              <a:gd name="T70" fmla="*/ 396 w 561"/>
              <a:gd name="T71" fmla="*/ 48 h 69"/>
              <a:gd name="T72" fmla="*/ 377 w 561"/>
              <a:gd name="T73" fmla="*/ 46 h 69"/>
              <a:gd name="T74" fmla="*/ 352 w 561"/>
              <a:gd name="T75" fmla="*/ 42 h 69"/>
              <a:gd name="T76" fmla="*/ 340 w 561"/>
              <a:gd name="T77" fmla="*/ 42 h 69"/>
              <a:gd name="T78" fmla="*/ 319 w 561"/>
              <a:gd name="T79" fmla="*/ 38 h 69"/>
              <a:gd name="T80" fmla="*/ 296 w 561"/>
              <a:gd name="T81" fmla="*/ 36 h 69"/>
              <a:gd name="T82" fmla="*/ 285 w 561"/>
              <a:gd name="T83" fmla="*/ 36 h 69"/>
              <a:gd name="T84" fmla="*/ 264 w 561"/>
              <a:gd name="T85" fmla="*/ 32 h 69"/>
              <a:gd name="T86" fmla="*/ 240 w 561"/>
              <a:gd name="T87" fmla="*/ 30 h 69"/>
              <a:gd name="T88" fmla="*/ 229 w 561"/>
              <a:gd name="T89" fmla="*/ 30 h 69"/>
              <a:gd name="T90" fmla="*/ 208 w 561"/>
              <a:gd name="T91" fmla="*/ 28 h 69"/>
              <a:gd name="T92" fmla="*/ 185 w 561"/>
              <a:gd name="T93" fmla="*/ 24 h 69"/>
              <a:gd name="T94" fmla="*/ 173 w 561"/>
              <a:gd name="T95" fmla="*/ 24 h 69"/>
              <a:gd name="T96" fmla="*/ 152 w 561"/>
              <a:gd name="T97" fmla="*/ 23 h 69"/>
              <a:gd name="T98" fmla="*/ 141 w 561"/>
              <a:gd name="T99" fmla="*/ 21 h 69"/>
              <a:gd name="T100" fmla="*/ 118 w 561"/>
              <a:gd name="T101" fmla="*/ 19 h 69"/>
              <a:gd name="T102" fmla="*/ 106 w 561"/>
              <a:gd name="T103" fmla="*/ 19 h 69"/>
              <a:gd name="T104" fmla="*/ 85 w 561"/>
              <a:gd name="T105" fmla="*/ 17 h 69"/>
              <a:gd name="T106" fmla="*/ 60 w 561"/>
              <a:gd name="T107" fmla="*/ 15 h 69"/>
              <a:gd name="T108" fmla="*/ 50 w 561"/>
              <a:gd name="T109" fmla="*/ 15 h 69"/>
              <a:gd name="T110" fmla="*/ 29 w 561"/>
              <a:gd name="T111" fmla="*/ 13 h 69"/>
              <a:gd name="T112" fmla="*/ 4 w 561"/>
              <a:gd name="T113" fmla="*/ 11 h 69"/>
              <a:gd name="T114" fmla="*/ 2 w 561"/>
              <a:gd name="T11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1" h="69">
                <a:moveTo>
                  <a:pt x="6" y="0"/>
                </a:moveTo>
                <a:lnTo>
                  <a:pt x="18" y="1"/>
                </a:lnTo>
                <a:lnTo>
                  <a:pt x="18" y="1"/>
                </a:lnTo>
                <a:lnTo>
                  <a:pt x="29" y="1"/>
                </a:lnTo>
                <a:lnTo>
                  <a:pt x="41" y="1"/>
                </a:lnTo>
                <a:lnTo>
                  <a:pt x="41" y="1"/>
                </a:lnTo>
                <a:lnTo>
                  <a:pt x="52" y="3"/>
                </a:lnTo>
                <a:lnTo>
                  <a:pt x="52" y="3"/>
                </a:lnTo>
                <a:lnTo>
                  <a:pt x="62" y="3"/>
                </a:lnTo>
                <a:lnTo>
                  <a:pt x="62" y="3"/>
                </a:lnTo>
                <a:lnTo>
                  <a:pt x="73" y="5"/>
                </a:lnTo>
                <a:lnTo>
                  <a:pt x="73" y="5"/>
                </a:lnTo>
                <a:lnTo>
                  <a:pt x="85" y="5"/>
                </a:lnTo>
                <a:lnTo>
                  <a:pt x="96" y="5"/>
                </a:lnTo>
                <a:lnTo>
                  <a:pt x="96" y="5"/>
                </a:lnTo>
                <a:lnTo>
                  <a:pt x="108" y="7"/>
                </a:lnTo>
                <a:lnTo>
                  <a:pt x="108" y="7"/>
                </a:lnTo>
                <a:lnTo>
                  <a:pt x="120" y="7"/>
                </a:lnTo>
                <a:lnTo>
                  <a:pt x="120" y="7"/>
                </a:lnTo>
                <a:lnTo>
                  <a:pt x="129" y="9"/>
                </a:lnTo>
                <a:lnTo>
                  <a:pt x="129" y="9"/>
                </a:lnTo>
                <a:lnTo>
                  <a:pt x="141" y="9"/>
                </a:lnTo>
                <a:lnTo>
                  <a:pt x="141" y="9"/>
                </a:lnTo>
                <a:lnTo>
                  <a:pt x="152" y="11"/>
                </a:lnTo>
                <a:lnTo>
                  <a:pt x="152" y="11"/>
                </a:lnTo>
                <a:lnTo>
                  <a:pt x="164" y="11"/>
                </a:lnTo>
                <a:lnTo>
                  <a:pt x="164" y="11"/>
                </a:lnTo>
                <a:lnTo>
                  <a:pt x="175" y="13"/>
                </a:lnTo>
                <a:lnTo>
                  <a:pt x="175" y="13"/>
                </a:lnTo>
                <a:lnTo>
                  <a:pt x="187" y="13"/>
                </a:lnTo>
                <a:lnTo>
                  <a:pt x="187" y="13"/>
                </a:lnTo>
                <a:lnTo>
                  <a:pt x="196" y="15"/>
                </a:lnTo>
                <a:lnTo>
                  <a:pt x="208" y="17"/>
                </a:lnTo>
                <a:lnTo>
                  <a:pt x="208" y="17"/>
                </a:lnTo>
                <a:lnTo>
                  <a:pt x="219" y="17"/>
                </a:lnTo>
                <a:lnTo>
                  <a:pt x="219" y="17"/>
                </a:lnTo>
                <a:lnTo>
                  <a:pt x="231" y="19"/>
                </a:lnTo>
                <a:lnTo>
                  <a:pt x="231" y="19"/>
                </a:lnTo>
                <a:lnTo>
                  <a:pt x="242" y="19"/>
                </a:lnTo>
                <a:lnTo>
                  <a:pt x="242" y="19"/>
                </a:lnTo>
                <a:lnTo>
                  <a:pt x="252" y="21"/>
                </a:lnTo>
                <a:lnTo>
                  <a:pt x="252" y="21"/>
                </a:lnTo>
                <a:lnTo>
                  <a:pt x="264" y="21"/>
                </a:lnTo>
                <a:lnTo>
                  <a:pt x="264" y="21"/>
                </a:lnTo>
                <a:lnTo>
                  <a:pt x="275" y="23"/>
                </a:lnTo>
                <a:lnTo>
                  <a:pt x="287" y="24"/>
                </a:lnTo>
                <a:lnTo>
                  <a:pt x="287" y="24"/>
                </a:lnTo>
                <a:lnTo>
                  <a:pt x="298" y="24"/>
                </a:lnTo>
                <a:lnTo>
                  <a:pt x="298" y="24"/>
                </a:lnTo>
                <a:lnTo>
                  <a:pt x="310" y="26"/>
                </a:lnTo>
                <a:lnTo>
                  <a:pt x="310" y="26"/>
                </a:lnTo>
                <a:lnTo>
                  <a:pt x="319" y="26"/>
                </a:lnTo>
                <a:lnTo>
                  <a:pt x="319" y="26"/>
                </a:lnTo>
                <a:lnTo>
                  <a:pt x="331" y="28"/>
                </a:lnTo>
                <a:lnTo>
                  <a:pt x="342" y="30"/>
                </a:lnTo>
                <a:lnTo>
                  <a:pt x="342" y="30"/>
                </a:lnTo>
                <a:lnTo>
                  <a:pt x="354" y="30"/>
                </a:lnTo>
                <a:lnTo>
                  <a:pt x="354" y="30"/>
                </a:lnTo>
                <a:lnTo>
                  <a:pt x="365" y="32"/>
                </a:lnTo>
                <a:lnTo>
                  <a:pt x="377" y="34"/>
                </a:lnTo>
                <a:lnTo>
                  <a:pt x="377" y="34"/>
                </a:lnTo>
                <a:lnTo>
                  <a:pt x="386" y="34"/>
                </a:lnTo>
                <a:lnTo>
                  <a:pt x="386" y="34"/>
                </a:lnTo>
                <a:lnTo>
                  <a:pt x="398" y="36"/>
                </a:lnTo>
                <a:lnTo>
                  <a:pt x="409" y="38"/>
                </a:lnTo>
                <a:lnTo>
                  <a:pt x="421" y="40"/>
                </a:lnTo>
                <a:lnTo>
                  <a:pt x="421" y="40"/>
                </a:lnTo>
                <a:lnTo>
                  <a:pt x="432" y="40"/>
                </a:lnTo>
                <a:lnTo>
                  <a:pt x="432" y="40"/>
                </a:lnTo>
                <a:lnTo>
                  <a:pt x="442" y="42"/>
                </a:lnTo>
                <a:lnTo>
                  <a:pt x="454" y="44"/>
                </a:lnTo>
                <a:lnTo>
                  <a:pt x="465" y="46"/>
                </a:lnTo>
                <a:lnTo>
                  <a:pt x="465" y="46"/>
                </a:lnTo>
                <a:lnTo>
                  <a:pt x="477" y="46"/>
                </a:lnTo>
                <a:lnTo>
                  <a:pt x="477" y="46"/>
                </a:lnTo>
                <a:lnTo>
                  <a:pt x="488" y="48"/>
                </a:lnTo>
                <a:lnTo>
                  <a:pt x="500" y="49"/>
                </a:lnTo>
                <a:lnTo>
                  <a:pt x="509" y="51"/>
                </a:lnTo>
                <a:lnTo>
                  <a:pt x="509" y="51"/>
                </a:lnTo>
                <a:lnTo>
                  <a:pt x="521" y="51"/>
                </a:lnTo>
                <a:lnTo>
                  <a:pt x="521" y="51"/>
                </a:lnTo>
                <a:lnTo>
                  <a:pt x="532" y="53"/>
                </a:lnTo>
                <a:lnTo>
                  <a:pt x="544" y="55"/>
                </a:lnTo>
                <a:lnTo>
                  <a:pt x="555" y="57"/>
                </a:lnTo>
                <a:lnTo>
                  <a:pt x="559" y="59"/>
                </a:lnTo>
                <a:lnTo>
                  <a:pt x="561" y="63"/>
                </a:lnTo>
                <a:lnTo>
                  <a:pt x="557" y="67"/>
                </a:lnTo>
                <a:lnTo>
                  <a:pt x="553" y="69"/>
                </a:lnTo>
                <a:lnTo>
                  <a:pt x="542" y="67"/>
                </a:lnTo>
                <a:lnTo>
                  <a:pt x="530" y="65"/>
                </a:lnTo>
                <a:lnTo>
                  <a:pt x="519" y="63"/>
                </a:lnTo>
                <a:lnTo>
                  <a:pt x="521" y="63"/>
                </a:lnTo>
                <a:lnTo>
                  <a:pt x="509" y="63"/>
                </a:lnTo>
                <a:lnTo>
                  <a:pt x="507" y="63"/>
                </a:lnTo>
                <a:lnTo>
                  <a:pt x="498" y="61"/>
                </a:lnTo>
                <a:lnTo>
                  <a:pt x="486" y="59"/>
                </a:lnTo>
                <a:lnTo>
                  <a:pt x="475" y="57"/>
                </a:lnTo>
                <a:lnTo>
                  <a:pt x="477" y="57"/>
                </a:lnTo>
                <a:lnTo>
                  <a:pt x="465" y="57"/>
                </a:lnTo>
                <a:lnTo>
                  <a:pt x="463" y="57"/>
                </a:lnTo>
                <a:lnTo>
                  <a:pt x="452" y="55"/>
                </a:lnTo>
                <a:lnTo>
                  <a:pt x="440" y="53"/>
                </a:lnTo>
                <a:lnTo>
                  <a:pt x="431" y="51"/>
                </a:lnTo>
                <a:lnTo>
                  <a:pt x="432" y="51"/>
                </a:lnTo>
                <a:lnTo>
                  <a:pt x="421" y="51"/>
                </a:lnTo>
                <a:lnTo>
                  <a:pt x="419" y="51"/>
                </a:lnTo>
                <a:lnTo>
                  <a:pt x="408" y="49"/>
                </a:lnTo>
                <a:lnTo>
                  <a:pt x="396" y="48"/>
                </a:lnTo>
                <a:lnTo>
                  <a:pt x="384" y="46"/>
                </a:lnTo>
                <a:lnTo>
                  <a:pt x="386" y="46"/>
                </a:lnTo>
                <a:lnTo>
                  <a:pt x="377" y="46"/>
                </a:lnTo>
                <a:lnTo>
                  <a:pt x="375" y="46"/>
                </a:lnTo>
                <a:lnTo>
                  <a:pt x="363" y="44"/>
                </a:lnTo>
                <a:lnTo>
                  <a:pt x="352" y="42"/>
                </a:lnTo>
                <a:lnTo>
                  <a:pt x="354" y="42"/>
                </a:lnTo>
                <a:lnTo>
                  <a:pt x="342" y="42"/>
                </a:lnTo>
                <a:lnTo>
                  <a:pt x="340" y="42"/>
                </a:lnTo>
                <a:lnTo>
                  <a:pt x="329" y="40"/>
                </a:lnTo>
                <a:lnTo>
                  <a:pt x="317" y="38"/>
                </a:lnTo>
                <a:lnTo>
                  <a:pt x="319" y="38"/>
                </a:lnTo>
                <a:lnTo>
                  <a:pt x="310" y="38"/>
                </a:lnTo>
                <a:lnTo>
                  <a:pt x="308" y="38"/>
                </a:lnTo>
                <a:lnTo>
                  <a:pt x="296" y="36"/>
                </a:lnTo>
                <a:lnTo>
                  <a:pt x="298" y="36"/>
                </a:lnTo>
                <a:lnTo>
                  <a:pt x="287" y="36"/>
                </a:lnTo>
                <a:lnTo>
                  <a:pt x="285" y="36"/>
                </a:lnTo>
                <a:lnTo>
                  <a:pt x="273" y="34"/>
                </a:lnTo>
                <a:lnTo>
                  <a:pt x="262" y="32"/>
                </a:lnTo>
                <a:lnTo>
                  <a:pt x="264" y="32"/>
                </a:lnTo>
                <a:lnTo>
                  <a:pt x="252" y="32"/>
                </a:lnTo>
                <a:lnTo>
                  <a:pt x="250" y="32"/>
                </a:lnTo>
                <a:lnTo>
                  <a:pt x="240" y="30"/>
                </a:lnTo>
                <a:lnTo>
                  <a:pt x="242" y="30"/>
                </a:lnTo>
                <a:lnTo>
                  <a:pt x="231" y="30"/>
                </a:lnTo>
                <a:lnTo>
                  <a:pt x="229" y="30"/>
                </a:lnTo>
                <a:lnTo>
                  <a:pt x="217" y="28"/>
                </a:lnTo>
                <a:lnTo>
                  <a:pt x="219" y="28"/>
                </a:lnTo>
                <a:lnTo>
                  <a:pt x="208" y="28"/>
                </a:lnTo>
                <a:lnTo>
                  <a:pt x="206" y="28"/>
                </a:lnTo>
                <a:lnTo>
                  <a:pt x="194" y="26"/>
                </a:lnTo>
                <a:lnTo>
                  <a:pt x="185" y="24"/>
                </a:lnTo>
                <a:lnTo>
                  <a:pt x="187" y="24"/>
                </a:lnTo>
                <a:lnTo>
                  <a:pt x="175" y="24"/>
                </a:lnTo>
                <a:lnTo>
                  <a:pt x="173" y="24"/>
                </a:lnTo>
                <a:lnTo>
                  <a:pt x="162" y="23"/>
                </a:lnTo>
                <a:lnTo>
                  <a:pt x="164" y="23"/>
                </a:lnTo>
                <a:lnTo>
                  <a:pt x="152" y="23"/>
                </a:lnTo>
                <a:lnTo>
                  <a:pt x="150" y="23"/>
                </a:lnTo>
                <a:lnTo>
                  <a:pt x="139" y="21"/>
                </a:lnTo>
                <a:lnTo>
                  <a:pt x="141" y="21"/>
                </a:lnTo>
                <a:lnTo>
                  <a:pt x="129" y="21"/>
                </a:lnTo>
                <a:lnTo>
                  <a:pt x="127" y="21"/>
                </a:lnTo>
                <a:lnTo>
                  <a:pt x="118" y="19"/>
                </a:lnTo>
                <a:lnTo>
                  <a:pt x="120" y="19"/>
                </a:lnTo>
                <a:lnTo>
                  <a:pt x="108" y="19"/>
                </a:lnTo>
                <a:lnTo>
                  <a:pt x="106" y="19"/>
                </a:lnTo>
                <a:lnTo>
                  <a:pt x="95" y="17"/>
                </a:lnTo>
                <a:lnTo>
                  <a:pt x="96" y="17"/>
                </a:lnTo>
                <a:lnTo>
                  <a:pt x="85" y="17"/>
                </a:lnTo>
                <a:lnTo>
                  <a:pt x="73" y="17"/>
                </a:lnTo>
                <a:lnTo>
                  <a:pt x="72" y="17"/>
                </a:lnTo>
                <a:lnTo>
                  <a:pt x="60" y="15"/>
                </a:lnTo>
                <a:lnTo>
                  <a:pt x="62" y="15"/>
                </a:lnTo>
                <a:lnTo>
                  <a:pt x="52" y="15"/>
                </a:lnTo>
                <a:lnTo>
                  <a:pt x="50" y="15"/>
                </a:lnTo>
                <a:lnTo>
                  <a:pt x="39" y="13"/>
                </a:lnTo>
                <a:lnTo>
                  <a:pt x="41" y="13"/>
                </a:lnTo>
                <a:lnTo>
                  <a:pt x="29" y="13"/>
                </a:lnTo>
                <a:lnTo>
                  <a:pt x="18" y="13"/>
                </a:lnTo>
                <a:lnTo>
                  <a:pt x="16" y="13"/>
                </a:lnTo>
                <a:lnTo>
                  <a:pt x="4" y="11"/>
                </a:lnTo>
                <a:lnTo>
                  <a:pt x="0" y="7"/>
                </a:lnTo>
                <a:lnTo>
                  <a:pt x="0" y="3"/>
                </a:lnTo>
                <a:lnTo>
                  <a:pt x="2" y="0"/>
                </a:lnTo>
                <a:lnTo>
                  <a:pt x="6" y="0"/>
                </a:lnTo>
                <a:lnTo>
                  <a:pt x="6"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69" name="Freeform 107"/>
          <p:cNvSpPr>
            <a:spLocks/>
          </p:cNvSpPr>
          <p:nvPr/>
        </p:nvSpPr>
        <p:spPr bwMode="auto">
          <a:xfrm>
            <a:off x="7701039" y="1808163"/>
            <a:ext cx="442913" cy="88900"/>
          </a:xfrm>
          <a:custGeom>
            <a:avLst/>
            <a:gdLst>
              <a:gd name="T0" fmla="*/ 26 w 558"/>
              <a:gd name="T1" fmla="*/ 4 h 111"/>
              <a:gd name="T2" fmla="*/ 38 w 558"/>
              <a:gd name="T3" fmla="*/ 4 h 111"/>
              <a:gd name="T4" fmla="*/ 73 w 558"/>
              <a:gd name="T5" fmla="*/ 10 h 111"/>
              <a:gd name="T6" fmla="*/ 105 w 558"/>
              <a:gd name="T7" fmla="*/ 15 h 111"/>
              <a:gd name="T8" fmla="*/ 128 w 558"/>
              <a:gd name="T9" fmla="*/ 19 h 111"/>
              <a:gd name="T10" fmla="*/ 149 w 558"/>
              <a:gd name="T11" fmla="*/ 21 h 111"/>
              <a:gd name="T12" fmla="*/ 184 w 558"/>
              <a:gd name="T13" fmla="*/ 27 h 111"/>
              <a:gd name="T14" fmla="*/ 217 w 558"/>
              <a:gd name="T15" fmla="*/ 33 h 111"/>
              <a:gd name="T16" fmla="*/ 251 w 558"/>
              <a:gd name="T17" fmla="*/ 39 h 111"/>
              <a:gd name="T18" fmla="*/ 284 w 558"/>
              <a:gd name="T19" fmla="*/ 44 h 111"/>
              <a:gd name="T20" fmla="*/ 295 w 558"/>
              <a:gd name="T21" fmla="*/ 48 h 111"/>
              <a:gd name="T22" fmla="*/ 330 w 558"/>
              <a:gd name="T23" fmla="*/ 54 h 111"/>
              <a:gd name="T24" fmla="*/ 362 w 558"/>
              <a:gd name="T25" fmla="*/ 60 h 111"/>
              <a:gd name="T26" fmla="*/ 387 w 558"/>
              <a:gd name="T27" fmla="*/ 63 h 111"/>
              <a:gd name="T28" fmla="*/ 418 w 558"/>
              <a:gd name="T29" fmla="*/ 71 h 111"/>
              <a:gd name="T30" fmla="*/ 453 w 558"/>
              <a:gd name="T31" fmla="*/ 77 h 111"/>
              <a:gd name="T32" fmla="*/ 462 w 558"/>
              <a:gd name="T33" fmla="*/ 81 h 111"/>
              <a:gd name="T34" fmla="*/ 497 w 558"/>
              <a:gd name="T35" fmla="*/ 87 h 111"/>
              <a:gd name="T36" fmla="*/ 522 w 558"/>
              <a:gd name="T37" fmla="*/ 92 h 111"/>
              <a:gd name="T38" fmla="*/ 543 w 558"/>
              <a:gd name="T39" fmla="*/ 96 h 111"/>
              <a:gd name="T40" fmla="*/ 558 w 558"/>
              <a:gd name="T41" fmla="*/ 108 h 111"/>
              <a:gd name="T42" fmla="*/ 539 w 558"/>
              <a:gd name="T43" fmla="*/ 108 h 111"/>
              <a:gd name="T44" fmla="*/ 518 w 558"/>
              <a:gd name="T45" fmla="*/ 104 h 111"/>
              <a:gd name="T46" fmla="*/ 495 w 558"/>
              <a:gd name="T47" fmla="*/ 98 h 111"/>
              <a:gd name="T48" fmla="*/ 460 w 558"/>
              <a:gd name="T49" fmla="*/ 92 h 111"/>
              <a:gd name="T50" fmla="*/ 451 w 558"/>
              <a:gd name="T51" fmla="*/ 88 h 111"/>
              <a:gd name="T52" fmla="*/ 416 w 558"/>
              <a:gd name="T53" fmla="*/ 83 h 111"/>
              <a:gd name="T54" fmla="*/ 384 w 558"/>
              <a:gd name="T55" fmla="*/ 75 h 111"/>
              <a:gd name="T56" fmla="*/ 361 w 558"/>
              <a:gd name="T57" fmla="*/ 71 h 111"/>
              <a:gd name="T58" fmla="*/ 328 w 558"/>
              <a:gd name="T59" fmla="*/ 65 h 111"/>
              <a:gd name="T60" fmla="*/ 293 w 558"/>
              <a:gd name="T61" fmla="*/ 60 h 111"/>
              <a:gd name="T62" fmla="*/ 282 w 558"/>
              <a:gd name="T63" fmla="*/ 56 h 111"/>
              <a:gd name="T64" fmla="*/ 249 w 558"/>
              <a:gd name="T65" fmla="*/ 50 h 111"/>
              <a:gd name="T66" fmla="*/ 215 w 558"/>
              <a:gd name="T67" fmla="*/ 44 h 111"/>
              <a:gd name="T68" fmla="*/ 182 w 558"/>
              <a:gd name="T69" fmla="*/ 39 h 111"/>
              <a:gd name="T70" fmla="*/ 147 w 558"/>
              <a:gd name="T71" fmla="*/ 33 h 111"/>
              <a:gd name="T72" fmla="*/ 128 w 558"/>
              <a:gd name="T73" fmla="*/ 31 h 111"/>
              <a:gd name="T74" fmla="*/ 103 w 558"/>
              <a:gd name="T75" fmla="*/ 27 h 111"/>
              <a:gd name="T76" fmla="*/ 71 w 558"/>
              <a:gd name="T77" fmla="*/ 21 h 111"/>
              <a:gd name="T78" fmla="*/ 36 w 558"/>
              <a:gd name="T79" fmla="*/ 15 h 111"/>
              <a:gd name="T80" fmla="*/ 25 w 558"/>
              <a:gd name="T81" fmla="*/ 15 h 111"/>
              <a:gd name="T82" fmla="*/ 0 w 558"/>
              <a:gd name="T83" fmla="*/ 8 h 111"/>
              <a:gd name="T84" fmla="*/ 5 w 558"/>
              <a:gd name="T85"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8" h="111">
                <a:moveTo>
                  <a:pt x="5" y="0"/>
                </a:moveTo>
                <a:lnTo>
                  <a:pt x="17" y="2"/>
                </a:lnTo>
                <a:lnTo>
                  <a:pt x="26" y="4"/>
                </a:lnTo>
                <a:lnTo>
                  <a:pt x="26" y="4"/>
                </a:lnTo>
                <a:lnTo>
                  <a:pt x="38" y="4"/>
                </a:lnTo>
                <a:lnTo>
                  <a:pt x="38" y="4"/>
                </a:lnTo>
                <a:lnTo>
                  <a:pt x="49" y="6"/>
                </a:lnTo>
                <a:lnTo>
                  <a:pt x="61" y="8"/>
                </a:lnTo>
                <a:lnTo>
                  <a:pt x="73" y="10"/>
                </a:lnTo>
                <a:lnTo>
                  <a:pt x="82" y="12"/>
                </a:lnTo>
                <a:lnTo>
                  <a:pt x="94" y="14"/>
                </a:lnTo>
                <a:lnTo>
                  <a:pt x="105" y="15"/>
                </a:lnTo>
                <a:lnTo>
                  <a:pt x="117" y="17"/>
                </a:lnTo>
                <a:lnTo>
                  <a:pt x="128" y="19"/>
                </a:lnTo>
                <a:lnTo>
                  <a:pt x="128" y="19"/>
                </a:lnTo>
                <a:lnTo>
                  <a:pt x="140" y="19"/>
                </a:lnTo>
                <a:lnTo>
                  <a:pt x="140" y="19"/>
                </a:lnTo>
                <a:lnTo>
                  <a:pt x="149" y="21"/>
                </a:lnTo>
                <a:lnTo>
                  <a:pt x="161" y="23"/>
                </a:lnTo>
                <a:lnTo>
                  <a:pt x="172" y="25"/>
                </a:lnTo>
                <a:lnTo>
                  <a:pt x="184" y="27"/>
                </a:lnTo>
                <a:lnTo>
                  <a:pt x="195" y="29"/>
                </a:lnTo>
                <a:lnTo>
                  <a:pt x="207" y="31"/>
                </a:lnTo>
                <a:lnTo>
                  <a:pt x="217" y="33"/>
                </a:lnTo>
                <a:lnTo>
                  <a:pt x="228" y="35"/>
                </a:lnTo>
                <a:lnTo>
                  <a:pt x="240" y="37"/>
                </a:lnTo>
                <a:lnTo>
                  <a:pt x="251" y="39"/>
                </a:lnTo>
                <a:lnTo>
                  <a:pt x="263" y="40"/>
                </a:lnTo>
                <a:lnTo>
                  <a:pt x="272" y="42"/>
                </a:lnTo>
                <a:lnTo>
                  <a:pt x="284" y="44"/>
                </a:lnTo>
                <a:lnTo>
                  <a:pt x="286" y="44"/>
                </a:lnTo>
                <a:lnTo>
                  <a:pt x="297" y="48"/>
                </a:lnTo>
                <a:lnTo>
                  <a:pt x="295" y="48"/>
                </a:lnTo>
                <a:lnTo>
                  <a:pt x="307" y="50"/>
                </a:lnTo>
                <a:lnTo>
                  <a:pt x="318" y="52"/>
                </a:lnTo>
                <a:lnTo>
                  <a:pt x="330" y="54"/>
                </a:lnTo>
                <a:lnTo>
                  <a:pt x="339" y="56"/>
                </a:lnTo>
                <a:lnTo>
                  <a:pt x="351" y="58"/>
                </a:lnTo>
                <a:lnTo>
                  <a:pt x="362" y="60"/>
                </a:lnTo>
                <a:lnTo>
                  <a:pt x="374" y="62"/>
                </a:lnTo>
                <a:lnTo>
                  <a:pt x="385" y="63"/>
                </a:lnTo>
                <a:lnTo>
                  <a:pt x="387" y="63"/>
                </a:lnTo>
                <a:lnTo>
                  <a:pt x="399" y="67"/>
                </a:lnTo>
                <a:lnTo>
                  <a:pt x="407" y="69"/>
                </a:lnTo>
                <a:lnTo>
                  <a:pt x="418" y="71"/>
                </a:lnTo>
                <a:lnTo>
                  <a:pt x="430" y="73"/>
                </a:lnTo>
                <a:lnTo>
                  <a:pt x="441" y="75"/>
                </a:lnTo>
                <a:lnTo>
                  <a:pt x="453" y="77"/>
                </a:lnTo>
                <a:lnTo>
                  <a:pt x="455" y="77"/>
                </a:lnTo>
                <a:lnTo>
                  <a:pt x="464" y="81"/>
                </a:lnTo>
                <a:lnTo>
                  <a:pt x="462" y="81"/>
                </a:lnTo>
                <a:lnTo>
                  <a:pt x="474" y="83"/>
                </a:lnTo>
                <a:lnTo>
                  <a:pt x="485" y="85"/>
                </a:lnTo>
                <a:lnTo>
                  <a:pt x="497" y="87"/>
                </a:lnTo>
                <a:lnTo>
                  <a:pt x="508" y="88"/>
                </a:lnTo>
                <a:lnTo>
                  <a:pt x="510" y="88"/>
                </a:lnTo>
                <a:lnTo>
                  <a:pt x="522" y="92"/>
                </a:lnTo>
                <a:lnTo>
                  <a:pt x="529" y="94"/>
                </a:lnTo>
                <a:lnTo>
                  <a:pt x="541" y="96"/>
                </a:lnTo>
                <a:lnTo>
                  <a:pt x="543" y="96"/>
                </a:lnTo>
                <a:lnTo>
                  <a:pt x="554" y="100"/>
                </a:lnTo>
                <a:lnTo>
                  <a:pt x="558" y="102"/>
                </a:lnTo>
                <a:lnTo>
                  <a:pt x="558" y="108"/>
                </a:lnTo>
                <a:lnTo>
                  <a:pt x="554" y="111"/>
                </a:lnTo>
                <a:lnTo>
                  <a:pt x="551" y="111"/>
                </a:lnTo>
                <a:lnTo>
                  <a:pt x="539" y="108"/>
                </a:lnTo>
                <a:lnTo>
                  <a:pt x="539" y="108"/>
                </a:lnTo>
                <a:lnTo>
                  <a:pt x="528" y="106"/>
                </a:lnTo>
                <a:lnTo>
                  <a:pt x="518" y="104"/>
                </a:lnTo>
                <a:lnTo>
                  <a:pt x="506" y="100"/>
                </a:lnTo>
                <a:lnTo>
                  <a:pt x="506" y="100"/>
                </a:lnTo>
                <a:lnTo>
                  <a:pt x="495" y="98"/>
                </a:lnTo>
                <a:lnTo>
                  <a:pt x="483" y="96"/>
                </a:lnTo>
                <a:lnTo>
                  <a:pt x="472" y="94"/>
                </a:lnTo>
                <a:lnTo>
                  <a:pt x="460" y="92"/>
                </a:lnTo>
                <a:lnTo>
                  <a:pt x="460" y="92"/>
                </a:lnTo>
                <a:lnTo>
                  <a:pt x="451" y="88"/>
                </a:lnTo>
                <a:lnTo>
                  <a:pt x="451" y="88"/>
                </a:lnTo>
                <a:lnTo>
                  <a:pt x="439" y="87"/>
                </a:lnTo>
                <a:lnTo>
                  <a:pt x="428" y="85"/>
                </a:lnTo>
                <a:lnTo>
                  <a:pt x="416" y="83"/>
                </a:lnTo>
                <a:lnTo>
                  <a:pt x="405" y="81"/>
                </a:lnTo>
                <a:lnTo>
                  <a:pt x="395" y="79"/>
                </a:lnTo>
                <a:lnTo>
                  <a:pt x="384" y="75"/>
                </a:lnTo>
                <a:lnTo>
                  <a:pt x="384" y="75"/>
                </a:lnTo>
                <a:lnTo>
                  <a:pt x="372" y="73"/>
                </a:lnTo>
                <a:lnTo>
                  <a:pt x="361" y="71"/>
                </a:lnTo>
                <a:lnTo>
                  <a:pt x="349" y="69"/>
                </a:lnTo>
                <a:lnTo>
                  <a:pt x="337" y="67"/>
                </a:lnTo>
                <a:lnTo>
                  <a:pt x="328" y="65"/>
                </a:lnTo>
                <a:lnTo>
                  <a:pt x="316" y="63"/>
                </a:lnTo>
                <a:lnTo>
                  <a:pt x="305" y="62"/>
                </a:lnTo>
                <a:lnTo>
                  <a:pt x="293" y="60"/>
                </a:lnTo>
                <a:lnTo>
                  <a:pt x="293" y="60"/>
                </a:lnTo>
                <a:lnTo>
                  <a:pt x="282" y="56"/>
                </a:lnTo>
                <a:lnTo>
                  <a:pt x="282" y="56"/>
                </a:lnTo>
                <a:lnTo>
                  <a:pt x="270" y="54"/>
                </a:lnTo>
                <a:lnTo>
                  <a:pt x="261" y="52"/>
                </a:lnTo>
                <a:lnTo>
                  <a:pt x="249" y="50"/>
                </a:lnTo>
                <a:lnTo>
                  <a:pt x="238" y="48"/>
                </a:lnTo>
                <a:lnTo>
                  <a:pt x="226" y="46"/>
                </a:lnTo>
                <a:lnTo>
                  <a:pt x="215" y="44"/>
                </a:lnTo>
                <a:lnTo>
                  <a:pt x="205" y="42"/>
                </a:lnTo>
                <a:lnTo>
                  <a:pt x="193" y="40"/>
                </a:lnTo>
                <a:lnTo>
                  <a:pt x="182" y="39"/>
                </a:lnTo>
                <a:lnTo>
                  <a:pt x="170" y="37"/>
                </a:lnTo>
                <a:lnTo>
                  <a:pt x="159" y="35"/>
                </a:lnTo>
                <a:lnTo>
                  <a:pt x="147" y="33"/>
                </a:lnTo>
                <a:lnTo>
                  <a:pt x="138" y="31"/>
                </a:lnTo>
                <a:lnTo>
                  <a:pt x="140" y="31"/>
                </a:lnTo>
                <a:lnTo>
                  <a:pt x="128" y="31"/>
                </a:lnTo>
                <a:lnTo>
                  <a:pt x="126" y="31"/>
                </a:lnTo>
                <a:lnTo>
                  <a:pt x="115" y="29"/>
                </a:lnTo>
                <a:lnTo>
                  <a:pt x="103" y="27"/>
                </a:lnTo>
                <a:lnTo>
                  <a:pt x="92" y="25"/>
                </a:lnTo>
                <a:lnTo>
                  <a:pt x="80" y="23"/>
                </a:lnTo>
                <a:lnTo>
                  <a:pt x="71" y="21"/>
                </a:lnTo>
                <a:lnTo>
                  <a:pt x="59" y="19"/>
                </a:lnTo>
                <a:lnTo>
                  <a:pt x="48" y="17"/>
                </a:lnTo>
                <a:lnTo>
                  <a:pt x="36" y="15"/>
                </a:lnTo>
                <a:lnTo>
                  <a:pt x="38" y="15"/>
                </a:lnTo>
                <a:lnTo>
                  <a:pt x="26" y="15"/>
                </a:lnTo>
                <a:lnTo>
                  <a:pt x="25" y="15"/>
                </a:lnTo>
                <a:lnTo>
                  <a:pt x="15" y="14"/>
                </a:lnTo>
                <a:lnTo>
                  <a:pt x="3" y="12"/>
                </a:lnTo>
                <a:lnTo>
                  <a:pt x="0" y="8"/>
                </a:lnTo>
                <a:lnTo>
                  <a:pt x="0" y="4"/>
                </a:lnTo>
                <a:lnTo>
                  <a:pt x="1" y="0"/>
                </a:lnTo>
                <a:lnTo>
                  <a:pt x="5" y="0"/>
                </a:lnTo>
                <a:lnTo>
                  <a:pt x="5"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70" name="Freeform 108"/>
          <p:cNvSpPr>
            <a:spLocks/>
          </p:cNvSpPr>
          <p:nvPr/>
        </p:nvSpPr>
        <p:spPr bwMode="auto">
          <a:xfrm>
            <a:off x="8134424" y="1887539"/>
            <a:ext cx="293688" cy="77788"/>
          </a:xfrm>
          <a:custGeom>
            <a:avLst/>
            <a:gdLst>
              <a:gd name="T0" fmla="*/ 17 w 368"/>
              <a:gd name="T1" fmla="*/ 2 h 98"/>
              <a:gd name="T2" fmla="*/ 40 w 368"/>
              <a:gd name="T3" fmla="*/ 6 h 98"/>
              <a:gd name="T4" fmla="*/ 52 w 368"/>
              <a:gd name="T5" fmla="*/ 10 h 98"/>
              <a:gd name="T6" fmla="*/ 61 w 368"/>
              <a:gd name="T7" fmla="*/ 11 h 98"/>
              <a:gd name="T8" fmla="*/ 75 w 368"/>
              <a:gd name="T9" fmla="*/ 13 h 98"/>
              <a:gd name="T10" fmla="*/ 84 w 368"/>
              <a:gd name="T11" fmla="*/ 17 h 98"/>
              <a:gd name="T12" fmla="*/ 105 w 368"/>
              <a:gd name="T13" fmla="*/ 21 h 98"/>
              <a:gd name="T14" fmla="*/ 117 w 368"/>
              <a:gd name="T15" fmla="*/ 25 h 98"/>
              <a:gd name="T16" fmla="*/ 140 w 368"/>
              <a:gd name="T17" fmla="*/ 29 h 98"/>
              <a:gd name="T18" fmla="*/ 153 w 368"/>
              <a:gd name="T19" fmla="*/ 33 h 98"/>
              <a:gd name="T20" fmla="*/ 163 w 368"/>
              <a:gd name="T21" fmla="*/ 35 h 98"/>
              <a:gd name="T22" fmla="*/ 174 w 368"/>
              <a:gd name="T23" fmla="*/ 38 h 98"/>
              <a:gd name="T24" fmla="*/ 184 w 368"/>
              <a:gd name="T25" fmla="*/ 40 h 98"/>
              <a:gd name="T26" fmla="*/ 197 w 368"/>
              <a:gd name="T27" fmla="*/ 44 h 98"/>
              <a:gd name="T28" fmla="*/ 207 w 368"/>
              <a:gd name="T29" fmla="*/ 46 h 98"/>
              <a:gd name="T30" fmla="*/ 221 w 368"/>
              <a:gd name="T31" fmla="*/ 48 h 98"/>
              <a:gd name="T32" fmla="*/ 240 w 368"/>
              <a:gd name="T33" fmla="*/ 54 h 98"/>
              <a:gd name="T34" fmla="*/ 251 w 368"/>
              <a:gd name="T35" fmla="*/ 58 h 98"/>
              <a:gd name="T36" fmla="*/ 265 w 368"/>
              <a:gd name="T37" fmla="*/ 59 h 98"/>
              <a:gd name="T38" fmla="*/ 274 w 368"/>
              <a:gd name="T39" fmla="*/ 63 h 98"/>
              <a:gd name="T40" fmla="*/ 288 w 368"/>
              <a:gd name="T41" fmla="*/ 65 h 98"/>
              <a:gd name="T42" fmla="*/ 295 w 368"/>
              <a:gd name="T43" fmla="*/ 69 h 98"/>
              <a:gd name="T44" fmla="*/ 309 w 368"/>
              <a:gd name="T45" fmla="*/ 71 h 98"/>
              <a:gd name="T46" fmla="*/ 318 w 368"/>
              <a:gd name="T47" fmla="*/ 75 h 98"/>
              <a:gd name="T48" fmla="*/ 332 w 368"/>
              <a:gd name="T49" fmla="*/ 77 h 98"/>
              <a:gd name="T50" fmla="*/ 341 w 368"/>
              <a:gd name="T51" fmla="*/ 81 h 98"/>
              <a:gd name="T52" fmla="*/ 355 w 368"/>
              <a:gd name="T53" fmla="*/ 83 h 98"/>
              <a:gd name="T54" fmla="*/ 368 w 368"/>
              <a:gd name="T55" fmla="*/ 90 h 98"/>
              <a:gd name="T56" fmla="*/ 365 w 368"/>
              <a:gd name="T57" fmla="*/ 98 h 98"/>
              <a:gd name="T58" fmla="*/ 351 w 368"/>
              <a:gd name="T59" fmla="*/ 94 h 98"/>
              <a:gd name="T60" fmla="*/ 340 w 368"/>
              <a:gd name="T61" fmla="*/ 92 h 98"/>
              <a:gd name="T62" fmla="*/ 328 w 368"/>
              <a:gd name="T63" fmla="*/ 88 h 98"/>
              <a:gd name="T64" fmla="*/ 317 w 368"/>
              <a:gd name="T65" fmla="*/ 86 h 98"/>
              <a:gd name="T66" fmla="*/ 305 w 368"/>
              <a:gd name="T67" fmla="*/ 83 h 98"/>
              <a:gd name="T68" fmla="*/ 293 w 368"/>
              <a:gd name="T69" fmla="*/ 81 h 98"/>
              <a:gd name="T70" fmla="*/ 284 w 368"/>
              <a:gd name="T71" fmla="*/ 77 h 98"/>
              <a:gd name="T72" fmla="*/ 272 w 368"/>
              <a:gd name="T73" fmla="*/ 75 h 98"/>
              <a:gd name="T74" fmla="*/ 261 w 368"/>
              <a:gd name="T75" fmla="*/ 71 h 98"/>
              <a:gd name="T76" fmla="*/ 249 w 368"/>
              <a:gd name="T77" fmla="*/ 69 h 98"/>
              <a:gd name="T78" fmla="*/ 238 w 368"/>
              <a:gd name="T79" fmla="*/ 65 h 98"/>
              <a:gd name="T80" fmla="*/ 217 w 368"/>
              <a:gd name="T81" fmla="*/ 59 h 98"/>
              <a:gd name="T82" fmla="*/ 205 w 368"/>
              <a:gd name="T83" fmla="*/ 58 h 98"/>
              <a:gd name="T84" fmla="*/ 194 w 368"/>
              <a:gd name="T85" fmla="*/ 56 h 98"/>
              <a:gd name="T86" fmla="*/ 182 w 368"/>
              <a:gd name="T87" fmla="*/ 52 h 98"/>
              <a:gd name="T88" fmla="*/ 171 w 368"/>
              <a:gd name="T89" fmla="*/ 50 h 98"/>
              <a:gd name="T90" fmla="*/ 161 w 368"/>
              <a:gd name="T91" fmla="*/ 46 h 98"/>
              <a:gd name="T92" fmla="*/ 149 w 368"/>
              <a:gd name="T93" fmla="*/ 44 h 98"/>
              <a:gd name="T94" fmla="*/ 138 w 368"/>
              <a:gd name="T95" fmla="*/ 40 h 98"/>
              <a:gd name="T96" fmla="*/ 115 w 368"/>
              <a:gd name="T97" fmla="*/ 36 h 98"/>
              <a:gd name="T98" fmla="*/ 103 w 368"/>
              <a:gd name="T99" fmla="*/ 33 h 98"/>
              <a:gd name="T100" fmla="*/ 82 w 368"/>
              <a:gd name="T101" fmla="*/ 29 h 98"/>
              <a:gd name="T102" fmla="*/ 71 w 368"/>
              <a:gd name="T103" fmla="*/ 25 h 98"/>
              <a:gd name="T104" fmla="*/ 59 w 368"/>
              <a:gd name="T105" fmla="*/ 23 h 98"/>
              <a:gd name="T106" fmla="*/ 48 w 368"/>
              <a:gd name="T107" fmla="*/ 21 h 98"/>
              <a:gd name="T108" fmla="*/ 38 w 368"/>
              <a:gd name="T109" fmla="*/ 17 h 98"/>
              <a:gd name="T110" fmla="*/ 15 w 368"/>
              <a:gd name="T111" fmla="*/ 13 h 98"/>
              <a:gd name="T112" fmla="*/ 0 w 368"/>
              <a:gd name="T113" fmla="*/ 8 h 98"/>
              <a:gd name="T114" fmla="*/ 2 w 368"/>
              <a:gd name="T115" fmla="*/ 0 h 98"/>
              <a:gd name="T116" fmla="*/ 5 w 368"/>
              <a:gd name="T11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8" h="98">
                <a:moveTo>
                  <a:pt x="5" y="0"/>
                </a:moveTo>
                <a:lnTo>
                  <a:pt x="17" y="2"/>
                </a:lnTo>
                <a:lnTo>
                  <a:pt x="29" y="4"/>
                </a:lnTo>
                <a:lnTo>
                  <a:pt x="40" y="6"/>
                </a:lnTo>
                <a:lnTo>
                  <a:pt x="42" y="6"/>
                </a:lnTo>
                <a:lnTo>
                  <a:pt x="52" y="10"/>
                </a:lnTo>
                <a:lnTo>
                  <a:pt x="50" y="10"/>
                </a:lnTo>
                <a:lnTo>
                  <a:pt x="61" y="11"/>
                </a:lnTo>
                <a:lnTo>
                  <a:pt x="73" y="13"/>
                </a:lnTo>
                <a:lnTo>
                  <a:pt x="75" y="13"/>
                </a:lnTo>
                <a:lnTo>
                  <a:pt x="86" y="17"/>
                </a:lnTo>
                <a:lnTo>
                  <a:pt x="84" y="17"/>
                </a:lnTo>
                <a:lnTo>
                  <a:pt x="96" y="19"/>
                </a:lnTo>
                <a:lnTo>
                  <a:pt x="105" y="21"/>
                </a:lnTo>
                <a:lnTo>
                  <a:pt x="119" y="25"/>
                </a:lnTo>
                <a:lnTo>
                  <a:pt x="117" y="25"/>
                </a:lnTo>
                <a:lnTo>
                  <a:pt x="128" y="27"/>
                </a:lnTo>
                <a:lnTo>
                  <a:pt x="140" y="29"/>
                </a:lnTo>
                <a:lnTo>
                  <a:pt x="142" y="29"/>
                </a:lnTo>
                <a:lnTo>
                  <a:pt x="153" y="33"/>
                </a:lnTo>
                <a:lnTo>
                  <a:pt x="151" y="33"/>
                </a:lnTo>
                <a:lnTo>
                  <a:pt x="163" y="35"/>
                </a:lnTo>
                <a:lnTo>
                  <a:pt x="165" y="35"/>
                </a:lnTo>
                <a:lnTo>
                  <a:pt x="174" y="38"/>
                </a:lnTo>
                <a:lnTo>
                  <a:pt x="173" y="38"/>
                </a:lnTo>
                <a:lnTo>
                  <a:pt x="184" y="40"/>
                </a:lnTo>
                <a:lnTo>
                  <a:pt x="186" y="40"/>
                </a:lnTo>
                <a:lnTo>
                  <a:pt x="197" y="44"/>
                </a:lnTo>
                <a:lnTo>
                  <a:pt x="196" y="44"/>
                </a:lnTo>
                <a:lnTo>
                  <a:pt x="207" y="46"/>
                </a:lnTo>
                <a:lnTo>
                  <a:pt x="219" y="48"/>
                </a:lnTo>
                <a:lnTo>
                  <a:pt x="221" y="48"/>
                </a:lnTo>
                <a:lnTo>
                  <a:pt x="232" y="52"/>
                </a:lnTo>
                <a:lnTo>
                  <a:pt x="240" y="54"/>
                </a:lnTo>
                <a:lnTo>
                  <a:pt x="253" y="58"/>
                </a:lnTo>
                <a:lnTo>
                  <a:pt x="251" y="58"/>
                </a:lnTo>
                <a:lnTo>
                  <a:pt x="263" y="59"/>
                </a:lnTo>
                <a:lnTo>
                  <a:pt x="265" y="59"/>
                </a:lnTo>
                <a:lnTo>
                  <a:pt x="276" y="63"/>
                </a:lnTo>
                <a:lnTo>
                  <a:pt x="274" y="63"/>
                </a:lnTo>
                <a:lnTo>
                  <a:pt x="286" y="65"/>
                </a:lnTo>
                <a:lnTo>
                  <a:pt x="288" y="65"/>
                </a:lnTo>
                <a:lnTo>
                  <a:pt x="297" y="69"/>
                </a:lnTo>
                <a:lnTo>
                  <a:pt x="295" y="69"/>
                </a:lnTo>
                <a:lnTo>
                  <a:pt x="307" y="71"/>
                </a:lnTo>
                <a:lnTo>
                  <a:pt x="309" y="71"/>
                </a:lnTo>
                <a:lnTo>
                  <a:pt x="320" y="75"/>
                </a:lnTo>
                <a:lnTo>
                  <a:pt x="318" y="75"/>
                </a:lnTo>
                <a:lnTo>
                  <a:pt x="330" y="77"/>
                </a:lnTo>
                <a:lnTo>
                  <a:pt x="332" y="77"/>
                </a:lnTo>
                <a:lnTo>
                  <a:pt x="343" y="81"/>
                </a:lnTo>
                <a:lnTo>
                  <a:pt x="341" y="81"/>
                </a:lnTo>
                <a:lnTo>
                  <a:pt x="353" y="83"/>
                </a:lnTo>
                <a:lnTo>
                  <a:pt x="355" y="83"/>
                </a:lnTo>
                <a:lnTo>
                  <a:pt x="365" y="86"/>
                </a:lnTo>
                <a:lnTo>
                  <a:pt x="368" y="90"/>
                </a:lnTo>
                <a:lnTo>
                  <a:pt x="368" y="94"/>
                </a:lnTo>
                <a:lnTo>
                  <a:pt x="365" y="98"/>
                </a:lnTo>
                <a:lnTo>
                  <a:pt x="361" y="98"/>
                </a:lnTo>
                <a:lnTo>
                  <a:pt x="351" y="94"/>
                </a:lnTo>
                <a:lnTo>
                  <a:pt x="351" y="94"/>
                </a:lnTo>
                <a:lnTo>
                  <a:pt x="340" y="92"/>
                </a:lnTo>
                <a:lnTo>
                  <a:pt x="340" y="92"/>
                </a:lnTo>
                <a:lnTo>
                  <a:pt x="328" y="88"/>
                </a:lnTo>
                <a:lnTo>
                  <a:pt x="328" y="88"/>
                </a:lnTo>
                <a:lnTo>
                  <a:pt x="317" y="86"/>
                </a:lnTo>
                <a:lnTo>
                  <a:pt x="317" y="86"/>
                </a:lnTo>
                <a:lnTo>
                  <a:pt x="305" y="83"/>
                </a:lnTo>
                <a:lnTo>
                  <a:pt x="305" y="83"/>
                </a:lnTo>
                <a:lnTo>
                  <a:pt x="293" y="81"/>
                </a:lnTo>
                <a:lnTo>
                  <a:pt x="293" y="81"/>
                </a:lnTo>
                <a:lnTo>
                  <a:pt x="284" y="77"/>
                </a:lnTo>
                <a:lnTo>
                  <a:pt x="284" y="77"/>
                </a:lnTo>
                <a:lnTo>
                  <a:pt x="272" y="75"/>
                </a:lnTo>
                <a:lnTo>
                  <a:pt x="272" y="75"/>
                </a:lnTo>
                <a:lnTo>
                  <a:pt x="261" y="71"/>
                </a:lnTo>
                <a:lnTo>
                  <a:pt x="261" y="71"/>
                </a:lnTo>
                <a:lnTo>
                  <a:pt x="249" y="69"/>
                </a:lnTo>
                <a:lnTo>
                  <a:pt x="249" y="69"/>
                </a:lnTo>
                <a:lnTo>
                  <a:pt x="238" y="65"/>
                </a:lnTo>
                <a:lnTo>
                  <a:pt x="228" y="63"/>
                </a:lnTo>
                <a:lnTo>
                  <a:pt x="217" y="59"/>
                </a:lnTo>
                <a:lnTo>
                  <a:pt x="217" y="59"/>
                </a:lnTo>
                <a:lnTo>
                  <a:pt x="205" y="58"/>
                </a:lnTo>
                <a:lnTo>
                  <a:pt x="194" y="56"/>
                </a:lnTo>
                <a:lnTo>
                  <a:pt x="194" y="56"/>
                </a:lnTo>
                <a:lnTo>
                  <a:pt x="182" y="52"/>
                </a:lnTo>
                <a:lnTo>
                  <a:pt x="182" y="52"/>
                </a:lnTo>
                <a:lnTo>
                  <a:pt x="171" y="50"/>
                </a:lnTo>
                <a:lnTo>
                  <a:pt x="171" y="50"/>
                </a:lnTo>
                <a:lnTo>
                  <a:pt x="161" y="46"/>
                </a:lnTo>
                <a:lnTo>
                  <a:pt x="161" y="46"/>
                </a:lnTo>
                <a:lnTo>
                  <a:pt x="149" y="44"/>
                </a:lnTo>
                <a:lnTo>
                  <a:pt x="149" y="44"/>
                </a:lnTo>
                <a:lnTo>
                  <a:pt x="138" y="40"/>
                </a:lnTo>
                <a:lnTo>
                  <a:pt x="138" y="40"/>
                </a:lnTo>
                <a:lnTo>
                  <a:pt x="126" y="38"/>
                </a:lnTo>
                <a:lnTo>
                  <a:pt x="115" y="36"/>
                </a:lnTo>
                <a:lnTo>
                  <a:pt x="115" y="36"/>
                </a:lnTo>
                <a:lnTo>
                  <a:pt x="103" y="33"/>
                </a:lnTo>
                <a:lnTo>
                  <a:pt x="94" y="31"/>
                </a:lnTo>
                <a:lnTo>
                  <a:pt x="82" y="29"/>
                </a:lnTo>
                <a:lnTo>
                  <a:pt x="82" y="29"/>
                </a:lnTo>
                <a:lnTo>
                  <a:pt x="71" y="25"/>
                </a:lnTo>
                <a:lnTo>
                  <a:pt x="71" y="25"/>
                </a:lnTo>
                <a:lnTo>
                  <a:pt x="59" y="23"/>
                </a:lnTo>
                <a:lnTo>
                  <a:pt x="48" y="21"/>
                </a:lnTo>
                <a:lnTo>
                  <a:pt x="48" y="21"/>
                </a:lnTo>
                <a:lnTo>
                  <a:pt x="38" y="17"/>
                </a:lnTo>
                <a:lnTo>
                  <a:pt x="38" y="17"/>
                </a:lnTo>
                <a:lnTo>
                  <a:pt x="27" y="15"/>
                </a:lnTo>
                <a:lnTo>
                  <a:pt x="15" y="13"/>
                </a:lnTo>
                <a:lnTo>
                  <a:pt x="4" y="11"/>
                </a:lnTo>
                <a:lnTo>
                  <a:pt x="0" y="8"/>
                </a:lnTo>
                <a:lnTo>
                  <a:pt x="0" y="4"/>
                </a:lnTo>
                <a:lnTo>
                  <a:pt x="2" y="0"/>
                </a:lnTo>
                <a:lnTo>
                  <a:pt x="5" y="0"/>
                </a:lnTo>
                <a:lnTo>
                  <a:pt x="5"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075" name="Rectangle 113"/>
          <p:cNvSpPr>
            <a:spLocks noChangeArrowheads="1"/>
          </p:cNvSpPr>
          <p:nvPr/>
        </p:nvSpPr>
        <p:spPr bwMode="auto">
          <a:xfrm>
            <a:off x="311563" y="5692986"/>
            <a:ext cx="3061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a:ln>
                  <a:noFill/>
                </a:ln>
                <a:solidFill>
                  <a:srgbClr val="000000"/>
                </a:solidFill>
                <a:effectLst/>
              </a:rPr>
              <a:t>55%</a:t>
            </a:r>
            <a:endParaRPr kumimoji="0" lang="he-IL" altLang="he-IL" sz="2800" b="0" i="0" u="none" strike="noStrike" cap="none" normalizeH="0" baseline="0">
              <a:ln>
                <a:noFill/>
              </a:ln>
              <a:solidFill>
                <a:schemeClr val="tx1"/>
              </a:solidFill>
              <a:effectLst/>
            </a:endParaRPr>
          </a:p>
        </p:txBody>
      </p:sp>
      <p:sp>
        <p:nvSpPr>
          <p:cNvPr id="1076" name="Rectangle 114"/>
          <p:cNvSpPr>
            <a:spLocks noChangeArrowheads="1"/>
          </p:cNvSpPr>
          <p:nvPr/>
        </p:nvSpPr>
        <p:spPr bwMode="auto">
          <a:xfrm>
            <a:off x="311563" y="4753186"/>
            <a:ext cx="3061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a:ln>
                  <a:noFill/>
                </a:ln>
                <a:solidFill>
                  <a:srgbClr val="000000"/>
                </a:solidFill>
                <a:effectLst/>
              </a:rPr>
              <a:t>60%</a:t>
            </a:r>
            <a:endParaRPr kumimoji="0" lang="he-IL" altLang="he-IL" sz="2800" b="0" i="0" u="none" strike="noStrike" cap="none" normalizeH="0" baseline="0">
              <a:ln>
                <a:noFill/>
              </a:ln>
              <a:solidFill>
                <a:schemeClr val="tx1"/>
              </a:solidFill>
              <a:effectLst/>
            </a:endParaRPr>
          </a:p>
        </p:txBody>
      </p:sp>
      <p:sp>
        <p:nvSpPr>
          <p:cNvPr id="1077" name="Rectangle 115"/>
          <p:cNvSpPr>
            <a:spLocks noChangeArrowheads="1"/>
          </p:cNvSpPr>
          <p:nvPr/>
        </p:nvSpPr>
        <p:spPr bwMode="auto">
          <a:xfrm>
            <a:off x="311563" y="3816560"/>
            <a:ext cx="3061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a:ln>
                  <a:noFill/>
                </a:ln>
                <a:solidFill>
                  <a:srgbClr val="000000"/>
                </a:solidFill>
                <a:effectLst/>
              </a:rPr>
              <a:t>65%</a:t>
            </a:r>
            <a:endParaRPr kumimoji="0" lang="he-IL" altLang="he-IL" sz="2800" b="0" i="0" u="none" strike="noStrike" cap="none" normalizeH="0" baseline="0">
              <a:ln>
                <a:noFill/>
              </a:ln>
              <a:solidFill>
                <a:schemeClr val="tx1"/>
              </a:solidFill>
              <a:effectLst/>
            </a:endParaRPr>
          </a:p>
        </p:txBody>
      </p:sp>
      <p:sp>
        <p:nvSpPr>
          <p:cNvPr id="1078" name="Rectangle 116"/>
          <p:cNvSpPr>
            <a:spLocks noChangeArrowheads="1"/>
          </p:cNvSpPr>
          <p:nvPr/>
        </p:nvSpPr>
        <p:spPr bwMode="auto">
          <a:xfrm>
            <a:off x="311563" y="2876762"/>
            <a:ext cx="3061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a:ln>
                  <a:noFill/>
                </a:ln>
                <a:solidFill>
                  <a:srgbClr val="000000"/>
                </a:solidFill>
                <a:effectLst/>
              </a:rPr>
              <a:t>70%</a:t>
            </a:r>
            <a:endParaRPr kumimoji="0" lang="he-IL" altLang="he-IL" sz="2800" b="0" i="0" u="none" strike="noStrike" cap="none" normalizeH="0" baseline="0">
              <a:ln>
                <a:noFill/>
              </a:ln>
              <a:solidFill>
                <a:schemeClr val="tx1"/>
              </a:solidFill>
              <a:effectLst/>
            </a:endParaRPr>
          </a:p>
        </p:txBody>
      </p:sp>
      <p:sp>
        <p:nvSpPr>
          <p:cNvPr id="1079" name="Rectangle 117"/>
          <p:cNvSpPr>
            <a:spLocks noChangeArrowheads="1"/>
          </p:cNvSpPr>
          <p:nvPr/>
        </p:nvSpPr>
        <p:spPr bwMode="auto">
          <a:xfrm>
            <a:off x="311563" y="1938548"/>
            <a:ext cx="3061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a:ln>
                  <a:noFill/>
                </a:ln>
                <a:solidFill>
                  <a:srgbClr val="000000"/>
                </a:solidFill>
                <a:effectLst/>
              </a:rPr>
              <a:t>75%</a:t>
            </a:r>
            <a:endParaRPr kumimoji="0" lang="he-IL" altLang="he-IL" sz="2800" b="0" i="0" u="none" strike="noStrike" cap="none" normalizeH="0" baseline="0">
              <a:ln>
                <a:noFill/>
              </a:ln>
              <a:solidFill>
                <a:schemeClr val="tx1"/>
              </a:solidFill>
              <a:effectLst/>
            </a:endParaRPr>
          </a:p>
        </p:txBody>
      </p:sp>
      <p:sp>
        <p:nvSpPr>
          <p:cNvPr id="1080" name="Rectangle 118"/>
          <p:cNvSpPr>
            <a:spLocks noChangeArrowheads="1"/>
          </p:cNvSpPr>
          <p:nvPr/>
        </p:nvSpPr>
        <p:spPr bwMode="auto">
          <a:xfrm>
            <a:off x="311563" y="1001923"/>
            <a:ext cx="3061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a:ln>
                  <a:noFill/>
                </a:ln>
                <a:solidFill>
                  <a:srgbClr val="000000"/>
                </a:solidFill>
                <a:effectLst/>
              </a:rPr>
              <a:t>80%</a:t>
            </a:r>
            <a:endParaRPr kumimoji="0" lang="he-IL" altLang="he-IL" sz="2800" b="0" i="0" u="none" strike="noStrike" cap="none" normalizeH="0" baseline="0" dirty="0">
              <a:ln>
                <a:noFill/>
              </a:ln>
              <a:solidFill>
                <a:schemeClr val="tx1"/>
              </a:solidFill>
              <a:effectLst/>
            </a:endParaRPr>
          </a:p>
        </p:txBody>
      </p:sp>
      <p:sp>
        <p:nvSpPr>
          <p:cNvPr id="1081" name="Rectangle 119"/>
          <p:cNvSpPr>
            <a:spLocks noChangeArrowheads="1"/>
          </p:cNvSpPr>
          <p:nvPr/>
        </p:nvSpPr>
        <p:spPr bwMode="auto">
          <a:xfrm>
            <a:off x="507949" y="5875339"/>
            <a:ext cx="3414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600" b="0" i="0" u="none" strike="noStrike" cap="none" normalizeH="0" baseline="0" dirty="0">
                <a:ln>
                  <a:noFill/>
                </a:ln>
                <a:solidFill>
                  <a:srgbClr val="000000"/>
                </a:solidFill>
                <a:effectLst/>
              </a:rPr>
              <a:t>20$</a:t>
            </a:r>
            <a:endParaRPr kumimoji="0" lang="he-IL" altLang="he-IL" sz="3600" b="0" i="0" u="none" strike="noStrike" cap="none" normalizeH="0" baseline="0" dirty="0">
              <a:ln>
                <a:noFill/>
              </a:ln>
              <a:solidFill>
                <a:schemeClr val="tx1"/>
              </a:solidFill>
              <a:effectLst/>
            </a:endParaRPr>
          </a:p>
        </p:txBody>
      </p:sp>
      <p:sp>
        <p:nvSpPr>
          <p:cNvPr id="1082" name="Rectangle 120"/>
          <p:cNvSpPr>
            <a:spLocks noChangeArrowheads="1"/>
          </p:cNvSpPr>
          <p:nvPr/>
        </p:nvSpPr>
        <p:spPr bwMode="auto">
          <a:xfrm>
            <a:off x="1539824" y="5875339"/>
            <a:ext cx="3414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600" b="0" i="0" u="none" strike="noStrike" cap="none" normalizeH="0" baseline="0" dirty="0">
                <a:ln>
                  <a:noFill/>
                </a:ln>
                <a:solidFill>
                  <a:srgbClr val="000000"/>
                </a:solidFill>
                <a:effectLst/>
              </a:rPr>
              <a:t>30$</a:t>
            </a:r>
            <a:endParaRPr kumimoji="0" lang="he-IL" altLang="he-IL" sz="3600" b="0" i="0" u="none" strike="noStrike" cap="none" normalizeH="0" baseline="0" dirty="0">
              <a:ln>
                <a:noFill/>
              </a:ln>
              <a:solidFill>
                <a:schemeClr val="tx1"/>
              </a:solidFill>
              <a:effectLst/>
            </a:endParaRPr>
          </a:p>
        </p:txBody>
      </p:sp>
      <p:sp>
        <p:nvSpPr>
          <p:cNvPr id="1083" name="Rectangle 121"/>
          <p:cNvSpPr>
            <a:spLocks noChangeArrowheads="1"/>
          </p:cNvSpPr>
          <p:nvPr/>
        </p:nvSpPr>
        <p:spPr bwMode="auto">
          <a:xfrm>
            <a:off x="2570111" y="5875339"/>
            <a:ext cx="3414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600" b="0" i="0" u="none" strike="noStrike" cap="none" normalizeH="0" baseline="0" dirty="0">
                <a:ln>
                  <a:noFill/>
                </a:ln>
                <a:solidFill>
                  <a:srgbClr val="000000"/>
                </a:solidFill>
                <a:effectLst/>
              </a:rPr>
              <a:t>40$</a:t>
            </a:r>
            <a:endParaRPr kumimoji="0" lang="he-IL" altLang="he-IL" sz="3600" b="0" i="0" u="none" strike="noStrike" cap="none" normalizeH="0" baseline="0" dirty="0">
              <a:ln>
                <a:noFill/>
              </a:ln>
              <a:solidFill>
                <a:schemeClr val="tx1"/>
              </a:solidFill>
              <a:effectLst/>
            </a:endParaRPr>
          </a:p>
        </p:txBody>
      </p:sp>
      <p:sp>
        <p:nvSpPr>
          <p:cNvPr id="1084" name="Rectangle 122"/>
          <p:cNvSpPr>
            <a:spLocks noChangeArrowheads="1"/>
          </p:cNvSpPr>
          <p:nvPr/>
        </p:nvSpPr>
        <p:spPr bwMode="auto">
          <a:xfrm>
            <a:off x="3601986" y="5875339"/>
            <a:ext cx="3414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600" b="0" i="0" u="none" strike="noStrike" cap="none" normalizeH="0" baseline="0" dirty="0">
                <a:ln>
                  <a:noFill/>
                </a:ln>
                <a:solidFill>
                  <a:srgbClr val="000000"/>
                </a:solidFill>
                <a:effectLst/>
              </a:rPr>
              <a:t>50$</a:t>
            </a:r>
            <a:endParaRPr kumimoji="0" lang="he-IL" altLang="he-IL" sz="3600" b="0" i="0" u="none" strike="noStrike" cap="none" normalizeH="0" baseline="0" dirty="0">
              <a:ln>
                <a:noFill/>
              </a:ln>
              <a:solidFill>
                <a:schemeClr val="tx1"/>
              </a:solidFill>
              <a:effectLst/>
            </a:endParaRPr>
          </a:p>
        </p:txBody>
      </p:sp>
      <p:sp>
        <p:nvSpPr>
          <p:cNvPr id="1085" name="Rectangle 123"/>
          <p:cNvSpPr>
            <a:spLocks noChangeArrowheads="1"/>
          </p:cNvSpPr>
          <p:nvPr/>
        </p:nvSpPr>
        <p:spPr bwMode="auto">
          <a:xfrm>
            <a:off x="4632274" y="5875339"/>
            <a:ext cx="3414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600" b="0" i="0" u="none" strike="noStrike" cap="none" normalizeH="0" baseline="0" dirty="0">
                <a:ln>
                  <a:noFill/>
                </a:ln>
                <a:solidFill>
                  <a:srgbClr val="000000"/>
                </a:solidFill>
                <a:effectLst/>
              </a:rPr>
              <a:t>60$</a:t>
            </a:r>
            <a:endParaRPr kumimoji="0" lang="he-IL" altLang="he-IL" sz="3600" b="0" i="0" u="none" strike="noStrike" cap="none" normalizeH="0" baseline="0" dirty="0">
              <a:ln>
                <a:noFill/>
              </a:ln>
              <a:solidFill>
                <a:schemeClr val="tx1"/>
              </a:solidFill>
              <a:effectLst/>
            </a:endParaRPr>
          </a:p>
        </p:txBody>
      </p:sp>
      <p:sp>
        <p:nvSpPr>
          <p:cNvPr id="1086" name="Rectangle 124"/>
          <p:cNvSpPr>
            <a:spLocks noChangeArrowheads="1"/>
          </p:cNvSpPr>
          <p:nvPr/>
        </p:nvSpPr>
        <p:spPr bwMode="auto">
          <a:xfrm>
            <a:off x="5664149" y="5875339"/>
            <a:ext cx="3414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600" b="0" i="0" u="none" strike="noStrike" cap="none" normalizeH="0" baseline="0" dirty="0">
                <a:ln>
                  <a:noFill/>
                </a:ln>
                <a:solidFill>
                  <a:srgbClr val="000000"/>
                </a:solidFill>
                <a:effectLst/>
              </a:rPr>
              <a:t>70$</a:t>
            </a:r>
            <a:endParaRPr kumimoji="0" lang="he-IL" altLang="he-IL" sz="3600" b="0" i="0" u="none" strike="noStrike" cap="none" normalizeH="0" baseline="0" dirty="0">
              <a:ln>
                <a:noFill/>
              </a:ln>
              <a:solidFill>
                <a:schemeClr val="tx1"/>
              </a:solidFill>
              <a:effectLst/>
            </a:endParaRPr>
          </a:p>
        </p:txBody>
      </p:sp>
      <p:sp>
        <p:nvSpPr>
          <p:cNvPr id="1087" name="Rectangle 125"/>
          <p:cNvSpPr>
            <a:spLocks noChangeArrowheads="1"/>
          </p:cNvSpPr>
          <p:nvPr/>
        </p:nvSpPr>
        <p:spPr bwMode="auto">
          <a:xfrm>
            <a:off x="6694436" y="5875339"/>
            <a:ext cx="3414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600" b="0" i="0" u="none" strike="noStrike" cap="none" normalizeH="0" baseline="0" dirty="0">
                <a:ln>
                  <a:noFill/>
                </a:ln>
                <a:solidFill>
                  <a:srgbClr val="000000"/>
                </a:solidFill>
                <a:effectLst/>
              </a:rPr>
              <a:t>80$</a:t>
            </a:r>
            <a:endParaRPr kumimoji="0" lang="he-IL" altLang="he-IL" sz="3600" b="0" i="0" u="none" strike="noStrike" cap="none" normalizeH="0" baseline="0" dirty="0">
              <a:ln>
                <a:noFill/>
              </a:ln>
              <a:solidFill>
                <a:schemeClr val="tx1"/>
              </a:solidFill>
              <a:effectLst/>
            </a:endParaRPr>
          </a:p>
        </p:txBody>
      </p:sp>
      <p:sp>
        <p:nvSpPr>
          <p:cNvPr id="1088" name="Rectangle 126"/>
          <p:cNvSpPr>
            <a:spLocks noChangeArrowheads="1"/>
          </p:cNvSpPr>
          <p:nvPr/>
        </p:nvSpPr>
        <p:spPr bwMode="auto">
          <a:xfrm>
            <a:off x="7726311" y="5875339"/>
            <a:ext cx="3414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600" b="0" i="0" u="none" strike="noStrike" cap="none" normalizeH="0" baseline="0" dirty="0">
                <a:ln>
                  <a:noFill/>
                </a:ln>
                <a:solidFill>
                  <a:srgbClr val="000000"/>
                </a:solidFill>
                <a:effectLst/>
              </a:rPr>
              <a:t>90$</a:t>
            </a:r>
            <a:endParaRPr kumimoji="0" lang="he-IL" altLang="he-IL" sz="3600" b="0" i="0" u="none" strike="noStrike" cap="none" normalizeH="0" baseline="0" dirty="0">
              <a:ln>
                <a:noFill/>
              </a:ln>
              <a:solidFill>
                <a:schemeClr val="tx1"/>
              </a:solidFill>
              <a:effectLst/>
            </a:endParaRPr>
          </a:p>
        </p:txBody>
      </p:sp>
      <p:sp>
        <p:nvSpPr>
          <p:cNvPr id="1089" name="Rectangle 127"/>
          <p:cNvSpPr>
            <a:spLocks noChangeArrowheads="1"/>
          </p:cNvSpPr>
          <p:nvPr/>
        </p:nvSpPr>
        <p:spPr bwMode="auto">
          <a:xfrm>
            <a:off x="8672948" y="5875339"/>
            <a:ext cx="4552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600" b="0" i="0" u="none" strike="noStrike" cap="none" normalizeH="0" baseline="0" dirty="0">
                <a:ln>
                  <a:noFill/>
                </a:ln>
                <a:solidFill>
                  <a:srgbClr val="000000"/>
                </a:solidFill>
                <a:effectLst/>
              </a:rPr>
              <a:t>100$</a:t>
            </a:r>
            <a:endParaRPr kumimoji="0" lang="he-IL" altLang="he-IL" sz="3600" b="0" i="0" u="none" strike="noStrike" cap="none" normalizeH="0" baseline="0" dirty="0">
              <a:ln>
                <a:noFill/>
              </a:ln>
              <a:solidFill>
                <a:schemeClr val="tx1"/>
              </a:solidFill>
              <a:effectLst/>
            </a:endParaRPr>
          </a:p>
        </p:txBody>
      </p:sp>
      <p:sp>
        <p:nvSpPr>
          <p:cNvPr id="1091" name="Rectangle 129"/>
          <p:cNvSpPr>
            <a:spLocks noChangeArrowheads="1"/>
          </p:cNvSpPr>
          <p:nvPr/>
        </p:nvSpPr>
        <p:spPr bwMode="auto">
          <a:xfrm>
            <a:off x="4851411" y="5992814"/>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endParaRPr>
          </a:p>
        </p:txBody>
      </p:sp>
      <p:sp>
        <p:nvSpPr>
          <p:cNvPr id="1092" name="Rectangle 130"/>
          <p:cNvSpPr>
            <a:spLocks noChangeArrowheads="1"/>
          </p:cNvSpPr>
          <p:nvPr/>
        </p:nvSpPr>
        <p:spPr bwMode="auto">
          <a:xfrm>
            <a:off x="4795849" y="5992814"/>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endParaRPr>
          </a:p>
        </p:txBody>
      </p:sp>
      <p:sp>
        <p:nvSpPr>
          <p:cNvPr id="1094" name="Rectangle 132"/>
          <p:cNvSpPr>
            <a:spLocks noChangeArrowheads="1"/>
          </p:cNvSpPr>
          <p:nvPr/>
        </p:nvSpPr>
        <p:spPr bwMode="auto">
          <a:xfrm>
            <a:off x="4492636" y="5992814"/>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endParaRPr>
          </a:p>
        </p:txBody>
      </p:sp>
      <p:sp>
        <p:nvSpPr>
          <p:cNvPr id="1095" name="Rectangle 133"/>
          <p:cNvSpPr>
            <a:spLocks noChangeArrowheads="1"/>
          </p:cNvSpPr>
          <p:nvPr/>
        </p:nvSpPr>
        <p:spPr bwMode="auto">
          <a:xfrm>
            <a:off x="4811724" y="5992814"/>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endParaRPr>
          </a:p>
        </p:txBody>
      </p:sp>
      <p:sp>
        <p:nvSpPr>
          <p:cNvPr id="1096" name="Rectangle 134"/>
          <p:cNvSpPr>
            <a:spLocks noChangeArrowheads="1"/>
          </p:cNvSpPr>
          <p:nvPr/>
        </p:nvSpPr>
        <p:spPr bwMode="auto">
          <a:xfrm>
            <a:off x="4191012" y="5992814"/>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endParaRPr>
          </a:p>
        </p:txBody>
      </p:sp>
      <p:sp>
        <p:nvSpPr>
          <p:cNvPr id="1098" name="Rectangle 136"/>
          <p:cNvSpPr>
            <a:spLocks noChangeArrowheads="1"/>
          </p:cNvSpPr>
          <p:nvPr/>
        </p:nvSpPr>
        <p:spPr bwMode="auto">
          <a:xfrm>
            <a:off x="1882713" y="1084265"/>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endParaRPr>
          </a:p>
        </p:txBody>
      </p:sp>
      <p:sp>
        <p:nvSpPr>
          <p:cNvPr id="1099" name="Rectangle 137"/>
          <p:cNvSpPr>
            <a:spLocks noChangeArrowheads="1"/>
          </p:cNvSpPr>
          <p:nvPr/>
        </p:nvSpPr>
        <p:spPr bwMode="auto">
          <a:xfrm>
            <a:off x="1928751" y="1084265"/>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a:ln>
                <a:noFill/>
              </a:ln>
              <a:solidFill>
                <a:schemeClr val="tx1"/>
              </a:solidFill>
              <a:effectLst/>
            </a:endParaRPr>
          </a:p>
        </p:txBody>
      </p:sp>
      <p:sp>
        <p:nvSpPr>
          <p:cNvPr id="1101" name="מלבן 1100"/>
          <p:cNvSpPr/>
          <p:nvPr/>
        </p:nvSpPr>
        <p:spPr>
          <a:xfrm>
            <a:off x="3347866" y="6089105"/>
            <a:ext cx="2093843" cy="307777"/>
          </a:xfrm>
          <a:prstGeom prst="rect">
            <a:avLst/>
          </a:prstGeom>
        </p:spPr>
        <p:txBody>
          <a:bodyPr wrap="none">
            <a:spAutoFit/>
          </a:bodyPr>
          <a:lstStyle/>
          <a:p>
            <a:pPr algn="ctr">
              <a:defRPr sz="1000" b="1" i="0" u="none" strike="noStrike" kern="1200" baseline="0">
                <a:solidFill>
                  <a:sysClr val="windowText" lastClr="000000"/>
                </a:solidFill>
                <a:latin typeface="+mn-lt"/>
                <a:ea typeface="+mn-ea"/>
                <a:cs typeface="+mn-cs"/>
              </a:defRPr>
            </a:pPr>
            <a:r>
              <a:rPr lang="he-IL" sz="1400" dirty="0">
                <a:latin typeface="Arial" panose="020B0604020202020204" pitchFamily="34" charset="0"/>
                <a:cs typeface="Arial" panose="020B0604020202020204" pitchFamily="34" charset="0"/>
              </a:rPr>
              <a:t>פריון לשעת עבודה (2015)</a:t>
            </a:r>
          </a:p>
        </p:txBody>
      </p:sp>
      <p:sp>
        <p:nvSpPr>
          <p:cNvPr id="1102" name="מלבן 1101"/>
          <p:cNvSpPr/>
          <p:nvPr/>
        </p:nvSpPr>
        <p:spPr>
          <a:xfrm>
            <a:off x="-3799" y="-33773"/>
            <a:ext cx="9112303" cy="369332"/>
          </a:xfrm>
          <a:prstGeom prst="rect">
            <a:avLst/>
          </a:prstGeom>
        </p:spPr>
        <p:txBody>
          <a:bodyPr wrap="square">
            <a:spAutoFit/>
          </a:bodyPr>
          <a:lstStyle/>
          <a:p>
            <a:pPr algn="r" rtl="1">
              <a:defRPr sz="1800" b="1" i="0" u="none" strike="noStrike" kern="1200" baseline="0">
                <a:solidFill>
                  <a:sysClr val="windowText" lastClr="000000"/>
                </a:solidFill>
                <a:latin typeface="+mn-lt"/>
                <a:ea typeface="+mn-ea"/>
                <a:cs typeface="+mn-cs"/>
              </a:defRPr>
            </a:pPr>
            <a:r>
              <a:rPr lang="he-IL" b="1" dirty="0">
                <a:solidFill>
                  <a:schemeClr val="bg1"/>
                </a:solidFill>
                <a:latin typeface="Tahoma" panose="020B0604030504040204" pitchFamily="34" charset="0"/>
                <a:ea typeface="Tahoma" panose="020B0604030504040204" pitchFamily="34" charset="0"/>
                <a:cs typeface="Tahoma" panose="020B0604030504040204" pitchFamily="34" charset="0"/>
              </a:rPr>
              <a:t>חלקו של סקטור השירותים בסך התעסוקה לפי פריון העבודה, 2015</a:t>
            </a:r>
          </a:p>
        </p:txBody>
      </p:sp>
      <p:sp>
        <p:nvSpPr>
          <p:cNvPr id="144" name="Text Box 3"/>
          <p:cNvSpPr txBox="1">
            <a:spLocks noChangeArrowheads="1"/>
          </p:cNvSpPr>
          <p:nvPr/>
        </p:nvSpPr>
        <p:spPr bwMode="auto">
          <a:xfrm>
            <a:off x="5912866" y="6307138"/>
            <a:ext cx="31956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r" rtl="1" eaLnBrk="0" hangingPunct="0">
              <a:spcBef>
                <a:spcPct val="20000"/>
              </a:spcBef>
              <a:buFont typeface="Arial" pitchFamily="34" charset="0"/>
              <a:buChar char="•"/>
              <a:defRPr sz="3200">
                <a:solidFill>
                  <a:schemeClr val="tx1"/>
                </a:solidFill>
                <a:latin typeface="Calibri"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he-IL" altLang="en-US" sz="1400" b="1" dirty="0">
                <a:latin typeface="Arial" pitchFamily="34" charset="0"/>
              </a:rPr>
              <a:t>מקור: איתן רגב, המכון הישראלי לדמוקרטיה. נתונים: </a:t>
            </a:r>
            <a:r>
              <a:rPr lang="en-US" altLang="en-US" sz="1400" b="1" dirty="0">
                <a:latin typeface="Arial" pitchFamily="34" charset="0"/>
              </a:rPr>
              <a:t>OECD</a:t>
            </a:r>
          </a:p>
        </p:txBody>
      </p:sp>
      <p:cxnSp>
        <p:nvCxnSpPr>
          <p:cNvPr id="1106" name="מחבר ישר 1105"/>
          <p:cNvCxnSpPr/>
          <p:nvPr/>
        </p:nvCxnSpPr>
        <p:spPr>
          <a:xfrm>
            <a:off x="3381772" y="1100139"/>
            <a:ext cx="0" cy="4715669"/>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sp>
        <p:nvSpPr>
          <p:cNvPr id="1107" name="מלבן 1106"/>
          <p:cNvSpPr/>
          <p:nvPr/>
        </p:nvSpPr>
        <p:spPr>
          <a:xfrm>
            <a:off x="1551720" y="298872"/>
            <a:ext cx="7592280" cy="369332"/>
          </a:xfrm>
          <a:prstGeom prst="rect">
            <a:avLst/>
          </a:prstGeom>
        </p:spPr>
        <p:txBody>
          <a:bodyPr wrap="square">
            <a:spAutoFit/>
          </a:bodyPr>
          <a:lstStyle/>
          <a:p>
            <a:pPr algn="ctr" rtl="1">
              <a:defRPr/>
            </a:pPr>
            <a:r>
              <a:rPr lang="he-IL" altLang="en-US" dirty="0">
                <a:solidFill>
                  <a:schemeClr val="bg1"/>
                </a:solidFill>
              </a:rPr>
              <a:t>מדינות ה-</a:t>
            </a:r>
            <a:r>
              <a:rPr lang="en-US" altLang="en-US" dirty="0">
                <a:solidFill>
                  <a:schemeClr val="bg1"/>
                </a:solidFill>
              </a:rPr>
              <a:t>OECD</a:t>
            </a:r>
            <a:r>
              <a:rPr lang="he-IL" altLang="en-US" dirty="0">
                <a:solidFill>
                  <a:schemeClr val="bg1"/>
                </a:solidFill>
              </a:rPr>
              <a:t>, פריון לשעת עבודה בדולרים לפי שקילות כוח קנייה של 2015</a:t>
            </a:r>
            <a:endParaRPr lang="en-US" altLang="en-US" dirty="0">
              <a:solidFill>
                <a:schemeClr val="bg1"/>
              </a:solidFill>
            </a:endParaRPr>
          </a:p>
        </p:txBody>
      </p:sp>
      <p:sp>
        <p:nvSpPr>
          <p:cNvPr id="150" name="Rectangle 54"/>
          <p:cNvSpPr>
            <a:spLocks noChangeArrowheads="1"/>
          </p:cNvSpPr>
          <p:nvPr/>
        </p:nvSpPr>
        <p:spPr bwMode="auto">
          <a:xfrm flipH="1">
            <a:off x="-171086" y="3039065"/>
            <a:ext cx="16419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eaLnBrk="0" hangingPunct="0">
              <a:spcBef>
                <a:spcPct val="20000"/>
              </a:spcBef>
              <a:buFont typeface="Arial" pitchFamily="34" charset="0"/>
              <a:buChar char="•"/>
              <a:defRPr sz="3200">
                <a:solidFill>
                  <a:schemeClr val="tx1"/>
                </a:solidFill>
                <a:latin typeface="Calibri"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rtl="0" eaLnBrk="1" hangingPunct="1">
              <a:spcBef>
                <a:spcPct val="0"/>
              </a:spcBef>
              <a:buFontTx/>
              <a:buNone/>
            </a:pPr>
            <a:r>
              <a:rPr lang="he-IL" altLang="en-US" sz="1200" b="1" dirty="0">
                <a:latin typeface="Arial" pitchFamily="34" charset="0"/>
              </a:rPr>
              <a:t>חלקו של סקטור השירותים בסך התעסוקה (2015)</a:t>
            </a:r>
            <a:endParaRPr lang="en-US" altLang="en-US" sz="1200" dirty="0">
              <a:latin typeface="Arial" pitchFamily="34" charset="0"/>
            </a:endParaRPr>
          </a:p>
        </p:txBody>
      </p:sp>
      <p:sp>
        <p:nvSpPr>
          <p:cNvPr id="130" name="Rectangle 102"/>
          <p:cNvSpPr>
            <a:spLocks noChangeArrowheads="1"/>
          </p:cNvSpPr>
          <p:nvPr/>
        </p:nvSpPr>
        <p:spPr bwMode="auto">
          <a:xfrm>
            <a:off x="6671925" y="3382085"/>
            <a:ext cx="1859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2000" b="1" i="0" u="none" strike="noStrike" cap="none" normalizeH="0" baseline="0" dirty="0" smtClean="0">
                <a:ln>
                  <a:noFill/>
                </a:ln>
                <a:solidFill>
                  <a:srgbClr val="FF0000"/>
                </a:solidFill>
                <a:effectLst/>
              </a:rPr>
              <a:t>R</a:t>
            </a:r>
            <a:endParaRPr kumimoji="0" lang="he-IL" altLang="he-IL" sz="2000" b="1" i="0" u="none" strike="noStrike" cap="none" normalizeH="0" baseline="0" dirty="0" smtClean="0">
              <a:ln>
                <a:noFill/>
              </a:ln>
              <a:solidFill>
                <a:schemeClr val="tx1"/>
              </a:solidFill>
              <a:effectLst/>
            </a:endParaRPr>
          </a:p>
        </p:txBody>
      </p:sp>
      <p:sp>
        <p:nvSpPr>
          <p:cNvPr id="131" name="Rectangle 103"/>
          <p:cNvSpPr>
            <a:spLocks noChangeArrowheads="1"/>
          </p:cNvSpPr>
          <p:nvPr/>
        </p:nvSpPr>
        <p:spPr bwMode="auto">
          <a:xfrm>
            <a:off x="6793083" y="3354653"/>
            <a:ext cx="1554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2000" b="1" i="0" u="none" strike="noStrike" cap="none" normalizeH="0" baseline="0" dirty="0" smtClean="0">
                <a:ln>
                  <a:noFill/>
                </a:ln>
                <a:solidFill>
                  <a:srgbClr val="FF0000"/>
                </a:solidFill>
                <a:effectLst/>
              </a:rPr>
              <a:t>² </a:t>
            </a:r>
            <a:endParaRPr kumimoji="0" lang="he-IL" altLang="he-IL" sz="2000" b="1" i="0" u="none" strike="noStrike" cap="none" normalizeH="0" baseline="0" dirty="0" smtClean="0">
              <a:ln>
                <a:noFill/>
              </a:ln>
              <a:solidFill>
                <a:schemeClr val="tx1"/>
              </a:solidFill>
              <a:effectLst/>
            </a:endParaRPr>
          </a:p>
        </p:txBody>
      </p:sp>
      <p:sp>
        <p:nvSpPr>
          <p:cNvPr id="132" name="Rectangle 104"/>
          <p:cNvSpPr>
            <a:spLocks noChangeArrowheads="1"/>
          </p:cNvSpPr>
          <p:nvPr/>
        </p:nvSpPr>
        <p:spPr bwMode="auto">
          <a:xfrm>
            <a:off x="7018000" y="3376712"/>
            <a:ext cx="5754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en-US" altLang="he-IL" sz="2000" b="1" i="0" u="none" strike="noStrike" cap="none" normalizeH="0" baseline="0" dirty="0" smtClean="0">
                <a:ln>
                  <a:noFill/>
                </a:ln>
                <a:solidFill>
                  <a:srgbClr val="FF0000"/>
                </a:solidFill>
                <a:effectLst/>
              </a:rPr>
              <a:t>0.6</a:t>
            </a:r>
            <a:r>
              <a:rPr kumimoji="0" lang="he-IL" altLang="he-IL" sz="2000" b="1" i="0" u="none" strike="noStrike" cap="none" normalizeH="0" baseline="0" dirty="0" smtClean="0">
                <a:ln>
                  <a:noFill/>
                </a:ln>
                <a:solidFill>
                  <a:srgbClr val="FF0000"/>
                </a:solidFill>
                <a:effectLst/>
              </a:rPr>
              <a:t>= </a:t>
            </a:r>
            <a:endParaRPr kumimoji="0" lang="he-IL" altLang="he-IL" sz="2000" b="1"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586280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2000" fill="hold"/>
                                        <p:tgtEl>
                                          <p:spTgt spid="19"/>
                                        </p:tgtEl>
                                        <p:attrNameLst>
                                          <p:attrName>ppt_x</p:attrName>
                                        </p:attrNameLst>
                                      </p:cBhvr>
                                      <p:tavLst>
                                        <p:tav tm="0">
                                          <p:val>
                                            <p:strVal val="#ppt_x"/>
                                          </p:val>
                                        </p:tav>
                                        <p:tav tm="100000">
                                          <p:val>
                                            <p:strVal val="#ppt_x"/>
                                          </p:val>
                                        </p:tav>
                                      </p:tavLst>
                                    </p:anim>
                                    <p:anim calcmode="lin" valueType="num">
                                      <p:cBhvr additive="base">
                                        <p:cTn id="12" dur="20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2000" fill="hold"/>
                                        <p:tgtEl>
                                          <p:spTgt spid="22"/>
                                        </p:tgtEl>
                                        <p:attrNameLst>
                                          <p:attrName>ppt_x</p:attrName>
                                        </p:attrNameLst>
                                      </p:cBhvr>
                                      <p:tavLst>
                                        <p:tav tm="0">
                                          <p:val>
                                            <p:strVal val="#ppt_x"/>
                                          </p:val>
                                        </p:tav>
                                        <p:tav tm="100000">
                                          <p:val>
                                            <p:strVal val="#ppt_x"/>
                                          </p:val>
                                        </p:tav>
                                      </p:tavLst>
                                    </p:anim>
                                    <p:anim calcmode="lin" valueType="num">
                                      <p:cBhvr additive="base">
                                        <p:cTn id="16" dur="20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2000" fill="hold"/>
                                        <p:tgtEl>
                                          <p:spTgt spid="23"/>
                                        </p:tgtEl>
                                        <p:attrNameLst>
                                          <p:attrName>ppt_x</p:attrName>
                                        </p:attrNameLst>
                                      </p:cBhvr>
                                      <p:tavLst>
                                        <p:tav tm="0">
                                          <p:val>
                                            <p:strVal val="#ppt_x"/>
                                          </p:val>
                                        </p:tav>
                                        <p:tav tm="100000">
                                          <p:val>
                                            <p:strVal val="#ppt_x"/>
                                          </p:val>
                                        </p:tav>
                                      </p:tavLst>
                                    </p:anim>
                                    <p:anim calcmode="lin" valueType="num">
                                      <p:cBhvr additive="base">
                                        <p:cTn id="20" dur="20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2000" fill="hold"/>
                                        <p:tgtEl>
                                          <p:spTgt spid="32"/>
                                        </p:tgtEl>
                                        <p:attrNameLst>
                                          <p:attrName>ppt_x</p:attrName>
                                        </p:attrNameLst>
                                      </p:cBhvr>
                                      <p:tavLst>
                                        <p:tav tm="0">
                                          <p:val>
                                            <p:strVal val="#ppt_x"/>
                                          </p:val>
                                        </p:tav>
                                        <p:tav tm="100000">
                                          <p:val>
                                            <p:strVal val="#ppt_x"/>
                                          </p:val>
                                        </p:tav>
                                      </p:tavLst>
                                    </p:anim>
                                    <p:anim calcmode="lin" valueType="num">
                                      <p:cBhvr additive="base">
                                        <p:cTn id="24" dur="2000" fill="hold"/>
                                        <p:tgtEl>
                                          <p:spTgt spid="3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2000" fill="hold"/>
                                        <p:tgtEl>
                                          <p:spTgt spid="33"/>
                                        </p:tgtEl>
                                        <p:attrNameLst>
                                          <p:attrName>ppt_x</p:attrName>
                                        </p:attrNameLst>
                                      </p:cBhvr>
                                      <p:tavLst>
                                        <p:tav tm="0">
                                          <p:val>
                                            <p:strVal val="#ppt_x"/>
                                          </p:val>
                                        </p:tav>
                                        <p:tav tm="100000">
                                          <p:val>
                                            <p:strVal val="#ppt_x"/>
                                          </p:val>
                                        </p:tav>
                                      </p:tavLst>
                                    </p:anim>
                                    <p:anim calcmode="lin" valueType="num">
                                      <p:cBhvr additive="base">
                                        <p:cTn id="28" dur="20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2000" fill="hold"/>
                                        <p:tgtEl>
                                          <p:spTgt spid="40"/>
                                        </p:tgtEl>
                                        <p:attrNameLst>
                                          <p:attrName>ppt_x</p:attrName>
                                        </p:attrNameLst>
                                      </p:cBhvr>
                                      <p:tavLst>
                                        <p:tav tm="0">
                                          <p:val>
                                            <p:strVal val="#ppt_x"/>
                                          </p:val>
                                        </p:tav>
                                        <p:tav tm="100000">
                                          <p:val>
                                            <p:strVal val="#ppt_x"/>
                                          </p:val>
                                        </p:tav>
                                      </p:tavLst>
                                    </p:anim>
                                    <p:anim calcmode="lin" valueType="num">
                                      <p:cBhvr additive="base">
                                        <p:cTn id="32" dur="2000" fill="hold"/>
                                        <p:tgtEl>
                                          <p:spTgt spid="4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2000" fill="hold"/>
                                        <p:tgtEl>
                                          <p:spTgt spid="41"/>
                                        </p:tgtEl>
                                        <p:attrNameLst>
                                          <p:attrName>ppt_x</p:attrName>
                                        </p:attrNameLst>
                                      </p:cBhvr>
                                      <p:tavLst>
                                        <p:tav tm="0">
                                          <p:val>
                                            <p:strVal val="#ppt_x"/>
                                          </p:val>
                                        </p:tav>
                                        <p:tav tm="100000">
                                          <p:val>
                                            <p:strVal val="#ppt_x"/>
                                          </p:val>
                                        </p:tav>
                                      </p:tavLst>
                                    </p:anim>
                                    <p:anim calcmode="lin" valueType="num">
                                      <p:cBhvr additive="base">
                                        <p:cTn id="36" dur="2000" fill="hold"/>
                                        <p:tgtEl>
                                          <p:spTgt spid="4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2000" fill="hold"/>
                                        <p:tgtEl>
                                          <p:spTgt spid="46"/>
                                        </p:tgtEl>
                                        <p:attrNameLst>
                                          <p:attrName>ppt_x</p:attrName>
                                        </p:attrNameLst>
                                      </p:cBhvr>
                                      <p:tavLst>
                                        <p:tav tm="0">
                                          <p:val>
                                            <p:strVal val="#ppt_x"/>
                                          </p:val>
                                        </p:tav>
                                        <p:tav tm="100000">
                                          <p:val>
                                            <p:strVal val="#ppt_x"/>
                                          </p:val>
                                        </p:tav>
                                      </p:tavLst>
                                    </p:anim>
                                    <p:anim calcmode="lin" valueType="num">
                                      <p:cBhvr additive="base">
                                        <p:cTn id="40" dur="2000" fill="hold"/>
                                        <p:tgtEl>
                                          <p:spTgt spid="4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2000" fill="hold"/>
                                        <p:tgtEl>
                                          <p:spTgt spid="47"/>
                                        </p:tgtEl>
                                        <p:attrNameLst>
                                          <p:attrName>ppt_x</p:attrName>
                                        </p:attrNameLst>
                                      </p:cBhvr>
                                      <p:tavLst>
                                        <p:tav tm="0">
                                          <p:val>
                                            <p:strVal val="#ppt_x"/>
                                          </p:val>
                                        </p:tav>
                                        <p:tav tm="100000">
                                          <p:val>
                                            <p:strVal val="#ppt_x"/>
                                          </p:val>
                                        </p:tav>
                                      </p:tavLst>
                                    </p:anim>
                                    <p:anim calcmode="lin" valueType="num">
                                      <p:cBhvr additive="base">
                                        <p:cTn id="44" dur="2000" fill="hold"/>
                                        <p:tgtEl>
                                          <p:spTgt spid="4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2000" fill="hold"/>
                                        <p:tgtEl>
                                          <p:spTgt spid="50"/>
                                        </p:tgtEl>
                                        <p:attrNameLst>
                                          <p:attrName>ppt_x</p:attrName>
                                        </p:attrNameLst>
                                      </p:cBhvr>
                                      <p:tavLst>
                                        <p:tav tm="0">
                                          <p:val>
                                            <p:strVal val="#ppt_x"/>
                                          </p:val>
                                        </p:tav>
                                        <p:tav tm="100000">
                                          <p:val>
                                            <p:strVal val="#ppt_x"/>
                                          </p:val>
                                        </p:tav>
                                      </p:tavLst>
                                    </p:anim>
                                    <p:anim calcmode="lin" valueType="num">
                                      <p:cBhvr additive="base">
                                        <p:cTn id="48" dur="2000" fill="hold"/>
                                        <p:tgtEl>
                                          <p:spTgt spid="5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2000" fill="hold"/>
                                        <p:tgtEl>
                                          <p:spTgt spid="51"/>
                                        </p:tgtEl>
                                        <p:attrNameLst>
                                          <p:attrName>ppt_x</p:attrName>
                                        </p:attrNameLst>
                                      </p:cBhvr>
                                      <p:tavLst>
                                        <p:tav tm="0">
                                          <p:val>
                                            <p:strVal val="#ppt_x"/>
                                          </p:val>
                                        </p:tav>
                                        <p:tav tm="100000">
                                          <p:val>
                                            <p:strVal val="#ppt_x"/>
                                          </p:val>
                                        </p:tav>
                                      </p:tavLst>
                                    </p:anim>
                                    <p:anim calcmode="lin" valueType="num">
                                      <p:cBhvr additive="base">
                                        <p:cTn id="52" dur="2000" fill="hold"/>
                                        <p:tgtEl>
                                          <p:spTgt spid="5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2000" fill="hold"/>
                                        <p:tgtEl>
                                          <p:spTgt spid="52"/>
                                        </p:tgtEl>
                                        <p:attrNameLst>
                                          <p:attrName>ppt_x</p:attrName>
                                        </p:attrNameLst>
                                      </p:cBhvr>
                                      <p:tavLst>
                                        <p:tav tm="0">
                                          <p:val>
                                            <p:strVal val="#ppt_x"/>
                                          </p:val>
                                        </p:tav>
                                        <p:tav tm="100000">
                                          <p:val>
                                            <p:strVal val="#ppt_x"/>
                                          </p:val>
                                        </p:tav>
                                      </p:tavLst>
                                    </p:anim>
                                    <p:anim calcmode="lin" valueType="num">
                                      <p:cBhvr additive="base">
                                        <p:cTn id="56" dur="2000" fill="hold"/>
                                        <p:tgtEl>
                                          <p:spTgt spid="5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cBhvr additive="base">
                                        <p:cTn id="59" dur="2000" fill="hold"/>
                                        <p:tgtEl>
                                          <p:spTgt spid="53"/>
                                        </p:tgtEl>
                                        <p:attrNameLst>
                                          <p:attrName>ppt_x</p:attrName>
                                        </p:attrNameLst>
                                      </p:cBhvr>
                                      <p:tavLst>
                                        <p:tav tm="0">
                                          <p:val>
                                            <p:strVal val="#ppt_x"/>
                                          </p:val>
                                        </p:tav>
                                        <p:tav tm="100000">
                                          <p:val>
                                            <p:strVal val="#ppt_x"/>
                                          </p:val>
                                        </p:tav>
                                      </p:tavLst>
                                    </p:anim>
                                    <p:anim calcmode="lin" valueType="num">
                                      <p:cBhvr additive="base">
                                        <p:cTn id="60" dur="2000" fill="hold"/>
                                        <p:tgtEl>
                                          <p:spTgt spid="5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2000" fill="hold"/>
                                        <p:tgtEl>
                                          <p:spTgt spid="54"/>
                                        </p:tgtEl>
                                        <p:attrNameLst>
                                          <p:attrName>ppt_x</p:attrName>
                                        </p:attrNameLst>
                                      </p:cBhvr>
                                      <p:tavLst>
                                        <p:tav tm="0">
                                          <p:val>
                                            <p:strVal val="#ppt_x"/>
                                          </p:val>
                                        </p:tav>
                                        <p:tav tm="100000">
                                          <p:val>
                                            <p:strVal val="#ppt_x"/>
                                          </p:val>
                                        </p:tav>
                                      </p:tavLst>
                                    </p:anim>
                                    <p:anim calcmode="lin" valueType="num">
                                      <p:cBhvr additive="base">
                                        <p:cTn id="64" dur="2000" fill="hold"/>
                                        <p:tgtEl>
                                          <p:spTgt spid="5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5"/>
                                        </p:tgtEl>
                                        <p:attrNameLst>
                                          <p:attrName>style.visibility</p:attrName>
                                        </p:attrNameLst>
                                      </p:cBhvr>
                                      <p:to>
                                        <p:strVal val="visible"/>
                                      </p:to>
                                    </p:set>
                                    <p:anim calcmode="lin" valueType="num">
                                      <p:cBhvr additive="base">
                                        <p:cTn id="67" dur="2000" fill="hold"/>
                                        <p:tgtEl>
                                          <p:spTgt spid="55"/>
                                        </p:tgtEl>
                                        <p:attrNameLst>
                                          <p:attrName>ppt_x</p:attrName>
                                        </p:attrNameLst>
                                      </p:cBhvr>
                                      <p:tavLst>
                                        <p:tav tm="0">
                                          <p:val>
                                            <p:strVal val="#ppt_x"/>
                                          </p:val>
                                        </p:tav>
                                        <p:tav tm="100000">
                                          <p:val>
                                            <p:strVal val="#ppt_x"/>
                                          </p:val>
                                        </p:tav>
                                      </p:tavLst>
                                    </p:anim>
                                    <p:anim calcmode="lin" valueType="num">
                                      <p:cBhvr additive="base">
                                        <p:cTn id="68" dur="2000" fill="hold"/>
                                        <p:tgtEl>
                                          <p:spTgt spid="5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additive="base">
                                        <p:cTn id="71" dur="2000" fill="hold"/>
                                        <p:tgtEl>
                                          <p:spTgt spid="56"/>
                                        </p:tgtEl>
                                        <p:attrNameLst>
                                          <p:attrName>ppt_x</p:attrName>
                                        </p:attrNameLst>
                                      </p:cBhvr>
                                      <p:tavLst>
                                        <p:tav tm="0">
                                          <p:val>
                                            <p:strVal val="#ppt_x"/>
                                          </p:val>
                                        </p:tav>
                                        <p:tav tm="100000">
                                          <p:val>
                                            <p:strVal val="#ppt_x"/>
                                          </p:val>
                                        </p:tav>
                                      </p:tavLst>
                                    </p:anim>
                                    <p:anim calcmode="lin" valueType="num">
                                      <p:cBhvr additive="base">
                                        <p:cTn id="72" dur="2000" fill="hold"/>
                                        <p:tgtEl>
                                          <p:spTgt spid="5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7"/>
                                        </p:tgtEl>
                                        <p:attrNameLst>
                                          <p:attrName>style.visibility</p:attrName>
                                        </p:attrNameLst>
                                      </p:cBhvr>
                                      <p:to>
                                        <p:strVal val="visible"/>
                                      </p:to>
                                    </p:set>
                                    <p:anim calcmode="lin" valueType="num">
                                      <p:cBhvr additive="base">
                                        <p:cTn id="75" dur="2000" fill="hold"/>
                                        <p:tgtEl>
                                          <p:spTgt spid="57"/>
                                        </p:tgtEl>
                                        <p:attrNameLst>
                                          <p:attrName>ppt_x</p:attrName>
                                        </p:attrNameLst>
                                      </p:cBhvr>
                                      <p:tavLst>
                                        <p:tav tm="0">
                                          <p:val>
                                            <p:strVal val="#ppt_x"/>
                                          </p:val>
                                        </p:tav>
                                        <p:tav tm="100000">
                                          <p:val>
                                            <p:strVal val="#ppt_x"/>
                                          </p:val>
                                        </p:tav>
                                      </p:tavLst>
                                    </p:anim>
                                    <p:anim calcmode="lin" valueType="num">
                                      <p:cBhvr additive="base">
                                        <p:cTn id="76" dur="2000" fill="hold"/>
                                        <p:tgtEl>
                                          <p:spTgt spid="5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029"/>
                                        </p:tgtEl>
                                        <p:attrNameLst>
                                          <p:attrName>style.visibility</p:attrName>
                                        </p:attrNameLst>
                                      </p:cBhvr>
                                      <p:to>
                                        <p:strVal val="visible"/>
                                      </p:to>
                                    </p:set>
                                    <p:anim calcmode="lin" valueType="num">
                                      <p:cBhvr additive="base">
                                        <p:cTn id="79" dur="2000" fill="hold"/>
                                        <p:tgtEl>
                                          <p:spTgt spid="1029"/>
                                        </p:tgtEl>
                                        <p:attrNameLst>
                                          <p:attrName>ppt_x</p:attrName>
                                        </p:attrNameLst>
                                      </p:cBhvr>
                                      <p:tavLst>
                                        <p:tav tm="0">
                                          <p:val>
                                            <p:strVal val="#ppt_x"/>
                                          </p:val>
                                        </p:tav>
                                        <p:tav tm="100000">
                                          <p:val>
                                            <p:strVal val="#ppt_x"/>
                                          </p:val>
                                        </p:tav>
                                      </p:tavLst>
                                    </p:anim>
                                    <p:anim calcmode="lin" valueType="num">
                                      <p:cBhvr additive="base">
                                        <p:cTn id="80" dur="2000" fill="hold"/>
                                        <p:tgtEl>
                                          <p:spTgt spid="1029"/>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031"/>
                                        </p:tgtEl>
                                        <p:attrNameLst>
                                          <p:attrName>style.visibility</p:attrName>
                                        </p:attrNameLst>
                                      </p:cBhvr>
                                      <p:to>
                                        <p:strVal val="visible"/>
                                      </p:to>
                                    </p:set>
                                    <p:anim calcmode="lin" valueType="num">
                                      <p:cBhvr additive="base">
                                        <p:cTn id="83" dur="2000" fill="hold"/>
                                        <p:tgtEl>
                                          <p:spTgt spid="1031"/>
                                        </p:tgtEl>
                                        <p:attrNameLst>
                                          <p:attrName>ppt_x</p:attrName>
                                        </p:attrNameLst>
                                      </p:cBhvr>
                                      <p:tavLst>
                                        <p:tav tm="0">
                                          <p:val>
                                            <p:strVal val="#ppt_x"/>
                                          </p:val>
                                        </p:tav>
                                        <p:tav tm="100000">
                                          <p:val>
                                            <p:strVal val="#ppt_x"/>
                                          </p:val>
                                        </p:tav>
                                      </p:tavLst>
                                    </p:anim>
                                    <p:anim calcmode="lin" valueType="num">
                                      <p:cBhvr additive="base">
                                        <p:cTn id="84" dur="2000" fill="hold"/>
                                        <p:tgtEl>
                                          <p:spTgt spid="103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1036"/>
                                        </p:tgtEl>
                                        <p:attrNameLst>
                                          <p:attrName>style.visibility</p:attrName>
                                        </p:attrNameLst>
                                      </p:cBhvr>
                                      <p:to>
                                        <p:strVal val="visible"/>
                                      </p:to>
                                    </p:set>
                                    <p:anim calcmode="lin" valueType="num">
                                      <p:cBhvr additive="base">
                                        <p:cTn id="87" dur="2000" fill="hold"/>
                                        <p:tgtEl>
                                          <p:spTgt spid="1036"/>
                                        </p:tgtEl>
                                        <p:attrNameLst>
                                          <p:attrName>ppt_x</p:attrName>
                                        </p:attrNameLst>
                                      </p:cBhvr>
                                      <p:tavLst>
                                        <p:tav tm="0">
                                          <p:val>
                                            <p:strVal val="#ppt_x"/>
                                          </p:val>
                                        </p:tav>
                                        <p:tav tm="100000">
                                          <p:val>
                                            <p:strVal val="#ppt_x"/>
                                          </p:val>
                                        </p:tav>
                                      </p:tavLst>
                                    </p:anim>
                                    <p:anim calcmode="lin" valueType="num">
                                      <p:cBhvr additive="base">
                                        <p:cTn id="88" dur="2000" fill="hold"/>
                                        <p:tgtEl>
                                          <p:spTgt spid="103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1041"/>
                                        </p:tgtEl>
                                        <p:attrNameLst>
                                          <p:attrName>style.visibility</p:attrName>
                                        </p:attrNameLst>
                                      </p:cBhvr>
                                      <p:to>
                                        <p:strVal val="visible"/>
                                      </p:to>
                                    </p:set>
                                    <p:anim calcmode="lin" valueType="num">
                                      <p:cBhvr additive="base">
                                        <p:cTn id="91" dur="2000" fill="hold"/>
                                        <p:tgtEl>
                                          <p:spTgt spid="1041"/>
                                        </p:tgtEl>
                                        <p:attrNameLst>
                                          <p:attrName>ppt_x</p:attrName>
                                        </p:attrNameLst>
                                      </p:cBhvr>
                                      <p:tavLst>
                                        <p:tav tm="0">
                                          <p:val>
                                            <p:strVal val="#ppt_x"/>
                                          </p:val>
                                        </p:tav>
                                        <p:tav tm="100000">
                                          <p:val>
                                            <p:strVal val="#ppt_x"/>
                                          </p:val>
                                        </p:tav>
                                      </p:tavLst>
                                    </p:anim>
                                    <p:anim calcmode="lin" valueType="num">
                                      <p:cBhvr additive="base">
                                        <p:cTn id="92" dur="2000" fill="hold"/>
                                        <p:tgtEl>
                                          <p:spTgt spid="1041"/>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1044"/>
                                        </p:tgtEl>
                                        <p:attrNameLst>
                                          <p:attrName>style.visibility</p:attrName>
                                        </p:attrNameLst>
                                      </p:cBhvr>
                                      <p:to>
                                        <p:strVal val="visible"/>
                                      </p:to>
                                    </p:set>
                                    <p:anim calcmode="lin" valueType="num">
                                      <p:cBhvr additive="base">
                                        <p:cTn id="95" dur="2000" fill="hold"/>
                                        <p:tgtEl>
                                          <p:spTgt spid="1044"/>
                                        </p:tgtEl>
                                        <p:attrNameLst>
                                          <p:attrName>ppt_x</p:attrName>
                                        </p:attrNameLst>
                                      </p:cBhvr>
                                      <p:tavLst>
                                        <p:tav tm="0">
                                          <p:val>
                                            <p:strVal val="#ppt_x"/>
                                          </p:val>
                                        </p:tav>
                                        <p:tav tm="100000">
                                          <p:val>
                                            <p:strVal val="#ppt_x"/>
                                          </p:val>
                                        </p:tav>
                                      </p:tavLst>
                                    </p:anim>
                                    <p:anim calcmode="lin" valueType="num">
                                      <p:cBhvr additive="base">
                                        <p:cTn id="96" dur="2000" fill="hold"/>
                                        <p:tgtEl>
                                          <p:spTgt spid="104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1046"/>
                                        </p:tgtEl>
                                        <p:attrNameLst>
                                          <p:attrName>style.visibility</p:attrName>
                                        </p:attrNameLst>
                                      </p:cBhvr>
                                      <p:to>
                                        <p:strVal val="visible"/>
                                      </p:to>
                                    </p:set>
                                    <p:anim calcmode="lin" valueType="num">
                                      <p:cBhvr additive="base">
                                        <p:cTn id="99" dur="2000" fill="hold"/>
                                        <p:tgtEl>
                                          <p:spTgt spid="1046"/>
                                        </p:tgtEl>
                                        <p:attrNameLst>
                                          <p:attrName>ppt_x</p:attrName>
                                        </p:attrNameLst>
                                      </p:cBhvr>
                                      <p:tavLst>
                                        <p:tav tm="0">
                                          <p:val>
                                            <p:strVal val="#ppt_x"/>
                                          </p:val>
                                        </p:tav>
                                        <p:tav tm="100000">
                                          <p:val>
                                            <p:strVal val="#ppt_x"/>
                                          </p:val>
                                        </p:tav>
                                      </p:tavLst>
                                    </p:anim>
                                    <p:anim calcmode="lin" valueType="num">
                                      <p:cBhvr additive="base">
                                        <p:cTn id="100" dur="2000" fill="hold"/>
                                        <p:tgtEl>
                                          <p:spTgt spid="104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1047"/>
                                        </p:tgtEl>
                                        <p:attrNameLst>
                                          <p:attrName>style.visibility</p:attrName>
                                        </p:attrNameLst>
                                      </p:cBhvr>
                                      <p:to>
                                        <p:strVal val="visible"/>
                                      </p:to>
                                    </p:set>
                                    <p:anim calcmode="lin" valueType="num">
                                      <p:cBhvr additive="base">
                                        <p:cTn id="103" dur="2000" fill="hold"/>
                                        <p:tgtEl>
                                          <p:spTgt spid="1047"/>
                                        </p:tgtEl>
                                        <p:attrNameLst>
                                          <p:attrName>ppt_x</p:attrName>
                                        </p:attrNameLst>
                                      </p:cBhvr>
                                      <p:tavLst>
                                        <p:tav tm="0">
                                          <p:val>
                                            <p:strVal val="#ppt_x"/>
                                          </p:val>
                                        </p:tav>
                                        <p:tav tm="100000">
                                          <p:val>
                                            <p:strVal val="#ppt_x"/>
                                          </p:val>
                                        </p:tav>
                                      </p:tavLst>
                                    </p:anim>
                                    <p:anim calcmode="lin" valueType="num">
                                      <p:cBhvr additive="base">
                                        <p:cTn id="104" dur="2000" fill="hold"/>
                                        <p:tgtEl>
                                          <p:spTgt spid="1047"/>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1048"/>
                                        </p:tgtEl>
                                        <p:attrNameLst>
                                          <p:attrName>style.visibility</p:attrName>
                                        </p:attrNameLst>
                                      </p:cBhvr>
                                      <p:to>
                                        <p:strVal val="visible"/>
                                      </p:to>
                                    </p:set>
                                    <p:anim calcmode="lin" valueType="num">
                                      <p:cBhvr additive="base">
                                        <p:cTn id="107" dur="2000" fill="hold"/>
                                        <p:tgtEl>
                                          <p:spTgt spid="1048"/>
                                        </p:tgtEl>
                                        <p:attrNameLst>
                                          <p:attrName>ppt_x</p:attrName>
                                        </p:attrNameLst>
                                      </p:cBhvr>
                                      <p:tavLst>
                                        <p:tav tm="0">
                                          <p:val>
                                            <p:strVal val="#ppt_x"/>
                                          </p:val>
                                        </p:tav>
                                        <p:tav tm="100000">
                                          <p:val>
                                            <p:strVal val="#ppt_x"/>
                                          </p:val>
                                        </p:tav>
                                      </p:tavLst>
                                    </p:anim>
                                    <p:anim calcmode="lin" valueType="num">
                                      <p:cBhvr additive="base">
                                        <p:cTn id="108" dur="2000" fill="hold"/>
                                        <p:tgtEl>
                                          <p:spTgt spid="1048"/>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1049"/>
                                        </p:tgtEl>
                                        <p:attrNameLst>
                                          <p:attrName>style.visibility</p:attrName>
                                        </p:attrNameLst>
                                      </p:cBhvr>
                                      <p:to>
                                        <p:strVal val="visible"/>
                                      </p:to>
                                    </p:set>
                                    <p:anim calcmode="lin" valueType="num">
                                      <p:cBhvr additive="base">
                                        <p:cTn id="111" dur="2000" fill="hold"/>
                                        <p:tgtEl>
                                          <p:spTgt spid="1049"/>
                                        </p:tgtEl>
                                        <p:attrNameLst>
                                          <p:attrName>ppt_x</p:attrName>
                                        </p:attrNameLst>
                                      </p:cBhvr>
                                      <p:tavLst>
                                        <p:tav tm="0">
                                          <p:val>
                                            <p:strVal val="#ppt_x"/>
                                          </p:val>
                                        </p:tav>
                                        <p:tav tm="100000">
                                          <p:val>
                                            <p:strVal val="#ppt_x"/>
                                          </p:val>
                                        </p:tav>
                                      </p:tavLst>
                                    </p:anim>
                                    <p:anim calcmode="lin" valueType="num">
                                      <p:cBhvr additive="base">
                                        <p:cTn id="112" dur="2000" fill="hold"/>
                                        <p:tgtEl>
                                          <p:spTgt spid="1049"/>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14"/>
                                        </p:tgtEl>
                                        <p:attrNameLst>
                                          <p:attrName>style.visibility</p:attrName>
                                        </p:attrNameLst>
                                      </p:cBhvr>
                                      <p:to>
                                        <p:strVal val="visible"/>
                                      </p:to>
                                    </p:set>
                                    <p:anim calcmode="lin" valueType="num">
                                      <p:cBhvr additive="base">
                                        <p:cTn id="117" dur="2000" fill="hold"/>
                                        <p:tgtEl>
                                          <p:spTgt spid="14"/>
                                        </p:tgtEl>
                                        <p:attrNameLst>
                                          <p:attrName>ppt_x</p:attrName>
                                        </p:attrNameLst>
                                      </p:cBhvr>
                                      <p:tavLst>
                                        <p:tav tm="0">
                                          <p:val>
                                            <p:strVal val="#ppt_x"/>
                                          </p:val>
                                        </p:tav>
                                        <p:tav tm="100000">
                                          <p:val>
                                            <p:strVal val="#ppt_x"/>
                                          </p:val>
                                        </p:tav>
                                      </p:tavLst>
                                    </p:anim>
                                    <p:anim calcmode="lin" valueType="num">
                                      <p:cBhvr additive="base">
                                        <p:cTn id="118" dur="2000" fill="hold"/>
                                        <p:tgtEl>
                                          <p:spTgt spid="14"/>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15"/>
                                        </p:tgtEl>
                                        <p:attrNameLst>
                                          <p:attrName>style.visibility</p:attrName>
                                        </p:attrNameLst>
                                      </p:cBhvr>
                                      <p:to>
                                        <p:strVal val="visible"/>
                                      </p:to>
                                    </p:set>
                                    <p:anim calcmode="lin" valueType="num">
                                      <p:cBhvr additive="base">
                                        <p:cTn id="121" dur="2000" fill="hold"/>
                                        <p:tgtEl>
                                          <p:spTgt spid="15"/>
                                        </p:tgtEl>
                                        <p:attrNameLst>
                                          <p:attrName>ppt_x</p:attrName>
                                        </p:attrNameLst>
                                      </p:cBhvr>
                                      <p:tavLst>
                                        <p:tav tm="0">
                                          <p:val>
                                            <p:strVal val="#ppt_x"/>
                                          </p:val>
                                        </p:tav>
                                        <p:tav tm="100000">
                                          <p:val>
                                            <p:strVal val="#ppt_x"/>
                                          </p:val>
                                        </p:tav>
                                      </p:tavLst>
                                    </p:anim>
                                    <p:anim calcmode="lin" valueType="num">
                                      <p:cBhvr additive="base">
                                        <p:cTn id="122" dur="2000" fill="hold"/>
                                        <p:tgtEl>
                                          <p:spTgt spid="15"/>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16"/>
                                        </p:tgtEl>
                                        <p:attrNameLst>
                                          <p:attrName>style.visibility</p:attrName>
                                        </p:attrNameLst>
                                      </p:cBhvr>
                                      <p:to>
                                        <p:strVal val="visible"/>
                                      </p:to>
                                    </p:set>
                                    <p:anim calcmode="lin" valueType="num">
                                      <p:cBhvr additive="base">
                                        <p:cTn id="125" dur="2000" fill="hold"/>
                                        <p:tgtEl>
                                          <p:spTgt spid="16"/>
                                        </p:tgtEl>
                                        <p:attrNameLst>
                                          <p:attrName>ppt_x</p:attrName>
                                        </p:attrNameLst>
                                      </p:cBhvr>
                                      <p:tavLst>
                                        <p:tav tm="0">
                                          <p:val>
                                            <p:strVal val="#ppt_x"/>
                                          </p:val>
                                        </p:tav>
                                        <p:tav tm="100000">
                                          <p:val>
                                            <p:strVal val="#ppt_x"/>
                                          </p:val>
                                        </p:tav>
                                      </p:tavLst>
                                    </p:anim>
                                    <p:anim calcmode="lin" valueType="num">
                                      <p:cBhvr additive="base">
                                        <p:cTn id="126" dur="2000" fill="hold"/>
                                        <p:tgtEl>
                                          <p:spTgt spid="16"/>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17"/>
                                        </p:tgtEl>
                                        <p:attrNameLst>
                                          <p:attrName>style.visibility</p:attrName>
                                        </p:attrNameLst>
                                      </p:cBhvr>
                                      <p:to>
                                        <p:strVal val="visible"/>
                                      </p:to>
                                    </p:set>
                                    <p:anim calcmode="lin" valueType="num">
                                      <p:cBhvr additive="base">
                                        <p:cTn id="129" dur="2000" fill="hold"/>
                                        <p:tgtEl>
                                          <p:spTgt spid="17"/>
                                        </p:tgtEl>
                                        <p:attrNameLst>
                                          <p:attrName>ppt_x</p:attrName>
                                        </p:attrNameLst>
                                      </p:cBhvr>
                                      <p:tavLst>
                                        <p:tav tm="0">
                                          <p:val>
                                            <p:strVal val="#ppt_x"/>
                                          </p:val>
                                        </p:tav>
                                        <p:tav tm="100000">
                                          <p:val>
                                            <p:strVal val="#ppt_x"/>
                                          </p:val>
                                        </p:tav>
                                      </p:tavLst>
                                    </p:anim>
                                    <p:anim calcmode="lin" valueType="num">
                                      <p:cBhvr additive="base">
                                        <p:cTn id="130" dur="2000" fill="hold"/>
                                        <p:tgtEl>
                                          <p:spTgt spid="17"/>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20"/>
                                        </p:tgtEl>
                                        <p:attrNameLst>
                                          <p:attrName>style.visibility</p:attrName>
                                        </p:attrNameLst>
                                      </p:cBhvr>
                                      <p:to>
                                        <p:strVal val="visible"/>
                                      </p:to>
                                    </p:set>
                                    <p:anim calcmode="lin" valueType="num">
                                      <p:cBhvr additive="base">
                                        <p:cTn id="133" dur="2000" fill="hold"/>
                                        <p:tgtEl>
                                          <p:spTgt spid="20"/>
                                        </p:tgtEl>
                                        <p:attrNameLst>
                                          <p:attrName>ppt_x</p:attrName>
                                        </p:attrNameLst>
                                      </p:cBhvr>
                                      <p:tavLst>
                                        <p:tav tm="0">
                                          <p:val>
                                            <p:strVal val="#ppt_x"/>
                                          </p:val>
                                        </p:tav>
                                        <p:tav tm="100000">
                                          <p:val>
                                            <p:strVal val="#ppt_x"/>
                                          </p:val>
                                        </p:tav>
                                      </p:tavLst>
                                    </p:anim>
                                    <p:anim calcmode="lin" valueType="num">
                                      <p:cBhvr additive="base">
                                        <p:cTn id="134" dur="2000" fill="hold"/>
                                        <p:tgtEl>
                                          <p:spTgt spid="20"/>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21"/>
                                        </p:tgtEl>
                                        <p:attrNameLst>
                                          <p:attrName>style.visibility</p:attrName>
                                        </p:attrNameLst>
                                      </p:cBhvr>
                                      <p:to>
                                        <p:strVal val="visible"/>
                                      </p:to>
                                    </p:set>
                                    <p:anim calcmode="lin" valueType="num">
                                      <p:cBhvr additive="base">
                                        <p:cTn id="137" dur="2000" fill="hold"/>
                                        <p:tgtEl>
                                          <p:spTgt spid="21"/>
                                        </p:tgtEl>
                                        <p:attrNameLst>
                                          <p:attrName>ppt_x</p:attrName>
                                        </p:attrNameLst>
                                      </p:cBhvr>
                                      <p:tavLst>
                                        <p:tav tm="0">
                                          <p:val>
                                            <p:strVal val="#ppt_x"/>
                                          </p:val>
                                        </p:tav>
                                        <p:tav tm="100000">
                                          <p:val>
                                            <p:strVal val="#ppt_x"/>
                                          </p:val>
                                        </p:tav>
                                      </p:tavLst>
                                    </p:anim>
                                    <p:anim calcmode="lin" valueType="num">
                                      <p:cBhvr additive="base">
                                        <p:cTn id="138" dur="2000" fill="hold"/>
                                        <p:tgtEl>
                                          <p:spTgt spid="21"/>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24"/>
                                        </p:tgtEl>
                                        <p:attrNameLst>
                                          <p:attrName>style.visibility</p:attrName>
                                        </p:attrNameLst>
                                      </p:cBhvr>
                                      <p:to>
                                        <p:strVal val="visible"/>
                                      </p:to>
                                    </p:set>
                                    <p:anim calcmode="lin" valueType="num">
                                      <p:cBhvr additive="base">
                                        <p:cTn id="141" dur="2000" fill="hold"/>
                                        <p:tgtEl>
                                          <p:spTgt spid="24"/>
                                        </p:tgtEl>
                                        <p:attrNameLst>
                                          <p:attrName>ppt_x</p:attrName>
                                        </p:attrNameLst>
                                      </p:cBhvr>
                                      <p:tavLst>
                                        <p:tav tm="0">
                                          <p:val>
                                            <p:strVal val="#ppt_x"/>
                                          </p:val>
                                        </p:tav>
                                        <p:tav tm="100000">
                                          <p:val>
                                            <p:strVal val="#ppt_x"/>
                                          </p:val>
                                        </p:tav>
                                      </p:tavLst>
                                    </p:anim>
                                    <p:anim calcmode="lin" valueType="num">
                                      <p:cBhvr additive="base">
                                        <p:cTn id="142" dur="2000" fill="hold"/>
                                        <p:tgtEl>
                                          <p:spTgt spid="24"/>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25"/>
                                        </p:tgtEl>
                                        <p:attrNameLst>
                                          <p:attrName>style.visibility</p:attrName>
                                        </p:attrNameLst>
                                      </p:cBhvr>
                                      <p:to>
                                        <p:strVal val="visible"/>
                                      </p:to>
                                    </p:set>
                                    <p:anim calcmode="lin" valueType="num">
                                      <p:cBhvr additive="base">
                                        <p:cTn id="145" dur="2000" fill="hold"/>
                                        <p:tgtEl>
                                          <p:spTgt spid="25"/>
                                        </p:tgtEl>
                                        <p:attrNameLst>
                                          <p:attrName>ppt_x</p:attrName>
                                        </p:attrNameLst>
                                      </p:cBhvr>
                                      <p:tavLst>
                                        <p:tav tm="0">
                                          <p:val>
                                            <p:strVal val="#ppt_x"/>
                                          </p:val>
                                        </p:tav>
                                        <p:tav tm="100000">
                                          <p:val>
                                            <p:strVal val="#ppt_x"/>
                                          </p:val>
                                        </p:tav>
                                      </p:tavLst>
                                    </p:anim>
                                    <p:anim calcmode="lin" valueType="num">
                                      <p:cBhvr additive="base">
                                        <p:cTn id="146" dur="2000" fill="hold"/>
                                        <p:tgtEl>
                                          <p:spTgt spid="25"/>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26"/>
                                        </p:tgtEl>
                                        <p:attrNameLst>
                                          <p:attrName>style.visibility</p:attrName>
                                        </p:attrNameLst>
                                      </p:cBhvr>
                                      <p:to>
                                        <p:strVal val="visible"/>
                                      </p:to>
                                    </p:set>
                                    <p:anim calcmode="lin" valueType="num">
                                      <p:cBhvr additive="base">
                                        <p:cTn id="149" dur="2000" fill="hold"/>
                                        <p:tgtEl>
                                          <p:spTgt spid="26"/>
                                        </p:tgtEl>
                                        <p:attrNameLst>
                                          <p:attrName>ppt_x</p:attrName>
                                        </p:attrNameLst>
                                      </p:cBhvr>
                                      <p:tavLst>
                                        <p:tav tm="0">
                                          <p:val>
                                            <p:strVal val="#ppt_x"/>
                                          </p:val>
                                        </p:tav>
                                        <p:tav tm="100000">
                                          <p:val>
                                            <p:strVal val="#ppt_x"/>
                                          </p:val>
                                        </p:tav>
                                      </p:tavLst>
                                    </p:anim>
                                    <p:anim calcmode="lin" valueType="num">
                                      <p:cBhvr additive="base">
                                        <p:cTn id="150" dur="2000" fill="hold"/>
                                        <p:tgtEl>
                                          <p:spTgt spid="26"/>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 calcmode="lin" valueType="num">
                                      <p:cBhvr additive="base">
                                        <p:cTn id="153" dur="2000" fill="hold"/>
                                        <p:tgtEl>
                                          <p:spTgt spid="27"/>
                                        </p:tgtEl>
                                        <p:attrNameLst>
                                          <p:attrName>ppt_x</p:attrName>
                                        </p:attrNameLst>
                                      </p:cBhvr>
                                      <p:tavLst>
                                        <p:tav tm="0">
                                          <p:val>
                                            <p:strVal val="#ppt_x"/>
                                          </p:val>
                                        </p:tav>
                                        <p:tav tm="100000">
                                          <p:val>
                                            <p:strVal val="#ppt_x"/>
                                          </p:val>
                                        </p:tav>
                                      </p:tavLst>
                                    </p:anim>
                                    <p:anim calcmode="lin" valueType="num">
                                      <p:cBhvr additive="base">
                                        <p:cTn id="154" dur="2000" fill="hold"/>
                                        <p:tgtEl>
                                          <p:spTgt spid="27"/>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28"/>
                                        </p:tgtEl>
                                        <p:attrNameLst>
                                          <p:attrName>style.visibility</p:attrName>
                                        </p:attrNameLst>
                                      </p:cBhvr>
                                      <p:to>
                                        <p:strVal val="visible"/>
                                      </p:to>
                                    </p:set>
                                    <p:anim calcmode="lin" valueType="num">
                                      <p:cBhvr additive="base">
                                        <p:cTn id="157" dur="2000" fill="hold"/>
                                        <p:tgtEl>
                                          <p:spTgt spid="28"/>
                                        </p:tgtEl>
                                        <p:attrNameLst>
                                          <p:attrName>ppt_x</p:attrName>
                                        </p:attrNameLst>
                                      </p:cBhvr>
                                      <p:tavLst>
                                        <p:tav tm="0">
                                          <p:val>
                                            <p:strVal val="#ppt_x"/>
                                          </p:val>
                                        </p:tav>
                                        <p:tav tm="100000">
                                          <p:val>
                                            <p:strVal val="#ppt_x"/>
                                          </p:val>
                                        </p:tav>
                                      </p:tavLst>
                                    </p:anim>
                                    <p:anim calcmode="lin" valueType="num">
                                      <p:cBhvr additive="base">
                                        <p:cTn id="158" dur="2000" fill="hold"/>
                                        <p:tgtEl>
                                          <p:spTgt spid="28"/>
                                        </p:tgtEl>
                                        <p:attrNameLst>
                                          <p:attrName>ppt_y</p:attrName>
                                        </p:attrNameLst>
                                      </p:cBhvr>
                                      <p:tavLst>
                                        <p:tav tm="0">
                                          <p:val>
                                            <p:strVal val="1+#ppt_h/2"/>
                                          </p:val>
                                        </p:tav>
                                        <p:tav tm="100000">
                                          <p:val>
                                            <p:strVal val="#ppt_y"/>
                                          </p:val>
                                        </p:tav>
                                      </p:tavLst>
                                    </p:anim>
                                  </p:childTnLst>
                                </p:cTn>
                              </p:par>
                              <p:par>
                                <p:cTn id="159" presetID="2" presetClass="entr" presetSubtype="4" fill="hold" grpId="0" nodeType="withEffect">
                                  <p:stCondLst>
                                    <p:cond delay="0"/>
                                  </p:stCondLst>
                                  <p:childTnLst>
                                    <p:set>
                                      <p:cBhvr>
                                        <p:cTn id="160" dur="1" fill="hold">
                                          <p:stCondLst>
                                            <p:cond delay="0"/>
                                          </p:stCondLst>
                                        </p:cTn>
                                        <p:tgtEl>
                                          <p:spTgt spid="29"/>
                                        </p:tgtEl>
                                        <p:attrNameLst>
                                          <p:attrName>style.visibility</p:attrName>
                                        </p:attrNameLst>
                                      </p:cBhvr>
                                      <p:to>
                                        <p:strVal val="visible"/>
                                      </p:to>
                                    </p:set>
                                    <p:anim calcmode="lin" valueType="num">
                                      <p:cBhvr additive="base">
                                        <p:cTn id="161" dur="2000" fill="hold"/>
                                        <p:tgtEl>
                                          <p:spTgt spid="29"/>
                                        </p:tgtEl>
                                        <p:attrNameLst>
                                          <p:attrName>ppt_x</p:attrName>
                                        </p:attrNameLst>
                                      </p:cBhvr>
                                      <p:tavLst>
                                        <p:tav tm="0">
                                          <p:val>
                                            <p:strVal val="#ppt_x"/>
                                          </p:val>
                                        </p:tav>
                                        <p:tav tm="100000">
                                          <p:val>
                                            <p:strVal val="#ppt_x"/>
                                          </p:val>
                                        </p:tav>
                                      </p:tavLst>
                                    </p:anim>
                                    <p:anim calcmode="lin" valueType="num">
                                      <p:cBhvr additive="base">
                                        <p:cTn id="162" dur="2000" fill="hold"/>
                                        <p:tgtEl>
                                          <p:spTgt spid="29"/>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0"/>
                                  </p:stCondLst>
                                  <p:childTnLst>
                                    <p:set>
                                      <p:cBhvr>
                                        <p:cTn id="164" dur="1" fill="hold">
                                          <p:stCondLst>
                                            <p:cond delay="0"/>
                                          </p:stCondLst>
                                        </p:cTn>
                                        <p:tgtEl>
                                          <p:spTgt spid="34"/>
                                        </p:tgtEl>
                                        <p:attrNameLst>
                                          <p:attrName>style.visibility</p:attrName>
                                        </p:attrNameLst>
                                      </p:cBhvr>
                                      <p:to>
                                        <p:strVal val="visible"/>
                                      </p:to>
                                    </p:set>
                                    <p:anim calcmode="lin" valueType="num">
                                      <p:cBhvr additive="base">
                                        <p:cTn id="165" dur="2000" fill="hold"/>
                                        <p:tgtEl>
                                          <p:spTgt spid="34"/>
                                        </p:tgtEl>
                                        <p:attrNameLst>
                                          <p:attrName>ppt_x</p:attrName>
                                        </p:attrNameLst>
                                      </p:cBhvr>
                                      <p:tavLst>
                                        <p:tav tm="0">
                                          <p:val>
                                            <p:strVal val="#ppt_x"/>
                                          </p:val>
                                        </p:tav>
                                        <p:tav tm="100000">
                                          <p:val>
                                            <p:strVal val="#ppt_x"/>
                                          </p:val>
                                        </p:tav>
                                      </p:tavLst>
                                    </p:anim>
                                    <p:anim calcmode="lin" valueType="num">
                                      <p:cBhvr additive="base">
                                        <p:cTn id="166" dur="2000" fill="hold"/>
                                        <p:tgtEl>
                                          <p:spTgt spid="34"/>
                                        </p:tgtEl>
                                        <p:attrNameLst>
                                          <p:attrName>ppt_y</p:attrName>
                                        </p:attrNameLst>
                                      </p:cBhvr>
                                      <p:tavLst>
                                        <p:tav tm="0">
                                          <p:val>
                                            <p:strVal val="1+#ppt_h/2"/>
                                          </p:val>
                                        </p:tav>
                                        <p:tav tm="100000">
                                          <p:val>
                                            <p:strVal val="#ppt_y"/>
                                          </p:val>
                                        </p:tav>
                                      </p:tavLst>
                                    </p:anim>
                                  </p:childTnLst>
                                </p:cTn>
                              </p:par>
                              <p:par>
                                <p:cTn id="167" presetID="2" presetClass="entr" presetSubtype="4" fill="hold" grpId="0" nodeType="withEffect">
                                  <p:stCondLst>
                                    <p:cond delay="0"/>
                                  </p:stCondLst>
                                  <p:childTnLst>
                                    <p:set>
                                      <p:cBhvr>
                                        <p:cTn id="168" dur="1" fill="hold">
                                          <p:stCondLst>
                                            <p:cond delay="0"/>
                                          </p:stCondLst>
                                        </p:cTn>
                                        <p:tgtEl>
                                          <p:spTgt spid="35"/>
                                        </p:tgtEl>
                                        <p:attrNameLst>
                                          <p:attrName>style.visibility</p:attrName>
                                        </p:attrNameLst>
                                      </p:cBhvr>
                                      <p:to>
                                        <p:strVal val="visible"/>
                                      </p:to>
                                    </p:set>
                                    <p:anim calcmode="lin" valueType="num">
                                      <p:cBhvr additive="base">
                                        <p:cTn id="169" dur="2000" fill="hold"/>
                                        <p:tgtEl>
                                          <p:spTgt spid="35"/>
                                        </p:tgtEl>
                                        <p:attrNameLst>
                                          <p:attrName>ppt_x</p:attrName>
                                        </p:attrNameLst>
                                      </p:cBhvr>
                                      <p:tavLst>
                                        <p:tav tm="0">
                                          <p:val>
                                            <p:strVal val="#ppt_x"/>
                                          </p:val>
                                        </p:tav>
                                        <p:tav tm="100000">
                                          <p:val>
                                            <p:strVal val="#ppt_x"/>
                                          </p:val>
                                        </p:tav>
                                      </p:tavLst>
                                    </p:anim>
                                    <p:anim calcmode="lin" valueType="num">
                                      <p:cBhvr additive="base">
                                        <p:cTn id="170" dur="2000" fill="hold"/>
                                        <p:tgtEl>
                                          <p:spTgt spid="35"/>
                                        </p:tgtEl>
                                        <p:attrNameLst>
                                          <p:attrName>ppt_y</p:attrName>
                                        </p:attrNameLst>
                                      </p:cBhvr>
                                      <p:tavLst>
                                        <p:tav tm="0">
                                          <p:val>
                                            <p:strVal val="1+#ppt_h/2"/>
                                          </p:val>
                                        </p:tav>
                                        <p:tav tm="100000">
                                          <p:val>
                                            <p:strVal val="#ppt_y"/>
                                          </p:val>
                                        </p:tav>
                                      </p:tavLst>
                                    </p:anim>
                                  </p:childTnLst>
                                </p:cTn>
                              </p:par>
                              <p:par>
                                <p:cTn id="171" presetID="2" presetClass="entr" presetSubtype="4" fill="hold" grpId="0" nodeType="withEffect">
                                  <p:stCondLst>
                                    <p:cond delay="0"/>
                                  </p:stCondLst>
                                  <p:childTnLst>
                                    <p:set>
                                      <p:cBhvr>
                                        <p:cTn id="172" dur="1" fill="hold">
                                          <p:stCondLst>
                                            <p:cond delay="0"/>
                                          </p:stCondLst>
                                        </p:cTn>
                                        <p:tgtEl>
                                          <p:spTgt spid="36"/>
                                        </p:tgtEl>
                                        <p:attrNameLst>
                                          <p:attrName>style.visibility</p:attrName>
                                        </p:attrNameLst>
                                      </p:cBhvr>
                                      <p:to>
                                        <p:strVal val="visible"/>
                                      </p:to>
                                    </p:set>
                                    <p:anim calcmode="lin" valueType="num">
                                      <p:cBhvr additive="base">
                                        <p:cTn id="173" dur="2000" fill="hold"/>
                                        <p:tgtEl>
                                          <p:spTgt spid="36"/>
                                        </p:tgtEl>
                                        <p:attrNameLst>
                                          <p:attrName>ppt_x</p:attrName>
                                        </p:attrNameLst>
                                      </p:cBhvr>
                                      <p:tavLst>
                                        <p:tav tm="0">
                                          <p:val>
                                            <p:strVal val="#ppt_x"/>
                                          </p:val>
                                        </p:tav>
                                        <p:tav tm="100000">
                                          <p:val>
                                            <p:strVal val="#ppt_x"/>
                                          </p:val>
                                        </p:tav>
                                      </p:tavLst>
                                    </p:anim>
                                    <p:anim calcmode="lin" valueType="num">
                                      <p:cBhvr additive="base">
                                        <p:cTn id="174" dur="2000" fill="hold"/>
                                        <p:tgtEl>
                                          <p:spTgt spid="36"/>
                                        </p:tgtEl>
                                        <p:attrNameLst>
                                          <p:attrName>ppt_y</p:attrName>
                                        </p:attrNameLst>
                                      </p:cBhvr>
                                      <p:tavLst>
                                        <p:tav tm="0">
                                          <p:val>
                                            <p:strVal val="1+#ppt_h/2"/>
                                          </p:val>
                                        </p:tav>
                                        <p:tav tm="100000">
                                          <p:val>
                                            <p:strVal val="#ppt_y"/>
                                          </p:val>
                                        </p:tav>
                                      </p:tavLst>
                                    </p:anim>
                                  </p:childTnLst>
                                </p:cTn>
                              </p:par>
                              <p:par>
                                <p:cTn id="175" presetID="2" presetClass="entr" presetSubtype="4" fill="hold" grpId="0" nodeType="withEffect">
                                  <p:stCondLst>
                                    <p:cond delay="0"/>
                                  </p:stCondLst>
                                  <p:childTnLst>
                                    <p:set>
                                      <p:cBhvr>
                                        <p:cTn id="176" dur="1" fill="hold">
                                          <p:stCondLst>
                                            <p:cond delay="0"/>
                                          </p:stCondLst>
                                        </p:cTn>
                                        <p:tgtEl>
                                          <p:spTgt spid="37"/>
                                        </p:tgtEl>
                                        <p:attrNameLst>
                                          <p:attrName>style.visibility</p:attrName>
                                        </p:attrNameLst>
                                      </p:cBhvr>
                                      <p:to>
                                        <p:strVal val="visible"/>
                                      </p:to>
                                    </p:set>
                                    <p:anim calcmode="lin" valueType="num">
                                      <p:cBhvr additive="base">
                                        <p:cTn id="177" dur="2000" fill="hold"/>
                                        <p:tgtEl>
                                          <p:spTgt spid="37"/>
                                        </p:tgtEl>
                                        <p:attrNameLst>
                                          <p:attrName>ppt_x</p:attrName>
                                        </p:attrNameLst>
                                      </p:cBhvr>
                                      <p:tavLst>
                                        <p:tav tm="0">
                                          <p:val>
                                            <p:strVal val="#ppt_x"/>
                                          </p:val>
                                        </p:tav>
                                        <p:tav tm="100000">
                                          <p:val>
                                            <p:strVal val="#ppt_x"/>
                                          </p:val>
                                        </p:tav>
                                      </p:tavLst>
                                    </p:anim>
                                    <p:anim calcmode="lin" valueType="num">
                                      <p:cBhvr additive="base">
                                        <p:cTn id="178" dur="2000" fill="hold"/>
                                        <p:tgtEl>
                                          <p:spTgt spid="37"/>
                                        </p:tgtEl>
                                        <p:attrNameLst>
                                          <p:attrName>ppt_y</p:attrName>
                                        </p:attrNameLst>
                                      </p:cBhvr>
                                      <p:tavLst>
                                        <p:tav tm="0">
                                          <p:val>
                                            <p:strVal val="1+#ppt_h/2"/>
                                          </p:val>
                                        </p:tav>
                                        <p:tav tm="100000">
                                          <p:val>
                                            <p:strVal val="#ppt_y"/>
                                          </p:val>
                                        </p:tav>
                                      </p:tavLst>
                                    </p:anim>
                                  </p:childTnLst>
                                </p:cTn>
                              </p:par>
                              <p:par>
                                <p:cTn id="179" presetID="2" presetClass="entr" presetSubtype="4" fill="hold" grpId="0" nodeType="withEffect">
                                  <p:stCondLst>
                                    <p:cond delay="0"/>
                                  </p:stCondLst>
                                  <p:childTnLst>
                                    <p:set>
                                      <p:cBhvr>
                                        <p:cTn id="180" dur="1" fill="hold">
                                          <p:stCondLst>
                                            <p:cond delay="0"/>
                                          </p:stCondLst>
                                        </p:cTn>
                                        <p:tgtEl>
                                          <p:spTgt spid="38"/>
                                        </p:tgtEl>
                                        <p:attrNameLst>
                                          <p:attrName>style.visibility</p:attrName>
                                        </p:attrNameLst>
                                      </p:cBhvr>
                                      <p:to>
                                        <p:strVal val="visible"/>
                                      </p:to>
                                    </p:set>
                                    <p:anim calcmode="lin" valueType="num">
                                      <p:cBhvr additive="base">
                                        <p:cTn id="181" dur="2000" fill="hold"/>
                                        <p:tgtEl>
                                          <p:spTgt spid="38"/>
                                        </p:tgtEl>
                                        <p:attrNameLst>
                                          <p:attrName>ppt_x</p:attrName>
                                        </p:attrNameLst>
                                      </p:cBhvr>
                                      <p:tavLst>
                                        <p:tav tm="0">
                                          <p:val>
                                            <p:strVal val="#ppt_x"/>
                                          </p:val>
                                        </p:tav>
                                        <p:tav tm="100000">
                                          <p:val>
                                            <p:strVal val="#ppt_x"/>
                                          </p:val>
                                        </p:tav>
                                      </p:tavLst>
                                    </p:anim>
                                    <p:anim calcmode="lin" valueType="num">
                                      <p:cBhvr additive="base">
                                        <p:cTn id="182" dur="2000" fill="hold"/>
                                        <p:tgtEl>
                                          <p:spTgt spid="38"/>
                                        </p:tgtEl>
                                        <p:attrNameLst>
                                          <p:attrName>ppt_y</p:attrName>
                                        </p:attrNameLst>
                                      </p:cBhvr>
                                      <p:tavLst>
                                        <p:tav tm="0">
                                          <p:val>
                                            <p:strVal val="1+#ppt_h/2"/>
                                          </p:val>
                                        </p:tav>
                                        <p:tav tm="100000">
                                          <p:val>
                                            <p:strVal val="#ppt_y"/>
                                          </p:val>
                                        </p:tav>
                                      </p:tavLst>
                                    </p:anim>
                                  </p:childTnLst>
                                </p:cTn>
                              </p:par>
                              <p:par>
                                <p:cTn id="183" presetID="2" presetClass="entr" presetSubtype="4" fill="hold" grpId="0" nodeType="withEffect">
                                  <p:stCondLst>
                                    <p:cond delay="0"/>
                                  </p:stCondLst>
                                  <p:childTnLst>
                                    <p:set>
                                      <p:cBhvr>
                                        <p:cTn id="184" dur="1" fill="hold">
                                          <p:stCondLst>
                                            <p:cond delay="0"/>
                                          </p:stCondLst>
                                        </p:cTn>
                                        <p:tgtEl>
                                          <p:spTgt spid="39"/>
                                        </p:tgtEl>
                                        <p:attrNameLst>
                                          <p:attrName>style.visibility</p:attrName>
                                        </p:attrNameLst>
                                      </p:cBhvr>
                                      <p:to>
                                        <p:strVal val="visible"/>
                                      </p:to>
                                    </p:set>
                                    <p:anim calcmode="lin" valueType="num">
                                      <p:cBhvr additive="base">
                                        <p:cTn id="185" dur="2000" fill="hold"/>
                                        <p:tgtEl>
                                          <p:spTgt spid="39"/>
                                        </p:tgtEl>
                                        <p:attrNameLst>
                                          <p:attrName>ppt_x</p:attrName>
                                        </p:attrNameLst>
                                      </p:cBhvr>
                                      <p:tavLst>
                                        <p:tav tm="0">
                                          <p:val>
                                            <p:strVal val="#ppt_x"/>
                                          </p:val>
                                        </p:tav>
                                        <p:tav tm="100000">
                                          <p:val>
                                            <p:strVal val="#ppt_x"/>
                                          </p:val>
                                        </p:tav>
                                      </p:tavLst>
                                    </p:anim>
                                    <p:anim calcmode="lin" valueType="num">
                                      <p:cBhvr additive="base">
                                        <p:cTn id="186" dur="2000" fill="hold"/>
                                        <p:tgtEl>
                                          <p:spTgt spid="39"/>
                                        </p:tgtEl>
                                        <p:attrNameLst>
                                          <p:attrName>ppt_y</p:attrName>
                                        </p:attrNameLst>
                                      </p:cBhvr>
                                      <p:tavLst>
                                        <p:tav tm="0">
                                          <p:val>
                                            <p:strVal val="1+#ppt_h/2"/>
                                          </p:val>
                                        </p:tav>
                                        <p:tav tm="100000">
                                          <p:val>
                                            <p:strVal val="#ppt_y"/>
                                          </p:val>
                                        </p:tav>
                                      </p:tavLst>
                                    </p:anim>
                                  </p:childTnLst>
                                </p:cTn>
                              </p:par>
                              <p:par>
                                <p:cTn id="187" presetID="2" presetClass="entr" presetSubtype="4" fill="hold" grpId="0" nodeType="withEffect">
                                  <p:stCondLst>
                                    <p:cond delay="0"/>
                                  </p:stCondLst>
                                  <p:childTnLst>
                                    <p:set>
                                      <p:cBhvr>
                                        <p:cTn id="188" dur="1" fill="hold">
                                          <p:stCondLst>
                                            <p:cond delay="0"/>
                                          </p:stCondLst>
                                        </p:cTn>
                                        <p:tgtEl>
                                          <p:spTgt spid="42"/>
                                        </p:tgtEl>
                                        <p:attrNameLst>
                                          <p:attrName>style.visibility</p:attrName>
                                        </p:attrNameLst>
                                      </p:cBhvr>
                                      <p:to>
                                        <p:strVal val="visible"/>
                                      </p:to>
                                    </p:set>
                                    <p:anim calcmode="lin" valueType="num">
                                      <p:cBhvr additive="base">
                                        <p:cTn id="189" dur="2000" fill="hold"/>
                                        <p:tgtEl>
                                          <p:spTgt spid="42"/>
                                        </p:tgtEl>
                                        <p:attrNameLst>
                                          <p:attrName>ppt_x</p:attrName>
                                        </p:attrNameLst>
                                      </p:cBhvr>
                                      <p:tavLst>
                                        <p:tav tm="0">
                                          <p:val>
                                            <p:strVal val="#ppt_x"/>
                                          </p:val>
                                        </p:tav>
                                        <p:tav tm="100000">
                                          <p:val>
                                            <p:strVal val="#ppt_x"/>
                                          </p:val>
                                        </p:tav>
                                      </p:tavLst>
                                    </p:anim>
                                    <p:anim calcmode="lin" valueType="num">
                                      <p:cBhvr additive="base">
                                        <p:cTn id="190" dur="2000" fill="hold"/>
                                        <p:tgtEl>
                                          <p:spTgt spid="42"/>
                                        </p:tgtEl>
                                        <p:attrNameLst>
                                          <p:attrName>ppt_y</p:attrName>
                                        </p:attrNameLst>
                                      </p:cBhvr>
                                      <p:tavLst>
                                        <p:tav tm="0">
                                          <p:val>
                                            <p:strVal val="1+#ppt_h/2"/>
                                          </p:val>
                                        </p:tav>
                                        <p:tav tm="100000">
                                          <p:val>
                                            <p:strVal val="#ppt_y"/>
                                          </p:val>
                                        </p:tav>
                                      </p:tavLst>
                                    </p:anim>
                                  </p:childTnLst>
                                </p:cTn>
                              </p:par>
                              <p:par>
                                <p:cTn id="191" presetID="2" presetClass="entr" presetSubtype="4" fill="hold" grpId="0" nodeType="withEffect">
                                  <p:stCondLst>
                                    <p:cond delay="0"/>
                                  </p:stCondLst>
                                  <p:childTnLst>
                                    <p:set>
                                      <p:cBhvr>
                                        <p:cTn id="192" dur="1" fill="hold">
                                          <p:stCondLst>
                                            <p:cond delay="0"/>
                                          </p:stCondLst>
                                        </p:cTn>
                                        <p:tgtEl>
                                          <p:spTgt spid="43"/>
                                        </p:tgtEl>
                                        <p:attrNameLst>
                                          <p:attrName>style.visibility</p:attrName>
                                        </p:attrNameLst>
                                      </p:cBhvr>
                                      <p:to>
                                        <p:strVal val="visible"/>
                                      </p:to>
                                    </p:set>
                                    <p:anim calcmode="lin" valueType="num">
                                      <p:cBhvr additive="base">
                                        <p:cTn id="193" dur="2000" fill="hold"/>
                                        <p:tgtEl>
                                          <p:spTgt spid="43"/>
                                        </p:tgtEl>
                                        <p:attrNameLst>
                                          <p:attrName>ppt_x</p:attrName>
                                        </p:attrNameLst>
                                      </p:cBhvr>
                                      <p:tavLst>
                                        <p:tav tm="0">
                                          <p:val>
                                            <p:strVal val="#ppt_x"/>
                                          </p:val>
                                        </p:tav>
                                        <p:tav tm="100000">
                                          <p:val>
                                            <p:strVal val="#ppt_x"/>
                                          </p:val>
                                        </p:tav>
                                      </p:tavLst>
                                    </p:anim>
                                    <p:anim calcmode="lin" valueType="num">
                                      <p:cBhvr additive="base">
                                        <p:cTn id="194" dur="2000" fill="hold"/>
                                        <p:tgtEl>
                                          <p:spTgt spid="43"/>
                                        </p:tgtEl>
                                        <p:attrNameLst>
                                          <p:attrName>ppt_y</p:attrName>
                                        </p:attrNameLst>
                                      </p:cBhvr>
                                      <p:tavLst>
                                        <p:tav tm="0">
                                          <p:val>
                                            <p:strVal val="1+#ppt_h/2"/>
                                          </p:val>
                                        </p:tav>
                                        <p:tav tm="100000">
                                          <p:val>
                                            <p:strVal val="#ppt_y"/>
                                          </p:val>
                                        </p:tav>
                                      </p:tavLst>
                                    </p:anim>
                                  </p:childTnLst>
                                </p:cTn>
                              </p:par>
                              <p:par>
                                <p:cTn id="195" presetID="2" presetClass="entr" presetSubtype="4" fill="hold" grpId="0" nodeType="withEffect">
                                  <p:stCondLst>
                                    <p:cond delay="0"/>
                                  </p:stCondLst>
                                  <p:childTnLst>
                                    <p:set>
                                      <p:cBhvr>
                                        <p:cTn id="196" dur="1" fill="hold">
                                          <p:stCondLst>
                                            <p:cond delay="0"/>
                                          </p:stCondLst>
                                        </p:cTn>
                                        <p:tgtEl>
                                          <p:spTgt spid="44"/>
                                        </p:tgtEl>
                                        <p:attrNameLst>
                                          <p:attrName>style.visibility</p:attrName>
                                        </p:attrNameLst>
                                      </p:cBhvr>
                                      <p:to>
                                        <p:strVal val="visible"/>
                                      </p:to>
                                    </p:set>
                                    <p:anim calcmode="lin" valueType="num">
                                      <p:cBhvr additive="base">
                                        <p:cTn id="197" dur="2000" fill="hold"/>
                                        <p:tgtEl>
                                          <p:spTgt spid="44"/>
                                        </p:tgtEl>
                                        <p:attrNameLst>
                                          <p:attrName>ppt_x</p:attrName>
                                        </p:attrNameLst>
                                      </p:cBhvr>
                                      <p:tavLst>
                                        <p:tav tm="0">
                                          <p:val>
                                            <p:strVal val="#ppt_x"/>
                                          </p:val>
                                        </p:tav>
                                        <p:tav tm="100000">
                                          <p:val>
                                            <p:strVal val="#ppt_x"/>
                                          </p:val>
                                        </p:tav>
                                      </p:tavLst>
                                    </p:anim>
                                    <p:anim calcmode="lin" valueType="num">
                                      <p:cBhvr additive="base">
                                        <p:cTn id="198" dur="2000" fill="hold"/>
                                        <p:tgtEl>
                                          <p:spTgt spid="44"/>
                                        </p:tgtEl>
                                        <p:attrNameLst>
                                          <p:attrName>ppt_y</p:attrName>
                                        </p:attrNameLst>
                                      </p:cBhvr>
                                      <p:tavLst>
                                        <p:tav tm="0">
                                          <p:val>
                                            <p:strVal val="1+#ppt_h/2"/>
                                          </p:val>
                                        </p:tav>
                                        <p:tav tm="100000">
                                          <p:val>
                                            <p:strVal val="#ppt_y"/>
                                          </p:val>
                                        </p:tav>
                                      </p:tavLst>
                                    </p:anim>
                                  </p:childTnLst>
                                </p:cTn>
                              </p:par>
                              <p:par>
                                <p:cTn id="199" presetID="2" presetClass="entr" presetSubtype="4" fill="hold" grpId="0" nodeType="withEffect">
                                  <p:stCondLst>
                                    <p:cond delay="0"/>
                                  </p:stCondLst>
                                  <p:childTnLst>
                                    <p:set>
                                      <p:cBhvr>
                                        <p:cTn id="200" dur="1" fill="hold">
                                          <p:stCondLst>
                                            <p:cond delay="0"/>
                                          </p:stCondLst>
                                        </p:cTn>
                                        <p:tgtEl>
                                          <p:spTgt spid="45"/>
                                        </p:tgtEl>
                                        <p:attrNameLst>
                                          <p:attrName>style.visibility</p:attrName>
                                        </p:attrNameLst>
                                      </p:cBhvr>
                                      <p:to>
                                        <p:strVal val="visible"/>
                                      </p:to>
                                    </p:set>
                                    <p:anim calcmode="lin" valueType="num">
                                      <p:cBhvr additive="base">
                                        <p:cTn id="201" dur="2000" fill="hold"/>
                                        <p:tgtEl>
                                          <p:spTgt spid="45"/>
                                        </p:tgtEl>
                                        <p:attrNameLst>
                                          <p:attrName>ppt_x</p:attrName>
                                        </p:attrNameLst>
                                      </p:cBhvr>
                                      <p:tavLst>
                                        <p:tav tm="0">
                                          <p:val>
                                            <p:strVal val="#ppt_x"/>
                                          </p:val>
                                        </p:tav>
                                        <p:tav tm="100000">
                                          <p:val>
                                            <p:strVal val="#ppt_x"/>
                                          </p:val>
                                        </p:tav>
                                      </p:tavLst>
                                    </p:anim>
                                    <p:anim calcmode="lin" valueType="num">
                                      <p:cBhvr additive="base">
                                        <p:cTn id="202" dur="2000" fill="hold"/>
                                        <p:tgtEl>
                                          <p:spTgt spid="45"/>
                                        </p:tgtEl>
                                        <p:attrNameLst>
                                          <p:attrName>ppt_y</p:attrName>
                                        </p:attrNameLst>
                                      </p:cBhvr>
                                      <p:tavLst>
                                        <p:tav tm="0">
                                          <p:val>
                                            <p:strVal val="1+#ppt_h/2"/>
                                          </p:val>
                                        </p:tav>
                                        <p:tav tm="100000">
                                          <p:val>
                                            <p:strVal val="#ppt_y"/>
                                          </p:val>
                                        </p:tav>
                                      </p:tavLst>
                                    </p:anim>
                                  </p:childTnLst>
                                </p:cTn>
                              </p:par>
                              <p:par>
                                <p:cTn id="203" presetID="2" presetClass="entr" presetSubtype="4" fill="hold" grpId="0" nodeType="withEffect">
                                  <p:stCondLst>
                                    <p:cond delay="0"/>
                                  </p:stCondLst>
                                  <p:childTnLst>
                                    <p:set>
                                      <p:cBhvr>
                                        <p:cTn id="204" dur="1" fill="hold">
                                          <p:stCondLst>
                                            <p:cond delay="0"/>
                                          </p:stCondLst>
                                        </p:cTn>
                                        <p:tgtEl>
                                          <p:spTgt spid="48"/>
                                        </p:tgtEl>
                                        <p:attrNameLst>
                                          <p:attrName>style.visibility</p:attrName>
                                        </p:attrNameLst>
                                      </p:cBhvr>
                                      <p:to>
                                        <p:strVal val="visible"/>
                                      </p:to>
                                    </p:set>
                                    <p:anim calcmode="lin" valueType="num">
                                      <p:cBhvr additive="base">
                                        <p:cTn id="205" dur="2000" fill="hold"/>
                                        <p:tgtEl>
                                          <p:spTgt spid="48"/>
                                        </p:tgtEl>
                                        <p:attrNameLst>
                                          <p:attrName>ppt_x</p:attrName>
                                        </p:attrNameLst>
                                      </p:cBhvr>
                                      <p:tavLst>
                                        <p:tav tm="0">
                                          <p:val>
                                            <p:strVal val="#ppt_x"/>
                                          </p:val>
                                        </p:tav>
                                        <p:tav tm="100000">
                                          <p:val>
                                            <p:strVal val="#ppt_x"/>
                                          </p:val>
                                        </p:tav>
                                      </p:tavLst>
                                    </p:anim>
                                    <p:anim calcmode="lin" valueType="num">
                                      <p:cBhvr additive="base">
                                        <p:cTn id="206" dur="2000" fill="hold"/>
                                        <p:tgtEl>
                                          <p:spTgt spid="48"/>
                                        </p:tgtEl>
                                        <p:attrNameLst>
                                          <p:attrName>ppt_y</p:attrName>
                                        </p:attrNameLst>
                                      </p:cBhvr>
                                      <p:tavLst>
                                        <p:tav tm="0">
                                          <p:val>
                                            <p:strVal val="1+#ppt_h/2"/>
                                          </p:val>
                                        </p:tav>
                                        <p:tav tm="100000">
                                          <p:val>
                                            <p:strVal val="#ppt_y"/>
                                          </p:val>
                                        </p:tav>
                                      </p:tavLst>
                                    </p:anim>
                                  </p:childTnLst>
                                </p:cTn>
                              </p:par>
                              <p:par>
                                <p:cTn id="207" presetID="2" presetClass="entr" presetSubtype="4" fill="hold" grpId="0" nodeType="withEffect">
                                  <p:stCondLst>
                                    <p:cond delay="0"/>
                                  </p:stCondLst>
                                  <p:childTnLst>
                                    <p:set>
                                      <p:cBhvr>
                                        <p:cTn id="208" dur="1" fill="hold">
                                          <p:stCondLst>
                                            <p:cond delay="0"/>
                                          </p:stCondLst>
                                        </p:cTn>
                                        <p:tgtEl>
                                          <p:spTgt spid="49"/>
                                        </p:tgtEl>
                                        <p:attrNameLst>
                                          <p:attrName>style.visibility</p:attrName>
                                        </p:attrNameLst>
                                      </p:cBhvr>
                                      <p:to>
                                        <p:strVal val="visible"/>
                                      </p:to>
                                    </p:set>
                                    <p:anim calcmode="lin" valueType="num">
                                      <p:cBhvr additive="base">
                                        <p:cTn id="209" dur="2000" fill="hold"/>
                                        <p:tgtEl>
                                          <p:spTgt spid="49"/>
                                        </p:tgtEl>
                                        <p:attrNameLst>
                                          <p:attrName>ppt_x</p:attrName>
                                        </p:attrNameLst>
                                      </p:cBhvr>
                                      <p:tavLst>
                                        <p:tav tm="0">
                                          <p:val>
                                            <p:strVal val="#ppt_x"/>
                                          </p:val>
                                        </p:tav>
                                        <p:tav tm="100000">
                                          <p:val>
                                            <p:strVal val="#ppt_x"/>
                                          </p:val>
                                        </p:tav>
                                      </p:tavLst>
                                    </p:anim>
                                    <p:anim calcmode="lin" valueType="num">
                                      <p:cBhvr additive="base">
                                        <p:cTn id="210" dur="2000" fill="hold"/>
                                        <p:tgtEl>
                                          <p:spTgt spid="49"/>
                                        </p:tgtEl>
                                        <p:attrNameLst>
                                          <p:attrName>ppt_y</p:attrName>
                                        </p:attrNameLst>
                                      </p:cBhvr>
                                      <p:tavLst>
                                        <p:tav tm="0">
                                          <p:val>
                                            <p:strVal val="1+#ppt_h/2"/>
                                          </p:val>
                                        </p:tav>
                                        <p:tav tm="100000">
                                          <p:val>
                                            <p:strVal val="#ppt_y"/>
                                          </p:val>
                                        </p:tav>
                                      </p:tavLst>
                                    </p:anim>
                                  </p:childTnLst>
                                </p:cTn>
                              </p:par>
                              <p:par>
                                <p:cTn id="211" presetID="2" presetClass="entr" presetSubtype="4" fill="hold" grpId="0" nodeType="withEffect">
                                  <p:stCondLst>
                                    <p:cond delay="0"/>
                                  </p:stCondLst>
                                  <p:childTnLst>
                                    <p:set>
                                      <p:cBhvr>
                                        <p:cTn id="212" dur="1" fill="hold">
                                          <p:stCondLst>
                                            <p:cond delay="0"/>
                                          </p:stCondLst>
                                        </p:cTn>
                                        <p:tgtEl>
                                          <p:spTgt spid="58"/>
                                        </p:tgtEl>
                                        <p:attrNameLst>
                                          <p:attrName>style.visibility</p:attrName>
                                        </p:attrNameLst>
                                      </p:cBhvr>
                                      <p:to>
                                        <p:strVal val="visible"/>
                                      </p:to>
                                    </p:set>
                                    <p:anim calcmode="lin" valueType="num">
                                      <p:cBhvr additive="base">
                                        <p:cTn id="213" dur="2000" fill="hold"/>
                                        <p:tgtEl>
                                          <p:spTgt spid="58"/>
                                        </p:tgtEl>
                                        <p:attrNameLst>
                                          <p:attrName>ppt_x</p:attrName>
                                        </p:attrNameLst>
                                      </p:cBhvr>
                                      <p:tavLst>
                                        <p:tav tm="0">
                                          <p:val>
                                            <p:strVal val="#ppt_x"/>
                                          </p:val>
                                        </p:tav>
                                        <p:tav tm="100000">
                                          <p:val>
                                            <p:strVal val="#ppt_x"/>
                                          </p:val>
                                        </p:tav>
                                      </p:tavLst>
                                    </p:anim>
                                    <p:anim calcmode="lin" valueType="num">
                                      <p:cBhvr additive="base">
                                        <p:cTn id="214" dur="2000" fill="hold"/>
                                        <p:tgtEl>
                                          <p:spTgt spid="58"/>
                                        </p:tgtEl>
                                        <p:attrNameLst>
                                          <p:attrName>ppt_y</p:attrName>
                                        </p:attrNameLst>
                                      </p:cBhvr>
                                      <p:tavLst>
                                        <p:tav tm="0">
                                          <p:val>
                                            <p:strVal val="1+#ppt_h/2"/>
                                          </p:val>
                                        </p:tav>
                                        <p:tav tm="100000">
                                          <p:val>
                                            <p:strVal val="#ppt_y"/>
                                          </p:val>
                                        </p:tav>
                                      </p:tavLst>
                                    </p:anim>
                                  </p:childTnLst>
                                </p:cTn>
                              </p:par>
                              <p:par>
                                <p:cTn id="215" presetID="2" presetClass="entr" presetSubtype="4" fill="hold" grpId="0" nodeType="withEffect">
                                  <p:stCondLst>
                                    <p:cond delay="0"/>
                                  </p:stCondLst>
                                  <p:childTnLst>
                                    <p:set>
                                      <p:cBhvr>
                                        <p:cTn id="216" dur="1" fill="hold">
                                          <p:stCondLst>
                                            <p:cond delay="0"/>
                                          </p:stCondLst>
                                        </p:cTn>
                                        <p:tgtEl>
                                          <p:spTgt spid="59"/>
                                        </p:tgtEl>
                                        <p:attrNameLst>
                                          <p:attrName>style.visibility</p:attrName>
                                        </p:attrNameLst>
                                      </p:cBhvr>
                                      <p:to>
                                        <p:strVal val="visible"/>
                                      </p:to>
                                    </p:set>
                                    <p:anim calcmode="lin" valueType="num">
                                      <p:cBhvr additive="base">
                                        <p:cTn id="217" dur="2000" fill="hold"/>
                                        <p:tgtEl>
                                          <p:spTgt spid="59"/>
                                        </p:tgtEl>
                                        <p:attrNameLst>
                                          <p:attrName>ppt_x</p:attrName>
                                        </p:attrNameLst>
                                      </p:cBhvr>
                                      <p:tavLst>
                                        <p:tav tm="0">
                                          <p:val>
                                            <p:strVal val="#ppt_x"/>
                                          </p:val>
                                        </p:tav>
                                        <p:tav tm="100000">
                                          <p:val>
                                            <p:strVal val="#ppt_x"/>
                                          </p:val>
                                        </p:tav>
                                      </p:tavLst>
                                    </p:anim>
                                    <p:anim calcmode="lin" valueType="num">
                                      <p:cBhvr additive="base">
                                        <p:cTn id="218" dur="2000" fill="hold"/>
                                        <p:tgtEl>
                                          <p:spTgt spid="59"/>
                                        </p:tgtEl>
                                        <p:attrNameLst>
                                          <p:attrName>ppt_y</p:attrName>
                                        </p:attrNameLst>
                                      </p:cBhvr>
                                      <p:tavLst>
                                        <p:tav tm="0">
                                          <p:val>
                                            <p:strVal val="1+#ppt_h/2"/>
                                          </p:val>
                                        </p:tav>
                                        <p:tav tm="100000">
                                          <p:val>
                                            <p:strVal val="#ppt_y"/>
                                          </p:val>
                                        </p:tav>
                                      </p:tavLst>
                                    </p:anim>
                                  </p:childTnLst>
                                </p:cTn>
                              </p:par>
                              <p:par>
                                <p:cTn id="219" presetID="2" presetClass="entr" presetSubtype="4" fill="hold" grpId="0" nodeType="withEffect">
                                  <p:stCondLst>
                                    <p:cond delay="0"/>
                                  </p:stCondLst>
                                  <p:childTnLst>
                                    <p:set>
                                      <p:cBhvr>
                                        <p:cTn id="220" dur="1" fill="hold">
                                          <p:stCondLst>
                                            <p:cond delay="0"/>
                                          </p:stCondLst>
                                        </p:cTn>
                                        <p:tgtEl>
                                          <p:spTgt spid="60"/>
                                        </p:tgtEl>
                                        <p:attrNameLst>
                                          <p:attrName>style.visibility</p:attrName>
                                        </p:attrNameLst>
                                      </p:cBhvr>
                                      <p:to>
                                        <p:strVal val="visible"/>
                                      </p:to>
                                    </p:set>
                                    <p:anim calcmode="lin" valueType="num">
                                      <p:cBhvr additive="base">
                                        <p:cTn id="221" dur="2000" fill="hold"/>
                                        <p:tgtEl>
                                          <p:spTgt spid="60"/>
                                        </p:tgtEl>
                                        <p:attrNameLst>
                                          <p:attrName>ppt_x</p:attrName>
                                        </p:attrNameLst>
                                      </p:cBhvr>
                                      <p:tavLst>
                                        <p:tav tm="0">
                                          <p:val>
                                            <p:strVal val="#ppt_x"/>
                                          </p:val>
                                        </p:tav>
                                        <p:tav tm="100000">
                                          <p:val>
                                            <p:strVal val="#ppt_x"/>
                                          </p:val>
                                        </p:tav>
                                      </p:tavLst>
                                    </p:anim>
                                    <p:anim calcmode="lin" valueType="num">
                                      <p:cBhvr additive="base">
                                        <p:cTn id="222" dur="2000" fill="hold"/>
                                        <p:tgtEl>
                                          <p:spTgt spid="60"/>
                                        </p:tgtEl>
                                        <p:attrNameLst>
                                          <p:attrName>ppt_y</p:attrName>
                                        </p:attrNameLst>
                                      </p:cBhvr>
                                      <p:tavLst>
                                        <p:tav tm="0">
                                          <p:val>
                                            <p:strVal val="1+#ppt_h/2"/>
                                          </p:val>
                                        </p:tav>
                                        <p:tav tm="100000">
                                          <p:val>
                                            <p:strVal val="#ppt_y"/>
                                          </p:val>
                                        </p:tav>
                                      </p:tavLst>
                                    </p:anim>
                                  </p:childTnLst>
                                </p:cTn>
                              </p:par>
                              <p:par>
                                <p:cTn id="223" presetID="2" presetClass="entr" presetSubtype="4" fill="hold" grpId="0" nodeType="withEffect">
                                  <p:stCondLst>
                                    <p:cond delay="0"/>
                                  </p:stCondLst>
                                  <p:childTnLst>
                                    <p:set>
                                      <p:cBhvr>
                                        <p:cTn id="224" dur="1" fill="hold">
                                          <p:stCondLst>
                                            <p:cond delay="0"/>
                                          </p:stCondLst>
                                        </p:cTn>
                                        <p:tgtEl>
                                          <p:spTgt spid="61"/>
                                        </p:tgtEl>
                                        <p:attrNameLst>
                                          <p:attrName>style.visibility</p:attrName>
                                        </p:attrNameLst>
                                      </p:cBhvr>
                                      <p:to>
                                        <p:strVal val="visible"/>
                                      </p:to>
                                    </p:set>
                                    <p:anim calcmode="lin" valueType="num">
                                      <p:cBhvr additive="base">
                                        <p:cTn id="225" dur="2000" fill="hold"/>
                                        <p:tgtEl>
                                          <p:spTgt spid="61"/>
                                        </p:tgtEl>
                                        <p:attrNameLst>
                                          <p:attrName>ppt_x</p:attrName>
                                        </p:attrNameLst>
                                      </p:cBhvr>
                                      <p:tavLst>
                                        <p:tav tm="0">
                                          <p:val>
                                            <p:strVal val="#ppt_x"/>
                                          </p:val>
                                        </p:tav>
                                        <p:tav tm="100000">
                                          <p:val>
                                            <p:strVal val="#ppt_x"/>
                                          </p:val>
                                        </p:tav>
                                      </p:tavLst>
                                    </p:anim>
                                    <p:anim calcmode="lin" valueType="num">
                                      <p:cBhvr additive="base">
                                        <p:cTn id="226" dur="2000" fill="hold"/>
                                        <p:tgtEl>
                                          <p:spTgt spid="61"/>
                                        </p:tgtEl>
                                        <p:attrNameLst>
                                          <p:attrName>ppt_y</p:attrName>
                                        </p:attrNameLst>
                                      </p:cBhvr>
                                      <p:tavLst>
                                        <p:tav tm="0">
                                          <p:val>
                                            <p:strVal val="1+#ppt_h/2"/>
                                          </p:val>
                                        </p:tav>
                                        <p:tav tm="100000">
                                          <p:val>
                                            <p:strVal val="#ppt_y"/>
                                          </p:val>
                                        </p:tav>
                                      </p:tavLst>
                                    </p:anim>
                                  </p:childTnLst>
                                </p:cTn>
                              </p:par>
                              <p:par>
                                <p:cTn id="227" presetID="2" presetClass="entr" presetSubtype="4" fill="hold" grpId="0" nodeType="withEffect">
                                  <p:stCondLst>
                                    <p:cond delay="0"/>
                                  </p:stCondLst>
                                  <p:childTnLst>
                                    <p:set>
                                      <p:cBhvr>
                                        <p:cTn id="228" dur="1" fill="hold">
                                          <p:stCondLst>
                                            <p:cond delay="0"/>
                                          </p:stCondLst>
                                        </p:cTn>
                                        <p:tgtEl>
                                          <p:spTgt spid="62"/>
                                        </p:tgtEl>
                                        <p:attrNameLst>
                                          <p:attrName>style.visibility</p:attrName>
                                        </p:attrNameLst>
                                      </p:cBhvr>
                                      <p:to>
                                        <p:strVal val="visible"/>
                                      </p:to>
                                    </p:set>
                                    <p:anim calcmode="lin" valueType="num">
                                      <p:cBhvr additive="base">
                                        <p:cTn id="229" dur="2000" fill="hold"/>
                                        <p:tgtEl>
                                          <p:spTgt spid="62"/>
                                        </p:tgtEl>
                                        <p:attrNameLst>
                                          <p:attrName>ppt_x</p:attrName>
                                        </p:attrNameLst>
                                      </p:cBhvr>
                                      <p:tavLst>
                                        <p:tav tm="0">
                                          <p:val>
                                            <p:strVal val="#ppt_x"/>
                                          </p:val>
                                        </p:tav>
                                        <p:tav tm="100000">
                                          <p:val>
                                            <p:strVal val="#ppt_x"/>
                                          </p:val>
                                        </p:tav>
                                      </p:tavLst>
                                    </p:anim>
                                    <p:anim calcmode="lin" valueType="num">
                                      <p:cBhvr additive="base">
                                        <p:cTn id="230" dur="2000" fill="hold"/>
                                        <p:tgtEl>
                                          <p:spTgt spid="62"/>
                                        </p:tgtEl>
                                        <p:attrNameLst>
                                          <p:attrName>ppt_y</p:attrName>
                                        </p:attrNameLst>
                                      </p:cBhvr>
                                      <p:tavLst>
                                        <p:tav tm="0">
                                          <p:val>
                                            <p:strVal val="1+#ppt_h/2"/>
                                          </p:val>
                                        </p:tav>
                                        <p:tav tm="100000">
                                          <p:val>
                                            <p:strVal val="#ppt_y"/>
                                          </p:val>
                                        </p:tav>
                                      </p:tavLst>
                                    </p:anim>
                                  </p:childTnLst>
                                </p:cTn>
                              </p:par>
                              <p:par>
                                <p:cTn id="231" presetID="2" presetClass="entr" presetSubtype="4" fill="hold" grpId="0" nodeType="withEffect">
                                  <p:stCondLst>
                                    <p:cond delay="0"/>
                                  </p:stCondLst>
                                  <p:childTnLst>
                                    <p:set>
                                      <p:cBhvr>
                                        <p:cTn id="232" dur="1" fill="hold">
                                          <p:stCondLst>
                                            <p:cond delay="0"/>
                                          </p:stCondLst>
                                        </p:cTn>
                                        <p:tgtEl>
                                          <p:spTgt spid="63"/>
                                        </p:tgtEl>
                                        <p:attrNameLst>
                                          <p:attrName>style.visibility</p:attrName>
                                        </p:attrNameLst>
                                      </p:cBhvr>
                                      <p:to>
                                        <p:strVal val="visible"/>
                                      </p:to>
                                    </p:set>
                                    <p:anim calcmode="lin" valueType="num">
                                      <p:cBhvr additive="base">
                                        <p:cTn id="233" dur="2000" fill="hold"/>
                                        <p:tgtEl>
                                          <p:spTgt spid="63"/>
                                        </p:tgtEl>
                                        <p:attrNameLst>
                                          <p:attrName>ppt_x</p:attrName>
                                        </p:attrNameLst>
                                      </p:cBhvr>
                                      <p:tavLst>
                                        <p:tav tm="0">
                                          <p:val>
                                            <p:strVal val="#ppt_x"/>
                                          </p:val>
                                        </p:tav>
                                        <p:tav tm="100000">
                                          <p:val>
                                            <p:strVal val="#ppt_x"/>
                                          </p:val>
                                        </p:tav>
                                      </p:tavLst>
                                    </p:anim>
                                    <p:anim calcmode="lin" valueType="num">
                                      <p:cBhvr additive="base">
                                        <p:cTn id="234" dur="2000" fill="hold"/>
                                        <p:tgtEl>
                                          <p:spTgt spid="63"/>
                                        </p:tgtEl>
                                        <p:attrNameLst>
                                          <p:attrName>ppt_y</p:attrName>
                                        </p:attrNameLst>
                                      </p:cBhvr>
                                      <p:tavLst>
                                        <p:tav tm="0">
                                          <p:val>
                                            <p:strVal val="1+#ppt_h/2"/>
                                          </p:val>
                                        </p:tav>
                                        <p:tav tm="100000">
                                          <p:val>
                                            <p:strVal val="#ppt_y"/>
                                          </p:val>
                                        </p:tav>
                                      </p:tavLst>
                                    </p:anim>
                                  </p:childTnLst>
                                </p:cTn>
                              </p:par>
                              <p:par>
                                <p:cTn id="235" presetID="2" presetClass="entr" presetSubtype="4" fill="hold" grpId="0" nodeType="withEffect">
                                  <p:stCondLst>
                                    <p:cond delay="0"/>
                                  </p:stCondLst>
                                  <p:childTnLst>
                                    <p:set>
                                      <p:cBhvr>
                                        <p:cTn id="236" dur="1" fill="hold">
                                          <p:stCondLst>
                                            <p:cond delay="0"/>
                                          </p:stCondLst>
                                        </p:cTn>
                                        <p:tgtEl>
                                          <p:spTgt spid="1027"/>
                                        </p:tgtEl>
                                        <p:attrNameLst>
                                          <p:attrName>style.visibility</p:attrName>
                                        </p:attrNameLst>
                                      </p:cBhvr>
                                      <p:to>
                                        <p:strVal val="visible"/>
                                      </p:to>
                                    </p:set>
                                    <p:anim calcmode="lin" valueType="num">
                                      <p:cBhvr additive="base">
                                        <p:cTn id="237" dur="2000" fill="hold"/>
                                        <p:tgtEl>
                                          <p:spTgt spid="1027"/>
                                        </p:tgtEl>
                                        <p:attrNameLst>
                                          <p:attrName>ppt_x</p:attrName>
                                        </p:attrNameLst>
                                      </p:cBhvr>
                                      <p:tavLst>
                                        <p:tav tm="0">
                                          <p:val>
                                            <p:strVal val="#ppt_x"/>
                                          </p:val>
                                        </p:tav>
                                        <p:tav tm="100000">
                                          <p:val>
                                            <p:strVal val="#ppt_x"/>
                                          </p:val>
                                        </p:tav>
                                      </p:tavLst>
                                    </p:anim>
                                    <p:anim calcmode="lin" valueType="num">
                                      <p:cBhvr additive="base">
                                        <p:cTn id="238" dur="2000" fill="hold"/>
                                        <p:tgtEl>
                                          <p:spTgt spid="1027"/>
                                        </p:tgtEl>
                                        <p:attrNameLst>
                                          <p:attrName>ppt_y</p:attrName>
                                        </p:attrNameLst>
                                      </p:cBhvr>
                                      <p:tavLst>
                                        <p:tav tm="0">
                                          <p:val>
                                            <p:strVal val="1+#ppt_h/2"/>
                                          </p:val>
                                        </p:tav>
                                        <p:tav tm="100000">
                                          <p:val>
                                            <p:strVal val="#ppt_y"/>
                                          </p:val>
                                        </p:tav>
                                      </p:tavLst>
                                    </p:anim>
                                  </p:childTnLst>
                                </p:cTn>
                              </p:par>
                              <p:par>
                                <p:cTn id="239" presetID="2" presetClass="entr" presetSubtype="4" fill="hold" grpId="0" nodeType="withEffect">
                                  <p:stCondLst>
                                    <p:cond delay="0"/>
                                  </p:stCondLst>
                                  <p:childTnLst>
                                    <p:set>
                                      <p:cBhvr>
                                        <p:cTn id="240" dur="1" fill="hold">
                                          <p:stCondLst>
                                            <p:cond delay="0"/>
                                          </p:stCondLst>
                                        </p:cTn>
                                        <p:tgtEl>
                                          <p:spTgt spid="1028"/>
                                        </p:tgtEl>
                                        <p:attrNameLst>
                                          <p:attrName>style.visibility</p:attrName>
                                        </p:attrNameLst>
                                      </p:cBhvr>
                                      <p:to>
                                        <p:strVal val="visible"/>
                                      </p:to>
                                    </p:set>
                                    <p:anim calcmode="lin" valueType="num">
                                      <p:cBhvr additive="base">
                                        <p:cTn id="241" dur="2000" fill="hold"/>
                                        <p:tgtEl>
                                          <p:spTgt spid="1028"/>
                                        </p:tgtEl>
                                        <p:attrNameLst>
                                          <p:attrName>ppt_x</p:attrName>
                                        </p:attrNameLst>
                                      </p:cBhvr>
                                      <p:tavLst>
                                        <p:tav tm="0">
                                          <p:val>
                                            <p:strVal val="#ppt_x"/>
                                          </p:val>
                                        </p:tav>
                                        <p:tav tm="100000">
                                          <p:val>
                                            <p:strVal val="#ppt_x"/>
                                          </p:val>
                                        </p:tav>
                                      </p:tavLst>
                                    </p:anim>
                                    <p:anim calcmode="lin" valueType="num">
                                      <p:cBhvr additive="base">
                                        <p:cTn id="242" dur="2000" fill="hold"/>
                                        <p:tgtEl>
                                          <p:spTgt spid="1028"/>
                                        </p:tgtEl>
                                        <p:attrNameLst>
                                          <p:attrName>ppt_y</p:attrName>
                                        </p:attrNameLst>
                                      </p:cBhvr>
                                      <p:tavLst>
                                        <p:tav tm="0">
                                          <p:val>
                                            <p:strVal val="1+#ppt_h/2"/>
                                          </p:val>
                                        </p:tav>
                                        <p:tav tm="100000">
                                          <p:val>
                                            <p:strVal val="#ppt_y"/>
                                          </p:val>
                                        </p:tav>
                                      </p:tavLst>
                                    </p:anim>
                                  </p:childTnLst>
                                </p:cTn>
                              </p:par>
                              <p:par>
                                <p:cTn id="243" presetID="2" presetClass="entr" presetSubtype="4" fill="hold" grpId="0" nodeType="withEffect">
                                  <p:stCondLst>
                                    <p:cond delay="0"/>
                                  </p:stCondLst>
                                  <p:childTnLst>
                                    <p:set>
                                      <p:cBhvr>
                                        <p:cTn id="244" dur="1" fill="hold">
                                          <p:stCondLst>
                                            <p:cond delay="0"/>
                                          </p:stCondLst>
                                        </p:cTn>
                                        <p:tgtEl>
                                          <p:spTgt spid="1030"/>
                                        </p:tgtEl>
                                        <p:attrNameLst>
                                          <p:attrName>style.visibility</p:attrName>
                                        </p:attrNameLst>
                                      </p:cBhvr>
                                      <p:to>
                                        <p:strVal val="visible"/>
                                      </p:to>
                                    </p:set>
                                    <p:anim calcmode="lin" valueType="num">
                                      <p:cBhvr additive="base">
                                        <p:cTn id="245" dur="2000" fill="hold"/>
                                        <p:tgtEl>
                                          <p:spTgt spid="1030"/>
                                        </p:tgtEl>
                                        <p:attrNameLst>
                                          <p:attrName>ppt_x</p:attrName>
                                        </p:attrNameLst>
                                      </p:cBhvr>
                                      <p:tavLst>
                                        <p:tav tm="0">
                                          <p:val>
                                            <p:strVal val="#ppt_x"/>
                                          </p:val>
                                        </p:tav>
                                        <p:tav tm="100000">
                                          <p:val>
                                            <p:strVal val="#ppt_x"/>
                                          </p:val>
                                        </p:tav>
                                      </p:tavLst>
                                    </p:anim>
                                    <p:anim calcmode="lin" valueType="num">
                                      <p:cBhvr additive="base">
                                        <p:cTn id="246" dur="2000" fill="hold"/>
                                        <p:tgtEl>
                                          <p:spTgt spid="1030"/>
                                        </p:tgtEl>
                                        <p:attrNameLst>
                                          <p:attrName>ppt_y</p:attrName>
                                        </p:attrNameLst>
                                      </p:cBhvr>
                                      <p:tavLst>
                                        <p:tav tm="0">
                                          <p:val>
                                            <p:strVal val="1+#ppt_h/2"/>
                                          </p:val>
                                        </p:tav>
                                        <p:tav tm="100000">
                                          <p:val>
                                            <p:strVal val="#ppt_y"/>
                                          </p:val>
                                        </p:tav>
                                      </p:tavLst>
                                    </p:anim>
                                  </p:childTnLst>
                                </p:cTn>
                              </p:par>
                              <p:par>
                                <p:cTn id="247" presetID="2" presetClass="entr" presetSubtype="4" fill="hold" grpId="0" nodeType="withEffect">
                                  <p:stCondLst>
                                    <p:cond delay="0"/>
                                  </p:stCondLst>
                                  <p:childTnLst>
                                    <p:set>
                                      <p:cBhvr>
                                        <p:cTn id="248" dur="1" fill="hold">
                                          <p:stCondLst>
                                            <p:cond delay="0"/>
                                          </p:stCondLst>
                                        </p:cTn>
                                        <p:tgtEl>
                                          <p:spTgt spid="1032"/>
                                        </p:tgtEl>
                                        <p:attrNameLst>
                                          <p:attrName>style.visibility</p:attrName>
                                        </p:attrNameLst>
                                      </p:cBhvr>
                                      <p:to>
                                        <p:strVal val="visible"/>
                                      </p:to>
                                    </p:set>
                                    <p:anim calcmode="lin" valueType="num">
                                      <p:cBhvr additive="base">
                                        <p:cTn id="249" dur="2000" fill="hold"/>
                                        <p:tgtEl>
                                          <p:spTgt spid="1032"/>
                                        </p:tgtEl>
                                        <p:attrNameLst>
                                          <p:attrName>ppt_x</p:attrName>
                                        </p:attrNameLst>
                                      </p:cBhvr>
                                      <p:tavLst>
                                        <p:tav tm="0">
                                          <p:val>
                                            <p:strVal val="#ppt_x"/>
                                          </p:val>
                                        </p:tav>
                                        <p:tav tm="100000">
                                          <p:val>
                                            <p:strVal val="#ppt_x"/>
                                          </p:val>
                                        </p:tav>
                                      </p:tavLst>
                                    </p:anim>
                                    <p:anim calcmode="lin" valueType="num">
                                      <p:cBhvr additive="base">
                                        <p:cTn id="250" dur="2000" fill="hold"/>
                                        <p:tgtEl>
                                          <p:spTgt spid="1032"/>
                                        </p:tgtEl>
                                        <p:attrNameLst>
                                          <p:attrName>ppt_y</p:attrName>
                                        </p:attrNameLst>
                                      </p:cBhvr>
                                      <p:tavLst>
                                        <p:tav tm="0">
                                          <p:val>
                                            <p:strVal val="1+#ppt_h/2"/>
                                          </p:val>
                                        </p:tav>
                                        <p:tav tm="100000">
                                          <p:val>
                                            <p:strVal val="#ppt_y"/>
                                          </p:val>
                                        </p:tav>
                                      </p:tavLst>
                                    </p:anim>
                                  </p:childTnLst>
                                </p:cTn>
                              </p:par>
                              <p:par>
                                <p:cTn id="251" presetID="2" presetClass="entr" presetSubtype="4" fill="hold" grpId="0" nodeType="withEffect">
                                  <p:stCondLst>
                                    <p:cond delay="0"/>
                                  </p:stCondLst>
                                  <p:childTnLst>
                                    <p:set>
                                      <p:cBhvr>
                                        <p:cTn id="252" dur="1" fill="hold">
                                          <p:stCondLst>
                                            <p:cond delay="0"/>
                                          </p:stCondLst>
                                        </p:cTn>
                                        <p:tgtEl>
                                          <p:spTgt spid="1033"/>
                                        </p:tgtEl>
                                        <p:attrNameLst>
                                          <p:attrName>style.visibility</p:attrName>
                                        </p:attrNameLst>
                                      </p:cBhvr>
                                      <p:to>
                                        <p:strVal val="visible"/>
                                      </p:to>
                                    </p:set>
                                    <p:anim calcmode="lin" valueType="num">
                                      <p:cBhvr additive="base">
                                        <p:cTn id="253" dur="2000" fill="hold"/>
                                        <p:tgtEl>
                                          <p:spTgt spid="1033"/>
                                        </p:tgtEl>
                                        <p:attrNameLst>
                                          <p:attrName>ppt_x</p:attrName>
                                        </p:attrNameLst>
                                      </p:cBhvr>
                                      <p:tavLst>
                                        <p:tav tm="0">
                                          <p:val>
                                            <p:strVal val="#ppt_x"/>
                                          </p:val>
                                        </p:tav>
                                        <p:tav tm="100000">
                                          <p:val>
                                            <p:strVal val="#ppt_x"/>
                                          </p:val>
                                        </p:tav>
                                      </p:tavLst>
                                    </p:anim>
                                    <p:anim calcmode="lin" valueType="num">
                                      <p:cBhvr additive="base">
                                        <p:cTn id="254" dur="2000" fill="hold"/>
                                        <p:tgtEl>
                                          <p:spTgt spid="1033"/>
                                        </p:tgtEl>
                                        <p:attrNameLst>
                                          <p:attrName>ppt_y</p:attrName>
                                        </p:attrNameLst>
                                      </p:cBhvr>
                                      <p:tavLst>
                                        <p:tav tm="0">
                                          <p:val>
                                            <p:strVal val="1+#ppt_h/2"/>
                                          </p:val>
                                        </p:tav>
                                        <p:tav tm="100000">
                                          <p:val>
                                            <p:strVal val="#ppt_y"/>
                                          </p:val>
                                        </p:tav>
                                      </p:tavLst>
                                    </p:anim>
                                  </p:childTnLst>
                                </p:cTn>
                              </p:par>
                              <p:par>
                                <p:cTn id="255" presetID="2" presetClass="entr" presetSubtype="4" fill="hold" grpId="0" nodeType="withEffect">
                                  <p:stCondLst>
                                    <p:cond delay="0"/>
                                  </p:stCondLst>
                                  <p:childTnLst>
                                    <p:set>
                                      <p:cBhvr>
                                        <p:cTn id="256" dur="1" fill="hold">
                                          <p:stCondLst>
                                            <p:cond delay="0"/>
                                          </p:stCondLst>
                                        </p:cTn>
                                        <p:tgtEl>
                                          <p:spTgt spid="1034"/>
                                        </p:tgtEl>
                                        <p:attrNameLst>
                                          <p:attrName>style.visibility</p:attrName>
                                        </p:attrNameLst>
                                      </p:cBhvr>
                                      <p:to>
                                        <p:strVal val="visible"/>
                                      </p:to>
                                    </p:set>
                                    <p:anim calcmode="lin" valueType="num">
                                      <p:cBhvr additive="base">
                                        <p:cTn id="257" dur="2000" fill="hold"/>
                                        <p:tgtEl>
                                          <p:spTgt spid="1034"/>
                                        </p:tgtEl>
                                        <p:attrNameLst>
                                          <p:attrName>ppt_x</p:attrName>
                                        </p:attrNameLst>
                                      </p:cBhvr>
                                      <p:tavLst>
                                        <p:tav tm="0">
                                          <p:val>
                                            <p:strVal val="#ppt_x"/>
                                          </p:val>
                                        </p:tav>
                                        <p:tav tm="100000">
                                          <p:val>
                                            <p:strVal val="#ppt_x"/>
                                          </p:val>
                                        </p:tav>
                                      </p:tavLst>
                                    </p:anim>
                                    <p:anim calcmode="lin" valueType="num">
                                      <p:cBhvr additive="base">
                                        <p:cTn id="258" dur="2000" fill="hold"/>
                                        <p:tgtEl>
                                          <p:spTgt spid="1034"/>
                                        </p:tgtEl>
                                        <p:attrNameLst>
                                          <p:attrName>ppt_y</p:attrName>
                                        </p:attrNameLst>
                                      </p:cBhvr>
                                      <p:tavLst>
                                        <p:tav tm="0">
                                          <p:val>
                                            <p:strVal val="1+#ppt_h/2"/>
                                          </p:val>
                                        </p:tav>
                                        <p:tav tm="100000">
                                          <p:val>
                                            <p:strVal val="#ppt_y"/>
                                          </p:val>
                                        </p:tav>
                                      </p:tavLst>
                                    </p:anim>
                                  </p:childTnLst>
                                </p:cTn>
                              </p:par>
                              <p:par>
                                <p:cTn id="259" presetID="2" presetClass="entr" presetSubtype="4" fill="hold" grpId="0" nodeType="withEffect">
                                  <p:stCondLst>
                                    <p:cond delay="0"/>
                                  </p:stCondLst>
                                  <p:childTnLst>
                                    <p:set>
                                      <p:cBhvr>
                                        <p:cTn id="260" dur="1" fill="hold">
                                          <p:stCondLst>
                                            <p:cond delay="0"/>
                                          </p:stCondLst>
                                        </p:cTn>
                                        <p:tgtEl>
                                          <p:spTgt spid="1037"/>
                                        </p:tgtEl>
                                        <p:attrNameLst>
                                          <p:attrName>style.visibility</p:attrName>
                                        </p:attrNameLst>
                                      </p:cBhvr>
                                      <p:to>
                                        <p:strVal val="visible"/>
                                      </p:to>
                                    </p:set>
                                    <p:anim calcmode="lin" valueType="num">
                                      <p:cBhvr additive="base">
                                        <p:cTn id="261" dur="2000" fill="hold"/>
                                        <p:tgtEl>
                                          <p:spTgt spid="1037"/>
                                        </p:tgtEl>
                                        <p:attrNameLst>
                                          <p:attrName>ppt_x</p:attrName>
                                        </p:attrNameLst>
                                      </p:cBhvr>
                                      <p:tavLst>
                                        <p:tav tm="0">
                                          <p:val>
                                            <p:strVal val="#ppt_x"/>
                                          </p:val>
                                        </p:tav>
                                        <p:tav tm="100000">
                                          <p:val>
                                            <p:strVal val="#ppt_x"/>
                                          </p:val>
                                        </p:tav>
                                      </p:tavLst>
                                    </p:anim>
                                    <p:anim calcmode="lin" valueType="num">
                                      <p:cBhvr additive="base">
                                        <p:cTn id="262" dur="2000" fill="hold"/>
                                        <p:tgtEl>
                                          <p:spTgt spid="1037"/>
                                        </p:tgtEl>
                                        <p:attrNameLst>
                                          <p:attrName>ppt_y</p:attrName>
                                        </p:attrNameLst>
                                      </p:cBhvr>
                                      <p:tavLst>
                                        <p:tav tm="0">
                                          <p:val>
                                            <p:strVal val="1+#ppt_h/2"/>
                                          </p:val>
                                        </p:tav>
                                        <p:tav tm="100000">
                                          <p:val>
                                            <p:strVal val="#ppt_y"/>
                                          </p:val>
                                        </p:tav>
                                      </p:tavLst>
                                    </p:anim>
                                  </p:childTnLst>
                                </p:cTn>
                              </p:par>
                              <p:par>
                                <p:cTn id="263" presetID="2" presetClass="entr" presetSubtype="4" fill="hold" grpId="0" nodeType="withEffect">
                                  <p:stCondLst>
                                    <p:cond delay="0"/>
                                  </p:stCondLst>
                                  <p:childTnLst>
                                    <p:set>
                                      <p:cBhvr>
                                        <p:cTn id="264" dur="1" fill="hold">
                                          <p:stCondLst>
                                            <p:cond delay="0"/>
                                          </p:stCondLst>
                                        </p:cTn>
                                        <p:tgtEl>
                                          <p:spTgt spid="1038"/>
                                        </p:tgtEl>
                                        <p:attrNameLst>
                                          <p:attrName>style.visibility</p:attrName>
                                        </p:attrNameLst>
                                      </p:cBhvr>
                                      <p:to>
                                        <p:strVal val="visible"/>
                                      </p:to>
                                    </p:set>
                                    <p:anim calcmode="lin" valueType="num">
                                      <p:cBhvr additive="base">
                                        <p:cTn id="265" dur="2000" fill="hold"/>
                                        <p:tgtEl>
                                          <p:spTgt spid="1038"/>
                                        </p:tgtEl>
                                        <p:attrNameLst>
                                          <p:attrName>ppt_x</p:attrName>
                                        </p:attrNameLst>
                                      </p:cBhvr>
                                      <p:tavLst>
                                        <p:tav tm="0">
                                          <p:val>
                                            <p:strVal val="#ppt_x"/>
                                          </p:val>
                                        </p:tav>
                                        <p:tav tm="100000">
                                          <p:val>
                                            <p:strVal val="#ppt_x"/>
                                          </p:val>
                                        </p:tav>
                                      </p:tavLst>
                                    </p:anim>
                                    <p:anim calcmode="lin" valueType="num">
                                      <p:cBhvr additive="base">
                                        <p:cTn id="266" dur="2000" fill="hold"/>
                                        <p:tgtEl>
                                          <p:spTgt spid="1038"/>
                                        </p:tgtEl>
                                        <p:attrNameLst>
                                          <p:attrName>ppt_y</p:attrName>
                                        </p:attrNameLst>
                                      </p:cBhvr>
                                      <p:tavLst>
                                        <p:tav tm="0">
                                          <p:val>
                                            <p:strVal val="1+#ppt_h/2"/>
                                          </p:val>
                                        </p:tav>
                                        <p:tav tm="100000">
                                          <p:val>
                                            <p:strVal val="#ppt_y"/>
                                          </p:val>
                                        </p:tav>
                                      </p:tavLst>
                                    </p:anim>
                                  </p:childTnLst>
                                </p:cTn>
                              </p:par>
                              <p:par>
                                <p:cTn id="267" presetID="2" presetClass="entr" presetSubtype="4" fill="hold" grpId="0" nodeType="withEffect">
                                  <p:stCondLst>
                                    <p:cond delay="0"/>
                                  </p:stCondLst>
                                  <p:childTnLst>
                                    <p:set>
                                      <p:cBhvr>
                                        <p:cTn id="268" dur="1" fill="hold">
                                          <p:stCondLst>
                                            <p:cond delay="0"/>
                                          </p:stCondLst>
                                        </p:cTn>
                                        <p:tgtEl>
                                          <p:spTgt spid="1040"/>
                                        </p:tgtEl>
                                        <p:attrNameLst>
                                          <p:attrName>style.visibility</p:attrName>
                                        </p:attrNameLst>
                                      </p:cBhvr>
                                      <p:to>
                                        <p:strVal val="visible"/>
                                      </p:to>
                                    </p:set>
                                    <p:anim calcmode="lin" valueType="num">
                                      <p:cBhvr additive="base">
                                        <p:cTn id="269" dur="2000" fill="hold"/>
                                        <p:tgtEl>
                                          <p:spTgt spid="1040"/>
                                        </p:tgtEl>
                                        <p:attrNameLst>
                                          <p:attrName>ppt_x</p:attrName>
                                        </p:attrNameLst>
                                      </p:cBhvr>
                                      <p:tavLst>
                                        <p:tav tm="0">
                                          <p:val>
                                            <p:strVal val="#ppt_x"/>
                                          </p:val>
                                        </p:tav>
                                        <p:tav tm="100000">
                                          <p:val>
                                            <p:strVal val="#ppt_x"/>
                                          </p:val>
                                        </p:tav>
                                      </p:tavLst>
                                    </p:anim>
                                    <p:anim calcmode="lin" valueType="num">
                                      <p:cBhvr additive="base">
                                        <p:cTn id="270" dur="2000" fill="hold"/>
                                        <p:tgtEl>
                                          <p:spTgt spid="1040"/>
                                        </p:tgtEl>
                                        <p:attrNameLst>
                                          <p:attrName>ppt_y</p:attrName>
                                        </p:attrNameLst>
                                      </p:cBhvr>
                                      <p:tavLst>
                                        <p:tav tm="0">
                                          <p:val>
                                            <p:strVal val="1+#ppt_h/2"/>
                                          </p:val>
                                        </p:tav>
                                        <p:tav tm="100000">
                                          <p:val>
                                            <p:strVal val="#ppt_y"/>
                                          </p:val>
                                        </p:tav>
                                      </p:tavLst>
                                    </p:anim>
                                  </p:childTnLst>
                                </p:cTn>
                              </p:par>
                              <p:par>
                                <p:cTn id="271" presetID="2" presetClass="entr" presetSubtype="4" fill="hold" grpId="0" nodeType="withEffect">
                                  <p:stCondLst>
                                    <p:cond delay="0"/>
                                  </p:stCondLst>
                                  <p:childTnLst>
                                    <p:set>
                                      <p:cBhvr>
                                        <p:cTn id="272" dur="1" fill="hold">
                                          <p:stCondLst>
                                            <p:cond delay="0"/>
                                          </p:stCondLst>
                                        </p:cTn>
                                        <p:tgtEl>
                                          <p:spTgt spid="1042"/>
                                        </p:tgtEl>
                                        <p:attrNameLst>
                                          <p:attrName>style.visibility</p:attrName>
                                        </p:attrNameLst>
                                      </p:cBhvr>
                                      <p:to>
                                        <p:strVal val="visible"/>
                                      </p:to>
                                    </p:set>
                                    <p:anim calcmode="lin" valueType="num">
                                      <p:cBhvr additive="base">
                                        <p:cTn id="273" dur="2000" fill="hold"/>
                                        <p:tgtEl>
                                          <p:spTgt spid="1042"/>
                                        </p:tgtEl>
                                        <p:attrNameLst>
                                          <p:attrName>ppt_x</p:attrName>
                                        </p:attrNameLst>
                                      </p:cBhvr>
                                      <p:tavLst>
                                        <p:tav tm="0">
                                          <p:val>
                                            <p:strVal val="#ppt_x"/>
                                          </p:val>
                                        </p:tav>
                                        <p:tav tm="100000">
                                          <p:val>
                                            <p:strVal val="#ppt_x"/>
                                          </p:val>
                                        </p:tav>
                                      </p:tavLst>
                                    </p:anim>
                                    <p:anim calcmode="lin" valueType="num">
                                      <p:cBhvr additive="base">
                                        <p:cTn id="274" dur="2000" fill="hold"/>
                                        <p:tgtEl>
                                          <p:spTgt spid="1042"/>
                                        </p:tgtEl>
                                        <p:attrNameLst>
                                          <p:attrName>ppt_y</p:attrName>
                                        </p:attrNameLst>
                                      </p:cBhvr>
                                      <p:tavLst>
                                        <p:tav tm="0">
                                          <p:val>
                                            <p:strVal val="1+#ppt_h/2"/>
                                          </p:val>
                                        </p:tav>
                                        <p:tav tm="100000">
                                          <p:val>
                                            <p:strVal val="#ppt_y"/>
                                          </p:val>
                                        </p:tav>
                                      </p:tavLst>
                                    </p:anim>
                                  </p:childTnLst>
                                </p:cTn>
                              </p:par>
                              <p:par>
                                <p:cTn id="275" presetID="2" presetClass="entr" presetSubtype="4" fill="hold" grpId="0" nodeType="withEffect">
                                  <p:stCondLst>
                                    <p:cond delay="0"/>
                                  </p:stCondLst>
                                  <p:childTnLst>
                                    <p:set>
                                      <p:cBhvr>
                                        <p:cTn id="276" dur="1" fill="hold">
                                          <p:stCondLst>
                                            <p:cond delay="0"/>
                                          </p:stCondLst>
                                        </p:cTn>
                                        <p:tgtEl>
                                          <p:spTgt spid="1043"/>
                                        </p:tgtEl>
                                        <p:attrNameLst>
                                          <p:attrName>style.visibility</p:attrName>
                                        </p:attrNameLst>
                                      </p:cBhvr>
                                      <p:to>
                                        <p:strVal val="visible"/>
                                      </p:to>
                                    </p:set>
                                    <p:anim calcmode="lin" valueType="num">
                                      <p:cBhvr additive="base">
                                        <p:cTn id="277" dur="2000" fill="hold"/>
                                        <p:tgtEl>
                                          <p:spTgt spid="1043"/>
                                        </p:tgtEl>
                                        <p:attrNameLst>
                                          <p:attrName>ppt_x</p:attrName>
                                        </p:attrNameLst>
                                      </p:cBhvr>
                                      <p:tavLst>
                                        <p:tav tm="0">
                                          <p:val>
                                            <p:strVal val="#ppt_x"/>
                                          </p:val>
                                        </p:tav>
                                        <p:tav tm="100000">
                                          <p:val>
                                            <p:strVal val="#ppt_x"/>
                                          </p:val>
                                        </p:tav>
                                      </p:tavLst>
                                    </p:anim>
                                    <p:anim calcmode="lin" valueType="num">
                                      <p:cBhvr additive="base">
                                        <p:cTn id="278" dur="2000" fill="hold"/>
                                        <p:tgtEl>
                                          <p:spTgt spid="1043"/>
                                        </p:tgtEl>
                                        <p:attrNameLst>
                                          <p:attrName>ppt_y</p:attrName>
                                        </p:attrNameLst>
                                      </p:cBhvr>
                                      <p:tavLst>
                                        <p:tav tm="0">
                                          <p:val>
                                            <p:strVal val="1+#ppt_h/2"/>
                                          </p:val>
                                        </p:tav>
                                        <p:tav tm="100000">
                                          <p:val>
                                            <p:strVal val="#ppt_y"/>
                                          </p:val>
                                        </p:tav>
                                      </p:tavLst>
                                    </p:anim>
                                  </p:childTnLst>
                                </p:cTn>
                              </p:par>
                              <p:par>
                                <p:cTn id="279" presetID="2" presetClass="entr" presetSubtype="4" fill="hold" grpId="0" nodeType="withEffect">
                                  <p:stCondLst>
                                    <p:cond delay="0"/>
                                  </p:stCondLst>
                                  <p:childTnLst>
                                    <p:set>
                                      <p:cBhvr>
                                        <p:cTn id="280" dur="1" fill="hold">
                                          <p:stCondLst>
                                            <p:cond delay="0"/>
                                          </p:stCondLst>
                                        </p:cTn>
                                        <p:tgtEl>
                                          <p:spTgt spid="1045"/>
                                        </p:tgtEl>
                                        <p:attrNameLst>
                                          <p:attrName>style.visibility</p:attrName>
                                        </p:attrNameLst>
                                      </p:cBhvr>
                                      <p:to>
                                        <p:strVal val="visible"/>
                                      </p:to>
                                    </p:set>
                                    <p:anim calcmode="lin" valueType="num">
                                      <p:cBhvr additive="base">
                                        <p:cTn id="281" dur="2000" fill="hold"/>
                                        <p:tgtEl>
                                          <p:spTgt spid="1045"/>
                                        </p:tgtEl>
                                        <p:attrNameLst>
                                          <p:attrName>ppt_x</p:attrName>
                                        </p:attrNameLst>
                                      </p:cBhvr>
                                      <p:tavLst>
                                        <p:tav tm="0">
                                          <p:val>
                                            <p:strVal val="#ppt_x"/>
                                          </p:val>
                                        </p:tav>
                                        <p:tav tm="100000">
                                          <p:val>
                                            <p:strVal val="#ppt_x"/>
                                          </p:val>
                                        </p:tav>
                                      </p:tavLst>
                                    </p:anim>
                                    <p:anim calcmode="lin" valueType="num">
                                      <p:cBhvr additive="base">
                                        <p:cTn id="282" dur="2000" fill="hold"/>
                                        <p:tgtEl>
                                          <p:spTgt spid="1045"/>
                                        </p:tgtEl>
                                        <p:attrNameLst>
                                          <p:attrName>ppt_y</p:attrName>
                                        </p:attrNameLst>
                                      </p:cBhvr>
                                      <p:tavLst>
                                        <p:tav tm="0">
                                          <p:val>
                                            <p:strVal val="1+#ppt_h/2"/>
                                          </p:val>
                                        </p:tav>
                                        <p:tav tm="100000">
                                          <p:val>
                                            <p:strVal val="#ppt_y"/>
                                          </p:val>
                                        </p:tav>
                                      </p:tavLst>
                                    </p:anim>
                                  </p:childTnLst>
                                </p:cTn>
                              </p:par>
                              <p:par>
                                <p:cTn id="283" presetID="2" presetClass="entr" presetSubtype="4" fill="hold" grpId="0" nodeType="withEffect">
                                  <p:stCondLst>
                                    <p:cond delay="0"/>
                                  </p:stCondLst>
                                  <p:childTnLst>
                                    <p:set>
                                      <p:cBhvr>
                                        <p:cTn id="284" dur="1" fill="hold">
                                          <p:stCondLst>
                                            <p:cond delay="0"/>
                                          </p:stCondLst>
                                        </p:cTn>
                                        <p:tgtEl>
                                          <p:spTgt spid="1050"/>
                                        </p:tgtEl>
                                        <p:attrNameLst>
                                          <p:attrName>style.visibility</p:attrName>
                                        </p:attrNameLst>
                                      </p:cBhvr>
                                      <p:to>
                                        <p:strVal val="visible"/>
                                      </p:to>
                                    </p:set>
                                    <p:anim calcmode="lin" valueType="num">
                                      <p:cBhvr additive="base">
                                        <p:cTn id="285" dur="2000" fill="hold"/>
                                        <p:tgtEl>
                                          <p:spTgt spid="1050"/>
                                        </p:tgtEl>
                                        <p:attrNameLst>
                                          <p:attrName>ppt_x</p:attrName>
                                        </p:attrNameLst>
                                      </p:cBhvr>
                                      <p:tavLst>
                                        <p:tav tm="0">
                                          <p:val>
                                            <p:strVal val="#ppt_x"/>
                                          </p:val>
                                        </p:tav>
                                        <p:tav tm="100000">
                                          <p:val>
                                            <p:strVal val="#ppt_x"/>
                                          </p:val>
                                        </p:tav>
                                      </p:tavLst>
                                    </p:anim>
                                    <p:anim calcmode="lin" valueType="num">
                                      <p:cBhvr additive="base">
                                        <p:cTn id="286" dur="2000" fill="hold"/>
                                        <p:tgtEl>
                                          <p:spTgt spid="1050"/>
                                        </p:tgtEl>
                                        <p:attrNameLst>
                                          <p:attrName>ppt_y</p:attrName>
                                        </p:attrNameLst>
                                      </p:cBhvr>
                                      <p:tavLst>
                                        <p:tav tm="0">
                                          <p:val>
                                            <p:strVal val="1+#ppt_h/2"/>
                                          </p:val>
                                        </p:tav>
                                        <p:tav tm="100000">
                                          <p:val>
                                            <p:strVal val="#ppt_y"/>
                                          </p:val>
                                        </p:tav>
                                      </p:tavLst>
                                    </p:anim>
                                  </p:childTnLst>
                                </p:cTn>
                              </p:par>
                              <p:par>
                                <p:cTn id="287" presetID="2" presetClass="entr" presetSubtype="4" fill="hold" grpId="0" nodeType="withEffect">
                                  <p:stCondLst>
                                    <p:cond delay="0"/>
                                  </p:stCondLst>
                                  <p:childTnLst>
                                    <p:set>
                                      <p:cBhvr>
                                        <p:cTn id="288" dur="1" fill="hold">
                                          <p:stCondLst>
                                            <p:cond delay="0"/>
                                          </p:stCondLst>
                                        </p:cTn>
                                        <p:tgtEl>
                                          <p:spTgt spid="1051"/>
                                        </p:tgtEl>
                                        <p:attrNameLst>
                                          <p:attrName>style.visibility</p:attrName>
                                        </p:attrNameLst>
                                      </p:cBhvr>
                                      <p:to>
                                        <p:strVal val="visible"/>
                                      </p:to>
                                    </p:set>
                                    <p:anim calcmode="lin" valueType="num">
                                      <p:cBhvr additive="base">
                                        <p:cTn id="289" dur="2000" fill="hold"/>
                                        <p:tgtEl>
                                          <p:spTgt spid="1051"/>
                                        </p:tgtEl>
                                        <p:attrNameLst>
                                          <p:attrName>ppt_x</p:attrName>
                                        </p:attrNameLst>
                                      </p:cBhvr>
                                      <p:tavLst>
                                        <p:tav tm="0">
                                          <p:val>
                                            <p:strVal val="#ppt_x"/>
                                          </p:val>
                                        </p:tav>
                                        <p:tav tm="100000">
                                          <p:val>
                                            <p:strVal val="#ppt_x"/>
                                          </p:val>
                                        </p:tav>
                                      </p:tavLst>
                                    </p:anim>
                                    <p:anim calcmode="lin" valueType="num">
                                      <p:cBhvr additive="base">
                                        <p:cTn id="290" dur="2000" fill="hold"/>
                                        <p:tgtEl>
                                          <p:spTgt spid="1051"/>
                                        </p:tgtEl>
                                        <p:attrNameLst>
                                          <p:attrName>ppt_y</p:attrName>
                                        </p:attrNameLst>
                                      </p:cBhvr>
                                      <p:tavLst>
                                        <p:tav tm="0">
                                          <p:val>
                                            <p:strVal val="1+#ppt_h/2"/>
                                          </p:val>
                                        </p:tav>
                                        <p:tav tm="100000">
                                          <p:val>
                                            <p:strVal val="#ppt_y"/>
                                          </p:val>
                                        </p:tav>
                                      </p:tavLst>
                                    </p:anim>
                                  </p:childTnLst>
                                </p:cTn>
                              </p:par>
                              <p:par>
                                <p:cTn id="291" presetID="2" presetClass="entr" presetSubtype="4" fill="hold" grpId="0" nodeType="withEffect">
                                  <p:stCondLst>
                                    <p:cond delay="0"/>
                                  </p:stCondLst>
                                  <p:childTnLst>
                                    <p:set>
                                      <p:cBhvr>
                                        <p:cTn id="292" dur="1" fill="hold">
                                          <p:stCondLst>
                                            <p:cond delay="0"/>
                                          </p:stCondLst>
                                        </p:cTn>
                                        <p:tgtEl>
                                          <p:spTgt spid="1052"/>
                                        </p:tgtEl>
                                        <p:attrNameLst>
                                          <p:attrName>style.visibility</p:attrName>
                                        </p:attrNameLst>
                                      </p:cBhvr>
                                      <p:to>
                                        <p:strVal val="visible"/>
                                      </p:to>
                                    </p:set>
                                    <p:anim calcmode="lin" valueType="num">
                                      <p:cBhvr additive="base">
                                        <p:cTn id="293" dur="2000" fill="hold"/>
                                        <p:tgtEl>
                                          <p:spTgt spid="1052"/>
                                        </p:tgtEl>
                                        <p:attrNameLst>
                                          <p:attrName>ppt_x</p:attrName>
                                        </p:attrNameLst>
                                      </p:cBhvr>
                                      <p:tavLst>
                                        <p:tav tm="0">
                                          <p:val>
                                            <p:strVal val="#ppt_x"/>
                                          </p:val>
                                        </p:tav>
                                        <p:tav tm="100000">
                                          <p:val>
                                            <p:strVal val="#ppt_x"/>
                                          </p:val>
                                        </p:tav>
                                      </p:tavLst>
                                    </p:anim>
                                    <p:anim calcmode="lin" valueType="num">
                                      <p:cBhvr additive="base">
                                        <p:cTn id="294" dur="2000" fill="hold"/>
                                        <p:tgtEl>
                                          <p:spTgt spid="1052"/>
                                        </p:tgtEl>
                                        <p:attrNameLst>
                                          <p:attrName>ppt_y</p:attrName>
                                        </p:attrNameLst>
                                      </p:cBhvr>
                                      <p:tavLst>
                                        <p:tav tm="0">
                                          <p:val>
                                            <p:strVal val="1+#ppt_h/2"/>
                                          </p:val>
                                        </p:tav>
                                        <p:tav tm="100000">
                                          <p:val>
                                            <p:strVal val="#ppt_y"/>
                                          </p:val>
                                        </p:tav>
                                      </p:tavLst>
                                    </p:anim>
                                  </p:childTnLst>
                                </p:cTn>
                              </p:par>
                            </p:childTnLst>
                          </p:cTn>
                        </p:par>
                      </p:childTnLst>
                    </p:cTn>
                  </p:par>
                  <p:par>
                    <p:cTn id="295" fill="hold">
                      <p:stCondLst>
                        <p:cond delay="indefinite"/>
                      </p:stCondLst>
                      <p:childTnLst>
                        <p:par>
                          <p:cTn id="296" fill="hold">
                            <p:stCondLst>
                              <p:cond delay="0"/>
                            </p:stCondLst>
                            <p:childTnLst>
                              <p:par>
                                <p:cTn id="297" presetID="42" presetClass="entr" presetSubtype="0" fill="hold" grpId="0" nodeType="clickEffect">
                                  <p:stCondLst>
                                    <p:cond delay="0"/>
                                  </p:stCondLst>
                                  <p:childTnLst>
                                    <p:set>
                                      <p:cBhvr>
                                        <p:cTn id="298" dur="1" fill="hold">
                                          <p:stCondLst>
                                            <p:cond delay="0"/>
                                          </p:stCondLst>
                                        </p:cTn>
                                        <p:tgtEl>
                                          <p:spTgt spid="30"/>
                                        </p:tgtEl>
                                        <p:attrNameLst>
                                          <p:attrName>style.visibility</p:attrName>
                                        </p:attrNameLst>
                                      </p:cBhvr>
                                      <p:to>
                                        <p:strVal val="visible"/>
                                      </p:to>
                                    </p:set>
                                    <p:animEffect transition="in" filter="fade">
                                      <p:cBhvr>
                                        <p:cTn id="299" dur="2000"/>
                                        <p:tgtEl>
                                          <p:spTgt spid="30"/>
                                        </p:tgtEl>
                                      </p:cBhvr>
                                    </p:animEffect>
                                    <p:anim calcmode="lin" valueType="num">
                                      <p:cBhvr>
                                        <p:cTn id="300" dur="2000" fill="hold"/>
                                        <p:tgtEl>
                                          <p:spTgt spid="30"/>
                                        </p:tgtEl>
                                        <p:attrNameLst>
                                          <p:attrName>ppt_x</p:attrName>
                                        </p:attrNameLst>
                                      </p:cBhvr>
                                      <p:tavLst>
                                        <p:tav tm="0">
                                          <p:val>
                                            <p:strVal val="#ppt_x"/>
                                          </p:val>
                                        </p:tav>
                                        <p:tav tm="100000">
                                          <p:val>
                                            <p:strVal val="#ppt_x"/>
                                          </p:val>
                                        </p:tav>
                                      </p:tavLst>
                                    </p:anim>
                                    <p:anim calcmode="lin" valueType="num">
                                      <p:cBhvr>
                                        <p:cTn id="301" dur="2000" fill="hold"/>
                                        <p:tgtEl>
                                          <p:spTgt spid="30"/>
                                        </p:tgtEl>
                                        <p:attrNameLst>
                                          <p:attrName>ppt_y</p:attrName>
                                        </p:attrNameLst>
                                      </p:cBhvr>
                                      <p:tavLst>
                                        <p:tav tm="0">
                                          <p:val>
                                            <p:strVal val="#ppt_y+.1"/>
                                          </p:val>
                                        </p:tav>
                                        <p:tav tm="100000">
                                          <p:val>
                                            <p:strVal val="#ppt_y"/>
                                          </p:val>
                                        </p:tav>
                                      </p:tavLst>
                                    </p:anim>
                                  </p:childTnLst>
                                </p:cTn>
                              </p:par>
                              <p:par>
                                <p:cTn id="302" presetID="42" presetClass="entr" presetSubtype="0" fill="hold" grpId="0" nodeType="withEffect">
                                  <p:stCondLst>
                                    <p:cond delay="0"/>
                                  </p:stCondLst>
                                  <p:childTnLst>
                                    <p:set>
                                      <p:cBhvr>
                                        <p:cTn id="303" dur="1" fill="hold">
                                          <p:stCondLst>
                                            <p:cond delay="0"/>
                                          </p:stCondLst>
                                        </p:cTn>
                                        <p:tgtEl>
                                          <p:spTgt spid="31"/>
                                        </p:tgtEl>
                                        <p:attrNameLst>
                                          <p:attrName>style.visibility</p:attrName>
                                        </p:attrNameLst>
                                      </p:cBhvr>
                                      <p:to>
                                        <p:strVal val="visible"/>
                                      </p:to>
                                    </p:set>
                                    <p:animEffect transition="in" filter="fade">
                                      <p:cBhvr>
                                        <p:cTn id="304" dur="2000"/>
                                        <p:tgtEl>
                                          <p:spTgt spid="31"/>
                                        </p:tgtEl>
                                      </p:cBhvr>
                                    </p:animEffect>
                                    <p:anim calcmode="lin" valueType="num">
                                      <p:cBhvr>
                                        <p:cTn id="305" dur="2000" fill="hold"/>
                                        <p:tgtEl>
                                          <p:spTgt spid="31"/>
                                        </p:tgtEl>
                                        <p:attrNameLst>
                                          <p:attrName>ppt_x</p:attrName>
                                        </p:attrNameLst>
                                      </p:cBhvr>
                                      <p:tavLst>
                                        <p:tav tm="0">
                                          <p:val>
                                            <p:strVal val="#ppt_x"/>
                                          </p:val>
                                        </p:tav>
                                        <p:tav tm="100000">
                                          <p:val>
                                            <p:strVal val="#ppt_x"/>
                                          </p:val>
                                        </p:tav>
                                      </p:tavLst>
                                    </p:anim>
                                    <p:anim calcmode="lin" valueType="num">
                                      <p:cBhvr>
                                        <p:cTn id="306" dur="2000" fill="hold"/>
                                        <p:tgtEl>
                                          <p:spTgt spid="31"/>
                                        </p:tgtEl>
                                        <p:attrNameLst>
                                          <p:attrName>ppt_y</p:attrName>
                                        </p:attrNameLst>
                                      </p:cBhvr>
                                      <p:tavLst>
                                        <p:tav tm="0">
                                          <p:val>
                                            <p:strVal val="#ppt_y+.1"/>
                                          </p:val>
                                        </p:tav>
                                        <p:tav tm="100000">
                                          <p:val>
                                            <p:strVal val="#ppt_y"/>
                                          </p:val>
                                        </p:tav>
                                      </p:tavLst>
                                    </p:anim>
                                  </p:childTnLst>
                                </p:cTn>
                              </p:par>
                              <p:par>
                                <p:cTn id="307" presetID="42" presetClass="entr" presetSubtype="0" fill="hold" grpId="0" nodeType="withEffect">
                                  <p:stCondLst>
                                    <p:cond delay="0"/>
                                  </p:stCondLst>
                                  <p:childTnLst>
                                    <p:set>
                                      <p:cBhvr>
                                        <p:cTn id="308" dur="1" fill="hold">
                                          <p:stCondLst>
                                            <p:cond delay="0"/>
                                          </p:stCondLst>
                                        </p:cTn>
                                        <p:tgtEl>
                                          <p:spTgt spid="1035"/>
                                        </p:tgtEl>
                                        <p:attrNameLst>
                                          <p:attrName>style.visibility</p:attrName>
                                        </p:attrNameLst>
                                      </p:cBhvr>
                                      <p:to>
                                        <p:strVal val="visible"/>
                                      </p:to>
                                    </p:set>
                                    <p:animEffect transition="in" filter="fade">
                                      <p:cBhvr>
                                        <p:cTn id="309" dur="2000"/>
                                        <p:tgtEl>
                                          <p:spTgt spid="1035"/>
                                        </p:tgtEl>
                                      </p:cBhvr>
                                    </p:animEffect>
                                    <p:anim calcmode="lin" valueType="num">
                                      <p:cBhvr>
                                        <p:cTn id="310" dur="2000" fill="hold"/>
                                        <p:tgtEl>
                                          <p:spTgt spid="1035"/>
                                        </p:tgtEl>
                                        <p:attrNameLst>
                                          <p:attrName>ppt_x</p:attrName>
                                        </p:attrNameLst>
                                      </p:cBhvr>
                                      <p:tavLst>
                                        <p:tav tm="0">
                                          <p:val>
                                            <p:strVal val="#ppt_x"/>
                                          </p:val>
                                        </p:tav>
                                        <p:tav tm="100000">
                                          <p:val>
                                            <p:strVal val="#ppt_x"/>
                                          </p:val>
                                        </p:tav>
                                      </p:tavLst>
                                    </p:anim>
                                    <p:anim calcmode="lin" valueType="num">
                                      <p:cBhvr>
                                        <p:cTn id="311" dur="2000" fill="hold"/>
                                        <p:tgtEl>
                                          <p:spTgt spid="1035"/>
                                        </p:tgtEl>
                                        <p:attrNameLst>
                                          <p:attrName>ppt_y</p:attrName>
                                        </p:attrNameLst>
                                      </p:cBhvr>
                                      <p:tavLst>
                                        <p:tav tm="0">
                                          <p:val>
                                            <p:strVal val="#ppt_y+.1"/>
                                          </p:val>
                                        </p:tav>
                                        <p:tav tm="100000">
                                          <p:val>
                                            <p:strVal val="#ppt_y"/>
                                          </p:val>
                                        </p:tav>
                                      </p:tavLst>
                                    </p:anim>
                                  </p:childTnLst>
                                </p:cTn>
                              </p:par>
                            </p:childTnLst>
                          </p:cTn>
                        </p:par>
                      </p:childTnLst>
                    </p:cTn>
                  </p:par>
                  <p:par>
                    <p:cTn id="312" fill="hold">
                      <p:stCondLst>
                        <p:cond delay="indefinite"/>
                      </p:stCondLst>
                      <p:childTnLst>
                        <p:par>
                          <p:cTn id="313" fill="hold">
                            <p:stCondLst>
                              <p:cond delay="0"/>
                            </p:stCondLst>
                            <p:childTnLst>
                              <p:par>
                                <p:cTn id="314" presetID="26" presetClass="entr" presetSubtype="0" fill="hold" grpId="0" nodeType="clickEffect">
                                  <p:stCondLst>
                                    <p:cond delay="0"/>
                                  </p:stCondLst>
                                  <p:childTnLst>
                                    <p:set>
                                      <p:cBhvr>
                                        <p:cTn id="315" dur="1" fill="hold">
                                          <p:stCondLst>
                                            <p:cond delay="0"/>
                                          </p:stCondLst>
                                        </p:cTn>
                                        <p:tgtEl>
                                          <p:spTgt spid="1024"/>
                                        </p:tgtEl>
                                        <p:attrNameLst>
                                          <p:attrName>style.visibility</p:attrName>
                                        </p:attrNameLst>
                                      </p:cBhvr>
                                      <p:to>
                                        <p:strVal val="visible"/>
                                      </p:to>
                                    </p:set>
                                    <p:animEffect transition="in" filter="wipe(down)">
                                      <p:cBhvr>
                                        <p:cTn id="316" dur="570">
                                          <p:stCondLst>
                                            <p:cond delay="0"/>
                                          </p:stCondLst>
                                        </p:cTn>
                                        <p:tgtEl>
                                          <p:spTgt spid="1024"/>
                                        </p:tgtEl>
                                      </p:cBhvr>
                                    </p:animEffect>
                                    <p:anim calcmode="lin" valueType="num">
                                      <p:cBhvr>
                                        <p:cTn id="317" dur="1792" tmFilter="0,0; 0.14,0.36; 0.43,0.73; 0.71,0.91; 1.0,1.0">
                                          <p:stCondLst>
                                            <p:cond delay="0"/>
                                          </p:stCondLst>
                                        </p:cTn>
                                        <p:tgtEl>
                                          <p:spTgt spid="1024"/>
                                        </p:tgtEl>
                                        <p:attrNameLst>
                                          <p:attrName>ppt_x</p:attrName>
                                        </p:attrNameLst>
                                      </p:cBhvr>
                                      <p:tavLst>
                                        <p:tav tm="0">
                                          <p:val>
                                            <p:strVal val="#ppt_x-0.25"/>
                                          </p:val>
                                        </p:tav>
                                        <p:tav tm="100000">
                                          <p:val>
                                            <p:strVal val="#ppt_x"/>
                                          </p:val>
                                        </p:tav>
                                      </p:tavLst>
                                    </p:anim>
                                    <p:anim calcmode="lin" valueType="num">
                                      <p:cBhvr>
                                        <p:cTn id="318" dur="653" tmFilter="0.0,0.0; 0.25,0.07; 0.50,0.2; 0.75,0.467; 1.0,1.0">
                                          <p:stCondLst>
                                            <p:cond delay="0"/>
                                          </p:stCondLst>
                                        </p:cTn>
                                        <p:tgtEl>
                                          <p:spTgt spid="1024"/>
                                        </p:tgtEl>
                                        <p:attrNameLst>
                                          <p:attrName>ppt_y</p:attrName>
                                        </p:attrNameLst>
                                      </p:cBhvr>
                                      <p:tavLst>
                                        <p:tav tm="0" fmla="#ppt_y-sin(pi*$)/3">
                                          <p:val>
                                            <p:fltVal val="0.5"/>
                                          </p:val>
                                        </p:tav>
                                        <p:tav tm="100000">
                                          <p:val>
                                            <p:fltVal val="1"/>
                                          </p:val>
                                        </p:tav>
                                      </p:tavLst>
                                    </p:anim>
                                    <p:anim calcmode="lin" valueType="num">
                                      <p:cBhvr>
                                        <p:cTn id="319" dur="653" tmFilter="0, 0; 0.125,0.2665; 0.25,0.4; 0.375,0.465; 0.5,0.5;  0.625,0.535; 0.75,0.6; 0.875,0.7335; 1,1">
                                          <p:stCondLst>
                                            <p:cond delay="653"/>
                                          </p:stCondLst>
                                        </p:cTn>
                                        <p:tgtEl>
                                          <p:spTgt spid="1024"/>
                                        </p:tgtEl>
                                        <p:attrNameLst>
                                          <p:attrName>ppt_y</p:attrName>
                                        </p:attrNameLst>
                                      </p:cBhvr>
                                      <p:tavLst>
                                        <p:tav tm="0" fmla="#ppt_y-sin(pi*$)/9">
                                          <p:val>
                                            <p:fltVal val="0"/>
                                          </p:val>
                                        </p:tav>
                                        <p:tav tm="100000">
                                          <p:val>
                                            <p:fltVal val="1"/>
                                          </p:val>
                                        </p:tav>
                                      </p:tavLst>
                                    </p:anim>
                                    <p:anim calcmode="lin" valueType="num">
                                      <p:cBhvr>
                                        <p:cTn id="320" dur="2" tmFilter="0, 0; 0.125,0.2665; 0.25,0.4; 0.375,0.465; 0.5,0.5;  0.625,0.535; 0.75,0.6; 0.875,0.7335; 1,1">
                                          <p:stCondLst>
                                            <p:cond delay="1302"/>
                                          </p:stCondLst>
                                        </p:cTn>
                                        <p:tgtEl>
                                          <p:spTgt spid="1024"/>
                                        </p:tgtEl>
                                        <p:attrNameLst>
                                          <p:attrName>ppt_y</p:attrName>
                                        </p:attrNameLst>
                                      </p:cBhvr>
                                      <p:tavLst>
                                        <p:tav tm="0" fmla="#ppt_y-sin(pi*$)/27">
                                          <p:val>
                                            <p:fltVal val="0"/>
                                          </p:val>
                                        </p:tav>
                                        <p:tav tm="100000">
                                          <p:val>
                                            <p:fltVal val="1"/>
                                          </p:val>
                                        </p:tav>
                                      </p:tavLst>
                                    </p:anim>
                                    <p:anim calcmode="lin" valueType="num">
                                      <p:cBhvr>
                                        <p:cTn id="321" dur="1" tmFilter="0, 0; 0.125,0.2665; 0.25,0.4; 0.375,0.465; 0.5,0.5;  0.625,0.535; 0.75,0.6; 0.875,0.7335; 1,1">
                                          <p:stCondLst>
                                            <p:cond delay="1999"/>
                                          </p:stCondLst>
                                        </p:cTn>
                                        <p:tgtEl>
                                          <p:spTgt spid="1024"/>
                                        </p:tgtEl>
                                        <p:attrNameLst>
                                          <p:attrName>ppt_y</p:attrName>
                                        </p:attrNameLst>
                                      </p:cBhvr>
                                      <p:tavLst>
                                        <p:tav tm="0" fmla="#ppt_y-sin(pi*$)/81">
                                          <p:val>
                                            <p:fltVal val="0"/>
                                          </p:val>
                                        </p:tav>
                                        <p:tav tm="100000">
                                          <p:val>
                                            <p:fltVal val="1"/>
                                          </p:val>
                                        </p:tav>
                                      </p:tavLst>
                                    </p:anim>
                                    <p:animScale>
                                      <p:cBhvr>
                                        <p:cTn id="322" dur="1">
                                          <p:stCondLst>
                                            <p:cond delay="639"/>
                                          </p:stCondLst>
                                        </p:cTn>
                                        <p:tgtEl>
                                          <p:spTgt spid="1024"/>
                                        </p:tgtEl>
                                      </p:cBhvr>
                                      <p:to x="100000" y="60000"/>
                                    </p:animScale>
                                    <p:animScale>
                                      <p:cBhvr>
                                        <p:cTn id="323" dur="1" decel="50000">
                                          <p:stCondLst>
                                            <p:cond delay="665"/>
                                          </p:stCondLst>
                                        </p:cTn>
                                        <p:tgtEl>
                                          <p:spTgt spid="1024"/>
                                        </p:tgtEl>
                                      </p:cBhvr>
                                      <p:to x="100000" y="100000"/>
                                    </p:animScale>
                                    <p:animScale>
                                      <p:cBhvr>
                                        <p:cTn id="324" dur="1">
                                          <p:stCondLst>
                                            <p:cond delay="1290"/>
                                          </p:stCondLst>
                                        </p:cTn>
                                        <p:tgtEl>
                                          <p:spTgt spid="1024"/>
                                        </p:tgtEl>
                                      </p:cBhvr>
                                      <p:to x="100000" y="80000"/>
                                    </p:animScale>
                                    <p:animScale>
                                      <p:cBhvr>
                                        <p:cTn id="325" dur="1" decel="50000">
                                          <p:stCondLst>
                                            <p:cond delay="1316"/>
                                          </p:stCondLst>
                                        </p:cTn>
                                        <p:tgtEl>
                                          <p:spTgt spid="1024"/>
                                        </p:tgtEl>
                                      </p:cBhvr>
                                      <p:to x="100000" y="100000"/>
                                    </p:animScale>
                                    <p:animScale>
                                      <p:cBhvr>
                                        <p:cTn id="326" dur="1">
                                          <p:stCondLst>
                                            <p:cond delay="1999"/>
                                          </p:stCondLst>
                                        </p:cTn>
                                        <p:tgtEl>
                                          <p:spTgt spid="1024"/>
                                        </p:tgtEl>
                                      </p:cBhvr>
                                      <p:to x="100000" y="90000"/>
                                    </p:animScale>
                                    <p:animScale>
                                      <p:cBhvr>
                                        <p:cTn id="327" dur="1" decel="50000">
                                          <p:stCondLst>
                                            <p:cond delay="1999"/>
                                          </p:stCondLst>
                                        </p:cTn>
                                        <p:tgtEl>
                                          <p:spTgt spid="1024"/>
                                        </p:tgtEl>
                                      </p:cBhvr>
                                      <p:to x="100000" y="100000"/>
                                    </p:animScale>
                                    <p:animScale>
                                      <p:cBhvr>
                                        <p:cTn id="328" dur="1">
                                          <p:stCondLst>
                                            <p:cond delay="1999"/>
                                          </p:stCondLst>
                                        </p:cTn>
                                        <p:tgtEl>
                                          <p:spTgt spid="1024"/>
                                        </p:tgtEl>
                                      </p:cBhvr>
                                      <p:to x="100000" y="95000"/>
                                    </p:animScale>
                                    <p:animScale>
                                      <p:cBhvr>
                                        <p:cTn id="329" dur="1" decel="50000">
                                          <p:stCondLst>
                                            <p:cond delay="1999"/>
                                          </p:stCondLst>
                                        </p:cTn>
                                        <p:tgtEl>
                                          <p:spTgt spid="1024"/>
                                        </p:tgtEl>
                                      </p:cBhvr>
                                      <p:to x="100000" y="100000"/>
                                    </p:animScale>
                                  </p:childTnLst>
                                </p:cTn>
                              </p:par>
                              <p:par>
                                <p:cTn id="330" presetID="26" presetClass="entr" presetSubtype="0" fill="hold" grpId="0" nodeType="withEffect">
                                  <p:stCondLst>
                                    <p:cond delay="0"/>
                                  </p:stCondLst>
                                  <p:childTnLst>
                                    <p:set>
                                      <p:cBhvr>
                                        <p:cTn id="331" dur="1" fill="hold">
                                          <p:stCondLst>
                                            <p:cond delay="0"/>
                                          </p:stCondLst>
                                        </p:cTn>
                                        <p:tgtEl>
                                          <p:spTgt spid="1025"/>
                                        </p:tgtEl>
                                        <p:attrNameLst>
                                          <p:attrName>style.visibility</p:attrName>
                                        </p:attrNameLst>
                                      </p:cBhvr>
                                      <p:to>
                                        <p:strVal val="visible"/>
                                      </p:to>
                                    </p:set>
                                    <p:animEffect transition="in" filter="wipe(down)">
                                      <p:cBhvr>
                                        <p:cTn id="332" dur="570">
                                          <p:stCondLst>
                                            <p:cond delay="0"/>
                                          </p:stCondLst>
                                        </p:cTn>
                                        <p:tgtEl>
                                          <p:spTgt spid="1025"/>
                                        </p:tgtEl>
                                      </p:cBhvr>
                                    </p:animEffect>
                                    <p:anim calcmode="lin" valueType="num">
                                      <p:cBhvr>
                                        <p:cTn id="333" dur="1792" tmFilter="0,0; 0.14,0.36; 0.43,0.73; 0.71,0.91; 1.0,1.0">
                                          <p:stCondLst>
                                            <p:cond delay="0"/>
                                          </p:stCondLst>
                                        </p:cTn>
                                        <p:tgtEl>
                                          <p:spTgt spid="1025"/>
                                        </p:tgtEl>
                                        <p:attrNameLst>
                                          <p:attrName>ppt_x</p:attrName>
                                        </p:attrNameLst>
                                      </p:cBhvr>
                                      <p:tavLst>
                                        <p:tav tm="0">
                                          <p:val>
                                            <p:strVal val="#ppt_x-0.25"/>
                                          </p:val>
                                        </p:tav>
                                        <p:tav tm="100000">
                                          <p:val>
                                            <p:strVal val="#ppt_x"/>
                                          </p:val>
                                        </p:tav>
                                      </p:tavLst>
                                    </p:anim>
                                    <p:anim calcmode="lin" valueType="num">
                                      <p:cBhvr>
                                        <p:cTn id="334" dur="653" tmFilter="0.0,0.0; 0.25,0.07; 0.50,0.2; 0.75,0.467; 1.0,1.0">
                                          <p:stCondLst>
                                            <p:cond delay="0"/>
                                          </p:stCondLst>
                                        </p:cTn>
                                        <p:tgtEl>
                                          <p:spTgt spid="1025"/>
                                        </p:tgtEl>
                                        <p:attrNameLst>
                                          <p:attrName>ppt_y</p:attrName>
                                        </p:attrNameLst>
                                      </p:cBhvr>
                                      <p:tavLst>
                                        <p:tav tm="0" fmla="#ppt_y-sin(pi*$)/3">
                                          <p:val>
                                            <p:fltVal val="0.5"/>
                                          </p:val>
                                        </p:tav>
                                        <p:tav tm="100000">
                                          <p:val>
                                            <p:fltVal val="1"/>
                                          </p:val>
                                        </p:tav>
                                      </p:tavLst>
                                    </p:anim>
                                    <p:anim calcmode="lin" valueType="num">
                                      <p:cBhvr>
                                        <p:cTn id="335" dur="653" tmFilter="0, 0; 0.125,0.2665; 0.25,0.4; 0.375,0.465; 0.5,0.5;  0.625,0.535; 0.75,0.6; 0.875,0.7335; 1,1">
                                          <p:stCondLst>
                                            <p:cond delay="653"/>
                                          </p:stCondLst>
                                        </p:cTn>
                                        <p:tgtEl>
                                          <p:spTgt spid="1025"/>
                                        </p:tgtEl>
                                        <p:attrNameLst>
                                          <p:attrName>ppt_y</p:attrName>
                                        </p:attrNameLst>
                                      </p:cBhvr>
                                      <p:tavLst>
                                        <p:tav tm="0" fmla="#ppt_y-sin(pi*$)/9">
                                          <p:val>
                                            <p:fltVal val="0"/>
                                          </p:val>
                                        </p:tav>
                                        <p:tav tm="100000">
                                          <p:val>
                                            <p:fltVal val="1"/>
                                          </p:val>
                                        </p:tav>
                                      </p:tavLst>
                                    </p:anim>
                                    <p:anim calcmode="lin" valueType="num">
                                      <p:cBhvr>
                                        <p:cTn id="336" dur="2" tmFilter="0, 0; 0.125,0.2665; 0.25,0.4; 0.375,0.465; 0.5,0.5;  0.625,0.535; 0.75,0.6; 0.875,0.7335; 1,1">
                                          <p:stCondLst>
                                            <p:cond delay="1302"/>
                                          </p:stCondLst>
                                        </p:cTn>
                                        <p:tgtEl>
                                          <p:spTgt spid="1025"/>
                                        </p:tgtEl>
                                        <p:attrNameLst>
                                          <p:attrName>ppt_y</p:attrName>
                                        </p:attrNameLst>
                                      </p:cBhvr>
                                      <p:tavLst>
                                        <p:tav tm="0" fmla="#ppt_y-sin(pi*$)/27">
                                          <p:val>
                                            <p:fltVal val="0"/>
                                          </p:val>
                                        </p:tav>
                                        <p:tav tm="100000">
                                          <p:val>
                                            <p:fltVal val="1"/>
                                          </p:val>
                                        </p:tav>
                                      </p:tavLst>
                                    </p:anim>
                                    <p:anim calcmode="lin" valueType="num">
                                      <p:cBhvr>
                                        <p:cTn id="337" dur="1" tmFilter="0, 0; 0.125,0.2665; 0.25,0.4; 0.375,0.465; 0.5,0.5;  0.625,0.535; 0.75,0.6; 0.875,0.7335; 1,1">
                                          <p:stCondLst>
                                            <p:cond delay="1999"/>
                                          </p:stCondLst>
                                        </p:cTn>
                                        <p:tgtEl>
                                          <p:spTgt spid="1025"/>
                                        </p:tgtEl>
                                        <p:attrNameLst>
                                          <p:attrName>ppt_y</p:attrName>
                                        </p:attrNameLst>
                                      </p:cBhvr>
                                      <p:tavLst>
                                        <p:tav tm="0" fmla="#ppt_y-sin(pi*$)/81">
                                          <p:val>
                                            <p:fltVal val="0"/>
                                          </p:val>
                                        </p:tav>
                                        <p:tav tm="100000">
                                          <p:val>
                                            <p:fltVal val="1"/>
                                          </p:val>
                                        </p:tav>
                                      </p:tavLst>
                                    </p:anim>
                                    <p:animScale>
                                      <p:cBhvr>
                                        <p:cTn id="338" dur="1">
                                          <p:stCondLst>
                                            <p:cond delay="639"/>
                                          </p:stCondLst>
                                        </p:cTn>
                                        <p:tgtEl>
                                          <p:spTgt spid="1025"/>
                                        </p:tgtEl>
                                      </p:cBhvr>
                                      <p:to x="100000" y="60000"/>
                                    </p:animScale>
                                    <p:animScale>
                                      <p:cBhvr>
                                        <p:cTn id="339" dur="1" decel="50000">
                                          <p:stCondLst>
                                            <p:cond delay="665"/>
                                          </p:stCondLst>
                                        </p:cTn>
                                        <p:tgtEl>
                                          <p:spTgt spid="1025"/>
                                        </p:tgtEl>
                                      </p:cBhvr>
                                      <p:to x="100000" y="100000"/>
                                    </p:animScale>
                                    <p:animScale>
                                      <p:cBhvr>
                                        <p:cTn id="340" dur="1">
                                          <p:stCondLst>
                                            <p:cond delay="1290"/>
                                          </p:stCondLst>
                                        </p:cTn>
                                        <p:tgtEl>
                                          <p:spTgt spid="1025"/>
                                        </p:tgtEl>
                                      </p:cBhvr>
                                      <p:to x="100000" y="80000"/>
                                    </p:animScale>
                                    <p:animScale>
                                      <p:cBhvr>
                                        <p:cTn id="341" dur="1" decel="50000">
                                          <p:stCondLst>
                                            <p:cond delay="1316"/>
                                          </p:stCondLst>
                                        </p:cTn>
                                        <p:tgtEl>
                                          <p:spTgt spid="1025"/>
                                        </p:tgtEl>
                                      </p:cBhvr>
                                      <p:to x="100000" y="100000"/>
                                    </p:animScale>
                                    <p:animScale>
                                      <p:cBhvr>
                                        <p:cTn id="342" dur="1">
                                          <p:stCondLst>
                                            <p:cond delay="1999"/>
                                          </p:stCondLst>
                                        </p:cTn>
                                        <p:tgtEl>
                                          <p:spTgt spid="1025"/>
                                        </p:tgtEl>
                                      </p:cBhvr>
                                      <p:to x="100000" y="90000"/>
                                    </p:animScale>
                                    <p:animScale>
                                      <p:cBhvr>
                                        <p:cTn id="343" dur="1" decel="50000">
                                          <p:stCondLst>
                                            <p:cond delay="1999"/>
                                          </p:stCondLst>
                                        </p:cTn>
                                        <p:tgtEl>
                                          <p:spTgt spid="1025"/>
                                        </p:tgtEl>
                                      </p:cBhvr>
                                      <p:to x="100000" y="100000"/>
                                    </p:animScale>
                                    <p:animScale>
                                      <p:cBhvr>
                                        <p:cTn id="344" dur="1">
                                          <p:stCondLst>
                                            <p:cond delay="1999"/>
                                          </p:stCondLst>
                                        </p:cTn>
                                        <p:tgtEl>
                                          <p:spTgt spid="1025"/>
                                        </p:tgtEl>
                                      </p:cBhvr>
                                      <p:to x="100000" y="95000"/>
                                    </p:animScale>
                                    <p:animScale>
                                      <p:cBhvr>
                                        <p:cTn id="345" dur="1" decel="50000">
                                          <p:stCondLst>
                                            <p:cond delay="1999"/>
                                          </p:stCondLst>
                                        </p:cTn>
                                        <p:tgtEl>
                                          <p:spTgt spid="1025"/>
                                        </p:tgtEl>
                                      </p:cBhvr>
                                      <p:to x="100000" y="100000"/>
                                    </p:animScale>
                                  </p:childTnLst>
                                </p:cTn>
                              </p:par>
                              <p:par>
                                <p:cTn id="346" presetID="26" presetClass="entr" presetSubtype="0" fill="hold" grpId="0" nodeType="withEffect">
                                  <p:stCondLst>
                                    <p:cond delay="0"/>
                                  </p:stCondLst>
                                  <p:childTnLst>
                                    <p:set>
                                      <p:cBhvr>
                                        <p:cTn id="347" dur="1" fill="hold">
                                          <p:stCondLst>
                                            <p:cond delay="0"/>
                                          </p:stCondLst>
                                        </p:cTn>
                                        <p:tgtEl>
                                          <p:spTgt spid="1039"/>
                                        </p:tgtEl>
                                        <p:attrNameLst>
                                          <p:attrName>style.visibility</p:attrName>
                                        </p:attrNameLst>
                                      </p:cBhvr>
                                      <p:to>
                                        <p:strVal val="visible"/>
                                      </p:to>
                                    </p:set>
                                    <p:animEffect transition="in" filter="wipe(down)">
                                      <p:cBhvr>
                                        <p:cTn id="348" dur="570">
                                          <p:stCondLst>
                                            <p:cond delay="0"/>
                                          </p:stCondLst>
                                        </p:cTn>
                                        <p:tgtEl>
                                          <p:spTgt spid="1039"/>
                                        </p:tgtEl>
                                      </p:cBhvr>
                                    </p:animEffect>
                                    <p:anim calcmode="lin" valueType="num">
                                      <p:cBhvr>
                                        <p:cTn id="349" dur="1792" tmFilter="0,0; 0.14,0.36; 0.43,0.73; 0.71,0.91; 1.0,1.0">
                                          <p:stCondLst>
                                            <p:cond delay="0"/>
                                          </p:stCondLst>
                                        </p:cTn>
                                        <p:tgtEl>
                                          <p:spTgt spid="1039"/>
                                        </p:tgtEl>
                                        <p:attrNameLst>
                                          <p:attrName>ppt_x</p:attrName>
                                        </p:attrNameLst>
                                      </p:cBhvr>
                                      <p:tavLst>
                                        <p:tav tm="0">
                                          <p:val>
                                            <p:strVal val="#ppt_x-0.25"/>
                                          </p:val>
                                        </p:tav>
                                        <p:tav tm="100000">
                                          <p:val>
                                            <p:strVal val="#ppt_x"/>
                                          </p:val>
                                        </p:tav>
                                      </p:tavLst>
                                    </p:anim>
                                    <p:anim calcmode="lin" valueType="num">
                                      <p:cBhvr>
                                        <p:cTn id="350" dur="653" tmFilter="0.0,0.0; 0.25,0.07; 0.50,0.2; 0.75,0.467; 1.0,1.0">
                                          <p:stCondLst>
                                            <p:cond delay="0"/>
                                          </p:stCondLst>
                                        </p:cTn>
                                        <p:tgtEl>
                                          <p:spTgt spid="1039"/>
                                        </p:tgtEl>
                                        <p:attrNameLst>
                                          <p:attrName>ppt_y</p:attrName>
                                        </p:attrNameLst>
                                      </p:cBhvr>
                                      <p:tavLst>
                                        <p:tav tm="0" fmla="#ppt_y-sin(pi*$)/3">
                                          <p:val>
                                            <p:fltVal val="0.5"/>
                                          </p:val>
                                        </p:tav>
                                        <p:tav tm="100000">
                                          <p:val>
                                            <p:fltVal val="1"/>
                                          </p:val>
                                        </p:tav>
                                      </p:tavLst>
                                    </p:anim>
                                    <p:anim calcmode="lin" valueType="num">
                                      <p:cBhvr>
                                        <p:cTn id="351" dur="653" tmFilter="0, 0; 0.125,0.2665; 0.25,0.4; 0.375,0.465; 0.5,0.5;  0.625,0.535; 0.75,0.6; 0.875,0.7335; 1,1">
                                          <p:stCondLst>
                                            <p:cond delay="653"/>
                                          </p:stCondLst>
                                        </p:cTn>
                                        <p:tgtEl>
                                          <p:spTgt spid="1039"/>
                                        </p:tgtEl>
                                        <p:attrNameLst>
                                          <p:attrName>ppt_y</p:attrName>
                                        </p:attrNameLst>
                                      </p:cBhvr>
                                      <p:tavLst>
                                        <p:tav tm="0" fmla="#ppt_y-sin(pi*$)/9">
                                          <p:val>
                                            <p:fltVal val="0"/>
                                          </p:val>
                                        </p:tav>
                                        <p:tav tm="100000">
                                          <p:val>
                                            <p:fltVal val="1"/>
                                          </p:val>
                                        </p:tav>
                                      </p:tavLst>
                                    </p:anim>
                                    <p:anim calcmode="lin" valueType="num">
                                      <p:cBhvr>
                                        <p:cTn id="352" dur="2" tmFilter="0, 0; 0.125,0.2665; 0.25,0.4; 0.375,0.465; 0.5,0.5;  0.625,0.535; 0.75,0.6; 0.875,0.7335; 1,1">
                                          <p:stCondLst>
                                            <p:cond delay="1302"/>
                                          </p:stCondLst>
                                        </p:cTn>
                                        <p:tgtEl>
                                          <p:spTgt spid="1039"/>
                                        </p:tgtEl>
                                        <p:attrNameLst>
                                          <p:attrName>ppt_y</p:attrName>
                                        </p:attrNameLst>
                                      </p:cBhvr>
                                      <p:tavLst>
                                        <p:tav tm="0" fmla="#ppt_y-sin(pi*$)/27">
                                          <p:val>
                                            <p:fltVal val="0"/>
                                          </p:val>
                                        </p:tav>
                                        <p:tav tm="100000">
                                          <p:val>
                                            <p:fltVal val="1"/>
                                          </p:val>
                                        </p:tav>
                                      </p:tavLst>
                                    </p:anim>
                                    <p:anim calcmode="lin" valueType="num">
                                      <p:cBhvr>
                                        <p:cTn id="353" dur="1" tmFilter="0, 0; 0.125,0.2665; 0.25,0.4; 0.375,0.465; 0.5,0.5;  0.625,0.535; 0.75,0.6; 0.875,0.7335; 1,1">
                                          <p:stCondLst>
                                            <p:cond delay="1999"/>
                                          </p:stCondLst>
                                        </p:cTn>
                                        <p:tgtEl>
                                          <p:spTgt spid="1039"/>
                                        </p:tgtEl>
                                        <p:attrNameLst>
                                          <p:attrName>ppt_y</p:attrName>
                                        </p:attrNameLst>
                                      </p:cBhvr>
                                      <p:tavLst>
                                        <p:tav tm="0" fmla="#ppt_y-sin(pi*$)/81">
                                          <p:val>
                                            <p:fltVal val="0"/>
                                          </p:val>
                                        </p:tav>
                                        <p:tav tm="100000">
                                          <p:val>
                                            <p:fltVal val="1"/>
                                          </p:val>
                                        </p:tav>
                                      </p:tavLst>
                                    </p:anim>
                                    <p:animScale>
                                      <p:cBhvr>
                                        <p:cTn id="354" dur="1">
                                          <p:stCondLst>
                                            <p:cond delay="639"/>
                                          </p:stCondLst>
                                        </p:cTn>
                                        <p:tgtEl>
                                          <p:spTgt spid="1039"/>
                                        </p:tgtEl>
                                      </p:cBhvr>
                                      <p:to x="100000" y="60000"/>
                                    </p:animScale>
                                    <p:animScale>
                                      <p:cBhvr>
                                        <p:cTn id="355" dur="1" decel="50000">
                                          <p:stCondLst>
                                            <p:cond delay="665"/>
                                          </p:stCondLst>
                                        </p:cTn>
                                        <p:tgtEl>
                                          <p:spTgt spid="1039"/>
                                        </p:tgtEl>
                                      </p:cBhvr>
                                      <p:to x="100000" y="100000"/>
                                    </p:animScale>
                                    <p:animScale>
                                      <p:cBhvr>
                                        <p:cTn id="356" dur="1">
                                          <p:stCondLst>
                                            <p:cond delay="1290"/>
                                          </p:stCondLst>
                                        </p:cTn>
                                        <p:tgtEl>
                                          <p:spTgt spid="1039"/>
                                        </p:tgtEl>
                                      </p:cBhvr>
                                      <p:to x="100000" y="80000"/>
                                    </p:animScale>
                                    <p:animScale>
                                      <p:cBhvr>
                                        <p:cTn id="357" dur="1" decel="50000">
                                          <p:stCondLst>
                                            <p:cond delay="1316"/>
                                          </p:stCondLst>
                                        </p:cTn>
                                        <p:tgtEl>
                                          <p:spTgt spid="1039"/>
                                        </p:tgtEl>
                                      </p:cBhvr>
                                      <p:to x="100000" y="100000"/>
                                    </p:animScale>
                                    <p:animScale>
                                      <p:cBhvr>
                                        <p:cTn id="358" dur="1">
                                          <p:stCondLst>
                                            <p:cond delay="1999"/>
                                          </p:stCondLst>
                                        </p:cTn>
                                        <p:tgtEl>
                                          <p:spTgt spid="1039"/>
                                        </p:tgtEl>
                                      </p:cBhvr>
                                      <p:to x="100000" y="90000"/>
                                    </p:animScale>
                                    <p:animScale>
                                      <p:cBhvr>
                                        <p:cTn id="359" dur="1" decel="50000">
                                          <p:stCondLst>
                                            <p:cond delay="1999"/>
                                          </p:stCondLst>
                                        </p:cTn>
                                        <p:tgtEl>
                                          <p:spTgt spid="1039"/>
                                        </p:tgtEl>
                                      </p:cBhvr>
                                      <p:to x="100000" y="100000"/>
                                    </p:animScale>
                                    <p:animScale>
                                      <p:cBhvr>
                                        <p:cTn id="360" dur="1">
                                          <p:stCondLst>
                                            <p:cond delay="1999"/>
                                          </p:stCondLst>
                                        </p:cTn>
                                        <p:tgtEl>
                                          <p:spTgt spid="1039"/>
                                        </p:tgtEl>
                                      </p:cBhvr>
                                      <p:to x="100000" y="95000"/>
                                    </p:animScale>
                                    <p:animScale>
                                      <p:cBhvr>
                                        <p:cTn id="361" dur="1" decel="50000">
                                          <p:stCondLst>
                                            <p:cond delay="1999"/>
                                          </p:stCondLst>
                                        </p:cTn>
                                        <p:tgtEl>
                                          <p:spTgt spid="1039"/>
                                        </p:tgtEl>
                                      </p:cBhvr>
                                      <p:to x="100000" y="100000"/>
                                    </p:animScale>
                                  </p:childTnLst>
                                </p:cTn>
                              </p:par>
                            </p:childTnLst>
                          </p:cTn>
                        </p:par>
                      </p:childTnLst>
                    </p:cTn>
                  </p:par>
                  <p:par>
                    <p:cTn id="362" fill="hold">
                      <p:stCondLst>
                        <p:cond delay="indefinite"/>
                      </p:stCondLst>
                      <p:childTnLst>
                        <p:par>
                          <p:cTn id="363" fill="hold">
                            <p:stCondLst>
                              <p:cond delay="0"/>
                            </p:stCondLst>
                            <p:childTnLst>
                              <p:par>
                                <p:cTn id="364" presetID="9" presetClass="entr" presetSubtype="0" fill="hold" grpId="0" nodeType="clickEffect">
                                  <p:stCondLst>
                                    <p:cond delay="0"/>
                                  </p:stCondLst>
                                  <p:childTnLst>
                                    <p:set>
                                      <p:cBhvr>
                                        <p:cTn id="365" dur="1" fill="hold">
                                          <p:stCondLst>
                                            <p:cond delay="0"/>
                                          </p:stCondLst>
                                        </p:cTn>
                                        <p:tgtEl>
                                          <p:spTgt spid="130"/>
                                        </p:tgtEl>
                                        <p:attrNameLst>
                                          <p:attrName>style.visibility</p:attrName>
                                        </p:attrNameLst>
                                      </p:cBhvr>
                                      <p:to>
                                        <p:strVal val="visible"/>
                                      </p:to>
                                    </p:set>
                                    <p:animEffect transition="in" filter="dissolve">
                                      <p:cBhvr>
                                        <p:cTn id="366" dur="500"/>
                                        <p:tgtEl>
                                          <p:spTgt spid="130"/>
                                        </p:tgtEl>
                                      </p:cBhvr>
                                    </p:animEffect>
                                  </p:childTnLst>
                                </p:cTn>
                              </p:par>
                              <p:par>
                                <p:cTn id="367" presetID="9" presetClass="entr" presetSubtype="0" fill="hold" grpId="0" nodeType="withEffect">
                                  <p:stCondLst>
                                    <p:cond delay="0"/>
                                  </p:stCondLst>
                                  <p:childTnLst>
                                    <p:set>
                                      <p:cBhvr>
                                        <p:cTn id="368" dur="1" fill="hold">
                                          <p:stCondLst>
                                            <p:cond delay="0"/>
                                          </p:stCondLst>
                                        </p:cTn>
                                        <p:tgtEl>
                                          <p:spTgt spid="131"/>
                                        </p:tgtEl>
                                        <p:attrNameLst>
                                          <p:attrName>style.visibility</p:attrName>
                                        </p:attrNameLst>
                                      </p:cBhvr>
                                      <p:to>
                                        <p:strVal val="visible"/>
                                      </p:to>
                                    </p:set>
                                    <p:animEffect transition="in" filter="dissolve">
                                      <p:cBhvr>
                                        <p:cTn id="369" dur="500"/>
                                        <p:tgtEl>
                                          <p:spTgt spid="131"/>
                                        </p:tgtEl>
                                      </p:cBhvr>
                                    </p:animEffect>
                                  </p:childTnLst>
                                </p:cTn>
                              </p:par>
                              <p:par>
                                <p:cTn id="370" presetID="9" presetClass="entr" presetSubtype="0" fill="hold" grpId="0" nodeType="withEffect">
                                  <p:stCondLst>
                                    <p:cond delay="0"/>
                                  </p:stCondLst>
                                  <p:childTnLst>
                                    <p:set>
                                      <p:cBhvr>
                                        <p:cTn id="371" dur="1" fill="hold">
                                          <p:stCondLst>
                                            <p:cond delay="0"/>
                                          </p:stCondLst>
                                        </p:cTn>
                                        <p:tgtEl>
                                          <p:spTgt spid="132"/>
                                        </p:tgtEl>
                                        <p:attrNameLst>
                                          <p:attrName>style.visibility</p:attrName>
                                        </p:attrNameLst>
                                      </p:cBhvr>
                                      <p:to>
                                        <p:strVal val="visible"/>
                                      </p:to>
                                    </p:set>
                                    <p:animEffect transition="in" filter="dissolve">
                                      <p:cBhvr>
                                        <p:cTn id="372"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1024" grpId="0" animBg="1"/>
      <p:bldP spid="1025" grpId="0" animBg="1"/>
      <p:bldP spid="1027" grpId="0"/>
      <p:bldP spid="1028" grpId="0"/>
      <p:bldP spid="1029" grpId="0"/>
      <p:bldP spid="1030" grpId="0"/>
      <p:bldP spid="1031" grpId="0"/>
      <p:bldP spid="1032" grpId="0"/>
      <p:bldP spid="1033" grpId="0"/>
      <p:bldP spid="1034" grpId="0"/>
      <p:bldP spid="1035" grpId="0"/>
      <p:bldP spid="1036" grpId="0"/>
      <p:bldP spid="1037" grpId="0"/>
      <p:bldP spid="1038" grpId="0"/>
      <p:bldP spid="1039" grpId="0"/>
      <p:bldP spid="1040" grpId="0"/>
      <p:bldP spid="1041" grpId="0"/>
      <p:bldP spid="1042" grpId="0"/>
      <p:bldP spid="1043" grpId="0"/>
      <p:bldP spid="1044" grpId="0"/>
      <p:bldP spid="1045" grpId="0"/>
      <p:bldP spid="1046" grpId="0"/>
      <p:bldP spid="1047" grpId="0"/>
      <p:bldP spid="1048" grpId="0"/>
      <p:bldP spid="1049" grpId="0"/>
      <p:bldP spid="1050" grpId="0"/>
      <p:bldP spid="1051" grpId="0"/>
      <p:bldP spid="1052" grpId="0"/>
      <p:bldP spid="130" grpId="0"/>
      <p:bldP spid="131" grpId="0"/>
      <p:bldP spid="1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8"/>
          <p:cNvSpPr>
            <a:spLocks noEditPoints="1"/>
          </p:cNvSpPr>
          <p:nvPr/>
        </p:nvSpPr>
        <p:spPr bwMode="auto">
          <a:xfrm>
            <a:off x="765978" y="1085954"/>
            <a:ext cx="8129289" cy="4145131"/>
          </a:xfrm>
          <a:custGeom>
            <a:avLst/>
            <a:gdLst>
              <a:gd name="T0" fmla="*/ 0 w 11195"/>
              <a:gd name="T1" fmla="*/ 4913 h 4924"/>
              <a:gd name="T2" fmla="*/ 11195 w 11195"/>
              <a:gd name="T3" fmla="*/ 4913 h 4924"/>
              <a:gd name="T4" fmla="*/ 11195 w 11195"/>
              <a:gd name="T5" fmla="*/ 4924 h 4924"/>
              <a:gd name="T6" fmla="*/ 0 w 11195"/>
              <a:gd name="T7" fmla="*/ 4924 h 4924"/>
              <a:gd name="T8" fmla="*/ 0 w 11195"/>
              <a:gd name="T9" fmla="*/ 4913 h 4924"/>
              <a:gd name="T10" fmla="*/ 0 w 11195"/>
              <a:gd name="T11" fmla="*/ 3930 h 4924"/>
              <a:gd name="T12" fmla="*/ 11195 w 11195"/>
              <a:gd name="T13" fmla="*/ 3930 h 4924"/>
              <a:gd name="T14" fmla="*/ 11195 w 11195"/>
              <a:gd name="T15" fmla="*/ 3941 h 4924"/>
              <a:gd name="T16" fmla="*/ 0 w 11195"/>
              <a:gd name="T17" fmla="*/ 3941 h 4924"/>
              <a:gd name="T18" fmla="*/ 0 w 11195"/>
              <a:gd name="T19" fmla="*/ 3930 h 4924"/>
              <a:gd name="T20" fmla="*/ 0 w 11195"/>
              <a:gd name="T21" fmla="*/ 2947 h 4924"/>
              <a:gd name="T22" fmla="*/ 11195 w 11195"/>
              <a:gd name="T23" fmla="*/ 2947 h 4924"/>
              <a:gd name="T24" fmla="*/ 11195 w 11195"/>
              <a:gd name="T25" fmla="*/ 2958 h 4924"/>
              <a:gd name="T26" fmla="*/ 0 w 11195"/>
              <a:gd name="T27" fmla="*/ 2958 h 4924"/>
              <a:gd name="T28" fmla="*/ 0 w 11195"/>
              <a:gd name="T29" fmla="*/ 2947 h 4924"/>
              <a:gd name="T30" fmla="*/ 0 w 11195"/>
              <a:gd name="T31" fmla="*/ 1964 h 4924"/>
              <a:gd name="T32" fmla="*/ 11195 w 11195"/>
              <a:gd name="T33" fmla="*/ 1964 h 4924"/>
              <a:gd name="T34" fmla="*/ 11195 w 11195"/>
              <a:gd name="T35" fmla="*/ 1975 h 4924"/>
              <a:gd name="T36" fmla="*/ 0 w 11195"/>
              <a:gd name="T37" fmla="*/ 1975 h 4924"/>
              <a:gd name="T38" fmla="*/ 0 w 11195"/>
              <a:gd name="T39" fmla="*/ 1964 h 4924"/>
              <a:gd name="T40" fmla="*/ 0 w 11195"/>
              <a:gd name="T41" fmla="*/ 981 h 4924"/>
              <a:gd name="T42" fmla="*/ 11195 w 11195"/>
              <a:gd name="T43" fmla="*/ 981 h 4924"/>
              <a:gd name="T44" fmla="*/ 11195 w 11195"/>
              <a:gd name="T45" fmla="*/ 992 h 4924"/>
              <a:gd name="T46" fmla="*/ 0 w 11195"/>
              <a:gd name="T47" fmla="*/ 992 h 4924"/>
              <a:gd name="T48" fmla="*/ 0 w 11195"/>
              <a:gd name="T49" fmla="*/ 981 h 4924"/>
              <a:gd name="T50" fmla="*/ 0 w 11195"/>
              <a:gd name="T51" fmla="*/ 0 h 4924"/>
              <a:gd name="T52" fmla="*/ 11195 w 11195"/>
              <a:gd name="T53" fmla="*/ 0 h 4924"/>
              <a:gd name="T54" fmla="*/ 11195 w 11195"/>
              <a:gd name="T55" fmla="*/ 11 h 4924"/>
              <a:gd name="T56" fmla="*/ 0 w 11195"/>
              <a:gd name="T57" fmla="*/ 11 h 4924"/>
              <a:gd name="T58" fmla="*/ 0 w 11195"/>
              <a:gd name="T59" fmla="*/ 0 h 4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195" h="4924">
                <a:moveTo>
                  <a:pt x="0" y="4913"/>
                </a:moveTo>
                <a:lnTo>
                  <a:pt x="11195" y="4913"/>
                </a:lnTo>
                <a:lnTo>
                  <a:pt x="11195" y="4924"/>
                </a:lnTo>
                <a:lnTo>
                  <a:pt x="0" y="4924"/>
                </a:lnTo>
                <a:lnTo>
                  <a:pt x="0" y="4913"/>
                </a:lnTo>
                <a:close/>
                <a:moveTo>
                  <a:pt x="0" y="3930"/>
                </a:moveTo>
                <a:lnTo>
                  <a:pt x="11195" y="3930"/>
                </a:lnTo>
                <a:lnTo>
                  <a:pt x="11195" y="3941"/>
                </a:lnTo>
                <a:lnTo>
                  <a:pt x="0" y="3941"/>
                </a:lnTo>
                <a:lnTo>
                  <a:pt x="0" y="3930"/>
                </a:lnTo>
                <a:close/>
                <a:moveTo>
                  <a:pt x="0" y="2947"/>
                </a:moveTo>
                <a:lnTo>
                  <a:pt x="11195" y="2947"/>
                </a:lnTo>
                <a:lnTo>
                  <a:pt x="11195" y="2958"/>
                </a:lnTo>
                <a:lnTo>
                  <a:pt x="0" y="2958"/>
                </a:lnTo>
                <a:lnTo>
                  <a:pt x="0" y="2947"/>
                </a:lnTo>
                <a:close/>
                <a:moveTo>
                  <a:pt x="0" y="1964"/>
                </a:moveTo>
                <a:lnTo>
                  <a:pt x="11195" y="1964"/>
                </a:lnTo>
                <a:lnTo>
                  <a:pt x="11195" y="1975"/>
                </a:lnTo>
                <a:lnTo>
                  <a:pt x="0" y="1975"/>
                </a:lnTo>
                <a:lnTo>
                  <a:pt x="0" y="1964"/>
                </a:lnTo>
                <a:close/>
                <a:moveTo>
                  <a:pt x="0" y="981"/>
                </a:moveTo>
                <a:lnTo>
                  <a:pt x="11195" y="981"/>
                </a:lnTo>
                <a:lnTo>
                  <a:pt x="11195" y="992"/>
                </a:lnTo>
                <a:lnTo>
                  <a:pt x="0" y="992"/>
                </a:lnTo>
                <a:lnTo>
                  <a:pt x="0" y="981"/>
                </a:lnTo>
                <a:close/>
                <a:moveTo>
                  <a:pt x="0" y="0"/>
                </a:moveTo>
                <a:lnTo>
                  <a:pt x="11195" y="0"/>
                </a:lnTo>
                <a:lnTo>
                  <a:pt x="11195" y="11"/>
                </a:lnTo>
                <a:lnTo>
                  <a:pt x="0" y="11"/>
                </a:lnTo>
                <a:lnTo>
                  <a:pt x="0"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10" name="Freeform 10"/>
          <p:cNvSpPr>
            <a:spLocks noEditPoints="1"/>
          </p:cNvSpPr>
          <p:nvPr/>
        </p:nvSpPr>
        <p:spPr bwMode="auto">
          <a:xfrm>
            <a:off x="728215" y="1085954"/>
            <a:ext cx="37763" cy="4971465"/>
          </a:xfrm>
          <a:custGeom>
            <a:avLst/>
            <a:gdLst>
              <a:gd name="T0" fmla="*/ 0 w 52"/>
              <a:gd name="T1" fmla="*/ 5896 h 5907"/>
              <a:gd name="T2" fmla="*/ 52 w 52"/>
              <a:gd name="T3" fmla="*/ 5896 h 5907"/>
              <a:gd name="T4" fmla="*/ 52 w 52"/>
              <a:gd name="T5" fmla="*/ 5907 h 5907"/>
              <a:gd name="T6" fmla="*/ 0 w 52"/>
              <a:gd name="T7" fmla="*/ 5907 h 5907"/>
              <a:gd name="T8" fmla="*/ 0 w 52"/>
              <a:gd name="T9" fmla="*/ 5896 h 5907"/>
              <a:gd name="T10" fmla="*/ 0 w 52"/>
              <a:gd name="T11" fmla="*/ 4913 h 5907"/>
              <a:gd name="T12" fmla="*/ 52 w 52"/>
              <a:gd name="T13" fmla="*/ 4913 h 5907"/>
              <a:gd name="T14" fmla="*/ 52 w 52"/>
              <a:gd name="T15" fmla="*/ 4924 h 5907"/>
              <a:gd name="T16" fmla="*/ 0 w 52"/>
              <a:gd name="T17" fmla="*/ 4924 h 5907"/>
              <a:gd name="T18" fmla="*/ 0 w 52"/>
              <a:gd name="T19" fmla="*/ 4913 h 5907"/>
              <a:gd name="T20" fmla="*/ 0 w 52"/>
              <a:gd name="T21" fmla="*/ 3930 h 5907"/>
              <a:gd name="T22" fmla="*/ 52 w 52"/>
              <a:gd name="T23" fmla="*/ 3930 h 5907"/>
              <a:gd name="T24" fmla="*/ 52 w 52"/>
              <a:gd name="T25" fmla="*/ 3941 h 5907"/>
              <a:gd name="T26" fmla="*/ 0 w 52"/>
              <a:gd name="T27" fmla="*/ 3941 h 5907"/>
              <a:gd name="T28" fmla="*/ 0 w 52"/>
              <a:gd name="T29" fmla="*/ 3930 h 5907"/>
              <a:gd name="T30" fmla="*/ 0 w 52"/>
              <a:gd name="T31" fmla="*/ 2947 h 5907"/>
              <a:gd name="T32" fmla="*/ 52 w 52"/>
              <a:gd name="T33" fmla="*/ 2947 h 5907"/>
              <a:gd name="T34" fmla="*/ 52 w 52"/>
              <a:gd name="T35" fmla="*/ 2958 h 5907"/>
              <a:gd name="T36" fmla="*/ 0 w 52"/>
              <a:gd name="T37" fmla="*/ 2958 h 5907"/>
              <a:gd name="T38" fmla="*/ 0 w 52"/>
              <a:gd name="T39" fmla="*/ 2947 h 5907"/>
              <a:gd name="T40" fmla="*/ 0 w 52"/>
              <a:gd name="T41" fmla="*/ 1964 h 5907"/>
              <a:gd name="T42" fmla="*/ 52 w 52"/>
              <a:gd name="T43" fmla="*/ 1964 h 5907"/>
              <a:gd name="T44" fmla="*/ 52 w 52"/>
              <a:gd name="T45" fmla="*/ 1975 h 5907"/>
              <a:gd name="T46" fmla="*/ 0 w 52"/>
              <a:gd name="T47" fmla="*/ 1975 h 5907"/>
              <a:gd name="T48" fmla="*/ 0 w 52"/>
              <a:gd name="T49" fmla="*/ 1964 h 5907"/>
              <a:gd name="T50" fmla="*/ 0 w 52"/>
              <a:gd name="T51" fmla="*/ 981 h 5907"/>
              <a:gd name="T52" fmla="*/ 52 w 52"/>
              <a:gd name="T53" fmla="*/ 981 h 5907"/>
              <a:gd name="T54" fmla="*/ 52 w 52"/>
              <a:gd name="T55" fmla="*/ 992 h 5907"/>
              <a:gd name="T56" fmla="*/ 0 w 52"/>
              <a:gd name="T57" fmla="*/ 992 h 5907"/>
              <a:gd name="T58" fmla="*/ 0 w 52"/>
              <a:gd name="T59" fmla="*/ 981 h 5907"/>
              <a:gd name="T60" fmla="*/ 0 w 52"/>
              <a:gd name="T61" fmla="*/ 0 h 5907"/>
              <a:gd name="T62" fmla="*/ 52 w 52"/>
              <a:gd name="T63" fmla="*/ 0 h 5907"/>
              <a:gd name="T64" fmla="*/ 52 w 52"/>
              <a:gd name="T65" fmla="*/ 11 h 5907"/>
              <a:gd name="T66" fmla="*/ 0 w 52"/>
              <a:gd name="T67" fmla="*/ 11 h 5907"/>
              <a:gd name="T68" fmla="*/ 0 w 52"/>
              <a:gd name="T69" fmla="*/ 0 h 5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 h="5907">
                <a:moveTo>
                  <a:pt x="0" y="5896"/>
                </a:moveTo>
                <a:lnTo>
                  <a:pt x="52" y="5896"/>
                </a:lnTo>
                <a:lnTo>
                  <a:pt x="52" y="5907"/>
                </a:lnTo>
                <a:lnTo>
                  <a:pt x="0" y="5907"/>
                </a:lnTo>
                <a:lnTo>
                  <a:pt x="0" y="5896"/>
                </a:lnTo>
                <a:close/>
                <a:moveTo>
                  <a:pt x="0" y="4913"/>
                </a:moveTo>
                <a:lnTo>
                  <a:pt x="52" y="4913"/>
                </a:lnTo>
                <a:lnTo>
                  <a:pt x="52" y="4924"/>
                </a:lnTo>
                <a:lnTo>
                  <a:pt x="0" y="4924"/>
                </a:lnTo>
                <a:lnTo>
                  <a:pt x="0" y="4913"/>
                </a:lnTo>
                <a:close/>
                <a:moveTo>
                  <a:pt x="0" y="3930"/>
                </a:moveTo>
                <a:lnTo>
                  <a:pt x="52" y="3930"/>
                </a:lnTo>
                <a:lnTo>
                  <a:pt x="52" y="3941"/>
                </a:lnTo>
                <a:lnTo>
                  <a:pt x="0" y="3941"/>
                </a:lnTo>
                <a:lnTo>
                  <a:pt x="0" y="3930"/>
                </a:lnTo>
                <a:close/>
                <a:moveTo>
                  <a:pt x="0" y="2947"/>
                </a:moveTo>
                <a:lnTo>
                  <a:pt x="52" y="2947"/>
                </a:lnTo>
                <a:lnTo>
                  <a:pt x="52" y="2958"/>
                </a:lnTo>
                <a:lnTo>
                  <a:pt x="0" y="2958"/>
                </a:lnTo>
                <a:lnTo>
                  <a:pt x="0" y="2947"/>
                </a:lnTo>
                <a:close/>
                <a:moveTo>
                  <a:pt x="0" y="1964"/>
                </a:moveTo>
                <a:lnTo>
                  <a:pt x="52" y="1964"/>
                </a:lnTo>
                <a:lnTo>
                  <a:pt x="52" y="1975"/>
                </a:lnTo>
                <a:lnTo>
                  <a:pt x="0" y="1975"/>
                </a:lnTo>
                <a:lnTo>
                  <a:pt x="0" y="1964"/>
                </a:lnTo>
                <a:close/>
                <a:moveTo>
                  <a:pt x="0" y="981"/>
                </a:moveTo>
                <a:lnTo>
                  <a:pt x="52" y="981"/>
                </a:lnTo>
                <a:lnTo>
                  <a:pt x="52" y="992"/>
                </a:lnTo>
                <a:lnTo>
                  <a:pt x="0" y="992"/>
                </a:lnTo>
                <a:lnTo>
                  <a:pt x="0" y="981"/>
                </a:lnTo>
                <a:close/>
                <a:moveTo>
                  <a:pt x="0" y="0"/>
                </a:moveTo>
                <a:lnTo>
                  <a:pt x="52" y="0"/>
                </a:lnTo>
                <a:lnTo>
                  <a:pt x="52" y="11"/>
                </a:lnTo>
                <a:lnTo>
                  <a:pt x="0" y="11"/>
                </a:lnTo>
                <a:lnTo>
                  <a:pt x="0"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11" name="Rectangle 11"/>
          <p:cNvSpPr>
            <a:spLocks noChangeArrowheads="1"/>
          </p:cNvSpPr>
          <p:nvPr/>
        </p:nvSpPr>
        <p:spPr bwMode="auto">
          <a:xfrm>
            <a:off x="765978" y="6047322"/>
            <a:ext cx="8129289" cy="10098"/>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12" name="Freeform 12"/>
          <p:cNvSpPr>
            <a:spLocks noEditPoints="1"/>
          </p:cNvSpPr>
          <p:nvPr/>
        </p:nvSpPr>
        <p:spPr bwMode="auto">
          <a:xfrm>
            <a:off x="761621" y="6052371"/>
            <a:ext cx="8138004" cy="42073"/>
          </a:xfrm>
          <a:custGeom>
            <a:avLst/>
            <a:gdLst>
              <a:gd name="T0" fmla="*/ 11 w 11205"/>
              <a:gd name="T1" fmla="*/ 0 h 50"/>
              <a:gd name="T2" fmla="*/ 11 w 11205"/>
              <a:gd name="T3" fmla="*/ 50 h 50"/>
              <a:gd name="T4" fmla="*/ 0 w 11205"/>
              <a:gd name="T5" fmla="*/ 50 h 50"/>
              <a:gd name="T6" fmla="*/ 0 w 11205"/>
              <a:gd name="T7" fmla="*/ 0 h 50"/>
              <a:gd name="T8" fmla="*/ 11 w 11205"/>
              <a:gd name="T9" fmla="*/ 0 h 50"/>
              <a:gd name="T10" fmla="*/ 1611 w 11205"/>
              <a:gd name="T11" fmla="*/ 0 h 50"/>
              <a:gd name="T12" fmla="*/ 1611 w 11205"/>
              <a:gd name="T13" fmla="*/ 50 h 50"/>
              <a:gd name="T14" fmla="*/ 1599 w 11205"/>
              <a:gd name="T15" fmla="*/ 50 h 50"/>
              <a:gd name="T16" fmla="*/ 1599 w 11205"/>
              <a:gd name="T17" fmla="*/ 0 h 50"/>
              <a:gd name="T18" fmla="*/ 1611 w 11205"/>
              <a:gd name="T19" fmla="*/ 0 h 50"/>
              <a:gd name="T20" fmla="*/ 3210 w 11205"/>
              <a:gd name="T21" fmla="*/ 0 h 50"/>
              <a:gd name="T22" fmla="*/ 3210 w 11205"/>
              <a:gd name="T23" fmla="*/ 50 h 50"/>
              <a:gd name="T24" fmla="*/ 3198 w 11205"/>
              <a:gd name="T25" fmla="*/ 50 h 50"/>
              <a:gd name="T26" fmla="*/ 3198 w 11205"/>
              <a:gd name="T27" fmla="*/ 0 h 50"/>
              <a:gd name="T28" fmla="*/ 3210 w 11205"/>
              <a:gd name="T29" fmla="*/ 0 h 50"/>
              <a:gd name="T30" fmla="*/ 4809 w 11205"/>
              <a:gd name="T31" fmla="*/ 0 h 50"/>
              <a:gd name="T32" fmla="*/ 4809 w 11205"/>
              <a:gd name="T33" fmla="*/ 50 h 50"/>
              <a:gd name="T34" fmla="*/ 4798 w 11205"/>
              <a:gd name="T35" fmla="*/ 50 h 50"/>
              <a:gd name="T36" fmla="*/ 4798 w 11205"/>
              <a:gd name="T37" fmla="*/ 0 h 50"/>
              <a:gd name="T38" fmla="*/ 4809 w 11205"/>
              <a:gd name="T39" fmla="*/ 0 h 50"/>
              <a:gd name="T40" fmla="*/ 6407 w 11205"/>
              <a:gd name="T41" fmla="*/ 0 h 50"/>
              <a:gd name="T42" fmla="*/ 6407 w 11205"/>
              <a:gd name="T43" fmla="*/ 50 h 50"/>
              <a:gd name="T44" fmla="*/ 6395 w 11205"/>
              <a:gd name="T45" fmla="*/ 50 h 50"/>
              <a:gd name="T46" fmla="*/ 6395 w 11205"/>
              <a:gd name="T47" fmla="*/ 0 h 50"/>
              <a:gd name="T48" fmla="*/ 6407 w 11205"/>
              <a:gd name="T49" fmla="*/ 0 h 50"/>
              <a:gd name="T50" fmla="*/ 8006 w 11205"/>
              <a:gd name="T51" fmla="*/ 0 h 50"/>
              <a:gd name="T52" fmla="*/ 8006 w 11205"/>
              <a:gd name="T53" fmla="*/ 50 h 50"/>
              <a:gd name="T54" fmla="*/ 7995 w 11205"/>
              <a:gd name="T55" fmla="*/ 50 h 50"/>
              <a:gd name="T56" fmla="*/ 7995 w 11205"/>
              <a:gd name="T57" fmla="*/ 0 h 50"/>
              <a:gd name="T58" fmla="*/ 8006 w 11205"/>
              <a:gd name="T59" fmla="*/ 0 h 50"/>
              <a:gd name="T60" fmla="*/ 9606 w 11205"/>
              <a:gd name="T61" fmla="*/ 0 h 50"/>
              <a:gd name="T62" fmla="*/ 9606 w 11205"/>
              <a:gd name="T63" fmla="*/ 50 h 50"/>
              <a:gd name="T64" fmla="*/ 9594 w 11205"/>
              <a:gd name="T65" fmla="*/ 50 h 50"/>
              <a:gd name="T66" fmla="*/ 9594 w 11205"/>
              <a:gd name="T67" fmla="*/ 0 h 50"/>
              <a:gd name="T68" fmla="*/ 9606 w 11205"/>
              <a:gd name="T69" fmla="*/ 0 h 50"/>
              <a:gd name="T70" fmla="*/ 11205 w 11205"/>
              <a:gd name="T71" fmla="*/ 0 h 50"/>
              <a:gd name="T72" fmla="*/ 11205 w 11205"/>
              <a:gd name="T73" fmla="*/ 50 h 50"/>
              <a:gd name="T74" fmla="*/ 11194 w 11205"/>
              <a:gd name="T75" fmla="*/ 50 h 50"/>
              <a:gd name="T76" fmla="*/ 11194 w 11205"/>
              <a:gd name="T77" fmla="*/ 0 h 50"/>
              <a:gd name="T78" fmla="*/ 11205 w 11205"/>
              <a:gd name="T7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05" h="50">
                <a:moveTo>
                  <a:pt x="11" y="0"/>
                </a:moveTo>
                <a:lnTo>
                  <a:pt x="11" y="50"/>
                </a:lnTo>
                <a:lnTo>
                  <a:pt x="0" y="50"/>
                </a:lnTo>
                <a:lnTo>
                  <a:pt x="0" y="0"/>
                </a:lnTo>
                <a:lnTo>
                  <a:pt x="11" y="0"/>
                </a:lnTo>
                <a:close/>
                <a:moveTo>
                  <a:pt x="1611" y="0"/>
                </a:moveTo>
                <a:lnTo>
                  <a:pt x="1611" y="50"/>
                </a:lnTo>
                <a:lnTo>
                  <a:pt x="1599" y="50"/>
                </a:lnTo>
                <a:lnTo>
                  <a:pt x="1599" y="0"/>
                </a:lnTo>
                <a:lnTo>
                  <a:pt x="1611" y="0"/>
                </a:lnTo>
                <a:close/>
                <a:moveTo>
                  <a:pt x="3210" y="0"/>
                </a:moveTo>
                <a:lnTo>
                  <a:pt x="3210" y="50"/>
                </a:lnTo>
                <a:lnTo>
                  <a:pt x="3198" y="50"/>
                </a:lnTo>
                <a:lnTo>
                  <a:pt x="3198" y="0"/>
                </a:lnTo>
                <a:lnTo>
                  <a:pt x="3210" y="0"/>
                </a:lnTo>
                <a:close/>
                <a:moveTo>
                  <a:pt x="4809" y="0"/>
                </a:moveTo>
                <a:lnTo>
                  <a:pt x="4809" y="50"/>
                </a:lnTo>
                <a:lnTo>
                  <a:pt x="4798" y="50"/>
                </a:lnTo>
                <a:lnTo>
                  <a:pt x="4798" y="0"/>
                </a:lnTo>
                <a:lnTo>
                  <a:pt x="4809" y="0"/>
                </a:lnTo>
                <a:close/>
                <a:moveTo>
                  <a:pt x="6407" y="0"/>
                </a:moveTo>
                <a:lnTo>
                  <a:pt x="6407" y="50"/>
                </a:lnTo>
                <a:lnTo>
                  <a:pt x="6395" y="50"/>
                </a:lnTo>
                <a:lnTo>
                  <a:pt x="6395" y="0"/>
                </a:lnTo>
                <a:lnTo>
                  <a:pt x="6407" y="0"/>
                </a:lnTo>
                <a:close/>
                <a:moveTo>
                  <a:pt x="8006" y="0"/>
                </a:moveTo>
                <a:lnTo>
                  <a:pt x="8006" y="50"/>
                </a:lnTo>
                <a:lnTo>
                  <a:pt x="7995" y="50"/>
                </a:lnTo>
                <a:lnTo>
                  <a:pt x="7995" y="0"/>
                </a:lnTo>
                <a:lnTo>
                  <a:pt x="8006" y="0"/>
                </a:lnTo>
                <a:close/>
                <a:moveTo>
                  <a:pt x="9606" y="0"/>
                </a:moveTo>
                <a:lnTo>
                  <a:pt x="9606" y="50"/>
                </a:lnTo>
                <a:lnTo>
                  <a:pt x="9594" y="50"/>
                </a:lnTo>
                <a:lnTo>
                  <a:pt x="9594" y="0"/>
                </a:lnTo>
                <a:lnTo>
                  <a:pt x="9606" y="0"/>
                </a:lnTo>
                <a:close/>
                <a:moveTo>
                  <a:pt x="11205" y="0"/>
                </a:moveTo>
                <a:lnTo>
                  <a:pt x="11205" y="50"/>
                </a:lnTo>
                <a:lnTo>
                  <a:pt x="11194" y="50"/>
                </a:lnTo>
                <a:lnTo>
                  <a:pt x="11194" y="0"/>
                </a:lnTo>
                <a:lnTo>
                  <a:pt x="11205"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13" name="Freeform 13"/>
          <p:cNvSpPr>
            <a:spLocks/>
          </p:cNvSpPr>
          <p:nvPr/>
        </p:nvSpPr>
        <p:spPr bwMode="auto">
          <a:xfrm>
            <a:off x="5129098" y="3044920"/>
            <a:ext cx="81336" cy="92562"/>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4" name="Freeform 14"/>
          <p:cNvSpPr>
            <a:spLocks/>
          </p:cNvSpPr>
          <p:nvPr/>
        </p:nvSpPr>
        <p:spPr bwMode="auto">
          <a:xfrm>
            <a:off x="5129098" y="3044920"/>
            <a:ext cx="81336" cy="92562"/>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noFill/>
          <a:ln w="9525">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5" name="Freeform 15"/>
          <p:cNvSpPr>
            <a:spLocks/>
          </p:cNvSpPr>
          <p:nvPr/>
        </p:nvSpPr>
        <p:spPr bwMode="auto">
          <a:xfrm>
            <a:off x="6193735" y="1552135"/>
            <a:ext cx="79884" cy="92562"/>
          </a:xfrm>
          <a:custGeom>
            <a:avLst/>
            <a:gdLst>
              <a:gd name="T0" fmla="*/ 56 w 112"/>
              <a:gd name="T1" fmla="*/ 0 h 112"/>
              <a:gd name="T2" fmla="*/ 112 w 112"/>
              <a:gd name="T3" fmla="*/ 56 h 112"/>
              <a:gd name="T4" fmla="*/ 56 w 112"/>
              <a:gd name="T5" fmla="*/ 112 h 112"/>
              <a:gd name="T6" fmla="*/ 0 w 112"/>
              <a:gd name="T7" fmla="*/ 56 h 112"/>
              <a:gd name="T8" fmla="*/ 56 w 112"/>
              <a:gd name="T9" fmla="*/ 0 h 112"/>
            </a:gdLst>
            <a:ahLst/>
            <a:cxnLst>
              <a:cxn ang="0">
                <a:pos x="T0" y="T1"/>
              </a:cxn>
              <a:cxn ang="0">
                <a:pos x="T2" y="T3"/>
              </a:cxn>
              <a:cxn ang="0">
                <a:pos x="T4" y="T5"/>
              </a:cxn>
              <a:cxn ang="0">
                <a:pos x="T6" y="T7"/>
              </a:cxn>
              <a:cxn ang="0">
                <a:pos x="T8" y="T9"/>
              </a:cxn>
            </a:cxnLst>
            <a:rect l="0" t="0" r="r" b="b"/>
            <a:pathLst>
              <a:path w="112" h="112">
                <a:moveTo>
                  <a:pt x="56" y="0"/>
                </a:moveTo>
                <a:lnTo>
                  <a:pt x="112"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16" name="Freeform 16"/>
          <p:cNvSpPr>
            <a:spLocks/>
          </p:cNvSpPr>
          <p:nvPr/>
        </p:nvSpPr>
        <p:spPr bwMode="auto">
          <a:xfrm>
            <a:off x="6193735" y="1552135"/>
            <a:ext cx="79884" cy="92562"/>
          </a:xfrm>
          <a:custGeom>
            <a:avLst/>
            <a:gdLst>
              <a:gd name="T0" fmla="*/ 56 w 112"/>
              <a:gd name="T1" fmla="*/ 0 h 112"/>
              <a:gd name="T2" fmla="*/ 112 w 112"/>
              <a:gd name="T3" fmla="*/ 56 h 112"/>
              <a:gd name="T4" fmla="*/ 56 w 112"/>
              <a:gd name="T5" fmla="*/ 112 h 112"/>
              <a:gd name="T6" fmla="*/ 0 w 112"/>
              <a:gd name="T7" fmla="*/ 56 h 112"/>
              <a:gd name="T8" fmla="*/ 56 w 112"/>
              <a:gd name="T9" fmla="*/ 0 h 112"/>
            </a:gdLst>
            <a:ahLst/>
            <a:cxnLst>
              <a:cxn ang="0">
                <a:pos x="T0" y="T1"/>
              </a:cxn>
              <a:cxn ang="0">
                <a:pos x="T2" y="T3"/>
              </a:cxn>
              <a:cxn ang="0">
                <a:pos x="T4" y="T5"/>
              </a:cxn>
              <a:cxn ang="0">
                <a:pos x="T6" y="T7"/>
              </a:cxn>
              <a:cxn ang="0">
                <a:pos x="T8" y="T9"/>
              </a:cxn>
            </a:cxnLst>
            <a:rect l="0" t="0" r="r" b="b"/>
            <a:pathLst>
              <a:path w="112" h="112">
                <a:moveTo>
                  <a:pt x="56" y="0"/>
                </a:moveTo>
                <a:lnTo>
                  <a:pt x="112" y="56"/>
                </a:lnTo>
                <a:lnTo>
                  <a:pt x="56" y="112"/>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7" name="Freeform 17"/>
          <p:cNvSpPr>
            <a:spLocks/>
          </p:cNvSpPr>
          <p:nvPr/>
        </p:nvSpPr>
        <p:spPr bwMode="auto">
          <a:xfrm>
            <a:off x="2324443" y="4840640"/>
            <a:ext cx="81336" cy="94246"/>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18" name="Freeform 18"/>
          <p:cNvSpPr>
            <a:spLocks/>
          </p:cNvSpPr>
          <p:nvPr/>
        </p:nvSpPr>
        <p:spPr bwMode="auto">
          <a:xfrm>
            <a:off x="2324443" y="4840640"/>
            <a:ext cx="81336" cy="94246"/>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19" name="Freeform 19"/>
          <p:cNvSpPr>
            <a:spLocks/>
          </p:cNvSpPr>
          <p:nvPr/>
        </p:nvSpPr>
        <p:spPr bwMode="auto">
          <a:xfrm>
            <a:off x="5862579" y="1979607"/>
            <a:ext cx="81336" cy="94246"/>
          </a:xfrm>
          <a:custGeom>
            <a:avLst/>
            <a:gdLst>
              <a:gd name="T0" fmla="*/ 56 w 112"/>
              <a:gd name="T1" fmla="*/ 0 h 112"/>
              <a:gd name="T2" fmla="*/ 112 w 112"/>
              <a:gd name="T3" fmla="*/ 56 h 112"/>
              <a:gd name="T4" fmla="*/ 56 w 112"/>
              <a:gd name="T5" fmla="*/ 112 h 112"/>
              <a:gd name="T6" fmla="*/ 0 w 112"/>
              <a:gd name="T7" fmla="*/ 56 h 112"/>
              <a:gd name="T8" fmla="*/ 56 w 112"/>
              <a:gd name="T9" fmla="*/ 0 h 112"/>
            </a:gdLst>
            <a:ahLst/>
            <a:cxnLst>
              <a:cxn ang="0">
                <a:pos x="T0" y="T1"/>
              </a:cxn>
              <a:cxn ang="0">
                <a:pos x="T2" y="T3"/>
              </a:cxn>
              <a:cxn ang="0">
                <a:pos x="T4" y="T5"/>
              </a:cxn>
              <a:cxn ang="0">
                <a:pos x="T6" y="T7"/>
              </a:cxn>
              <a:cxn ang="0">
                <a:pos x="T8" y="T9"/>
              </a:cxn>
            </a:cxnLst>
            <a:rect l="0" t="0" r="r" b="b"/>
            <a:pathLst>
              <a:path w="112" h="112">
                <a:moveTo>
                  <a:pt x="56" y="0"/>
                </a:moveTo>
                <a:lnTo>
                  <a:pt x="112"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20" name="Freeform 20"/>
          <p:cNvSpPr>
            <a:spLocks/>
          </p:cNvSpPr>
          <p:nvPr/>
        </p:nvSpPr>
        <p:spPr bwMode="auto">
          <a:xfrm>
            <a:off x="5862579" y="1979607"/>
            <a:ext cx="81336" cy="94246"/>
          </a:xfrm>
          <a:custGeom>
            <a:avLst/>
            <a:gdLst>
              <a:gd name="T0" fmla="*/ 56 w 112"/>
              <a:gd name="T1" fmla="*/ 0 h 112"/>
              <a:gd name="T2" fmla="*/ 112 w 112"/>
              <a:gd name="T3" fmla="*/ 56 h 112"/>
              <a:gd name="T4" fmla="*/ 56 w 112"/>
              <a:gd name="T5" fmla="*/ 112 h 112"/>
              <a:gd name="T6" fmla="*/ 0 w 112"/>
              <a:gd name="T7" fmla="*/ 56 h 112"/>
              <a:gd name="T8" fmla="*/ 56 w 112"/>
              <a:gd name="T9" fmla="*/ 0 h 112"/>
            </a:gdLst>
            <a:ahLst/>
            <a:cxnLst>
              <a:cxn ang="0">
                <a:pos x="T0" y="T1"/>
              </a:cxn>
              <a:cxn ang="0">
                <a:pos x="T2" y="T3"/>
              </a:cxn>
              <a:cxn ang="0">
                <a:pos x="T4" y="T5"/>
              </a:cxn>
              <a:cxn ang="0">
                <a:pos x="T6" y="T7"/>
              </a:cxn>
              <a:cxn ang="0">
                <a:pos x="T8" y="T9"/>
              </a:cxn>
            </a:cxnLst>
            <a:rect l="0" t="0" r="r" b="b"/>
            <a:pathLst>
              <a:path w="112" h="112">
                <a:moveTo>
                  <a:pt x="56" y="0"/>
                </a:moveTo>
                <a:lnTo>
                  <a:pt x="112" y="56"/>
                </a:lnTo>
                <a:lnTo>
                  <a:pt x="56" y="112"/>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1" name="Freeform 21"/>
          <p:cNvSpPr>
            <a:spLocks/>
          </p:cNvSpPr>
          <p:nvPr/>
        </p:nvSpPr>
        <p:spPr bwMode="auto">
          <a:xfrm>
            <a:off x="1621463" y="4214578"/>
            <a:ext cx="79884" cy="92562"/>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22" name="Freeform 22"/>
          <p:cNvSpPr>
            <a:spLocks/>
          </p:cNvSpPr>
          <p:nvPr/>
        </p:nvSpPr>
        <p:spPr bwMode="auto">
          <a:xfrm>
            <a:off x="1621463" y="4214578"/>
            <a:ext cx="79884" cy="92562"/>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23" name="Freeform 23"/>
          <p:cNvSpPr>
            <a:spLocks/>
          </p:cNvSpPr>
          <p:nvPr/>
        </p:nvSpPr>
        <p:spPr bwMode="auto">
          <a:xfrm>
            <a:off x="4352044" y="3256973"/>
            <a:ext cx="81336" cy="94246"/>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24" name="Freeform 24"/>
          <p:cNvSpPr>
            <a:spLocks/>
          </p:cNvSpPr>
          <p:nvPr/>
        </p:nvSpPr>
        <p:spPr bwMode="auto">
          <a:xfrm>
            <a:off x="4352044" y="3256973"/>
            <a:ext cx="81336" cy="94246"/>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5" name="Freeform 25"/>
          <p:cNvSpPr>
            <a:spLocks/>
          </p:cNvSpPr>
          <p:nvPr/>
        </p:nvSpPr>
        <p:spPr bwMode="auto">
          <a:xfrm>
            <a:off x="5383275" y="1964460"/>
            <a:ext cx="81336" cy="92562"/>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26" name="Freeform 26"/>
          <p:cNvSpPr>
            <a:spLocks/>
          </p:cNvSpPr>
          <p:nvPr/>
        </p:nvSpPr>
        <p:spPr bwMode="auto">
          <a:xfrm>
            <a:off x="5383275" y="1964460"/>
            <a:ext cx="81336" cy="92562"/>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7" name="Freeform 27"/>
          <p:cNvSpPr>
            <a:spLocks/>
          </p:cNvSpPr>
          <p:nvPr/>
        </p:nvSpPr>
        <p:spPr bwMode="auto">
          <a:xfrm>
            <a:off x="5519804" y="2955724"/>
            <a:ext cx="81336" cy="94246"/>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8" name="Freeform 28"/>
          <p:cNvSpPr>
            <a:spLocks/>
          </p:cNvSpPr>
          <p:nvPr/>
        </p:nvSpPr>
        <p:spPr bwMode="auto">
          <a:xfrm>
            <a:off x="5519804" y="2955724"/>
            <a:ext cx="81336" cy="94246"/>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noFill/>
          <a:ln w="9525">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9" name="Freeform 29"/>
          <p:cNvSpPr>
            <a:spLocks/>
          </p:cNvSpPr>
          <p:nvPr/>
        </p:nvSpPr>
        <p:spPr bwMode="auto">
          <a:xfrm>
            <a:off x="1781231" y="3665933"/>
            <a:ext cx="81336" cy="94246"/>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30" name="Freeform 30"/>
          <p:cNvSpPr>
            <a:spLocks/>
          </p:cNvSpPr>
          <p:nvPr/>
        </p:nvSpPr>
        <p:spPr bwMode="auto">
          <a:xfrm>
            <a:off x="1781231" y="3665933"/>
            <a:ext cx="81336" cy="94246"/>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31" name="Freeform 31"/>
          <p:cNvSpPr>
            <a:spLocks/>
          </p:cNvSpPr>
          <p:nvPr/>
        </p:nvSpPr>
        <p:spPr bwMode="auto">
          <a:xfrm>
            <a:off x="4524885" y="3325975"/>
            <a:ext cx="79884" cy="92562"/>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32" name="Freeform 32"/>
          <p:cNvSpPr>
            <a:spLocks/>
          </p:cNvSpPr>
          <p:nvPr/>
        </p:nvSpPr>
        <p:spPr bwMode="auto">
          <a:xfrm>
            <a:off x="4524885" y="3325975"/>
            <a:ext cx="79884" cy="92562"/>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3" name="Freeform 33"/>
          <p:cNvSpPr>
            <a:spLocks/>
          </p:cNvSpPr>
          <p:nvPr/>
        </p:nvSpPr>
        <p:spPr bwMode="auto">
          <a:xfrm>
            <a:off x="8636734" y="2984334"/>
            <a:ext cx="79884" cy="94246"/>
          </a:xfrm>
          <a:custGeom>
            <a:avLst/>
            <a:gdLst>
              <a:gd name="T0" fmla="*/ 56 w 112"/>
              <a:gd name="T1" fmla="*/ 0 h 112"/>
              <a:gd name="T2" fmla="*/ 112 w 112"/>
              <a:gd name="T3" fmla="*/ 56 h 112"/>
              <a:gd name="T4" fmla="*/ 56 w 112"/>
              <a:gd name="T5" fmla="*/ 112 h 112"/>
              <a:gd name="T6" fmla="*/ 0 w 112"/>
              <a:gd name="T7" fmla="*/ 56 h 112"/>
              <a:gd name="T8" fmla="*/ 56 w 112"/>
              <a:gd name="T9" fmla="*/ 0 h 112"/>
            </a:gdLst>
            <a:ahLst/>
            <a:cxnLst>
              <a:cxn ang="0">
                <a:pos x="T0" y="T1"/>
              </a:cxn>
              <a:cxn ang="0">
                <a:pos x="T2" y="T3"/>
              </a:cxn>
              <a:cxn ang="0">
                <a:pos x="T4" y="T5"/>
              </a:cxn>
              <a:cxn ang="0">
                <a:pos x="T6" y="T7"/>
              </a:cxn>
              <a:cxn ang="0">
                <a:pos x="T8" y="T9"/>
              </a:cxn>
            </a:cxnLst>
            <a:rect l="0" t="0" r="r" b="b"/>
            <a:pathLst>
              <a:path w="112" h="112">
                <a:moveTo>
                  <a:pt x="56" y="0"/>
                </a:moveTo>
                <a:lnTo>
                  <a:pt x="112"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34" name="Freeform 34"/>
          <p:cNvSpPr>
            <a:spLocks/>
          </p:cNvSpPr>
          <p:nvPr/>
        </p:nvSpPr>
        <p:spPr bwMode="auto">
          <a:xfrm>
            <a:off x="8636734" y="2984334"/>
            <a:ext cx="79884" cy="94246"/>
          </a:xfrm>
          <a:custGeom>
            <a:avLst/>
            <a:gdLst>
              <a:gd name="T0" fmla="*/ 56 w 112"/>
              <a:gd name="T1" fmla="*/ 0 h 112"/>
              <a:gd name="T2" fmla="*/ 112 w 112"/>
              <a:gd name="T3" fmla="*/ 56 h 112"/>
              <a:gd name="T4" fmla="*/ 56 w 112"/>
              <a:gd name="T5" fmla="*/ 112 h 112"/>
              <a:gd name="T6" fmla="*/ 0 w 112"/>
              <a:gd name="T7" fmla="*/ 56 h 112"/>
              <a:gd name="T8" fmla="*/ 56 w 112"/>
              <a:gd name="T9" fmla="*/ 0 h 112"/>
            </a:gdLst>
            <a:ahLst/>
            <a:cxnLst>
              <a:cxn ang="0">
                <a:pos x="T0" y="T1"/>
              </a:cxn>
              <a:cxn ang="0">
                <a:pos x="T2" y="T3"/>
              </a:cxn>
              <a:cxn ang="0">
                <a:pos x="T4" y="T5"/>
              </a:cxn>
              <a:cxn ang="0">
                <a:pos x="T6" y="T7"/>
              </a:cxn>
              <a:cxn ang="0">
                <a:pos x="T8" y="T9"/>
              </a:cxn>
            </a:cxnLst>
            <a:rect l="0" t="0" r="r" b="b"/>
            <a:pathLst>
              <a:path w="112" h="112">
                <a:moveTo>
                  <a:pt x="56" y="0"/>
                </a:moveTo>
                <a:lnTo>
                  <a:pt x="112" y="56"/>
                </a:lnTo>
                <a:lnTo>
                  <a:pt x="56" y="112"/>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5" name="Freeform 35"/>
          <p:cNvSpPr>
            <a:spLocks/>
          </p:cNvSpPr>
          <p:nvPr/>
        </p:nvSpPr>
        <p:spPr bwMode="auto">
          <a:xfrm>
            <a:off x="3962791" y="2997798"/>
            <a:ext cx="79884" cy="94246"/>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36" name="Freeform 36"/>
          <p:cNvSpPr>
            <a:spLocks/>
          </p:cNvSpPr>
          <p:nvPr/>
        </p:nvSpPr>
        <p:spPr bwMode="auto">
          <a:xfrm>
            <a:off x="3962791" y="2997798"/>
            <a:ext cx="79884" cy="94246"/>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7" name="Freeform 37"/>
          <p:cNvSpPr>
            <a:spLocks/>
          </p:cNvSpPr>
          <p:nvPr/>
        </p:nvSpPr>
        <p:spPr bwMode="auto">
          <a:xfrm>
            <a:off x="1150874" y="3637322"/>
            <a:ext cx="81336" cy="94246"/>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38" name="Freeform 38"/>
          <p:cNvSpPr>
            <a:spLocks/>
          </p:cNvSpPr>
          <p:nvPr/>
        </p:nvSpPr>
        <p:spPr bwMode="auto">
          <a:xfrm>
            <a:off x="1150874" y="3637322"/>
            <a:ext cx="81336" cy="94246"/>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39" name="Freeform 39"/>
          <p:cNvSpPr>
            <a:spLocks/>
          </p:cNvSpPr>
          <p:nvPr/>
        </p:nvSpPr>
        <p:spPr bwMode="auto">
          <a:xfrm>
            <a:off x="8800859" y="2014949"/>
            <a:ext cx="81336" cy="94246"/>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40" name="Freeform 40"/>
          <p:cNvSpPr>
            <a:spLocks/>
          </p:cNvSpPr>
          <p:nvPr/>
        </p:nvSpPr>
        <p:spPr bwMode="auto">
          <a:xfrm>
            <a:off x="8800859" y="2014949"/>
            <a:ext cx="81336" cy="94246"/>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1" name="Freeform 41"/>
          <p:cNvSpPr>
            <a:spLocks/>
          </p:cNvSpPr>
          <p:nvPr/>
        </p:nvSpPr>
        <p:spPr bwMode="auto">
          <a:xfrm>
            <a:off x="5592426" y="1728845"/>
            <a:ext cx="81336" cy="94246"/>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42" name="Freeform 42"/>
          <p:cNvSpPr>
            <a:spLocks/>
          </p:cNvSpPr>
          <p:nvPr/>
        </p:nvSpPr>
        <p:spPr bwMode="auto">
          <a:xfrm>
            <a:off x="5592426" y="1728845"/>
            <a:ext cx="81336" cy="94246"/>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3" name="Freeform 43"/>
          <p:cNvSpPr>
            <a:spLocks/>
          </p:cNvSpPr>
          <p:nvPr/>
        </p:nvSpPr>
        <p:spPr bwMode="auto">
          <a:xfrm>
            <a:off x="2649788" y="3645738"/>
            <a:ext cx="81336" cy="94246"/>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44" name="Freeform 44"/>
          <p:cNvSpPr>
            <a:spLocks/>
          </p:cNvSpPr>
          <p:nvPr/>
        </p:nvSpPr>
        <p:spPr bwMode="auto">
          <a:xfrm>
            <a:off x="2649788" y="3645738"/>
            <a:ext cx="81336" cy="94246"/>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45" name="Freeform 45"/>
          <p:cNvSpPr>
            <a:spLocks/>
          </p:cNvSpPr>
          <p:nvPr/>
        </p:nvSpPr>
        <p:spPr bwMode="auto">
          <a:xfrm>
            <a:off x="7307754" y="2561911"/>
            <a:ext cx="79884" cy="92562"/>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6" name="Freeform 46"/>
          <p:cNvSpPr>
            <a:spLocks/>
          </p:cNvSpPr>
          <p:nvPr/>
        </p:nvSpPr>
        <p:spPr bwMode="auto">
          <a:xfrm>
            <a:off x="7307754" y="2561911"/>
            <a:ext cx="79884" cy="92562"/>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noFill/>
          <a:ln w="9525">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7" name="Freeform 47"/>
          <p:cNvSpPr>
            <a:spLocks/>
          </p:cNvSpPr>
          <p:nvPr/>
        </p:nvSpPr>
        <p:spPr bwMode="auto">
          <a:xfrm>
            <a:off x="1406503" y="5194061"/>
            <a:ext cx="79884" cy="94246"/>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48" name="Freeform 48"/>
          <p:cNvSpPr>
            <a:spLocks/>
          </p:cNvSpPr>
          <p:nvPr/>
        </p:nvSpPr>
        <p:spPr bwMode="auto">
          <a:xfrm>
            <a:off x="1406503" y="5194061"/>
            <a:ext cx="79884" cy="94246"/>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49" name="Freeform 49"/>
          <p:cNvSpPr>
            <a:spLocks/>
          </p:cNvSpPr>
          <p:nvPr/>
        </p:nvSpPr>
        <p:spPr bwMode="auto">
          <a:xfrm>
            <a:off x="1962786" y="3086995"/>
            <a:ext cx="81336" cy="92562"/>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0" name="Freeform 50"/>
          <p:cNvSpPr>
            <a:spLocks/>
          </p:cNvSpPr>
          <p:nvPr/>
        </p:nvSpPr>
        <p:spPr bwMode="auto">
          <a:xfrm>
            <a:off x="1962786" y="3086995"/>
            <a:ext cx="81336" cy="92562"/>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51" name="Freeform 51"/>
          <p:cNvSpPr>
            <a:spLocks/>
          </p:cNvSpPr>
          <p:nvPr/>
        </p:nvSpPr>
        <p:spPr bwMode="auto">
          <a:xfrm>
            <a:off x="2498735" y="3987378"/>
            <a:ext cx="79884" cy="94246"/>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2" name="Freeform 52"/>
          <p:cNvSpPr>
            <a:spLocks/>
          </p:cNvSpPr>
          <p:nvPr/>
        </p:nvSpPr>
        <p:spPr bwMode="auto">
          <a:xfrm>
            <a:off x="2498735" y="3987378"/>
            <a:ext cx="79884" cy="94246"/>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53" name="Freeform 53"/>
          <p:cNvSpPr>
            <a:spLocks/>
          </p:cNvSpPr>
          <p:nvPr/>
        </p:nvSpPr>
        <p:spPr bwMode="auto">
          <a:xfrm>
            <a:off x="2567000" y="4568000"/>
            <a:ext cx="79884" cy="94246"/>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4" name="Freeform 54"/>
          <p:cNvSpPr>
            <a:spLocks/>
          </p:cNvSpPr>
          <p:nvPr/>
        </p:nvSpPr>
        <p:spPr bwMode="auto">
          <a:xfrm>
            <a:off x="2567000" y="4568000"/>
            <a:ext cx="79884" cy="94246"/>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55" name="Freeform 55"/>
          <p:cNvSpPr>
            <a:spLocks/>
          </p:cNvSpPr>
          <p:nvPr/>
        </p:nvSpPr>
        <p:spPr bwMode="auto">
          <a:xfrm>
            <a:off x="3788499" y="2088999"/>
            <a:ext cx="79884" cy="94246"/>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6" name="Freeform 56"/>
          <p:cNvSpPr>
            <a:spLocks/>
          </p:cNvSpPr>
          <p:nvPr/>
        </p:nvSpPr>
        <p:spPr bwMode="auto">
          <a:xfrm>
            <a:off x="3788499" y="2088999"/>
            <a:ext cx="79884" cy="94246"/>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7" name="Freeform 57"/>
          <p:cNvSpPr>
            <a:spLocks/>
          </p:cNvSpPr>
          <p:nvPr/>
        </p:nvSpPr>
        <p:spPr bwMode="auto">
          <a:xfrm>
            <a:off x="4863303" y="2440738"/>
            <a:ext cx="79884" cy="92562"/>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8" name="Freeform 58"/>
          <p:cNvSpPr>
            <a:spLocks/>
          </p:cNvSpPr>
          <p:nvPr/>
        </p:nvSpPr>
        <p:spPr bwMode="auto">
          <a:xfrm>
            <a:off x="4863303" y="2440738"/>
            <a:ext cx="79884" cy="92562"/>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noFill/>
          <a:ln w="9525">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9" name="Freeform 59"/>
          <p:cNvSpPr>
            <a:spLocks/>
          </p:cNvSpPr>
          <p:nvPr/>
        </p:nvSpPr>
        <p:spPr bwMode="auto">
          <a:xfrm>
            <a:off x="3887265" y="1833189"/>
            <a:ext cx="79884" cy="92562"/>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60" name="Freeform 60"/>
          <p:cNvSpPr>
            <a:spLocks/>
          </p:cNvSpPr>
          <p:nvPr/>
        </p:nvSpPr>
        <p:spPr bwMode="auto">
          <a:xfrm>
            <a:off x="3887265" y="1833189"/>
            <a:ext cx="79884" cy="92562"/>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61" name="Rectangle 61"/>
          <p:cNvSpPr>
            <a:spLocks noChangeArrowheads="1"/>
          </p:cNvSpPr>
          <p:nvPr/>
        </p:nvSpPr>
        <p:spPr bwMode="auto">
          <a:xfrm>
            <a:off x="4756803" y="2886828"/>
            <a:ext cx="51456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אוסטריה</a:t>
            </a:r>
            <a:endParaRPr kumimoji="0" lang="he-IL" altLang="he-IL" sz="2800" b="0" i="0" u="none" strike="noStrike" cap="none" normalizeH="0" baseline="0" dirty="0" smtClean="0">
              <a:ln>
                <a:noFill/>
              </a:ln>
              <a:solidFill>
                <a:schemeClr val="tx1"/>
              </a:solidFill>
              <a:effectLst/>
            </a:endParaRPr>
          </a:p>
        </p:txBody>
      </p:sp>
      <p:sp>
        <p:nvSpPr>
          <p:cNvPr id="62" name="Rectangle 62"/>
          <p:cNvSpPr>
            <a:spLocks noChangeArrowheads="1"/>
          </p:cNvSpPr>
          <p:nvPr/>
        </p:nvSpPr>
        <p:spPr bwMode="auto">
          <a:xfrm>
            <a:off x="6031946" y="1328301"/>
            <a:ext cx="34624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בלגיה</a:t>
            </a:r>
            <a:endParaRPr kumimoji="0" lang="he-IL" altLang="he-IL" sz="2800" b="0" i="0" u="none" strike="noStrike" cap="none" normalizeH="0" baseline="0" dirty="0" smtClean="0">
              <a:ln>
                <a:noFill/>
              </a:ln>
              <a:solidFill>
                <a:schemeClr val="tx1"/>
              </a:solidFill>
              <a:effectLst/>
            </a:endParaRPr>
          </a:p>
        </p:txBody>
      </p:sp>
      <p:sp>
        <p:nvSpPr>
          <p:cNvPr id="63" name="Rectangle 63"/>
          <p:cNvSpPr>
            <a:spLocks noChangeArrowheads="1"/>
          </p:cNvSpPr>
          <p:nvPr/>
        </p:nvSpPr>
        <p:spPr bwMode="auto">
          <a:xfrm>
            <a:off x="2165841" y="4630741"/>
            <a:ext cx="30457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צ'כיה</a:t>
            </a:r>
            <a:endParaRPr kumimoji="0" lang="he-IL" altLang="he-IL" sz="2800" b="0" i="0" u="none" strike="noStrike" cap="none" normalizeH="0" baseline="0" dirty="0" smtClean="0">
              <a:ln>
                <a:noFill/>
              </a:ln>
              <a:solidFill>
                <a:schemeClr val="tx1"/>
              </a:solidFill>
              <a:effectLst/>
            </a:endParaRPr>
          </a:p>
        </p:txBody>
      </p:sp>
      <p:sp>
        <p:nvSpPr>
          <p:cNvPr id="5120" name="Rectangle 64"/>
          <p:cNvSpPr>
            <a:spLocks noChangeArrowheads="1"/>
          </p:cNvSpPr>
          <p:nvPr/>
        </p:nvSpPr>
        <p:spPr bwMode="auto">
          <a:xfrm>
            <a:off x="5677844" y="1755773"/>
            <a:ext cx="3895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דנמרק</a:t>
            </a:r>
            <a:endParaRPr kumimoji="0" lang="he-IL" altLang="he-IL" sz="2800" b="0" i="0" u="none" strike="noStrike" cap="none" normalizeH="0" baseline="0" dirty="0" smtClean="0">
              <a:ln>
                <a:noFill/>
              </a:ln>
              <a:solidFill>
                <a:schemeClr val="tx1"/>
              </a:solidFill>
              <a:effectLst/>
            </a:endParaRPr>
          </a:p>
        </p:txBody>
      </p:sp>
      <p:sp>
        <p:nvSpPr>
          <p:cNvPr id="5121" name="Rectangle 65"/>
          <p:cNvSpPr>
            <a:spLocks noChangeArrowheads="1"/>
          </p:cNvSpPr>
          <p:nvPr/>
        </p:nvSpPr>
        <p:spPr bwMode="auto">
          <a:xfrm>
            <a:off x="1315404" y="3990744"/>
            <a:ext cx="49051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אסטוניה</a:t>
            </a:r>
            <a:endParaRPr kumimoji="0" lang="he-IL" altLang="he-IL" sz="2800" b="0" i="0" u="none" strike="noStrike" cap="none" normalizeH="0" baseline="0" dirty="0" smtClean="0">
              <a:ln>
                <a:noFill/>
              </a:ln>
              <a:solidFill>
                <a:schemeClr val="tx1"/>
              </a:solidFill>
              <a:effectLst/>
            </a:endParaRPr>
          </a:p>
        </p:txBody>
      </p:sp>
      <p:sp>
        <p:nvSpPr>
          <p:cNvPr id="5123" name="Rectangle 66"/>
          <p:cNvSpPr>
            <a:spLocks noChangeArrowheads="1"/>
          </p:cNvSpPr>
          <p:nvPr/>
        </p:nvSpPr>
        <p:spPr bwMode="auto">
          <a:xfrm>
            <a:off x="4152235" y="3034823"/>
            <a:ext cx="37991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פינלנד</a:t>
            </a:r>
            <a:endParaRPr kumimoji="0" lang="he-IL" altLang="he-IL" sz="2800" b="0" i="0" u="none" strike="noStrike" cap="none" normalizeH="0" baseline="0" dirty="0" smtClean="0">
              <a:ln>
                <a:noFill/>
              </a:ln>
              <a:solidFill>
                <a:schemeClr val="tx1"/>
              </a:solidFill>
              <a:effectLst/>
            </a:endParaRPr>
          </a:p>
        </p:txBody>
      </p:sp>
      <p:sp>
        <p:nvSpPr>
          <p:cNvPr id="5124" name="Rectangle 67"/>
          <p:cNvSpPr>
            <a:spLocks noChangeArrowheads="1"/>
          </p:cNvSpPr>
          <p:nvPr/>
        </p:nvSpPr>
        <p:spPr bwMode="auto">
          <a:xfrm>
            <a:off x="5129584" y="1738943"/>
            <a:ext cx="33502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צרפת</a:t>
            </a:r>
            <a:endParaRPr kumimoji="0" lang="he-IL" altLang="he-IL" sz="2800" b="0" i="0" u="none" strike="noStrike" cap="none" normalizeH="0" baseline="0" dirty="0" smtClean="0">
              <a:ln>
                <a:noFill/>
              </a:ln>
              <a:solidFill>
                <a:schemeClr val="tx1"/>
              </a:solidFill>
              <a:effectLst/>
            </a:endParaRPr>
          </a:p>
        </p:txBody>
      </p:sp>
      <p:sp>
        <p:nvSpPr>
          <p:cNvPr id="5125" name="Rectangle 68"/>
          <p:cNvSpPr>
            <a:spLocks noChangeArrowheads="1"/>
          </p:cNvSpPr>
          <p:nvPr/>
        </p:nvSpPr>
        <p:spPr bwMode="auto">
          <a:xfrm>
            <a:off x="5301857" y="2730207"/>
            <a:ext cx="41838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גרמניה</a:t>
            </a:r>
            <a:endParaRPr kumimoji="0" lang="he-IL" altLang="he-IL" sz="2800" b="0" i="0" u="none" strike="noStrike" cap="none" normalizeH="0" baseline="0" dirty="0" smtClean="0">
              <a:ln>
                <a:noFill/>
              </a:ln>
              <a:solidFill>
                <a:schemeClr val="tx1"/>
              </a:solidFill>
              <a:effectLst/>
            </a:endParaRPr>
          </a:p>
        </p:txBody>
      </p:sp>
      <p:sp>
        <p:nvSpPr>
          <p:cNvPr id="5126" name="Rectangle 69"/>
          <p:cNvSpPr>
            <a:spLocks noChangeArrowheads="1"/>
          </p:cNvSpPr>
          <p:nvPr/>
        </p:nvSpPr>
        <p:spPr bwMode="auto">
          <a:xfrm>
            <a:off x="1536431" y="3442099"/>
            <a:ext cx="4568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הונגריה</a:t>
            </a:r>
            <a:endParaRPr kumimoji="0" lang="he-IL" altLang="he-IL" sz="2800" b="0" i="0" u="none" strike="noStrike" cap="none" normalizeH="0" baseline="0" dirty="0" smtClean="0">
              <a:ln>
                <a:noFill/>
              </a:ln>
              <a:solidFill>
                <a:schemeClr val="tx1"/>
              </a:solidFill>
              <a:effectLst/>
            </a:endParaRPr>
          </a:p>
        </p:txBody>
      </p:sp>
      <p:sp>
        <p:nvSpPr>
          <p:cNvPr id="5127" name="Rectangle 70"/>
          <p:cNvSpPr>
            <a:spLocks noChangeArrowheads="1"/>
          </p:cNvSpPr>
          <p:nvPr/>
        </p:nvSpPr>
        <p:spPr bwMode="auto">
          <a:xfrm>
            <a:off x="4424729" y="3175403"/>
            <a:ext cx="41678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איסלנד</a:t>
            </a:r>
            <a:endParaRPr kumimoji="0" lang="he-IL" altLang="he-IL" sz="2800" b="0" i="0" u="none" strike="noStrike" cap="none" normalizeH="0" baseline="0" dirty="0" smtClean="0">
              <a:ln>
                <a:noFill/>
              </a:ln>
              <a:solidFill>
                <a:schemeClr val="tx1"/>
              </a:solidFill>
              <a:effectLst/>
            </a:endParaRPr>
          </a:p>
        </p:txBody>
      </p:sp>
      <p:sp>
        <p:nvSpPr>
          <p:cNvPr id="5128" name="Rectangle 71"/>
          <p:cNvSpPr>
            <a:spLocks noChangeArrowheads="1"/>
          </p:cNvSpPr>
          <p:nvPr/>
        </p:nvSpPr>
        <p:spPr bwMode="auto">
          <a:xfrm>
            <a:off x="8400958" y="2760501"/>
            <a:ext cx="4071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אירלנד</a:t>
            </a:r>
            <a:endParaRPr kumimoji="0" lang="he-IL" altLang="he-IL" sz="2800" b="0" i="0" u="none" strike="noStrike" cap="none" normalizeH="0" baseline="0" dirty="0" smtClean="0">
              <a:ln>
                <a:noFill/>
              </a:ln>
              <a:solidFill>
                <a:schemeClr val="tx1"/>
              </a:solidFill>
              <a:effectLst/>
            </a:endParaRPr>
          </a:p>
        </p:txBody>
      </p:sp>
      <p:sp>
        <p:nvSpPr>
          <p:cNvPr id="5129" name="Rectangle 72"/>
          <p:cNvSpPr>
            <a:spLocks noChangeArrowheads="1"/>
          </p:cNvSpPr>
          <p:nvPr/>
        </p:nvSpPr>
        <p:spPr bwMode="auto">
          <a:xfrm>
            <a:off x="3720153" y="2773964"/>
            <a:ext cx="41838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איטליה</a:t>
            </a:r>
            <a:endParaRPr kumimoji="0" lang="he-IL" altLang="he-IL" sz="2800" b="0" i="0" u="none" strike="noStrike" cap="none" normalizeH="0" baseline="0" dirty="0" smtClean="0">
              <a:ln>
                <a:noFill/>
              </a:ln>
              <a:solidFill>
                <a:schemeClr val="tx1"/>
              </a:solidFill>
              <a:effectLst/>
            </a:endParaRPr>
          </a:p>
        </p:txBody>
      </p:sp>
      <p:sp>
        <p:nvSpPr>
          <p:cNvPr id="5130" name="Rectangle 73"/>
          <p:cNvSpPr>
            <a:spLocks noChangeArrowheads="1"/>
          </p:cNvSpPr>
          <p:nvPr/>
        </p:nvSpPr>
        <p:spPr bwMode="auto">
          <a:xfrm>
            <a:off x="965890" y="3413489"/>
            <a:ext cx="3767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לטביה</a:t>
            </a:r>
            <a:endParaRPr kumimoji="0" lang="he-IL" altLang="he-IL" sz="2800" b="0" i="0" u="none" strike="noStrike" cap="none" normalizeH="0" baseline="0" dirty="0" smtClean="0">
              <a:ln>
                <a:noFill/>
              </a:ln>
              <a:solidFill>
                <a:schemeClr val="tx1"/>
              </a:solidFill>
              <a:effectLst/>
            </a:endParaRPr>
          </a:p>
        </p:txBody>
      </p:sp>
      <p:sp>
        <p:nvSpPr>
          <p:cNvPr id="5131" name="Rectangle 74"/>
          <p:cNvSpPr>
            <a:spLocks noChangeArrowheads="1"/>
          </p:cNvSpPr>
          <p:nvPr/>
        </p:nvSpPr>
        <p:spPr bwMode="auto">
          <a:xfrm>
            <a:off x="8121619" y="1927435"/>
            <a:ext cx="63639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לוקסמבורג</a:t>
            </a:r>
            <a:endParaRPr kumimoji="0" lang="he-IL" altLang="he-IL" sz="2800" b="0" i="0" u="none" strike="noStrike" cap="none" normalizeH="0" baseline="0" dirty="0" smtClean="0">
              <a:ln>
                <a:noFill/>
              </a:ln>
              <a:solidFill>
                <a:schemeClr val="tx1"/>
              </a:solidFill>
              <a:effectLst/>
            </a:endParaRPr>
          </a:p>
        </p:txBody>
      </p:sp>
      <p:sp>
        <p:nvSpPr>
          <p:cNvPr id="5132" name="Rectangle 75"/>
          <p:cNvSpPr>
            <a:spLocks noChangeArrowheads="1"/>
          </p:cNvSpPr>
          <p:nvPr/>
        </p:nvSpPr>
        <p:spPr bwMode="auto">
          <a:xfrm>
            <a:off x="5457834" y="1505012"/>
            <a:ext cx="33502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הולנד</a:t>
            </a:r>
            <a:endParaRPr kumimoji="0" lang="he-IL" altLang="he-IL" sz="2800" b="0" i="0" u="none" strike="noStrike" cap="none" normalizeH="0" baseline="0" dirty="0" smtClean="0">
              <a:ln>
                <a:noFill/>
              </a:ln>
              <a:solidFill>
                <a:schemeClr val="tx1"/>
              </a:solidFill>
              <a:effectLst/>
            </a:endParaRPr>
          </a:p>
        </p:txBody>
      </p:sp>
      <p:sp>
        <p:nvSpPr>
          <p:cNvPr id="5133" name="Rectangle 76"/>
          <p:cNvSpPr>
            <a:spLocks noChangeArrowheads="1"/>
          </p:cNvSpPr>
          <p:nvPr/>
        </p:nvSpPr>
        <p:spPr bwMode="auto">
          <a:xfrm>
            <a:off x="2355951" y="3421904"/>
            <a:ext cx="48410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ניו-זילנד</a:t>
            </a:r>
            <a:endParaRPr kumimoji="0" lang="he-IL" altLang="he-IL" sz="2800" b="0" i="0" u="none" strike="noStrike" cap="none" normalizeH="0" baseline="0" dirty="0" smtClean="0">
              <a:ln>
                <a:noFill/>
              </a:ln>
              <a:solidFill>
                <a:schemeClr val="tx1"/>
              </a:solidFill>
              <a:effectLst/>
            </a:endParaRPr>
          </a:p>
        </p:txBody>
      </p:sp>
      <p:sp>
        <p:nvSpPr>
          <p:cNvPr id="5134" name="Rectangle 77"/>
          <p:cNvSpPr>
            <a:spLocks noChangeArrowheads="1"/>
          </p:cNvSpPr>
          <p:nvPr/>
        </p:nvSpPr>
        <p:spPr bwMode="auto">
          <a:xfrm>
            <a:off x="7055186" y="2390099"/>
            <a:ext cx="4472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נורבגיה</a:t>
            </a:r>
            <a:endParaRPr kumimoji="0" lang="he-IL" altLang="he-IL" sz="2800" b="0" i="0" u="none" strike="noStrike" cap="none" normalizeH="0" baseline="0" dirty="0" smtClean="0">
              <a:ln>
                <a:noFill/>
              </a:ln>
              <a:solidFill>
                <a:schemeClr val="tx1"/>
              </a:solidFill>
              <a:effectLst/>
            </a:endParaRPr>
          </a:p>
        </p:txBody>
      </p:sp>
      <p:sp>
        <p:nvSpPr>
          <p:cNvPr id="5135" name="Rectangle 78"/>
          <p:cNvSpPr>
            <a:spLocks noChangeArrowheads="1"/>
          </p:cNvSpPr>
          <p:nvPr/>
        </p:nvSpPr>
        <p:spPr bwMode="auto">
          <a:xfrm>
            <a:off x="1271285" y="4974372"/>
            <a:ext cx="26930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פולין</a:t>
            </a:r>
            <a:endParaRPr kumimoji="0" lang="he-IL" altLang="he-IL" sz="2800" b="0" i="0" u="none" strike="noStrike" cap="none" normalizeH="0" baseline="0" dirty="0" smtClean="0">
              <a:ln>
                <a:noFill/>
              </a:ln>
              <a:solidFill>
                <a:schemeClr val="tx1"/>
              </a:solidFill>
              <a:effectLst/>
            </a:endParaRPr>
          </a:p>
        </p:txBody>
      </p:sp>
      <p:sp>
        <p:nvSpPr>
          <p:cNvPr id="5136" name="Rectangle 79"/>
          <p:cNvSpPr>
            <a:spLocks noChangeArrowheads="1"/>
          </p:cNvSpPr>
          <p:nvPr/>
        </p:nvSpPr>
        <p:spPr bwMode="auto">
          <a:xfrm>
            <a:off x="1689939" y="2863161"/>
            <a:ext cx="46166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פורטוגל</a:t>
            </a:r>
            <a:endParaRPr kumimoji="0" lang="he-IL" altLang="he-IL" sz="2800" b="0" i="0" u="none" strike="noStrike" cap="none" normalizeH="0" baseline="0" dirty="0" smtClean="0">
              <a:ln>
                <a:noFill/>
              </a:ln>
              <a:solidFill>
                <a:schemeClr val="tx1"/>
              </a:solidFill>
              <a:effectLst/>
            </a:endParaRPr>
          </a:p>
        </p:txBody>
      </p:sp>
      <p:sp>
        <p:nvSpPr>
          <p:cNvPr id="5137" name="Rectangle 80"/>
          <p:cNvSpPr>
            <a:spLocks noChangeArrowheads="1"/>
          </p:cNvSpPr>
          <p:nvPr/>
        </p:nvSpPr>
        <p:spPr bwMode="auto">
          <a:xfrm>
            <a:off x="2190620" y="3763545"/>
            <a:ext cx="49693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סלובקיה</a:t>
            </a:r>
            <a:endParaRPr kumimoji="0" lang="he-IL" altLang="he-IL" sz="2800" b="0" i="0" u="none" strike="noStrike" cap="none" normalizeH="0" baseline="0" dirty="0" smtClean="0">
              <a:ln>
                <a:noFill/>
              </a:ln>
              <a:solidFill>
                <a:schemeClr val="tx1"/>
              </a:solidFill>
              <a:effectLst/>
            </a:endParaRPr>
          </a:p>
        </p:txBody>
      </p:sp>
      <p:sp>
        <p:nvSpPr>
          <p:cNvPr id="5138" name="Rectangle 81"/>
          <p:cNvSpPr>
            <a:spLocks noChangeArrowheads="1"/>
          </p:cNvSpPr>
          <p:nvPr/>
        </p:nvSpPr>
        <p:spPr bwMode="auto">
          <a:xfrm>
            <a:off x="2340550" y="4404858"/>
            <a:ext cx="4664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סלובניה</a:t>
            </a:r>
            <a:endParaRPr kumimoji="0" lang="he-IL" altLang="he-IL" sz="2800" b="0" i="0" u="none" strike="noStrike" cap="none" normalizeH="0" baseline="0" dirty="0" smtClean="0">
              <a:ln>
                <a:noFill/>
              </a:ln>
              <a:solidFill>
                <a:schemeClr val="tx1"/>
              </a:solidFill>
              <a:effectLst/>
            </a:endParaRPr>
          </a:p>
        </p:txBody>
      </p:sp>
      <p:sp>
        <p:nvSpPr>
          <p:cNvPr id="5139" name="Rectangle 82"/>
          <p:cNvSpPr>
            <a:spLocks noChangeArrowheads="1"/>
          </p:cNvSpPr>
          <p:nvPr/>
        </p:nvSpPr>
        <p:spPr bwMode="auto">
          <a:xfrm>
            <a:off x="3581684" y="1905863"/>
            <a:ext cx="32861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ספרד</a:t>
            </a:r>
            <a:endParaRPr kumimoji="0" lang="he-IL" altLang="he-IL" sz="2800" b="0" i="0" u="none" strike="noStrike" cap="none" normalizeH="0" baseline="0" dirty="0" smtClean="0">
              <a:ln>
                <a:noFill/>
              </a:ln>
              <a:solidFill>
                <a:schemeClr val="tx1"/>
              </a:solidFill>
              <a:effectLst/>
            </a:endParaRPr>
          </a:p>
        </p:txBody>
      </p:sp>
      <p:sp>
        <p:nvSpPr>
          <p:cNvPr id="5140" name="Rectangle 83"/>
          <p:cNvSpPr>
            <a:spLocks noChangeArrowheads="1"/>
          </p:cNvSpPr>
          <p:nvPr/>
        </p:nvSpPr>
        <p:spPr bwMode="auto">
          <a:xfrm>
            <a:off x="4670250" y="2216904"/>
            <a:ext cx="4007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שבדיה</a:t>
            </a:r>
            <a:endParaRPr kumimoji="0" lang="he-IL" altLang="he-IL" sz="2800" b="0" i="0" u="none" strike="noStrike" cap="none" normalizeH="0" baseline="0" dirty="0" smtClean="0">
              <a:ln>
                <a:noFill/>
              </a:ln>
              <a:solidFill>
                <a:schemeClr val="tx1"/>
              </a:solidFill>
              <a:effectLst/>
            </a:endParaRPr>
          </a:p>
        </p:txBody>
      </p:sp>
      <p:sp>
        <p:nvSpPr>
          <p:cNvPr id="5141" name="Rectangle 84"/>
          <p:cNvSpPr>
            <a:spLocks noChangeArrowheads="1"/>
          </p:cNvSpPr>
          <p:nvPr/>
        </p:nvSpPr>
        <p:spPr bwMode="auto">
          <a:xfrm>
            <a:off x="3610006" y="1607672"/>
            <a:ext cx="4776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בריטניה</a:t>
            </a:r>
            <a:endParaRPr kumimoji="0" lang="he-IL" altLang="he-IL" sz="2800" b="0" i="0" u="none" strike="noStrike" cap="none" normalizeH="0" baseline="0" dirty="0" smtClean="0">
              <a:ln>
                <a:noFill/>
              </a:ln>
              <a:solidFill>
                <a:schemeClr val="tx1"/>
              </a:solidFill>
              <a:effectLst/>
            </a:endParaRPr>
          </a:p>
        </p:txBody>
      </p:sp>
      <p:sp>
        <p:nvSpPr>
          <p:cNvPr id="5142" name="Freeform 85"/>
          <p:cNvSpPr>
            <a:spLocks/>
          </p:cNvSpPr>
          <p:nvPr/>
        </p:nvSpPr>
        <p:spPr bwMode="auto">
          <a:xfrm>
            <a:off x="643974" y="4709369"/>
            <a:ext cx="461875" cy="400545"/>
          </a:xfrm>
          <a:custGeom>
            <a:avLst/>
            <a:gdLst>
              <a:gd name="T0" fmla="*/ 16 w 638"/>
              <a:gd name="T1" fmla="*/ 453 h 474"/>
              <a:gd name="T2" fmla="*/ 41 w 638"/>
              <a:gd name="T3" fmla="*/ 434 h 474"/>
              <a:gd name="T4" fmla="*/ 52 w 638"/>
              <a:gd name="T5" fmla="*/ 424 h 474"/>
              <a:gd name="T6" fmla="*/ 66 w 638"/>
              <a:gd name="T7" fmla="*/ 413 h 474"/>
              <a:gd name="T8" fmla="*/ 92 w 638"/>
              <a:gd name="T9" fmla="*/ 394 h 474"/>
              <a:gd name="T10" fmla="*/ 117 w 638"/>
              <a:gd name="T11" fmla="*/ 374 h 474"/>
              <a:gd name="T12" fmla="*/ 142 w 638"/>
              <a:gd name="T13" fmla="*/ 355 h 474"/>
              <a:gd name="T14" fmla="*/ 167 w 638"/>
              <a:gd name="T15" fmla="*/ 336 h 474"/>
              <a:gd name="T16" fmla="*/ 194 w 638"/>
              <a:gd name="T17" fmla="*/ 317 h 474"/>
              <a:gd name="T18" fmla="*/ 219 w 638"/>
              <a:gd name="T19" fmla="*/ 298 h 474"/>
              <a:gd name="T20" fmla="*/ 244 w 638"/>
              <a:gd name="T21" fmla="*/ 280 h 474"/>
              <a:gd name="T22" fmla="*/ 271 w 638"/>
              <a:gd name="T23" fmla="*/ 261 h 474"/>
              <a:gd name="T24" fmla="*/ 296 w 638"/>
              <a:gd name="T25" fmla="*/ 242 h 474"/>
              <a:gd name="T26" fmla="*/ 321 w 638"/>
              <a:gd name="T27" fmla="*/ 223 h 474"/>
              <a:gd name="T28" fmla="*/ 348 w 638"/>
              <a:gd name="T29" fmla="*/ 203 h 474"/>
              <a:gd name="T30" fmla="*/ 373 w 638"/>
              <a:gd name="T31" fmla="*/ 184 h 474"/>
              <a:gd name="T32" fmla="*/ 386 w 638"/>
              <a:gd name="T33" fmla="*/ 177 h 474"/>
              <a:gd name="T34" fmla="*/ 411 w 638"/>
              <a:gd name="T35" fmla="*/ 157 h 474"/>
              <a:gd name="T36" fmla="*/ 436 w 638"/>
              <a:gd name="T37" fmla="*/ 138 h 474"/>
              <a:gd name="T38" fmla="*/ 463 w 638"/>
              <a:gd name="T39" fmla="*/ 119 h 474"/>
              <a:gd name="T40" fmla="*/ 488 w 638"/>
              <a:gd name="T41" fmla="*/ 102 h 474"/>
              <a:gd name="T42" fmla="*/ 513 w 638"/>
              <a:gd name="T43" fmla="*/ 83 h 474"/>
              <a:gd name="T44" fmla="*/ 538 w 638"/>
              <a:gd name="T45" fmla="*/ 65 h 474"/>
              <a:gd name="T46" fmla="*/ 565 w 638"/>
              <a:gd name="T47" fmla="*/ 46 h 474"/>
              <a:gd name="T48" fmla="*/ 576 w 638"/>
              <a:gd name="T49" fmla="*/ 36 h 474"/>
              <a:gd name="T50" fmla="*/ 603 w 638"/>
              <a:gd name="T51" fmla="*/ 19 h 474"/>
              <a:gd name="T52" fmla="*/ 628 w 638"/>
              <a:gd name="T53" fmla="*/ 0 h 474"/>
              <a:gd name="T54" fmla="*/ 636 w 638"/>
              <a:gd name="T55" fmla="*/ 2 h 474"/>
              <a:gd name="T56" fmla="*/ 634 w 638"/>
              <a:gd name="T57" fmla="*/ 10 h 474"/>
              <a:gd name="T58" fmla="*/ 609 w 638"/>
              <a:gd name="T59" fmla="*/ 29 h 474"/>
              <a:gd name="T60" fmla="*/ 582 w 638"/>
              <a:gd name="T61" fmla="*/ 46 h 474"/>
              <a:gd name="T62" fmla="*/ 571 w 638"/>
              <a:gd name="T63" fmla="*/ 56 h 474"/>
              <a:gd name="T64" fmla="*/ 544 w 638"/>
              <a:gd name="T65" fmla="*/ 75 h 474"/>
              <a:gd name="T66" fmla="*/ 521 w 638"/>
              <a:gd name="T67" fmla="*/ 92 h 474"/>
              <a:gd name="T68" fmla="*/ 494 w 638"/>
              <a:gd name="T69" fmla="*/ 111 h 474"/>
              <a:gd name="T70" fmla="*/ 469 w 638"/>
              <a:gd name="T71" fmla="*/ 129 h 474"/>
              <a:gd name="T72" fmla="*/ 444 w 638"/>
              <a:gd name="T73" fmla="*/ 148 h 474"/>
              <a:gd name="T74" fmla="*/ 417 w 638"/>
              <a:gd name="T75" fmla="*/ 167 h 474"/>
              <a:gd name="T76" fmla="*/ 394 w 638"/>
              <a:gd name="T77" fmla="*/ 186 h 474"/>
              <a:gd name="T78" fmla="*/ 379 w 638"/>
              <a:gd name="T79" fmla="*/ 194 h 474"/>
              <a:gd name="T80" fmla="*/ 354 w 638"/>
              <a:gd name="T81" fmla="*/ 213 h 474"/>
              <a:gd name="T82" fmla="*/ 329 w 638"/>
              <a:gd name="T83" fmla="*/ 232 h 474"/>
              <a:gd name="T84" fmla="*/ 302 w 638"/>
              <a:gd name="T85" fmla="*/ 251 h 474"/>
              <a:gd name="T86" fmla="*/ 277 w 638"/>
              <a:gd name="T87" fmla="*/ 271 h 474"/>
              <a:gd name="T88" fmla="*/ 250 w 638"/>
              <a:gd name="T89" fmla="*/ 290 h 474"/>
              <a:gd name="T90" fmla="*/ 225 w 638"/>
              <a:gd name="T91" fmla="*/ 307 h 474"/>
              <a:gd name="T92" fmla="*/ 200 w 638"/>
              <a:gd name="T93" fmla="*/ 326 h 474"/>
              <a:gd name="T94" fmla="*/ 175 w 638"/>
              <a:gd name="T95" fmla="*/ 346 h 474"/>
              <a:gd name="T96" fmla="*/ 150 w 638"/>
              <a:gd name="T97" fmla="*/ 365 h 474"/>
              <a:gd name="T98" fmla="*/ 123 w 638"/>
              <a:gd name="T99" fmla="*/ 384 h 474"/>
              <a:gd name="T100" fmla="*/ 98 w 638"/>
              <a:gd name="T101" fmla="*/ 403 h 474"/>
              <a:gd name="T102" fmla="*/ 71 w 638"/>
              <a:gd name="T103" fmla="*/ 422 h 474"/>
              <a:gd name="T104" fmla="*/ 62 w 638"/>
              <a:gd name="T105" fmla="*/ 434 h 474"/>
              <a:gd name="T106" fmla="*/ 46 w 638"/>
              <a:gd name="T107" fmla="*/ 443 h 474"/>
              <a:gd name="T108" fmla="*/ 21 w 638"/>
              <a:gd name="T109" fmla="*/ 463 h 474"/>
              <a:gd name="T110" fmla="*/ 4 w 638"/>
              <a:gd name="T111" fmla="*/ 474 h 474"/>
              <a:gd name="T112" fmla="*/ 0 w 638"/>
              <a:gd name="T113" fmla="*/ 466 h 474"/>
              <a:gd name="T114" fmla="*/ 2 w 638"/>
              <a:gd name="T115" fmla="*/ 463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8" h="474">
                <a:moveTo>
                  <a:pt x="2" y="463"/>
                </a:moveTo>
                <a:lnTo>
                  <a:pt x="16" y="453"/>
                </a:lnTo>
                <a:lnTo>
                  <a:pt x="27" y="443"/>
                </a:lnTo>
                <a:lnTo>
                  <a:pt x="41" y="434"/>
                </a:lnTo>
                <a:lnTo>
                  <a:pt x="54" y="424"/>
                </a:lnTo>
                <a:lnTo>
                  <a:pt x="52" y="424"/>
                </a:lnTo>
                <a:lnTo>
                  <a:pt x="64" y="413"/>
                </a:lnTo>
                <a:lnTo>
                  <a:pt x="66" y="413"/>
                </a:lnTo>
                <a:lnTo>
                  <a:pt x="79" y="403"/>
                </a:lnTo>
                <a:lnTo>
                  <a:pt x="92" y="394"/>
                </a:lnTo>
                <a:lnTo>
                  <a:pt x="104" y="384"/>
                </a:lnTo>
                <a:lnTo>
                  <a:pt x="117" y="374"/>
                </a:lnTo>
                <a:lnTo>
                  <a:pt x="131" y="365"/>
                </a:lnTo>
                <a:lnTo>
                  <a:pt x="142" y="355"/>
                </a:lnTo>
                <a:lnTo>
                  <a:pt x="156" y="346"/>
                </a:lnTo>
                <a:lnTo>
                  <a:pt x="167" y="336"/>
                </a:lnTo>
                <a:lnTo>
                  <a:pt x="181" y="326"/>
                </a:lnTo>
                <a:lnTo>
                  <a:pt x="194" y="317"/>
                </a:lnTo>
                <a:lnTo>
                  <a:pt x="206" y="307"/>
                </a:lnTo>
                <a:lnTo>
                  <a:pt x="219" y="298"/>
                </a:lnTo>
                <a:lnTo>
                  <a:pt x="233" y="288"/>
                </a:lnTo>
                <a:lnTo>
                  <a:pt x="244" y="280"/>
                </a:lnTo>
                <a:lnTo>
                  <a:pt x="258" y="271"/>
                </a:lnTo>
                <a:lnTo>
                  <a:pt x="271" y="261"/>
                </a:lnTo>
                <a:lnTo>
                  <a:pt x="283" y="251"/>
                </a:lnTo>
                <a:lnTo>
                  <a:pt x="296" y="242"/>
                </a:lnTo>
                <a:lnTo>
                  <a:pt x="309" y="232"/>
                </a:lnTo>
                <a:lnTo>
                  <a:pt x="321" y="223"/>
                </a:lnTo>
                <a:lnTo>
                  <a:pt x="334" y="213"/>
                </a:lnTo>
                <a:lnTo>
                  <a:pt x="348" y="203"/>
                </a:lnTo>
                <a:lnTo>
                  <a:pt x="359" y="194"/>
                </a:lnTo>
                <a:lnTo>
                  <a:pt x="373" y="184"/>
                </a:lnTo>
                <a:lnTo>
                  <a:pt x="386" y="177"/>
                </a:lnTo>
                <a:lnTo>
                  <a:pt x="386" y="177"/>
                </a:lnTo>
                <a:lnTo>
                  <a:pt x="398" y="167"/>
                </a:lnTo>
                <a:lnTo>
                  <a:pt x="411" y="157"/>
                </a:lnTo>
                <a:lnTo>
                  <a:pt x="425" y="148"/>
                </a:lnTo>
                <a:lnTo>
                  <a:pt x="436" y="138"/>
                </a:lnTo>
                <a:lnTo>
                  <a:pt x="450" y="129"/>
                </a:lnTo>
                <a:lnTo>
                  <a:pt x="463" y="119"/>
                </a:lnTo>
                <a:lnTo>
                  <a:pt x="475" y="111"/>
                </a:lnTo>
                <a:lnTo>
                  <a:pt x="488" y="102"/>
                </a:lnTo>
                <a:lnTo>
                  <a:pt x="501" y="92"/>
                </a:lnTo>
                <a:lnTo>
                  <a:pt x="513" y="83"/>
                </a:lnTo>
                <a:lnTo>
                  <a:pt x="526" y="73"/>
                </a:lnTo>
                <a:lnTo>
                  <a:pt x="538" y="65"/>
                </a:lnTo>
                <a:lnTo>
                  <a:pt x="551" y="56"/>
                </a:lnTo>
                <a:lnTo>
                  <a:pt x="565" y="46"/>
                </a:lnTo>
                <a:lnTo>
                  <a:pt x="576" y="36"/>
                </a:lnTo>
                <a:lnTo>
                  <a:pt x="576" y="36"/>
                </a:lnTo>
                <a:lnTo>
                  <a:pt x="590" y="29"/>
                </a:lnTo>
                <a:lnTo>
                  <a:pt x="603" y="19"/>
                </a:lnTo>
                <a:lnTo>
                  <a:pt x="615" y="10"/>
                </a:lnTo>
                <a:lnTo>
                  <a:pt x="628" y="0"/>
                </a:lnTo>
                <a:lnTo>
                  <a:pt x="632" y="0"/>
                </a:lnTo>
                <a:lnTo>
                  <a:pt x="636" y="2"/>
                </a:lnTo>
                <a:lnTo>
                  <a:pt x="638" y="6"/>
                </a:lnTo>
                <a:lnTo>
                  <a:pt x="634" y="10"/>
                </a:lnTo>
                <a:lnTo>
                  <a:pt x="622" y="19"/>
                </a:lnTo>
                <a:lnTo>
                  <a:pt x="609" y="29"/>
                </a:lnTo>
                <a:lnTo>
                  <a:pt x="596" y="38"/>
                </a:lnTo>
                <a:lnTo>
                  <a:pt x="582" y="46"/>
                </a:lnTo>
                <a:lnTo>
                  <a:pt x="584" y="46"/>
                </a:lnTo>
                <a:lnTo>
                  <a:pt x="571" y="56"/>
                </a:lnTo>
                <a:lnTo>
                  <a:pt x="557" y="65"/>
                </a:lnTo>
                <a:lnTo>
                  <a:pt x="544" y="75"/>
                </a:lnTo>
                <a:lnTo>
                  <a:pt x="532" y="83"/>
                </a:lnTo>
                <a:lnTo>
                  <a:pt x="521" y="92"/>
                </a:lnTo>
                <a:lnTo>
                  <a:pt x="507" y="102"/>
                </a:lnTo>
                <a:lnTo>
                  <a:pt x="494" y="111"/>
                </a:lnTo>
                <a:lnTo>
                  <a:pt x="480" y="121"/>
                </a:lnTo>
                <a:lnTo>
                  <a:pt x="469" y="129"/>
                </a:lnTo>
                <a:lnTo>
                  <a:pt x="455" y="138"/>
                </a:lnTo>
                <a:lnTo>
                  <a:pt x="444" y="148"/>
                </a:lnTo>
                <a:lnTo>
                  <a:pt x="430" y="157"/>
                </a:lnTo>
                <a:lnTo>
                  <a:pt x="417" y="167"/>
                </a:lnTo>
                <a:lnTo>
                  <a:pt x="405" y="177"/>
                </a:lnTo>
                <a:lnTo>
                  <a:pt x="394" y="186"/>
                </a:lnTo>
                <a:lnTo>
                  <a:pt x="392" y="186"/>
                </a:lnTo>
                <a:lnTo>
                  <a:pt x="379" y="194"/>
                </a:lnTo>
                <a:lnTo>
                  <a:pt x="367" y="203"/>
                </a:lnTo>
                <a:lnTo>
                  <a:pt x="354" y="213"/>
                </a:lnTo>
                <a:lnTo>
                  <a:pt x="340" y="223"/>
                </a:lnTo>
                <a:lnTo>
                  <a:pt x="329" y="232"/>
                </a:lnTo>
                <a:lnTo>
                  <a:pt x="315" y="242"/>
                </a:lnTo>
                <a:lnTo>
                  <a:pt x="302" y="251"/>
                </a:lnTo>
                <a:lnTo>
                  <a:pt x="290" y="261"/>
                </a:lnTo>
                <a:lnTo>
                  <a:pt x="277" y="271"/>
                </a:lnTo>
                <a:lnTo>
                  <a:pt x="263" y="280"/>
                </a:lnTo>
                <a:lnTo>
                  <a:pt x="250" y="290"/>
                </a:lnTo>
                <a:lnTo>
                  <a:pt x="238" y="298"/>
                </a:lnTo>
                <a:lnTo>
                  <a:pt x="225" y="307"/>
                </a:lnTo>
                <a:lnTo>
                  <a:pt x="213" y="317"/>
                </a:lnTo>
                <a:lnTo>
                  <a:pt x="200" y="326"/>
                </a:lnTo>
                <a:lnTo>
                  <a:pt x="187" y="336"/>
                </a:lnTo>
                <a:lnTo>
                  <a:pt x="175" y="346"/>
                </a:lnTo>
                <a:lnTo>
                  <a:pt x="162" y="355"/>
                </a:lnTo>
                <a:lnTo>
                  <a:pt x="150" y="365"/>
                </a:lnTo>
                <a:lnTo>
                  <a:pt x="137" y="374"/>
                </a:lnTo>
                <a:lnTo>
                  <a:pt x="123" y="384"/>
                </a:lnTo>
                <a:lnTo>
                  <a:pt x="112" y="394"/>
                </a:lnTo>
                <a:lnTo>
                  <a:pt x="98" y="403"/>
                </a:lnTo>
                <a:lnTo>
                  <a:pt x="85" y="413"/>
                </a:lnTo>
                <a:lnTo>
                  <a:pt x="71" y="422"/>
                </a:lnTo>
                <a:lnTo>
                  <a:pt x="73" y="422"/>
                </a:lnTo>
                <a:lnTo>
                  <a:pt x="62" y="434"/>
                </a:lnTo>
                <a:lnTo>
                  <a:pt x="60" y="434"/>
                </a:lnTo>
                <a:lnTo>
                  <a:pt x="46" y="443"/>
                </a:lnTo>
                <a:lnTo>
                  <a:pt x="35" y="453"/>
                </a:lnTo>
                <a:lnTo>
                  <a:pt x="21" y="463"/>
                </a:lnTo>
                <a:lnTo>
                  <a:pt x="8" y="472"/>
                </a:lnTo>
                <a:lnTo>
                  <a:pt x="4" y="474"/>
                </a:lnTo>
                <a:lnTo>
                  <a:pt x="0" y="470"/>
                </a:lnTo>
                <a:lnTo>
                  <a:pt x="0" y="466"/>
                </a:lnTo>
                <a:lnTo>
                  <a:pt x="2" y="463"/>
                </a:lnTo>
                <a:lnTo>
                  <a:pt x="2" y="463"/>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43" name="Freeform 86"/>
          <p:cNvSpPr>
            <a:spLocks/>
          </p:cNvSpPr>
          <p:nvPr/>
        </p:nvSpPr>
        <p:spPr bwMode="auto">
          <a:xfrm>
            <a:off x="1098586" y="4350898"/>
            <a:ext cx="461875" cy="368568"/>
          </a:xfrm>
          <a:custGeom>
            <a:avLst/>
            <a:gdLst>
              <a:gd name="T0" fmla="*/ 16 w 638"/>
              <a:gd name="T1" fmla="*/ 418 h 437"/>
              <a:gd name="T2" fmla="*/ 54 w 638"/>
              <a:gd name="T3" fmla="*/ 391 h 437"/>
              <a:gd name="T4" fmla="*/ 79 w 638"/>
              <a:gd name="T5" fmla="*/ 372 h 437"/>
              <a:gd name="T6" fmla="*/ 104 w 638"/>
              <a:gd name="T7" fmla="*/ 355 h 437"/>
              <a:gd name="T8" fmla="*/ 131 w 638"/>
              <a:gd name="T9" fmla="*/ 338 h 437"/>
              <a:gd name="T10" fmla="*/ 169 w 638"/>
              <a:gd name="T11" fmla="*/ 311 h 437"/>
              <a:gd name="T12" fmla="*/ 194 w 638"/>
              <a:gd name="T13" fmla="*/ 292 h 437"/>
              <a:gd name="T14" fmla="*/ 219 w 638"/>
              <a:gd name="T15" fmla="*/ 274 h 437"/>
              <a:gd name="T16" fmla="*/ 246 w 638"/>
              <a:gd name="T17" fmla="*/ 257 h 437"/>
              <a:gd name="T18" fmla="*/ 271 w 638"/>
              <a:gd name="T19" fmla="*/ 240 h 437"/>
              <a:gd name="T20" fmla="*/ 283 w 638"/>
              <a:gd name="T21" fmla="*/ 230 h 437"/>
              <a:gd name="T22" fmla="*/ 321 w 638"/>
              <a:gd name="T23" fmla="*/ 205 h 437"/>
              <a:gd name="T24" fmla="*/ 348 w 638"/>
              <a:gd name="T25" fmla="*/ 188 h 437"/>
              <a:gd name="T26" fmla="*/ 373 w 638"/>
              <a:gd name="T27" fmla="*/ 171 h 437"/>
              <a:gd name="T28" fmla="*/ 411 w 638"/>
              <a:gd name="T29" fmla="*/ 144 h 437"/>
              <a:gd name="T30" fmla="*/ 436 w 638"/>
              <a:gd name="T31" fmla="*/ 126 h 437"/>
              <a:gd name="T32" fmla="*/ 463 w 638"/>
              <a:gd name="T33" fmla="*/ 109 h 437"/>
              <a:gd name="T34" fmla="*/ 501 w 638"/>
              <a:gd name="T35" fmla="*/ 84 h 437"/>
              <a:gd name="T36" fmla="*/ 513 w 638"/>
              <a:gd name="T37" fmla="*/ 75 h 437"/>
              <a:gd name="T38" fmla="*/ 551 w 638"/>
              <a:gd name="T39" fmla="*/ 50 h 437"/>
              <a:gd name="T40" fmla="*/ 590 w 638"/>
              <a:gd name="T41" fmla="*/ 25 h 437"/>
              <a:gd name="T42" fmla="*/ 628 w 638"/>
              <a:gd name="T43" fmla="*/ 0 h 437"/>
              <a:gd name="T44" fmla="*/ 638 w 638"/>
              <a:gd name="T45" fmla="*/ 5 h 437"/>
              <a:gd name="T46" fmla="*/ 609 w 638"/>
              <a:gd name="T47" fmla="*/ 25 h 437"/>
              <a:gd name="T48" fmla="*/ 571 w 638"/>
              <a:gd name="T49" fmla="*/ 52 h 437"/>
              <a:gd name="T50" fmla="*/ 532 w 638"/>
              <a:gd name="T51" fmla="*/ 77 h 437"/>
              <a:gd name="T52" fmla="*/ 509 w 638"/>
              <a:gd name="T53" fmla="*/ 94 h 437"/>
              <a:gd name="T54" fmla="*/ 480 w 638"/>
              <a:gd name="T55" fmla="*/ 111 h 437"/>
              <a:gd name="T56" fmla="*/ 442 w 638"/>
              <a:gd name="T57" fmla="*/ 136 h 437"/>
              <a:gd name="T58" fmla="*/ 430 w 638"/>
              <a:gd name="T59" fmla="*/ 146 h 437"/>
              <a:gd name="T60" fmla="*/ 392 w 638"/>
              <a:gd name="T61" fmla="*/ 171 h 437"/>
              <a:gd name="T62" fmla="*/ 367 w 638"/>
              <a:gd name="T63" fmla="*/ 188 h 437"/>
              <a:gd name="T64" fmla="*/ 340 w 638"/>
              <a:gd name="T65" fmla="*/ 205 h 437"/>
              <a:gd name="T66" fmla="*/ 302 w 638"/>
              <a:gd name="T67" fmla="*/ 232 h 437"/>
              <a:gd name="T68" fmla="*/ 279 w 638"/>
              <a:gd name="T69" fmla="*/ 249 h 437"/>
              <a:gd name="T70" fmla="*/ 265 w 638"/>
              <a:gd name="T71" fmla="*/ 257 h 437"/>
              <a:gd name="T72" fmla="*/ 225 w 638"/>
              <a:gd name="T73" fmla="*/ 284 h 437"/>
              <a:gd name="T74" fmla="*/ 213 w 638"/>
              <a:gd name="T75" fmla="*/ 293 h 437"/>
              <a:gd name="T76" fmla="*/ 177 w 638"/>
              <a:gd name="T77" fmla="*/ 320 h 437"/>
              <a:gd name="T78" fmla="*/ 150 w 638"/>
              <a:gd name="T79" fmla="*/ 338 h 437"/>
              <a:gd name="T80" fmla="*/ 123 w 638"/>
              <a:gd name="T81" fmla="*/ 355 h 437"/>
              <a:gd name="T82" fmla="*/ 98 w 638"/>
              <a:gd name="T83" fmla="*/ 374 h 437"/>
              <a:gd name="T84" fmla="*/ 62 w 638"/>
              <a:gd name="T85" fmla="*/ 401 h 437"/>
              <a:gd name="T86" fmla="*/ 35 w 638"/>
              <a:gd name="T87" fmla="*/ 418 h 437"/>
              <a:gd name="T88" fmla="*/ 8 w 638"/>
              <a:gd name="T89" fmla="*/ 436 h 437"/>
              <a:gd name="T90" fmla="*/ 0 w 638"/>
              <a:gd name="T91" fmla="*/ 43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8" h="437">
                <a:moveTo>
                  <a:pt x="2" y="426"/>
                </a:moveTo>
                <a:lnTo>
                  <a:pt x="16" y="418"/>
                </a:lnTo>
                <a:lnTo>
                  <a:pt x="16" y="418"/>
                </a:lnTo>
                <a:lnTo>
                  <a:pt x="27" y="409"/>
                </a:lnTo>
                <a:lnTo>
                  <a:pt x="41" y="399"/>
                </a:lnTo>
                <a:lnTo>
                  <a:pt x="54" y="391"/>
                </a:lnTo>
                <a:lnTo>
                  <a:pt x="54" y="391"/>
                </a:lnTo>
                <a:lnTo>
                  <a:pt x="66" y="382"/>
                </a:lnTo>
                <a:lnTo>
                  <a:pt x="79" y="372"/>
                </a:lnTo>
                <a:lnTo>
                  <a:pt x="92" y="365"/>
                </a:lnTo>
                <a:lnTo>
                  <a:pt x="92" y="365"/>
                </a:lnTo>
                <a:lnTo>
                  <a:pt x="104" y="355"/>
                </a:lnTo>
                <a:lnTo>
                  <a:pt x="117" y="345"/>
                </a:lnTo>
                <a:lnTo>
                  <a:pt x="131" y="338"/>
                </a:lnTo>
                <a:lnTo>
                  <a:pt x="131" y="338"/>
                </a:lnTo>
                <a:lnTo>
                  <a:pt x="142" y="328"/>
                </a:lnTo>
                <a:lnTo>
                  <a:pt x="156" y="318"/>
                </a:lnTo>
                <a:lnTo>
                  <a:pt x="169" y="311"/>
                </a:lnTo>
                <a:lnTo>
                  <a:pt x="169" y="311"/>
                </a:lnTo>
                <a:lnTo>
                  <a:pt x="181" y="301"/>
                </a:lnTo>
                <a:lnTo>
                  <a:pt x="194" y="292"/>
                </a:lnTo>
                <a:lnTo>
                  <a:pt x="208" y="284"/>
                </a:lnTo>
                <a:lnTo>
                  <a:pt x="208" y="284"/>
                </a:lnTo>
                <a:lnTo>
                  <a:pt x="219" y="274"/>
                </a:lnTo>
                <a:lnTo>
                  <a:pt x="219" y="274"/>
                </a:lnTo>
                <a:lnTo>
                  <a:pt x="233" y="267"/>
                </a:lnTo>
                <a:lnTo>
                  <a:pt x="246" y="257"/>
                </a:lnTo>
                <a:lnTo>
                  <a:pt x="258" y="247"/>
                </a:lnTo>
                <a:lnTo>
                  <a:pt x="258" y="247"/>
                </a:lnTo>
                <a:lnTo>
                  <a:pt x="271" y="240"/>
                </a:lnTo>
                <a:lnTo>
                  <a:pt x="271" y="240"/>
                </a:lnTo>
                <a:lnTo>
                  <a:pt x="283" y="230"/>
                </a:lnTo>
                <a:lnTo>
                  <a:pt x="283" y="230"/>
                </a:lnTo>
                <a:lnTo>
                  <a:pt x="296" y="222"/>
                </a:lnTo>
                <a:lnTo>
                  <a:pt x="309" y="213"/>
                </a:lnTo>
                <a:lnTo>
                  <a:pt x="321" y="205"/>
                </a:lnTo>
                <a:lnTo>
                  <a:pt x="334" y="196"/>
                </a:lnTo>
                <a:lnTo>
                  <a:pt x="348" y="188"/>
                </a:lnTo>
                <a:lnTo>
                  <a:pt x="348" y="188"/>
                </a:lnTo>
                <a:lnTo>
                  <a:pt x="359" y="178"/>
                </a:lnTo>
                <a:lnTo>
                  <a:pt x="359" y="178"/>
                </a:lnTo>
                <a:lnTo>
                  <a:pt x="373" y="171"/>
                </a:lnTo>
                <a:lnTo>
                  <a:pt x="386" y="161"/>
                </a:lnTo>
                <a:lnTo>
                  <a:pt x="398" y="153"/>
                </a:lnTo>
                <a:lnTo>
                  <a:pt x="411" y="144"/>
                </a:lnTo>
                <a:lnTo>
                  <a:pt x="425" y="136"/>
                </a:lnTo>
                <a:lnTo>
                  <a:pt x="425" y="136"/>
                </a:lnTo>
                <a:lnTo>
                  <a:pt x="436" y="126"/>
                </a:lnTo>
                <a:lnTo>
                  <a:pt x="436" y="126"/>
                </a:lnTo>
                <a:lnTo>
                  <a:pt x="450" y="119"/>
                </a:lnTo>
                <a:lnTo>
                  <a:pt x="463" y="109"/>
                </a:lnTo>
                <a:lnTo>
                  <a:pt x="475" y="101"/>
                </a:lnTo>
                <a:lnTo>
                  <a:pt x="488" y="92"/>
                </a:lnTo>
                <a:lnTo>
                  <a:pt x="501" y="84"/>
                </a:lnTo>
                <a:lnTo>
                  <a:pt x="501" y="84"/>
                </a:lnTo>
                <a:lnTo>
                  <a:pt x="513" y="75"/>
                </a:lnTo>
                <a:lnTo>
                  <a:pt x="513" y="75"/>
                </a:lnTo>
                <a:lnTo>
                  <a:pt x="526" y="67"/>
                </a:lnTo>
                <a:lnTo>
                  <a:pt x="540" y="57"/>
                </a:lnTo>
                <a:lnTo>
                  <a:pt x="551" y="50"/>
                </a:lnTo>
                <a:lnTo>
                  <a:pt x="565" y="42"/>
                </a:lnTo>
                <a:lnTo>
                  <a:pt x="578" y="32"/>
                </a:lnTo>
                <a:lnTo>
                  <a:pt x="590" y="25"/>
                </a:lnTo>
                <a:lnTo>
                  <a:pt x="603" y="15"/>
                </a:lnTo>
                <a:lnTo>
                  <a:pt x="617" y="7"/>
                </a:lnTo>
                <a:lnTo>
                  <a:pt x="628" y="0"/>
                </a:lnTo>
                <a:lnTo>
                  <a:pt x="632" y="0"/>
                </a:lnTo>
                <a:lnTo>
                  <a:pt x="636" y="2"/>
                </a:lnTo>
                <a:lnTo>
                  <a:pt x="638" y="5"/>
                </a:lnTo>
                <a:lnTo>
                  <a:pt x="634" y="9"/>
                </a:lnTo>
                <a:lnTo>
                  <a:pt x="622" y="17"/>
                </a:lnTo>
                <a:lnTo>
                  <a:pt x="609" y="25"/>
                </a:lnTo>
                <a:lnTo>
                  <a:pt x="596" y="34"/>
                </a:lnTo>
                <a:lnTo>
                  <a:pt x="584" y="42"/>
                </a:lnTo>
                <a:lnTo>
                  <a:pt x="571" y="52"/>
                </a:lnTo>
                <a:lnTo>
                  <a:pt x="557" y="59"/>
                </a:lnTo>
                <a:lnTo>
                  <a:pt x="546" y="67"/>
                </a:lnTo>
                <a:lnTo>
                  <a:pt x="532" y="77"/>
                </a:lnTo>
                <a:lnTo>
                  <a:pt x="519" y="84"/>
                </a:lnTo>
                <a:lnTo>
                  <a:pt x="521" y="84"/>
                </a:lnTo>
                <a:lnTo>
                  <a:pt x="509" y="94"/>
                </a:lnTo>
                <a:lnTo>
                  <a:pt x="507" y="94"/>
                </a:lnTo>
                <a:lnTo>
                  <a:pt x="494" y="101"/>
                </a:lnTo>
                <a:lnTo>
                  <a:pt x="480" y="111"/>
                </a:lnTo>
                <a:lnTo>
                  <a:pt x="469" y="119"/>
                </a:lnTo>
                <a:lnTo>
                  <a:pt x="455" y="128"/>
                </a:lnTo>
                <a:lnTo>
                  <a:pt x="442" y="136"/>
                </a:lnTo>
                <a:lnTo>
                  <a:pt x="444" y="136"/>
                </a:lnTo>
                <a:lnTo>
                  <a:pt x="432" y="146"/>
                </a:lnTo>
                <a:lnTo>
                  <a:pt x="430" y="146"/>
                </a:lnTo>
                <a:lnTo>
                  <a:pt x="417" y="153"/>
                </a:lnTo>
                <a:lnTo>
                  <a:pt x="403" y="163"/>
                </a:lnTo>
                <a:lnTo>
                  <a:pt x="392" y="171"/>
                </a:lnTo>
                <a:lnTo>
                  <a:pt x="379" y="180"/>
                </a:lnTo>
                <a:lnTo>
                  <a:pt x="365" y="188"/>
                </a:lnTo>
                <a:lnTo>
                  <a:pt x="367" y="188"/>
                </a:lnTo>
                <a:lnTo>
                  <a:pt x="355" y="197"/>
                </a:lnTo>
                <a:lnTo>
                  <a:pt x="354" y="197"/>
                </a:lnTo>
                <a:lnTo>
                  <a:pt x="340" y="205"/>
                </a:lnTo>
                <a:lnTo>
                  <a:pt x="327" y="215"/>
                </a:lnTo>
                <a:lnTo>
                  <a:pt x="315" y="222"/>
                </a:lnTo>
                <a:lnTo>
                  <a:pt x="302" y="232"/>
                </a:lnTo>
                <a:lnTo>
                  <a:pt x="288" y="240"/>
                </a:lnTo>
                <a:lnTo>
                  <a:pt x="290" y="240"/>
                </a:lnTo>
                <a:lnTo>
                  <a:pt x="279" y="249"/>
                </a:lnTo>
                <a:lnTo>
                  <a:pt x="277" y="249"/>
                </a:lnTo>
                <a:lnTo>
                  <a:pt x="263" y="257"/>
                </a:lnTo>
                <a:lnTo>
                  <a:pt x="265" y="257"/>
                </a:lnTo>
                <a:lnTo>
                  <a:pt x="252" y="267"/>
                </a:lnTo>
                <a:lnTo>
                  <a:pt x="238" y="276"/>
                </a:lnTo>
                <a:lnTo>
                  <a:pt x="225" y="284"/>
                </a:lnTo>
                <a:lnTo>
                  <a:pt x="227" y="284"/>
                </a:lnTo>
                <a:lnTo>
                  <a:pt x="215" y="293"/>
                </a:lnTo>
                <a:lnTo>
                  <a:pt x="213" y="293"/>
                </a:lnTo>
                <a:lnTo>
                  <a:pt x="200" y="301"/>
                </a:lnTo>
                <a:lnTo>
                  <a:pt x="188" y="311"/>
                </a:lnTo>
                <a:lnTo>
                  <a:pt x="177" y="320"/>
                </a:lnTo>
                <a:lnTo>
                  <a:pt x="175" y="320"/>
                </a:lnTo>
                <a:lnTo>
                  <a:pt x="162" y="328"/>
                </a:lnTo>
                <a:lnTo>
                  <a:pt x="150" y="338"/>
                </a:lnTo>
                <a:lnTo>
                  <a:pt x="139" y="347"/>
                </a:lnTo>
                <a:lnTo>
                  <a:pt x="137" y="347"/>
                </a:lnTo>
                <a:lnTo>
                  <a:pt x="123" y="355"/>
                </a:lnTo>
                <a:lnTo>
                  <a:pt x="112" y="365"/>
                </a:lnTo>
                <a:lnTo>
                  <a:pt x="100" y="374"/>
                </a:lnTo>
                <a:lnTo>
                  <a:pt x="98" y="374"/>
                </a:lnTo>
                <a:lnTo>
                  <a:pt x="85" y="382"/>
                </a:lnTo>
                <a:lnTo>
                  <a:pt x="73" y="391"/>
                </a:lnTo>
                <a:lnTo>
                  <a:pt x="62" y="401"/>
                </a:lnTo>
                <a:lnTo>
                  <a:pt x="60" y="401"/>
                </a:lnTo>
                <a:lnTo>
                  <a:pt x="46" y="409"/>
                </a:lnTo>
                <a:lnTo>
                  <a:pt x="35" y="418"/>
                </a:lnTo>
                <a:lnTo>
                  <a:pt x="23" y="428"/>
                </a:lnTo>
                <a:lnTo>
                  <a:pt x="21" y="428"/>
                </a:lnTo>
                <a:lnTo>
                  <a:pt x="8" y="436"/>
                </a:lnTo>
                <a:lnTo>
                  <a:pt x="4" y="437"/>
                </a:lnTo>
                <a:lnTo>
                  <a:pt x="0" y="434"/>
                </a:lnTo>
                <a:lnTo>
                  <a:pt x="0" y="430"/>
                </a:lnTo>
                <a:lnTo>
                  <a:pt x="2" y="426"/>
                </a:lnTo>
                <a:lnTo>
                  <a:pt x="2" y="426"/>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44" name="Freeform 87"/>
          <p:cNvSpPr>
            <a:spLocks/>
          </p:cNvSpPr>
          <p:nvPr/>
        </p:nvSpPr>
        <p:spPr bwMode="auto">
          <a:xfrm>
            <a:off x="1553199" y="4021037"/>
            <a:ext cx="461875" cy="339958"/>
          </a:xfrm>
          <a:custGeom>
            <a:avLst/>
            <a:gdLst>
              <a:gd name="T0" fmla="*/ 16 w 638"/>
              <a:gd name="T1" fmla="*/ 384 h 405"/>
              <a:gd name="T2" fmla="*/ 41 w 638"/>
              <a:gd name="T3" fmla="*/ 369 h 405"/>
              <a:gd name="T4" fmla="*/ 66 w 638"/>
              <a:gd name="T5" fmla="*/ 351 h 405"/>
              <a:gd name="T6" fmla="*/ 92 w 638"/>
              <a:gd name="T7" fmla="*/ 334 h 405"/>
              <a:gd name="T8" fmla="*/ 117 w 638"/>
              <a:gd name="T9" fmla="*/ 319 h 405"/>
              <a:gd name="T10" fmla="*/ 142 w 638"/>
              <a:gd name="T11" fmla="*/ 302 h 405"/>
              <a:gd name="T12" fmla="*/ 169 w 638"/>
              <a:gd name="T13" fmla="*/ 286 h 405"/>
              <a:gd name="T14" fmla="*/ 181 w 638"/>
              <a:gd name="T15" fmla="*/ 277 h 405"/>
              <a:gd name="T16" fmla="*/ 194 w 638"/>
              <a:gd name="T17" fmla="*/ 269 h 405"/>
              <a:gd name="T18" fmla="*/ 219 w 638"/>
              <a:gd name="T19" fmla="*/ 254 h 405"/>
              <a:gd name="T20" fmla="*/ 246 w 638"/>
              <a:gd name="T21" fmla="*/ 236 h 405"/>
              <a:gd name="T22" fmla="*/ 271 w 638"/>
              <a:gd name="T23" fmla="*/ 221 h 405"/>
              <a:gd name="T24" fmla="*/ 296 w 638"/>
              <a:gd name="T25" fmla="*/ 204 h 405"/>
              <a:gd name="T26" fmla="*/ 323 w 638"/>
              <a:gd name="T27" fmla="*/ 188 h 405"/>
              <a:gd name="T28" fmla="*/ 348 w 638"/>
              <a:gd name="T29" fmla="*/ 173 h 405"/>
              <a:gd name="T30" fmla="*/ 373 w 638"/>
              <a:gd name="T31" fmla="*/ 156 h 405"/>
              <a:gd name="T32" fmla="*/ 400 w 638"/>
              <a:gd name="T33" fmla="*/ 140 h 405"/>
              <a:gd name="T34" fmla="*/ 425 w 638"/>
              <a:gd name="T35" fmla="*/ 125 h 405"/>
              <a:gd name="T36" fmla="*/ 450 w 638"/>
              <a:gd name="T37" fmla="*/ 108 h 405"/>
              <a:gd name="T38" fmla="*/ 475 w 638"/>
              <a:gd name="T39" fmla="*/ 92 h 405"/>
              <a:gd name="T40" fmla="*/ 501 w 638"/>
              <a:gd name="T41" fmla="*/ 77 h 405"/>
              <a:gd name="T42" fmla="*/ 526 w 638"/>
              <a:gd name="T43" fmla="*/ 62 h 405"/>
              <a:gd name="T44" fmla="*/ 551 w 638"/>
              <a:gd name="T45" fmla="*/ 46 h 405"/>
              <a:gd name="T46" fmla="*/ 578 w 638"/>
              <a:gd name="T47" fmla="*/ 31 h 405"/>
              <a:gd name="T48" fmla="*/ 603 w 638"/>
              <a:gd name="T49" fmla="*/ 16 h 405"/>
              <a:gd name="T50" fmla="*/ 628 w 638"/>
              <a:gd name="T51" fmla="*/ 0 h 405"/>
              <a:gd name="T52" fmla="*/ 636 w 638"/>
              <a:gd name="T53" fmla="*/ 2 h 405"/>
              <a:gd name="T54" fmla="*/ 634 w 638"/>
              <a:gd name="T55" fmla="*/ 10 h 405"/>
              <a:gd name="T56" fmla="*/ 609 w 638"/>
              <a:gd name="T57" fmla="*/ 25 h 405"/>
              <a:gd name="T58" fmla="*/ 584 w 638"/>
              <a:gd name="T59" fmla="*/ 40 h 405"/>
              <a:gd name="T60" fmla="*/ 557 w 638"/>
              <a:gd name="T61" fmla="*/ 56 h 405"/>
              <a:gd name="T62" fmla="*/ 532 w 638"/>
              <a:gd name="T63" fmla="*/ 71 h 405"/>
              <a:gd name="T64" fmla="*/ 507 w 638"/>
              <a:gd name="T65" fmla="*/ 87 h 405"/>
              <a:gd name="T66" fmla="*/ 480 w 638"/>
              <a:gd name="T67" fmla="*/ 102 h 405"/>
              <a:gd name="T68" fmla="*/ 455 w 638"/>
              <a:gd name="T69" fmla="*/ 117 h 405"/>
              <a:gd name="T70" fmla="*/ 430 w 638"/>
              <a:gd name="T71" fmla="*/ 135 h 405"/>
              <a:gd name="T72" fmla="*/ 405 w 638"/>
              <a:gd name="T73" fmla="*/ 150 h 405"/>
              <a:gd name="T74" fmla="*/ 378 w 638"/>
              <a:gd name="T75" fmla="*/ 165 h 405"/>
              <a:gd name="T76" fmla="*/ 354 w 638"/>
              <a:gd name="T77" fmla="*/ 183 h 405"/>
              <a:gd name="T78" fmla="*/ 329 w 638"/>
              <a:gd name="T79" fmla="*/ 198 h 405"/>
              <a:gd name="T80" fmla="*/ 302 w 638"/>
              <a:gd name="T81" fmla="*/ 213 h 405"/>
              <a:gd name="T82" fmla="*/ 277 w 638"/>
              <a:gd name="T83" fmla="*/ 231 h 405"/>
              <a:gd name="T84" fmla="*/ 252 w 638"/>
              <a:gd name="T85" fmla="*/ 246 h 405"/>
              <a:gd name="T86" fmla="*/ 225 w 638"/>
              <a:gd name="T87" fmla="*/ 263 h 405"/>
              <a:gd name="T88" fmla="*/ 200 w 638"/>
              <a:gd name="T89" fmla="*/ 279 h 405"/>
              <a:gd name="T90" fmla="*/ 188 w 638"/>
              <a:gd name="T91" fmla="*/ 286 h 405"/>
              <a:gd name="T92" fmla="*/ 175 w 638"/>
              <a:gd name="T93" fmla="*/ 296 h 405"/>
              <a:gd name="T94" fmla="*/ 148 w 638"/>
              <a:gd name="T95" fmla="*/ 311 h 405"/>
              <a:gd name="T96" fmla="*/ 123 w 638"/>
              <a:gd name="T97" fmla="*/ 328 h 405"/>
              <a:gd name="T98" fmla="*/ 98 w 638"/>
              <a:gd name="T99" fmla="*/ 344 h 405"/>
              <a:gd name="T100" fmla="*/ 71 w 638"/>
              <a:gd name="T101" fmla="*/ 361 h 405"/>
              <a:gd name="T102" fmla="*/ 46 w 638"/>
              <a:gd name="T103" fmla="*/ 378 h 405"/>
              <a:gd name="T104" fmla="*/ 21 w 638"/>
              <a:gd name="T105" fmla="*/ 394 h 405"/>
              <a:gd name="T106" fmla="*/ 4 w 638"/>
              <a:gd name="T107" fmla="*/ 405 h 405"/>
              <a:gd name="T108" fmla="*/ 0 w 638"/>
              <a:gd name="T109" fmla="*/ 398 h 405"/>
              <a:gd name="T110" fmla="*/ 2 w 638"/>
              <a:gd name="T111" fmla="*/ 394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8" h="405">
                <a:moveTo>
                  <a:pt x="2" y="394"/>
                </a:moveTo>
                <a:lnTo>
                  <a:pt x="16" y="384"/>
                </a:lnTo>
                <a:lnTo>
                  <a:pt x="29" y="376"/>
                </a:lnTo>
                <a:lnTo>
                  <a:pt x="41" y="369"/>
                </a:lnTo>
                <a:lnTo>
                  <a:pt x="54" y="359"/>
                </a:lnTo>
                <a:lnTo>
                  <a:pt x="66" y="351"/>
                </a:lnTo>
                <a:lnTo>
                  <a:pt x="79" y="344"/>
                </a:lnTo>
                <a:lnTo>
                  <a:pt x="92" y="334"/>
                </a:lnTo>
                <a:lnTo>
                  <a:pt x="104" y="327"/>
                </a:lnTo>
                <a:lnTo>
                  <a:pt x="117" y="319"/>
                </a:lnTo>
                <a:lnTo>
                  <a:pt x="131" y="309"/>
                </a:lnTo>
                <a:lnTo>
                  <a:pt x="142" y="302"/>
                </a:lnTo>
                <a:lnTo>
                  <a:pt x="156" y="294"/>
                </a:lnTo>
                <a:lnTo>
                  <a:pt x="169" y="286"/>
                </a:lnTo>
                <a:lnTo>
                  <a:pt x="169" y="286"/>
                </a:lnTo>
                <a:lnTo>
                  <a:pt x="181" y="277"/>
                </a:lnTo>
                <a:lnTo>
                  <a:pt x="181" y="277"/>
                </a:lnTo>
                <a:lnTo>
                  <a:pt x="194" y="269"/>
                </a:lnTo>
                <a:lnTo>
                  <a:pt x="208" y="261"/>
                </a:lnTo>
                <a:lnTo>
                  <a:pt x="219" y="254"/>
                </a:lnTo>
                <a:lnTo>
                  <a:pt x="233" y="244"/>
                </a:lnTo>
                <a:lnTo>
                  <a:pt x="246" y="236"/>
                </a:lnTo>
                <a:lnTo>
                  <a:pt x="258" y="229"/>
                </a:lnTo>
                <a:lnTo>
                  <a:pt x="271" y="221"/>
                </a:lnTo>
                <a:lnTo>
                  <a:pt x="284" y="211"/>
                </a:lnTo>
                <a:lnTo>
                  <a:pt x="296" y="204"/>
                </a:lnTo>
                <a:lnTo>
                  <a:pt x="309" y="196"/>
                </a:lnTo>
                <a:lnTo>
                  <a:pt x="323" y="188"/>
                </a:lnTo>
                <a:lnTo>
                  <a:pt x="334" y="181"/>
                </a:lnTo>
                <a:lnTo>
                  <a:pt x="348" y="173"/>
                </a:lnTo>
                <a:lnTo>
                  <a:pt x="361" y="163"/>
                </a:lnTo>
                <a:lnTo>
                  <a:pt x="373" y="156"/>
                </a:lnTo>
                <a:lnTo>
                  <a:pt x="386" y="148"/>
                </a:lnTo>
                <a:lnTo>
                  <a:pt x="400" y="140"/>
                </a:lnTo>
                <a:lnTo>
                  <a:pt x="411" y="133"/>
                </a:lnTo>
                <a:lnTo>
                  <a:pt x="425" y="125"/>
                </a:lnTo>
                <a:lnTo>
                  <a:pt x="436" y="117"/>
                </a:lnTo>
                <a:lnTo>
                  <a:pt x="450" y="108"/>
                </a:lnTo>
                <a:lnTo>
                  <a:pt x="463" y="100"/>
                </a:lnTo>
                <a:lnTo>
                  <a:pt x="475" y="92"/>
                </a:lnTo>
                <a:lnTo>
                  <a:pt x="488" y="85"/>
                </a:lnTo>
                <a:lnTo>
                  <a:pt x="501" y="77"/>
                </a:lnTo>
                <a:lnTo>
                  <a:pt x="513" y="69"/>
                </a:lnTo>
                <a:lnTo>
                  <a:pt x="526" y="62"/>
                </a:lnTo>
                <a:lnTo>
                  <a:pt x="540" y="54"/>
                </a:lnTo>
                <a:lnTo>
                  <a:pt x="551" y="46"/>
                </a:lnTo>
                <a:lnTo>
                  <a:pt x="565" y="39"/>
                </a:lnTo>
                <a:lnTo>
                  <a:pt x="578" y="31"/>
                </a:lnTo>
                <a:lnTo>
                  <a:pt x="590" y="23"/>
                </a:lnTo>
                <a:lnTo>
                  <a:pt x="603" y="16"/>
                </a:lnTo>
                <a:lnTo>
                  <a:pt x="617" y="8"/>
                </a:lnTo>
                <a:lnTo>
                  <a:pt x="628" y="0"/>
                </a:lnTo>
                <a:lnTo>
                  <a:pt x="632" y="0"/>
                </a:lnTo>
                <a:lnTo>
                  <a:pt x="636" y="2"/>
                </a:lnTo>
                <a:lnTo>
                  <a:pt x="638" y="6"/>
                </a:lnTo>
                <a:lnTo>
                  <a:pt x="634" y="10"/>
                </a:lnTo>
                <a:lnTo>
                  <a:pt x="622" y="17"/>
                </a:lnTo>
                <a:lnTo>
                  <a:pt x="609" y="25"/>
                </a:lnTo>
                <a:lnTo>
                  <a:pt x="595" y="33"/>
                </a:lnTo>
                <a:lnTo>
                  <a:pt x="584" y="40"/>
                </a:lnTo>
                <a:lnTo>
                  <a:pt x="571" y="48"/>
                </a:lnTo>
                <a:lnTo>
                  <a:pt x="557" y="56"/>
                </a:lnTo>
                <a:lnTo>
                  <a:pt x="546" y="64"/>
                </a:lnTo>
                <a:lnTo>
                  <a:pt x="532" y="71"/>
                </a:lnTo>
                <a:lnTo>
                  <a:pt x="519" y="79"/>
                </a:lnTo>
                <a:lnTo>
                  <a:pt x="507" y="87"/>
                </a:lnTo>
                <a:lnTo>
                  <a:pt x="494" y="94"/>
                </a:lnTo>
                <a:lnTo>
                  <a:pt x="480" y="102"/>
                </a:lnTo>
                <a:lnTo>
                  <a:pt x="469" y="110"/>
                </a:lnTo>
                <a:lnTo>
                  <a:pt x="455" y="117"/>
                </a:lnTo>
                <a:lnTo>
                  <a:pt x="442" y="127"/>
                </a:lnTo>
                <a:lnTo>
                  <a:pt x="430" y="135"/>
                </a:lnTo>
                <a:lnTo>
                  <a:pt x="417" y="142"/>
                </a:lnTo>
                <a:lnTo>
                  <a:pt x="405" y="150"/>
                </a:lnTo>
                <a:lnTo>
                  <a:pt x="392" y="158"/>
                </a:lnTo>
                <a:lnTo>
                  <a:pt x="378" y="165"/>
                </a:lnTo>
                <a:lnTo>
                  <a:pt x="367" y="173"/>
                </a:lnTo>
                <a:lnTo>
                  <a:pt x="354" y="183"/>
                </a:lnTo>
                <a:lnTo>
                  <a:pt x="340" y="190"/>
                </a:lnTo>
                <a:lnTo>
                  <a:pt x="329" y="198"/>
                </a:lnTo>
                <a:lnTo>
                  <a:pt x="315" y="206"/>
                </a:lnTo>
                <a:lnTo>
                  <a:pt x="302" y="213"/>
                </a:lnTo>
                <a:lnTo>
                  <a:pt x="290" y="221"/>
                </a:lnTo>
                <a:lnTo>
                  <a:pt x="277" y="231"/>
                </a:lnTo>
                <a:lnTo>
                  <a:pt x="263" y="238"/>
                </a:lnTo>
                <a:lnTo>
                  <a:pt x="252" y="246"/>
                </a:lnTo>
                <a:lnTo>
                  <a:pt x="238" y="254"/>
                </a:lnTo>
                <a:lnTo>
                  <a:pt x="225" y="263"/>
                </a:lnTo>
                <a:lnTo>
                  <a:pt x="213" y="271"/>
                </a:lnTo>
                <a:lnTo>
                  <a:pt x="200" y="279"/>
                </a:lnTo>
                <a:lnTo>
                  <a:pt x="186" y="286"/>
                </a:lnTo>
                <a:lnTo>
                  <a:pt x="188" y="286"/>
                </a:lnTo>
                <a:lnTo>
                  <a:pt x="177" y="296"/>
                </a:lnTo>
                <a:lnTo>
                  <a:pt x="175" y="296"/>
                </a:lnTo>
                <a:lnTo>
                  <a:pt x="162" y="303"/>
                </a:lnTo>
                <a:lnTo>
                  <a:pt x="148" y="311"/>
                </a:lnTo>
                <a:lnTo>
                  <a:pt x="137" y="319"/>
                </a:lnTo>
                <a:lnTo>
                  <a:pt x="123" y="328"/>
                </a:lnTo>
                <a:lnTo>
                  <a:pt x="110" y="336"/>
                </a:lnTo>
                <a:lnTo>
                  <a:pt x="98" y="344"/>
                </a:lnTo>
                <a:lnTo>
                  <a:pt x="85" y="353"/>
                </a:lnTo>
                <a:lnTo>
                  <a:pt x="71" y="361"/>
                </a:lnTo>
                <a:lnTo>
                  <a:pt x="60" y="369"/>
                </a:lnTo>
                <a:lnTo>
                  <a:pt x="46" y="378"/>
                </a:lnTo>
                <a:lnTo>
                  <a:pt x="35" y="386"/>
                </a:lnTo>
                <a:lnTo>
                  <a:pt x="21" y="394"/>
                </a:lnTo>
                <a:lnTo>
                  <a:pt x="8" y="403"/>
                </a:lnTo>
                <a:lnTo>
                  <a:pt x="4" y="405"/>
                </a:lnTo>
                <a:lnTo>
                  <a:pt x="0" y="401"/>
                </a:lnTo>
                <a:lnTo>
                  <a:pt x="0" y="398"/>
                </a:lnTo>
                <a:lnTo>
                  <a:pt x="2" y="394"/>
                </a:lnTo>
                <a:lnTo>
                  <a:pt x="2" y="394"/>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45" name="Freeform 88"/>
          <p:cNvSpPr>
            <a:spLocks/>
          </p:cNvSpPr>
          <p:nvPr/>
        </p:nvSpPr>
        <p:spPr bwMode="auto">
          <a:xfrm>
            <a:off x="2007811" y="3716422"/>
            <a:ext cx="460423" cy="311347"/>
          </a:xfrm>
          <a:custGeom>
            <a:avLst/>
            <a:gdLst>
              <a:gd name="T0" fmla="*/ 16 w 636"/>
              <a:gd name="T1" fmla="*/ 353 h 371"/>
              <a:gd name="T2" fmla="*/ 41 w 636"/>
              <a:gd name="T3" fmla="*/ 338 h 371"/>
              <a:gd name="T4" fmla="*/ 67 w 636"/>
              <a:gd name="T5" fmla="*/ 323 h 371"/>
              <a:gd name="T6" fmla="*/ 92 w 636"/>
              <a:gd name="T7" fmla="*/ 307 h 371"/>
              <a:gd name="T8" fmla="*/ 117 w 636"/>
              <a:gd name="T9" fmla="*/ 292 h 371"/>
              <a:gd name="T10" fmla="*/ 144 w 636"/>
              <a:gd name="T11" fmla="*/ 277 h 371"/>
              <a:gd name="T12" fmla="*/ 169 w 636"/>
              <a:gd name="T13" fmla="*/ 261 h 371"/>
              <a:gd name="T14" fmla="*/ 194 w 636"/>
              <a:gd name="T15" fmla="*/ 246 h 371"/>
              <a:gd name="T16" fmla="*/ 208 w 636"/>
              <a:gd name="T17" fmla="*/ 240 h 371"/>
              <a:gd name="T18" fmla="*/ 233 w 636"/>
              <a:gd name="T19" fmla="*/ 225 h 371"/>
              <a:gd name="T20" fmla="*/ 257 w 636"/>
              <a:gd name="T21" fmla="*/ 209 h 371"/>
              <a:gd name="T22" fmla="*/ 284 w 636"/>
              <a:gd name="T23" fmla="*/ 194 h 371"/>
              <a:gd name="T24" fmla="*/ 296 w 636"/>
              <a:gd name="T25" fmla="*/ 186 h 371"/>
              <a:gd name="T26" fmla="*/ 323 w 636"/>
              <a:gd name="T27" fmla="*/ 173 h 371"/>
              <a:gd name="T28" fmla="*/ 348 w 636"/>
              <a:gd name="T29" fmla="*/ 158 h 371"/>
              <a:gd name="T30" fmla="*/ 373 w 636"/>
              <a:gd name="T31" fmla="*/ 144 h 371"/>
              <a:gd name="T32" fmla="*/ 400 w 636"/>
              <a:gd name="T33" fmla="*/ 129 h 371"/>
              <a:gd name="T34" fmla="*/ 425 w 636"/>
              <a:gd name="T35" fmla="*/ 113 h 371"/>
              <a:gd name="T36" fmla="*/ 438 w 636"/>
              <a:gd name="T37" fmla="*/ 108 h 371"/>
              <a:gd name="T38" fmla="*/ 463 w 636"/>
              <a:gd name="T39" fmla="*/ 92 h 371"/>
              <a:gd name="T40" fmla="*/ 476 w 636"/>
              <a:gd name="T41" fmla="*/ 87 h 371"/>
              <a:gd name="T42" fmla="*/ 501 w 636"/>
              <a:gd name="T43" fmla="*/ 71 h 371"/>
              <a:gd name="T44" fmla="*/ 526 w 636"/>
              <a:gd name="T45" fmla="*/ 58 h 371"/>
              <a:gd name="T46" fmla="*/ 551 w 636"/>
              <a:gd name="T47" fmla="*/ 42 h 371"/>
              <a:gd name="T48" fmla="*/ 565 w 636"/>
              <a:gd name="T49" fmla="*/ 37 h 371"/>
              <a:gd name="T50" fmla="*/ 590 w 636"/>
              <a:gd name="T51" fmla="*/ 21 h 371"/>
              <a:gd name="T52" fmla="*/ 603 w 636"/>
              <a:gd name="T53" fmla="*/ 16 h 371"/>
              <a:gd name="T54" fmla="*/ 628 w 636"/>
              <a:gd name="T55" fmla="*/ 0 h 371"/>
              <a:gd name="T56" fmla="*/ 636 w 636"/>
              <a:gd name="T57" fmla="*/ 2 h 371"/>
              <a:gd name="T58" fmla="*/ 634 w 636"/>
              <a:gd name="T59" fmla="*/ 10 h 371"/>
              <a:gd name="T60" fmla="*/ 609 w 636"/>
              <a:gd name="T61" fmla="*/ 25 h 371"/>
              <a:gd name="T62" fmla="*/ 595 w 636"/>
              <a:gd name="T63" fmla="*/ 31 h 371"/>
              <a:gd name="T64" fmla="*/ 570 w 636"/>
              <a:gd name="T65" fmla="*/ 46 h 371"/>
              <a:gd name="T66" fmla="*/ 557 w 636"/>
              <a:gd name="T67" fmla="*/ 52 h 371"/>
              <a:gd name="T68" fmla="*/ 532 w 636"/>
              <a:gd name="T69" fmla="*/ 67 h 371"/>
              <a:gd name="T70" fmla="*/ 507 w 636"/>
              <a:gd name="T71" fmla="*/ 81 h 371"/>
              <a:gd name="T72" fmla="*/ 482 w 636"/>
              <a:gd name="T73" fmla="*/ 96 h 371"/>
              <a:gd name="T74" fmla="*/ 469 w 636"/>
              <a:gd name="T75" fmla="*/ 102 h 371"/>
              <a:gd name="T76" fmla="*/ 444 w 636"/>
              <a:gd name="T77" fmla="*/ 117 h 371"/>
              <a:gd name="T78" fmla="*/ 430 w 636"/>
              <a:gd name="T79" fmla="*/ 123 h 371"/>
              <a:gd name="T80" fmla="*/ 405 w 636"/>
              <a:gd name="T81" fmla="*/ 138 h 371"/>
              <a:gd name="T82" fmla="*/ 378 w 636"/>
              <a:gd name="T83" fmla="*/ 154 h 371"/>
              <a:gd name="T84" fmla="*/ 353 w 636"/>
              <a:gd name="T85" fmla="*/ 167 h 371"/>
              <a:gd name="T86" fmla="*/ 329 w 636"/>
              <a:gd name="T87" fmla="*/ 183 h 371"/>
              <a:gd name="T88" fmla="*/ 302 w 636"/>
              <a:gd name="T89" fmla="*/ 196 h 371"/>
              <a:gd name="T90" fmla="*/ 290 w 636"/>
              <a:gd name="T91" fmla="*/ 204 h 371"/>
              <a:gd name="T92" fmla="*/ 263 w 636"/>
              <a:gd name="T93" fmla="*/ 219 h 371"/>
              <a:gd name="T94" fmla="*/ 238 w 636"/>
              <a:gd name="T95" fmla="*/ 234 h 371"/>
              <a:gd name="T96" fmla="*/ 213 w 636"/>
              <a:gd name="T97" fmla="*/ 250 h 371"/>
              <a:gd name="T98" fmla="*/ 200 w 636"/>
              <a:gd name="T99" fmla="*/ 256 h 371"/>
              <a:gd name="T100" fmla="*/ 175 w 636"/>
              <a:gd name="T101" fmla="*/ 271 h 371"/>
              <a:gd name="T102" fmla="*/ 150 w 636"/>
              <a:gd name="T103" fmla="*/ 286 h 371"/>
              <a:gd name="T104" fmla="*/ 123 w 636"/>
              <a:gd name="T105" fmla="*/ 302 h 371"/>
              <a:gd name="T106" fmla="*/ 98 w 636"/>
              <a:gd name="T107" fmla="*/ 317 h 371"/>
              <a:gd name="T108" fmla="*/ 73 w 636"/>
              <a:gd name="T109" fmla="*/ 332 h 371"/>
              <a:gd name="T110" fmla="*/ 46 w 636"/>
              <a:gd name="T111" fmla="*/ 348 h 371"/>
              <a:gd name="T112" fmla="*/ 21 w 636"/>
              <a:gd name="T113" fmla="*/ 363 h 371"/>
              <a:gd name="T114" fmla="*/ 4 w 636"/>
              <a:gd name="T115" fmla="*/ 371 h 371"/>
              <a:gd name="T116" fmla="*/ 0 w 636"/>
              <a:gd name="T117" fmla="*/ 365 h 371"/>
              <a:gd name="T118" fmla="*/ 2 w 636"/>
              <a:gd name="T119" fmla="*/ 36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6" h="371">
                <a:moveTo>
                  <a:pt x="2" y="361"/>
                </a:moveTo>
                <a:lnTo>
                  <a:pt x="16" y="353"/>
                </a:lnTo>
                <a:lnTo>
                  <a:pt x="29" y="346"/>
                </a:lnTo>
                <a:lnTo>
                  <a:pt x="41" y="338"/>
                </a:lnTo>
                <a:lnTo>
                  <a:pt x="54" y="330"/>
                </a:lnTo>
                <a:lnTo>
                  <a:pt x="67" y="323"/>
                </a:lnTo>
                <a:lnTo>
                  <a:pt x="79" y="315"/>
                </a:lnTo>
                <a:lnTo>
                  <a:pt x="92" y="307"/>
                </a:lnTo>
                <a:lnTo>
                  <a:pt x="106" y="300"/>
                </a:lnTo>
                <a:lnTo>
                  <a:pt x="117" y="292"/>
                </a:lnTo>
                <a:lnTo>
                  <a:pt x="131" y="284"/>
                </a:lnTo>
                <a:lnTo>
                  <a:pt x="144" y="277"/>
                </a:lnTo>
                <a:lnTo>
                  <a:pt x="156" y="269"/>
                </a:lnTo>
                <a:lnTo>
                  <a:pt x="169" y="261"/>
                </a:lnTo>
                <a:lnTo>
                  <a:pt x="181" y="254"/>
                </a:lnTo>
                <a:lnTo>
                  <a:pt x="194" y="246"/>
                </a:lnTo>
                <a:lnTo>
                  <a:pt x="208" y="240"/>
                </a:lnTo>
                <a:lnTo>
                  <a:pt x="208" y="240"/>
                </a:lnTo>
                <a:lnTo>
                  <a:pt x="219" y="233"/>
                </a:lnTo>
                <a:lnTo>
                  <a:pt x="233" y="225"/>
                </a:lnTo>
                <a:lnTo>
                  <a:pt x="246" y="217"/>
                </a:lnTo>
                <a:lnTo>
                  <a:pt x="257" y="209"/>
                </a:lnTo>
                <a:lnTo>
                  <a:pt x="271" y="202"/>
                </a:lnTo>
                <a:lnTo>
                  <a:pt x="284" y="194"/>
                </a:lnTo>
                <a:lnTo>
                  <a:pt x="296" y="186"/>
                </a:lnTo>
                <a:lnTo>
                  <a:pt x="296" y="186"/>
                </a:lnTo>
                <a:lnTo>
                  <a:pt x="309" y="181"/>
                </a:lnTo>
                <a:lnTo>
                  <a:pt x="323" y="173"/>
                </a:lnTo>
                <a:lnTo>
                  <a:pt x="334" y="165"/>
                </a:lnTo>
                <a:lnTo>
                  <a:pt x="348" y="158"/>
                </a:lnTo>
                <a:lnTo>
                  <a:pt x="361" y="150"/>
                </a:lnTo>
                <a:lnTo>
                  <a:pt x="373" y="144"/>
                </a:lnTo>
                <a:lnTo>
                  <a:pt x="386" y="137"/>
                </a:lnTo>
                <a:lnTo>
                  <a:pt x="400" y="129"/>
                </a:lnTo>
                <a:lnTo>
                  <a:pt x="411" y="121"/>
                </a:lnTo>
                <a:lnTo>
                  <a:pt x="425" y="113"/>
                </a:lnTo>
                <a:lnTo>
                  <a:pt x="438" y="108"/>
                </a:lnTo>
                <a:lnTo>
                  <a:pt x="438" y="108"/>
                </a:lnTo>
                <a:lnTo>
                  <a:pt x="450" y="100"/>
                </a:lnTo>
                <a:lnTo>
                  <a:pt x="463" y="92"/>
                </a:lnTo>
                <a:lnTo>
                  <a:pt x="476" y="87"/>
                </a:lnTo>
                <a:lnTo>
                  <a:pt x="476" y="87"/>
                </a:lnTo>
                <a:lnTo>
                  <a:pt x="488" y="79"/>
                </a:lnTo>
                <a:lnTo>
                  <a:pt x="501" y="71"/>
                </a:lnTo>
                <a:lnTo>
                  <a:pt x="515" y="64"/>
                </a:lnTo>
                <a:lnTo>
                  <a:pt x="526" y="58"/>
                </a:lnTo>
                <a:lnTo>
                  <a:pt x="540" y="50"/>
                </a:lnTo>
                <a:lnTo>
                  <a:pt x="551" y="42"/>
                </a:lnTo>
                <a:lnTo>
                  <a:pt x="551" y="42"/>
                </a:lnTo>
                <a:lnTo>
                  <a:pt x="565" y="37"/>
                </a:lnTo>
                <a:lnTo>
                  <a:pt x="578" y="29"/>
                </a:lnTo>
                <a:lnTo>
                  <a:pt x="590" y="21"/>
                </a:lnTo>
                <a:lnTo>
                  <a:pt x="590" y="21"/>
                </a:lnTo>
                <a:lnTo>
                  <a:pt x="603" y="16"/>
                </a:lnTo>
                <a:lnTo>
                  <a:pt x="617" y="8"/>
                </a:lnTo>
                <a:lnTo>
                  <a:pt x="628" y="0"/>
                </a:lnTo>
                <a:lnTo>
                  <a:pt x="632" y="0"/>
                </a:lnTo>
                <a:lnTo>
                  <a:pt x="636" y="2"/>
                </a:lnTo>
                <a:lnTo>
                  <a:pt x="636" y="6"/>
                </a:lnTo>
                <a:lnTo>
                  <a:pt x="634" y="10"/>
                </a:lnTo>
                <a:lnTo>
                  <a:pt x="622" y="17"/>
                </a:lnTo>
                <a:lnTo>
                  <a:pt x="609" y="25"/>
                </a:lnTo>
                <a:lnTo>
                  <a:pt x="595" y="31"/>
                </a:lnTo>
                <a:lnTo>
                  <a:pt x="595" y="31"/>
                </a:lnTo>
                <a:lnTo>
                  <a:pt x="584" y="39"/>
                </a:lnTo>
                <a:lnTo>
                  <a:pt x="570" y="46"/>
                </a:lnTo>
                <a:lnTo>
                  <a:pt x="557" y="52"/>
                </a:lnTo>
                <a:lnTo>
                  <a:pt x="557" y="52"/>
                </a:lnTo>
                <a:lnTo>
                  <a:pt x="546" y="60"/>
                </a:lnTo>
                <a:lnTo>
                  <a:pt x="532" y="67"/>
                </a:lnTo>
                <a:lnTo>
                  <a:pt x="521" y="73"/>
                </a:lnTo>
                <a:lnTo>
                  <a:pt x="507" y="81"/>
                </a:lnTo>
                <a:lnTo>
                  <a:pt x="494" y="89"/>
                </a:lnTo>
                <a:lnTo>
                  <a:pt x="482" y="96"/>
                </a:lnTo>
                <a:lnTo>
                  <a:pt x="482" y="96"/>
                </a:lnTo>
                <a:lnTo>
                  <a:pt x="469" y="102"/>
                </a:lnTo>
                <a:lnTo>
                  <a:pt x="455" y="110"/>
                </a:lnTo>
                <a:lnTo>
                  <a:pt x="444" y="117"/>
                </a:lnTo>
                <a:lnTo>
                  <a:pt x="444" y="117"/>
                </a:lnTo>
                <a:lnTo>
                  <a:pt x="430" y="123"/>
                </a:lnTo>
                <a:lnTo>
                  <a:pt x="417" y="131"/>
                </a:lnTo>
                <a:lnTo>
                  <a:pt x="405" y="138"/>
                </a:lnTo>
                <a:lnTo>
                  <a:pt x="392" y="146"/>
                </a:lnTo>
                <a:lnTo>
                  <a:pt x="378" y="154"/>
                </a:lnTo>
                <a:lnTo>
                  <a:pt x="367" y="160"/>
                </a:lnTo>
                <a:lnTo>
                  <a:pt x="353" y="167"/>
                </a:lnTo>
                <a:lnTo>
                  <a:pt x="340" y="175"/>
                </a:lnTo>
                <a:lnTo>
                  <a:pt x="329" y="183"/>
                </a:lnTo>
                <a:lnTo>
                  <a:pt x="315" y="190"/>
                </a:lnTo>
                <a:lnTo>
                  <a:pt x="302" y="196"/>
                </a:lnTo>
                <a:lnTo>
                  <a:pt x="302" y="196"/>
                </a:lnTo>
                <a:lnTo>
                  <a:pt x="290" y="204"/>
                </a:lnTo>
                <a:lnTo>
                  <a:pt x="277" y="211"/>
                </a:lnTo>
                <a:lnTo>
                  <a:pt x="263" y="219"/>
                </a:lnTo>
                <a:lnTo>
                  <a:pt x="252" y="227"/>
                </a:lnTo>
                <a:lnTo>
                  <a:pt x="238" y="234"/>
                </a:lnTo>
                <a:lnTo>
                  <a:pt x="225" y="242"/>
                </a:lnTo>
                <a:lnTo>
                  <a:pt x="213" y="250"/>
                </a:lnTo>
                <a:lnTo>
                  <a:pt x="213" y="250"/>
                </a:lnTo>
                <a:lnTo>
                  <a:pt x="200" y="256"/>
                </a:lnTo>
                <a:lnTo>
                  <a:pt x="186" y="263"/>
                </a:lnTo>
                <a:lnTo>
                  <a:pt x="175" y="271"/>
                </a:lnTo>
                <a:lnTo>
                  <a:pt x="161" y="279"/>
                </a:lnTo>
                <a:lnTo>
                  <a:pt x="150" y="286"/>
                </a:lnTo>
                <a:lnTo>
                  <a:pt x="137" y="294"/>
                </a:lnTo>
                <a:lnTo>
                  <a:pt x="123" y="302"/>
                </a:lnTo>
                <a:lnTo>
                  <a:pt x="112" y="309"/>
                </a:lnTo>
                <a:lnTo>
                  <a:pt x="98" y="317"/>
                </a:lnTo>
                <a:lnTo>
                  <a:pt x="85" y="325"/>
                </a:lnTo>
                <a:lnTo>
                  <a:pt x="73" y="332"/>
                </a:lnTo>
                <a:lnTo>
                  <a:pt x="60" y="340"/>
                </a:lnTo>
                <a:lnTo>
                  <a:pt x="46" y="348"/>
                </a:lnTo>
                <a:lnTo>
                  <a:pt x="35" y="355"/>
                </a:lnTo>
                <a:lnTo>
                  <a:pt x="21" y="363"/>
                </a:lnTo>
                <a:lnTo>
                  <a:pt x="8" y="371"/>
                </a:lnTo>
                <a:lnTo>
                  <a:pt x="4" y="371"/>
                </a:lnTo>
                <a:lnTo>
                  <a:pt x="0" y="369"/>
                </a:lnTo>
                <a:lnTo>
                  <a:pt x="0" y="365"/>
                </a:lnTo>
                <a:lnTo>
                  <a:pt x="2" y="361"/>
                </a:lnTo>
                <a:lnTo>
                  <a:pt x="2" y="361"/>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46" name="Freeform 89"/>
          <p:cNvSpPr>
            <a:spLocks/>
          </p:cNvSpPr>
          <p:nvPr/>
        </p:nvSpPr>
        <p:spPr bwMode="auto">
          <a:xfrm>
            <a:off x="2462425" y="3442099"/>
            <a:ext cx="461875" cy="282737"/>
          </a:xfrm>
          <a:custGeom>
            <a:avLst/>
            <a:gdLst>
              <a:gd name="T0" fmla="*/ 29 w 638"/>
              <a:gd name="T1" fmla="*/ 313 h 336"/>
              <a:gd name="T2" fmla="*/ 54 w 638"/>
              <a:gd name="T3" fmla="*/ 299 h 336"/>
              <a:gd name="T4" fmla="*/ 79 w 638"/>
              <a:gd name="T5" fmla="*/ 284 h 336"/>
              <a:gd name="T6" fmla="*/ 117 w 638"/>
              <a:gd name="T7" fmla="*/ 265 h 336"/>
              <a:gd name="T8" fmla="*/ 144 w 638"/>
              <a:gd name="T9" fmla="*/ 251 h 336"/>
              <a:gd name="T10" fmla="*/ 183 w 638"/>
              <a:gd name="T11" fmla="*/ 230 h 336"/>
              <a:gd name="T12" fmla="*/ 194 w 638"/>
              <a:gd name="T13" fmla="*/ 223 h 336"/>
              <a:gd name="T14" fmla="*/ 232 w 638"/>
              <a:gd name="T15" fmla="*/ 203 h 336"/>
              <a:gd name="T16" fmla="*/ 259 w 638"/>
              <a:gd name="T17" fmla="*/ 190 h 336"/>
              <a:gd name="T18" fmla="*/ 284 w 638"/>
              <a:gd name="T19" fmla="*/ 176 h 336"/>
              <a:gd name="T20" fmla="*/ 296 w 638"/>
              <a:gd name="T21" fmla="*/ 169 h 336"/>
              <a:gd name="T22" fmla="*/ 334 w 638"/>
              <a:gd name="T23" fmla="*/ 150 h 336"/>
              <a:gd name="T24" fmla="*/ 373 w 638"/>
              <a:gd name="T25" fmla="*/ 130 h 336"/>
              <a:gd name="T26" fmla="*/ 400 w 638"/>
              <a:gd name="T27" fmla="*/ 117 h 336"/>
              <a:gd name="T28" fmla="*/ 425 w 638"/>
              <a:gd name="T29" fmla="*/ 103 h 336"/>
              <a:gd name="T30" fmla="*/ 449 w 638"/>
              <a:gd name="T31" fmla="*/ 90 h 336"/>
              <a:gd name="T32" fmla="*/ 476 w 638"/>
              <a:gd name="T33" fmla="*/ 77 h 336"/>
              <a:gd name="T34" fmla="*/ 515 w 638"/>
              <a:gd name="T35" fmla="*/ 57 h 336"/>
              <a:gd name="T36" fmla="*/ 553 w 638"/>
              <a:gd name="T37" fmla="*/ 38 h 336"/>
              <a:gd name="T38" fmla="*/ 592 w 638"/>
              <a:gd name="T39" fmla="*/ 19 h 336"/>
              <a:gd name="T40" fmla="*/ 630 w 638"/>
              <a:gd name="T41" fmla="*/ 0 h 336"/>
              <a:gd name="T42" fmla="*/ 638 w 638"/>
              <a:gd name="T43" fmla="*/ 6 h 336"/>
              <a:gd name="T44" fmla="*/ 609 w 638"/>
              <a:gd name="T45" fmla="*/ 23 h 336"/>
              <a:gd name="T46" fmla="*/ 570 w 638"/>
              <a:gd name="T47" fmla="*/ 42 h 336"/>
              <a:gd name="T48" fmla="*/ 532 w 638"/>
              <a:gd name="T49" fmla="*/ 61 h 336"/>
              <a:gd name="T50" fmla="*/ 494 w 638"/>
              <a:gd name="T51" fmla="*/ 80 h 336"/>
              <a:gd name="T52" fmla="*/ 455 w 638"/>
              <a:gd name="T53" fmla="*/ 100 h 336"/>
              <a:gd name="T54" fmla="*/ 444 w 638"/>
              <a:gd name="T55" fmla="*/ 107 h 336"/>
              <a:gd name="T56" fmla="*/ 417 w 638"/>
              <a:gd name="T57" fmla="*/ 119 h 336"/>
              <a:gd name="T58" fmla="*/ 392 w 638"/>
              <a:gd name="T59" fmla="*/ 132 h 336"/>
              <a:gd name="T60" fmla="*/ 353 w 638"/>
              <a:gd name="T61" fmla="*/ 151 h 336"/>
              <a:gd name="T62" fmla="*/ 315 w 638"/>
              <a:gd name="T63" fmla="*/ 173 h 336"/>
              <a:gd name="T64" fmla="*/ 290 w 638"/>
              <a:gd name="T65" fmla="*/ 186 h 336"/>
              <a:gd name="T66" fmla="*/ 277 w 638"/>
              <a:gd name="T67" fmla="*/ 192 h 336"/>
              <a:gd name="T68" fmla="*/ 252 w 638"/>
              <a:gd name="T69" fmla="*/ 205 h 336"/>
              <a:gd name="T70" fmla="*/ 213 w 638"/>
              <a:gd name="T71" fmla="*/ 226 h 336"/>
              <a:gd name="T72" fmla="*/ 188 w 638"/>
              <a:gd name="T73" fmla="*/ 240 h 336"/>
              <a:gd name="T74" fmla="*/ 161 w 638"/>
              <a:gd name="T75" fmla="*/ 253 h 336"/>
              <a:gd name="T76" fmla="*/ 136 w 638"/>
              <a:gd name="T77" fmla="*/ 267 h 336"/>
              <a:gd name="T78" fmla="*/ 98 w 638"/>
              <a:gd name="T79" fmla="*/ 288 h 336"/>
              <a:gd name="T80" fmla="*/ 73 w 638"/>
              <a:gd name="T81" fmla="*/ 301 h 336"/>
              <a:gd name="T82" fmla="*/ 46 w 638"/>
              <a:gd name="T83" fmla="*/ 315 h 336"/>
              <a:gd name="T84" fmla="*/ 8 w 638"/>
              <a:gd name="T85" fmla="*/ 336 h 336"/>
              <a:gd name="T86" fmla="*/ 0 w 638"/>
              <a:gd name="T87" fmla="*/ 32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8" h="336">
                <a:moveTo>
                  <a:pt x="2" y="326"/>
                </a:moveTo>
                <a:lnTo>
                  <a:pt x="16" y="320"/>
                </a:lnTo>
                <a:lnTo>
                  <a:pt x="29" y="313"/>
                </a:lnTo>
                <a:lnTo>
                  <a:pt x="40" y="305"/>
                </a:lnTo>
                <a:lnTo>
                  <a:pt x="40" y="305"/>
                </a:lnTo>
                <a:lnTo>
                  <a:pt x="54" y="299"/>
                </a:lnTo>
                <a:lnTo>
                  <a:pt x="67" y="292"/>
                </a:lnTo>
                <a:lnTo>
                  <a:pt x="79" y="284"/>
                </a:lnTo>
                <a:lnTo>
                  <a:pt x="79" y="284"/>
                </a:lnTo>
                <a:lnTo>
                  <a:pt x="92" y="278"/>
                </a:lnTo>
                <a:lnTo>
                  <a:pt x="106" y="271"/>
                </a:lnTo>
                <a:lnTo>
                  <a:pt x="117" y="265"/>
                </a:lnTo>
                <a:lnTo>
                  <a:pt x="131" y="257"/>
                </a:lnTo>
                <a:lnTo>
                  <a:pt x="144" y="251"/>
                </a:lnTo>
                <a:lnTo>
                  <a:pt x="144" y="251"/>
                </a:lnTo>
                <a:lnTo>
                  <a:pt x="156" y="244"/>
                </a:lnTo>
                <a:lnTo>
                  <a:pt x="169" y="236"/>
                </a:lnTo>
                <a:lnTo>
                  <a:pt x="183" y="230"/>
                </a:lnTo>
                <a:lnTo>
                  <a:pt x="183" y="230"/>
                </a:lnTo>
                <a:lnTo>
                  <a:pt x="194" y="223"/>
                </a:lnTo>
                <a:lnTo>
                  <a:pt x="194" y="223"/>
                </a:lnTo>
                <a:lnTo>
                  <a:pt x="208" y="217"/>
                </a:lnTo>
                <a:lnTo>
                  <a:pt x="221" y="209"/>
                </a:lnTo>
                <a:lnTo>
                  <a:pt x="232" y="203"/>
                </a:lnTo>
                <a:lnTo>
                  <a:pt x="246" y="196"/>
                </a:lnTo>
                <a:lnTo>
                  <a:pt x="259" y="190"/>
                </a:lnTo>
                <a:lnTo>
                  <a:pt x="259" y="190"/>
                </a:lnTo>
                <a:lnTo>
                  <a:pt x="271" y="182"/>
                </a:lnTo>
                <a:lnTo>
                  <a:pt x="271" y="182"/>
                </a:lnTo>
                <a:lnTo>
                  <a:pt x="284" y="176"/>
                </a:lnTo>
                <a:lnTo>
                  <a:pt x="284" y="176"/>
                </a:lnTo>
                <a:lnTo>
                  <a:pt x="296" y="169"/>
                </a:lnTo>
                <a:lnTo>
                  <a:pt x="296" y="169"/>
                </a:lnTo>
                <a:lnTo>
                  <a:pt x="309" y="163"/>
                </a:lnTo>
                <a:lnTo>
                  <a:pt x="323" y="155"/>
                </a:lnTo>
                <a:lnTo>
                  <a:pt x="334" y="150"/>
                </a:lnTo>
                <a:lnTo>
                  <a:pt x="348" y="142"/>
                </a:lnTo>
                <a:lnTo>
                  <a:pt x="361" y="136"/>
                </a:lnTo>
                <a:lnTo>
                  <a:pt x="373" y="130"/>
                </a:lnTo>
                <a:lnTo>
                  <a:pt x="386" y="123"/>
                </a:lnTo>
                <a:lnTo>
                  <a:pt x="400" y="117"/>
                </a:lnTo>
                <a:lnTo>
                  <a:pt x="400" y="117"/>
                </a:lnTo>
                <a:lnTo>
                  <a:pt x="411" y="109"/>
                </a:lnTo>
                <a:lnTo>
                  <a:pt x="411" y="109"/>
                </a:lnTo>
                <a:lnTo>
                  <a:pt x="425" y="103"/>
                </a:lnTo>
                <a:lnTo>
                  <a:pt x="438" y="98"/>
                </a:lnTo>
                <a:lnTo>
                  <a:pt x="438" y="98"/>
                </a:lnTo>
                <a:lnTo>
                  <a:pt x="449" y="90"/>
                </a:lnTo>
                <a:lnTo>
                  <a:pt x="449" y="90"/>
                </a:lnTo>
                <a:lnTo>
                  <a:pt x="463" y="84"/>
                </a:lnTo>
                <a:lnTo>
                  <a:pt x="476" y="77"/>
                </a:lnTo>
                <a:lnTo>
                  <a:pt x="488" y="71"/>
                </a:lnTo>
                <a:lnTo>
                  <a:pt x="501" y="65"/>
                </a:lnTo>
                <a:lnTo>
                  <a:pt x="515" y="57"/>
                </a:lnTo>
                <a:lnTo>
                  <a:pt x="526" y="52"/>
                </a:lnTo>
                <a:lnTo>
                  <a:pt x="540" y="46"/>
                </a:lnTo>
                <a:lnTo>
                  <a:pt x="553" y="38"/>
                </a:lnTo>
                <a:lnTo>
                  <a:pt x="565" y="32"/>
                </a:lnTo>
                <a:lnTo>
                  <a:pt x="578" y="27"/>
                </a:lnTo>
                <a:lnTo>
                  <a:pt x="592" y="19"/>
                </a:lnTo>
                <a:lnTo>
                  <a:pt x="603" y="13"/>
                </a:lnTo>
                <a:lnTo>
                  <a:pt x="617" y="7"/>
                </a:lnTo>
                <a:lnTo>
                  <a:pt x="630" y="0"/>
                </a:lnTo>
                <a:lnTo>
                  <a:pt x="634" y="0"/>
                </a:lnTo>
                <a:lnTo>
                  <a:pt x="638" y="2"/>
                </a:lnTo>
                <a:lnTo>
                  <a:pt x="638" y="6"/>
                </a:lnTo>
                <a:lnTo>
                  <a:pt x="636" y="9"/>
                </a:lnTo>
                <a:lnTo>
                  <a:pt x="622" y="17"/>
                </a:lnTo>
                <a:lnTo>
                  <a:pt x="609" y="23"/>
                </a:lnTo>
                <a:lnTo>
                  <a:pt x="597" y="29"/>
                </a:lnTo>
                <a:lnTo>
                  <a:pt x="584" y="36"/>
                </a:lnTo>
                <a:lnTo>
                  <a:pt x="570" y="42"/>
                </a:lnTo>
                <a:lnTo>
                  <a:pt x="559" y="48"/>
                </a:lnTo>
                <a:lnTo>
                  <a:pt x="545" y="55"/>
                </a:lnTo>
                <a:lnTo>
                  <a:pt x="532" y="61"/>
                </a:lnTo>
                <a:lnTo>
                  <a:pt x="521" y="67"/>
                </a:lnTo>
                <a:lnTo>
                  <a:pt x="507" y="75"/>
                </a:lnTo>
                <a:lnTo>
                  <a:pt x="494" y="80"/>
                </a:lnTo>
                <a:lnTo>
                  <a:pt x="482" y="86"/>
                </a:lnTo>
                <a:lnTo>
                  <a:pt x="469" y="94"/>
                </a:lnTo>
                <a:lnTo>
                  <a:pt x="455" y="100"/>
                </a:lnTo>
                <a:lnTo>
                  <a:pt x="455" y="100"/>
                </a:lnTo>
                <a:lnTo>
                  <a:pt x="444" y="107"/>
                </a:lnTo>
                <a:lnTo>
                  <a:pt x="444" y="107"/>
                </a:lnTo>
                <a:lnTo>
                  <a:pt x="430" y="113"/>
                </a:lnTo>
                <a:lnTo>
                  <a:pt x="417" y="119"/>
                </a:lnTo>
                <a:lnTo>
                  <a:pt x="417" y="119"/>
                </a:lnTo>
                <a:lnTo>
                  <a:pt x="405" y="127"/>
                </a:lnTo>
                <a:lnTo>
                  <a:pt x="405" y="127"/>
                </a:lnTo>
                <a:lnTo>
                  <a:pt x="392" y="132"/>
                </a:lnTo>
                <a:lnTo>
                  <a:pt x="378" y="140"/>
                </a:lnTo>
                <a:lnTo>
                  <a:pt x="367" y="146"/>
                </a:lnTo>
                <a:lnTo>
                  <a:pt x="353" y="151"/>
                </a:lnTo>
                <a:lnTo>
                  <a:pt x="340" y="159"/>
                </a:lnTo>
                <a:lnTo>
                  <a:pt x="328" y="165"/>
                </a:lnTo>
                <a:lnTo>
                  <a:pt x="315" y="173"/>
                </a:lnTo>
                <a:lnTo>
                  <a:pt x="302" y="178"/>
                </a:lnTo>
                <a:lnTo>
                  <a:pt x="302" y="178"/>
                </a:lnTo>
                <a:lnTo>
                  <a:pt x="290" y="186"/>
                </a:lnTo>
                <a:lnTo>
                  <a:pt x="290" y="186"/>
                </a:lnTo>
                <a:lnTo>
                  <a:pt x="277" y="192"/>
                </a:lnTo>
                <a:lnTo>
                  <a:pt x="277" y="192"/>
                </a:lnTo>
                <a:lnTo>
                  <a:pt x="265" y="199"/>
                </a:lnTo>
                <a:lnTo>
                  <a:pt x="265" y="199"/>
                </a:lnTo>
                <a:lnTo>
                  <a:pt x="252" y="205"/>
                </a:lnTo>
                <a:lnTo>
                  <a:pt x="238" y="213"/>
                </a:lnTo>
                <a:lnTo>
                  <a:pt x="227" y="219"/>
                </a:lnTo>
                <a:lnTo>
                  <a:pt x="213" y="226"/>
                </a:lnTo>
                <a:lnTo>
                  <a:pt x="200" y="232"/>
                </a:lnTo>
                <a:lnTo>
                  <a:pt x="200" y="232"/>
                </a:lnTo>
                <a:lnTo>
                  <a:pt x="188" y="240"/>
                </a:lnTo>
                <a:lnTo>
                  <a:pt x="188" y="240"/>
                </a:lnTo>
                <a:lnTo>
                  <a:pt x="175" y="246"/>
                </a:lnTo>
                <a:lnTo>
                  <a:pt x="161" y="253"/>
                </a:lnTo>
                <a:lnTo>
                  <a:pt x="150" y="261"/>
                </a:lnTo>
                <a:lnTo>
                  <a:pt x="150" y="261"/>
                </a:lnTo>
                <a:lnTo>
                  <a:pt x="136" y="267"/>
                </a:lnTo>
                <a:lnTo>
                  <a:pt x="123" y="274"/>
                </a:lnTo>
                <a:lnTo>
                  <a:pt x="112" y="280"/>
                </a:lnTo>
                <a:lnTo>
                  <a:pt x="98" y="288"/>
                </a:lnTo>
                <a:lnTo>
                  <a:pt x="85" y="294"/>
                </a:lnTo>
                <a:lnTo>
                  <a:pt x="85" y="294"/>
                </a:lnTo>
                <a:lnTo>
                  <a:pt x="73" y="301"/>
                </a:lnTo>
                <a:lnTo>
                  <a:pt x="60" y="309"/>
                </a:lnTo>
                <a:lnTo>
                  <a:pt x="46" y="315"/>
                </a:lnTo>
                <a:lnTo>
                  <a:pt x="46" y="315"/>
                </a:lnTo>
                <a:lnTo>
                  <a:pt x="35" y="322"/>
                </a:lnTo>
                <a:lnTo>
                  <a:pt x="21" y="330"/>
                </a:lnTo>
                <a:lnTo>
                  <a:pt x="8" y="336"/>
                </a:lnTo>
                <a:lnTo>
                  <a:pt x="2" y="336"/>
                </a:lnTo>
                <a:lnTo>
                  <a:pt x="0" y="334"/>
                </a:lnTo>
                <a:lnTo>
                  <a:pt x="0" y="328"/>
                </a:lnTo>
                <a:lnTo>
                  <a:pt x="2" y="326"/>
                </a:lnTo>
                <a:lnTo>
                  <a:pt x="2" y="326"/>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47" name="Freeform 90"/>
          <p:cNvSpPr>
            <a:spLocks/>
          </p:cNvSpPr>
          <p:nvPr/>
        </p:nvSpPr>
        <p:spPr bwMode="auto">
          <a:xfrm>
            <a:off x="2918490" y="3196387"/>
            <a:ext cx="460423" cy="255810"/>
          </a:xfrm>
          <a:custGeom>
            <a:avLst/>
            <a:gdLst>
              <a:gd name="T0" fmla="*/ 13 w 636"/>
              <a:gd name="T1" fmla="*/ 286 h 303"/>
              <a:gd name="T2" fmla="*/ 38 w 636"/>
              <a:gd name="T3" fmla="*/ 275 h 303"/>
              <a:gd name="T4" fmla="*/ 65 w 636"/>
              <a:gd name="T5" fmla="*/ 261 h 303"/>
              <a:gd name="T6" fmla="*/ 90 w 636"/>
              <a:gd name="T7" fmla="*/ 250 h 303"/>
              <a:gd name="T8" fmla="*/ 115 w 636"/>
              <a:gd name="T9" fmla="*/ 236 h 303"/>
              <a:gd name="T10" fmla="*/ 142 w 636"/>
              <a:gd name="T11" fmla="*/ 225 h 303"/>
              <a:gd name="T12" fmla="*/ 167 w 636"/>
              <a:gd name="T13" fmla="*/ 211 h 303"/>
              <a:gd name="T14" fmla="*/ 192 w 636"/>
              <a:gd name="T15" fmla="*/ 200 h 303"/>
              <a:gd name="T16" fmla="*/ 219 w 636"/>
              <a:gd name="T17" fmla="*/ 188 h 303"/>
              <a:gd name="T18" fmla="*/ 230 w 636"/>
              <a:gd name="T19" fmla="*/ 180 h 303"/>
              <a:gd name="T20" fmla="*/ 244 w 636"/>
              <a:gd name="T21" fmla="*/ 175 h 303"/>
              <a:gd name="T22" fmla="*/ 269 w 636"/>
              <a:gd name="T23" fmla="*/ 163 h 303"/>
              <a:gd name="T24" fmla="*/ 296 w 636"/>
              <a:gd name="T25" fmla="*/ 152 h 303"/>
              <a:gd name="T26" fmla="*/ 321 w 636"/>
              <a:gd name="T27" fmla="*/ 140 h 303"/>
              <a:gd name="T28" fmla="*/ 346 w 636"/>
              <a:gd name="T29" fmla="*/ 127 h 303"/>
              <a:gd name="T30" fmla="*/ 373 w 636"/>
              <a:gd name="T31" fmla="*/ 115 h 303"/>
              <a:gd name="T32" fmla="*/ 398 w 636"/>
              <a:gd name="T33" fmla="*/ 104 h 303"/>
              <a:gd name="T34" fmla="*/ 422 w 636"/>
              <a:gd name="T35" fmla="*/ 92 h 303"/>
              <a:gd name="T36" fmla="*/ 447 w 636"/>
              <a:gd name="T37" fmla="*/ 81 h 303"/>
              <a:gd name="T38" fmla="*/ 474 w 636"/>
              <a:gd name="T39" fmla="*/ 69 h 303"/>
              <a:gd name="T40" fmla="*/ 499 w 636"/>
              <a:gd name="T41" fmla="*/ 58 h 303"/>
              <a:gd name="T42" fmla="*/ 524 w 636"/>
              <a:gd name="T43" fmla="*/ 46 h 303"/>
              <a:gd name="T44" fmla="*/ 551 w 636"/>
              <a:gd name="T45" fmla="*/ 35 h 303"/>
              <a:gd name="T46" fmla="*/ 576 w 636"/>
              <a:gd name="T47" fmla="*/ 23 h 303"/>
              <a:gd name="T48" fmla="*/ 601 w 636"/>
              <a:gd name="T49" fmla="*/ 12 h 303"/>
              <a:gd name="T50" fmla="*/ 628 w 636"/>
              <a:gd name="T51" fmla="*/ 0 h 303"/>
              <a:gd name="T52" fmla="*/ 636 w 636"/>
              <a:gd name="T53" fmla="*/ 2 h 303"/>
              <a:gd name="T54" fmla="*/ 634 w 636"/>
              <a:gd name="T55" fmla="*/ 10 h 303"/>
              <a:gd name="T56" fmla="*/ 607 w 636"/>
              <a:gd name="T57" fmla="*/ 21 h 303"/>
              <a:gd name="T58" fmla="*/ 582 w 636"/>
              <a:gd name="T59" fmla="*/ 33 h 303"/>
              <a:gd name="T60" fmla="*/ 557 w 636"/>
              <a:gd name="T61" fmla="*/ 44 h 303"/>
              <a:gd name="T62" fmla="*/ 530 w 636"/>
              <a:gd name="T63" fmla="*/ 56 h 303"/>
              <a:gd name="T64" fmla="*/ 505 w 636"/>
              <a:gd name="T65" fmla="*/ 67 h 303"/>
              <a:gd name="T66" fmla="*/ 480 w 636"/>
              <a:gd name="T67" fmla="*/ 79 h 303"/>
              <a:gd name="T68" fmla="*/ 453 w 636"/>
              <a:gd name="T69" fmla="*/ 90 h 303"/>
              <a:gd name="T70" fmla="*/ 428 w 636"/>
              <a:gd name="T71" fmla="*/ 102 h 303"/>
              <a:gd name="T72" fmla="*/ 403 w 636"/>
              <a:gd name="T73" fmla="*/ 113 h 303"/>
              <a:gd name="T74" fmla="*/ 378 w 636"/>
              <a:gd name="T75" fmla="*/ 125 h 303"/>
              <a:gd name="T76" fmla="*/ 351 w 636"/>
              <a:gd name="T77" fmla="*/ 136 h 303"/>
              <a:gd name="T78" fmla="*/ 326 w 636"/>
              <a:gd name="T79" fmla="*/ 150 h 303"/>
              <a:gd name="T80" fmla="*/ 301 w 636"/>
              <a:gd name="T81" fmla="*/ 161 h 303"/>
              <a:gd name="T82" fmla="*/ 275 w 636"/>
              <a:gd name="T83" fmla="*/ 173 h 303"/>
              <a:gd name="T84" fmla="*/ 250 w 636"/>
              <a:gd name="T85" fmla="*/ 184 h 303"/>
              <a:gd name="T86" fmla="*/ 236 w 636"/>
              <a:gd name="T87" fmla="*/ 190 h 303"/>
              <a:gd name="T88" fmla="*/ 225 w 636"/>
              <a:gd name="T89" fmla="*/ 198 h 303"/>
              <a:gd name="T90" fmla="*/ 198 w 636"/>
              <a:gd name="T91" fmla="*/ 209 h 303"/>
              <a:gd name="T92" fmla="*/ 173 w 636"/>
              <a:gd name="T93" fmla="*/ 221 h 303"/>
              <a:gd name="T94" fmla="*/ 148 w 636"/>
              <a:gd name="T95" fmla="*/ 234 h 303"/>
              <a:gd name="T96" fmla="*/ 121 w 636"/>
              <a:gd name="T97" fmla="*/ 246 h 303"/>
              <a:gd name="T98" fmla="*/ 96 w 636"/>
              <a:gd name="T99" fmla="*/ 259 h 303"/>
              <a:gd name="T100" fmla="*/ 71 w 636"/>
              <a:gd name="T101" fmla="*/ 271 h 303"/>
              <a:gd name="T102" fmla="*/ 44 w 636"/>
              <a:gd name="T103" fmla="*/ 284 h 303"/>
              <a:gd name="T104" fmla="*/ 19 w 636"/>
              <a:gd name="T105" fmla="*/ 296 h 303"/>
              <a:gd name="T106" fmla="*/ 4 w 636"/>
              <a:gd name="T107" fmla="*/ 303 h 303"/>
              <a:gd name="T108" fmla="*/ 0 w 636"/>
              <a:gd name="T109" fmla="*/ 296 h 303"/>
              <a:gd name="T110" fmla="*/ 2 w 636"/>
              <a:gd name="T111" fmla="*/ 292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6" h="303">
                <a:moveTo>
                  <a:pt x="2" y="292"/>
                </a:moveTo>
                <a:lnTo>
                  <a:pt x="13" y="286"/>
                </a:lnTo>
                <a:lnTo>
                  <a:pt x="27" y="280"/>
                </a:lnTo>
                <a:lnTo>
                  <a:pt x="38" y="275"/>
                </a:lnTo>
                <a:lnTo>
                  <a:pt x="52" y="267"/>
                </a:lnTo>
                <a:lnTo>
                  <a:pt x="65" y="261"/>
                </a:lnTo>
                <a:lnTo>
                  <a:pt x="77" y="255"/>
                </a:lnTo>
                <a:lnTo>
                  <a:pt x="90" y="250"/>
                </a:lnTo>
                <a:lnTo>
                  <a:pt x="104" y="242"/>
                </a:lnTo>
                <a:lnTo>
                  <a:pt x="115" y="236"/>
                </a:lnTo>
                <a:lnTo>
                  <a:pt x="129" y="230"/>
                </a:lnTo>
                <a:lnTo>
                  <a:pt x="142" y="225"/>
                </a:lnTo>
                <a:lnTo>
                  <a:pt x="154" y="219"/>
                </a:lnTo>
                <a:lnTo>
                  <a:pt x="167" y="211"/>
                </a:lnTo>
                <a:lnTo>
                  <a:pt x="181" y="205"/>
                </a:lnTo>
                <a:lnTo>
                  <a:pt x="192" y="200"/>
                </a:lnTo>
                <a:lnTo>
                  <a:pt x="205" y="194"/>
                </a:lnTo>
                <a:lnTo>
                  <a:pt x="219" y="188"/>
                </a:lnTo>
                <a:lnTo>
                  <a:pt x="219" y="188"/>
                </a:lnTo>
                <a:lnTo>
                  <a:pt x="230" y="180"/>
                </a:lnTo>
                <a:lnTo>
                  <a:pt x="230" y="180"/>
                </a:lnTo>
                <a:lnTo>
                  <a:pt x="244" y="175"/>
                </a:lnTo>
                <a:lnTo>
                  <a:pt x="257" y="169"/>
                </a:lnTo>
                <a:lnTo>
                  <a:pt x="269" y="163"/>
                </a:lnTo>
                <a:lnTo>
                  <a:pt x="282" y="157"/>
                </a:lnTo>
                <a:lnTo>
                  <a:pt x="296" y="152"/>
                </a:lnTo>
                <a:lnTo>
                  <a:pt x="307" y="146"/>
                </a:lnTo>
                <a:lnTo>
                  <a:pt x="321" y="140"/>
                </a:lnTo>
                <a:lnTo>
                  <a:pt x="334" y="132"/>
                </a:lnTo>
                <a:lnTo>
                  <a:pt x="346" y="127"/>
                </a:lnTo>
                <a:lnTo>
                  <a:pt x="359" y="121"/>
                </a:lnTo>
                <a:lnTo>
                  <a:pt x="373" y="115"/>
                </a:lnTo>
                <a:lnTo>
                  <a:pt x="384" y="109"/>
                </a:lnTo>
                <a:lnTo>
                  <a:pt x="398" y="104"/>
                </a:lnTo>
                <a:lnTo>
                  <a:pt x="409" y="98"/>
                </a:lnTo>
                <a:lnTo>
                  <a:pt x="422" y="92"/>
                </a:lnTo>
                <a:lnTo>
                  <a:pt x="436" y="86"/>
                </a:lnTo>
                <a:lnTo>
                  <a:pt x="447" y="81"/>
                </a:lnTo>
                <a:lnTo>
                  <a:pt x="461" y="75"/>
                </a:lnTo>
                <a:lnTo>
                  <a:pt x="474" y="69"/>
                </a:lnTo>
                <a:lnTo>
                  <a:pt x="486" y="63"/>
                </a:lnTo>
                <a:lnTo>
                  <a:pt x="499" y="58"/>
                </a:lnTo>
                <a:lnTo>
                  <a:pt x="513" y="52"/>
                </a:lnTo>
                <a:lnTo>
                  <a:pt x="524" y="46"/>
                </a:lnTo>
                <a:lnTo>
                  <a:pt x="538" y="40"/>
                </a:lnTo>
                <a:lnTo>
                  <a:pt x="551" y="35"/>
                </a:lnTo>
                <a:lnTo>
                  <a:pt x="563" y="29"/>
                </a:lnTo>
                <a:lnTo>
                  <a:pt x="576" y="23"/>
                </a:lnTo>
                <a:lnTo>
                  <a:pt x="590" y="17"/>
                </a:lnTo>
                <a:lnTo>
                  <a:pt x="601" y="12"/>
                </a:lnTo>
                <a:lnTo>
                  <a:pt x="614" y="6"/>
                </a:lnTo>
                <a:lnTo>
                  <a:pt x="628" y="0"/>
                </a:lnTo>
                <a:lnTo>
                  <a:pt x="634" y="0"/>
                </a:lnTo>
                <a:lnTo>
                  <a:pt x="636" y="2"/>
                </a:lnTo>
                <a:lnTo>
                  <a:pt x="636" y="8"/>
                </a:lnTo>
                <a:lnTo>
                  <a:pt x="634" y="10"/>
                </a:lnTo>
                <a:lnTo>
                  <a:pt x="620" y="15"/>
                </a:lnTo>
                <a:lnTo>
                  <a:pt x="607" y="21"/>
                </a:lnTo>
                <a:lnTo>
                  <a:pt x="595" y="27"/>
                </a:lnTo>
                <a:lnTo>
                  <a:pt x="582" y="33"/>
                </a:lnTo>
                <a:lnTo>
                  <a:pt x="568" y="38"/>
                </a:lnTo>
                <a:lnTo>
                  <a:pt x="557" y="44"/>
                </a:lnTo>
                <a:lnTo>
                  <a:pt x="543" y="50"/>
                </a:lnTo>
                <a:lnTo>
                  <a:pt x="530" y="56"/>
                </a:lnTo>
                <a:lnTo>
                  <a:pt x="518" y="61"/>
                </a:lnTo>
                <a:lnTo>
                  <a:pt x="505" y="67"/>
                </a:lnTo>
                <a:lnTo>
                  <a:pt x="492" y="73"/>
                </a:lnTo>
                <a:lnTo>
                  <a:pt x="480" y="79"/>
                </a:lnTo>
                <a:lnTo>
                  <a:pt x="467" y="84"/>
                </a:lnTo>
                <a:lnTo>
                  <a:pt x="453" y="90"/>
                </a:lnTo>
                <a:lnTo>
                  <a:pt x="442" y="96"/>
                </a:lnTo>
                <a:lnTo>
                  <a:pt x="428" y="102"/>
                </a:lnTo>
                <a:lnTo>
                  <a:pt x="415" y="107"/>
                </a:lnTo>
                <a:lnTo>
                  <a:pt x="403" y="113"/>
                </a:lnTo>
                <a:lnTo>
                  <a:pt x="390" y="119"/>
                </a:lnTo>
                <a:lnTo>
                  <a:pt x="378" y="125"/>
                </a:lnTo>
                <a:lnTo>
                  <a:pt x="365" y="131"/>
                </a:lnTo>
                <a:lnTo>
                  <a:pt x="351" y="136"/>
                </a:lnTo>
                <a:lnTo>
                  <a:pt x="340" y="142"/>
                </a:lnTo>
                <a:lnTo>
                  <a:pt x="326" y="150"/>
                </a:lnTo>
                <a:lnTo>
                  <a:pt x="313" y="155"/>
                </a:lnTo>
                <a:lnTo>
                  <a:pt x="301" y="161"/>
                </a:lnTo>
                <a:lnTo>
                  <a:pt x="288" y="167"/>
                </a:lnTo>
                <a:lnTo>
                  <a:pt x="275" y="173"/>
                </a:lnTo>
                <a:lnTo>
                  <a:pt x="263" y="179"/>
                </a:lnTo>
                <a:lnTo>
                  <a:pt x="250" y="184"/>
                </a:lnTo>
                <a:lnTo>
                  <a:pt x="236" y="190"/>
                </a:lnTo>
                <a:lnTo>
                  <a:pt x="236" y="190"/>
                </a:lnTo>
                <a:lnTo>
                  <a:pt x="225" y="198"/>
                </a:lnTo>
                <a:lnTo>
                  <a:pt x="225" y="198"/>
                </a:lnTo>
                <a:lnTo>
                  <a:pt x="211" y="203"/>
                </a:lnTo>
                <a:lnTo>
                  <a:pt x="198" y="209"/>
                </a:lnTo>
                <a:lnTo>
                  <a:pt x="186" y="215"/>
                </a:lnTo>
                <a:lnTo>
                  <a:pt x="173" y="221"/>
                </a:lnTo>
                <a:lnTo>
                  <a:pt x="159" y="228"/>
                </a:lnTo>
                <a:lnTo>
                  <a:pt x="148" y="234"/>
                </a:lnTo>
                <a:lnTo>
                  <a:pt x="134" y="240"/>
                </a:lnTo>
                <a:lnTo>
                  <a:pt x="121" y="246"/>
                </a:lnTo>
                <a:lnTo>
                  <a:pt x="109" y="251"/>
                </a:lnTo>
                <a:lnTo>
                  <a:pt x="96" y="259"/>
                </a:lnTo>
                <a:lnTo>
                  <a:pt x="83" y="265"/>
                </a:lnTo>
                <a:lnTo>
                  <a:pt x="71" y="271"/>
                </a:lnTo>
                <a:lnTo>
                  <a:pt x="58" y="276"/>
                </a:lnTo>
                <a:lnTo>
                  <a:pt x="44" y="284"/>
                </a:lnTo>
                <a:lnTo>
                  <a:pt x="33" y="290"/>
                </a:lnTo>
                <a:lnTo>
                  <a:pt x="19" y="296"/>
                </a:lnTo>
                <a:lnTo>
                  <a:pt x="8" y="301"/>
                </a:lnTo>
                <a:lnTo>
                  <a:pt x="4" y="303"/>
                </a:lnTo>
                <a:lnTo>
                  <a:pt x="0" y="299"/>
                </a:lnTo>
                <a:lnTo>
                  <a:pt x="0" y="296"/>
                </a:lnTo>
                <a:lnTo>
                  <a:pt x="2" y="292"/>
                </a:lnTo>
                <a:lnTo>
                  <a:pt x="2" y="292"/>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48" name="Freeform 91"/>
          <p:cNvSpPr>
            <a:spLocks/>
          </p:cNvSpPr>
          <p:nvPr/>
        </p:nvSpPr>
        <p:spPr bwMode="auto">
          <a:xfrm>
            <a:off x="3371650" y="2979285"/>
            <a:ext cx="463328" cy="227199"/>
          </a:xfrm>
          <a:custGeom>
            <a:avLst/>
            <a:gdLst>
              <a:gd name="T0" fmla="*/ 13 w 637"/>
              <a:gd name="T1" fmla="*/ 251 h 269"/>
              <a:gd name="T2" fmla="*/ 42 w 637"/>
              <a:gd name="T3" fmla="*/ 242 h 269"/>
              <a:gd name="T4" fmla="*/ 52 w 637"/>
              <a:gd name="T5" fmla="*/ 236 h 269"/>
              <a:gd name="T6" fmla="*/ 79 w 637"/>
              <a:gd name="T7" fmla="*/ 224 h 269"/>
              <a:gd name="T8" fmla="*/ 104 w 637"/>
              <a:gd name="T9" fmla="*/ 213 h 269"/>
              <a:gd name="T10" fmla="*/ 129 w 637"/>
              <a:gd name="T11" fmla="*/ 201 h 269"/>
              <a:gd name="T12" fmla="*/ 144 w 637"/>
              <a:gd name="T13" fmla="*/ 197 h 269"/>
              <a:gd name="T14" fmla="*/ 154 w 637"/>
              <a:gd name="T15" fmla="*/ 192 h 269"/>
              <a:gd name="T16" fmla="*/ 180 w 637"/>
              <a:gd name="T17" fmla="*/ 180 h 269"/>
              <a:gd name="T18" fmla="*/ 205 w 637"/>
              <a:gd name="T19" fmla="*/ 169 h 269"/>
              <a:gd name="T20" fmla="*/ 219 w 637"/>
              <a:gd name="T21" fmla="*/ 165 h 269"/>
              <a:gd name="T22" fmla="*/ 244 w 637"/>
              <a:gd name="T23" fmla="*/ 153 h 269"/>
              <a:gd name="T24" fmla="*/ 269 w 637"/>
              <a:gd name="T25" fmla="*/ 142 h 269"/>
              <a:gd name="T26" fmla="*/ 284 w 637"/>
              <a:gd name="T27" fmla="*/ 138 h 269"/>
              <a:gd name="T28" fmla="*/ 307 w 637"/>
              <a:gd name="T29" fmla="*/ 126 h 269"/>
              <a:gd name="T30" fmla="*/ 336 w 637"/>
              <a:gd name="T31" fmla="*/ 117 h 269"/>
              <a:gd name="T32" fmla="*/ 346 w 637"/>
              <a:gd name="T33" fmla="*/ 111 h 269"/>
              <a:gd name="T34" fmla="*/ 374 w 637"/>
              <a:gd name="T35" fmla="*/ 101 h 269"/>
              <a:gd name="T36" fmla="*/ 384 w 637"/>
              <a:gd name="T37" fmla="*/ 96 h 269"/>
              <a:gd name="T38" fmla="*/ 411 w 637"/>
              <a:gd name="T39" fmla="*/ 84 h 269"/>
              <a:gd name="T40" fmla="*/ 436 w 637"/>
              <a:gd name="T41" fmla="*/ 75 h 269"/>
              <a:gd name="T42" fmla="*/ 463 w 637"/>
              <a:gd name="T43" fmla="*/ 65 h 269"/>
              <a:gd name="T44" fmla="*/ 488 w 637"/>
              <a:gd name="T45" fmla="*/ 53 h 269"/>
              <a:gd name="T46" fmla="*/ 513 w 637"/>
              <a:gd name="T47" fmla="*/ 44 h 269"/>
              <a:gd name="T48" fmla="*/ 538 w 637"/>
              <a:gd name="T49" fmla="*/ 34 h 269"/>
              <a:gd name="T50" fmla="*/ 565 w 637"/>
              <a:gd name="T51" fmla="*/ 25 h 269"/>
              <a:gd name="T52" fmla="*/ 589 w 637"/>
              <a:gd name="T53" fmla="*/ 13 h 269"/>
              <a:gd name="T54" fmla="*/ 614 w 637"/>
              <a:gd name="T55" fmla="*/ 4 h 269"/>
              <a:gd name="T56" fmla="*/ 634 w 637"/>
              <a:gd name="T57" fmla="*/ 0 h 269"/>
              <a:gd name="T58" fmla="*/ 636 w 637"/>
              <a:gd name="T59" fmla="*/ 7 h 269"/>
              <a:gd name="T60" fmla="*/ 620 w 637"/>
              <a:gd name="T61" fmla="*/ 13 h 269"/>
              <a:gd name="T62" fmla="*/ 595 w 637"/>
              <a:gd name="T63" fmla="*/ 23 h 269"/>
              <a:gd name="T64" fmla="*/ 568 w 637"/>
              <a:gd name="T65" fmla="*/ 34 h 269"/>
              <a:gd name="T66" fmla="*/ 543 w 637"/>
              <a:gd name="T67" fmla="*/ 44 h 269"/>
              <a:gd name="T68" fmla="*/ 518 w 637"/>
              <a:gd name="T69" fmla="*/ 53 h 269"/>
              <a:gd name="T70" fmla="*/ 493 w 637"/>
              <a:gd name="T71" fmla="*/ 63 h 269"/>
              <a:gd name="T72" fmla="*/ 467 w 637"/>
              <a:gd name="T73" fmla="*/ 75 h 269"/>
              <a:gd name="T74" fmla="*/ 442 w 637"/>
              <a:gd name="T75" fmla="*/ 84 h 269"/>
              <a:gd name="T76" fmla="*/ 417 w 637"/>
              <a:gd name="T77" fmla="*/ 94 h 269"/>
              <a:gd name="T78" fmla="*/ 390 w 637"/>
              <a:gd name="T79" fmla="*/ 105 h 269"/>
              <a:gd name="T80" fmla="*/ 376 w 637"/>
              <a:gd name="T81" fmla="*/ 113 h 269"/>
              <a:gd name="T82" fmla="*/ 351 w 637"/>
              <a:gd name="T83" fmla="*/ 121 h 269"/>
              <a:gd name="T84" fmla="*/ 338 w 637"/>
              <a:gd name="T85" fmla="*/ 128 h 269"/>
              <a:gd name="T86" fmla="*/ 313 w 637"/>
              <a:gd name="T87" fmla="*/ 136 h 269"/>
              <a:gd name="T88" fmla="*/ 286 w 637"/>
              <a:gd name="T89" fmla="*/ 149 h 269"/>
              <a:gd name="T90" fmla="*/ 275 w 637"/>
              <a:gd name="T91" fmla="*/ 151 h 269"/>
              <a:gd name="T92" fmla="*/ 250 w 637"/>
              <a:gd name="T93" fmla="*/ 163 h 269"/>
              <a:gd name="T94" fmla="*/ 225 w 637"/>
              <a:gd name="T95" fmla="*/ 174 h 269"/>
              <a:gd name="T96" fmla="*/ 211 w 637"/>
              <a:gd name="T97" fmla="*/ 178 h 269"/>
              <a:gd name="T98" fmla="*/ 186 w 637"/>
              <a:gd name="T99" fmla="*/ 190 h 269"/>
              <a:gd name="T100" fmla="*/ 159 w 637"/>
              <a:gd name="T101" fmla="*/ 201 h 269"/>
              <a:gd name="T102" fmla="*/ 146 w 637"/>
              <a:gd name="T103" fmla="*/ 209 h 269"/>
              <a:gd name="T104" fmla="*/ 134 w 637"/>
              <a:gd name="T105" fmla="*/ 211 h 269"/>
              <a:gd name="T106" fmla="*/ 109 w 637"/>
              <a:gd name="T107" fmla="*/ 222 h 269"/>
              <a:gd name="T108" fmla="*/ 84 w 637"/>
              <a:gd name="T109" fmla="*/ 234 h 269"/>
              <a:gd name="T110" fmla="*/ 58 w 637"/>
              <a:gd name="T111" fmla="*/ 245 h 269"/>
              <a:gd name="T112" fmla="*/ 44 w 637"/>
              <a:gd name="T113" fmla="*/ 253 h 269"/>
              <a:gd name="T114" fmla="*/ 19 w 637"/>
              <a:gd name="T115" fmla="*/ 261 h 269"/>
              <a:gd name="T116" fmla="*/ 4 w 637"/>
              <a:gd name="T117" fmla="*/ 269 h 269"/>
              <a:gd name="T118" fmla="*/ 0 w 637"/>
              <a:gd name="T119" fmla="*/ 261 h 269"/>
              <a:gd name="T120" fmla="*/ 2 w 637"/>
              <a:gd name="T121" fmla="*/ 25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7" h="269">
                <a:moveTo>
                  <a:pt x="2" y="257"/>
                </a:moveTo>
                <a:lnTo>
                  <a:pt x="13" y="251"/>
                </a:lnTo>
                <a:lnTo>
                  <a:pt x="27" y="245"/>
                </a:lnTo>
                <a:lnTo>
                  <a:pt x="42" y="242"/>
                </a:lnTo>
                <a:lnTo>
                  <a:pt x="40" y="242"/>
                </a:lnTo>
                <a:lnTo>
                  <a:pt x="52" y="236"/>
                </a:lnTo>
                <a:lnTo>
                  <a:pt x="65" y="230"/>
                </a:lnTo>
                <a:lnTo>
                  <a:pt x="79" y="224"/>
                </a:lnTo>
                <a:lnTo>
                  <a:pt x="90" y="219"/>
                </a:lnTo>
                <a:lnTo>
                  <a:pt x="104" y="213"/>
                </a:lnTo>
                <a:lnTo>
                  <a:pt x="117" y="207"/>
                </a:lnTo>
                <a:lnTo>
                  <a:pt x="129" y="201"/>
                </a:lnTo>
                <a:lnTo>
                  <a:pt x="131" y="201"/>
                </a:lnTo>
                <a:lnTo>
                  <a:pt x="144" y="197"/>
                </a:lnTo>
                <a:lnTo>
                  <a:pt x="142" y="197"/>
                </a:lnTo>
                <a:lnTo>
                  <a:pt x="154" y="192"/>
                </a:lnTo>
                <a:lnTo>
                  <a:pt x="167" y="186"/>
                </a:lnTo>
                <a:lnTo>
                  <a:pt x="180" y="180"/>
                </a:lnTo>
                <a:lnTo>
                  <a:pt x="192" y="174"/>
                </a:lnTo>
                <a:lnTo>
                  <a:pt x="205" y="169"/>
                </a:lnTo>
                <a:lnTo>
                  <a:pt x="221" y="165"/>
                </a:lnTo>
                <a:lnTo>
                  <a:pt x="219" y="165"/>
                </a:lnTo>
                <a:lnTo>
                  <a:pt x="230" y="159"/>
                </a:lnTo>
                <a:lnTo>
                  <a:pt x="244" y="153"/>
                </a:lnTo>
                <a:lnTo>
                  <a:pt x="257" y="148"/>
                </a:lnTo>
                <a:lnTo>
                  <a:pt x="269" y="142"/>
                </a:lnTo>
                <a:lnTo>
                  <a:pt x="271" y="142"/>
                </a:lnTo>
                <a:lnTo>
                  <a:pt x="284" y="138"/>
                </a:lnTo>
                <a:lnTo>
                  <a:pt x="296" y="132"/>
                </a:lnTo>
                <a:lnTo>
                  <a:pt x="307" y="126"/>
                </a:lnTo>
                <a:lnTo>
                  <a:pt x="321" y="121"/>
                </a:lnTo>
                <a:lnTo>
                  <a:pt x="336" y="117"/>
                </a:lnTo>
                <a:lnTo>
                  <a:pt x="334" y="117"/>
                </a:lnTo>
                <a:lnTo>
                  <a:pt x="346" y="111"/>
                </a:lnTo>
                <a:lnTo>
                  <a:pt x="359" y="105"/>
                </a:lnTo>
                <a:lnTo>
                  <a:pt x="374" y="101"/>
                </a:lnTo>
                <a:lnTo>
                  <a:pt x="373" y="101"/>
                </a:lnTo>
                <a:lnTo>
                  <a:pt x="384" y="96"/>
                </a:lnTo>
                <a:lnTo>
                  <a:pt x="397" y="90"/>
                </a:lnTo>
                <a:lnTo>
                  <a:pt x="411" y="84"/>
                </a:lnTo>
                <a:lnTo>
                  <a:pt x="424" y="80"/>
                </a:lnTo>
                <a:lnTo>
                  <a:pt x="436" y="75"/>
                </a:lnTo>
                <a:lnTo>
                  <a:pt x="449" y="69"/>
                </a:lnTo>
                <a:lnTo>
                  <a:pt x="463" y="65"/>
                </a:lnTo>
                <a:lnTo>
                  <a:pt x="474" y="59"/>
                </a:lnTo>
                <a:lnTo>
                  <a:pt x="488" y="53"/>
                </a:lnTo>
                <a:lnTo>
                  <a:pt x="501" y="50"/>
                </a:lnTo>
                <a:lnTo>
                  <a:pt x="513" y="44"/>
                </a:lnTo>
                <a:lnTo>
                  <a:pt x="526" y="40"/>
                </a:lnTo>
                <a:lnTo>
                  <a:pt x="538" y="34"/>
                </a:lnTo>
                <a:lnTo>
                  <a:pt x="551" y="29"/>
                </a:lnTo>
                <a:lnTo>
                  <a:pt x="565" y="25"/>
                </a:lnTo>
                <a:lnTo>
                  <a:pt x="576" y="19"/>
                </a:lnTo>
                <a:lnTo>
                  <a:pt x="589" y="13"/>
                </a:lnTo>
                <a:lnTo>
                  <a:pt x="603" y="9"/>
                </a:lnTo>
                <a:lnTo>
                  <a:pt x="614" y="4"/>
                </a:lnTo>
                <a:lnTo>
                  <a:pt x="630" y="0"/>
                </a:lnTo>
                <a:lnTo>
                  <a:pt x="634" y="0"/>
                </a:lnTo>
                <a:lnTo>
                  <a:pt x="637" y="4"/>
                </a:lnTo>
                <a:lnTo>
                  <a:pt x="636" y="7"/>
                </a:lnTo>
                <a:lnTo>
                  <a:pt x="632" y="11"/>
                </a:lnTo>
                <a:lnTo>
                  <a:pt x="620" y="13"/>
                </a:lnTo>
                <a:lnTo>
                  <a:pt x="607" y="19"/>
                </a:lnTo>
                <a:lnTo>
                  <a:pt x="595" y="23"/>
                </a:lnTo>
                <a:lnTo>
                  <a:pt x="582" y="29"/>
                </a:lnTo>
                <a:lnTo>
                  <a:pt x="568" y="34"/>
                </a:lnTo>
                <a:lnTo>
                  <a:pt x="557" y="38"/>
                </a:lnTo>
                <a:lnTo>
                  <a:pt x="543" y="44"/>
                </a:lnTo>
                <a:lnTo>
                  <a:pt x="530" y="50"/>
                </a:lnTo>
                <a:lnTo>
                  <a:pt x="518" y="53"/>
                </a:lnTo>
                <a:lnTo>
                  <a:pt x="505" y="59"/>
                </a:lnTo>
                <a:lnTo>
                  <a:pt x="493" y="63"/>
                </a:lnTo>
                <a:lnTo>
                  <a:pt x="480" y="69"/>
                </a:lnTo>
                <a:lnTo>
                  <a:pt x="467" y="75"/>
                </a:lnTo>
                <a:lnTo>
                  <a:pt x="455" y="78"/>
                </a:lnTo>
                <a:lnTo>
                  <a:pt x="442" y="84"/>
                </a:lnTo>
                <a:lnTo>
                  <a:pt x="428" y="90"/>
                </a:lnTo>
                <a:lnTo>
                  <a:pt x="417" y="94"/>
                </a:lnTo>
                <a:lnTo>
                  <a:pt x="403" y="100"/>
                </a:lnTo>
                <a:lnTo>
                  <a:pt x="390" y="105"/>
                </a:lnTo>
                <a:lnTo>
                  <a:pt x="378" y="111"/>
                </a:lnTo>
                <a:lnTo>
                  <a:pt x="376" y="113"/>
                </a:lnTo>
                <a:lnTo>
                  <a:pt x="365" y="115"/>
                </a:lnTo>
                <a:lnTo>
                  <a:pt x="351" y="121"/>
                </a:lnTo>
                <a:lnTo>
                  <a:pt x="340" y="126"/>
                </a:lnTo>
                <a:lnTo>
                  <a:pt x="338" y="128"/>
                </a:lnTo>
                <a:lnTo>
                  <a:pt x="326" y="130"/>
                </a:lnTo>
                <a:lnTo>
                  <a:pt x="313" y="136"/>
                </a:lnTo>
                <a:lnTo>
                  <a:pt x="301" y="142"/>
                </a:lnTo>
                <a:lnTo>
                  <a:pt x="286" y="149"/>
                </a:lnTo>
                <a:lnTo>
                  <a:pt x="273" y="153"/>
                </a:lnTo>
                <a:lnTo>
                  <a:pt x="275" y="151"/>
                </a:lnTo>
                <a:lnTo>
                  <a:pt x="263" y="157"/>
                </a:lnTo>
                <a:lnTo>
                  <a:pt x="250" y="163"/>
                </a:lnTo>
                <a:lnTo>
                  <a:pt x="236" y="169"/>
                </a:lnTo>
                <a:lnTo>
                  <a:pt x="225" y="174"/>
                </a:lnTo>
                <a:lnTo>
                  <a:pt x="223" y="176"/>
                </a:lnTo>
                <a:lnTo>
                  <a:pt x="211" y="178"/>
                </a:lnTo>
                <a:lnTo>
                  <a:pt x="198" y="184"/>
                </a:lnTo>
                <a:lnTo>
                  <a:pt x="186" y="190"/>
                </a:lnTo>
                <a:lnTo>
                  <a:pt x="173" y="196"/>
                </a:lnTo>
                <a:lnTo>
                  <a:pt x="159" y="201"/>
                </a:lnTo>
                <a:lnTo>
                  <a:pt x="148" y="207"/>
                </a:lnTo>
                <a:lnTo>
                  <a:pt x="146" y="209"/>
                </a:lnTo>
                <a:lnTo>
                  <a:pt x="132" y="213"/>
                </a:lnTo>
                <a:lnTo>
                  <a:pt x="134" y="211"/>
                </a:lnTo>
                <a:lnTo>
                  <a:pt x="123" y="217"/>
                </a:lnTo>
                <a:lnTo>
                  <a:pt x="109" y="222"/>
                </a:lnTo>
                <a:lnTo>
                  <a:pt x="96" y="228"/>
                </a:lnTo>
                <a:lnTo>
                  <a:pt x="84" y="234"/>
                </a:lnTo>
                <a:lnTo>
                  <a:pt x="71" y="240"/>
                </a:lnTo>
                <a:lnTo>
                  <a:pt x="58" y="245"/>
                </a:lnTo>
                <a:lnTo>
                  <a:pt x="46" y="251"/>
                </a:lnTo>
                <a:lnTo>
                  <a:pt x="44" y="253"/>
                </a:lnTo>
                <a:lnTo>
                  <a:pt x="33" y="255"/>
                </a:lnTo>
                <a:lnTo>
                  <a:pt x="19" y="261"/>
                </a:lnTo>
                <a:lnTo>
                  <a:pt x="8" y="267"/>
                </a:lnTo>
                <a:lnTo>
                  <a:pt x="4" y="269"/>
                </a:lnTo>
                <a:lnTo>
                  <a:pt x="0" y="265"/>
                </a:lnTo>
                <a:lnTo>
                  <a:pt x="0" y="261"/>
                </a:lnTo>
                <a:lnTo>
                  <a:pt x="2" y="257"/>
                </a:lnTo>
                <a:lnTo>
                  <a:pt x="2" y="257"/>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49" name="Freeform 92"/>
          <p:cNvSpPr>
            <a:spLocks/>
          </p:cNvSpPr>
          <p:nvPr/>
        </p:nvSpPr>
        <p:spPr bwMode="auto">
          <a:xfrm>
            <a:off x="3826262" y="2790794"/>
            <a:ext cx="463328" cy="198589"/>
          </a:xfrm>
          <a:custGeom>
            <a:avLst/>
            <a:gdLst>
              <a:gd name="T0" fmla="*/ 15 w 637"/>
              <a:gd name="T1" fmla="*/ 219 h 236"/>
              <a:gd name="T2" fmla="*/ 54 w 637"/>
              <a:gd name="T3" fmla="*/ 206 h 236"/>
              <a:gd name="T4" fmla="*/ 92 w 637"/>
              <a:gd name="T5" fmla="*/ 190 h 236"/>
              <a:gd name="T6" fmla="*/ 117 w 637"/>
              <a:gd name="T7" fmla="*/ 181 h 236"/>
              <a:gd name="T8" fmla="*/ 144 w 637"/>
              <a:gd name="T9" fmla="*/ 171 h 236"/>
              <a:gd name="T10" fmla="*/ 182 w 637"/>
              <a:gd name="T11" fmla="*/ 158 h 236"/>
              <a:gd name="T12" fmla="*/ 219 w 637"/>
              <a:gd name="T13" fmla="*/ 142 h 236"/>
              <a:gd name="T14" fmla="*/ 244 w 637"/>
              <a:gd name="T15" fmla="*/ 133 h 236"/>
              <a:gd name="T16" fmla="*/ 257 w 637"/>
              <a:gd name="T17" fmla="*/ 129 h 236"/>
              <a:gd name="T18" fmla="*/ 284 w 637"/>
              <a:gd name="T19" fmla="*/ 119 h 236"/>
              <a:gd name="T20" fmla="*/ 307 w 637"/>
              <a:gd name="T21" fmla="*/ 110 h 236"/>
              <a:gd name="T22" fmla="*/ 336 w 637"/>
              <a:gd name="T23" fmla="*/ 102 h 236"/>
              <a:gd name="T24" fmla="*/ 348 w 637"/>
              <a:gd name="T25" fmla="*/ 96 h 236"/>
              <a:gd name="T26" fmla="*/ 386 w 637"/>
              <a:gd name="T27" fmla="*/ 83 h 236"/>
              <a:gd name="T28" fmla="*/ 424 w 637"/>
              <a:gd name="T29" fmla="*/ 69 h 236"/>
              <a:gd name="T30" fmla="*/ 463 w 637"/>
              <a:gd name="T31" fmla="*/ 56 h 236"/>
              <a:gd name="T32" fmla="*/ 488 w 637"/>
              <a:gd name="T33" fmla="*/ 48 h 236"/>
              <a:gd name="T34" fmla="*/ 515 w 637"/>
              <a:gd name="T35" fmla="*/ 38 h 236"/>
              <a:gd name="T36" fmla="*/ 538 w 637"/>
              <a:gd name="T37" fmla="*/ 29 h 236"/>
              <a:gd name="T38" fmla="*/ 566 w 637"/>
              <a:gd name="T39" fmla="*/ 21 h 236"/>
              <a:gd name="T40" fmla="*/ 603 w 637"/>
              <a:gd name="T41" fmla="*/ 8 h 236"/>
              <a:gd name="T42" fmla="*/ 634 w 637"/>
              <a:gd name="T43" fmla="*/ 0 h 236"/>
              <a:gd name="T44" fmla="*/ 632 w 637"/>
              <a:gd name="T45" fmla="*/ 12 h 236"/>
              <a:gd name="T46" fmla="*/ 593 w 637"/>
              <a:gd name="T47" fmla="*/ 25 h 236"/>
              <a:gd name="T48" fmla="*/ 555 w 637"/>
              <a:gd name="T49" fmla="*/ 37 h 236"/>
              <a:gd name="T50" fmla="*/ 532 w 637"/>
              <a:gd name="T51" fmla="*/ 44 h 236"/>
              <a:gd name="T52" fmla="*/ 503 w 637"/>
              <a:gd name="T53" fmla="*/ 54 h 236"/>
              <a:gd name="T54" fmla="*/ 492 w 637"/>
              <a:gd name="T55" fmla="*/ 60 h 236"/>
              <a:gd name="T56" fmla="*/ 455 w 637"/>
              <a:gd name="T57" fmla="*/ 69 h 236"/>
              <a:gd name="T58" fmla="*/ 417 w 637"/>
              <a:gd name="T59" fmla="*/ 83 h 236"/>
              <a:gd name="T60" fmla="*/ 378 w 637"/>
              <a:gd name="T61" fmla="*/ 96 h 236"/>
              <a:gd name="T62" fmla="*/ 351 w 637"/>
              <a:gd name="T63" fmla="*/ 106 h 236"/>
              <a:gd name="T64" fmla="*/ 324 w 637"/>
              <a:gd name="T65" fmla="*/ 117 h 236"/>
              <a:gd name="T66" fmla="*/ 301 w 637"/>
              <a:gd name="T67" fmla="*/ 125 h 236"/>
              <a:gd name="T68" fmla="*/ 273 w 637"/>
              <a:gd name="T69" fmla="*/ 134 h 236"/>
              <a:gd name="T70" fmla="*/ 261 w 637"/>
              <a:gd name="T71" fmla="*/ 140 h 236"/>
              <a:gd name="T72" fmla="*/ 238 w 637"/>
              <a:gd name="T73" fmla="*/ 148 h 236"/>
              <a:gd name="T74" fmla="*/ 211 w 637"/>
              <a:gd name="T75" fmla="*/ 158 h 236"/>
              <a:gd name="T76" fmla="*/ 173 w 637"/>
              <a:gd name="T77" fmla="*/ 171 h 236"/>
              <a:gd name="T78" fmla="*/ 132 w 637"/>
              <a:gd name="T79" fmla="*/ 186 h 236"/>
              <a:gd name="T80" fmla="*/ 121 w 637"/>
              <a:gd name="T81" fmla="*/ 192 h 236"/>
              <a:gd name="T82" fmla="*/ 84 w 637"/>
              <a:gd name="T83" fmla="*/ 204 h 236"/>
              <a:gd name="T84" fmla="*/ 46 w 637"/>
              <a:gd name="T85" fmla="*/ 219 h 236"/>
              <a:gd name="T86" fmla="*/ 19 w 637"/>
              <a:gd name="T87" fmla="*/ 229 h 236"/>
              <a:gd name="T88" fmla="*/ 0 w 637"/>
              <a:gd name="T89" fmla="*/ 232 h 236"/>
              <a:gd name="T90" fmla="*/ 2 w 637"/>
              <a:gd name="T91" fmla="*/ 22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7" h="236">
                <a:moveTo>
                  <a:pt x="2" y="225"/>
                </a:moveTo>
                <a:lnTo>
                  <a:pt x="13" y="219"/>
                </a:lnTo>
                <a:lnTo>
                  <a:pt x="15" y="219"/>
                </a:lnTo>
                <a:lnTo>
                  <a:pt x="29" y="215"/>
                </a:lnTo>
                <a:lnTo>
                  <a:pt x="40" y="209"/>
                </a:lnTo>
                <a:lnTo>
                  <a:pt x="54" y="206"/>
                </a:lnTo>
                <a:lnTo>
                  <a:pt x="65" y="200"/>
                </a:lnTo>
                <a:lnTo>
                  <a:pt x="79" y="194"/>
                </a:lnTo>
                <a:lnTo>
                  <a:pt x="92" y="190"/>
                </a:lnTo>
                <a:lnTo>
                  <a:pt x="104" y="184"/>
                </a:lnTo>
                <a:lnTo>
                  <a:pt x="119" y="181"/>
                </a:lnTo>
                <a:lnTo>
                  <a:pt x="117" y="181"/>
                </a:lnTo>
                <a:lnTo>
                  <a:pt x="129" y="175"/>
                </a:lnTo>
                <a:lnTo>
                  <a:pt x="131" y="175"/>
                </a:lnTo>
                <a:lnTo>
                  <a:pt x="144" y="171"/>
                </a:lnTo>
                <a:lnTo>
                  <a:pt x="155" y="165"/>
                </a:lnTo>
                <a:lnTo>
                  <a:pt x="169" y="161"/>
                </a:lnTo>
                <a:lnTo>
                  <a:pt x="182" y="158"/>
                </a:lnTo>
                <a:lnTo>
                  <a:pt x="194" y="152"/>
                </a:lnTo>
                <a:lnTo>
                  <a:pt x="207" y="148"/>
                </a:lnTo>
                <a:lnTo>
                  <a:pt x="219" y="142"/>
                </a:lnTo>
                <a:lnTo>
                  <a:pt x="234" y="138"/>
                </a:lnTo>
                <a:lnTo>
                  <a:pt x="232" y="138"/>
                </a:lnTo>
                <a:lnTo>
                  <a:pt x="244" y="133"/>
                </a:lnTo>
                <a:lnTo>
                  <a:pt x="246" y="133"/>
                </a:lnTo>
                <a:lnTo>
                  <a:pt x="259" y="129"/>
                </a:lnTo>
                <a:lnTo>
                  <a:pt x="257" y="129"/>
                </a:lnTo>
                <a:lnTo>
                  <a:pt x="269" y="123"/>
                </a:lnTo>
                <a:lnTo>
                  <a:pt x="271" y="123"/>
                </a:lnTo>
                <a:lnTo>
                  <a:pt x="284" y="119"/>
                </a:lnTo>
                <a:lnTo>
                  <a:pt x="298" y="115"/>
                </a:lnTo>
                <a:lnTo>
                  <a:pt x="296" y="115"/>
                </a:lnTo>
                <a:lnTo>
                  <a:pt x="307" y="110"/>
                </a:lnTo>
                <a:lnTo>
                  <a:pt x="309" y="110"/>
                </a:lnTo>
                <a:lnTo>
                  <a:pt x="323" y="106"/>
                </a:lnTo>
                <a:lnTo>
                  <a:pt x="336" y="102"/>
                </a:lnTo>
                <a:lnTo>
                  <a:pt x="334" y="102"/>
                </a:lnTo>
                <a:lnTo>
                  <a:pt x="346" y="96"/>
                </a:lnTo>
                <a:lnTo>
                  <a:pt x="348" y="96"/>
                </a:lnTo>
                <a:lnTo>
                  <a:pt x="361" y="92"/>
                </a:lnTo>
                <a:lnTo>
                  <a:pt x="372" y="86"/>
                </a:lnTo>
                <a:lnTo>
                  <a:pt x="386" y="83"/>
                </a:lnTo>
                <a:lnTo>
                  <a:pt x="399" y="79"/>
                </a:lnTo>
                <a:lnTo>
                  <a:pt x="411" y="73"/>
                </a:lnTo>
                <a:lnTo>
                  <a:pt x="424" y="69"/>
                </a:lnTo>
                <a:lnTo>
                  <a:pt x="438" y="65"/>
                </a:lnTo>
                <a:lnTo>
                  <a:pt x="449" y="60"/>
                </a:lnTo>
                <a:lnTo>
                  <a:pt x="463" y="56"/>
                </a:lnTo>
                <a:lnTo>
                  <a:pt x="476" y="52"/>
                </a:lnTo>
                <a:lnTo>
                  <a:pt x="490" y="48"/>
                </a:lnTo>
                <a:lnTo>
                  <a:pt x="488" y="48"/>
                </a:lnTo>
                <a:lnTo>
                  <a:pt x="499" y="42"/>
                </a:lnTo>
                <a:lnTo>
                  <a:pt x="501" y="42"/>
                </a:lnTo>
                <a:lnTo>
                  <a:pt x="515" y="38"/>
                </a:lnTo>
                <a:lnTo>
                  <a:pt x="528" y="35"/>
                </a:lnTo>
                <a:lnTo>
                  <a:pt x="526" y="35"/>
                </a:lnTo>
                <a:lnTo>
                  <a:pt x="538" y="29"/>
                </a:lnTo>
                <a:lnTo>
                  <a:pt x="540" y="29"/>
                </a:lnTo>
                <a:lnTo>
                  <a:pt x="553" y="25"/>
                </a:lnTo>
                <a:lnTo>
                  <a:pt x="566" y="21"/>
                </a:lnTo>
                <a:lnTo>
                  <a:pt x="578" y="17"/>
                </a:lnTo>
                <a:lnTo>
                  <a:pt x="591" y="14"/>
                </a:lnTo>
                <a:lnTo>
                  <a:pt x="603" y="8"/>
                </a:lnTo>
                <a:lnTo>
                  <a:pt x="616" y="4"/>
                </a:lnTo>
                <a:lnTo>
                  <a:pt x="630" y="0"/>
                </a:lnTo>
                <a:lnTo>
                  <a:pt x="634" y="0"/>
                </a:lnTo>
                <a:lnTo>
                  <a:pt x="637" y="4"/>
                </a:lnTo>
                <a:lnTo>
                  <a:pt x="636" y="8"/>
                </a:lnTo>
                <a:lnTo>
                  <a:pt x="632" y="12"/>
                </a:lnTo>
                <a:lnTo>
                  <a:pt x="620" y="14"/>
                </a:lnTo>
                <a:lnTo>
                  <a:pt x="609" y="17"/>
                </a:lnTo>
                <a:lnTo>
                  <a:pt x="593" y="25"/>
                </a:lnTo>
                <a:lnTo>
                  <a:pt x="582" y="27"/>
                </a:lnTo>
                <a:lnTo>
                  <a:pt x="568" y="33"/>
                </a:lnTo>
                <a:lnTo>
                  <a:pt x="555" y="37"/>
                </a:lnTo>
                <a:lnTo>
                  <a:pt x="541" y="40"/>
                </a:lnTo>
                <a:lnTo>
                  <a:pt x="543" y="38"/>
                </a:lnTo>
                <a:lnTo>
                  <a:pt x="532" y="44"/>
                </a:lnTo>
                <a:lnTo>
                  <a:pt x="530" y="46"/>
                </a:lnTo>
                <a:lnTo>
                  <a:pt x="516" y="50"/>
                </a:lnTo>
                <a:lnTo>
                  <a:pt x="503" y="54"/>
                </a:lnTo>
                <a:lnTo>
                  <a:pt x="505" y="52"/>
                </a:lnTo>
                <a:lnTo>
                  <a:pt x="493" y="58"/>
                </a:lnTo>
                <a:lnTo>
                  <a:pt x="492" y="60"/>
                </a:lnTo>
                <a:lnTo>
                  <a:pt x="478" y="63"/>
                </a:lnTo>
                <a:lnTo>
                  <a:pt x="467" y="65"/>
                </a:lnTo>
                <a:lnTo>
                  <a:pt x="455" y="69"/>
                </a:lnTo>
                <a:lnTo>
                  <a:pt x="440" y="77"/>
                </a:lnTo>
                <a:lnTo>
                  <a:pt x="428" y="79"/>
                </a:lnTo>
                <a:lnTo>
                  <a:pt x="417" y="83"/>
                </a:lnTo>
                <a:lnTo>
                  <a:pt x="401" y="90"/>
                </a:lnTo>
                <a:lnTo>
                  <a:pt x="390" y="92"/>
                </a:lnTo>
                <a:lnTo>
                  <a:pt x="378" y="96"/>
                </a:lnTo>
                <a:lnTo>
                  <a:pt x="363" y="104"/>
                </a:lnTo>
                <a:lnTo>
                  <a:pt x="349" y="108"/>
                </a:lnTo>
                <a:lnTo>
                  <a:pt x="351" y="106"/>
                </a:lnTo>
                <a:lnTo>
                  <a:pt x="340" y="111"/>
                </a:lnTo>
                <a:lnTo>
                  <a:pt x="338" y="113"/>
                </a:lnTo>
                <a:lnTo>
                  <a:pt x="324" y="117"/>
                </a:lnTo>
                <a:lnTo>
                  <a:pt x="311" y="121"/>
                </a:lnTo>
                <a:lnTo>
                  <a:pt x="313" y="119"/>
                </a:lnTo>
                <a:lnTo>
                  <a:pt x="301" y="125"/>
                </a:lnTo>
                <a:lnTo>
                  <a:pt x="299" y="127"/>
                </a:lnTo>
                <a:lnTo>
                  <a:pt x="286" y="131"/>
                </a:lnTo>
                <a:lnTo>
                  <a:pt x="273" y="134"/>
                </a:lnTo>
                <a:lnTo>
                  <a:pt x="275" y="133"/>
                </a:lnTo>
                <a:lnTo>
                  <a:pt x="263" y="138"/>
                </a:lnTo>
                <a:lnTo>
                  <a:pt x="261" y="140"/>
                </a:lnTo>
                <a:lnTo>
                  <a:pt x="248" y="144"/>
                </a:lnTo>
                <a:lnTo>
                  <a:pt x="250" y="142"/>
                </a:lnTo>
                <a:lnTo>
                  <a:pt x="238" y="148"/>
                </a:lnTo>
                <a:lnTo>
                  <a:pt x="236" y="150"/>
                </a:lnTo>
                <a:lnTo>
                  <a:pt x="225" y="152"/>
                </a:lnTo>
                <a:lnTo>
                  <a:pt x="211" y="158"/>
                </a:lnTo>
                <a:lnTo>
                  <a:pt x="200" y="161"/>
                </a:lnTo>
                <a:lnTo>
                  <a:pt x="184" y="169"/>
                </a:lnTo>
                <a:lnTo>
                  <a:pt x="173" y="171"/>
                </a:lnTo>
                <a:lnTo>
                  <a:pt x="161" y="175"/>
                </a:lnTo>
                <a:lnTo>
                  <a:pt x="146" y="182"/>
                </a:lnTo>
                <a:lnTo>
                  <a:pt x="132" y="186"/>
                </a:lnTo>
                <a:lnTo>
                  <a:pt x="134" y="184"/>
                </a:lnTo>
                <a:lnTo>
                  <a:pt x="123" y="190"/>
                </a:lnTo>
                <a:lnTo>
                  <a:pt x="121" y="192"/>
                </a:lnTo>
                <a:lnTo>
                  <a:pt x="109" y="194"/>
                </a:lnTo>
                <a:lnTo>
                  <a:pt x="96" y="200"/>
                </a:lnTo>
                <a:lnTo>
                  <a:pt x="84" y="204"/>
                </a:lnTo>
                <a:lnTo>
                  <a:pt x="71" y="209"/>
                </a:lnTo>
                <a:lnTo>
                  <a:pt x="58" y="215"/>
                </a:lnTo>
                <a:lnTo>
                  <a:pt x="46" y="219"/>
                </a:lnTo>
                <a:lnTo>
                  <a:pt x="31" y="227"/>
                </a:lnTo>
                <a:lnTo>
                  <a:pt x="17" y="230"/>
                </a:lnTo>
                <a:lnTo>
                  <a:pt x="19" y="229"/>
                </a:lnTo>
                <a:lnTo>
                  <a:pt x="8" y="234"/>
                </a:lnTo>
                <a:lnTo>
                  <a:pt x="4" y="236"/>
                </a:lnTo>
                <a:lnTo>
                  <a:pt x="0" y="232"/>
                </a:lnTo>
                <a:lnTo>
                  <a:pt x="0" y="229"/>
                </a:lnTo>
                <a:lnTo>
                  <a:pt x="2" y="225"/>
                </a:lnTo>
                <a:lnTo>
                  <a:pt x="2" y="225"/>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50" name="Freeform 93"/>
          <p:cNvSpPr>
            <a:spLocks/>
          </p:cNvSpPr>
          <p:nvPr/>
        </p:nvSpPr>
        <p:spPr bwMode="auto">
          <a:xfrm>
            <a:off x="4280875" y="2630912"/>
            <a:ext cx="463328" cy="168296"/>
          </a:xfrm>
          <a:custGeom>
            <a:avLst/>
            <a:gdLst>
              <a:gd name="T0" fmla="*/ 15 w 637"/>
              <a:gd name="T1" fmla="*/ 186 h 200"/>
              <a:gd name="T2" fmla="*/ 42 w 637"/>
              <a:gd name="T3" fmla="*/ 177 h 200"/>
              <a:gd name="T4" fmla="*/ 67 w 637"/>
              <a:gd name="T5" fmla="*/ 169 h 200"/>
              <a:gd name="T6" fmla="*/ 92 w 637"/>
              <a:gd name="T7" fmla="*/ 161 h 200"/>
              <a:gd name="T8" fmla="*/ 119 w 637"/>
              <a:gd name="T9" fmla="*/ 152 h 200"/>
              <a:gd name="T10" fmla="*/ 144 w 637"/>
              <a:gd name="T11" fmla="*/ 144 h 200"/>
              <a:gd name="T12" fmla="*/ 169 w 637"/>
              <a:gd name="T13" fmla="*/ 136 h 200"/>
              <a:gd name="T14" fmla="*/ 196 w 637"/>
              <a:gd name="T15" fmla="*/ 129 h 200"/>
              <a:gd name="T16" fmla="*/ 219 w 637"/>
              <a:gd name="T17" fmla="*/ 119 h 200"/>
              <a:gd name="T18" fmla="*/ 246 w 637"/>
              <a:gd name="T19" fmla="*/ 111 h 200"/>
              <a:gd name="T20" fmla="*/ 273 w 637"/>
              <a:gd name="T21" fmla="*/ 104 h 200"/>
              <a:gd name="T22" fmla="*/ 298 w 637"/>
              <a:gd name="T23" fmla="*/ 96 h 200"/>
              <a:gd name="T24" fmla="*/ 323 w 637"/>
              <a:gd name="T25" fmla="*/ 88 h 200"/>
              <a:gd name="T26" fmla="*/ 349 w 637"/>
              <a:gd name="T27" fmla="*/ 81 h 200"/>
              <a:gd name="T28" fmla="*/ 374 w 637"/>
              <a:gd name="T29" fmla="*/ 73 h 200"/>
              <a:gd name="T30" fmla="*/ 399 w 637"/>
              <a:gd name="T31" fmla="*/ 65 h 200"/>
              <a:gd name="T32" fmla="*/ 424 w 637"/>
              <a:gd name="T33" fmla="*/ 58 h 200"/>
              <a:gd name="T34" fmla="*/ 451 w 637"/>
              <a:gd name="T35" fmla="*/ 50 h 200"/>
              <a:gd name="T36" fmla="*/ 476 w 637"/>
              <a:gd name="T37" fmla="*/ 42 h 200"/>
              <a:gd name="T38" fmla="*/ 501 w 637"/>
              <a:gd name="T39" fmla="*/ 35 h 200"/>
              <a:gd name="T40" fmla="*/ 515 w 637"/>
              <a:gd name="T41" fmla="*/ 33 h 200"/>
              <a:gd name="T42" fmla="*/ 539 w 637"/>
              <a:gd name="T43" fmla="*/ 25 h 200"/>
              <a:gd name="T44" fmla="*/ 566 w 637"/>
              <a:gd name="T45" fmla="*/ 17 h 200"/>
              <a:gd name="T46" fmla="*/ 591 w 637"/>
              <a:gd name="T47" fmla="*/ 10 h 200"/>
              <a:gd name="T48" fmla="*/ 616 w 637"/>
              <a:gd name="T49" fmla="*/ 2 h 200"/>
              <a:gd name="T50" fmla="*/ 630 w 637"/>
              <a:gd name="T51" fmla="*/ 0 h 200"/>
              <a:gd name="T52" fmla="*/ 637 w 637"/>
              <a:gd name="T53" fmla="*/ 4 h 200"/>
              <a:gd name="T54" fmla="*/ 632 w 637"/>
              <a:gd name="T55" fmla="*/ 12 h 200"/>
              <a:gd name="T56" fmla="*/ 620 w 637"/>
              <a:gd name="T57" fmla="*/ 12 h 200"/>
              <a:gd name="T58" fmla="*/ 593 w 637"/>
              <a:gd name="T59" fmla="*/ 21 h 200"/>
              <a:gd name="T60" fmla="*/ 568 w 637"/>
              <a:gd name="T61" fmla="*/ 29 h 200"/>
              <a:gd name="T62" fmla="*/ 543 w 637"/>
              <a:gd name="T63" fmla="*/ 35 h 200"/>
              <a:gd name="T64" fmla="*/ 516 w 637"/>
              <a:gd name="T65" fmla="*/ 44 h 200"/>
              <a:gd name="T66" fmla="*/ 505 w 637"/>
              <a:gd name="T67" fmla="*/ 44 h 200"/>
              <a:gd name="T68" fmla="*/ 478 w 637"/>
              <a:gd name="T69" fmla="*/ 54 h 200"/>
              <a:gd name="T70" fmla="*/ 453 w 637"/>
              <a:gd name="T71" fmla="*/ 61 h 200"/>
              <a:gd name="T72" fmla="*/ 428 w 637"/>
              <a:gd name="T73" fmla="*/ 67 h 200"/>
              <a:gd name="T74" fmla="*/ 401 w 637"/>
              <a:gd name="T75" fmla="*/ 77 h 200"/>
              <a:gd name="T76" fmla="*/ 376 w 637"/>
              <a:gd name="T77" fmla="*/ 84 h 200"/>
              <a:gd name="T78" fmla="*/ 351 w 637"/>
              <a:gd name="T79" fmla="*/ 92 h 200"/>
              <a:gd name="T80" fmla="*/ 326 w 637"/>
              <a:gd name="T81" fmla="*/ 98 h 200"/>
              <a:gd name="T82" fmla="*/ 299 w 637"/>
              <a:gd name="T83" fmla="*/ 108 h 200"/>
              <a:gd name="T84" fmla="*/ 274 w 637"/>
              <a:gd name="T85" fmla="*/ 115 h 200"/>
              <a:gd name="T86" fmla="*/ 250 w 637"/>
              <a:gd name="T87" fmla="*/ 121 h 200"/>
              <a:gd name="T88" fmla="*/ 225 w 637"/>
              <a:gd name="T89" fmla="*/ 129 h 200"/>
              <a:gd name="T90" fmla="*/ 198 w 637"/>
              <a:gd name="T91" fmla="*/ 140 h 200"/>
              <a:gd name="T92" fmla="*/ 173 w 637"/>
              <a:gd name="T93" fmla="*/ 146 h 200"/>
              <a:gd name="T94" fmla="*/ 146 w 637"/>
              <a:gd name="T95" fmla="*/ 156 h 200"/>
              <a:gd name="T96" fmla="*/ 121 w 637"/>
              <a:gd name="T97" fmla="*/ 163 h 200"/>
              <a:gd name="T98" fmla="*/ 96 w 637"/>
              <a:gd name="T99" fmla="*/ 171 h 200"/>
              <a:gd name="T100" fmla="*/ 69 w 637"/>
              <a:gd name="T101" fmla="*/ 180 h 200"/>
              <a:gd name="T102" fmla="*/ 44 w 637"/>
              <a:gd name="T103" fmla="*/ 188 h 200"/>
              <a:gd name="T104" fmla="*/ 19 w 637"/>
              <a:gd name="T105" fmla="*/ 196 h 200"/>
              <a:gd name="T106" fmla="*/ 2 w 637"/>
              <a:gd name="T107" fmla="*/ 200 h 200"/>
              <a:gd name="T108" fmla="*/ 0 w 637"/>
              <a:gd name="T109" fmla="*/ 192 h 200"/>
              <a:gd name="T110" fmla="*/ 4 w 637"/>
              <a:gd name="T111" fmla="*/ 19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7" h="200">
                <a:moveTo>
                  <a:pt x="4" y="190"/>
                </a:moveTo>
                <a:lnTo>
                  <a:pt x="15" y="186"/>
                </a:lnTo>
                <a:lnTo>
                  <a:pt x="27" y="180"/>
                </a:lnTo>
                <a:lnTo>
                  <a:pt x="42" y="177"/>
                </a:lnTo>
                <a:lnTo>
                  <a:pt x="54" y="173"/>
                </a:lnTo>
                <a:lnTo>
                  <a:pt x="67" y="169"/>
                </a:lnTo>
                <a:lnTo>
                  <a:pt x="81" y="165"/>
                </a:lnTo>
                <a:lnTo>
                  <a:pt x="92" y="161"/>
                </a:lnTo>
                <a:lnTo>
                  <a:pt x="104" y="156"/>
                </a:lnTo>
                <a:lnTo>
                  <a:pt x="119" y="152"/>
                </a:lnTo>
                <a:lnTo>
                  <a:pt x="130" y="148"/>
                </a:lnTo>
                <a:lnTo>
                  <a:pt x="144" y="144"/>
                </a:lnTo>
                <a:lnTo>
                  <a:pt x="157" y="140"/>
                </a:lnTo>
                <a:lnTo>
                  <a:pt x="169" y="136"/>
                </a:lnTo>
                <a:lnTo>
                  <a:pt x="182" y="132"/>
                </a:lnTo>
                <a:lnTo>
                  <a:pt x="196" y="129"/>
                </a:lnTo>
                <a:lnTo>
                  <a:pt x="207" y="125"/>
                </a:lnTo>
                <a:lnTo>
                  <a:pt x="219" y="119"/>
                </a:lnTo>
                <a:lnTo>
                  <a:pt x="234" y="115"/>
                </a:lnTo>
                <a:lnTo>
                  <a:pt x="246" y="111"/>
                </a:lnTo>
                <a:lnTo>
                  <a:pt x="259" y="108"/>
                </a:lnTo>
                <a:lnTo>
                  <a:pt x="273" y="104"/>
                </a:lnTo>
                <a:lnTo>
                  <a:pt x="284" y="100"/>
                </a:lnTo>
                <a:lnTo>
                  <a:pt x="298" y="96"/>
                </a:lnTo>
                <a:lnTo>
                  <a:pt x="311" y="92"/>
                </a:lnTo>
                <a:lnTo>
                  <a:pt x="323" y="88"/>
                </a:lnTo>
                <a:lnTo>
                  <a:pt x="336" y="84"/>
                </a:lnTo>
                <a:lnTo>
                  <a:pt x="349" y="81"/>
                </a:lnTo>
                <a:lnTo>
                  <a:pt x="361" y="77"/>
                </a:lnTo>
                <a:lnTo>
                  <a:pt x="374" y="73"/>
                </a:lnTo>
                <a:lnTo>
                  <a:pt x="386" y="69"/>
                </a:lnTo>
                <a:lnTo>
                  <a:pt x="399" y="65"/>
                </a:lnTo>
                <a:lnTo>
                  <a:pt x="413" y="61"/>
                </a:lnTo>
                <a:lnTo>
                  <a:pt x="424" y="58"/>
                </a:lnTo>
                <a:lnTo>
                  <a:pt x="438" y="54"/>
                </a:lnTo>
                <a:lnTo>
                  <a:pt x="451" y="50"/>
                </a:lnTo>
                <a:lnTo>
                  <a:pt x="463" y="46"/>
                </a:lnTo>
                <a:lnTo>
                  <a:pt x="476" y="42"/>
                </a:lnTo>
                <a:lnTo>
                  <a:pt x="490" y="38"/>
                </a:lnTo>
                <a:lnTo>
                  <a:pt x="501" y="35"/>
                </a:lnTo>
                <a:lnTo>
                  <a:pt x="501" y="35"/>
                </a:lnTo>
                <a:lnTo>
                  <a:pt x="515" y="33"/>
                </a:lnTo>
                <a:lnTo>
                  <a:pt x="528" y="29"/>
                </a:lnTo>
                <a:lnTo>
                  <a:pt x="539" y="25"/>
                </a:lnTo>
                <a:lnTo>
                  <a:pt x="553" y="21"/>
                </a:lnTo>
                <a:lnTo>
                  <a:pt x="566" y="17"/>
                </a:lnTo>
                <a:lnTo>
                  <a:pt x="578" y="13"/>
                </a:lnTo>
                <a:lnTo>
                  <a:pt x="591" y="10"/>
                </a:lnTo>
                <a:lnTo>
                  <a:pt x="605" y="6"/>
                </a:lnTo>
                <a:lnTo>
                  <a:pt x="616" y="2"/>
                </a:lnTo>
                <a:lnTo>
                  <a:pt x="616" y="2"/>
                </a:lnTo>
                <a:lnTo>
                  <a:pt x="630" y="0"/>
                </a:lnTo>
                <a:lnTo>
                  <a:pt x="634" y="0"/>
                </a:lnTo>
                <a:lnTo>
                  <a:pt x="637" y="4"/>
                </a:lnTo>
                <a:lnTo>
                  <a:pt x="635" y="8"/>
                </a:lnTo>
                <a:lnTo>
                  <a:pt x="632" y="12"/>
                </a:lnTo>
                <a:lnTo>
                  <a:pt x="618" y="13"/>
                </a:lnTo>
                <a:lnTo>
                  <a:pt x="620" y="12"/>
                </a:lnTo>
                <a:lnTo>
                  <a:pt x="607" y="17"/>
                </a:lnTo>
                <a:lnTo>
                  <a:pt x="593" y="21"/>
                </a:lnTo>
                <a:lnTo>
                  <a:pt x="582" y="23"/>
                </a:lnTo>
                <a:lnTo>
                  <a:pt x="568" y="29"/>
                </a:lnTo>
                <a:lnTo>
                  <a:pt x="555" y="33"/>
                </a:lnTo>
                <a:lnTo>
                  <a:pt x="543" y="35"/>
                </a:lnTo>
                <a:lnTo>
                  <a:pt x="530" y="40"/>
                </a:lnTo>
                <a:lnTo>
                  <a:pt x="516" y="44"/>
                </a:lnTo>
                <a:lnTo>
                  <a:pt x="503" y="46"/>
                </a:lnTo>
                <a:lnTo>
                  <a:pt x="505" y="44"/>
                </a:lnTo>
                <a:lnTo>
                  <a:pt x="491" y="50"/>
                </a:lnTo>
                <a:lnTo>
                  <a:pt x="478" y="54"/>
                </a:lnTo>
                <a:lnTo>
                  <a:pt x="467" y="56"/>
                </a:lnTo>
                <a:lnTo>
                  <a:pt x="453" y="61"/>
                </a:lnTo>
                <a:lnTo>
                  <a:pt x="440" y="65"/>
                </a:lnTo>
                <a:lnTo>
                  <a:pt x="428" y="67"/>
                </a:lnTo>
                <a:lnTo>
                  <a:pt x="415" y="73"/>
                </a:lnTo>
                <a:lnTo>
                  <a:pt x="401" y="77"/>
                </a:lnTo>
                <a:lnTo>
                  <a:pt x="390" y="79"/>
                </a:lnTo>
                <a:lnTo>
                  <a:pt x="376" y="84"/>
                </a:lnTo>
                <a:lnTo>
                  <a:pt x="365" y="86"/>
                </a:lnTo>
                <a:lnTo>
                  <a:pt x="351" y="92"/>
                </a:lnTo>
                <a:lnTo>
                  <a:pt x="338" y="96"/>
                </a:lnTo>
                <a:lnTo>
                  <a:pt x="326" y="98"/>
                </a:lnTo>
                <a:lnTo>
                  <a:pt x="313" y="104"/>
                </a:lnTo>
                <a:lnTo>
                  <a:pt x="299" y="108"/>
                </a:lnTo>
                <a:lnTo>
                  <a:pt x="288" y="109"/>
                </a:lnTo>
                <a:lnTo>
                  <a:pt x="274" y="115"/>
                </a:lnTo>
                <a:lnTo>
                  <a:pt x="261" y="119"/>
                </a:lnTo>
                <a:lnTo>
                  <a:pt x="250" y="121"/>
                </a:lnTo>
                <a:lnTo>
                  <a:pt x="236" y="127"/>
                </a:lnTo>
                <a:lnTo>
                  <a:pt x="225" y="129"/>
                </a:lnTo>
                <a:lnTo>
                  <a:pt x="211" y="134"/>
                </a:lnTo>
                <a:lnTo>
                  <a:pt x="198" y="140"/>
                </a:lnTo>
                <a:lnTo>
                  <a:pt x="184" y="144"/>
                </a:lnTo>
                <a:lnTo>
                  <a:pt x="173" y="146"/>
                </a:lnTo>
                <a:lnTo>
                  <a:pt x="159" y="152"/>
                </a:lnTo>
                <a:lnTo>
                  <a:pt x="146" y="156"/>
                </a:lnTo>
                <a:lnTo>
                  <a:pt x="134" y="157"/>
                </a:lnTo>
                <a:lnTo>
                  <a:pt x="121" y="163"/>
                </a:lnTo>
                <a:lnTo>
                  <a:pt x="109" y="165"/>
                </a:lnTo>
                <a:lnTo>
                  <a:pt x="96" y="171"/>
                </a:lnTo>
                <a:lnTo>
                  <a:pt x="82" y="177"/>
                </a:lnTo>
                <a:lnTo>
                  <a:pt x="69" y="180"/>
                </a:lnTo>
                <a:lnTo>
                  <a:pt x="58" y="182"/>
                </a:lnTo>
                <a:lnTo>
                  <a:pt x="44" y="188"/>
                </a:lnTo>
                <a:lnTo>
                  <a:pt x="33" y="190"/>
                </a:lnTo>
                <a:lnTo>
                  <a:pt x="19" y="196"/>
                </a:lnTo>
                <a:lnTo>
                  <a:pt x="8" y="200"/>
                </a:lnTo>
                <a:lnTo>
                  <a:pt x="2" y="200"/>
                </a:lnTo>
                <a:lnTo>
                  <a:pt x="0" y="198"/>
                </a:lnTo>
                <a:lnTo>
                  <a:pt x="0" y="192"/>
                </a:lnTo>
                <a:lnTo>
                  <a:pt x="4" y="190"/>
                </a:lnTo>
                <a:lnTo>
                  <a:pt x="4" y="19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51" name="Freeform 94"/>
          <p:cNvSpPr>
            <a:spLocks/>
          </p:cNvSpPr>
          <p:nvPr/>
        </p:nvSpPr>
        <p:spPr bwMode="auto">
          <a:xfrm>
            <a:off x="4735489" y="2497959"/>
            <a:ext cx="463328" cy="143051"/>
          </a:xfrm>
          <a:custGeom>
            <a:avLst/>
            <a:gdLst>
              <a:gd name="T0" fmla="*/ 29 w 637"/>
              <a:gd name="T1" fmla="*/ 149 h 169"/>
              <a:gd name="T2" fmla="*/ 67 w 637"/>
              <a:gd name="T3" fmla="*/ 138 h 169"/>
              <a:gd name="T4" fmla="*/ 94 w 637"/>
              <a:gd name="T5" fmla="*/ 132 h 169"/>
              <a:gd name="T6" fmla="*/ 130 w 637"/>
              <a:gd name="T7" fmla="*/ 122 h 169"/>
              <a:gd name="T8" fmla="*/ 169 w 637"/>
              <a:gd name="T9" fmla="*/ 111 h 169"/>
              <a:gd name="T10" fmla="*/ 196 w 637"/>
              <a:gd name="T11" fmla="*/ 105 h 169"/>
              <a:gd name="T12" fmla="*/ 234 w 637"/>
              <a:gd name="T13" fmla="*/ 96 h 169"/>
              <a:gd name="T14" fmla="*/ 259 w 637"/>
              <a:gd name="T15" fmla="*/ 88 h 169"/>
              <a:gd name="T16" fmla="*/ 297 w 637"/>
              <a:gd name="T17" fmla="*/ 78 h 169"/>
              <a:gd name="T18" fmla="*/ 336 w 637"/>
              <a:gd name="T19" fmla="*/ 69 h 169"/>
              <a:gd name="T20" fmla="*/ 374 w 637"/>
              <a:gd name="T21" fmla="*/ 59 h 169"/>
              <a:gd name="T22" fmla="*/ 399 w 637"/>
              <a:gd name="T23" fmla="*/ 53 h 169"/>
              <a:gd name="T24" fmla="*/ 426 w 637"/>
              <a:gd name="T25" fmla="*/ 48 h 169"/>
              <a:gd name="T26" fmla="*/ 451 w 637"/>
              <a:gd name="T27" fmla="*/ 42 h 169"/>
              <a:gd name="T28" fmla="*/ 476 w 637"/>
              <a:gd name="T29" fmla="*/ 34 h 169"/>
              <a:gd name="T30" fmla="*/ 501 w 637"/>
              <a:gd name="T31" fmla="*/ 28 h 169"/>
              <a:gd name="T32" fmla="*/ 528 w 637"/>
              <a:gd name="T33" fmla="*/ 23 h 169"/>
              <a:gd name="T34" fmla="*/ 566 w 637"/>
              <a:gd name="T35" fmla="*/ 15 h 169"/>
              <a:gd name="T36" fmla="*/ 591 w 637"/>
              <a:gd name="T37" fmla="*/ 7 h 169"/>
              <a:gd name="T38" fmla="*/ 616 w 637"/>
              <a:gd name="T39" fmla="*/ 1 h 169"/>
              <a:gd name="T40" fmla="*/ 634 w 637"/>
              <a:gd name="T41" fmla="*/ 0 h 169"/>
              <a:gd name="T42" fmla="*/ 632 w 637"/>
              <a:gd name="T43" fmla="*/ 11 h 169"/>
              <a:gd name="T44" fmla="*/ 609 w 637"/>
              <a:gd name="T45" fmla="*/ 15 h 169"/>
              <a:gd name="T46" fmla="*/ 582 w 637"/>
              <a:gd name="T47" fmla="*/ 21 h 169"/>
              <a:gd name="T48" fmla="*/ 555 w 637"/>
              <a:gd name="T49" fmla="*/ 28 h 169"/>
              <a:gd name="T50" fmla="*/ 516 w 637"/>
              <a:gd name="T51" fmla="*/ 38 h 169"/>
              <a:gd name="T52" fmla="*/ 493 w 637"/>
              <a:gd name="T53" fmla="*/ 42 h 169"/>
              <a:gd name="T54" fmla="*/ 480 w 637"/>
              <a:gd name="T55" fmla="*/ 44 h 169"/>
              <a:gd name="T56" fmla="*/ 440 w 637"/>
              <a:gd name="T57" fmla="*/ 55 h 169"/>
              <a:gd name="T58" fmla="*/ 428 w 637"/>
              <a:gd name="T59" fmla="*/ 59 h 169"/>
              <a:gd name="T60" fmla="*/ 392 w 637"/>
              <a:gd name="T61" fmla="*/ 67 h 169"/>
              <a:gd name="T62" fmla="*/ 363 w 637"/>
              <a:gd name="T63" fmla="*/ 74 h 169"/>
              <a:gd name="T64" fmla="*/ 324 w 637"/>
              <a:gd name="T65" fmla="*/ 84 h 169"/>
              <a:gd name="T66" fmla="*/ 286 w 637"/>
              <a:gd name="T67" fmla="*/ 94 h 169"/>
              <a:gd name="T68" fmla="*/ 249 w 637"/>
              <a:gd name="T69" fmla="*/ 101 h 169"/>
              <a:gd name="T70" fmla="*/ 223 w 637"/>
              <a:gd name="T71" fmla="*/ 109 h 169"/>
              <a:gd name="T72" fmla="*/ 198 w 637"/>
              <a:gd name="T73" fmla="*/ 117 h 169"/>
              <a:gd name="T74" fmla="*/ 159 w 637"/>
              <a:gd name="T75" fmla="*/ 126 h 169"/>
              <a:gd name="T76" fmla="*/ 121 w 637"/>
              <a:gd name="T77" fmla="*/ 136 h 169"/>
              <a:gd name="T78" fmla="*/ 82 w 637"/>
              <a:gd name="T79" fmla="*/ 147 h 169"/>
              <a:gd name="T80" fmla="*/ 57 w 637"/>
              <a:gd name="T81" fmla="*/ 153 h 169"/>
              <a:gd name="T82" fmla="*/ 19 w 637"/>
              <a:gd name="T83" fmla="*/ 165 h 169"/>
              <a:gd name="T84" fmla="*/ 0 w 637"/>
              <a:gd name="T85" fmla="*/ 163 h 169"/>
              <a:gd name="T86" fmla="*/ 4 w 637"/>
              <a:gd name="T87" fmla="*/ 15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7" h="169">
                <a:moveTo>
                  <a:pt x="4" y="157"/>
                </a:moveTo>
                <a:lnTo>
                  <a:pt x="17" y="153"/>
                </a:lnTo>
                <a:lnTo>
                  <a:pt x="29" y="149"/>
                </a:lnTo>
                <a:lnTo>
                  <a:pt x="42" y="145"/>
                </a:lnTo>
                <a:lnTo>
                  <a:pt x="56" y="142"/>
                </a:lnTo>
                <a:lnTo>
                  <a:pt x="67" y="138"/>
                </a:lnTo>
                <a:lnTo>
                  <a:pt x="67" y="138"/>
                </a:lnTo>
                <a:lnTo>
                  <a:pt x="81" y="136"/>
                </a:lnTo>
                <a:lnTo>
                  <a:pt x="94" y="132"/>
                </a:lnTo>
                <a:lnTo>
                  <a:pt x="105" y="128"/>
                </a:lnTo>
                <a:lnTo>
                  <a:pt x="119" y="124"/>
                </a:lnTo>
                <a:lnTo>
                  <a:pt x="130" y="122"/>
                </a:lnTo>
                <a:lnTo>
                  <a:pt x="144" y="119"/>
                </a:lnTo>
                <a:lnTo>
                  <a:pt x="157" y="115"/>
                </a:lnTo>
                <a:lnTo>
                  <a:pt x="169" y="111"/>
                </a:lnTo>
                <a:lnTo>
                  <a:pt x="182" y="107"/>
                </a:lnTo>
                <a:lnTo>
                  <a:pt x="196" y="105"/>
                </a:lnTo>
                <a:lnTo>
                  <a:pt x="196" y="105"/>
                </a:lnTo>
                <a:lnTo>
                  <a:pt x="207" y="101"/>
                </a:lnTo>
                <a:lnTo>
                  <a:pt x="221" y="97"/>
                </a:lnTo>
                <a:lnTo>
                  <a:pt x="234" y="96"/>
                </a:lnTo>
                <a:lnTo>
                  <a:pt x="234" y="96"/>
                </a:lnTo>
                <a:lnTo>
                  <a:pt x="246" y="92"/>
                </a:lnTo>
                <a:lnTo>
                  <a:pt x="259" y="88"/>
                </a:lnTo>
                <a:lnTo>
                  <a:pt x="273" y="84"/>
                </a:lnTo>
                <a:lnTo>
                  <a:pt x="284" y="82"/>
                </a:lnTo>
                <a:lnTo>
                  <a:pt x="297" y="78"/>
                </a:lnTo>
                <a:lnTo>
                  <a:pt x="311" y="74"/>
                </a:lnTo>
                <a:lnTo>
                  <a:pt x="322" y="73"/>
                </a:lnTo>
                <a:lnTo>
                  <a:pt x="336" y="69"/>
                </a:lnTo>
                <a:lnTo>
                  <a:pt x="349" y="65"/>
                </a:lnTo>
                <a:lnTo>
                  <a:pt x="361" y="63"/>
                </a:lnTo>
                <a:lnTo>
                  <a:pt x="374" y="59"/>
                </a:lnTo>
                <a:lnTo>
                  <a:pt x="388" y="57"/>
                </a:lnTo>
                <a:lnTo>
                  <a:pt x="388" y="57"/>
                </a:lnTo>
                <a:lnTo>
                  <a:pt x="399" y="53"/>
                </a:lnTo>
                <a:lnTo>
                  <a:pt x="413" y="49"/>
                </a:lnTo>
                <a:lnTo>
                  <a:pt x="426" y="48"/>
                </a:lnTo>
                <a:lnTo>
                  <a:pt x="426" y="48"/>
                </a:lnTo>
                <a:lnTo>
                  <a:pt x="438" y="44"/>
                </a:lnTo>
                <a:lnTo>
                  <a:pt x="438" y="44"/>
                </a:lnTo>
                <a:lnTo>
                  <a:pt x="451" y="42"/>
                </a:lnTo>
                <a:lnTo>
                  <a:pt x="465" y="38"/>
                </a:lnTo>
                <a:lnTo>
                  <a:pt x="476" y="34"/>
                </a:lnTo>
                <a:lnTo>
                  <a:pt x="476" y="34"/>
                </a:lnTo>
                <a:lnTo>
                  <a:pt x="490" y="32"/>
                </a:lnTo>
                <a:lnTo>
                  <a:pt x="490" y="32"/>
                </a:lnTo>
                <a:lnTo>
                  <a:pt x="501" y="28"/>
                </a:lnTo>
                <a:lnTo>
                  <a:pt x="501" y="28"/>
                </a:lnTo>
                <a:lnTo>
                  <a:pt x="514" y="26"/>
                </a:lnTo>
                <a:lnTo>
                  <a:pt x="528" y="23"/>
                </a:lnTo>
                <a:lnTo>
                  <a:pt x="539" y="21"/>
                </a:lnTo>
                <a:lnTo>
                  <a:pt x="553" y="17"/>
                </a:lnTo>
                <a:lnTo>
                  <a:pt x="566" y="15"/>
                </a:lnTo>
                <a:lnTo>
                  <a:pt x="566" y="15"/>
                </a:lnTo>
                <a:lnTo>
                  <a:pt x="578" y="11"/>
                </a:lnTo>
                <a:lnTo>
                  <a:pt x="591" y="7"/>
                </a:lnTo>
                <a:lnTo>
                  <a:pt x="605" y="5"/>
                </a:lnTo>
                <a:lnTo>
                  <a:pt x="605" y="5"/>
                </a:lnTo>
                <a:lnTo>
                  <a:pt x="616" y="1"/>
                </a:lnTo>
                <a:lnTo>
                  <a:pt x="616" y="1"/>
                </a:lnTo>
                <a:lnTo>
                  <a:pt x="630" y="0"/>
                </a:lnTo>
                <a:lnTo>
                  <a:pt x="634" y="0"/>
                </a:lnTo>
                <a:lnTo>
                  <a:pt x="637" y="3"/>
                </a:lnTo>
                <a:lnTo>
                  <a:pt x="635" y="7"/>
                </a:lnTo>
                <a:lnTo>
                  <a:pt x="632" y="11"/>
                </a:lnTo>
                <a:lnTo>
                  <a:pt x="618" y="13"/>
                </a:lnTo>
                <a:lnTo>
                  <a:pt x="620" y="11"/>
                </a:lnTo>
                <a:lnTo>
                  <a:pt x="609" y="15"/>
                </a:lnTo>
                <a:lnTo>
                  <a:pt x="607" y="17"/>
                </a:lnTo>
                <a:lnTo>
                  <a:pt x="593" y="19"/>
                </a:lnTo>
                <a:lnTo>
                  <a:pt x="582" y="21"/>
                </a:lnTo>
                <a:lnTo>
                  <a:pt x="570" y="25"/>
                </a:lnTo>
                <a:lnTo>
                  <a:pt x="568" y="26"/>
                </a:lnTo>
                <a:lnTo>
                  <a:pt x="555" y="28"/>
                </a:lnTo>
                <a:lnTo>
                  <a:pt x="541" y="32"/>
                </a:lnTo>
                <a:lnTo>
                  <a:pt x="530" y="34"/>
                </a:lnTo>
                <a:lnTo>
                  <a:pt x="516" y="38"/>
                </a:lnTo>
                <a:lnTo>
                  <a:pt x="503" y="40"/>
                </a:lnTo>
                <a:lnTo>
                  <a:pt x="505" y="38"/>
                </a:lnTo>
                <a:lnTo>
                  <a:pt x="493" y="42"/>
                </a:lnTo>
                <a:lnTo>
                  <a:pt x="491" y="44"/>
                </a:lnTo>
                <a:lnTo>
                  <a:pt x="478" y="46"/>
                </a:lnTo>
                <a:lnTo>
                  <a:pt x="480" y="44"/>
                </a:lnTo>
                <a:lnTo>
                  <a:pt x="466" y="49"/>
                </a:lnTo>
                <a:lnTo>
                  <a:pt x="453" y="53"/>
                </a:lnTo>
                <a:lnTo>
                  <a:pt x="440" y="55"/>
                </a:lnTo>
                <a:lnTo>
                  <a:pt x="442" y="53"/>
                </a:lnTo>
                <a:lnTo>
                  <a:pt x="430" y="57"/>
                </a:lnTo>
                <a:lnTo>
                  <a:pt x="428" y="59"/>
                </a:lnTo>
                <a:lnTo>
                  <a:pt x="415" y="61"/>
                </a:lnTo>
                <a:lnTo>
                  <a:pt x="403" y="63"/>
                </a:lnTo>
                <a:lnTo>
                  <a:pt x="392" y="67"/>
                </a:lnTo>
                <a:lnTo>
                  <a:pt x="390" y="69"/>
                </a:lnTo>
                <a:lnTo>
                  <a:pt x="376" y="71"/>
                </a:lnTo>
                <a:lnTo>
                  <a:pt x="363" y="74"/>
                </a:lnTo>
                <a:lnTo>
                  <a:pt x="351" y="76"/>
                </a:lnTo>
                <a:lnTo>
                  <a:pt x="338" y="80"/>
                </a:lnTo>
                <a:lnTo>
                  <a:pt x="324" y="84"/>
                </a:lnTo>
                <a:lnTo>
                  <a:pt x="313" y="86"/>
                </a:lnTo>
                <a:lnTo>
                  <a:pt x="299" y="90"/>
                </a:lnTo>
                <a:lnTo>
                  <a:pt x="286" y="94"/>
                </a:lnTo>
                <a:lnTo>
                  <a:pt x="274" y="96"/>
                </a:lnTo>
                <a:lnTo>
                  <a:pt x="261" y="99"/>
                </a:lnTo>
                <a:lnTo>
                  <a:pt x="249" y="101"/>
                </a:lnTo>
                <a:lnTo>
                  <a:pt x="238" y="105"/>
                </a:lnTo>
                <a:lnTo>
                  <a:pt x="236" y="107"/>
                </a:lnTo>
                <a:lnTo>
                  <a:pt x="223" y="109"/>
                </a:lnTo>
                <a:lnTo>
                  <a:pt x="211" y="111"/>
                </a:lnTo>
                <a:lnTo>
                  <a:pt x="200" y="115"/>
                </a:lnTo>
                <a:lnTo>
                  <a:pt x="198" y="117"/>
                </a:lnTo>
                <a:lnTo>
                  <a:pt x="184" y="119"/>
                </a:lnTo>
                <a:lnTo>
                  <a:pt x="173" y="121"/>
                </a:lnTo>
                <a:lnTo>
                  <a:pt x="159" y="126"/>
                </a:lnTo>
                <a:lnTo>
                  <a:pt x="146" y="130"/>
                </a:lnTo>
                <a:lnTo>
                  <a:pt x="132" y="134"/>
                </a:lnTo>
                <a:lnTo>
                  <a:pt x="121" y="136"/>
                </a:lnTo>
                <a:lnTo>
                  <a:pt x="109" y="138"/>
                </a:lnTo>
                <a:lnTo>
                  <a:pt x="96" y="144"/>
                </a:lnTo>
                <a:lnTo>
                  <a:pt x="82" y="147"/>
                </a:lnTo>
                <a:lnTo>
                  <a:pt x="69" y="149"/>
                </a:lnTo>
                <a:lnTo>
                  <a:pt x="71" y="147"/>
                </a:lnTo>
                <a:lnTo>
                  <a:pt x="57" y="153"/>
                </a:lnTo>
                <a:lnTo>
                  <a:pt x="44" y="157"/>
                </a:lnTo>
                <a:lnTo>
                  <a:pt x="33" y="159"/>
                </a:lnTo>
                <a:lnTo>
                  <a:pt x="19" y="165"/>
                </a:lnTo>
                <a:lnTo>
                  <a:pt x="6" y="169"/>
                </a:lnTo>
                <a:lnTo>
                  <a:pt x="2" y="167"/>
                </a:lnTo>
                <a:lnTo>
                  <a:pt x="0" y="163"/>
                </a:lnTo>
                <a:lnTo>
                  <a:pt x="0" y="159"/>
                </a:lnTo>
                <a:lnTo>
                  <a:pt x="4" y="157"/>
                </a:lnTo>
                <a:lnTo>
                  <a:pt x="4" y="157"/>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52" name="Freeform 95"/>
          <p:cNvSpPr>
            <a:spLocks/>
          </p:cNvSpPr>
          <p:nvPr/>
        </p:nvSpPr>
        <p:spPr bwMode="auto">
          <a:xfrm>
            <a:off x="5190101" y="2395298"/>
            <a:ext cx="463328" cy="112758"/>
          </a:xfrm>
          <a:custGeom>
            <a:avLst/>
            <a:gdLst>
              <a:gd name="T0" fmla="*/ 17 w 637"/>
              <a:gd name="T1" fmla="*/ 121 h 134"/>
              <a:gd name="T2" fmla="*/ 42 w 637"/>
              <a:gd name="T3" fmla="*/ 115 h 134"/>
              <a:gd name="T4" fmla="*/ 80 w 637"/>
              <a:gd name="T5" fmla="*/ 105 h 134"/>
              <a:gd name="T6" fmla="*/ 105 w 637"/>
              <a:gd name="T7" fmla="*/ 100 h 134"/>
              <a:gd name="T8" fmla="*/ 132 w 637"/>
              <a:gd name="T9" fmla="*/ 96 h 134"/>
              <a:gd name="T10" fmla="*/ 144 w 637"/>
              <a:gd name="T11" fmla="*/ 92 h 134"/>
              <a:gd name="T12" fmla="*/ 182 w 637"/>
              <a:gd name="T13" fmla="*/ 84 h 134"/>
              <a:gd name="T14" fmla="*/ 221 w 637"/>
              <a:gd name="T15" fmla="*/ 76 h 134"/>
              <a:gd name="T16" fmla="*/ 259 w 637"/>
              <a:gd name="T17" fmla="*/ 69 h 134"/>
              <a:gd name="T18" fmla="*/ 297 w 637"/>
              <a:gd name="T19" fmla="*/ 61 h 134"/>
              <a:gd name="T20" fmla="*/ 336 w 637"/>
              <a:gd name="T21" fmla="*/ 53 h 134"/>
              <a:gd name="T22" fmla="*/ 361 w 637"/>
              <a:gd name="T23" fmla="*/ 48 h 134"/>
              <a:gd name="T24" fmla="*/ 388 w 637"/>
              <a:gd name="T25" fmla="*/ 44 h 134"/>
              <a:gd name="T26" fmla="*/ 399 w 637"/>
              <a:gd name="T27" fmla="*/ 40 h 134"/>
              <a:gd name="T28" fmla="*/ 438 w 637"/>
              <a:gd name="T29" fmla="*/ 34 h 134"/>
              <a:gd name="T30" fmla="*/ 476 w 637"/>
              <a:gd name="T31" fmla="*/ 27 h 134"/>
              <a:gd name="T32" fmla="*/ 503 w 637"/>
              <a:gd name="T33" fmla="*/ 23 h 134"/>
              <a:gd name="T34" fmla="*/ 528 w 637"/>
              <a:gd name="T35" fmla="*/ 17 h 134"/>
              <a:gd name="T36" fmla="*/ 566 w 637"/>
              <a:gd name="T37" fmla="*/ 11 h 134"/>
              <a:gd name="T38" fmla="*/ 591 w 637"/>
              <a:gd name="T39" fmla="*/ 5 h 134"/>
              <a:gd name="T40" fmla="*/ 618 w 637"/>
              <a:gd name="T41" fmla="*/ 2 h 134"/>
              <a:gd name="T42" fmla="*/ 637 w 637"/>
              <a:gd name="T43" fmla="*/ 4 h 134"/>
              <a:gd name="T44" fmla="*/ 620 w 637"/>
              <a:gd name="T45" fmla="*/ 13 h 134"/>
              <a:gd name="T46" fmla="*/ 595 w 637"/>
              <a:gd name="T47" fmla="*/ 15 h 134"/>
              <a:gd name="T48" fmla="*/ 568 w 637"/>
              <a:gd name="T49" fmla="*/ 23 h 134"/>
              <a:gd name="T50" fmla="*/ 530 w 637"/>
              <a:gd name="T51" fmla="*/ 28 h 134"/>
              <a:gd name="T52" fmla="*/ 507 w 637"/>
              <a:gd name="T53" fmla="*/ 32 h 134"/>
              <a:gd name="T54" fmla="*/ 478 w 637"/>
              <a:gd name="T55" fmla="*/ 38 h 134"/>
              <a:gd name="T56" fmla="*/ 440 w 637"/>
              <a:gd name="T57" fmla="*/ 46 h 134"/>
              <a:gd name="T58" fmla="*/ 401 w 637"/>
              <a:gd name="T59" fmla="*/ 52 h 134"/>
              <a:gd name="T60" fmla="*/ 390 w 637"/>
              <a:gd name="T61" fmla="*/ 55 h 134"/>
              <a:gd name="T62" fmla="*/ 365 w 637"/>
              <a:gd name="T63" fmla="*/ 57 h 134"/>
              <a:gd name="T64" fmla="*/ 338 w 637"/>
              <a:gd name="T65" fmla="*/ 65 h 134"/>
              <a:gd name="T66" fmla="*/ 299 w 637"/>
              <a:gd name="T67" fmla="*/ 73 h 134"/>
              <a:gd name="T68" fmla="*/ 261 w 637"/>
              <a:gd name="T69" fmla="*/ 80 h 134"/>
              <a:gd name="T70" fmla="*/ 223 w 637"/>
              <a:gd name="T71" fmla="*/ 88 h 134"/>
              <a:gd name="T72" fmla="*/ 184 w 637"/>
              <a:gd name="T73" fmla="*/ 96 h 134"/>
              <a:gd name="T74" fmla="*/ 146 w 637"/>
              <a:gd name="T75" fmla="*/ 103 h 134"/>
              <a:gd name="T76" fmla="*/ 134 w 637"/>
              <a:gd name="T77" fmla="*/ 107 h 134"/>
              <a:gd name="T78" fmla="*/ 109 w 637"/>
              <a:gd name="T79" fmla="*/ 109 h 134"/>
              <a:gd name="T80" fmla="*/ 82 w 637"/>
              <a:gd name="T81" fmla="*/ 117 h 134"/>
              <a:gd name="T82" fmla="*/ 44 w 637"/>
              <a:gd name="T83" fmla="*/ 126 h 134"/>
              <a:gd name="T84" fmla="*/ 21 w 637"/>
              <a:gd name="T85" fmla="*/ 130 h 134"/>
              <a:gd name="T86" fmla="*/ 2 w 637"/>
              <a:gd name="T87" fmla="*/ 132 h 134"/>
              <a:gd name="T88" fmla="*/ 4 w 637"/>
              <a:gd name="T89"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7" h="134">
                <a:moveTo>
                  <a:pt x="4" y="123"/>
                </a:moveTo>
                <a:lnTo>
                  <a:pt x="17" y="121"/>
                </a:lnTo>
                <a:lnTo>
                  <a:pt x="17" y="121"/>
                </a:lnTo>
                <a:lnTo>
                  <a:pt x="29" y="117"/>
                </a:lnTo>
                <a:lnTo>
                  <a:pt x="29" y="117"/>
                </a:lnTo>
                <a:lnTo>
                  <a:pt x="42" y="115"/>
                </a:lnTo>
                <a:lnTo>
                  <a:pt x="56" y="111"/>
                </a:lnTo>
                <a:lnTo>
                  <a:pt x="67" y="109"/>
                </a:lnTo>
                <a:lnTo>
                  <a:pt x="80" y="105"/>
                </a:lnTo>
                <a:lnTo>
                  <a:pt x="94" y="103"/>
                </a:lnTo>
                <a:lnTo>
                  <a:pt x="94" y="103"/>
                </a:lnTo>
                <a:lnTo>
                  <a:pt x="105" y="100"/>
                </a:lnTo>
                <a:lnTo>
                  <a:pt x="105" y="100"/>
                </a:lnTo>
                <a:lnTo>
                  <a:pt x="119" y="98"/>
                </a:lnTo>
                <a:lnTo>
                  <a:pt x="132" y="96"/>
                </a:lnTo>
                <a:lnTo>
                  <a:pt x="132" y="96"/>
                </a:lnTo>
                <a:lnTo>
                  <a:pt x="144" y="92"/>
                </a:lnTo>
                <a:lnTo>
                  <a:pt x="144" y="92"/>
                </a:lnTo>
                <a:lnTo>
                  <a:pt x="157" y="90"/>
                </a:lnTo>
                <a:lnTo>
                  <a:pt x="171" y="86"/>
                </a:lnTo>
                <a:lnTo>
                  <a:pt x="182" y="84"/>
                </a:lnTo>
                <a:lnTo>
                  <a:pt x="196" y="82"/>
                </a:lnTo>
                <a:lnTo>
                  <a:pt x="209" y="78"/>
                </a:lnTo>
                <a:lnTo>
                  <a:pt x="221" y="76"/>
                </a:lnTo>
                <a:lnTo>
                  <a:pt x="234" y="73"/>
                </a:lnTo>
                <a:lnTo>
                  <a:pt x="246" y="71"/>
                </a:lnTo>
                <a:lnTo>
                  <a:pt x="259" y="69"/>
                </a:lnTo>
                <a:lnTo>
                  <a:pt x="272" y="65"/>
                </a:lnTo>
                <a:lnTo>
                  <a:pt x="284" y="63"/>
                </a:lnTo>
                <a:lnTo>
                  <a:pt x="297" y="61"/>
                </a:lnTo>
                <a:lnTo>
                  <a:pt x="311" y="57"/>
                </a:lnTo>
                <a:lnTo>
                  <a:pt x="322" y="55"/>
                </a:lnTo>
                <a:lnTo>
                  <a:pt x="336" y="53"/>
                </a:lnTo>
                <a:lnTo>
                  <a:pt x="349" y="52"/>
                </a:lnTo>
                <a:lnTo>
                  <a:pt x="349" y="52"/>
                </a:lnTo>
                <a:lnTo>
                  <a:pt x="361" y="48"/>
                </a:lnTo>
                <a:lnTo>
                  <a:pt x="361" y="48"/>
                </a:lnTo>
                <a:lnTo>
                  <a:pt x="374" y="46"/>
                </a:lnTo>
                <a:lnTo>
                  <a:pt x="388" y="44"/>
                </a:lnTo>
                <a:lnTo>
                  <a:pt x="388" y="44"/>
                </a:lnTo>
                <a:lnTo>
                  <a:pt x="399" y="40"/>
                </a:lnTo>
                <a:lnTo>
                  <a:pt x="399" y="40"/>
                </a:lnTo>
                <a:lnTo>
                  <a:pt x="413" y="38"/>
                </a:lnTo>
                <a:lnTo>
                  <a:pt x="426" y="36"/>
                </a:lnTo>
                <a:lnTo>
                  <a:pt x="438" y="34"/>
                </a:lnTo>
                <a:lnTo>
                  <a:pt x="451" y="32"/>
                </a:lnTo>
                <a:lnTo>
                  <a:pt x="465" y="28"/>
                </a:lnTo>
                <a:lnTo>
                  <a:pt x="476" y="27"/>
                </a:lnTo>
                <a:lnTo>
                  <a:pt x="489" y="25"/>
                </a:lnTo>
                <a:lnTo>
                  <a:pt x="503" y="23"/>
                </a:lnTo>
                <a:lnTo>
                  <a:pt x="503" y="23"/>
                </a:lnTo>
                <a:lnTo>
                  <a:pt x="514" y="19"/>
                </a:lnTo>
                <a:lnTo>
                  <a:pt x="514" y="19"/>
                </a:lnTo>
                <a:lnTo>
                  <a:pt x="528" y="17"/>
                </a:lnTo>
                <a:lnTo>
                  <a:pt x="541" y="15"/>
                </a:lnTo>
                <a:lnTo>
                  <a:pt x="553" y="13"/>
                </a:lnTo>
                <a:lnTo>
                  <a:pt x="566" y="11"/>
                </a:lnTo>
                <a:lnTo>
                  <a:pt x="580" y="9"/>
                </a:lnTo>
                <a:lnTo>
                  <a:pt x="580" y="9"/>
                </a:lnTo>
                <a:lnTo>
                  <a:pt x="591" y="5"/>
                </a:lnTo>
                <a:lnTo>
                  <a:pt x="591" y="5"/>
                </a:lnTo>
                <a:lnTo>
                  <a:pt x="605" y="4"/>
                </a:lnTo>
                <a:lnTo>
                  <a:pt x="618" y="2"/>
                </a:lnTo>
                <a:lnTo>
                  <a:pt x="630" y="0"/>
                </a:lnTo>
                <a:lnTo>
                  <a:pt x="633" y="0"/>
                </a:lnTo>
                <a:lnTo>
                  <a:pt x="637" y="4"/>
                </a:lnTo>
                <a:lnTo>
                  <a:pt x="635" y="7"/>
                </a:lnTo>
                <a:lnTo>
                  <a:pt x="632" y="11"/>
                </a:lnTo>
                <a:lnTo>
                  <a:pt x="620" y="13"/>
                </a:lnTo>
                <a:lnTo>
                  <a:pt x="607" y="15"/>
                </a:lnTo>
                <a:lnTo>
                  <a:pt x="593" y="17"/>
                </a:lnTo>
                <a:lnTo>
                  <a:pt x="595" y="15"/>
                </a:lnTo>
                <a:lnTo>
                  <a:pt x="584" y="19"/>
                </a:lnTo>
                <a:lnTo>
                  <a:pt x="582" y="21"/>
                </a:lnTo>
                <a:lnTo>
                  <a:pt x="568" y="23"/>
                </a:lnTo>
                <a:lnTo>
                  <a:pt x="555" y="25"/>
                </a:lnTo>
                <a:lnTo>
                  <a:pt x="543" y="27"/>
                </a:lnTo>
                <a:lnTo>
                  <a:pt x="530" y="28"/>
                </a:lnTo>
                <a:lnTo>
                  <a:pt x="516" y="30"/>
                </a:lnTo>
                <a:lnTo>
                  <a:pt x="518" y="28"/>
                </a:lnTo>
                <a:lnTo>
                  <a:pt x="507" y="32"/>
                </a:lnTo>
                <a:lnTo>
                  <a:pt x="505" y="34"/>
                </a:lnTo>
                <a:lnTo>
                  <a:pt x="491" y="36"/>
                </a:lnTo>
                <a:lnTo>
                  <a:pt x="478" y="38"/>
                </a:lnTo>
                <a:lnTo>
                  <a:pt x="466" y="40"/>
                </a:lnTo>
                <a:lnTo>
                  <a:pt x="453" y="44"/>
                </a:lnTo>
                <a:lnTo>
                  <a:pt x="440" y="46"/>
                </a:lnTo>
                <a:lnTo>
                  <a:pt x="428" y="48"/>
                </a:lnTo>
                <a:lnTo>
                  <a:pt x="415" y="50"/>
                </a:lnTo>
                <a:lnTo>
                  <a:pt x="401" y="52"/>
                </a:lnTo>
                <a:lnTo>
                  <a:pt x="403" y="50"/>
                </a:lnTo>
                <a:lnTo>
                  <a:pt x="392" y="53"/>
                </a:lnTo>
                <a:lnTo>
                  <a:pt x="390" y="55"/>
                </a:lnTo>
                <a:lnTo>
                  <a:pt x="376" y="57"/>
                </a:lnTo>
                <a:lnTo>
                  <a:pt x="363" y="59"/>
                </a:lnTo>
                <a:lnTo>
                  <a:pt x="365" y="57"/>
                </a:lnTo>
                <a:lnTo>
                  <a:pt x="353" y="61"/>
                </a:lnTo>
                <a:lnTo>
                  <a:pt x="351" y="63"/>
                </a:lnTo>
                <a:lnTo>
                  <a:pt x="338" y="65"/>
                </a:lnTo>
                <a:lnTo>
                  <a:pt x="324" y="67"/>
                </a:lnTo>
                <a:lnTo>
                  <a:pt x="313" y="69"/>
                </a:lnTo>
                <a:lnTo>
                  <a:pt x="299" y="73"/>
                </a:lnTo>
                <a:lnTo>
                  <a:pt x="286" y="75"/>
                </a:lnTo>
                <a:lnTo>
                  <a:pt x="274" y="76"/>
                </a:lnTo>
                <a:lnTo>
                  <a:pt x="261" y="80"/>
                </a:lnTo>
                <a:lnTo>
                  <a:pt x="248" y="82"/>
                </a:lnTo>
                <a:lnTo>
                  <a:pt x="236" y="84"/>
                </a:lnTo>
                <a:lnTo>
                  <a:pt x="223" y="88"/>
                </a:lnTo>
                <a:lnTo>
                  <a:pt x="211" y="90"/>
                </a:lnTo>
                <a:lnTo>
                  <a:pt x="198" y="94"/>
                </a:lnTo>
                <a:lnTo>
                  <a:pt x="184" y="96"/>
                </a:lnTo>
                <a:lnTo>
                  <a:pt x="173" y="98"/>
                </a:lnTo>
                <a:lnTo>
                  <a:pt x="159" y="101"/>
                </a:lnTo>
                <a:lnTo>
                  <a:pt x="146" y="103"/>
                </a:lnTo>
                <a:lnTo>
                  <a:pt x="148" y="101"/>
                </a:lnTo>
                <a:lnTo>
                  <a:pt x="136" y="105"/>
                </a:lnTo>
                <a:lnTo>
                  <a:pt x="134" y="107"/>
                </a:lnTo>
                <a:lnTo>
                  <a:pt x="121" y="109"/>
                </a:lnTo>
                <a:lnTo>
                  <a:pt x="107" y="111"/>
                </a:lnTo>
                <a:lnTo>
                  <a:pt x="109" y="109"/>
                </a:lnTo>
                <a:lnTo>
                  <a:pt x="98" y="113"/>
                </a:lnTo>
                <a:lnTo>
                  <a:pt x="96" y="115"/>
                </a:lnTo>
                <a:lnTo>
                  <a:pt x="82" y="117"/>
                </a:lnTo>
                <a:lnTo>
                  <a:pt x="69" y="121"/>
                </a:lnTo>
                <a:lnTo>
                  <a:pt x="57" y="123"/>
                </a:lnTo>
                <a:lnTo>
                  <a:pt x="44" y="126"/>
                </a:lnTo>
                <a:lnTo>
                  <a:pt x="31" y="128"/>
                </a:lnTo>
                <a:lnTo>
                  <a:pt x="32" y="126"/>
                </a:lnTo>
                <a:lnTo>
                  <a:pt x="21" y="130"/>
                </a:lnTo>
                <a:lnTo>
                  <a:pt x="19" y="132"/>
                </a:lnTo>
                <a:lnTo>
                  <a:pt x="6" y="134"/>
                </a:lnTo>
                <a:lnTo>
                  <a:pt x="2" y="132"/>
                </a:lnTo>
                <a:lnTo>
                  <a:pt x="0" y="128"/>
                </a:lnTo>
                <a:lnTo>
                  <a:pt x="0" y="124"/>
                </a:lnTo>
                <a:lnTo>
                  <a:pt x="4" y="123"/>
                </a:lnTo>
                <a:lnTo>
                  <a:pt x="4" y="123"/>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53" name="Freeform 96"/>
          <p:cNvSpPr>
            <a:spLocks/>
          </p:cNvSpPr>
          <p:nvPr/>
        </p:nvSpPr>
        <p:spPr bwMode="auto">
          <a:xfrm>
            <a:off x="5644714" y="2321247"/>
            <a:ext cx="463328" cy="84148"/>
          </a:xfrm>
          <a:custGeom>
            <a:avLst/>
            <a:gdLst>
              <a:gd name="T0" fmla="*/ 17 w 637"/>
              <a:gd name="T1" fmla="*/ 87 h 100"/>
              <a:gd name="T2" fmla="*/ 42 w 637"/>
              <a:gd name="T3" fmla="*/ 83 h 100"/>
              <a:gd name="T4" fmla="*/ 55 w 637"/>
              <a:gd name="T5" fmla="*/ 81 h 100"/>
              <a:gd name="T6" fmla="*/ 67 w 637"/>
              <a:gd name="T7" fmla="*/ 77 h 100"/>
              <a:gd name="T8" fmla="*/ 94 w 637"/>
              <a:gd name="T9" fmla="*/ 73 h 100"/>
              <a:gd name="T10" fmla="*/ 119 w 637"/>
              <a:gd name="T11" fmla="*/ 69 h 100"/>
              <a:gd name="T12" fmla="*/ 144 w 637"/>
              <a:gd name="T13" fmla="*/ 66 h 100"/>
              <a:gd name="T14" fmla="*/ 171 w 637"/>
              <a:gd name="T15" fmla="*/ 62 h 100"/>
              <a:gd name="T16" fmla="*/ 196 w 637"/>
              <a:gd name="T17" fmla="*/ 58 h 100"/>
              <a:gd name="T18" fmla="*/ 221 w 637"/>
              <a:gd name="T19" fmla="*/ 54 h 100"/>
              <a:gd name="T20" fmla="*/ 247 w 637"/>
              <a:gd name="T21" fmla="*/ 50 h 100"/>
              <a:gd name="T22" fmla="*/ 272 w 637"/>
              <a:gd name="T23" fmla="*/ 46 h 100"/>
              <a:gd name="T24" fmla="*/ 297 w 637"/>
              <a:gd name="T25" fmla="*/ 43 h 100"/>
              <a:gd name="T26" fmla="*/ 324 w 637"/>
              <a:gd name="T27" fmla="*/ 39 h 100"/>
              <a:gd name="T28" fmla="*/ 349 w 637"/>
              <a:gd name="T29" fmla="*/ 35 h 100"/>
              <a:gd name="T30" fmla="*/ 374 w 637"/>
              <a:gd name="T31" fmla="*/ 31 h 100"/>
              <a:gd name="T32" fmla="*/ 390 w 637"/>
              <a:gd name="T33" fmla="*/ 31 h 100"/>
              <a:gd name="T34" fmla="*/ 399 w 637"/>
              <a:gd name="T35" fmla="*/ 29 h 100"/>
              <a:gd name="T36" fmla="*/ 426 w 637"/>
              <a:gd name="T37" fmla="*/ 25 h 100"/>
              <a:gd name="T38" fmla="*/ 451 w 637"/>
              <a:gd name="T39" fmla="*/ 21 h 100"/>
              <a:gd name="T40" fmla="*/ 476 w 637"/>
              <a:gd name="T41" fmla="*/ 18 h 100"/>
              <a:gd name="T42" fmla="*/ 491 w 637"/>
              <a:gd name="T43" fmla="*/ 18 h 100"/>
              <a:gd name="T44" fmla="*/ 503 w 637"/>
              <a:gd name="T45" fmla="*/ 16 h 100"/>
              <a:gd name="T46" fmla="*/ 528 w 637"/>
              <a:gd name="T47" fmla="*/ 12 h 100"/>
              <a:gd name="T48" fmla="*/ 553 w 637"/>
              <a:gd name="T49" fmla="*/ 8 h 100"/>
              <a:gd name="T50" fmla="*/ 568 w 637"/>
              <a:gd name="T51" fmla="*/ 8 h 100"/>
              <a:gd name="T52" fmla="*/ 580 w 637"/>
              <a:gd name="T53" fmla="*/ 6 h 100"/>
              <a:gd name="T54" fmla="*/ 605 w 637"/>
              <a:gd name="T55" fmla="*/ 2 h 100"/>
              <a:gd name="T56" fmla="*/ 620 w 637"/>
              <a:gd name="T57" fmla="*/ 0 h 100"/>
              <a:gd name="T58" fmla="*/ 635 w 637"/>
              <a:gd name="T59" fmla="*/ 2 h 100"/>
              <a:gd name="T60" fmla="*/ 635 w 637"/>
              <a:gd name="T61" fmla="*/ 10 h 100"/>
              <a:gd name="T62" fmla="*/ 620 w 637"/>
              <a:gd name="T63" fmla="*/ 12 h 100"/>
              <a:gd name="T64" fmla="*/ 607 w 637"/>
              <a:gd name="T65" fmla="*/ 14 h 100"/>
              <a:gd name="T66" fmla="*/ 582 w 637"/>
              <a:gd name="T67" fmla="*/ 18 h 100"/>
              <a:gd name="T68" fmla="*/ 568 w 637"/>
              <a:gd name="T69" fmla="*/ 20 h 100"/>
              <a:gd name="T70" fmla="*/ 555 w 637"/>
              <a:gd name="T71" fmla="*/ 20 h 100"/>
              <a:gd name="T72" fmla="*/ 530 w 637"/>
              <a:gd name="T73" fmla="*/ 23 h 100"/>
              <a:gd name="T74" fmla="*/ 505 w 637"/>
              <a:gd name="T75" fmla="*/ 27 h 100"/>
              <a:gd name="T76" fmla="*/ 491 w 637"/>
              <a:gd name="T77" fmla="*/ 29 h 100"/>
              <a:gd name="T78" fmla="*/ 478 w 637"/>
              <a:gd name="T79" fmla="*/ 29 h 100"/>
              <a:gd name="T80" fmla="*/ 453 w 637"/>
              <a:gd name="T81" fmla="*/ 33 h 100"/>
              <a:gd name="T82" fmla="*/ 428 w 637"/>
              <a:gd name="T83" fmla="*/ 37 h 100"/>
              <a:gd name="T84" fmla="*/ 401 w 637"/>
              <a:gd name="T85" fmla="*/ 41 h 100"/>
              <a:gd name="T86" fmla="*/ 390 w 637"/>
              <a:gd name="T87" fmla="*/ 43 h 100"/>
              <a:gd name="T88" fmla="*/ 376 w 637"/>
              <a:gd name="T89" fmla="*/ 43 h 100"/>
              <a:gd name="T90" fmla="*/ 351 w 637"/>
              <a:gd name="T91" fmla="*/ 46 h 100"/>
              <a:gd name="T92" fmla="*/ 326 w 637"/>
              <a:gd name="T93" fmla="*/ 50 h 100"/>
              <a:gd name="T94" fmla="*/ 299 w 637"/>
              <a:gd name="T95" fmla="*/ 54 h 100"/>
              <a:gd name="T96" fmla="*/ 274 w 637"/>
              <a:gd name="T97" fmla="*/ 58 h 100"/>
              <a:gd name="T98" fmla="*/ 249 w 637"/>
              <a:gd name="T99" fmla="*/ 62 h 100"/>
              <a:gd name="T100" fmla="*/ 223 w 637"/>
              <a:gd name="T101" fmla="*/ 66 h 100"/>
              <a:gd name="T102" fmla="*/ 198 w 637"/>
              <a:gd name="T103" fmla="*/ 69 h 100"/>
              <a:gd name="T104" fmla="*/ 173 w 637"/>
              <a:gd name="T105" fmla="*/ 73 h 100"/>
              <a:gd name="T106" fmla="*/ 146 w 637"/>
              <a:gd name="T107" fmla="*/ 77 h 100"/>
              <a:gd name="T108" fmla="*/ 121 w 637"/>
              <a:gd name="T109" fmla="*/ 81 h 100"/>
              <a:gd name="T110" fmla="*/ 96 w 637"/>
              <a:gd name="T111" fmla="*/ 85 h 100"/>
              <a:gd name="T112" fmla="*/ 69 w 637"/>
              <a:gd name="T113" fmla="*/ 89 h 100"/>
              <a:gd name="T114" fmla="*/ 59 w 637"/>
              <a:gd name="T115" fmla="*/ 93 h 100"/>
              <a:gd name="T116" fmla="*/ 44 w 637"/>
              <a:gd name="T117" fmla="*/ 94 h 100"/>
              <a:gd name="T118" fmla="*/ 19 w 637"/>
              <a:gd name="T119" fmla="*/ 98 h 100"/>
              <a:gd name="T120" fmla="*/ 2 w 637"/>
              <a:gd name="T121" fmla="*/ 98 h 100"/>
              <a:gd name="T122" fmla="*/ 0 w 637"/>
              <a:gd name="T123" fmla="*/ 91 h 100"/>
              <a:gd name="T124" fmla="*/ 4 w 637"/>
              <a:gd name="T125" fmla="*/ 8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7" h="100">
                <a:moveTo>
                  <a:pt x="4" y="89"/>
                </a:moveTo>
                <a:lnTo>
                  <a:pt x="17" y="87"/>
                </a:lnTo>
                <a:lnTo>
                  <a:pt x="29" y="85"/>
                </a:lnTo>
                <a:lnTo>
                  <a:pt x="42" y="83"/>
                </a:lnTo>
                <a:lnTo>
                  <a:pt x="55" y="81"/>
                </a:lnTo>
                <a:lnTo>
                  <a:pt x="55" y="81"/>
                </a:lnTo>
                <a:lnTo>
                  <a:pt x="67" y="77"/>
                </a:lnTo>
                <a:lnTo>
                  <a:pt x="67" y="77"/>
                </a:lnTo>
                <a:lnTo>
                  <a:pt x="80" y="75"/>
                </a:lnTo>
                <a:lnTo>
                  <a:pt x="94" y="73"/>
                </a:lnTo>
                <a:lnTo>
                  <a:pt x="105" y="71"/>
                </a:lnTo>
                <a:lnTo>
                  <a:pt x="119" y="69"/>
                </a:lnTo>
                <a:lnTo>
                  <a:pt x="132" y="68"/>
                </a:lnTo>
                <a:lnTo>
                  <a:pt x="144" y="66"/>
                </a:lnTo>
                <a:lnTo>
                  <a:pt x="157" y="64"/>
                </a:lnTo>
                <a:lnTo>
                  <a:pt x="171" y="62"/>
                </a:lnTo>
                <a:lnTo>
                  <a:pt x="182" y="60"/>
                </a:lnTo>
                <a:lnTo>
                  <a:pt x="196" y="58"/>
                </a:lnTo>
                <a:lnTo>
                  <a:pt x="209" y="56"/>
                </a:lnTo>
                <a:lnTo>
                  <a:pt x="221" y="54"/>
                </a:lnTo>
                <a:lnTo>
                  <a:pt x="234" y="52"/>
                </a:lnTo>
                <a:lnTo>
                  <a:pt x="247" y="50"/>
                </a:lnTo>
                <a:lnTo>
                  <a:pt x="259" y="48"/>
                </a:lnTo>
                <a:lnTo>
                  <a:pt x="272" y="46"/>
                </a:lnTo>
                <a:lnTo>
                  <a:pt x="286" y="45"/>
                </a:lnTo>
                <a:lnTo>
                  <a:pt x="297" y="43"/>
                </a:lnTo>
                <a:lnTo>
                  <a:pt x="311" y="41"/>
                </a:lnTo>
                <a:lnTo>
                  <a:pt x="324" y="39"/>
                </a:lnTo>
                <a:lnTo>
                  <a:pt x="336" y="37"/>
                </a:lnTo>
                <a:lnTo>
                  <a:pt x="349" y="35"/>
                </a:lnTo>
                <a:lnTo>
                  <a:pt x="363" y="33"/>
                </a:lnTo>
                <a:lnTo>
                  <a:pt x="374" y="31"/>
                </a:lnTo>
                <a:lnTo>
                  <a:pt x="376" y="31"/>
                </a:lnTo>
                <a:lnTo>
                  <a:pt x="390" y="31"/>
                </a:lnTo>
                <a:lnTo>
                  <a:pt x="388" y="31"/>
                </a:lnTo>
                <a:lnTo>
                  <a:pt x="399" y="29"/>
                </a:lnTo>
                <a:lnTo>
                  <a:pt x="413" y="27"/>
                </a:lnTo>
                <a:lnTo>
                  <a:pt x="426" y="25"/>
                </a:lnTo>
                <a:lnTo>
                  <a:pt x="438" y="23"/>
                </a:lnTo>
                <a:lnTo>
                  <a:pt x="451" y="21"/>
                </a:lnTo>
                <a:lnTo>
                  <a:pt x="464" y="20"/>
                </a:lnTo>
                <a:lnTo>
                  <a:pt x="476" y="18"/>
                </a:lnTo>
                <a:lnTo>
                  <a:pt x="478" y="18"/>
                </a:lnTo>
                <a:lnTo>
                  <a:pt x="491" y="18"/>
                </a:lnTo>
                <a:lnTo>
                  <a:pt x="489" y="18"/>
                </a:lnTo>
                <a:lnTo>
                  <a:pt x="503" y="16"/>
                </a:lnTo>
                <a:lnTo>
                  <a:pt x="514" y="14"/>
                </a:lnTo>
                <a:lnTo>
                  <a:pt x="528" y="12"/>
                </a:lnTo>
                <a:lnTo>
                  <a:pt x="541" y="10"/>
                </a:lnTo>
                <a:lnTo>
                  <a:pt x="553" y="8"/>
                </a:lnTo>
                <a:lnTo>
                  <a:pt x="555" y="8"/>
                </a:lnTo>
                <a:lnTo>
                  <a:pt x="568" y="8"/>
                </a:lnTo>
                <a:lnTo>
                  <a:pt x="566" y="8"/>
                </a:lnTo>
                <a:lnTo>
                  <a:pt x="580" y="6"/>
                </a:lnTo>
                <a:lnTo>
                  <a:pt x="591" y="4"/>
                </a:lnTo>
                <a:lnTo>
                  <a:pt x="605" y="2"/>
                </a:lnTo>
                <a:lnTo>
                  <a:pt x="618" y="0"/>
                </a:lnTo>
                <a:lnTo>
                  <a:pt x="620" y="0"/>
                </a:lnTo>
                <a:lnTo>
                  <a:pt x="632" y="0"/>
                </a:lnTo>
                <a:lnTo>
                  <a:pt x="635" y="2"/>
                </a:lnTo>
                <a:lnTo>
                  <a:pt x="637" y="6"/>
                </a:lnTo>
                <a:lnTo>
                  <a:pt x="635" y="10"/>
                </a:lnTo>
                <a:lnTo>
                  <a:pt x="632" y="12"/>
                </a:lnTo>
                <a:lnTo>
                  <a:pt x="620" y="12"/>
                </a:lnTo>
                <a:lnTo>
                  <a:pt x="620" y="12"/>
                </a:lnTo>
                <a:lnTo>
                  <a:pt x="607" y="14"/>
                </a:lnTo>
                <a:lnTo>
                  <a:pt x="593" y="16"/>
                </a:lnTo>
                <a:lnTo>
                  <a:pt x="582" y="18"/>
                </a:lnTo>
                <a:lnTo>
                  <a:pt x="568" y="20"/>
                </a:lnTo>
                <a:lnTo>
                  <a:pt x="568" y="20"/>
                </a:lnTo>
                <a:lnTo>
                  <a:pt x="555" y="20"/>
                </a:lnTo>
                <a:lnTo>
                  <a:pt x="555" y="20"/>
                </a:lnTo>
                <a:lnTo>
                  <a:pt x="543" y="21"/>
                </a:lnTo>
                <a:lnTo>
                  <a:pt x="530" y="23"/>
                </a:lnTo>
                <a:lnTo>
                  <a:pt x="516" y="25"/>
                </a:lnTo>
                <a:lnTo>
                  <a:pt x="505" y="27"/>
                </a:lnTo>
                <a:lnTo>
                  <a:pt x="491" y="29"/>
                </a:lnTo>
                <a:lnTo>
                  <a:pt x="491" y="29"/>
                </a:lnTo>
                <a:lnTo>
                  <a:pt x="478" y="29"/>
                </a:lnTo>
                <a:lnTo>
                  <a:pt x="478" y="29"/>
                </a:lnTo>
                <a:lnTo>
                  <a:pt x="466" y="31"/>
                </a:lnTo>
                <a:lnTo>
                  <a:pt x="453" y="33"/>
                </a:lnTo>
                <a:lnTo>
                  <a:pt x="440" y="35"/>
                </a:lnTo>
                <a:lnTo>
                  <a:pt x="428" y="37"/>
                </a:lnTo>
                <a:lnTo>
                  <a:pt x="415" y="39"/>
                </a:lnTo>
                <a:lnTo>
                  <a:pt x="401" y="41"/>
                </a:lnTo>
                <a:lnTo>
                  <a:pt x="390" y="43"/>
                </a:lnTo>
                <a:lnTo>
                  <a:pt x="390" y="43"/>
                </a:lnTo>
                <a:lnTo>
                  <a:pt x="376" y="43"/>
                </a:lnTo>
                <a:lnTo>
                  <a:pt x="376" y="43"/>
                </a:lnTo>
                <a:lnTo>
                  <a:pt x="365" y="45"/>
                </a:lnTo>
                <a:lnTo>
                  <a:pt x="351" y="46"/>
                </a:lnTo>
                <a:lnTo>
                  <a:pt x="338" y="48"/>
                </a:lnTo>
                <a:lnTo>
                  <a:pt x="326" y="50"/>
                </a:lnTo>
                <a:lnTo>
                  <a:pt x="313" y="52"/>
                </a:lnTo>
                <a:lnTo>
                  <a:pt x="299" y="54"/>
                </a:lnTo>
                <a:lnTo>
                  <a:pt x="288" y="56"/>
                </a:lnTo>
                <a:lnTo>
                  <a:pt x="274" y="58"/>
                </a:lnTo>
                <a:lnTo>
                  <a:pt x="261" y="60"/>
                </a:lnTo>
                <a:lnTo>
                  <a:pt x="249" y="62"/>
                </a:lnTo>
                <a:lnTo>
                  <a:pt x="236" y="64"/>
                </a:lnTo>
                <a:lnTo>
                  <a:pt x="223" y="66"/>
                </a:lnTo>
                <a:lnTo>
                  <a:pt x="211" y="68"/>
                </a:lnTo>
                <a:lnTo>
                  <a:pt x="198" y="69"/>
                </a:lnTo>
                <a:lnTo>
                  <a:pt x="184" y="71"/>
                </a:lnTo>
                <a:lnTo>
                  <a:pt x="173" y="73"/>
                </a:lnTo>
                <a:lnTo>
                  <a:pt x="159" y="75"/>
                </a:lnTo>
                <a:lnTo>
                  <a:pt x="146" y="77"/>
                </a:lnTo>
                <a:lnTo>
                  <a:pt x="134" y="79"/>
                </a:lnTo>
                <a:lnTo>
                  <a:pt x="121" y="81"/>
                </a:lnTo>
                <a:lnTo>
                  <a:pt x="107" y="83"/>
                </a:lnTo>
                <a:lnTo>
                  <a:pt x="96" y="85"/>
                </a:lnTo>
                <a:lnTo>
                  <a:pt x="82" y="87"/>
                </a:lnTo>
                <a:lnTo>
                  <a:pt x="69" y="89"/>
                </a:lnTo>
                <a:lnTo>
                  <a:pt x="71" y="89"/>
                </a:lnTo>
                <a:lnTo>
                  <a:pt x="59" y="93"/>
                </a:lnTo>
                <a:lnTo>
                  <a:pt x="57" y="93"/>
                </a:lnTo>
                <a:lnTo>
                  <a:pt x="44" y="94"/>
                </a:lnTo>
                <a:lnTo>
                  <a:pt x="31" y="96"/>
                </a:lnTo>
                <a:lnTo>
                  <a:pt x="19" y="98"/>
                </a:lnTo>
                <a:lnTo>
                  <a:pt x="6" y="100"/>
                </a:lnTo>
                <a:lnTo>
                  <a:pt x="2" y="98"/>
                </a:lnTo>
                <a:lnTo>
                  <a:pt x="0" y="94"/>
                </a:lnTo>
                <a:lnTo>
                  <a:pt x="0" y="91"/>
                </a:lnTo>
                <a:lnTo>
                  <a:pt x="4" y="89"/>
                </a:lnTo>
                <a:lnTo>
                  <a:pt x="4" y="89"/>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54" name="Freeform 97"/>
          <p:cNvSpPr>
            <a:spLocks/>
          </p:cNvSpPr>
          <p:nvPr/>
        </p:nvSpPr>
        <p:spPr bwMode="auto">
          <a:xfrm>
            <a:off x="6099326" y="2274125"/>
            <a:ext cx="463328" cy="55537"/>
          </a:xfrm>
          <a:custGeom>
            <a:avLst/>
            <a:gdLst>
              <a:gd name="T0" fmla="*/ 30 w 637"/>
              <a:gd name="T1" fmla="*/ 52 h 67"/>
              <a:gd name="T2" fmla="*/ 57 w 637"/>
              <a:gd name="T3" fmla="*/ 50 h 67"/>
              <a:gd name="T4" fmla="*/ 80 w 637"/>
              <a:gd name="T5" fmla="*/ 46 h 67"/>
              <a:gd name="T6" fmla="*/ 94 w 637"/>
              <a:gd name="T7" fmla="*/ 46 h 67"/>
              <a:gd name="T8" fmla="*/ 132 w 637"/>
              <a:gd name="T9" fmla="*/ 40 h 67"/>
              <a:gd name="T10" fmla="*/ 144 w 637"/>
              <a:gd name="T11" fmla="*/ 40 h 67"/>
              <a:gd name="T12" fmla="*/ 173 w 637"/>
              <a:gd name="T13" fmla="*/ 36 h 67"/>
              <a:gd name="T14" fmla="*/ 196 w 637"/>
              <a:gd name="T15" fmla="*/ 34 h 67"/>
              <a:gd name="T16" fmla="*/ 222 w 637"/>
              <a:gd name="T17" fmla="*/ 32 h 67"/>
              <a:gd name="T18" fmla="*/ 247 w 637"/>
              <a:gd name="T19" fmla="*/ 29 h 67"/>
              <a:gd name="T20" fmla="*/ 259 w 637"/>
              <a:gd name="T21" fmla="*/ 29 h 67"/>
              <a:gd name="T22" fmla="*/ 288 w 637"/>
              <a:gd name="T23" fmla="*/ 27 h 67"/>
              <a:gd name="T24" fmla="*/ 311 w 637"/>
              <a:gd name="T25" fmla="*/ 23 h 67"/>
              <a:gd name="T26" fmla="*/ 324 w 637"/>
              <a:gd name="T27" fmla="*/ 23 h 67"/>
              <a:gd name="T28" fmla="*/ 351 w 637"/>
              <a:gd name="T29" fmla="*/ 21 h 67"/>
              <a:gd name="T30" fmla="*/ 365 w 637"/>
              <a:gd name="T31" fmla="*/ 19 h 67"/>
              <a:gd name="T32" fmla="*/ 388 w 637"/>
              <a:gd name="T33" fmla="*/ 17 h 67"/>
              <a:gd name="T34" fmla="*/ 415 w 637"/>
              <a:gd name="T35" fmla="*/ 15 h 67"/>
              <a:gd name="T36" fmla="*/ 428 w 637"/>
              <a:gd name="T37" fmla="*/ 13 h 67"/>
              <a:gd name="T38" fmla="*/ 451 w 637"/>
              <a:gd name="T39" fmla="*/ 11 h 67"/>
              <a:gd name="T40" fmla="*/ 464 w 637"/>
              <a:gd name="T41" fmla="*/ 11 h 67"/>
              <a:gd name="T42" fmla="*/ 491 w 637"/>
              <a:gd name="T43" fmla="*/ 9 h 67"/>
              <a:gd name="T44" fmla="*/ 505 w 637"/>
              <a:gd name="T45" fmla="*/ 7 h 67"/>
              <a:gd name="T46" fmla="*/ 528 w 637"/>
              <a:gd name="T47" fmla="*/ 5 h 67"/>
              <a:gd name="T48" fmla="*/ 555 w 637"/>
              <a:gd name="T49" fmla="*/ 5 h 67"/>
              <a:gd name="T50" fmla="*/ 568 w 637"/>
              <a:gd name="T51" fmla="*/ 4 h 67"/>
              <a:gd name="T52" fmla="*/ 591 w 637"/>
              <a:gd name="T53" fmla="*/ 2 h 67"/>
              <a:gd name="T54" fmla="*/ 605 w 637"/>
              <a:gd name="T55" fmla="*/ 2 h 67"/>
              <a:gd name="T56" fmla="*/ 631 w 637"/>
              <a:gd name="T57" fmla="*/ 0 h 67"/>
              <a:gd name="T58" fmla="*/ 635 w 637"/>
              <a:gd name="T59" fmla="*/ 9 h 67"/>
              <a:gd name="T60" fmla="*/ 620 w 637"/>
              <a:gd name="T61" fmla="*/ 11 h 67"/>
              <a:gd name="T62" fmla="*/ 593 w 637"/>
              <a:gd name="T63" fmla="*/ 13 h 67"/>
              <a:gd name="T64" fmla="*/ 582 w 637"/>
              <a:gd name="T65" fmla="*/ 15 h 67"/>
              <a:gd name="T66" fmla="*/ 555 w 637"/>
              <a:gd name="T67" fmla="*/ 17 h 67"/>
              <a:gd name="T68" fmla="*/ 530 w 637"/>
              <a:gd name="T69" fmla="*/ 17 h 67"/>
              <a:gd name="T70" fmla="*/ 516 w 637"/>
              <a:gd name="T71" fmla="*/ 19 h 67"/>
              <a:gd name="T72" fmla="*/ 491 w 637"/>
              <a:gd name="T73" fmla="*/ 21 h 67"/>
              <a:gd name="T74" fmla="*/ 480 w 637"/>
              <a:gd name="T75" fmla="*/ 21 h 67"/>
              <a:gd name="T76" fmla="*/ 453 w 637"/>
              <a:gd name="T77" fmla="*/ 23 h 67"/>
              <a:gd name="T78" fmla="*/ 441 w 637"/>
              <a:gd name="T79" fmla="*/ 25 h 67"/>
              <a:gd name="T80" fmla="*/ 415 w 637"/>
              <a:gd name="T81" fmla="*/ 27 h 67"/>
              <a:gd name="T82" fmla="*/ 403 w 637"/>
              <a:gd name="T83" fmla="*/ 27 h 67"/>
              <a:gd name="T84" fmla="*/ 376 w 637"/>
              <a:gd name="T85" fmla="*/ 30 h 67"/>
              <a:gd name="T86" fmla="*/ 351 w 637"/>
              <a:gd name="T87" fmla="*/ 32 h 67"/>
              <a:gd name="T88" fmla="*/ 338 w 637"/>
              <a:gd name="T89" fmla="*/ 32 h 67"/>
              <a:gd name="T90" fmla="*/ 313 w 637"/>
              <a:gd name="T91" fmla="*/ 34 h 67"/>
              <a:gd name="T92" fmla="*/ 288 w 637"/>
              <a:gd name="T93" fmla="*/ 38 h 67"/>
              <a:gd name="T94" fmla="*/ 274 w 637"/>
              <a:gd name="T95" fmla="*/ 38 h 67"/>
              <a:gd name="T96" fmla="*/ 249 w 637"/>
              <a:gd name="T97" fmla="*/ 40 h 67"/>
              <a:gd name="T98" fmla="*/ 222 w 637"/>
              <a:gd name="T99" fmla="*/ 44 h 67"/>
              <a:gd name="T100" fmla="*/ 211 w 637"/>
              <a:gd name="T101" fmla="*/ 44 h 67"/>
              <a:gd name="T102" fmla="*/ 184 w 637"/>
              <a:gd name="T103" fmla="*/ 48 h 67"/>
              <a:gd name="T104" fmla="*/ 159 w 637"/>
              <a:gd name="T105" fmla="*/ 50 h 67"/>
              <a:gd name="T106" fmla="*/ 134 w 637"/>
              <a:gd name="T107" fmla="*/ 52 h 67"/>
              <a:gd name="T108" fmla="*/ 109 w 637"/>
              <a:gd name="T109" fmla="*/ 55 h 67"/>
              <a:gd name="T110" fmla="*/ 82 w 637"/>
              <a:gd name="T111" fmla="*/ 57 h 67"/>
              <a:gd name="T112" fmla="*/ 57 w 637"/>
              <a:gd name="T113" fmla="*/ 61 h 67"/>
              <a:gd name="T114" fmla="*/ 44 w 637"/>
              <a:gd name="T115" fmla="*/ 61 h 67"/>
              <a:gd name="T116" fmla="*/ 6 w 637"/>
              <a:gd name="T117" fmla="*/ 67 h 67"/>
              <a:gd name="T118" fmla="*/ 0 w 637"/>
              <a:gd name="T119" fmla="*/ 5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7" h="67">
                <a:moveTo>
                  <a:pt x="4" y="55"/>
                </a:moveTo>
                <a:lnTo>
                  <a:pt x="17" y="53"/>
                </a:lnTo>
                <a:lnTo>
                  <a:pt x="30" y="52"/>
                </a:lnTo>
                <a:lnTo>
                  <a:pt x="42" y="50"/>
                </a:lnTo>
                <a:lnTo>
                  <a:pt x="44" y="50"/>
                </a:lnTo>
                <a:lnTo>
                  <a:pt x="57" y="50"/>
                </a:lnTo>
                <a:lnTo>
                  <a:pt x="55" y="50"/>
                </a:lnTo>
                <a:lnTo>
                  <a:pt x="69" y="48"/>
                </a:lnTo>
                <a:lnTo>
                  <a:pt x="80" y="46"/>
                </a:lnTo>
                <a:lnTo>
                  <a:pt x="82" y="46"/>
                </a:lnTo>
                <a:lnTo>
                  <a:pt x="96" y="46"/>
                </a:lnTo>
                <a:lnTo>
                  <a:pt x="94" y="46"/>
                </a:lnTo>
                <a:lnTo>
                  <a:pt x="107" y="44"/>
                </a:lnTo>
                <a:lnTo>
                  <a:pt x="119" y="42"/>
                </a:lnTo>
                <a:lnTo>
                  <a:pt x="132" y="40"/>
                </a:lnTo>
                <a:lnTo>
                  <a:pt x="134" y="40"/>
                </a:lnTo>
                <a:lnTo>
                  <a:pt x="146" y="40"/>
                </a:lnTo>
                <a:lnTo>
                  <a:pt x="144" y="40"/>
                </a:lnTo>
                <a:lnTo>
                  <a:pt x="157" y="38"/>
                </a:lnTo>
                <a:lnTo>
                  <a:pt x="171" y="36"/>
                </a:lnTo>
                <a:lnTo>
                  <a:pt x="173" y="36"/>
                </a:lnTo>
                <a:lnTo>
                  <a:pt x="184" y="36"/>
                </a:lnTo>
                <a:lnTo>
                  <a:pt x="182" y="36"/>
                </a:lnTo>
                <a:lnTo>
                  <a:pt x="196" y="34"/>
                </a:lnTo>
                <a:lnTo>
                  <a:pt x="209" y="32"/>
                </a:lnTo>
                <a:lnTo>
                  <a:pt x="211" y="32"/>
                </a:lnTo>
                <a:lnTo>
                  <a:pt x="222" y="32"/>
                </a:lnTo>
                <a:lnTo>
                  <a:pt x="221" y="32"/>
                </a:lnTo>
                <a:lnTo>
                  <a:pt x="234" y="30"/>
                </a:lnTo>
                <a:lnTo>
                  <a:pt x="247" y="29"/>
                </a:lnTo>
                <a:lnTo>
                  <a:pt x="249" y="29"/>
                </a:lnTo>
                <a:lnTo>
                  <a:pt x="261" y="29"/>
                </a:lnTo>
                <a:lnTo>
                  <a:pt x="259" y="29"/>
                </a:lnTo>
                <a:lnTo>
                  <a:pt x="272" y="27"/>
                </a:lnTo>
                <a:lnTo>
                  <a:pt x="274" y="27"/>
                </a:lnTo>
                <a:lnTo>
                  <a:pt x="288" y="27"/>
                </a:lnTo>
                <a:lnTo>
                  <a:pt x="286" y="27"/>
                </a:lnTo>
                <a:lnTo>
                  <a:pt x="297" y="25"/>
                </a:lnTo>
                <a:lnTo>
                  <a:pt x="311" y="23"/>
                </a:lnTo>
                <a:lnTo>
                  <a:pt x="313" y="23"/>
                </a:lnTo>
                <a:lnTo>
                  <a:pt x="326" y="23"/>
                </a:lnTo>
                <a:lnTo>
                  <a:pt x="324" y="23"/>
                </a:lnTo>
                <a:lnTo>
                  <a:pt x="336" y="21"/>
                </a:lnTo>
                <a:lnTo>
                  <a:pt x="338" y="21"/>
                </a:lnTo>
                <a:lnTo>
                  <a:pt x="351" y="21"/>
                </a:lnTo>
                <a:lnTo>
                  <a:pt x="349" y="21"/>
                </a:lnTo>
                <a:lnTo>
                  <a:pt x="363" y="19"/>
                </a:lnTo>
                <a:lnTo>
                  <a:pt x="365" y="19"/>
                </a:lnTo>
                <a:lnTo>
                  <a:pt x="376" y="19"/>
                </a:lnTo>
                <a:lnTo>
                  <a:pt x="374" y="19"/>
                </a:lnTo>
                <a:lnTo>
                  <a:pt x="388" y="17"/>
                </a:lnTo>
                <a:lnTo>
                  <a:pt x="401" y="15"/>
                </a:lnTo>
                <a:lnTo>
                  <a:pt x="403" y="15"/>
                </a:lnTo>
                <a:lnTo>
                  <a:pt x="415" y="15"/>
                </a:lnTo>
                <a:lnTo>
                  <a:pt x="413" y="15"/>
                </a:lnTo>
                <a:lnTo>
                  <a:pt x="426" y="13"/>
                </a:lnTo>
                <a:lnTo>
                  <a:pt x="428" y="13"/>
                </a:lnTo>
                <a:lnTo>
                  <a:pt x="441" y="13"/>
                </a:lnTo>
                <a:lnTo>
                  <a:pt x="439" y="13"/>
                </a:lnTo>
                <a:lnTo>
                  <a:pt x="451" y="11"/>
                </a:lnTo>
                <a:lnTo>
                  <a:pt x="453" y="11"/>
                </a:lnTo>
                <a:lnTo>
                  <a:pt x="466" y="11"/>
                </a:lnTo>
                <a:lnTo>
                  <a:pt x="464" y="11"/>
                </a:lnTo>
                <a:lnTo>
                  <a:pt x="478" y="9"/>
                </a:lnTo>
                <a:lnTo>
                  <a:pt x="480" y="9"/>
                </a:lnTo>
                <a:lnTo>
                  <a:pt x="491" y="9"/>
                </a:lnTo>
                <a:lnTo>
                  <a:pt x="489" y="9"/>
                </a:lnTo>
                <a:lnTo>
                  <a:pt x="503" y="7"/>
                </a:lnTo>
                <a:lnTo>
                  <a:pt x="505" y="7"/>
                </a:lnTo>
                <a:lnTo>
                  <a:pt x="516" y="7"/>
                </a:lnTo>
                <a:lnTo>
                  <a:pt x="514" y="7"/>
                </a:lnTo>
                <a:lnTo>
                  <a:pt x="528" y="5"/>
                </a:lnTo>
                <a:lnTo>
                  <a:pt x="530" y="5"/>
                </a:lnTo>
                <a:lnTo>
                  <a:pt x="543" y="5"/>
                </a:lnTo>
                <a:lnTo>
                  <a:pt x="555" y="5"/>
                </a:lnTo>
                <a:lnTo>
                  <a:pt x="553" y="5"/>
                </a:lnTo>
                <a:lnTo>
                  <a:pt x="566" y="4"/>
                </a:lnTo>
                <a:lnTo>
                  <a:pt x="568" y="4"/>
                </a:lnTo>
                <a:lnTo>
                  <a:pt x="582" y="4"/>
                </a:lnTo>
                <a:lnTo>
                  <a:pt x="580" y="4"/>
                </a:lnTo>
                <a:lnTo>
                  <a:pt x="591" y="2"/>
                </a:lnTo>
                <a:lnTo>
                  <a:pt x="593" y="2"/>
                </a:lnTo>
                <a:lnTo>
                  <a:pt x="607" y="2"/>
                </a:lnTo>
                <a:lnTo>
                  <a:pt x="605" y="2"/>
                </a:lnTo>
                <a:lnTo>
                  <a:pt x="618" y="0"/>
                </a:lnTo>
                <a:lnTo>
                  <a:pt x="620" y="0"/>
                </a:lnTo>
                <a:lnTo>
                  <a:pt x="631" y="0"/>
                </a:lnTo>
                <a:lnTo>
                  <a:pt x="635" y="2"/>
                </a:lnTo>
                <a:lnTo>
                  <a:pt x="637" y="5"/>
                </a:lnTo>
                <a:lnTo>
                  <a:pt x="635" y="9"/>
                </a:lnTo>
                <a:lnTo>
                  <a:pt x="631" y="11"/>
                </a:lnTo>
                <a:lnTo>
                  <a:pt x="620" y="11"/>
                </a:lnTo>
                <a:lnTo>
                  <a:pt x="620" y="11"/>
                </a:lnTo>
                <a:lnTo>
                  <a:pt x="607" y="13"/>
                </a:lnTo>
                <a:lnTo>
                  <a:pt x="607" y="13"/>
                </a:lnTo>
                <a:lnTo>
                  <a:pt x="593" y="13"/>
                </a:lnTo>
                <a:lnTo>
                  <a:pt x="593" y="13"/>
                </a:lnTo>
                <a:lnTo>
                  <a:pt x="582" y="15"/>
                </a:lnTo>
                <a:lnTo>
                  <a:pt x="582" y="15"/>
                </a:lnTo>
                <a:lnTo>
                  <a:pt x="568" y="15"/>
                </a:lnTo>
                <a:lnTo>
                  <a:pt x="568" y="15"/>
                </a:lnTo>
                <a:lnTo>
                  <a:pt x="555" y="17"/>
                </a:lnTo>
                <a:lnTo>
                  <a:pt x="555" y="17"/>
                </a:lnTo>
                <a:lnTo>
                  <a:pt x="543" y="17"/>
                </a:lnTo>
                <a:lnTo>
                  <a:pt x="530" y="17"/>
                </a:lnTo>
                <a:lnTo>
                  <a:pt x="530" y="17"/>
                </a:lnTo>
                <a:lnTo>
                  <a:pt x="516" y="19"/>
                </a:lnTo>
                <a:lnTo>
                  <a:pt x="516" y="19"/>
                </a:lnTo>
                <a:lnTo>
                  <a:pt x="505" y="19"/>
                </a:lnTo>
                <a:lnTo>
                  <a:pt x="505" y="19"/>
                </a:lnTo>
                <a:lnTo>
                  <a:pt x="491" y="21"/>
                </a:lnTo>
                <a:lnTo>
                  <a:pt x="491" y="21"/>
                </a:lnTo>
                <a:lnTo>
                  <a:pt x="480" y="21"/>
                </a:lnTo>
                <a:lnTo>
                  <a:pt x="480" y="21"/>
                </a:lnTo>
                <a:lnTo>
                  <a:pt x="466" y="23"/>
                </a:lnTo>
                <a:lnTo>
                  <a:pt x="466" y="23"/>
                </a:lnTo>
                <a:lnTo>
                  <a:pt x="453" y="23"/>
                </a:lnTo>
                <a:lnTo>
                  <a:pt x="453" y="23"/>
                </a:lnTo>
                <a:lnTo>
                  <a:pt x="441" y="25"/>
                </a:lnTo>
                <a:lnTo>
                  <a:pt x="441" y="25"/>
                </a:lnTo>
                <a:lnTo>
                  <a:pt x="428" y="25"/>
                </a:lnTo>
                <a:lnTo>
                  <a:pt x="428" y="25"/>
                </a:lnTo>
                <a:lnTo>
                  <a:pt x="415" y="27"/>
                </a:lnTo>
                <a:lnTo>
                  <a:pt x="415" y="27"/>
                </a:lnTo>
                <a:lnTo>
                  <a:pt x="403" y="27"/>
                </a:lnTo>
                <a:lnTo>
                  <a:pt x="403" y="27"/>
                </a:lnTo>
                <a:lnTo>
                  <a:pt x="390" y="29"/>
                </a:lnTo>
                <a:lnTo>
                  <a:pt x="376" y="30"/>
                </a:lnTo>
                <a:lnTo>
                  <a:pt x="376" y="30"/>
                </a:lnTo>
                <a:lnTo>
                  <a:pt x="365" y="30"/>
                </a:lnTo>
                <a:lnTo>
                  <a:pt x="365" y="30"/>
                </a:lnTo>
                <a:lnTo>
                  <a:pt x="351" y="32"/>
                </a:lnTo>
                <a:lnTo>
                  <a:pt x="351" y="32"/>
                </a:lnTo>
                <a:lnTo>
                  <a:pt x="338" y="32"/>
                </a:lnTo>
                <a:lnTo>
                  <a:pt x="338" y="32"/>
                </a:lnTo>
                <a:lnTo>
                  <a:pt x="326" y="34"/>
                </a:lnTo>
                <a:lnTo>
                  <a:pt x="326" y="34"/>
                </a:lnTo>
                <a:lnTo>
                  <a:pt x="313" y="34"/>
                </a:lnTo>
                <a:lnTo>
                  <a:pt x="313" y="34"/>
                </a:lnTo>
                <a:lnTo>
                  <a:pt x="299" y="36"/>
                </a:lnTo>
                <a:lnTo>
                  <a:pt x="288" y="38"/>
                </a:lnTo>
                <a:lnTo>
                  <a:pt x="288" y="38"/>
                </a:lnTo>
                <a:lnTo>
                  <a:pt x="274" y="38"/>
                </a:lnTo>
                <a:lnTo>
                  <a:pt x="274" y="38"/>
                </a:lnTo>
                <a:lnTo>
                  <a:pt x="261" y="40"/>
                </a:lnTo>
                <a:lnTo>
                  <a:pt x="261" y="40"/>
                </a:lnTo>
                <a:lnTo>
                  <a:pt x="249" y="40"/>
                </a:lnTo>
                <a:lnTo>
                  <a:pt x="249" y="40"/>
                </a:lnTo>
                <a:lnTo>
                  <a:pt x="236" y="42"/>
                </a:lnTo>
                <a:lnTo>
                  <a:pt x="222" y="44"/>
                </a:lnTo>
                <a:lnTo>
                  <a:pt x="222" y="44"/>
                </a:lnTo>
                <a:lnTo>
                  <a:pt x="211" y="44"/>
                </a:lnTo>
                <a:lnTo>
                  <a:pt x="211" y="44"/>
                </a:lnTo>
                <a:lnTo>
                  <a:pt x="198" y="46"/>
                </a:lnTo>
                <a:lnTo>
                  <a:pt x="184" y="48"/>
                </a:lnTo>
                <a:lnTo>
                  <a:pt x="184" y="48"/>
                </a:lnTo>
                <a:lnTo>
                  <a:pt x="173" y="48"/>
                </a:lnTo>
                <a:lnTo>
                  <a:pt x="173" y="48"/>
                </a:lnTo>
                <a:lnTo>
                  <a:pt x="159" y="50"/>
                </a:lnTo>
                <a:lnTo>
                  <a:pt x="146" y="52"/>
                </a:lnTo>
                <a:lnTo>
                  <a:pt x="146" y="52"/>
                </a:lnTo>
                <a:lnTo>
                  <a:pt x="134" y="52"/>
                </a:lnTo>
                <a:lnTo>
                  <a:pt x="134" y="52"/>
                </a:lnTo>
                <a:lnTo>
                  <a:pt x="121" y="53"/>
                </a:lnTo>
                <a:lnTo>
                  <a:pt x="109" y="55"/>
                </a:lnTo>
                <a:lnTo>
                  <a:pt x="96" y="57"/>
                </a:lnTo>
                <a:lnTo>
                  <a:pt x="96" y="57"/>
                </a:lnTo>
                <a:lnTo>
                  <a:pt x="82" y="57"/>
                </a:lnTo>
                <a:lnTo>
                  <a:pt x="82" y="57"/>
                </a:lnTo>
                <a:lnTo>
                  <a:pt x="71" y="59"/>
                </a:lnTo>
                <a:lnTo>
                  <a:pt x="57" y="61"/>
                </a:lnTo>
                <a:lnTo>
                  <a:pt x="57" y="61"/>
                </a:lnTo>
                <a:lnTo>
                  <a:pt x="44" y="61"/>
                </a:lnTo>
                <a:lnTo>
                  <a:pt x="44" y="61"/>
                </a:lnTo>
                <a:lnTo>
                  <a:pt x="32" y="63"/>
                </a:lnTo>
                <a:lnTo>
                  <a:pt x="19" y="65"/>
                </a:lnTo>
                <a:lnTo>
                  <a:pt x="6" y="67"/>
                </a:lnTo>
                <a:lnTo>
                  <a:pt x="2" y="65"/>
                </a:lnTo>
                <a:lnTo>
                  <a:pt x="0" y="61"/>
                </a:lnTo>
                <a:lnTo>
                  <a:pt x="0" y="57"/>
                </a:lnTo>
                <a:lnTo>
                  <a:pt x="4" y="55"/>
                </a:lnTo>
                <a:lnTo>
                  <a:pt x="4" y="55"/>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55" name="Freeform 98"/>
          <p:cNvSpPr>
            <a:spLocks/>
          </p:cNvSpPr>
          <p:nvPr/>
        </p:nvSpPr>
        <p:spPr bwMode="auto">
          <a:xfrm>
            <a:off x="6553939" y="2255612"/>
            <a:ext cx="463328" cy="28610"/>
          </a:xfrm>
          <a:custGeom>
            <a:avLst/>
            <a:gdLst>
              <a:gd name="T0" fmla="*/ 17 w 637"/>
              <a:gd name="T1" fmla="*/ 21 h 32"/>
              <a:gd name="T2" fmla="*/ 44 w 637"/>
              <a:gd name="T3" fmla="*/ 19 h 32"/>
              <a:gd name="T4" fmla="*/ 57 w 637"/>
              <a:gd name="T5" fmla="*/ 17 h 32"/>
              <a:gd name="T6" fmla="*/ 80 w 637"/>
              <a:gd name="T7" fmla="*/ 17 h 32"/>
              <a:gd name="T8" fmla="*/ 109 w 637"/>
              <a:gd name="T9" fmla="*/ 15 h 32"/>
              <a:gd name="T10" fmla="*/ 132 w 637"/>
              <a:gd name="T11" fmla="*/ 13 h 32"/>
              <a:gd name="T12" fmla="*/ 159 w 637"/>
              <a:gd name="T13" fmla="*/ 13 h 32"/>
              <a:gd name="T14" fmla="*/ 173 w 637"/>
              <a:gd name="T15" fmla="*/ 11 h 32"/>
              <a:gd name="T16" fmla="*/ 196 w 637"/>
              <a:gd name="T17" fmla="*/ 11 h 32"/>
              <a:gd name="T18" fmla="*/ 224 w 637"/>
              <a:gd name="T19" fmla="*/ 9 h 32"/>
              <a:gd name="T20" fmla="*/ 247 w 637"/>
              <a:gd name="T21" fmla="*/ 9 h 32"/>
              <a:gd name="T22" fmla="*/ 274 w 637"/>
              <a:gd name="T23" fmla="*/ 7 h 32"/>
              <a:gd name="T24" fmla="*/ 297 w 637"/>
              <a:gd name="T25" fmla="*/ 7 h 32"/>
              <a:gd name="T26" fmla="*/ 326 w 637"/>
              <a:gd name="T27" fmla="*/ 5 h 32"/>
              <a:gd name="T28" fmla="*/ 365 w 637"/>
              <a:gd name="T29" fmla="*/ 5 h 32"/>
              <a:gd name="T30" fmla="*/ 376 w 637"/>
              <a:gd name="T31" fmla="*/ 3 h 32"/>
              <a:gd name="T32" fmla="*/ 414 w 637"/>
              <a:gd name="T33" fmla="*/ 3 h 32"/>
              <a:gd name="T34" fmla="*/ 439 w 637"/>
              <a:gd name="T35" fmla="*/ 2 h 32"/>
              <a:gd name="T36" fmla="*/ 466 w 637"/>
              <a:gd name="T37" fmla="*/ 2 h 32"/>
              <a:gd name="T38" fmla="*/ 505 w 637"/>
              <a:gd name="T39" fmla="*/ 2 h 32"/>
              <a:gd name="T40" fmla="*/ 528 w 637"/>
              <a:gd name="T41" fmla="*/ 2 h 32"/>
              <a:gd name="T42" fmla="*/ 557 w 637"/>
              <a:gd name="T43" fmla="*/ 0 h 32"/>
              <a:gd name="T44" fmla="*/ 595 w 637"/>
              <a:gd name="T45" fmla="*/ 0 h 32"/>
              <a:gd name="T46" fmla="*/ 631 w 637"/>
              <a:gd name="T47" fmla="*/ 0 h 32"/>
              <a:gd name="T48" fmla="*/ 635 w 637"/>
              <a:gd name="T49" fmla="*/ 9 h 32"/>
              <a:gd name="T50" fmla="*/ 606 w 637"/>
              <a:gd name="T51" fmla="*/ 11 h 32"/>
              <a:gd name="T52" fmla="*/ 568 w 637"/>
              <a:gd name="T53" fmla="*/ 11 h 32"/>
              <a:gd name="T54" fmla="*/ 543 w 637"/>
              <a:gd name="T55" fmla="*/ 11 h 32"/>
              <a:gd name="T56" fmla="*/ 518 w 637"/>
              <a:gd name="T57" fmla="*/ 13 h 32"/>
              <a:gd name="T58" fmla="*/ 480 w 637"/>
              <a:gd name="T59" fmla="*/ 13 h 32"/>
              <a:gd name="T60" fmla="*/ 441 w 637"/>
              <a:gd name="T61" fmla="*/ 13 h 32"/>
              <a:gd name="T62" fmla="*/ 428 w 637"/>
              <a:gd name="T63" fmla="*/ 15 h 32"/>
              <a:gd name="T64" fmla="*/ 390 w 637"/>
              <a:gd name="T65" fmla="*/ 15 h 32"/>
              <a:gd name="T66" fmla="*/ 365 w 637"/>
              <a:gd name="T67" fmla="*/ 17 h 32"/>
              <a:gd name="T68" fmla="*/ 338 w 637"/>
              <a:gd name="T69" fmla="*/ 17 h 32"/>
              <a:gd name="T70" fmla="*/ 313 w 637"/>
              <a:gd name="T71" fmla="*/ 17 h 32"/>
              <a:gd name="T72" fmla="*/ 288 w 637"/>
              <a:gd name="T73" fmla="*/ 19 h 32"/>
              <a:gd name="T74" fmla="*/ 261 w 637"/>
              <a:gd name="T75" fmla="*/ 19 h 32"/>
              <a:gd name="T76" fmla="*/ 236 w 637"/>
              <a:gd name="T77" fmla="*/ 21 h 32"/>
              <a:gd name="T78" fmla="*/ 211 w 637"/>
              <a:gd name="T79" fmla="*/ 21 h 32"/>
              <a:gd name="T80" fmla="*/ 186 w 637"/>
              <a:gd name="T81" fmla="*/ 23 h 32"/>
              <a:gd name="T82" fmla="*/ 159 w 637"/>
              <a:gd name="T83" fmla="*/ 25 h 32"/>
              <a:gd name="T84" fmla="*/ 134 w 637"/>
              <a:gd name="T85" fmla="*/ 25 h 32"/>
              <a:gd name="T86" fmla="*/ 121 w 637"/>
              <a:gd name="T87" fmla="*/ 26 h 32"/>
              <a:gd name="T88" fmla="*/ 96 w 637"/>
              <a:gd name="T89" fmla="*/ 26 h 32"/>
              <a:gd name="T90" fmla="*/ 71 w 637"/>
              <a:gd name="T91" fmla="*/ 28 h 32"/>
              <a:gd name="T92" fmla="*/ 44 w 637"/>
              <a:gd name="T93" fmla="*/ 30 h 32"/>
              <a:gd name="T94" fmla="*/ 32 w 637"/>
              <a:gd name="T95" fmla="*/ 30 h 32"/>
              <a:gd name="T96" fmla="*/ 5 w 637"/>
              <a:gd name="T97" fmla="*/ 32 h 32"/>
              <a:gd name="T98" fmla="*/ 2 w 637"/>
              <a:gd name="T99" fmla="*/ 2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37" h="32">
                <a:moveTo>
                  <a:pt x="5" y="21"/>
                </a:moveTo>
                <a:lnTo>
                  <a:pt x="19" y="21"/>
                </a:lnTo>
                <a:lnTo>
                  <a:pt x="17" y="21"/>
                </a:lnTo>
                <a:lnTo>
                  <a:pt x="30" y="19"/>
                </a:lnTo>
                <a:lnTo>
                  <a:pt x="32" y="19"/>
                </a:lnTo>
                <a:lnTo>
                  <a:pt x="44" y="19"/>
                </a:lnTo>
                <a:lnTo>
                  <a:pt x="42" y="19"/>
                </a:lnTo>
                <a:lnTo>
                  <a:pt x="55" y="17"/>
                </a:lnTo>
                <a:lnTo>
                  <a:pt x="57" y="17"/>
                </a:lnTo>
                <a:lnTo>
                  <a:pt x="71" y="17"/>
                </a:lnTo>
                <a:lnTo>
                  <a:pt x="82" y="17"/>
                </a:lnTo>
                <a:lnTo>
                  <a:pt x="80" y="17"/>
                </a:lnTo>
                <a:lnTo>
                  <a:pt x="94" y="15"/>
                </a:lnTo>
                <a:lnTo>
                  <a:pt x="96" y="15"/>
                </a:lnTo>
                <a:lnTo>
                  <a:pt x="109" y="15"/>
                </a:lnTo>
                <a:lnTo>
                  <a:pt x="121" y="15"/>
                </a:lnTo>
                <a:lnTo>
                  <a:pt x="119" y="15"/>
                </a:lnTo>
                <a:lnTo>
                  <a:pt x="132" y="13"/>
                </a:lnTo>
                <a:lnTo>
                  <a:pt x="134" y="13"/>
                </a:lnTo>
                <a:lnTo>
                  <a:pt x="148" y="13"/>
                </a:lnTo>
                <a:lnTo>
                  <a:pt x="159" y="13"/>
                </a:lnTo>
                <a:lnTo>
                  <a:pt x="157" y="13"/>
                </a:lnTo>
                <a:lnTo>
                  <a:pt x="171" y="11"/>
                </a:lnTo>
                <a:lnTo>
                  <a:pt x="173" y="11"/>
                </a:lnTo>
                <a:lnTo>
                  <a:pt x="186" y="11"/>
                </a:lnTo>
                <a:lnTo>
                  <a:pt x="197" y="11"/>
                </a:lnTo>
                <a:lnTo>
                  <a:pt x="196" y="11"/>
                </a:lnTo>
                <a:lnTo>
                  <a:pt x="209" y="9"/>
                </a:lnTo>
                <a:lnTo>
                  <a:pt x="211" y="9"/>
                </a:lnTo>
                <a:lnTo>
                  <a:pt x="224" y="9"/>
                </a:lnTo>
                <a:lnTo>
                  <a:pt x="236" y="9"/>
                </a:lnTo>
                <a:lnTo>
                  <a:pt x="249" y="9"/>
                </a:lnTo>
                <a:lnTo>
                  <a:pt x="247" y="9"/>
                </a:lnTo>
                <a:lnTo>
                  <a:pt x="259" y="7"/>
                </a:lnTo>
                <a:lnTo>
                  <a:pt x="261" y="7"/>
                </a:lnTo>
                <a:lnTo>
                  <a:pt x="274" y="7"/>
                </a:lnTo>
                <a:lnTo>
                  <a:pt x="288" y="7"/>
                </a:lnTo>
                <a:lnTo>
                  <a:pt x="299" y="7"/>
                </a:lnTo>
                <a:lnTo>
                  <a:pt x="297" y="7"/>
                </a:lnTo>
                <a:lnTo>
                  <a:pt x="311" y="5"/>
                </a:lnTo>
                <a:lnTo>
                  <a:pt x="313" y="5"/>
                </a:lnTo>
                <a:lnTo>
                  <a:pt x="326" y="5"/>
                </a:lnTo>
                <a:lnTo>
                  <a:pt x="338" y="5"/>
                </a:lnTo>
                <a:lnTo>
                  <a:pt x="351" y="5"/>
                </a:lnTo>
                <a:lnTo>
                  <a:pt x="365" y="5"/>
                </a:lnTo>
                <a:lnTo>
                  <a:pt x="363" y="5"/>
                </a:lnTo>
                <a:lnTo>
                  <a:pt x="374" y="3"/>
                </a:lnTo>
                <a:lnTo>
                  <a:pt x="376" y="3"/>
                </a:lnTo>
                <a:lnTo>
                  <a:pt x="390" y="3"/>
                </a:lnTo>
                <a:lnTo>
                  <a:pt x="403" y="3"/>
                </a:lnTo>
                <a:lnTo>
                  <a:pt x="414" y="3"/>
                </a:lnTo>
                <a:lnTo>
                  <a:pt x="428" y="3"/>
                </a:lnTo>
                <a:lnTo>
                  <a:pt x="426" y="3"/>
                </a:lnTo>
                <a:lnTo>
                  <a:pt x="439" y="2"/>
                </a:lnTo>
                <a:lnTo>
                  <a:pt x="441" y="2"/>
                </a:lnTo>
                <a:lnTo>
                  <a:pt x="453" y="2"/>
                </a:lnTo>
                <a:lnTo>
                  <a:pt x="466" y="2"/>
                </a:lnTo>
                <a:lnTo>
                  <a:pt x="480" y="2"/>
                </a:lnTo>
                <a:lnTo>
                  <a:pt x="491" y="2"/>
                </a:lnTo>
                <a:lnTo>
                  <a:pt x="505" y="2"/>
                </a:lnTo>
                <a:lnTo>
                  <a:pt x="518" y="2"/>
                </a:lnTo>
                <a:lnTo>
                  <a:pt x="530" y="2"/>
                </a:lnTo>
                <a:lnTo>
                  <a:pt x="528" y="2"/>
                </a:lnTo>
                <a:lnTo>
                  <a:pt x="541" y="0"/>
                </a:lnTo>
                <a:lnTo>
                  <a:pt x="543" y="0"/>
                </a:lnTo>
                <a:lnTo>
                  <a:pt x="557" y="0"/>
                </a:lnTo>
                <a:lnTo>
                  <a:pt x="568" y="0"/>
                </a:lnTo>
                <a:lnTo>
                  <a:pt x="582" y="0"/>
                </a:lnTo>
                <a:lnTo>
                  <a:pt x="595" y="0"/>
                </a:lnTo>
                <a:lnTo>
                  <a:pt x="606" y="0"/>
                </a:lnTo>
                <a:lnTo>
                  <a:pt x="620" y="0"/>
                </a:lnTo>
                <a:lnTo>
                  <a:pt x="631" y="0"/>
                </a:lnTo>
                <a:lnTo>
                  <a:pt x="635" y="2"/>
                </a:lnTo>
                <a:lnTo>
                  <a:pt x="637" y="5"/>
                </a:lnTo>
                <a:lnTo>
                  <a:pt x="635" y="9"/>
                </a:lnTo>
                <a:lnTo>
                  <a:pt x="631" y="11"/>
                </a:lnTo>
                <a:lnTo>
                  <a:pt x="620" y="11"/>
                </a:lnTo>
                <a:lnTo>
                  <a:pt x="606" y="11"/>
                </a:lnTo>
                <a:lnTo>
                  <a:pt x="595" y="11"/>
                </a:lnTo>
                <a:lnTo>
                  <a:pt x="582" y="11"/>
                </a:lnTo>
                <a:lnTo>
                  <a:pt x="568" y="11"/>
                </a:lnTo>
                <a:lnTo>
                  <a:pt x="557" y="11"/>
                </a:lnTo>
                <a:lnTo>
                  <a:pt x="543" y="11"/>
                </a:lnTo>
                <a:lnTo>
                  <a:pt x="543" y="11"/>
                </a:lnTo>
                <a:lnTo>
                  <a:pt x="530" y="13"/>
                </a:lnTo>
                <a:lnTo>
                  <a:pt x="530" y="13"/>
                </a:lnTo>
                <a:lnTo>
                  <a:pt x="518" y="13"/>
                </a:lnTo>
                <a:lnTo>
                  <a:pt x="505" y="13"/>
                </a:lnTo>
                <a:lnTo>
                  <a:pt x="491" y="13"/>
                </a:lnTo>
                <a:lnTo>
                  <a:pt x="480" y="13"/>
                </a:lnTo>
                <a:lnTo>
                  <a:pt x="466" y="13"/>
                </a:lnTo>
                <a:lnTo>
                  <a:pt x="453" y="13"/>
                </a:lnTo>
                <a:lnTo>
                  <a:pt x="441" y="13"/>
                </a:lnTo>
                <a:lnTo>
                  <a:pt x="441" y="13"/>
                </a:lnTo>
                <a:lnTo>
                  <a:pt x="428" y="15"/>
                </a:lnTo>
                <a:lnTo>
                  <a:pt x="428" y="15"/>
                </a:lnTo>
                <a:lnTo>
                  <a:pt x="414" y="15"/>
                </a:lnTo>
                <a:lnTo>
                  <a:pt x="403" y="15"/>
                </a:lnTo>
                <a:lnTo>
                  <a:pt x="390" y="15"/>
                </a:lnTo>
                <a:lnTo>
                  <a:pt x="376" y="15"/>
                </a:lnTo>
                <a:lnTo>
                  <a:pt x="376" y="15"/>
                </a:lnTo>
                <a:lnTo>
                  <a:pt x="365" y="17"/>
                </a:lnTo>
                <a:lnTo>
                  <a:pt x="365" y="17"/>
                </a:lnTo>
                <a:lnTo>
                  <a:pt x="351" y="17"/>
                </a:lnTo>
                <a:lnTo>
                  <a:pt x="338" y="17"/>
                </a:lnTo>
                <a:lnTo>
                  <a:pt x="326" y="17"/>
                </a:lnTo>
                <a:lnTo>
                  <a:pt x="313" y="17"/>
                </a:lnTo>
                <a:lnTo>
                  <a:pt x="313" y="17"/>
                </a:lnTo>
                <a:lnTo>
                  <a:pt x="299" y="19"/>
                </a:lnTo>
                <a:lnTo>
                  <a:pt x="299" y="19"/>
                </a:lnTo>
                <a:lnTo>
                  <a:pt x="288" y="19"/>
                </a:lnTo>
                <a:lnTo>
                  <a:pt x="274" y="19"/>
                </a:lnTo>
                <a:lnTo>
                  <a:pt x="261" y="19"/>
                </a:lnTo>
                <a:lnTo>
                  <a:pt x="261" y="19"/>
                </a:lnTo>
                <a:lnTo>
                  <a:pt x="249" y="21"/>
                </a:lnTo>
                <a:lnTo>
                  <a:pt x="249" y="21"/>
                </a:lnTo>
                <a:lnTo>
                  <a:pt x="236" y="21"/>
                </a:lnTo>
                <a:lnTo>
                  <a:pt x="224" y="21"/>
                </a:lnTo>
                <a:lnTo>
                  <a:pt x="211" y="21"/>
                </a:lnTo>
                <a:lnTo>
                  <a:pt x="211" y="21"/>
                </a:lnTo>
                <a:lnTo>
                  <a:pt x="197" y="23"/>
                </a:lnTo>
                <a:lnTo>
                  <a:pt x="197" y="23"/>
                </a:lnTo>
                <a:lnTo>
                  <a:pt x="186" y="23"/>
                </a:lnTo>
                <a:lnTo>
                  <a:pt x="173" y="23"/>
                </a:lnTo>
                <a:lnTo>
                  <a:pt x="173" y="23"/>
                </a:lnTo>
                <a:lnTo>
                  <a:pt x="159" y="25"/>
                </a:lnTo>
                <a:lnTo>
                  <a:pt x="159" y="25"/>
                </a:lnTo>
                <a:lnTo>
                  <a:pt x="148" y="25"/>
                </a:lnTo>
                <a:lnTo>
                  <a:pt x="134" y="25"/>
                </a:lnTo>
                <a:lnTo>
                  <a:pt x="134" y="25"/>
                </a:lnTo>
                <a:lnTo>
                  <a:pt x="121" y="26"/>
                </a:lnTo>
                <a:lnTo>
                  <a:pt x="121" y="26"/>
                </a:lnTo>
                <a:lnTo>
                  <a:pt x="109" y="26"/>
                </a:lnTo>
                <a:lnTo>
                  <a:pt x="96" y="26"/>
                </a:lnTo>
                <a:lnTo>
                  <a:pt x="96" y="26"/>
                </a:lnTo>
                <a:lnTo>
                  <a:pt x="82" y="28"/>
                </a:lnTo>
                <a:lnTo>
                  <a:pt x="82" y="28"/>
                </a:lnTo>
                <a:lnTo>
                  <a:pt x="71" y="28"/>
                </a:lnTo>
                <a:lnTo>
                  <a:pt x="57" y="28"/>
                </a:lnTo>
                <a:lnTo>
                  <a:pt x="57" y="28"/>
                </a:lnTo>
                <a:lnTo>
                  <a:pt x="44" y="30"/>
                </a:lnTo>
                <a:lnTo>
                  <a:pt x="44" y="30"/>
                </a:lnTo>
                <a:lnTo>
                  <a:pt x="32" y="30"/>
                </a:lnTo>
                <a:lnTo>
                  <a:pt x="32" y="30"/>
                </a:lnTo>
                <a:lnTo>
                  <a:pt x="19" y="32"/>
                </a:lnTo>
                <a:lnTo>
                  <a:pt x="19" y="32"/>
                </a:lnTo>
                <a:lnTo>
                  <a:pt x="5" y="32"/>
                </a:lnTo>
                <a:lnTo>
                  <a:pt x="2" y="30"/>
                </a:lnTo>
                <a:lnTo>
                  <a:pt x="0" y="26"/>
                </a:lnTo>
                <a:lnTo>
                  <a:pt x="2" y="23"/>
                </a:lnTo>
                <a:lnTo>
                  <a:pt x="5" y="21"/>
                </a:lnTo>
                <a:lnTo>
                  <a:pt x="5" y="21"/>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56" name="Freeform 99"/>
          <p:cNvSpPr>
            <a:spLocks/>
          </p:cNvSpPr>
          <p:nvPr/>
        </p:nvSpPr>
        <p:spPr bwMode="auto">
          <a:xfrm>
            <a:off x="7008552" y="2255612"/>
            <a:ext cx="464780" cy="21878"/>
          </a:xfrm>
          <a:custGeom>
            <a:avLst/>
            <a:gdLst>
              <a:gd name="T0" fmla="*/ 32 w 639"/>
              <a:gd name="T1" fmla="*/ 0 h 25"/>
              <a:gd name="T2" fmla="*/ 71 w 639"/>
              <a:gd name="T3" fmla="*/ 0 h 25"/>
              <a:gd name="T4" fmla="*/ 109 w 639"/>
              <a:gd name="T5" fmla="*/ 0 h 25"/>
              <a:gd name="T6" fmla="*/ 148 w 639"/>
              <a:gd name="T7" fmla="*/ 0 h 25"/>
              <a:gd name="T8" fmla="*/ 186 w 639"/>
              <a:gd name="T9" fmla="*/ 0 h 25"/>
              <a:gd name="T10" fmla="*/ 224 w 639"/>
              <a:gd name="T11" fmla="*/ 0 h 25"/>
              <a:gd name="T12" fmla="*/ 263 w 639"/>
              <a:gd name="T13" fmla="*/ 0 h 25"/>
              <a:gd name="T14" fmla="*/ 274 w 639"/>
              <a:gd name="T15" fmla="*/ 2 h 25"/>
              <a:gd name="T16" fmla="*/ 313 w 639"/>
              <a:gd name="T17" fmla="*/ 2 h 25"/>
              <a:gd name="T18" fmla="*/ 351 w 639"/>
              <a:gd name="T19" fmla="*/ 2 h 25"/>
              <a:gd name="T20" fmla="*/ 365 w 639"/>
              <a:gd name="T21" fmla="*/ 3 h 25"/>
              <a:gd name="T22" fmla="*/ 403 w 639"/>
              <a:gd name="T23" fmla="*/ 3 h 25"/>
              <a:gd name="T24" fmla="*/ 428 w 639"/>
              <a:gd name="T25" fmla="*/ 3 h 25"/>
              <a:gd name="T26" fmla="*/ 453 w 639"/>
              <a:gd name="T27" fmla="*/ 5 h 25"/>
              <a:gd name="T28" fmla="*/ 480 w 639"/>
              <a:gd name="T29" fmla="*/ 5 h 25"/>
              <a:gd name="T30" fmla="*/ 505 w 639"/>
              <a:gd name="T31" fmla="*/ 7 h 25"/>
              <a:gd name="T32" fmla="*/ 530 w 639"/>
              <a:gd name="T33" fmla="*/ 7 h 25"/>
              <a:gd name="T34" fmla="*/ 557 w 639"/>
              <a:gd name="T35" fmla="*/ 9 h 25"/>
              <a:gd name="T36" fmla="*/ 581 w 639"/>
              <a:gd name="T37" fmla="*/ 9 h 25"/>
              <a:gd name="T38" fmla="*/ 606 w 639"/>
              <a:gd name="T39" fmla="*/ 11 h 25"/>
              <a:gd name="T40" fmla="*/ 633 w 639"/>
              <a:gd name="T41" fmla="*/ 13 h 25"/>
              <a:gd name="T42" fmla="*/ 637 w 639"/>
              <a:gd name="T43" fmla="*/ 23 h 25"/>
              <a:gd name="T44" fmla="*/ 620 w 639"/>
              <a:gd name="T45" fmla="*/ 23 h 25"/>
              <a:gd name="T46" fmla="*/ 593 w 639"/>
              <a:gd name="T47" fmla="*/ 23 h 25"/>
              <a:gd name="T48" fmla="*/ 568 w 639"/>
              <a:gd name="T49" fmla="*/ 21 h 25"/>
              <a:gd name="T50" fmla="*/ 541 w 639"/>
              <a:gd name="T51" fmla="*/ 21 h 25"/>
              <a:gd name="T52" fmla="*/ 518 w 639"/>
              <a:gd name="T53" fmla="*/ 19 h 25"/>
              <a:gd name="T54" fmla="*/ 489 w 639"/>
              <a:gd name="T55" fmla="*/ 19 h 25"/>
              <a:gd name="T56" fmla="*/ 466 w 639"/>
              <a:gd name="T57" fmla="*/ 17 h 25"/>
              <a:gd name="T58" fmla="*/ 439 w 639"/>
              <a:gd name="T59" fmla="*/ 17 h 25"/>
              <a:gd name="T60" fmla="*/ 414 w 639"/>
              <a:gd name="T61" fmla="*/ 15 h 25"/>
              <a:gd name="T62" fmla="*/ 376 w 639"/>
              <a:gd name="T63" fmla="*/ 15 h 25"/>
              <a:gd name="T64" fmla="*/ 349 w 639"/>
              <a:gd name="T65" fmla="*/ 13 h 25"/>
              <a:gd name="T66" fmla="*/ 326 w 639"/>
              <a:gd name="T67" fmla="*/ 13 h 25"/>
              <a:gd name="T68" fmla="*/ 288 w 639"/>
              <a:gd name="T69" fmla="*/ 13 h 25"/>
              <a:gd name="T70" fmla="*/ 261 w 639"/>
              <a:gd name="T71" fmla="*/ 11 h 25"/>
              <a:gd name="T72" fmla="*/ 236 w 639"/>
              <a:gd name="T73" fmla="*/ 11 h 25"/>
              <a:gd name="T74" fmla="*/ 197 w 639"/>
              <a:gd name="T75" fmla="*/ 11 h 25"/>
              <a:gd name="T76" fmla="*/ 159 w 639"/>
              <a:gd name="T77" fmla="*/ 11 h 25"/>
              <a:gd name="T78" fmla="*/ 121 w 639"/>
              <a:gd name="T79" fmla="*/ 11 h 25"/>
              <a:gd name="T80" fmla="*/ 82 w 639"/>
              <a:gd name="T81" fmla="*/ 11 h 25"/>
              <a:gd name="T82" fmla="*/ 44 w 639"/>
              <a:gd name="T83" fmla="*/ 11 h 25"/>
              <a:gd name="T84" fmla="*/ 5 w 639"/>
              <a:gd name="T85" fmla="*/ 11 h 25"/>
              <a:gd name="T86" fmla="*/ 2 w 639"/>
              <a:gd name="T87"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9" h="25">
                <a:moveTo>
                  <a:pt x="5" y="0"/>
                </a:moveTo>
                <a:lnTo>
                  <a:pt x="19" y="0"/>
                </a:lnTo>
                <a:lnTo>
                  <a:pt x="32" y="0"/>
                </a:lnTo>
                <a:lnTo>
                  <a:pt x="44" y="0"/>
                </a:lnTo>
                <a:lnTo>
                  <a:pt x="57" y="0"/>
                </a:lnTo>
                <a:lnTo>
                  <a:pt x="71" y="0"/>
                </a:lnTo>
                <a:lnTo>
                  <a:pt x="82" y="0"/>
                </a:lnTo>
                <a:lnTo>
                  <a:pt x="96" y="0"/>
                </a:lnTo>
                <a:lnTo>
                  <a:pt x="109" y="0"/>
                </a:lnTo>
                <a:lnTo>
                  <a:pt x="121" y="0"/>
                </a:lnTo>
                <a:lnTo>
                  <a:pt x="134" y="0"/>
                </a:lnTo>
                <a:lnTo>
                  <a:pt x="148" y="0"/>
                </a:lnTo>
                <a:lnTo>
                  <a:pt x="159" y="0"/>
                </a:lnTo>
                <a:lnTo>
                  <a:pt x="172" y="0"/>
                </a:lnTo>
                <a:lnTo>
                  <a:pt x="186" y="0"/>
                </a:lnTo>
                <a:lnTo>
                  <a:pt x="197" y="0"/>
                </a:lnTo>
                <a:lnTo>
                  <a:pt x="211" y="0"/>
                </a:lnTo>
                <a:lnTo>
                  <a:pt x="224" y="0"/>
                </a:lnTo>
                <a:lnTo>
                  <a:pt x="236" y="0"/>
                </a:lnTo>
                <a:lnTo>
                  <a:pt x="249" y="0"/>
                </a:lnTo>
                <a:lnTo>
                  <a:pt x="263" y="0"/>
                </a:lnTo>
                <a:lnTo>
                  <a:pt x="263" y="0"/>
                </a:lnTo>
                <a:lnTo>
                  <a:pt x="274" y="2"/>
                </a:lnTo>
                <a:lnTo>
                  <a:pt x="274" y="2"/>
                </a:lnTo>
                <a:lnTo>
                  <a:pt x="288" y="2"/>
                </a:lnTo>
                <a:lnTo>
                  <a:pt x="301" y="2"/>
                </a:lnTo>
                <a:lnTo>
                  <a:pt x="313" y="2"/>
                </a:lnTo>
                <a:lnTo>
                  <a:pt x="326" y="2"/>
                </a:lnTo>
                <a:lnTo>
                  <a:pt x="340" y="2"/>
                </a:lnTo>
                <a:lnTo>
                  <a:pt x="351" y="2"/>
                </a:lnTo>
                <a:lnTo>
                  <a:pt x="351" y="2"/>
                </a:lnTo>
                <a:lnTo>
                  <a:pt x="365" y="3"/>
                </a:lnTo>
                <a:lnTo>
                  <a:pt x="365" y="3"/>
                </a:lnTo>
                <a:lnTo>
                  <a:pt x="376" y="3"/>
                </a:lnTo>
                <a:lnTo>
                  <a:pt x="389" y="3"/>
                </a:lnTo>
                <a:lnTo>
                  <a:pt x="403" y="3"/>
                </a:lnTo>
                <a:lnTo>
                  <a:pt x="414" y="3"/>
                </a:lnTo>
                <a:lnTo>
                  <a:pt x="428" y="3"/>
                </a:lnTo>
                <a:lnTo>
                  <a:pt x="428" y="3"/>
                </a:lnTo>
                <a:lnTo>
                  <a:pt x="441" y="5"/>
                </a:lnTo>
                <a:lnTo>
                  <a:pt x="441" y="5"/>
                </a:lnTo>
                <a:lnTo>
                  <a:pt x="453" y="5"/>
                </a:lnTo>
                <a:lnTo>
                  <a:pt x="466" y="5"/>
                </a:lnTo>
                <a:lnTo>
                  <a:pt x="480" y="5"/>
                </a:lnTo>
                <a:lnTo>
                  <a:pt x="480" y="5"/>
                </a:lnTo>
                <a:lnTo>
                  <a:pt x="491" y="7"/>
                </a:lnTo>
                <a:lnTo>
                  <a:pt x="491" y="7"/>
                </a:lnTo>
                <a:lnTo>
                  <a:pt x="505" y="7"/>
                </a:lnTo>
                <a:lnTo>
                  <a:pt x="518" y="7"/>
                </a:lnTo>
                <a:lnTo>
                  <a:pt x="530" y="7"/>
                </a:lnTo>
                <a:lnTo>
                  <a:pt x="530" y="7"/>
                </a:lnTo>
                <a:lnTo>
                  <a:pt x="543" y="9"/>
                </a:lnTo>
                <a:lnTo>
                  <a:pt x="543" y="9"/>
                </a:lnTo>
                <a:lnTo>
                  <a:pt x="557" y="9"/>
                </a:lnTo>
                <a:lnTo>
                  <a:pt x="568" y="9"/>
                </a:lnTo>
                <a:lnTo>
                  <a:pt x="581" y="9"/>
                </a:lnTo>
                <a:lnTo>
                  <a:pt x="581" y="9"/>
                </a:lnTo>
                <a:lnTo>
                  <a:pt x="595" y="11"/>
                </a:lnTo>
                <a:lnTo>
                  <a:pt x="595" y="11"/>
                </a:lnTo>
                <a:lnTo>
                  <a:pt x="606" y="11"/>
                </a:lnTo>
                <a:lnTo>
                  <a:pt x="620" y="11"/>
                </a:lnTo>
                <a:lnTo>
                  <a:pt x="620" y="11"/>
                </a:lnTo>
                <a:lnTo>
                  <a:pt x="633" y="13"/>
                </a:lnTo>
                <a:lnTo>
                  <a:pt x="637" y="15"/>
                </a:lnTo>
                <a:lnTo>
                  <a:pt x="639" y="19"/>
                </a:lnTo>
                <a:lnTo>
                  <a:pt x="637" y="23"/>
                </a:lnTo>
                <a:lnTo>
                  <a:pt x="631" y="25"/>
                </a:lnTo>
                <a:lnTo>
                  <a:pt x="618" y="23"/>
                </a:lnTo>
                <a:lnTo>
                  <a:pt x="620" y="23"/>
                </a:lnTo>
                <a:lnTo>
                  <a:pt x="606" y="23"/>
                </a:lnTo>
                <a:lnTo>
                  <a:pt x="595" y="23"/>
                </a:lnTo>
                <a:lnTo>
                  <a:pt x="593" y="23"/>
                </a:lnTo>
                <a:lnTo>
                  <a:pt x="580" y="21"/>
                </a:lnTo>
                <a:lnTo>
                  <a:pt x="581" y="21"/>
                </a:lnTo>
                <a:lnTo>
                  <a:pt x="568" y="21"/>
                </a:lnTo>
                <a:lnTo>
                  <a:pt x="557" y="21"/>
                </a:lnTo>
                <a:lnTo>
                  <a:pt x="543" y="21"/>
                </a:lnTo>
                <a:lnTo>
                  <a:pt x="541" y="21"/>
                </a:lnTo>
                <a:lnTo>
                  <a:pt x="528" y="19"/>
                </a:lnTo>
                <a:lnTo>
                  <a:pt x="530" y="19"/>
                </a:lnTo>
                <a:lnTo>
                  <a:pt x="518" y="19"/>
                </a:lnTo>
                <a:lnTo>
                  <a:pt x="505" y="19"/>
                </a:lnTo>
                <a:lnTo>
                  <a:pt x="491" y="19"/>
                </a:lnTo>
                <a:lnTo>
                  <a:pt x="489" y="19"/>
                </a:lnTo>
                <a:lnTo>
                  <a:pt x="478" y="17"/>
                </a:lnTo>
                <a:lnTo>
                  <a:pt x="480" y="17"/>
                </a:lnTo>
                <a:lnTo>
                  <a:pt x="466" y="17"/>
                </a:lnTo>
                <a:lnTo>
                  <a:pt x="453" y="17"/>
                </a:lnTo>
                <a:lnTo>
                  <a:pt x="441" y="17"/>
                </a:lnTo>
                <a:lnTo>
                  <a:pt x="439" y="17"/>
                </a:lnTo>
                <a:lnTo>
                  <a:pt x="426" y="15"/>
                </a:lnTo>
                <a:lnTo>
                  <a:pt x="428" y="15"/>
                </a:lnTo>
                <a:lnTo>
                  <a:pt x="414" y="15"/>
                </a:lnTo>
                <a:lnTo>
                  <a:pt x="403" y="15"/>
                </a:lnTo>
                <a:lnTo>
                  <a:pt x="389" y="15"/>
                </a:lnTo>
                <a:lnTo>
                  <a:pt x="376" y="15"/>
                </a:lnTo>
                <a:lnTo>
                  <a:pt x="365" y="15"/>
                </a:lnTo>
                <a:lnTo>
                  <a:pt x="363" y="15"/>
                </a:lnTo>
                <a:lnTo>
                  <a:pt x="349" y="13"/>
                </a:lnTo>
                <a:lnTo>
                  <a:pt x="351" y="13"/>
                </a:lnTo>
                <a:lnTo>
                  <a:pt x="340" y="13"/>
                </a:lnTo>
                <a:lnTo>
                  <a:pt x="326" y="13"/>
                </a:lnTo>
                <a:lnTo>
                  <a:pt x="313" y="13"/>
                </a:lnTo>
                <a:lnTo>
                  <a:pt x="301" y="13"/>
                </a:lnTo>
                <a:lnTo>
                  <a:pt x="288" y="13"/>
                </a:lnTo>
                <a:lnTo>
                  <a:pt x="274" y="13"/>
                </a:lnTo>
                <a:lnTo>
                  <a:pt x="272" y="13"/>
                </a:lnTo>
                <a:lnTo>
                  <a:pt x="261" y="11"/>
                </a:lnTo>
                <a:lnTo>
                  <a:pt x="263" y="11"/>
                </a:lnTo>
                <a:lnTo>
                  <a:pt x="249" y="11"/>
                </a:lnTo>
                <a:lnTo>
                  <a:pt x="236" y="11"/>
                </a:lnTo>
                <a:lnTo>
                  <a:pt x="224" y="11"/>
                </a:lnTo>
                <a:lnTo>
                  <a:pt x="211" y="11"/>
                </a:lnTo>
                <a:lnTo>
                  <a:pt x="197" y="11"/>
                </a:lnTo>
                <a:lnTo>
                  <a:pt x="186" y="11"/>
                </a:lnTo>
                <a:lnTo>
                  <a:pt x="172" y="11"/>
                </a:lnTo>
                <a:lnTo>
                  <a:pt x="159" y="11"/>
                </a:lnTo>
                <a:lnTo>
                  <a:pt x="148" y="11"/>
                </a:lnTo>
                <a:lnTo>
                  <a:pt x="134" y="11"/>
                </a:lnTo>
                <a:lnTo>
                  <a:pt x="121" y="11"/>
                </a:lnTo>
                <a:lnTo>
                  <a:pt x="109" y="11"/>
                </a:lnTo>
                <a:lnTo>
                  <a:pt x="96" y="11"/>
                </a:lnTo>
                <a:lnTo>
                  <a:pt x="82" y="11"/>
                </a:lnTo>
                <a:lnTo>
                  <a:pt x="71" y="11"/>
                </a:lnTo>
                <a:lnTo>
                  <a:pt x="57" y="11"/>
                </a:lnTo>
                <a:lnTo>
                  <a:pt x="44" y="11"/>
                </a:lnTo>
                <a:lnTo>
                  <a:pt x="32" y="11"/>
                </a:lnTo>
                <a:lnTo>
                  <a:pt x="19" y="11"/>
                </a:lnTo>
                <a:lnTo>
                  <a:pt x="5" y="11"/>
                </a:lnTo>
                <a:lnTo>
                  <a:pt x="2" y="9"/>
                </a:lnTo>
                <a:lnTo>
                  <a:pt x="0" y="5"/>
                </a:lnTo>
                <a:lnTo>
                  <a:pt x="2" y="2"/>
                </a:lnTo>
                <a:lnTo>
                  <a:pt x="5" y="0"/>
                </a:lnTo>
                <a:lnTo>
                  <a:pt x="5"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57" name="Freeform 100"/>
          <p:cNvSpPr>
            <a:spLocks/>
          </p:cNvSpPr>
          <p:nvPr/>
        </p:nvSpPr>
        <p:spPr bwMode="auto">
          <a:xfrm>
            <a:off x="7464617" y="2267393"/>
            <a:ext cx="463328" cy="48805"/>
          </a:xfrm>
          <a:custGeom>
            <a:avLst/>
            <a:gdLst>
              <a:gd name="T0" fmla="*/ 30 w 637"/>
              <a:gd name="T1" fmla="*/ 0 h 58"/>
              <a:gd name="T2" fmla="*/ 55 w 637"/>
              <a:gd name="T3" fmla="*/ 2 h 58"/>
              <a:gd name="T4" fmla="*/ 69 w 637"/>
              <a:gd name="T5" fmla="*/ 2 h 58"/>
              <a:gd name="T6" fmla="*/ 94 w 637"/>
              <a:gd name="T7" fmla="*/ 4 h 58"/>
              <a:gd name="T8" fmla="*/ 119 w 637"/>
              <a:gd name="T9" fmla="*/ 6 h 58"/>
              <a:gd name="T10" fmla="*/ 145 w 637"/>
              <a:gd name="T11" fmla="*/ 6 h 58"/>
              <a:gd name="T12" fmla="*/ 157 w 637"/>
              <a:gd name="T13" fmla="*/ 8 h 58"/>
              <a:gd name="T14" fmla="*/ 184 w 637"/>
              <a:gd name="T15" fmla="*/ 10 h 58"/>
              <a:gd name="T16" fmla="*/ 209 w 637"/>
              <a:gd name="T17" fmla="*/ 10 h 58"/>
              <a:gd name="T18" fmla="*/ 222 w 637"/>
              <a:gd name="T19" fmla="*/ 12 h 58"/>
              <a:gd name="T20" fmla="*/ 247 w 637"/>
              <a:gd name="T21" fmla="*/ 13 h 58"/>
              <a:gd name="T22" fmla="*/ 261 w 637"/>
              <a:gd name="T23" fmla="*/ 13 h 58"/>
              <a:gd name="T24" fmla="*/ 286 w 637"/>
              <a:gd name="T25" fmla="*/ 15 h 58"/>
              <a:gd name="T26" fmla="*/ 299 w 637"/>
              <a:gd name="T27" fmla="*/ 17 h 58"/>
              <a:gd name="T28" fmla="*/ 324 w 637"/>
              <a:gd name="T29" fmla="*/ 19 h 58"/>
              <a:gd name="T30" fmla="*/ 338 w 637"/>
              <a:gd name="T31" fmla="*/ 19 h 58"/>
              <a:gd name="T32" fmla="*/ 362 w 637"/>
              <a:gd name="T33" fmla="*/ 21 h 58"/>
              <a:gd name="T34" fmla="*/ 376 w 637"/>
              <a:gd name="T35" fmla="*/ 23 h 58"/>
              <a:gd name="T36" fmla="*/ 401 w 637"/>
              <a:gd name="T37" fmla="*/ 25 h 58"/>
              <a:gd name="T38" fmla="*/ 414 w 637"/>
              <a:gd name="T39" fmla="*/ 25 h 58"/>
              <a:gd name="T40" fmla="*/ 439 w 637"/>
              <a:gd name="T41" fmla="*/ 27 h 58"/>
              <a:gd name="T42" fmla="*/ 464 w 637"/>
              <a:gd name="T43" fmla="*/ 31 h 58"/>
              <a:gd name="T44" fmla="*/ 478 w 637"/>
              <a:gd name="T45" fmla="*/ 31 h 58"/>
              <a:gd name="T46" fmla="*/ 503 w 637"/>
              <a:gd name="T47" fmla="*/ 33 h 58"/>
              <a:gd name="T48" fmla="*/ 528 w 637"/>
              <a:gd name="T49" fmla="*/ 37 h 58"/>
              <a:gd name="T50" fmla="*/ 541 w 637"/>
              <a:gd name="T51" fmla="*/ 37 h 58"/>
              <a:gd name="T52" fmla="*/ 566 w 637"/>
              <a:gd name="T53" fmla="*/ 38 h 58"/>
              <a:gd name="T54" fmla="*/ 593 w 637"/>
              <a:gd name="T55" fmla="*/ 42 h 58"/>
              <a:gd name="T56" fmla="*/ 604 w 637"/>
              <a:gd name="T57" fmla="*/ 42 h 58"/>
              <a:gd name="T58" fmla="*/ 635 w 637"/>
              <a:gd name="T59" fmla="*/ 48 h 58"/>
              <a:gd name="T60" fmla="*/ 629 w 637"/>
              <a:gd name="T61" fmla="*/ 58 h 58"/>
              <a:gd name="T62" fmla="*/ 604 w 637"/>
              <a:gd name="T63" fmla="*/ 54 h 58"/>
              <a:gd name="T64" fmla="*/ 578 w 637"/>
              <a:gd name="T65" fmla="*/ 52 h 58"/>
              <a:gd name="T66" fmla="*/ 554 w 637"/>
              <a:gd name="T67" fmla="*/ 50 h 58"/>
              <a:gd name="T68" fmla="*/ 541 w 637"/>
              <a:gd name="T69" fmla="*/ 48 h 58"/>
              <a:gd name="T70" fmla="*/ 514 w 637"/>
              <a:gd name="T71" fmla="*/ 46 h 58"/>
              <a:gd name="T72" fmla="*/ 489 w 637"/>
              <a:gd name="T73" fmla="*/ 44 h 58"/>
              <a:gd name="T74" fmla="*/ 478 w 637"/>
              <a:gd name="T75" fmla="*/ 42 h 58"/>
              <a:gd name="T76" fmla="*/ 451 w 637"/>
              <a:gd name="T77" fmla="*/ 40 h 58"/>
              <a:gd name="T78" fmla="*/ 426 w 637"/>
              <a:gd name="T79" fmla="*/ 38 h 58"/>
              <a:gd name="T80" fmla="*/ 414 w 637"/>
              <a:gd name="T81" fmla="*/ 37 h 58"/>
              <a:gd name="T82" fmla="*/ 386 w 637"/>
              <a:gd name="T83" fmla="*/ 35 h 58"/>
              <a:gd name="T84" fmla="*/ 374 w 637"/>
              <a:gd name="T85" fmla="*/ 35 h 58"/>
              <a:gd name="T86" fmla="*/ 349 w 637"/>
              <a:gd name="T87" fmla="*/ 33 h 58"/>
              <a:gd name="T88" fmla="*/ 338 w 637"/>
              <a:gd name="T89" fmla="*/ 31 h 58"/>
              <a:gd name="T90" fmla="*/ 309 w 637"/>
              <a:gd name="T91" fmla="*/ 29 h 58"/>
              <a:gd name="T92" fmla="*/ 297 w 637"/>
              <a:gd name="T93" fmla="*/ 29 h 58"/>
              <a:gd name="T94" fmla="*/ 272 w 637"/>
              <a:gd name="T95" fmla="*/ 27 h 58"/>
              <a:gd name="T96" fmla="*/ 261 w 637"/>
              <a:gd name="T97" fmla="*/ 25 h 58"/>
              <a:gd name="T98" fmla="*/ 232 w 637"/>
              <a:gd name="T99" fmla="*/ 23 h 58"/>
              <a:gd name="T100" fmla="*/ 220 w 637"/>
              <a:gd name="T101" fmla="*/ 23 h 58"/>
              <a:gd name="T102" fmla="*/ 195 w 637"/>
              <a:gd name="T103" fmla="*/ 21 h 58"/>
              <a:gd name="T104" fmla="*/ 169 w 637"/>
              <a:gd name="T105" fmla="*/ 19 h 58"/>
              <a:gd name="T106" fmla="*/ 155 w 637"/>
              <a:gd name="T107" fmla="*/ 19 h 58"/>
              <a:gd name="T108" fmla="*/ 132 w 637"/>
              <a:gd name="T109" fmla="*/ 17 h 58"/>
              <a:gd name="T110" fmla="*/ 105 w 637"/>
              <a:gd name="T111" fmla="*/ 15 h 58"/>
              <a:gd name="T112" fmla="*/ 82 w 637"/>
              <a:gd name="T113" fmla="*/ 15 h 58"/>
              <a:gd name="T114" fmla="*/ 69 w 637"/>
              <a:gd name="T115" fmla="*/ 13 h 58"/>
              <a:gd name="T116" fmla="*/ 42 w 637"/>
              <a:gd name="T117" fmla="*/ 12 h 58"/>
              <a:gd name="T118" fmla="*/ 17 w 637"/>
              <a:gd name="T119" fmla="*/ 12 h 58"/>
              <a:gd name="T120" fmla="*/ 0 w 637"/>
              <a:gd name="T121" fmla="*/ 6 h 58"/>
              <a:gd name="T122" fmla="*/ 5 w 637"/>
              <a:gd name="T12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7" h="58">
                <a:moveTo>
                  <a:pt x="5" y="0"/>
                </a:moveTo>
                <a:lnTo>
                  <a:pt x="17" y="0"/>
                </a:lnTo>
                <a:lnTo>
                  <a:pt x="30" y="0"/>
                </a:lnTo>
                <a:lnTo>
                  <a:pt x="44" y="0"/>
                </a:lnTo>
                <a:lnTo>
                  <a:pt x="44" y="0"/>
                </a:lnTo>
                <a:lnTo>
                  <a:pt x="55" y="2"/>
                </a:lnTo>
                <a:lnTo>
                  <a:pt x="55" y="2"/>
                </a:lnTo>
                <a:lnTo>
                  <a:pt x="69" y="2"/>
                </a:lnTo>
                <a:lnTo>
                  <a:pt x="69" y="2"/>
                </a:lnTo>
                <a:lnTo>
                  <a:pt x="82" y="4"/>
                </a:lnTo>
                <a:lnTo>
                  <a:pt x="82" y="4"/>
                </a:lnTo>
                <a:lnTo>
                  <a:pt x="94" y="4"/>
                </a:lnTo>
                <a:lnTo>
                  <a:pt x="107" y="4"/>
                </a:lnTo>
                <a:lnTo>
                  <a:pt x="107" y="4"/>
                </a:lnTo>
                <a:lnTo>
                  <a:pt x="119" y="6"/>
                </a:lnTo>
                <a:lnTo>
                  <a:pt x="119" y="6"/>
                </a:lnTo>
                <a:lnTo>
                  <a:pt x="132" y="6"/>
                </a:lnTo>
                <a:lnTo>
                  <a:pt x="145" y="6"/>
                </a:lnTo>
                <a:lnTo>
                  <a:pt x="145" y="6"/>
                </a:lnTo>
                <a:lnTo>
                  <a:pt x="157" y="8"/>
                </a:lnTo>
                <a:lnTo>
                  <a:pt x="157" y="8"/>
                </a:lnTo>
                <a:lnTo>
                  <a:pt x="170" y="8"/>
                </a:lnTo>
                <a:lnTo>
                  <a:pt x="170" y="8"/>
                </a:lnTo>
                <a:lnTo>
                  <a:pt x="184" y="10"/>
                </a:lnTo>
                <a:lnTo>
                  <a:pt x="184" y="10"/>
                </a:lnTo>
                <a:lnTo>
                  <a:pt x="195" y="10"/>
                </a:lnTo>
                <a:lnTo>
                  <a:pt x="209" y="10"/>
                </a:lnTo>
                <a:lnTo>
                  <a:pt x="209" y="10"/>
                </a:lnTo>
                <a:lnTo>
                  <a:pt x="222" y="12"/>
                </a:lnTo>
                <a:lnTo>
                  <a:pt x="222" y="12"/>
                </a:lnTo>
                <a:lnTo>
                  <a:pt x="234" y="12"/>
                </a:lnTo>
                <a:lnTo>
                  <a:pt x="234" y="12"/>
                </a:lnTo>
                <a:lnTo>
                  <a:pt x="247" y="13"/>
                </a:lnTo>
                <a:lnTo>
                  <a:pt x="247" y="13"/>
                </a:lnTo>
                <a:lnTo>
                  <a:pt x="261" y="13"/>
                </a:lnTo>
                <a:lnTo>
                  <a:pt x="261" y="13"/>
                </a:lnTo>
                <a:lnTo>
                  <a:pt x="272" y="15"/>
                </a:lnTo>
                <a:lnTo>
                  <a:pt x="272" y="15"/>
                </a:lnTo>
                <a:lnTo>
                  <a:pt x="286" y="15"/>
                </a:lnTo>
                <a:lnTo>
                  <a:pt x="286" y="15"/>
                </a:lnTo>
                <a:lnTo>
                  <a:pt x="299" y="17"/>
                </a:lnTo>
                <a:lnTo>
                  <a:pt x="299" y="17"/>
                </a:lnTo>
                <a:lnTo>
                  <a:pt x="311" y="17"/>
                </a:lnTo>
                <a:lnTo>
                  <a:pt x="311" y="17"/>
                </a:lnTo>
                <a:lnTo>
                  <a:pt x="324" y="19"/>
                </a:lnTo>
                <a:lnTo>
                  <a:pt x="324" y="19"/>
                </a:lnTo>
                <a:lnTo>
                  <a:pt x="338" y="19"/>
                </a:lnTo>
                <a:lnTo>
                  <a:pt x="338" y="19"/>
                </a:lnTo>
                <a:lnTo>
                  <a:pt x="349" y="21"/>
                </a:lnTo>
                <a:lnTo>
                  <a:pt x="349" y="21"/>
                </a:lnTo>
                <a:lnTo>
                  <a:pt x="362" y="21"/>
                </a:lnTo>
                <a:lnTo>
                  <a:pt x="362" y="21"/>
                </a:lnTo>
                <a:lnTo>
                  <a:pt x="376" y="23"/>
                </a:lnTo>
                <a:lnTo>
                  <a:pt x="376" y="23"/>
                </a:lnTo>
                <a:lnTo>
                  <a:pt x="387" y="23"/>
                </a:lnTo>
                <a:lnTo>
                  <a:pt x="387" y="23"/>
                </a:lnTo>
                <a:lnTo>
                  <a:pt x="401" y="25"/>
                </a:lnTo>
                <a:lnTo>
                  <a:pt x="401" y="25"/>
                </a:lnTo>
                <a:lnTo>
                  <a:pt x="414" y="25"/>
                </a:lnTo>
                <a:lnTo>
                  <a:pt x="414" y="25"/>
                </a:lnTo>
                <a:lnTo>
                  <a:pt x="426" y="27"/>
                </a:lnTo>
                <a:lnTo>
                  <a:pt x="426" y="27"/>
                </a:lnTo>
                <a:lnTo>
                  <a:pt x="439" y="27"/>
                </a:lnTo>
                <a:lnTo>
                  <a:pt x="439" y="27"/>
                </a:lnTo>
                <a:lnTo>
                  <a:pt x="453" y="29"/>
                </a:lnTo>
                <a:lnTo>
                  <a:pt x="464" y="31"/>
                </a:lnTo>
                <a:lnTo>
                  <a:pt x="464" y="31"/>
                </a:lnTo>
                <a:lnTo>
                  <a:pt x="478" y="31"/>
                </a:lnTo>
                <a:lnTo>
                  <a:pt x="478" y="31"/>
                </a:lnTo>
                <a:lnTo>
                  <a:pt x="489" y="33"/>
                </a:lnTo>
                <a:lnTo>
                  <a:pt x="489" y="33"/>
                </a:lnTo>
                <a:lnTo>
                  <a:pt x="503" y="33"/>
                </a:lnTo>
                <a:lnTo>
                  <a:pt x="503" y="33"/>
                </a:lnTo>
                <a:lnTo>
                  <a:pt x="516" y="35"/>
                </a:lnTo>
                <a:lnTo>
                  <a:pt x="528" y="37"/>
                </a:lnTo>
                <a:lnTo>
                  <a:pt x="528" y="37"/>
                </a:lnTo>
                <a:lnTo>
                  <a:pt x="541" y="37"/>
                </a:lnTo>
                <a:lnTo>
                  <a:pt x="541" y="37"/>
                </a:lnTo>
                <a:lnTo>
                  <a:pt x="554" y="38"/>
                </a:lnTo>
                <a:lnTo>
                  <a:pt x="554" y="38"/>
                </a:lnTo>
                <a:lnTo>
                  <a:pt x="566" y="38"/>
                </a:lnTo>
                <a:lnTo>
                  <a:pt x="566" y="38"/>
                </a:lnTo>
                <a:lnTo>
                  <a:pt x="579" y="40"/>
                </a:lnTo>
                <a:lnTo>
                  <a:pt x="593" y="42"/>
                </a:lnTo>
                <a:lnTo>
                  <a:pt x="593" y="42"/>
                </a:lnTo>
                <a:lnTo>
                  <a:pt x="604" y="42"/>
                </a:lnTo>
                <a:lnTo>
                  <a:pt x="604" y="42"/>
                </a:lnTo>
                <a:lnTo>
                  <a:pt x="618" y="44"/>
                </a:lnTo>
                <a:lnTo>
                  <a:pt x="631" y="46"/>
                </a:lnTo>
                <a:lnTo>
                  <a:pt x="635" y="48"/>
                </a:lnTo>
                <a:lnTo>
                  <a:pt x="637" y="52"/>
                </a:lnTo>
                <a:lnTo>
                  <a:pt x="635" y="56"/>
                </a:lnTo>
                <a:lnTo>
                  <a:pt x="629" y="58"/>
                </a:lnTo>
                <a:lnTo>
                  <a:pt x="616" y="56"/>
                </a:lnTo>
                <a:lnTo>
                  <a:pt x="602" y="54"/>
                </a:lnTo>
                <a:lnTo>
                  <a:pt x="604" y="54"/>
                </a:lnTo>
                <a:lnTo>
                  <a:pt x="593" y="54"/>
                </a:lnTo>
                <a:lnTo>
                  <a:pt x="591" y="54"/>
                </a:lnTo>
                <a:lnTo>
                  <a:pt x="578" y="52"/>
                </a:lnTo>
                <a:lnTo>
                  <a:pt x="564" y="50"/>
                </a:lnTo>
                <a:lnTo>
                  <a:pt x="566" y="50"/>
                </a:lnTo>
                <a:lnTo>
                  <a:pt x="554" y="50"/>
                </a:lnTo>
                <a:lnTo>
                  <a:pt x="553" y="50"/>
                </a:lnTo>
                <a:lnTo>
                  <a:pt x="539" y="48"/>
                </a:lnTo>
                <a:lnTo>
                  <a:pt x="541" y="48"/>
                </a:lnTo>
                <a:lnTo>
                  <a:pt x="528" y="48"/>
                </a:lnTo>
                <a:lnTo>
                  <a:pt x="526" y="48"/>
                </a:lnTo>
                <a:lnTo>
                  <a:pt x="514" y="46"/>
                </a:lnTo>
                <a:lnTo>
                  <a:pt x="501" y="44"/>
                </a:lnTo>
                <a:lnTo>
                  <a:pt x="503" y="44"/>
                </a:lnTo>
                <a:lnTo>
                  <a:pt x="489" y="44"/>
                </a:lnTo>
                <a:lnTo>
                  <a:pt x="487" y="44"/>
                </a:lnTo>
                <a:lnTo>
                  <a:pt x="476" y="42"/>
                </a:lnTo>
                <a:lnTo>
                  <a:pt x="478" y="42"/>
                </a:lnTo>
                <a:lnTo>
                  <a:pt x="464" y="42"/>
                </a:lnTo>
                <a:lnTo>
                  <a:pt x="462" y="42"/>
                </a:lnTo>
                <a:lnTo>
                  <a:pt x="451" y="40"/>
                </a:lnTo>
                <a:lnTo>
                  <a:pt x="437" y="38"/>
                </a:lnTo>
                <a:lnTo>
                  <a:pt x="439" y="38"/>
                </a:lnTo>
                <a:lnTo>
                  <a:pt x="426" y="38"/>
                </a:lnTo>
                <a:lnTo>
                  <a:pt x="424" y="38"/>
                </a:lnTo>
                <a:lnTo>
                  <a:pt x="412" y="37"/>
                </a:lnTo>
                <a:lnTo>
                  <a:pt x="414" y="37"/>
                </a:lnTo>
                <a:lnTo>
                  <a:pt x="401" y="37"/>
                </a:lnTo>
                <a:lnTo>
                  <a:pt x="399" y="37"/>
                </a:lnTo>
                <a:lnTo>
                  <a:pt x="386" y="35"/>
                </a:lnTo>
                <a:lnTo>
                  <a:pt x="387" y="35"/>
                </a:lnTo>
                <a:lnTo>
                  <a:pt x="376" y="35"/>
                </a:lnTo>
                <a:lnTo>
                  <a:pt x="374" y="35"/>
                </a:lnTo>
                <a:lnTo>
                  <a:pt x="361" y="33"/>
                </a:lnTo>
                <a:lnTo>
                  <a:pt x="362" y="33"/>
                </a:lnTo>
                <a:lnTo>
                  <a:pt x="349" y="33"/>
                </a:lnTo>
                <a:lnTo>
                  <a:pt x="347" y="33"/>
                </a:lnTo>
                <a:lnTo>
                  <a:pt x="336" y="31"/>
                </a:lnTo>
                <a:lnTo>
                  <a:pt x="338" y="31"/>
                </a:lnTo>
                <a:lnTo>
                  <a:pt x="324" y="31"/>
                </a:lnTo>
                <a:lnTo>
                  <a:pt x="322" y="31"/>
                </a:lnTo>
                <a:lnTo>
                  <a:pt x="309" y="29"/>
                </a:lnTo>
                <a:lnTo>
                  <a:pt x="311" y="29"/>
                </a:lnTo>
                <a:lnTo>
                  <a:pt x="299" y="29"/>
                </a:lnTo>
                <a:lnTo>
                  <a:pt x="297" y="29"/>
                </a:lnTo>
                <a:lnTo>
                  <a:pt x="284" y="27"/>
                </a:lnTo>
                <a:lnTo>
                  <a:pt x="286" y="27"/>
                </a:lnTo>
                <a:lnTo>
                  <a:pt x="272" y="27"/>
                </a:lnTo>
                <a:lnTo>
                  <a:pt x="270" y="27"/>
                </a:lnTo>
                <a:lnTo>
                  <a:pt x="259" y="25"/>
                </a:lnTo>
                <a:lnTo>
                  <a:pt x="261" y="25"/>
                </a:lnTo>
                <a:lnTo>
                  <a:pt x="247" y="25"/>
                </a:lnTo>
                <a:lnTo>
                  <a:pt x="245" y="25"/>
                </a:lnTo>
                <a:lnTo>
                  <a:pt x="232" y="23"/>
                </a:lnTo>
                <a:lnTo>
                  <a:pt x="234" y="23"/>
                </a:lnTo>
                <a:lnTo>
                  <a:pt x="222" y="23"/>
                </a:lnTo>
                <a:lnTo>
                  <a:pt x="220" y="23"/>
                </a:lnTo>
                <a:lnTo>
                  <a:pt x="207" y="21"/>
                </a:lnTo>
                <a:lnTo>
                  <a:pt x="209" y="21"/>
                </a:lnTo>
                <a:lnTo>
                  <a:pt x="195" y="21"/>
                </a:lnTo>
                <a:lnTo>
                  <a:pt x="184" y="21"/>
                </a:lnTo>
                <a:lnTo>
                  <a:pt x="182" y="21"/>
                </a:lnTo>
                <a:lnTo>
                  <a:pt x="169" y="19"/>
                </a:lnTo>
                <a:lnTo>
                  <a:pt x="170" y="19"/>
                </a:lnTo>
                <a:lnTo>
                  <a:pt x="157" y="19"/>
                </a:lnTo>
                <a:lnTo>
                  <a:pt x="155" y="19"/>
                </a:lnTo>
                <a:lnTo>
                  <a:pt x="144" y="17"/>
                </a:lnTo>
                <a:lnTo>
                  <a:pt x="145" y="17"/>
                </a:lnTo>
                <a:lnTo>
                  <a:pt x="132" y="17"/>
                </a:lnTo>
                <a:lnTo>
                  <a:pt x="119" y="17"/>
                </a:lnTo>
                <a:lnTo>
                  <a:pt x="117" y="17"/>
                </a:lnTo>
                <a:lnTo>
                  <a:pt x="105" y="15"/>
                </a:lnTo>
                <a:lnTo>
                  <a:pt x="107" y="15"/>
                </a:lnTo>
                <a:lnTo>
                  <a:pt x="94" y="15"/>
                </a:lnTo>
                <a:lnTo>
                  <a:pt x="82" y="15"/>
                </a:lnTo>
                <a:lnTo>
                  <a:pt x="80" y="15"/>
                </a:lnTo>
                <a:lnTo>
                  <a:pt x="67" y="13"/>
                </a:lnTo>
                <a:lnTo>
                  <a:pt x="69" y="13"/>
                </a:lnTo>
                <a:lnTo>
                  <a:pt x="55" y="13"/>
                </a:lnTo>
                <a:lnTo>
                  <a:pt x="53" y="13"/>
                </a:lnTo>
                <a:lnTo>
                  <a:pt x="42" y="12"/>
                </a:lnTo>
                <a:lnTo>
                  <a:pt x="44" y="12"/>
                </a:lnTo>
                <a:lnTo>
                  <a:pt x="30" y="12"/>
                </a:lnTo>
                <a:lnTo>
                  <a:pt x="17" y="12"/>
                </a:lnTo>
                <a:lnTo>
                  <a:pt x="5" y="12"/>
                </a:lnTo>
                <a:lnTo>
                  <a:pt x="1" y="10"/>
                </a:lnTo>
                <a:lnTo>
                  <a:pt x="0" y="6"/>
                </a:lnTo>
                <a:lnTo>
                  <a:pt x="1" y="2"/>
                </a:lnTo>
                <a:lnTo>
                  <a:pt x="5" y="0"/>
                </a:lnTo>
                <a:lnTo>
                  <a:pt x="5"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58" name="Freeform 101"/>
          <p:cNvSpPr>
            <a:spLocks/>
          </p:cNvSpPr>
          <p:nvPr/>
        </p:nvSpPr>
        <p:spPr bwMode="auto">
          <a:xfrm>
            <a:off x="7919230" y="2306101"/>
            <a:ext cx="463328" cy="77416"/>
          </a:xfrm>
          <a:custGeom>
            <a:avLst/>
            <a:gdLst>
              <a:gd name="T0" fmla="*/ 17 w 637"/>
              <a:gd name="T1" fmla="*/ 0 h 92"/>
              <a:gd name="T2" fmla="*/ 44 w 637"/>
              <a:gd name="T3" fmla="*/ 4 h 92"/>
              <a:gd name="T4" fmla="*/ 69 w 637"/>
              <a:gd name="T5" fmla="*/ 6 h 92"/>
              <a:gd name="T6" fmla="*/ 94 w 637"/>
              <a:gd name="T7" fmla="*/ 10 h 92"/>
              <a:gd name="T8" fmla="*/ 120 w 637"/>
              <a:gd name="T9" fmla="*/ 12 h 92"/>
              <a:gd name="T10" fmla="*/ 145 w 637"/>
              <a:gd name="T11" fmla="*/ 15 h 92"/>
              <a:gd name="T12" fmla="*/ 170 w 637"/>
              <a:gd name="T13" fmla="*/ 17 h 92"/>
              <a:gd name="T14" fmla="*/ 197 w 637"/>
              <a:gd name="T15" fmla="*/ 21 h 92"/>
              <a:gd name="T16" fmla="*/ 222 w 637"/>
              <a:gd name="T17" fmla="*/ 23 h 92"/>
              <a:gd name="T18" fmla="*/ 261 w 637"/>
              <a:gd name="T19" fmla="*/ 29 h 92"/>
              <a:gd name="T20" fmla="*/ 286 w 637"/>
              <a:gd name="T21" fmla="*/ 31 h 92"/>
              <a:gd name="T22" fmla="*/ 311 w 637"/>
              <a:gd name="T23" fmla="*/ 35 h 92"/>
              <a:gd name="T24" fmla="*/ 349 w 637"/>
              <a:gd name="T25" fmla="*/ 40 h 92"/>
              <a:gd name="T26" fmla="*/ 362 w 637"/>
              <a:gd name="T27" fmla="*/ 40 h 92"/>
              <a:gd name="T28" fmla="*/ 401 w 637"/>
              <a:gd name="T29" fmla="*/ 46 h 92"/>
              <a:gd name="T30" fmla="*/ 439 w 637"/>
              <a:gd name="T31" fmla="*/ 52 h 92"/>
              <a:gd name="T32" fmla="*/ 478 w 637"/>
              <a:gd name="T33" fmla="*/ 58 h 92"/>
              <a:gd name="T34" fmla="*/ 516 w 637"/>
              <a:gd name="T35" fmla="*/ 63 h 92"/>
              <a:gd name="T36" fmla="*/ 554 w 637"/>
              <a:gd name="T37" fmla="*/ 69 h 92"/>
              <a:gd name="T38" fmla="*/ 593 w 637"/>
              <a:gd name="T39" fmla="*/ 75 h 92"/>
              <a:gd name="T40" fmla="*/ 631 w 637"/>
              <a:gd name="T41" fmla="*/ 81 h 92"/>
              <a:gd name="T42" fmla="*/ 635 w 637"/>
              <a:gd name="T43" fmla="*/ 90 h 92"/>
              <a:gd name="T44" fmla="*/ 602 w 637"/>
              <a:gd name="T45" fmla="*/ 88 h 92"/>
              <a:gd name="T46" fmla="*/ 566 w 637"/>
              <a:gd name="T47" fmla="*/ 83 h 92"/>
              <a:gd name="T48" fmla="*/ 528 w 637"/>
              <a:gd name="T49" fmla="*/ 77 h 92"/>
              <a:gd name="T50" fmla="*/ 489 w 637"/>
              <a:gd name="T51" fmla="*/ 71 h 92"/>
              <a:gd name="T52" fmla="*/ 451 w 637"/>
              <a:gd name="T53" fmla="*/ 65 h 92"/>
              <a:gd name="T54" fmla="*/ 412 w 637"/>
              <a:gd name="T55" fmla="*/ 60 h 92"/>
              <a:gd name="T56" fmla="*/ 374 w 637"/>
              <a:gd name="T57" fmla="*/ 54 h 92"/>
              <a:gd name="T58" fmla="*/ 349 w 637"/>
              <a:gd name="T59" fmla="*/ 52 h 92"/>
              <a:gd name="T60" fmla="*/ 322 w 637"/>
              <a:gd name="T61" fmla="*/ 48 h 92"/>
              <a:gd name="T62" fmla="*/ 284 w 637"/>
              <a:gd name="T63" fmla="*/ 42 h 92"/>
              <a:gd name="T64" fmla="*/ 270 w 637"/>
              <a:gd name="T65" fmla="*/ 42 h 92"/>
              <a:gd name="T66" fmla="*/ 232 w 637"/>
              <a:gd name="T67" fmla="*/ 37 h 92"/>
              <a:gd name="T68" fmla="*/ 209 w 637"/>
              <a:gd name="T69" fmla="*/ 33 h 92"/>
              <a:gd name="T70" fmla="*/ 182 w 637"/>
              <a:gd name="T71" fmla="*/ 31 h 92"/>
              <a:gd name="T72" fmla="*/ 159 w 637"/>
              <a:gd name="T73" fmla="*/ 27 h 92"/>
              <a:gd name="T74" fmla="*/ 130 w 637"/>
              <a:gd name="T75" fmla="*/ 25 h 92"/>
              <a:gd name="T76" fmla="*/ 107 w 637"/>
              <a:gd name="T77" fmla="*/ 21 h 92"/>
              <a:gd name="T78" fmla="*/ 80 w 637"/>
              <a:gd name="T79" fmla="*/ 19 h 92"/>
              <a:gd name="T80" fmla="*/ 55 w 637"/>
              <a:gd name="T81" fmla="*/ 15 h 92"/>
              <a:gd name="T82" fmla="*/ 28 w 637"/>
              <a:gd name="T83" fmla="*/ 14 h 92"/>
              <a:gd name="T84" fmla="*/ 5 w 637"/>
              <a:gd name="T85" fmla="*/ 12 h 92"/>
              <a:gd name="T86" fmla="*/ 1 w 637"/>
              <a:gd name="T87" fmla="*/ 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7" h="92">
                <a:moveTo>
                  <a:pt x="5" y="0"/>
                </a:moveTo>
                <a:lnTo>
                  <a:pt x="17" y="0"/>
                </a:lnTo>
                <a:lnTo>
                  <a:pt x="17" y="0"/>
                </a:lnTo>
                <a:lnTo>
                  <a:pt x="30" y="2"/>
                </a:lnTo>
                <a:lnTo>
                  <a:pt x="44" y="4"/>
                </a:lnTo>
                <a:lnTo>
                  <a:pt x="44" y="4"/>
                </a:lnTo>
                <a:lnTo>
                  <a:pt x="55" y="4"/>
                </a:lnTo>
                <a:lnTo>
                  <a:pt x="55" y="4"/>
                </a:lnTo>
                <a:lnTo>
                  <a:pt x="69" y="6"/>
                </a:lnTo>
                <a:lnTo>
                  <a:pt x="82" y="8"/>
                </a:lnTo>
                <a:lnTo>
                  <a:pt x="94" y="10"/>
                </a:lnTo>
                <a:lnTo>
                  <a:pt x="94" y="10"/>
                </a:lnTo>
                <a:lnTo>
                  <a:pt x="107" y="10"/>
                </a:lnTo>
                <a:lnTo>
                  <a:pt x="107" y="10"/>
                </a:lnTo>
                <a:lnTo>
                  <a:pt x="120" y="12"/>
                </a:lnTo>
                <a:lnTo>
                  <a:pt x="132" y="14"/>
                </a:lnTo>
                <a:lnTo>
                  <a:pt x="145" y="15"/>
                </a:lnTo>
                <a:lnTo>
                  <a:pt x="145" y="15"/>
                </a:lnTo>
                <a:lnTo>
                  <a:pt x="159" y="15"/>
                </a:lnTo>
                <a:lnTo>
                  <a:pt x="159" y="15"/>
                </a:lnTo>
                <a:lnTo>
                  <a:pt x="170" y="17"/>
                </a:lnTo>
                <a:lnTo>
                  <a:pt x="184" y="19"/>
                </a:lnTo>
                <a:lnTo>
                  <a:pt x="197" y="21"/>
                </a:lnTo>
                <a:lnTo>
                  <a:pt x="197" y="21"/>
                </a:lnTo>
                <a:lnTo>
                  <a:pt x="209" y="21"/>
                </a:lnTo>
                <a:lnTo>
                  <a:pt x="209" y="21"/>
                </a:lnTo>
                <a:lnTo>
                  <a:pt x="222" y="23"/>
                </a:lnTo>
                <a:lnTo>
                  <a:pt x="234" y="25"/>
                </a:lnTo>
                <a:lnTo>
                  <a:pt x="247" y="27"/>
                </a:lnTo>
                <a:lnTo>
                  <a:pt x="261" y="29"/>
                </a:lnTo>
                <a:lnTo>
                  <a:pt x="272" y="31"/>
                </a:lnTo>
                <a:lnTo>
                  <a:pt x="272" y="31"/>
                </a:lnTo>
                <a:lnTo>
                  <a:pt x="286" y="31"/>
                </a:lnTo>
                <a:lnTo>
                  <a:pt x="286" y="31"/>
                </a:lnTo>
                <a:lnTo>
                  <a:pt x="299" y="33"/>
                </a:lnTo>
                <a:lnTo>
                  <a:pt x="311" y="35"/>
                </a:lnTo>
                <a:lnTo>
                  <a:pt x="324" y="37"/>
                </a:lnTo>
                <a:lnTo>
                  <a:pt x="337" y="38"/>
                </a:lnTo>
                <a:lnTo>
                  <a:pt x="349" y="40"/>
                </a:lnTo>
                <a:lnTo>
                  <a:pt x="349" y="40"/>
                </a:lnTo>
                <a:lnTo>
                  <a:pt x="362" y="40"/>
                </a:lnTo>
                <a:lnTo>
                  <a:pt x="362" y="40"/>
                </a:lnTo>
                <a:lnTo>
                  <a:pt x="376" y="42"/>
                </a:lnTo>
                <a:lnTo>
                  <a:pt x="387" y="44"/>
                </a:lnTo>
                <a:lnTo>
                  <a:pt x="401" y="46"/>
                </a:lnTo>
                <a:lnTo>
                  <a:pt x="414" y="48"/>
                </a:lnTo>
                <a:lnTo>
                  <a:pt x="426" y="50"/>
                </a:lnTo>
                <a:lnTo>
                  <a:pt x="439" y="52"/>
                </a:lnTo>
                <a:lnTo>
                  <a:pt x="453" y="54"/>
                </a:lnTo>
                <a:lnTo>
                  <a:pt x="464" y="56"/>
                </a:lnTo>
                <a:lnTo>
                  <a:pt x="478" y="58"/>
                </a:lnTo>
                <a:lnTo>
                  <a:pt x="491" y="60"/>
                </a:lnTo>
                <a:lnTo>
                  <a:pt x="503" y="62"/>
                </a:lnTo>
                <a:lnTo>
                  <a:pt x="516" y="63"/>
                </a:lnTo>
                <a:lnTo>
                  <a:pt x="529" y="65"/>
                </a:lnTo>
                <a:lnTo>
                  <a:pt x="541" y="67"/>
                </a:lnTo>
                <a:lnTo>
                  <a:pt x="554" y="69"/>
                </a:lnTo>
                <a:lnTo>
                  <a:pt x="568" y="71"/>
                </a:lnTo>
                <a:lnTo>
                  <a:pt x="579" y="73"/>
                </a:lnTo>
                <a:lnTo>
                  <a:pt x="593" y="75"/>
                </a:lnTo>
                <a:lnTo>
                  <a:pt x="604" y="77"/>
                </a:lnTo>
                <a:lnTo>
                  <a:pt x="618" y="79"/>
                </a:lnTo>
                <a:lnTo>
                  <a:pt x="631" y="81"/>
                </a:lnTo>
                <a:lnTo>
                  <a:pt x="635" y="83"/>
                </a:lnTo>
                <a:lnTo>
                  <a:pt x="637" y="86"/>
                </a:lnTo>
                <a:lnTo>
                  <a:pt x="635" y="90"/>
                </a:lnTo>
                <a:lnTo>
                  <a:pt x="629" y="92"/>
                </a:lnTo>
                <a:lnTo>
                  <a:pt x="616" y="90"/>
                </a:lnTo>
                <a:lnTo>
                  <a:pt x="602" y="88"/>
                </a:lnTo>
                <a:lnTo>
                  <a:pt x="591" y="86"/>
                </a:lnTo>
                <a:lnTo>
                  <a:pt x="577" y="85"/>
                </a:lnTo>
                <a:lnTo>
                  <a:pt x="566" y="83"/>
                </a:lnTo>
                <a:lnTo>
                  <a:pt x="553" y="81"/>
                </a:lnTo>
                <a:lnTo>
                  <a:pt x="539" y="79"/>
                </a:lnTo>
                <a:lnTo>
                  <a:pt x="528" y="77"/>
                </a:lnTo>
                <a:lnTo>
                  <a:pt x="514" y="75"/>
                </a:lnTo>
                <a:lnTo>
                  <a:pt x="501" y="73"/>
                </a:lnTo>
                <a:lnTo>
                  <a:pt x="489" y="71"/>
                </a:lnTo>
                <a:lnTo>
                  <a:pt x="476" y="69"/>
                </a:lnTo>
                <a:lnTo>
                  <a:pt x="462" y="67"/>
                </a:lnTo>
                <a:lnTo>
                  <a:pt x="451" y="65"/>
                </a:lnTo>
                <a:lnTo>
                  <a:pt x="437" y="63"/>
                </a:lnTo>
                <a:lnTo>
                  <a:pt x="424" y="62"/>
                </a:lnTo>
                <a:lnTo>
                  <a:pt x="412" y="60"/>
                </a:lnTo>
                <a:lnTo>
                  <a:pt x="399" y="58"/>
                </a:lnTo>
                <a:lnTo>
                  <a:pt x="385" y="56"/>
                </a:lnTo>
                <a:lnTo>
                  <a:pt x="374" y="54"/>
                </a:lnTo>
                <a:lnTo>
                  <a:pt x="361" y="52"/>
                </a:lnTo>
                <a:lnTo>
                  <a:pt x="362" y="52"/>
                </a:lnTo>
                <a:lnTo>
                  <a:pt x="349" y="52"/>
                </a:lnTo>
                <a:lnTo>
                  <a:pt x="347" y="52"/>
                </a:lnTo>
                <a:lnTo>
                  <a:pt x="336" y="50"/>
                </a:lnTo>
                <a:lnTo>
                  <a:pt x="322" y="48"/>
                </a:lnTo>
                <a:lnTo>
                  <a:pt x="309" y="46"/>
                </a:lnTo>
                <a:lnTo>
                  <a:pt x="297" y="44"/>
                </a:lnTo>
                <a:lnTo>
                  <a:pt x="284" y="42"/>
                </a:lnTo>
                <a:lnTo>
                  <a:pt x="286" y="42"/>
                </a:lnTo>
                <a:lnTo>
                  <a:pt x="272" y="42"/>
                </a:lnTo>
                <a:lnTo>
                  <a:pt x="270" y="42"/>
                </a:lnTo>
                <a:lnTo>
                  <a:pt x="259" y="40"/>
                </a:lnTo>
                <a:lnTo>
                  <a:pt x="245" y="38"/>
                </a:lnTo>
                <a:lnTo>
                  <a:pt x="232" y="37"/>
                </a:lnTo>
                <a:lnTo>
                  <a:pt x="220" y="35"/>
                </a:lnTo>
                <a:lnTo>
                  <a:pt x="207" y="33"/>
                </a:lnTo>
                <a:lnTo>
                  <a:pt x="209" y="33"/>
                </a:lnTo>
                <a:lnTo>
                  <a:pt x="197" y="33"/>
                </a:lnTo>
                <a:lnTo>
                  <a:pt x="195" y="33"/>
                </a:lnTo>
                <a:lnTo>
                  <a:pt x="182" y="31"/>
                </a:lnTo>
                <a:lnTo>
                  <a:pt x="169" y="29"/>
                </a:lnTo>
                <a:lnTo>
                  <a:pt x="157" y="27"/>
                </a:lnTo>
                <a:lnTo>
                  <a:pt x="159" y="27"/>
                </a:lnTo>
                <a:lnTo>
                  <a:pt x="145" y="27"/>
                </a:lnTo>
                <a:lnTo>
                  <a:pt x="144" y="27"/>
                </a:lnTo>
                <a:lnTo>
                  <a:pt x="130" y="25"/>
                </a:lnTo>
                <a:lnTo>
                  <a:pt x="119" y="23"/>
                </a:lnTo>
                <a:lnTo>
                  <a:pt x="105" y="21"/>
                </a:lnTo>
                <a:lnTo>
                  <a:pt x="107" y="21"/>
                </a:lnTo>
                <a:lnTo>
                  <a:pt x="94" y="21"/>
                </a:lnTo>
                <a:lnTo>
                  <a:pt x="92" y="21"/>
                </a:lnTo>
                <a:lnTo>
                  <a:pt x="80" y="19"/>
                </a:lnTo>
                <a:lnTo>
                  <a:pt x="67" y="17"/>
                </a:lnTo>
                <a:lnTo>
                  <a:pt x="53" y="15"/>
                </a:lnTo>
                <a:lnTo>
                  <a:pt x="55" y="15"/>
                </a:lnTo>
                <a:lnTo>
                  <a:pt x="44" y="15"/>
                </a:lnTo>
                <a:lnTo>
                  <a:pt x="42" y="15"/>
                </a:lnTo>
                <a:lnTo>
                  <a:pt x="28" y="14"/>
                </a:lnTo>
                <a:lnTo>
                  <a:pt x="15" y="12"/>
                </a:lnTo>
                <a:lnTo>
                  <a:pt x="17" y="12"/>
                </a:lnTo>
                <a:lnTo>
                  <a:pt x="5" y="12"/>
                </a:lnTo>
                <a:lnTo>
                  <a:pt x="1" y="10"/>
                </a:lnTo>
                <a:lnTo>
                  <a:pt x="0" y="6"/>
                </a:lnTo>
                <a:lnTo>
                  <a:pt x="1" y="2"/>
                </a:lnTo>
                <a:lnTo>
                  <a:pt x="5" y="0"/>
                </a:lnTo>
                <a:lnTo>
                  <a:pt x="5"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59" name="Freeform 102"/>
          <p:cNvSpPr>
            <a:spLocks/>
          </p:cNvSpPr>
          <p:nvPr/>
        </p:nvSpPr>
        <p:spPr bwMode="auto">
          <a:xfrm>
            <a:off x="8373842" y="2373420"/>
            <a:ext cx="463328" cy="106026"/>
          </a:xfrm>
          <a:custGeom>
            <a:avLst/>
            <a:gdLst>
              <a:gd name="T0" fmla="*/ 31 w 638"/>
              <a:gd name="T1" fmla="*/ 4 h 125"/>
              <a:gd name="T2" fmla="*/ 70 w 638"/>
              <a:gd name="T3" fmla="*/ 9 h 125"/>
              <a:gd name="T4" fmla="*/ 108 w 638"/>
              <a:gd name="T5" fmla="*/ 15 h 125"/>
              <a:gd name="T6" fmla="*/ 146 w 638"/>
              <a:gd name="T7" fmla="*/ 21 h 125"/>
              <a:gd name="T8" fmla="*/ 185 w 638"/>
              <a:gd name="T9" fmla="*/ 29 h 125"/>
              <a:gd name="T10" fmla="*/ 223 w 638"/>
              <a:gd name="T11" fmla="*/ 34 h 125"/>
              <a:gd name="T12" fmla="*/ 250 w 638"/>
              <a:gd name="T13" fmla="*/ 40 h 125"/>
              <a:gd name="T14" fmla="*/ 275 w 638"/>
              <a:gd name="T15" fmla="*/ 44 h 125"/>
              <a:gd name="T16" fmla="*/ 315 w 638"/>
              <a:gd name="T17" fmla="*/ 52 h 125"/>
              <a:gd name="T18" fmla="*/ 350 w 638"/>
              <a:gd name="T19" fmla="*/ 57 h 125"/>
              <a:gd name="T20" fmla="*/ 388 w 638"/>
              <a:gd name="T21" fmla="*/ 65 h 125"/>
              <a:gd name="T22" fmla="*/ 417 w 638"/>
              <a:gd name="T23" fmla="*/ 69 h 125"/>
              <a:gd name="T24" fmla="*/ 440 w 638"/>
              <a:gd name="T25" fmla="*/ 75 h 125"/>
              <a:gd name="T26" fmla="*/ 467 w 638"/>
              <a:gd name="T27" fmla="*/ 80 h 125"/>
              <a:gd name="T28" fmla="*/ 492 w 638"/>
              <a:gd name="T29" fmla="*/ 84 h 125"/>
              <a:gd name="T30" fmla="*/ 504 w 638"/>
              <a:gd name="T31" fmla="*/ 88 h 125"/>
              <a:gd name="T32" fmla="*/ 532 w 638"/>
              <a:gd name="T33" fmla="*/ 92 h 125"/>
              <a:gd name="T34" fmla="*/ 555 w 638"/>
              <a:gd name="T35" fmla="*/ 98 h 125"/>
              <a:gd name="T36" fmla="*/ 582 w 638"/>
              <a:gd name="T37" fmla="*/ 103 h 125"/>
              <a:gd name="T38" fmla="*/ 607 w 638"/>
              <a:gd name="T39" fmla="*/ 107 h 125"/>
              <a:gd name="T40" fmla="*/ 619 w 638"/>
              <a:gd name="T41" fmla="*/ 111 h 125"/>
              <a:gd name="T42" fmla="*/ 638 w 638"/>
              <a:gd name="T43" fmla="*/ 119 h 125"/>
              <a:gd name="T44" fmla="*/ 617 w 638"/>
              <a:gd name="T45" fmla="*/ 123 h 125"/>
              <a:gd name="T46" fmla="*/ 605 w 638"/>
              <a:gd name="T47" fmla="*/ 119 h 125"/>
              <a:gd name="T48" fmla="*/ 578 w 638"/>
              <a:gd name="T49" fmla="*/ 115 h 125"/>
              <a:gd name="T50" fmla="*/ 553 w 638"/>
              <a:gd name="T51" fmla="*/ 109 h 125"/>
              <a:gd name="T52" fmla="*/ 529 w 638"/>
              <a:gd name="T53" fmla="*/ 103 h 125"/>
              <a:gd name="T54" fmla="*/ 502 w 638"/>
              <a:gd name="T55" fmla="*/ 100 h 125"/>
              <a:gd name="T56" fmla="*/ 490 w 638"/>
              <a:gd name="T57" fmla="*/ 96 h 125"/>
              <a:gd name="T58" fmla="*/ 463 w 638"/>
              <a:gd name="T59" fmla="*/ 92 h 125"/>
              <a:gd name="T60" fmla="*/ 438 w 638"/>
              <a:gd name="T61" fmla="*/ 86 h 125"/>
              <a:gd name="T62" fmla="*/ 413 w 638"/>
              <a:gd name="T63" fmla="*/ 80 h 125"/>
              <a:gd name="T64" fmla="*/ 386 w 638"/>
              <a:gd name="T65" fmla="*/ 77 h 125"/>
              <a:gd name="T66" fmla="*/ 348 w 638"/>
              <a:gd name="T67" fmla="*/ 69 h 125"/>
              <a:gd name="T68" fmla="*/ 312 w 638"/>
              <a:gd name="T69" fmla="*/ 63 h 125"/>
              <a:gd name="T70" fmla="*/ 273 w 638"/>
              <a:gd name="T71" fmla="*/ 55 h 125"/>
              <a:gd name="T72" fmla="*/ 246 w 638"/>
              <a:gd name="T73" fmla="*/ 52 h 125"/>
              <a:gd name="T74" fmla="*/ 221 w 638"/>
              <a:gd name="T75" fmla="*/ 46 h 125"/>
              <a:gd name="T76" fmla="*/ 183 w 638"/>
              <a:gd name="T77" fmla="*/ 40 h 125"/>
              <a:gd name="T78" fmla="*/ 145 w 638"/>
              <a:gd name="T79" fmla="*/ 32 h 125"/>
              <a:gd name="T80" fmla="*/ 106 w 638"/>
              <a:gd name="T81" fmla="*/ 27 h 125"/>
              <a:gd name="T82" fmla="*/ 68 w 638"/>
              <a:gd name="T83" fmla="*/ 21 h 125"/>
              <a:gd name="T84" fmla="*/ 29 w 638"/>
              <a:gd name="T85" fmla="*/ 15 h 125"/>
              <a:gd name="T86" fmla="*/ 0 w 638"/>
              <a:gd name="T87" fmla="*/ 7 h 125"/>
              <a:gd name="T88" fmla="*/ 6 w 638"/>
              <a:gd name="T8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8" h="125">
                <a:moveTo>
                  <a:pt x="6" y="0"/>
                </a:moveTo>
                <a:lnTo>
                  <a:pt x="18" y="2"/>
                </a:lnTo>
                <a:lnTo>
                  <a:pt x="31" y="4"/>
                </a:lnTo>
                <a:lnTo>
                  <a:pt x="45" y="5"/>
                </a:lnTo>
                <a:lnTo>
                  <a:pt x="56" y="7"/>
                </a:lnTo>
                <a:lnTo>
                  <a:pt x="70" y="9"/>
                </a:lnTo>
                <a:lnTo>
                  <a:pt x="83" y="11"/>
                </a:lnTo>
                <a:lnTo>
                  <a:pt x="95" y="13"/>
                </a:lnTo>
                <a:lnTo>
                  <a:pt x="108" y="15"/>
                </a:lnTo>
                <a:lnTo>
                  <a:pt x="121" y="17"/>
                </a:lnTo>
                <a:lnTo>
                  <a:pt x="133" y="19"/>
                </a:lnTo>
                <a:lnTo>
                  <a:pt x="146" y="21"/>
                </a:lnTo>
                <a:lnTo>
                  <a:pt x="162" y="25"/>
                </a:lnTo>
                <a:lnTo>
                  <a:pt x="171" y="27"/>
                </a:lnTo>
                <a:lnTo>
                  <a:pt x="185" y="29"/>
                </a:lnTo>
                <a:lnTo>
                  <a:pt x="198" y="30"/>
                </a:lnTo>
                <a:lnTo>
                  <a:pt x="210" y="32"/>
                </a:lnTo>
                <a:lnTo>
                  <a:pt x="223" y="34"/>
                </a:lnTo>
                <a:lnTo>
                  <a:pt x="237" y="36"/>
                </a:lnTo>
                <a:lnTo>
                  <a:pt x="239" y="36"/>
                </a:lnTo>
                <a:lnTo>
                  <a:pt x="250" y="40"/>
                </a:lnTo>
                <a:lnTo>
                  <a:pt x="248" y="40"/>
                </a:lnTo>
                <a:lnTo>
                  <a:pt x="262" y="42"/>
                </a:lnTo>
                <a:lnTo>
                  <a:pt x="275" y="44"/>
                </a:lnTo>
                <a:lnTo>
                  <a:pt x="287" y="46"/>
                </a:lnTo>
                <a:lnTo>
                  <a:pt x="300" y="48"/>
                </a:lnTo>
                <a:lnTo>
                  <a:pt x="315" y="52"/>
                </a:lnTo>
                <a:lnTo>
                  <a:pt x="325" y="53"/>
                </a:lnTo>
                <a:lnTo>
                  <a:pt x="338" y="55"/>
                </a:lnTo>
                <a:lnTo>
                  <a:pt x="350" y="57"/>
                </a:lnTo>
                <a:lnTo>
                  <a:pt x="363" y="59"/>
                </a:lnTo>
                <a:lnTo>
                  <a:pt x="379" y="63"/>
                </a:lnTo>
                <a:lnTo>
                  <a:pt x="388" y="65"/>
                </a:lnTo>
                <a:lnTo>
                  <a:pt x="402" y="67"/>
                </a:lnTo>
                <a:lnTo>
                  <a:pt x="415" y="69"/>
                </a:lnTo>
                <a:lnTo>
                  <a:pt x="417" y="69"/>
                </a:lnTo>
                <a:lnTo>
                  <a:pt x="429" y="73"/>
                </a:lnTo>
                <a:lnTo>
                  <a:pt x="427" y="73"/>
                </a:lnTo>
                <a:lnTo>
                  <a:pt x="440" y="75"/>
                </a:lnTo>
                <a:lnTo>
                  <a:pt x="454" y="77"/>
                </a:lnTo>
                <a:lnTo>
                  <a:pt x="456" y="77"/>
                </a:lnTo>
                <a:lnTo>
                  <a:pt x="467" y="80"/>
                </a:lnTo>
                <a:lnTo>
                  <a:pt x="465" y="80"/>
                </a:lnTo>
                <a:lnTo>
                  <a:pt x="479" y="82"/>
                </a:lnTo>
                <a:lnTo>
                  <a:pt x="492" y="84"/>
                </a:lnTo>
                <a:lnTo>
                  <a:pt x="494" y="84"/>
                </a:lnTo>
                <a:lnTo>
                  <a:pt x="505" y="88"/>
                </a:lnTo>
                <a:lnTo>
                  <a:pt x="504" y="88"/>
                </a:lnTo>
                <a:lnTo>
                  <a:pt x="517" y="90"/>
                </a:lnTo>
                <a:lnTo>
                  <a:pt x="530" y="92"/>
                </a:lnTo>
                <a:lnTo>
                  <a:pt x="532" y="92"/>
                </a:lnTo>
                <a:lnTo>
                  <a:pt x="544" y="96"/>
                </a:lnTo>
                <a:lnTo>
                  <a:pt x="542" y="96"/>
                </a:lnTo>
                <a:lnTo>
                  <a:pt x="555" y="98"/>
                </a:lnTo>
                <a:lnTo>
                  <a:pt x="569" y="100"/>
                </a:lnTo>
                <a:lnTo>
                  <a:pt x="571" y="100"/>
                </a:lnTo>
                <a:lnTo>
                  <a:pt x="582" y="103"/>
                </a:lnTo>
                <a:lnTo>
                  <a:pt x="580" y="103"/>
                </a:lnTo>
                <a:lnTo>
                  <a:pt x="594" y="105"/>
                </a:lnTo>
                <a:lnTo>
                  <a:pt x="607" y="107"/>
                </a:lnTo>
                <a:lnTo>
                  <a:pt x="609" y="107"/>
                </a:lnTo>
                <a:lnTo>
                  <a:pt x="621" y="111"/>
                </a:lnTo>
                <a:lnTo>
                  <a:pt x="619" y="111"/>
                </a:lnTo>
                <a:lnTo>
                  <a:pt x="632" y="113"/>
                </a:lnTo>
                <a:lnTo>
                  <a:pt x="636" y="115"/>
                </a:lnTo>
                <a:lnTo>
                  <a:pt x="638" y="119"/>
                </a:lnTo>
                <a:lnTo>
                  <a:pt x="636" y="123"/>
                </a:lnTo>
                <a:lnTo>
                  <a:pt x="630" y="125"/>
                </a:lnTo>
                <a:lnTo>
                  <a:pt x="617" y="123"/>
                </a:lnTo>
                <a:lnTo>
                  <a:pt x="617" y="123"/>
                </a:lnTo>
                <a:lnTo>
                  <a:pt x="605" y="119"/>
                </a:lnTo>
                <a:lnTo>
                  <a:pt x="605" y="119"/>
                </a:lnTo>
                <a:lnTo>
                  <a:pt x="592" y="117"/>
                </a:lnTo>
                <a:lnTo>
                  <a:pt x="578" y="115"/>
                </a:lnTo>
                <a:lnTo>
                  <a:pt x="578" y="115"/>
                </a:lnTo>
                <a:lnTo>
                  <a:pt x="567" y="111"/>
                </a:lnTo>
                <a:lnTo>
                  <a:pt x="567" y="111"/>
                </a:lnTo>
                <a:lnTo>
                  <a:pt x="553" y="109"/>
                </a:lnTo>
                <a:lnTo>
                  <a:pt x="540" y="107"/>
                </a:lnTo>
                <a:lnTo>
                  <a:pt x="540" y="107"/>
                </a:lnTo>
                <a:lnTo>
                  <a:pt x="529" y="103"/>
                </a:lnTo>
                <a:lnTo>
                  <a:pt x="529" y="103"/>
                </a:lnTo>
                <a:lnTo>
                  <a:pt x="515" y="101"/>
                </a:lnTo>
                <a:lnTo>
                  <a:pt x="502" y="100"/>
                </a:lnTo>
                <a:lnTo>
                  <a:pt x="502" y="100"/>
                </a:lnTo>
                <a:lnTo>
                  <a:pt x="490" y="96"/>
                </a:lnTo>
                <a:lnTo>
                  <a:pt x="490" y="96"/>
                </a:lnTo>
                <a:lnTo>
                  <a:pt x="477" y="94"/>
                </a:lnTo>
                <a:lnTo>
                  <a:pt x="463" y="92"/>
                </a:lnTo>
                <a:lnTo>
                  <a:pt x="463" y="92"/>
                </a:lnTo>
                <a:lnTo>
                  <a:pt x="452" y="88"/>
                </a:lnTo>
                <a:lnTo>
                  <a:pt x="452" y="88"/>
                </a:lnTo>
                <a:lnTo>
                  <a:pt x="438" y="86"/>
                </a:lnTo>
                <a:lnTo>
                  <a:pt x="425" y="84"/>
                </a:lnTo>
                <a:lnTo>
                  <a:pt x="425" y="84"/>
                </a:lnTo>
                <a:lnTo>
                  <a:pt x="413" y="80"/>
                </a:lnTo>
                <a:lnTo>
                  <a:pt x="413" y="80"/>
                </a:lnTo>
                <a:lnTo>
                  <a:pt x="400" y="78"/>
                </a:lnTo>
                <a:lnTo>
                  <a:pt x="386" y="77"/>
                </a:lnTo>
                <a:lnTo>
                  <a:pt x="375" y="75"/>
                </a:lnTo>
                <a:lnTo>
                  <a:pt x="361" y="71"/>
                </a:lnTo>
                <a:lnTo>
                  <a:pt x="348" y="69"/>
                </a:lnTo>
                <a:lnTo>
                  <a:pt x="337" y="67"/>
                </a:lnTo>
                <a:lnTo>
                  <a:pt x="323" y="65"/>
                </a:lnTo>
                <a:lnTo>
                  <a:pt x="312" y="63"/>
                </a:lnTo>
                <a:lnTo>
                  <a:pt x="298" y="59"/>
                </a:lnTo>
                <a:lnTo>
                  <a:pt x="285" y="57"/>
                </a:lnTo>
                <a:lnTo>
                  <a:pt x="273" y="55"/>
                </a:lnTo>
                <a:lnTo>
                  <a:pt x="260" y="53"/>
                </a:lnTo>
                <a:lnTo>
                  <a:pt x="246" y="52"/>
                </a:lnTo>
                <a:lnTo>
                  <a:pt x="246" y="52"/>
                </a:lnTo>
                <a:lnTo>
                  <a:pt x="235" y="48"/>
                </a:lnTo>
                <a:lnTo>
                  <a:pt x="235" y="48"/>
                </a:lnTo>
                <a:lnTo>
                  <a:pt x="221" y="46"/>
                </a:lnTo>
                <a:lnTo>
                  <a:pt x="208" y="44"/>
                </a:lnTo>
                <a:lnTo>
                  <a:pt x="196" y="42"/>
                </a:lnTo>
                <a:lnTo>
                  <a:pt x="183" y="40"/>
                </a:lnTo>
                <a:lnTo>
                  <a:pt x="169" y="38"/>
                </a:lnTo>
                <a:lnTo>
                  <a:pt x="158" y="36"/>
                </a:lnTo>
                <a:lnTo>
                  <a:pt x="145" y="32"/>
                </a:lnTo>
                <a:lnTo>
                  <a:pt x="131" y="30"/>
                </a:lnTo>
                <a:lnTo>
                  <a:pt x="120" y="29"/>
                </a:lnTo>
                <a:lnTo>
                  <a:pt x="106" y="27"/>
                </a:lnTo>
                <a:lnTo>
                  <a:pt x="93" y="25"/>
                </a:lnTo>
                <a:lnTo>
                  <a:pt x="81" y="23"/>
                </a:lnTo>
                <a:lnTo>
                  <a:pt x="68" y="21"/>
                </a:lnTo>
                <a:lnTo>
                  <a:pt x="54" y="19"/>
                </a:lnTo>
                <a:lnTo>
                  <a:pt x="43" y="17"/>
                </a:lnTo>
                <a:lnTo>
                  <a:pt x="29" y="15"/>
                </a:lnTo>
                <a:lnTo>
                  <a:pt x="16" y="13"/>
                </a:lnTo>
                <a:lnTo>
                  <a:pt x="4" y="11"/>
                </a:lnTo>
                <a:lnTo>
                  <a:pt x="0" y="7"/>
                </a:lnTo>
                <a:lnTo>
                  <a:pt x="0" y="4"/>
                </a:lnTo>
                <a:lnTo>
                  <a:pt x="2" y="0"/>
                </a:lnTo>
                <a:lnTo>
                  <a:pt x="6" y="0"/>
                </a:lnTo>
                <a:lnTo>
                  <a:pt x="6"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60" name="Freeform 103"/>
          <p:cNvSpPr>
            <a:spLocks/>
          </p:cNvSpPr>
          <p:nvPr/>
        </p:nvSpPr>
        <p:spPr bwMode="auto">
          <a:xfrm>
            <a:off x="8828455" y="2469348"/>
            <a:ext cx="18882" cy="11780"/>
          </a:xfrm>
          <a:custGeom>
            <a:avLst/>
            <a:gdLst>
              <a:gd name="T0" fmla="*/ 6 w 25"/>
              <a:gd name="T1" fmla="*/ 0 h 13"/>
              <a:gd name="T2" fmla="*/ 20 w 25"/>
              <a:gd name="T3" fmla="*/ 2 h 13"/>
              <a:gd name="T4" fmla="*/ 23 w 25"/>
              <a:gd name="T5" fmla="*/ 4 h 13"/>
              <a:gd name="T6" fmla="*/ 25 w 25"/>
              <a:gd name="T7" fmla="*/ 8 h 13"/>
              <a:gd name="T8" fmla="*/ 23 w 25"/>
              <a:gd name="T9" fmla="*/ 12 h 13"/>
              <a:gd name="T10" fmla="*/ 18 w 25"/>
              <a:gd name="T11" fmla="*/ 13 h 13"/>
              <a:gd name="T12" fmla="*/ 4 w 25"/>
              <a:gd name="T13" fmla="*/ 12 h 13"/>
              <a:gd name="T14" fmla="*/ 0 w 25"/>
              <a:gd name="T15" fmla="*/ 10 h 13"/>
              <a:gd name="T16" fmla="*/ 0 w 25"/>
              <a:gd name="T17" fmla="*/ 4 h 13"/>
              <a:gd name="T18" fmla="*/ 2 w 25"/>
              <a:gd name="T19" fmla="*/ 0 h 13"/>
              <a:gd name="T20" fmla="*/ 6 w 25"/>
              <a:gd name="T21" fmla="*/ 0 h 13"/>
              <a:gd name="T22" fmla="*/ 6 w 25"/>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3">
                <a:moveTo>
                  <a:pt x="6" y="0"/>
                </a:moveTo>
                <a:lnTo>
                  <a:pt x="20" y="2"/>
                </a:lnTo>
                <a:lnTo>
                  <a:pt x="23" y="4"/>
                </a:lnTo>
                <a:lnTo>
                  <a:pt x="25" y="8"/>
                </a:lnTo>
                <a:lnTo>
                  <a:pt x="23" y="12"/>
                </a:lnTo>
                <a:lnTo>
                  <a:pt x="18" y="13"/>
                </a:lnTo>
                <a:lnTo>
                  <a:pt x="4" y="12"/>
                </a:lnTo>
                <a:lnTo>
                  <a:pt x="0" y="10"/>
                </a:lnTo>
                <a:lnTo>
                  <a:pt x="0" y="4"/>
                </a:lnTo>
                <a:lnTo>
                  <a:pt x="2" y="0"/>
                </a:lnTo>
                <a:lnTo>
                  <a:pt x="6" y="0"/>
                </a:lnTo>
                <a:lnTo>
                  <a:pt x="6"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5165" name="Rectangle 108"/>
          <p:cNvSpPr>
            <a:spLocks noChangeArrowheads="1"/>
          </p:cNvSpPr>
          <p:nvPr/>
        </p:nvSpPr>
        <p:spPr bwMode="auto">
          <a:xfrm>
            <a:off x="410421" y="5963174"/>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50%</a:t>
            </a:r>
            <a:endParaRPr kumimoji="0" lang="he-IL" altLang="he-IL" sz="2800" b="0" i="0" u="none" strike="noStrike" cap="none" normalizeH="0" baseline="0" dirty="0" smtClean="0">
              <a:ln>
                <a:noFill/>
              </a:ln>
              <a:solidFill>
                <a:schemeClr val="tx1"/>
              </a:solidFill>
              <a:effectLst/>
            </a:endParaRPr>
          </a:p>
        </p:txBody>
      </p:sp>
      <p:sp>
        <p:nvSpPr>
          <p:cNvPr id="5166" name="Rectangle 109"/>
          <p:cNvSpPr>
            <a:spLocks noChangeArrowheads="1"/>
          </p:cNvSpPr>
          <p:nvPr/>
        </p:nvSpPr>
        <p:spPr bwMode="auto">
          <a:xfrm>
            <a:off x="410421" y="5136841"/>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55%</a:t>
            </a:r>
            <a:endParaRPr kumimoji="0" lang="he-IL" altLang="he-IL" sz="2800" b="0" i="0" u="none" strike="noStrike" cap="none" normalizeH="0" baseline="0" dirty="0" smtClean="0">
              <a:ln>
                <a:noFill/>
              </a:ln>
              <a:solidFill>
                <a:schemeClr val="tx1"/>
              </a:solidFill>
              <a:effectLst/>
            </a:endParaRPr>
          </a:p>
        </p:txBody>
      </p:sp>
      <p:sp>
        <p:nvSpPr>
          <p:cNvPr id="5167" name="Rectangle 110"/>
          <p:cNvSpPr>
            <a:spLocks noChangeArrowheads="1"/>
          </p:cNvSpPr>
          <p:nvPr/>
        </p:nvSpPr>
        <p:spPr bwMode="auto">
          <a:xfrm>
            <a:off x="410421" y="4308824"/>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60%</a:t>
            </a:r>
            <a:endParaRPr kumimoji="0" lang="he-IL" altLang="he-IL" sz="2800" b="0" i="0" u="none" strike="noStrike" cap="none" normalizeH="0" baseline="0" dirty="0" smtClean="0">
              <a:ln>
                <a:noFill/>
              </a:ln>
              <a:solidFill>
                <a:schemeClr val="tx1"/>
              </a:solidFill>
              <a:effectLst/>
            </a:endParaRPr>
          </a:p>
        </p:txBody>
      </p:sp>
      <p:sp>
        <p:nvSpPr>
          <p:cNvPr id="5168" name="Rectangle 111"/>
          <p:cNvSpPr>
            <a:spLocks noChangeArrowheads="1"/>
          </p:cNvSpPr>
          <p:nvPr/>
        </p:nvSpPr>
        <p:spPr bwMode="auto">
          <a:xfrm>
            <a:off x="410421" y="3482490"/>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65%</a:t>
            </a:r>
            <a:endParaRPr kumimoji="0" lang="he-IL" altLang="he-IL" sz="2800" b="0" i="0" u="none" strike="noStrike" cap="none" normalizeH="0" baseline="0" dirty="0" smtClean="0">
              <a:ln>
                <a:noFill/>
              </a:ln>
              <a:solidFill>
                <a:schemeClr val="tx1"/>
              </a:solidFill>
              <a:effectLst/>
            </a:endParaRPr>
          </a:p>
        </p:txBody>
      </p:sp>
      <p:sp>
        <p:nvSpPr>
          <p:cNvPr id="5169" name="Rectangle 112"/>
          <p:cNvSpPr>
            <a:spLocks noChangeArrowheads="1"/>
          </p:cNvSpPr>
          <p:nvPr/>
        </p:nvSpPr>
        <p:spPr bwMode="auto">
          <a:xfrm>
            <a:off x="410421" y="2654474"/>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70%</a:t>
            </a:r>
            <a:endParaRPr kumimoji="0" lang="he-IL" altLang="he-IL" sz="2800" b="0" i="0" u="none" strike="noStrike" cap="none" normalizeH="0" baseline="0" dirty="0" smtClean="0">
              <a:ln>
                <a:noFill/>
              </a:ln>
              <a:solidFill>
                <a:schemeClr val="tx1"/>
              </a:solidFill>
              <a:effectLst/>
            </a:endParaRPr>
          </a:p>
        </p:txBody>
      </p:sp>
      <p:sp>
        <p:nvSpPr>
          <p:cNvPr id="5170" name="Rectangle 113"/>
          <p:cNvSpPr>
            <a:spLocks noChangeArrowheads="1"/>
          </p:cNvSpPr>
          <p:nvPr/>
        </p:nvSpPr>
        <p:spPr bwMode="auto">
          <a:xfrm>
            <a:off x="410421" y="1828141"/>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75%</a:t>
            </a:r>
            <a:endParaRPr kumimoji="0" lang="he-IL" altLang="he-IL" sz="2800" b="0" i="0" u="none" strike="noStrike" cap="none" normalizeH="0" baseline="0" dirty="0" smtClean="0">
              <a:ln>
                <a:noFill/>
              </a:ln>
              <a:solidFill>
                <a:schemeClr val="tx1"/>
              </a:solidFill>
              <a:effectLst/>
            </a:endParaRPr>
          </a:p>
        </p:txBody>
      </p:sp>
      <p:sp>
        <p:nvSpPr>
          <p:cNvPr id="5171" name="Rectangle 114"/>
          <p:cNvSpPr>
            <a:spLocks noChangeArrowheads="1"/>
          </p:cNvSpPr>
          <p:nvPr/>
        </p:nvSpPr>
        <p:spPr bwMode="auto">
          <a:xfrm>
            <a:off x="410421" y="1000124"/>
            <a:ext cx="30617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80%</a:t>
            </a:r>
            <a:endParaRPr kumimoji="0" lang="he-IL" altLang="he-IL" sz="2800" b="0" i="0" u="none" strike="noStrike" cap="none" normalizeH="0" baseline="0" dirty="0" smtClean="0">
              <a:ln>
                <a:noFill/>
              </a:ln>
              <a:solidFill>
                <a:schemeClr val="tx1"/>
              </a:solidFill>
              <a:effectLst/>
            </a:endParaRPr>
          </a:p>
        </p:txBody>
      </p:sp>
      <p:sp>
        <p:nvSpPr>
          <p:cNvPr id="5172" name="Rectangle 115"/>
          <p:cNvSpPr>
            <a:spLocks noChangeArrowheads="1"/>
          </p:cNvSpPr>
          <p:nvPr/>
        </p:nvSpPr>
        <p:spPr bwMode="auto">
          <a:xfrm>
            <a:off x="657796" y="6138202"/>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rPr>
              <a:t>$25</a:t>
            </a:r>
            <a:endParaRPr kumimoji="0" lang="he-IL" altLang="he-IL" sz="2800" b="0" i="0" u="none" strike="noStrike" cap="none" normalizeH="0" baseline="0" smtClean="0">
              <a:ln>
                <a:noFill/>
              </a:ln>
              <a:solidFill>
                <a:schemeClr val="tx1"/>
              </a:solidFill>
              <a:effectLst/>
            </a:endParaRPr>
          </a:p>
        </p:txBody>
      </p:sp>
      <p:sp>
        <p:nvSpPr>
          <p:cNvPr id="5173" name="Rectangle 116"/>
          <p:cNvSpPr>
            <a:spLocks noChangeArrowheads="1"/>
          </p:cNvSpPr>
          <p:nvPr/>
        </p:nvSpPr>
        <p:spPr bwMode="auto">
          <a:xfrm>
            <a:off x="1818294" y="6138202"/>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rPr>
              <a:t>$35</a:t>
            </a:r>
            <a:endParaRPr kumimoji="0" lang="he-IL" altLang="he-IL" sz="2800" b="0" i="0" u="none" strike="noStrike" cap="none" normalizeH="0" baseline="0" smtClean="0">
              <a:ln>
                <a:noFill/>
              </a:ln>
              <a:solidFill>
                <a:schemeClr val="tx1"/>
              </a:solidFill>
              <a:effectLst/>
            </a:endParaRPr>
          </a:p>
        </p:txBody>
      </p:sp>
      <p:sp>
        <p:nvSpPr>
          <p:cNvPr id="5174" name="Rectangle 117"/>
          <p:cNvSpPr>
            <a:spLocks noChangeArrowheads="1"/>
          </p:cNvSpPr>
          <p:nvPr/>
        </p:nvSpPr>
        <p:spPr bwMode="auto">
          <a:xfrm>
            <a:off x="2980243" y="6138202"/>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rPr>
              <a:t>$45</a:t>
            </a:r>
            <a:endParaRPr kumimoji="0" lang="he-IL" altLang="he-IL" sz="2800" b="0" i="0" u="none" strike="noStrike" cap="none" normalizeH="0" baseline="0" smtClean="0">
              <a:ln>
                <a:noFill/>
              </a:ln>
              <a:solidFill>
                <a:schemeClr val="tx1"/>
              </a:solidFill>
              <a:effectLst/>
            </a:endParaRPr>
          </a:p>
        </p:txBody>
      </p:sp>
      <p:sp>
        <p:nvSpPr>
          <p:cNvPr id="5175" name="Rectangle 118"/>
          <p:cNvSpPr>
            <a:spLocks noChangeArrowheads="1"/>
          </p:cNvSpPr>
          <p:nvPr/>
        </p:nvSpPr>
        <p:spPr bwMode="auto">
          <a:xfrm>
            <a:off x="4142193" y="6138202"/>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rPr>
              <a:t>$55</a:t>
            </a:r>
            <a:endParaRPr kumimoji="0" lang="he-IL" altLang="he-IL" sz="2800" b="0" i="0" u="none" strike="noStrike" cap="none" normalizeH="0" baseline="0" smtClean="0">
              <a:ln>
                <a:noFill/>
              </a:ln>
              <a:solidFill>
                <a:schemeClr val="tx1"/>
              </a:solidFill>
              <a:effectLst/>
            </a:endParaRPr>
          </a:p>
        </p:txBody>
      </p:sp>
      <p:sp>
        <p:nvSpPr>
          <p:cNvPr id="5176" name="Rectangle 119"/>
          <p:cNvSpPr>
            <a:spLocks noChangeArrowheads="1"/>
          </p:cNvSpPr>
          <p:nvPr/>
        </p:nvSpPr>
        <p:spPr bwMode="auto">
          <a:xfrm>
            <a:off x="5304142" y="6138202"/>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rPr>
              <a:t>$65</a:t>
            </a:r>
            <a:endParaRPr kumimoji="0" lang="he-IL" altLang="he-IL" sz="2800" b="0" i="0" u="none" strike="noStrike" cap="none" normalizeH="0" baseline="0" smtClean="0">
              <a:ln>
                <a:noFill/>
              </a:ln>
              <a:solidFill>
                <a:schemeClr val="tx1"/>
              </a:solidFill>
              <a:effectLst/>
            </a:endParaRPr>
          </a:p>
        </p:txBody>
      </p:sp>
      <p:sp>
        <p:nvSpPr>
          <p:cNvPr id="5177" name="Rectangle 120"/>
          <p:cNvSpPr>
            <a:spLocks noChangeArrowheads="1"/>
          </p:cNvSpPr>
          <p:nvPr/>
        </p:nvSpPr>
        <p:spPr bwMode="auto">
          <a:xfrm>
            <a:off x="6464639" y="6138202"/>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rPr>
              <a:t>$75</a:t>
            </a:r>
            <a:endParaRPr kumimoji="0" lang="he-IL" altLang="he-IL" sz="2800" b="0" i="0" u="none" strike="noStrike" cap="none" normalizeH="0" baseline="0" smtClean="0">
              <a:ln>
                <a:noFill/>
              </a:ln>
              <a:solidFill>
                <a:schemeClr val="tx1"/>
              </a:solidFill>
              <a:effectLst/>
            </a:endParaRPr>
          </a:p>
        </p:txBody>
      </p:sp>
      <p:sp>
        <p:nvSpPr>
          <p:cNvPr id="5178" name="Rectangle 121"/>
          <p:cNvSpPr>
            <a:spLocks noChangeArrowheads="1"/>
          </p:cNvSpPr>
          <p:nvPr/>
        </p:nvSpPr>
        <p:spPr bwMode="auto">
          <a:xfrm>
            <a:off x="7626589" y="6138202"/>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rPr>
              <a:t>$85</a:t>
            </a:r>
            <a:endParaRPr kumimoji="0" lang="he-IL" altLang="he-IL" sz="2800" b="0" i="0" u="none" strike="noStrike" cap="none" normalizeH="0" baseline="0" smtClean="0">
              <a:ln>
                <a:noFill/>
              </a:ln>
              <a:solidFill>
                <a:schemeClr val="tx1"/>
              </a:solidFill>
              <a:effectLst/>
            </a:endParaRPr>
          </a:p>
        </p:txBody>
      </p:sp>
      <p:sp>
        <p:nvSpPr>
          <p:cNvPr id="5179" name="Rectangle 122"/>
          <p:cNvSpPr>
            <a:spLocks noChangeArrowheads="1"/>
          </p:cNvSpPr>
          <p:nvPr/>
        </p:nvSpPr>
        <p:spPr bwMode="auto">
          <a:xfrm>
            <a:off x="8788538" y="6138202"/>
            <a:ext cx="25487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rPr>
              <a:t>$95</a:t>
            </a:r>
            <a:endParaRPr kumimoji="0" lang="he-IL" altLang="he-IL" sz="2800" b="0" i="0" u="none" strike="noStrike" cap="none" normalizeH="0" baseline="0" smtClean="0">
              <a:ln>
                <a:noFill/>
              </a:ln>
              <a:solidFill>
                <a:schemeClr val="tx1"/>
              </a:solidFill>
              <a:effectLst/>
            </a:endParaRPr>
          </a:p>
        </p:txBody>
      </p:sp>
      <p:sp>
        <p:nvSpPr>
          <p:cNvPr id="125" name="Freeform 29"/>
          <p:cNvSpPr>
            <a:spLocks/>
          </p:cNvSpPr>
          <p:nvPr/>
        </p:nvSpPr>
        <p:spPr bwMode="auto">
          <a:xfrm>
            <a:off x="1887260" y="2339761"/>
            <a:ext cx="81336" cy="94246"/>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126" name="Freeform 30"/>
          <p:cNvSpPr>
            <a:spLocks/>
          </p:cNvSpPr>
          <p:nvPr/>
        </p:nvSpPr>
        <p:spPr bwMode="auto">
          <a:xfrm>
            <a:off x="1887260" y="2339761"/>
            <a:ext cx="81336" cy="94246"/>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FFC000"/>
          </a:solidFill>
          <a:ln w="9525">
            <a:solidFill>
              <a:srgbClr val="FFC000"/>
            </a:solidFill>
            <a:prstDash val="solid"/>
            <a:round/>
            <a:headEnd/>
            <a:tailEnd/>
          </a:ln>
        </p:spPr>
        <p:txBody>
          <a:bodyPr vert="horz" wrap="square" lIns="91440" tIns="45720" rIns="91440" bIns="45720" numCol="1" anchor="t" anchorCtr="0" compatLnSpc="1">
            <a:prstTxWarp prst="textNoShape">
              <a:avLst/>
            </a:prstTxWarp>
          </a:bodyPr>
          <a:lstStyle/>
          <a:p>
            <a:endParaRPr lang="he-IL">
              <a:solidFill>
                <a:srgbClr val="FFC000"/>
              </a:solidFill>
              <a:latin typeface="Arial" panose="020B0604020202020204" pitchFamily="34" charset="0"/>
              <a:cs typeface="Arial" panose="020B0604020202020204" pitchFamily="34" charset="0"/>
            </a:endParaRPr>
          </a:p>
        </p:txBody>
      </p:sp>
      <p:sp>
        <p:nvSpPr>
          <p:cNvPr id="127" name="Freeform 37"/>
          <p:cNvSpPr>
            <a:spLocks/>
          </p:cNvSpPr>
          <p:nvPr/>
        </p:nvSpPr>
        <p:spPr bwMode="auto">
          <a:xfrm>
            <a:off x="2505998" y="2195026"/>
            <a:ext cx="81336" cy="92562"/>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128" name="Freeform 38"/>
          <p:cNvSpPr>
            <a:spLocks/>
          </p:cNvSpPr>
          <p:nvPr/>
        </p:nvSpPr>
        <p:spPr bwMode="auto">
          <a:xfrm>
            <a:off x="2505998" y="2195026"/>
            <a:ext cx="81336" cy="92562"/>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FF0000"/>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he-IL" sz="2800">
              <a:latin typeface="Arial" panose="020B0604020202020204" pitchFamily="34" charset="0"/>
              <a:cs typeface="Arial" panose="020B0604020202020204" pitchFamily="34" charset="0"/>
            </a:endParaRPr>
          </a:p>
        </p:txBody>
      </p:sp>
      <p:sp>
        <p:nvSpPr>
          <p:cNvPr id="129" name="Rectangle 73"/>
          <p:cNvSpPr>
            <a:spLocks noChangeArrowheads="1"/>
          </p:cNvSpPr>
          <p:nvPr/>
        </p:nvSpPr>
        <p:spPr bwMode="auto">
          <a:xfrm>
            <a:off x="1824093" y="2107012"/>
            <a:ext cx="1538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rPr>
              <a:t>יוון</a:t>
            </a:r>
            <a:endParaRPr kumimoji="0" lang="he-IL" altLang="he-IL" sz="2800" b="0" i="0" u="none" strike="noStrike" cap="none" normalizeH="0" baseline="0" dirty="0" smtClean="0">
              <a:ln>
                <a:noFill/>
              </a:ln>
              <a:solidFill>
                <a:schemeClr val="tx1"/>
              </a:solidFill>
              <a:effectLst/>
            </a:endParaRPr>
          </a:p>
        </p:txBody>
      </p:sp>
      <p:sp>
        <p:nvSpPr>
          <p:cNvPr id="130" name="Rectangle 77"/>
          <p:cNvSpPr>
            <a:spLocks noChangeArrowheads="1"/>
          </p:cNvSpPr>
          <p:nvPr/>
        </p:nvSpPr>
        <p:spPr bwMode="auto">
          <a:xfrm>
            <a:off x="2215420" y="1971192"/>
            <a:ext cx="4648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400" b="1" i="0" u="none" strike="noStrike" cap="none" normalizeH="0" baseline="0" dirty="0" smtClean="0">
                <a:ln>
                  <a:noFill/>
                </a:ln>
                <a:solidFill>
                  <a:srgbClr val="FF0000"/>
                </a:solidFill>
                <a:effectLst/>
              </a:rPr>
              <a:t>ישראל</a:t>
            </a:r>
            <a:endParaRPr kumimoji="0" lang="he-IL" altLang="he-IL" sz="2800" b="1" i="0" u="none" strike="noStrike" cap="none" normalizeH="0" baseline="0" dirty="0" smtClean="0">
              <a:ln>
                <a:noFill/>
              </a:ln>
              <a:solidFill>
                <a:srgbClr val="FF0000"/>
              </a:solidFill>
              <a:effectLst/>
            </a:endParaRPr>
          </a:p>
        </p:txBody>
      </p:sp>
      <p:sp>
        <p:nvSpPr>
          <p:cNvPr id="123" name="מלבן 122"/>
          <p:cNvSpPr/>
          <p:nvPr/>
        </p:nvSpPr>
        <p:spPr>
          <a:xfrm>
            <a:off x="-109727" y="-91329"/>
            <a:ext cx="9309672" cy="353943"/>
          </a:xfrm>
          <a:prstGeom prst="rect">
            <a:avLst/>
          </a:prstGeom>
        </p:spPr>
        <p:txBody>
          <a:bodyPr wrap="square">
            <a:spAutoFit/>
          </a:bodyPr>
          <a:lstStyle/>
          <a:p>
            <a:pPr algn="r" rtl="1">
              <a:defRPr sz="1800" b="1" i="0" u="none" strike="noStrike" kern="1200" baseline="0">
                <a:solidFill>
                  <a:sysClr val="windowText" lastClr="000000"/>
                </a:solidFill>
                <a:latin typeface="+mn-lt"/>
                <a:ea typeface="+mn-ea"/>
                <a:cs typeface="+mn-cs"/>
              </a:defRPr>
            </a:pPr>
            <a:r>
              <a:rPr lang="he-IL" sz="17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חלקו של סקטור </a:t>
            </a:r>
            <a:r>
              <a:rPr lang="he-IL" sz="1700" b="1" dirty="0">
                <a:solidFill>
                  <a:schemeClr val="bg1"/>
                </a:solidFill>
                <a:latin typeface="Tahoma" panose="020B0604030504040204" pitchFamily="34" charset="0"/>
                <a:ea typeface="Tahoma" panose="020B0604030504040204" pitchFamily="34" charset="0"/>
                <a:cs typeface="Tahoma" panose="020B0604030504040204" pitchFamily="34" charset="0"/>
              </a:rPr>
              <a:t>השירותים </a:t>
            </a:r>
            <a:r>
              <a:rPr lang="he-IL" sz="17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למעט הייטק בסך </a:t>
            </a:r>
            <a:r>
              <a:rPr lang="he-IL" sz="1700" b="1" dirty="0">
                <a:solidFill>
                  <a:schemeClr val="bg1"/>
                </a:solidFill>
                <a:latin typeface="Tahoma" panose="020B0604030504040204" pitchFamily="34" charset="0"/>
                <a:ea typeface="Tahoma" panose="020B0604030504040204" pitchFamily="34" charset="0"/>
                <a:cs typeface="Tahoma" panose="020B0604030504040204" pitchFamily="34" charset="0"/>
              </a:rPr>
              <a:t>התעסוקה לפי פריון </a:t>
            </a:r>
            <a:r>
              <a:rPr lang="he-IL" sz="17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העבודה</a:t>
            </a:r>
            <a:endParaRPr lang="he-IL" sz="17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24" name="מלבן 123"/>
          <p:cNvSpPr/>
          <p:nvPr/>
        </p:nvSpPr>
        <p:spPr>
          <a:xfrm>
            <a:off x="1597440" y="180000"/>
            <a:ext cx="7592280" cy="369332"/>
          </a:xfrm>
          <a:prstGeom prst="rect">
            <a:avLst/>
          </a:prstGeom>
        </p:spPr>
        <p:txBody>
          <a:bodyPr wrap="square">
            <a:spAutoFit/>
          </a:bodyPr>
          <a:lstStyle/>
          <a:p>
            <a:pPr algn="ctr" rtl="1">
              <a:defRPr/>
            </a:pPr>
            <a:r>
              <a:rPr lang="he-IL" altLang="en-US" dirty="0">
                <a:solidFill>
                  <a:schemeClr val="bg1"/>
                </a:solidFill>
              </a:rPr>
              <a:t>מדינות ה-</a:t>
            </a:r>
            <a:r>
              <a:rPr lang="en-US" altLang="en-US" dirty="0">
                <a:solidFill>
                  <a:schemeClr val="bg1"/>
                </a:solidFill>
              </a:rPr>
              <a:t>OECD</a:t>
            </a:r>
            <a:r>
              <a:rPr lang="he-IL" altLang="en-US" dirty="0">
                <a:solidFill>
                  <a:schemeClr val="bg1"/>
                </a:solidFill>
              </a:rPr>
              <a:t>, פריון לשעת עבודה בדולרים לפי שקילות כוח קנייה של 2015</a:t>
            </a:r>
            <a:endParaRPr lang="en-US" altLang="en-US" dirty="0">
              <a:solidFill>
                <a:schemeClr val="bg1"/>
              </a:solidFill>
            </a:endParaRPr>
          </a:p>
        </p:txBody>
      </p:sp>
      <p:sp>
        <p:nvSpPr>
          <p:cNvPr id="131" name="Rectangle 102"/>
          <p:cNvSpPr>
            <a:spLocks noChangeArrowheads="1"/>
          </p:cNvSpPr>
          <p:nvPr/>
        </p:nvSpPr>
        <p:spPr bwMode="auto">
          <a:xfrm>
            <a:off x="6671925" y="3661485"/>
            <a:ext cx="1859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2000" b="1" i="0" u="none" strike="noStrike" cap="none" normalizeH="0" baseline="0" dirty="0" smtClean="0">
                <a:ln>
                  <a:noFill/>
                </a:ln>
                <a:solidFill>
                  <a:srgbClr val="FF0000"/>
                </a:solidFill>
                <a:effectLst/>
              </a:rPr>
              <a:t>R</a:t>
            </a:r>
            <a:endParaRPr kumimoji="0" lang="he-IL" altLang="he-IL" sz="2000" b="1" i="0" u="none" strike="noStrike" cap="none" normalizeH="0" baseline="0" dirty="0" smtClean="0">
              <a:ln>
                <a:noFill/>
              </a:ln>
              <a:solidFill>
                <a:schemeClr val="tx1"/>
              </a:solidFill>
              <a:effectLst/>
            </a:endParaRPr>
          </a:p>
        </p:txBody>
      </p:sp>
      <p:sp>
        <p:nvSpPr>
          <p:cNvPr id="132" name="Rectangle 103"/>
          <p:cNvSpPr>
            <a:spLocks noChangeArrowheads="1"/>
          </p:cNvSpPr>
          <p:nvPr/>
        </p:nvSpPr>
        <p:spPr bwMode="auto">
          <a:xfrm>
            <a:off x="6793083" y="3634053"/>
            <a:ext cx="1554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2000" b="1" i="0" u="none" strike="noStrike" cap="none" normalizeH="0" baseline="0" dirty="0" smtClean="0">
                <a:ln>
                  <a:noFill/>
                </a:ln>
                <a:solidFill>
                  <a:srgbClr val="FF0000"/>
                </a:solidFill>
                <a:effectLst/>
              </a:rPr>
              <a:t>² </a:t>
            </a:r>
            <a:endParaRPr kumimoji="0" lang="he-IL" altLang="he-IL" sz="2000" b="1" i="0" u="none" strike="noStrike" cap="none" normalizeH="0" baseline="0" dirty="0" smtClean="0">
              <a:ln>
                <a:noFill/>
              </a:ln>
              <a:solidFill>
                <a:schemeClr val="tx1"/>
              </a:solidFill>
              <a:effectLst/>
            </a:endParaRPr>
          </a:p>
        </p:txBody>
      </p:sp>
      <p:sp>
        <p:nvSpPr>
          <p:cNvPr id="133" name="Rectangle 104"/>
          <p:cNvSpPr>
            <a:spLocks noChangeArrowheads="1"/>
          </p:cNvSpPr>
          <p:nvPr/>
        </p:nvSpPr>
        <p:spPr bwMode="auto">
          <a:xfrm>
            <a:off x="6875333" y="3656112"/>
            <a:ext cx="7181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en-US" altLang="he-IL" sz="2000" b="1" i="0" u="none" strike="noStrike" cap="none" normalizeH="0" baseline="0" dirty="0" smtClean="0">
                <a:ln>
                  <a:noFill/>
                </a:ln>
                <a:solidFill>
                  <a:srgbClr val="FF0000"/>
                </a:solidFill>
                <a:effectLst/>
              </a:rPr>
              <a:t>0.58</a:t>
            </a:r>
            <a:r>
              <a:rPr kumimoji="0" lang="he-IL" altLang="he-IL" sz="2000" b="1" i="0" u="none" strike="noStrike" cap="none" normalizeH="0" baseline="0" dirty="0" smtClean="0">
                <a:ln>
                  <a:noFill/>
                </a:ln>
                <a:solidFill>
                  <a:srgbClr val="FF0000"/>
                </a:solidFill>
                <a:effectLst/>
              </a:rPr>
              <a:t>= </a:t>
            </a:r>
            <a:endParaRPr kumimoji="0" lang="he-IL" altLang="he-IL" sz="2000" b="1" i="0" u="none" strike="noStrike" cap="none" normalizeH="0" baseline="0" dirty="0" smtClean="0">
              <a:ln>
                <a:noFill/>
              </a:ln>
              <a:solidFill>
                <a:schemeClr val="tx1"/>
              </a:solidFill>
              <a:effectLst/>
            </a:endParaRPr>
          </a:p>
        </p:txBody>
      </p:sp>
      <p:sp>
        <p:nvSpPr>
          <p:cNvPr id="134" name="מלבן 133"/>
          <p:cNvSpPr/>
          <p:nvPr/>
        </p:nvSpPr>
        <p:spPr>
          <a:xfrm>
            <a:off x="3584001" y="6269555"/>
            <a:ext cx="2093843" cy="307777"/>
          </a:xfrm>
          <a:prstGeom prst="rect">
            <a:avLst/>
          </a:prstGeom>
        </p:spPr>
        <p:txBody>
          <a:bodyPr wrap="none">
            <a:spAutoFit/>
          </a:bodyPr>
          <a:lstStyle/>
          <a:p>
            <a:pPr algn="ctr">
              <a:defRPr sz="1000" b="1" i="0" u="none" strike="noStrike" kern="1200" baseline="0">
                <a:solidFill>
                  <a:sysClr val="windowText" lastClr="000000"/>
                </a:solidFill>
                <a:latin typeface="+mn-lt"/>
                <a:ea typeface="+mn-ea"/>
                <a:cs typeface="+mn-cs"/>
              </a:defRPr>
            </a:pPr>
            <a:r>
              <a:rPr lang="he-IL" sz="1400" dirty="0">
                <a:latin typeface="Arial" panose="020B0604020202020204" pitchFamily="34" charset="0"/>
                <a:cs typeface="Arial" panose="020B0604020202020204" pitchFamily="34" charset="0"/>
              </a:rPr>
              <a:t>פריון לשעת עבודה (2015)</a:t>
            </a:r>
          </a:p>
        </p:txBody>
      </p:sp>
      <p:sp>
        <p:nvSpPr>
          <p:cNvPr id="135" name="Text Box 3"/>
          <p:cNvSpPr txBox="1">
            <a:spLocks noChangeArrowheads="1"/>
          </p:cNvSpPr>
          <p:nvPr/>
        </p:nvSpPr>
        <p:spPr bwMode="auto">
          <a:xfrm>
            <a:off x="5931065" y="6396882"/>
            <a:ext cx="31956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r" rtl="1" eaLnBrk="0" hangingPunct="0">
              <a:spcBef>
                <a:spcPct val="20000"/>
              </a:spcBef>
              <a:buFont typeface="Arial" pitchFamily="34" charset="0"/>
              <a:buChar char="•"/>
              <a:defRPr sz="3200">
                <a:solidFill>
                  <a:schemeClr val="tx1"/>
                </a:solidFill>
                <a:latin typeface="Calibri"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he-IL" altLang="en-US" sz="1400" b="1" dirty="0">
                <a:latin typeface="Arial" pitchFamily="34" charset="0"/>
              </a:rPr>
              <a:t>מקור: איתן רגב, המכון הישראלי לדמוקרטיה. נתונים: </a:t>
            </a:r>
            <a:r>
              <a:rPr lang="en-US" altLang="en-US" sz="1400" b="1" dirty="0">
                <a:latin typeface="Arial" pitchFamily="34" charset="0"/>
              </a:rPr>
              <a:t>OECD</a:t>
            </a:r>
          </a:p>
        </p:txBody>
      </p:sp>
      <p:cxnSp>
        <p:nvCxnSpPr>
          <p:cNvPr id="136" name="מחבר ישר 135"/>
          <p:cNvCxnSpPr/>
          <p:nvPr/>
        </p:nvCxnSpPr>
        <p:spPr>
          <a:xfrm>
            <a:off x="3107682" y="1134079"/>
            <a:ext cx="0" cy="4913243"/>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45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dissolve">
                                      <p:cBhvr>
                                        <p:cTn id="7" dur="500"/>
                                        <p:tgtEl>
                                          <p:spTgt spid="13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2"/>
                                        </p:tgtEl>
                                        <p:attrNameLst>
                                          <p:attrName>style.visibility</p:attrName>
                                        </p:attrNameLst>
                                      </p:cBhvr>
                                      <p:to>
                                        <p:strVal val="visible"/>
                                      </p:to>
                                    </p:set>
                                    <p:animEffect transition="in" filter="dissolve">
                                      <p:cBhvr>
                                        <p:cTn id="10" dur="500"/>
                                        <p:tgtEl>
                                          <p:spTgt spid="13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dissolve">
                                      <p:cBhvr>
                                        <p:cTn id="13"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תרשים 3"/>
          <p:cNvGraphicFramePr>
            <a:graphicFrameLocks/>
          </p:cNvGraphicFramePr>
          <p:nvPr>
            <p:extLst>
              <p:ext uri="{D42A27DB-BD31-4B8C-83A1-F6EECF244321}">
                <p14:modId xmlns:p14="http://schemas.microsoft.com/office/powerpoint/2010/main" val="1136340115"/>
              </p:ext>
            </p:extLst>
          </p:nvPr>
        </p:nvGraphicFramePr>
        <p:xfrm>
          <a:off x="110720" y="0"/>
          <a:ext cx="9015983" cy="639688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Box 3"/>
          <p:cNvSpPr txBox="1">
            <a:spLocks noChangeArrowheads="1"/>
          </p:cNvSpPr>
          <p:nvPr/>
        </p:nvSpPr>
        <p:spPr bwMode="auto">
          <a:xfrm>
            <a:off x="5931065" y="6396882"/>
            <a:ext cx="31956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r" rtl="1" eaLnBrk="0" hangingPunct="0">
              <a:spcBef>
                <a:spcPct val="20000"/>
              </a:spcBef>
              <a:buFont typeface="Arial" pitchFamily="34" charset="0"/>
              <a:buChar char="•"/>
              <a:defRPr sz="3200">
                <a:solidFill>
                  <a:schemeClr val="tx1"/>
                </a:solidFill>
                <a:latin typeface="Calibri"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he-IL" altLang="en-US" sz="1400" b="1" dirty="0">
                <a:latin typeface="Arial" pitchFamily="34" charset="0"/>
              </a:rPr>
              <a:t>מקור: איתן רגב, המכון הישראלי לדמוקרטיה. נתונים: </a:t>
            </a:r>
            <a:r>
              <a:rPr lang="en-US" altLang="en-US" sz="1400" b="1" dirty="0">
                <a:latin typeface="Arial" pitchFamily="34" charset="0"/>
              </a:rPr>
              <a:t>OECD</a:t>
            </a:r>
          </a:p>
        </p:txBody>
      </p:sp>
    </p:spTree>
    <p:extLst>
      <p:ext uri="{BB962C8B-B14F-4D97-AF65-F5344CB8AC3E}">
        <p14:creationId xmlns:p14="http://schemas.microsoft.com/office/powerpoint/2010/main" val="2205995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8"/>
          <p:cNvSpPr>
            <a:spLocks noEditPoints="1"/>
          </p:cNvSpPr>
          <p:nvPr/>
        </p:nvSpPr>
        <p:spPr bwMode="auto">
          <a:xfrm>
            <a:off x="493715" y="3920383"/>
            <a:ext cx="4219575" cy="1599692"/>
          </a:xfrm>
          <a:custGeom>
            <a:avLst/>
            <a:gdLst>
              <a:gd name="T0" fmla="*/ 3797 w 5316"/>
              <a:gd name="T1" fmla="*/ 0 h 2319"/>
              <a:gd name="T2" fmla="*/ 5316 w 5316"/>
              <a:gd name="T3" fmla="*/ 0 h 2319"/>
              <a:gd name="T4" fmla="*/ 5316 w 5316"/>
              <a:gd name="T5" fmla="*/ 2319 h 2319"/>
              <a:gd name="T6" fmla="*/ 3797 w 5316"/>
              <a:gd name="T7" fmla="*/ 2319 h 2319"/>
              <a:gd name="T8" fmla="*/ 3797 w 5316"/>
              <a:gd name="T9" fmla="*/ 0 h 2319"/>
              <a:gd name="T10" fmla="*/ 0 w 5316"/>
              <a:gd name="T11" fmla="*/ 860 h 2319"/>
              <a:gd name="T12" fmla="*/ 1518 w 5316"/>
              <a:gd name="T13" fmla="*/ 860 h 2319"/>
              <a:gd name="T14" fmla="*/ 1518 w 5316"/>
              <a:gd name="T15" fmla="*/ 2319 h 2319"/>
              <a:gd name="T16" fmla="*/ 0 w 5316"/>
              <a:gd name="T17" fmla="*/ 2319 h 2319"/>
              <a:gd name="T18" fmla="*/ 0 w 5316"/>
              <a:gd name="T19" fmla="*/ 860 h 2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16" h="2319">
                <a:moveTo>
                  <a:pt x="3797" y="0"/>
                </a:moveTo>
                <a:lnTo>
                  <a:pt x="5316" y="0"/>
                </a:lnTo>
                <a:lnTo>
                  <a:pt x="5316" y="2319"/>
                </a:lnTo>
                <a:lnTo>
                  <a:pt x="3797" y="2319"/>
                </a:lnTo>
                <a:lnTo>
                  <a:pt x="3797" y="0"/>
                </a:lnTo>
                <a:close/>
                <a:moveTo>
                  <a:pt x="0" y="860"/>
                </a:moveTo>
                <a:lnTo>
                  <a:pt x="1518" y="860"/>
                </a:lnTo>
                <a:lnTo>
                  <a:pt x="1518" y="2319"/>
                </a:lnTo>
                <a:lnTo>
                  <a:pt x="0" y="2319"/>
                </a:lnTo>
                <a:lnTo>
                  <a:pt x="0" y="860"/>
                </a:lnTo>
                <a:close/>
              </a:path>
            </a:pathLst>
          </a:custGeom>
          <a:solidFill>
            <a:srgbClr val="8064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9" name="Freeform 9"/>
          <p:cNvSpPr>
            <a:spLocks noEditPoints="1"/>
          </p:cNvSpPr>
          <p:nvPr/>
        </p:nvSpPr>
        <p:spPr bwMode="auto">
          <a:xfrm>
            <a:off x="493715" y="2556510"/>
            <a:ext cx="4219575" cy="1956865"/>
          </a:xfrm>
          <a:custGeom>
            <a:avLst/>
            <a:gdLst>
              <a:gd name="T0" fmla="*/ 3797 w 5316"/>
              <a:gd name="T1" fmla="*/ 0 h 2838"/>
              <a:gd name="T2" fmla="*/ 5316 w 5316"/>
              <a:gd name="T3" fmla="*/ 0 h 2838"/>
              <a:gd name="T4" fmla="*/ 5316 w 5316"/>
              <a:gd name="T5" fmla="*/ 1978 h 2838"/>
              <a:gd name="T6" fmla="*/ 3797 w 5316"/>
              <a:gd name="T7" fmla="*/ 1978 h 2838"/>
              <a:gd name="T8" fmla="*/ 3797 w 5316"/>
              <a:gd name="T9" fmla="*/ 0 h 2838"/>
              <a:gd name="T10" fmla="*/ 0 w 5316"/>
              <a:gd name="T11" fmla="*/ 1505 h 2838"/>
              <a:gd name="T12" fmla="*/ 1518 w 5316"/>
              <a:gd name="T13" fmla="*/ 1505 h 2838"/>
              <a:gd name="T14" fmla="*/ 1518 w 5316"/>
              <a:gd name="T15" fmla="*/ 2838 h 2838"/>
              <a:gd name="T16" fmla="*/ 0 w 5316"/>
              <a:gd name="T17" fmla="*/ 2838 h 2838"/>
              <a:gd name="T18" fmla="*/ 0 w 5316"/>
              <a:gd name="T19" fmla="*/ 1505 h 2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16" h="2838">
                <a:moveTo>
                  <a:pt x="3797" y="0"/>
                </a:moveTo>
                <a:lnTo>
                  <a:pt x="5316" y="0"/>
                </a:lnTo>
                <a:lnTo>
                  <a:pt x="5316" y="1978"/>
                </a:lnTo>
                <a:lnTo>
                  <a:pt x="3797" y="1978"/>
                </a:lnTo>
                <a:lnTo>
                  <a:pt x="3797" y="0"/>
                </a:lnTo>
                <a:close/>
                <a:moveTo>
                  <a:pt x="0" y="1505"/>
                </a:moveTo>
                <a:lnTo>
                  <a:pt x="1518" y="1505"/>
                </a:lnTo>
                <a:lnTo>
                  <a:pt x="1518" y="2838"/>
                </a:lnTo>
                <a:lnTo>
                  <a:pt x="0" y="2838"/>
                </a:lnTo>
                <a:lnTo>
                  <a:pt x="0" y="1505"/>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0" name="Freeform 10"/>
          <p:cNvSpPr>
            <a:spLocks noEditPoints="1"/>
          </p:cNvSpPr>
          <p:nvPr/>
        </p:nvSpPr>
        <p:spPr bwMode="auto">
          <a:xfrm>
            <a:off x="493715" y="1775970"/>
            <a:ext cx="4219575" cy="1818961"/>
          </a:xfrm>
          <a:custGeom>
            <a:avLst/>
            <a:gdLst>
              <a:gd name="T0" fmla="*/ 3797 w 5316"/>
              <a:gd name="T1" fmla="*/ 0 h 2637"/>
              <a:gd name="T2" fmla="*/ 5316 w 5316"/>
              <a:gd name="T3" fmla="*/ 0 h 2637"/>
              <a:gd name="T4" fmla="*/ 5316 w 5316"/>
              <a:gd name="T5" fmla="*/ 1132 h 2637"/>
              <a:gd name="T6" fmla="*/ 3797 w 5316"/>
              <a:gd name="T7" fmla="*/ 1132 h 2637"/>
              <a:gd name="T8" fmla="*/ 3797 w 5316"/>
              <a:gd name="T9" fmla="*/ 0 h 2637"/>
              <a:gd name="T10" fmla="*/ 0 w 5316"/>
              <a:gd name="T11" fmla="*/ 1766 h 2637"/>
              <a:gd name="T12" fmla="*/ 1518 w 5316"/>
              <a:gd name="T13" fmla="*/ 1766 h 2637"/>
              <a:gd name="T14" fmla="*/ 1518 w 5316"/>
              <a:gd name="T15" fmla="*/ 2637 h 2637"/>
              <a:gd name="T16" fmla="*/ 0 w 5316"/>
              <a:gd name="T17" fmla="*/ 2637 h 2637"/>
              <a:gd name="T18" fmla="*/ 0 w 5316"/>
              <a:gd name="T19" fmla="*/ 1766 h 2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16" h="2637">
                <a:moveTo>
                  <a:pt x="3797" y="0"/>
                </a:moveTo>
                <a:lnTo>
                  <a:pt x="5316" y="0"/>
                </a:lnTo>
                <a:lnTo>
                  <a:pt x="5316" y="1132"/>
                </a:lnTo>
                <a:lnTo>
                  <a:pt x="3797" y="1132"/>
                </a:lnTo>
                <a:lnTo>
                  <a:pt x="3797" y="0"/>
                </a:lnTo>
                <a:close/>
                <a:moveTo>
                  <a:pt x="0" y="1766"/>
                </a:moveTo>
                <a:lnTo>
                  <a:pt x="1518" y="1766"/>
                </a:lnTo>
                <a:lnTo>
                  <a:pt x="1518" y="2637"/>
                </a:lnTo>
                <a:lnTo>
                  <a:pt x="0" y="2637"/>
                </a:lnTo>
                <a:lnTo>
                  <a:pt x="0" y="1766"/>
                </a:lnTo>
                <a:close/>
              </a:path>
            </a:pathLst>
          </a:custGeom>
          <a:solidFill>
            <a:srgbClr val="C050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1" name="Freeform 11"/>
          <p:cNvSpPr>
            <a:spLocks noEditPoints="1"/>
          </p:cNvSpPr>
          <p:nvPr/>
        </p:nvSpPr>
        <p:spPr bwMode="auto">
          <a:xfrm>
            <a:off x="493715" y="1283649"/>
            <a:ext cx="4219575" cy="1710016"/>
          </a:xfrm>
          <a:custGeom>
            <a:avLst/>
            <a:gdLst>
              <a:gd name="T0" fmla="*/ 3797 w 5316"/>
              <a:gd name="T1" fmla="*/ 0 h 2480"/>
              <a:gd name="T2" fmla="*/ 5316 w 5316"/>
              <a:gd name="T3" fmla="*/ 0 h 2480"/>
              <a:gd name="T4" fmla="*/ 5316 w 5316"/>
              <a:gd name="T5" fmla="*/ 714 h 2480"/>
              <a:gd name="T6" fmla="*/ 3797 w 5316"/>
              <a:gd name="T7" fmla="*/ 714 h 2480"/>
              <a:gd name="T8" fmla="*/ 3797 w 5316"/>
              <a:gd name="T9" fmla="*/ 0 h 2480"/>
              <a:gd name="T10" fmla="*/ 0 w 5316"/>
              <a:gd name="T11" fmla="*/ 2281 h 2480"/>
              <a:gd name="T12" fmla="*/ 1518 w 5316"/>
              <a:gd name="T13" fmla="*/ 2281 h 2480"/>
              <a:gd name="T14" fmla="*/ 1518 w 5316"/>
              <a:gd name="T15" fmla="*/ 2480 h 2480"/>
              <a:gd name="T16" fmla="*/ 0 w 5316"/>
              <a:gd name="T17" fmla="*/ 2480 h 2480"/>
              <a:gd name="T18" fmla="*/ 0 w 5316"/>
              <a:gd name="T19" fmla="*/ 228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16" h="2480">
                <a:moveTo>
                  <a:pt x="3797" y="0"/>
                </a:moveTo>
                <a:lnTo>
                  <a:pt x="5316" y="0"/>
                </a:lnTo>
                <a:lnTo>
                  <a:pt x="5316" y="714"/>
                </a:lnTo>
                <a:lnTo>
                  <a:pt x="3797" y="714"/>
                </a:lnTo>
                <a:lnTo>
                  <a:pt x="3797" y="0"/>
                </a:lnTo>
                <a:close/>
                <a:moveTo>
                  <a:pt x="0" y="2281"/>
                </a:moveTo>
                <a:lnTo>
                  <a:pt x="1518" y="2281"/>
                </a:lnTo>
                <a:lnTo>
                  <a:pt x="1518" y="2480"/>
                </a:lnTo>
                <a:lnTo>
                  <a:pt x="0" y="2480"/>
                </a:lnTo>
                <a:lnTo>
                  <a:pt x="0" y="2281"/>
                </a:lnTo>
                <a:close/>
              </a:path>
            </a:pathLst>
          </a:custGeom>
          <a:solidFill>
            <a:srgbClr val="9BBB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a:p>
        </p:txBody>
      </p:sp>
      <p:sp>
        <p:nvSpPr>
          <p:cNvPr id="12" name="Rectangle 12"/>
          <p:cNvSpPr>
            <a:spLocks noChangeArrowheads="1"/>
          </p:cNvSpPr>
          <p:nvPr/>
        </p:nvSpPr>
        <p:spPr bwMode="auto">
          <a:xfrm>
            <a:off x="226342" y="5515937"/>
            <a:ext cx="4982914" cy="6896"/>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he-IL"/>
          </a:p>
        </p:txBody>
      </p:sp>
      <p:sp>
        <p:nvSpPr>
          <p:cNvPr id="14" name="Rectangle 14"/>
          <p:cNvSpPr>
            <a:spLocks noChangeArrowheads="1"/>
          </p:cNvSpPr>
          <p:nvPr/>
        </p:nvSpPr>
        <p:spPr bwMode="auto">
          <a:xfrm>
            <a:off x="3904097" y="4645762"/>
            <a:ext cx="28373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latin typeface="Calibri" pitchFamily="34" charset="0"/>
                <a:cs typeface="+mn-cs"/>
              </a:rPr>
              <a:t>12.8</a:t>
            </a:r>
            <a:endParaRPr kumimoji="0" lang="he-IL" altLang="he-IL" sz="2000" b="0" i="0" u="none" strike="noStrike" cap="none" normalizeH="0" baseline="0" smtClean="0">
              <a:ln>
                <a:noFill/>
              </a:ln>
              <a:solidFill>
                <a:schemeClr val="tx1"/>
              </a:solidFill>
              <a:effectLst/>
              <a:cs typeface="+mn-cs"/>
            </a:endParaRPr>
          </a:p>
        </p:txBody>
      </p:sp>
      <p:sp>
        <p:nvSpPr>
          <p:cNvPr id="15" name="Rectangle 15"/>
          <p:cNvSpPr>
            <a:spLocks noChangeArrowheads="1"/>
          </p:cNvSpPr>
          <p:nvPr/>
        </p:nvSpPr>
        <p:spPr bwMode="auto">
          <a:xfrm>
            <a:off x="4211367" y="4645762"/>
            <a:ext cx="126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Calibri" pitchFamily="34" charset="0"/>
                <a:cs typeface="+mn-cs"/>
              </a:rPr>
              <a:t>%</a:t>
            </a:r>
            <a:endParaRPr kumimoji="0" lang="he-IL" altLang="he-IL" sz="2000" b="0" i="0" u="none" strike="noStrike" cap="none" normalizeH="0" baseline="0" dirty="0" smtClean="0">
              <a:ln>
                <a:noFill/>
              </a:ln>
              <a:solidFill>
                <a:schemeClr val="tx1"/>
              </a:solidFill>
              <a:effectLst/>
              <a:cs typeface="+mn-cs"/>
            </a:endParaRPr>
          </a:p>
        </p:txBody>
      </p:sp>
      <p:sp>
        <p:nvSpPr>
          <p:cNvPr id="16" name="Rectangle 16"/>
          <p:cNvSpPr>
            <a:spLocks noChangeArrowheads="1"/>
          </p:cNvSpPr>
          <p:nvPr/>
        </p:nvSpPr>
        <p:spPr bwMode="auto">
          <a:xfrm>
            <a:off x="987077" y="4942255"/>
            <a:ext cx="2003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latin typeface="Calibri" pitchFamily="34" charset="0"/>
                <a:cs typeface="+mn-cs"/>
              </a:rPr>
              <a:t>8.1</a:t>
            </a:r>
            <a:endParaRPr kumimoji="0" lang="he-IL" altLang="he-IL" sz="2000" b="0" i="0" u="none" strike="noStrike" cap="none" normalizeH="0" baseline="0" smtClean="0">
              <a:ln>
                <a:noFill/>
              </a:ln>
              <a:solidFill>
                <a:schemeClr val="tx1"/>
              </a:solidFill>
              <a:effectLst/>
              <a:cs typeface="+mn-cs"/>
            </a:endParaRPr>
          </a:p>
        </p:txBody>
      </p:sp>
      <p:sp>
        <p:nvSpPr>
          <p:cNvPr id="17" name="Rectangle 17"/>
          <p:cNvSpPr>
            <a:spLocks noChangeArrowheads="1"/>
          </p:cNvSpPr>
          <p:nvPr/>
        </p:nvSpPr>
        <p:spPr bwMode="auto">
          <a:xfrm>
            <a:off x="1187179" y="4942255"/>
            <a:ext cx="126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Calibri" pitchFamily="34" charset="0"/>
                <a:cs typeface="+mn-cs"/>
              </a:rPr>
              <a:t>%</a:t>
            </a:r>
            <a:endParaRPr kumimoji="0" lang="he-IL" altLang="he-IL" sz="2000" b="0" i="0" u="none" strike="noStrike" cap="none" normalizeH="0" baseline="0" dirty="0" smtClean="0">
              <a:ln>
                <a:noFill/>
              </a:ln>
              <a:solidFill>
                <a:schemeClr val="tx1"/>
              </a:solidFill>
              <a:effectLst/>
              <a:cs typeface="+mn-cs"/>
            </a:endParaRPr>
          </a:p>
        </p:txBody>
      </p:sp>
      <p:sp>
        <p:nvSpPr>
          <p:cNvPr id="18" name="Rectangle 18"/>
          <p:cNvSpPr>
            <a:spLocks noChangeArrowheads="1"/>
          </p:cNvSpPr>
          <p:nvPr/>
        </p:nvSpPr>
        <p:spPr bwMode="auto">
          <a:xfrm>
            <a:off x="3904097" y="3164666"/>
            <a:ext cx="28373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latin typeface="Calibri" pitchFamily="34" charset="0"/>
                <a:cs typeface="+mn-cs"/>
              </a:rPr>
              <a:t>10.9</a:t>
            </a:r>
            <a:endParaRPr kumimoji="0" lang="he-IL" altLang="he-IL" sz="2000" b="0" i="0" u="none" strike="noStrike" cap="none" normalizeH="0" baseline="0" smtClean="0">
              <a:ln>
                <a:noFill/>
              </a:ln>
              <a:solidFill>
                <a:schemeClr val="tx1"/>
              </a:solidFill>
              <a:effectLst/>
              <a:cs typeface="+mn-cs"/>
            </a:endParaRPr>
          </a:p>
        </p:txBody>
      </p:sp>
      <p:sp>
        <p:nvSpPr>
          <p:cNvPr id="19" name="Rectangle 19"/>
          <p:cNvSpPr>
            <a:spLocks noChangeArrowheads="1"/>
          </p:cNvSpPr>
          <p:nvPr/>
        </p:nvSpPr>
        <p:spPr bwMode="auto">
          <a:xfrm>
            <a:off x="4201842" y="3164666"/>
            <a:ext cx="126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Calibri" pitchFamily="34" charset="0"/>
                <a:cs typeface="+mn-cs"/>
              </a:rPr>
              <a:t>%</a:t>
            </a:r>
            <a:endParaRPr kumimoji="0" lang="he-IL" altLang="he-IL" sz="2000" b="0" i="0" u="none" strike="noStrike" cap="none" normalizeH="0" baseline="0" dirty="0" smtClean="0">
              <a:ln>
                <a:noFill/>
              </a:ln>
              <a:solidFill>
                <a:schemeClr val="tx1"/>
              </a:solidFill>
              <a:effectLst/>
              <a:cs typeface="+mn-cs"/>
            </a:endParaRPr>
          </a:p>
        </p:txBody>
      </p:sp>
      <p:sp>
        <p:nvSpPr>
          <p:cNvPr id="20" name="Rectangle 20"/>
          <p:cNvSpPr>
            <a:spLocks noChangeArrowheads="1"/>
          </p:cNvSpPr>
          <p:nvPr/>
        </p:nvSpPr>
        <p:spPr bwMode="auto">
          <a:xfrm>
            <a:off x="987077" y="3981060"/>
            <a:ext cx="2003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latin typeface="Calibri" pitchFamily="34" charset="0"/>
                <a:cs typeface="+mn-cs"/>
              </a:rPr>
              <a:t>7.3</a:t>
            </a:r>
            <a:endParaRPr kumimoji="0" lang="he-IL" altLang="he-IL" sz="2000" b="0" i="0" u="none" strike="noStrike" cap="none" normalizeH="0" baseline="0" smtClean="0">
              <a:ln>
                <a:noFill/>
              </a:ln>
              <a:solidFill>
                <a:schemeClr val="tx1"/>
              </a:solidFill>
              <a:effectLst/>
              <a:cs typeface="+mn-cs"/>
            </a:endParaRPr>
          </a:p>
        </p:txBody>
      </p:sp>
      <p:sp>
        <p:nvSpPr>
          <p:cNvPr id="21" name="Rectangle 21"/>
          <p:cNvSpPr>
            <a:spLocks noChangeArrowheads="1"/>
          </p:cNvSpPr>
          <p:nvPr/>
        </p:nvSpPr>
        <p:spPr bwMode="auto">
          <a:xfrm>
            <a:off x="1196704" y="3981060"/>
            <a:ext cx="126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Calibri" pitchFamily="34" charset="0"/>
                <a:cs typeface="+mn-cs"/>
              </a:rPr>
              <a:t>%</a:t>
            </a:r>
            <a:endParaRPr kumimoji="0" lang="he-IL" altLang="he-IL" sz="2000" b="0" i="0" u="none" strike="noStrike" cap="none" normalizeH="0" baseline="0" dirty="0" smtClean="0">
              <a:ln>
                <a:noFill/>
              </a:ln>
              <a:solidFill>
                <a:schemeClr val="tx1"/>
              </a:solidFill>
              <a:effectLst/>
              <a:cs typeface="+mn-cs"/>
            </a:endParaRPr>
          </a:p>
        </p:txBody>
      </p:sp>
      <p:sp>
        <p:nvSpPr>
          <p:cNvPr id="22" name="Rectangle 22"/>
          <p:cNvSpPr>
            <a:spLocks noChangeArrowheads="1"/>
          </p:cNvSpPr>
          <p:nvPr/>
        </p:nvSpPr>
        <p:spPr bwMode="auto">
          <a:xfrm>
            <a:off x="3946177" y="2093150"/>
            <a:ext cx="2003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latin typeface="Calibri" pitchFamily="34" charset="0"/>
                <a:cs typeface="+mn-cs"/>
              </a:rPr>
              <a:t>6.2</a:t>
            </a:r>
            <a:endParaRPr kumimoji="0" lang="he-IL" altLang="he-IL" sz="2000" b="0" i="0" u="none" strike="noStrike" cap="none" normalizeH="0" baseline="0" smtClean="0">
              <a:ln>
                <a:noFill/>
              </a:ln>
              <a:solidFill>
                <a:schemeClr val="tx1"/>
              </a:solidFill>
              <a:effectLst/>
              <a:cs typeface="+mn-cs"/>
            </a:endParaRPr>
          </a:p>
        </p:txBody>
      </p:sp>
      <p:sp>
        <p:nvSpPr>
          <p:cNvPr id="23" name="Rectangle 23"/>
          <p:cNvSpPr>
            <a:spLocks noChangeArrowheads="1"/>
          </p:cNvSpPr>
          <p:nvPr/>
        </p:nvSpPr>
        <p:spPr bwMode="auto">
          <a:xfrm>
            <a:off x="4165329" y="2093150"/>
            <a:ext cx="126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Calibri" pitchFamily="34" charset="0"/>
                <a:cs typeface="+mn-cs"/>
              </a:rPr>
              <a:t>%</a:t>
            </a:r>
            <a:endParaRPr kumimoji="0" lang="he-IL" altLang="he-IL" sz="2000" b="0" i="0" u="none" strike="noStrike" cap="none" normalizeH="0" baseline="0" dirty="0" smtClean="0">
              <a:ln>
                <a:noFill/>
              </a:ln>
              <a:solidFill>
                <a:schemeClr val="tx1"/>
              </a:solidFill>
              <a:effectLst/>
              <a:cs typeface="+mn-cs"/>
            </a:endParaRPr>
          </a:p>
        </p:txBody>
      </p:sp>
      <p:sp>
        <p:nvSpPr>
          <p:cNvPr id="24" name="Rectangle 24"/>
          <p:cNvSpPr>
            <a:spLocks noChangeArrowheads="1"/>
          </p:cNvSpPr>
          <p:nvPr/>
        </p:nvSpPr>
        <p:spPr bwMode="auto">
          <a:xfrm>
            <a:off x="987077" y="3219828"/>
            <a:ext cx="2003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latin typeface="Calibri" pitchFamily="34" charset="0"/>
                <a:cs typeface="+mn-cs"/>
              </a:rPr>
              <a:t>4.8</a:t>
            </a:r>
            <a:endParaRPr kumimoji="0" lang="he-IL" altLang="he-IL" sz="2000" b="0" i="0" u="none" strike="noStrike" cap="none" normalizeH="0" baseline="0" smtClean="0">
              <a:ln>
                <a:noFill/>
              </a:ln>
              <a:solidFill>
                <a:schemeClr val="tx1"/>
              </a:solidFill>
              <a:effectLst/>
              <a:cs typeface="+mn-cs"/>
            </a:endParaRPr>
          </a:p>
        </p:txBody>
      </p:sp>
      <p:sp>
        <p:nvSpPr>
          <p:cNvPr id="25" name="Rectangle 25"/>
          <p:cNvSpPr>
            <a:spLocks noChangeArrowheads="1"/>
          </p:cNvSpPr>
          <p:nvPr/>
        </p:nvSpPr>
        <p:spPr bwMode="auto">
          <a:xfrm>
            <a:off x="1196704" y="3219828"/>
            <a:ext cx="126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Calibri" pitchFamily="34" charset="0"/>
                <a:cs typeface="+mn-cs"/>
              </a:rPr>
              <a:t>%</a:t>
            </a:r>
            <a:endParaRPr kumimoji="0" lang="he-IL" altLang="he-IL" sz="2000" b="0" i="0" u="none" strike="noStrike" cap="none" normalizeH="0" baseline="0" dirty="0" smtClean="0">
              <a:ln>
                <a:noFill/>
              </a:ln>
              <a:solidFill>
                <a:schemeClr val="tx1"/>
              </a:solidFill>
              <a:effectLst/>
              <a:cs typeface="+mn-cs"/>
            </a:endParaRPr>
          </a:p>
        </p:txBody>
      </p:sp>
      <p:sp>
        <p:nvSpPr>
          <p:cNvPr id="26" name="Rectangle 26"/>
          <p:cNvSpPr>
            <a:spLocks noChangeArrowheads="1"/>
          </p:cNvSpPr>
          <p:nvPr/>
        </p:nvSpPr>
        <p:spPr bwMode="auto">
          <a:xfrm>
            <a:off x="3946177" y="1456030"/>
            <a:ext cx="2003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smtClean="0">
                <a:ln>
                  <a:noFill/>
                </a:ln>
                <a:solidFill>
                  <a:srgbClr val="000000"/>
                </a:solidFill>
                <a:effectLst/>
                <a:latin typeface="Calibri" pitchFamily="34" charset="0"/>
                <a:cs typeface="+mn-cs"/>
              </a:rPr>
              <a:t>3.9</a:t>
            </a:r>
            <a:endParaRPr kumimoji="0" lang="he-IL" altLang="he-IL" sz="2000" b="0" i="0" u="none" strike="noStrike" cap="none" normalizeH="0" baseline="0" smtClean="0">
              <a:ln>
                <a:noFill/>
              </a:ln>
              <a:solidFill>
                <a:schemeClr val="tx1"/>
              </a:solidFill>
              <a:effectLst/>
              <a:cs typeface="+mn-cs"/>
            </a:endParaRPr>
          </a:p>
        </p:txBody>
      </p:sp>
      <p:sp>
        <p:nvSpPr>
          <p:cNvPr id="27" name="Rectangle 27"/>
          <p:cNvSpPr>
            <a:spLocks noChangeArrowheads="1"/>
          </p:cNvSpPr>
          <p:nvPr/>
        </p:nvSpPr>
        <p:spPr bwMode="auto">
          <a:xfrm>
            <a:off x="4165329" y="1456030"/>
            <a:ext cx="126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Calibri" pitchFamily="34" charset="0"/>
                <a:cs typeface="+mn-cs"/>
              </a:rPr>
              <a:t>%</a:t>
            </a:r>
            <a:endParaRPr kumimoji="0" lang="he-IL" altLang="he-IL" sz="2000" b="0" i="0" u="none" strike="noStrike" cap="none" normalizeH="0" baseline="0" dirty="0" smtClean="0">
              <a:ln>
                <a:noFill/>
              </a:ln>
              <a:solidFill>
                <a:schemeClr val="tx1"/>
              </a:solidFill>
              <a:effectLst/>
              <a:cs typeface="+mn-cs"/>
            </a:endParaRPr>
          </a:p>
        </p:txBody>
      </p:sp>
      <p:sp>
        <p:nvSpPr>
          <p:cNvPr id="28" name="Rectangle 28"/>
          <p:cNvSpPr>
            <a:spLocks noChangeArrowheads="1"/>
          </p:cNvSpPr>
          <p:nvPr/>
        </p:nvSpPr>
        <p:spPr bwMode="auto">
          <a:xfrm>
            <a:off x="987077" y="2799444"/>
            <a:ext cx="2003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Calibri" pitchFamily="34" charset="0"/>
                <a:cs typeface="+mn-cs"/>
              </a:rPr>
              <a:t>1.1</a:t>
            </a:r>
            <a:endParaRPr kumimoji="0" lang="he-IL" altLang="he-IL" sz="2000" b="0" i="0" u="none" strike="noStrike" cap="none" normalizeH="0" baseline="0" dirty="0" smtClean="0">
              <a:ln>
                <a:noFill/>
              </a:ln>
              <a:solidFill>
                <a:schemeClr val="tx1"/>
              </a:solidFill>
              <a:effectLst/>
              <a:cs typeface="+mn-cs"/>
            </a:endParaRPr>
          </a:p>
        </p:txBody>
      </p:sp>
      <p:sp>
        <p:nvSpPr>
          <p:cNvPr id="29" name="Rectangle 29"/>
          <p:cNvSpPr>
            <a:spLocks noChangeArrowheads="1"/>
          </p:cNvSpPr>
          <p:nvPr/>
        </p:nvSpPr>
        <p:spPr bwMode="auto">
          <a:xfrm>
            <a:off x="1187179" y="2799444"/>
            <a:ext cx="1266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Calibri" pitchFamily="34" charset="0"/>
                <a:cs typeface="+mn-cs"/>
              </a:rPr>
              <a:t>%</a:t>
            </a:r>
            <a:endParaRPr kumimoji="0" lang="he-IL" altLang="he-IL" sz="2000" b="0" i="0" u="none" strike="noStrike" cap="none" normalizeH="0" baseline="0" dirty="0" smtClean="0">
              <a:ln>
                <a:noFill/>
              </a:ln>
              <a:solidFill>
                <a:schemeClr val="tx1"/>
              </a:solidFill>
              <a:effectLst/>
              <a:cs typeface="+mn-cs"/>
            </a:endParaRPr>
          </a:p>
        </p:txBody>
      </p:sp>
      <p:sp>
        <p:nvSpPr>
          <p:cNvPr id="30" name="Rectangle 30"/>
          <p:cNvSpPr>
            <a:spLocks noChangeArrowheads="1"/>
          </p:cNvSpPr>
          <p:nvPr/>
        </p:nvSpPr>
        <p:spPr bwMode="auto">
          <a:xfrm>
            <a:off x="3776256" y="5584750"/>
            <a:ext cx="633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lang="he-IL" altLang="he-IL" sz="2000" dirty="0">
                <a:solidFill>
                  <a:srgbClr val="164680"/>
                </a:solidFill>
              </a:rPr>
              <a:t>ישראל</a:t>
            </a:r>
          </a:p>
        </p:txBody>
      </p:sp>
      <p:sp>
        <p:nvSpPr>
          <p:cNvPr id="31" name="Rectangle 31"/>
          <p:cNvSpPr>
            <a:spLocks noChangeArrowheads="1"/>
          </p:cNvSpPr>
          <p:nvPr/>
        </p:nvSpPr>
        <p:spPr bwMode="auto">
          <a:xfrm>
            <a:off x="321539" y="5617988"/>
            <a:ext cx="15164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r" rtl="1" fontAlgn="base">
              <a:spcBef>
                <a:spcPct val="0"/>
              </a:spcBef>
              <a:spcAft>
                <a:spcPct val="0"/>
              </a:spcAft>
            </a:pPr>
            <a:r>
              <a:rPr lang="he-IL" altLang="he-IL" dirty="0">
                <a:solidFill>
                  <a:srgbClr val="164680"/>
                </a:solidFill>
                <a:latin typeface="Arial" pitchFamily="34" charset="0"/>
                <a:cs typeface="Arial" pitchFamily="34" charset="0"/>
              </a:rPr>
              <a:t>ממוצע ה-</a:t>
            </a:r>
            <a:r>
              <a:rPr lang="en-US" altLang="he-IL" dirty="0">
                <a:solidFill>
                  <a:srgbClr val="164680"/>
                </a:solidFill>
                <a:latin typeface="Arial" pitchFamily="34" charset="0"/>
                <a:cs typeface="Arial" pitchFamily="34" charset="0"/>
              </a:rPr>
              <a:t>OECD</a:t>
            </a:r>
            <a:endParaRPr lang="he-IL" altLang="he-IL" dirty="0">
              <a:solidFill>
                <a:srgbClr val="164680"/>
              </a:solidFill>
              <a:latin typeface="Arial" pitchFamily="34" charset="0"/>
              <a:cs typeface="Arial" pitchFamily="34" charset="0"/>
            </a:endParaRPr>
          </a:p>
        </p:txBody>
      </p:sp>
      <p:sp>
        <p:nvSpPr>
          <p:cNvPr id="36" name="Rectangle 36"/>
          <p:cNvSpPr>
            <a:spLocks noChangeArrowheads="1"/>
          </p:cNvSpPr>
          <p:nvPr/>
        </p:nvSpPr>
        <p:spPr bwMode="auto">
          <a:xfrm>
            <a:off x="7023039" y="1847679"/>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smtClean="0">
              <a:ln>
                <a:noFill/>
              </a:ln>
              <a:solidFill>
                <a:schemeClr val="tx1"/>
              </a:solidFill>
              <a:effectLst/>
              <a:latin typeface="Arial" pitchFamily="34" charset="0"/>
              <a:cs typeface="Arial" pitchFamily="34" charset="0"/>
            </a:endParaRPr>
          </a:p>
        </p:txBody>
      </p:sp>
      <p:sp>
        <p:nvSpPr>
          <p:cNvPr id="37" name="Rectangle 37"/>
          <p:cNvSpPr>
            <a:spLocks noChangeArrowheads="1"/>
          </p:cNvSpPr>
          <p:nvPr/>
        </p:nvSpPr>
        <p:spPr bwMode="auto">
          <a:xfrm>
            <a:off x="5291263" y="1221467"/>
            <a:ext cx="396125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lvl="0" algn="l"/>
            <a:r>
              <a:rPr lang="he-IL" altLang="he-IL" sz="1600" dirty="0">
                <a:solidFill>
                  <a:srgbClr val="000000"/>
                </a:solidFill>
              </a:rPr>
              <a:t>משקי בית כמקומות תעסוקה; משקי בית המייצרים מגוון טובין ושירותים לשימוש עצמי</a:t>
            </a:r>
            <a:endParaRPr kumimoji="0" lang="he-IL" altLang="he-IL"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40" name="Rectangle 40"/>
          <p:cNvSpPr>
            <a:spLocks noChangeArrowheads="1"/>
          </p:cNvSpPr>
          <p:nvPr/>
        </p:nvSpPr>
        <p:spPr bwMode="auto">
          <a:xfrm>
            <a:off x="5291263" y="1984627"/>
            <a:ext cx="38172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lvl="0" algn="l"/>
            <a:r>
              <a:rPr lang="he-IL" altLang="he-IL" sz="1600" dirty="0">
                <a:solidFill>
                  <a:srgbClr val="000000"/>
                </a:solidFill>
              </a:rPr>
              <a:t>מגורים </a:t>
            </a:r>
            <a:r>
              <a:rPr lang="he-IL" altLang="he-IL" sz="1600" dirty="0" smtClean="0">
                <a:solidFill>
                  <a:srgbClr val="000000"/>
                </a:solidFill>
              </a:rPr>
              <a:t>טיפוליים; </a:t>
            </a:r>
            <a:r>
              <a:rPr lang="he-IL" altLang="he-IL" sz="1600" dirty="0">
                <a:solidFill>
                  <a:srgbClr val="000000"/>
                </a:solidFill>
              </a:rPr>
              <a:t>שירותי רווחה וסעד ללא </a:t>
            </a:r>
            <a:r>
              <a:rPr lang="he-IL" altLang="he-IL" sz="1600" dirty="0" smtClean="0">
                <a:solidFill>
                  <a:srgbClr val="000000"/>
                </a:solidFill>
              </a:rPr>
              <a:t>מגורים</a:t>
            </a:r>
            <a:endParaRPr kumimoji="0" lang="he-IL" altLang="he-IL"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43" name="Rectangle 43"/>
          <p:cNvSpPr>
            <a:spLocks noChangeArrowheads="1"/>
          </p:cNvSpPr>
          <p:nvPr/>
        </p:nvSpPr>
        <p:spPr bwMode="auto">
          <a:xfrm>
            <a:off x="8312088" y="3321877"/>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smtClean="0">
              <a:ln>
                <a:noFill/>
              </a:ln>
              <a:solidFill>
                <a:schemeClr val="tx1"/>
              </a:solidFill>
              <a:effectLst/>
              <a:latin typeface="Arial" pitchFamily="34" charset="0"/>
              <a:cs typeface="Arial" pitchFamily="34" charset="0"/>
            </a:endParaRPr>
          </a:p>
        </p:txBody>
      </p:sp>
      <p:sp>
        <p:nvSpPr>
          <p:cNvPr id="45" name="Rectangle 45"/>
          <p:cNvSpPr>
            <a:spLocks noChangeArrowheads="1"/>
          </p:cNvSpPr>
          <p:nvPr/>
        </p:nvSpPr>
        <p:spPr bwMode="auto">
          <a:xfrm>
            <a:off x="6907151" y="3321877"/>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smtClean="0">
              <a:ln>
                <a:noFill/>
              </a:ln>
              <a:solidFill>
                <a:schemeClr val="tx1"/>
              </a:solidFill>
              <a:effectLst/>
              <a:latin typeface="Arial" pitchFamily="34" charset="0"/>
              <a:cs typeface="Arial" pitchFamily="34" charset="0"/>
            </a:endParaRPr>
          </a:p>
        </p:txBody>
      </p:sp>
      <p:sp>
        <p:nvSpPr>
          <p:cNvPr id="46" name="Rectangle 46"/>
          <p:cNvSpPr>
            <a:spLocks noChangeArrowheads="1"/>
          </p:cNvSpPr>
          <p:nvPr/>
        </p:nvSpPr>
        <p:spPr bwMode="auto">
          <a:xfrm>
            <a:off x="5291264" y="2927693"/>
            <a:ext cx="264877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lvl="0" algn="l"/>
            <a:r>
              <a:rPr lang="he-IL" altLang="he-IL" sz="1600" dirty="0" err="1">
                <a:solidFill>
                  <a:srgbClr val="000000"/>
                </a:solidFill>
              </a:rPr>
              <a:t>מינהל</a:t>
            </a:r>
            <a:r>
              <a:rPr lang="he-IL" altLang="he-IL" sz="1600" dirty="0">
                <a:solidFill>
                  <a:srgbClr val="000000"/>
                </a:solidFill>
              </a:rPr>
              <a:t> מקומי, </a:t>
            </a:r>
            <a:r>
              <a:rPr lang="he-IL" altLang="he-IL" sz="1600" dirty="0" err="1">
                <a:solidFill>
                  <a:srgbClr val="000000"/>
                </a:solidFill>
              </a:rPr>
              <a:t>מינהל</a:t>
            </a:r>
            <a:r>
              <a:rPr lang="he-IL" altLang="he-IL" sz="1600" dirty="0">
                <a:solidFill>
                  <a:srgbClr val="000000"/>
                </a:solidFill>
              </a:rPr>
              <a:t> ציבורי וביטחון; ביטוח לאומי חובה</a:t>
            </a:r>
            <a:endParaRPr kumimoji="0" lang="he-IL" altLang="he-IL"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48" name="Rectangle 48"/>
          <p:cNvSpPr>
            <a:spLocks noChangeArrowheads="1"/>
          </p:cNvSpPr>
          <p:nvPr/>
        </p:nvSpPr>
        <p:spPr bwMode="auto">
          <a:xfrm>
            <a:off x="5291264" y="4657255"/>
            <a:ext cx="4023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he-IL" altLang="he-IL" sz="1600" b="0" i="0" u="none" strike="noStrike" cap="none" normalizeH="0" baseline="0" dirty="0" smtClean="0">
                <a:ln>
                  <a:noFill/>
                </a:ln>
                <a:solidFill>
                  <a:srgbClr val="000000"/>
                </a:solidFill>
                <a:effectLst/>
                <a:latin typeface="Arial" pitchFamily="34" charset="0"/>
                <a:cs typeface="Arial" pitchFamily="34" charset="0"/>
              </a:rPr>
              <a:t>חינוך</a:t>
            </a:r>
            <a:endParaRPr kumimoji="0" lang="he-IL" altLang="he-IL" sz="24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52" name="Straight Connector 58"/>
          <p:cNvCxnSpPr/>
          <p:nvPr/>
        </p:nvCxnSpPr>
        <p:spPr bwMode="auto">
          <a:xfrm>
            <a:off x="4788024" y="1538191"/>
            <a:ext cx="420728" cy="0"/>
          </a:xfrm>
          <a:prstGeom prst="line">
            <a:avLst/>
          </a:prstGeom>
          <a:ln w="6350">
            <a:solidFill>
              <a:schemeClr val="tx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8"/>
          <p:cNvCxnSpPr/>
          <p:nvPr/>
        </p:nvCxnSpPr>
        <p:spPr bwMode="auto">
          <a:xfrm>
            <a:off x="4788024" y="2155442"/>
            <a:ext cx="420728" cy="0"/>
          </a:xfrm>
          <a:prstGeom prst="line">
            <a:avLst/>
          </a:prstGeom>
          <a:ln w="6350">
            <a:solidFill>
              <a:schemeClr val="tx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8"/>
          <p:cNvCxnSpPr/>
          <p:nvPr/>
        </p:nvCxnSpPr>
        <p:spPr bwMode="auto">
          <a:xfrm>
            <a:off x="4788024" y="3281389"/>
            <a:ext cx="420728" cy="0"/>
          </a:xfrm>
          <a:prstGeom prst="line">
            <a:avLst/>
          </a:prstGeom>
          <a:ln w="6350">
            <a:solidFill>
              <a:schemeClr val="tx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8"/>
          <p:cNvCxnSpPr/>
          <p:nvPr/>
        </p:nvCxnSpPr>
        <p:spPr bwMode="auto">
          <a:xfrm>
            <a:off x="4788024" y="4853479"/>
            <a:ext cx="420728" cy="0"/>
          </a:xfrm>
          <a:prstGeom prst="line">
            <a:avLst/>
          </a:prstGeom>
          <a:ln w="6350">
            <a:solidFill>
              <a:schemeClr val="tx1"/>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6" name="Rectangle 23"/>
          <p:cNvSpPr>
            <a:spLocks noChangeArrowheads="1"/>
          </p:cNvSpPr>
          <p:nvPr/>
        </p:nvSpPr>
        <p:spPr bwMode="auto">
          <a:xfrm>
            <a:off x="780989" y="2461061"/>
            <a:ext cx="6540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eaLnBrk="1" hangingPunct="1">
              <a:spcBef>
                <a:spcPct val="0"/>
              </a:spcBef>
              <a:buFontTx/>
              <a:buNone/>
            </a:pPr>
            <a:r>
              <a:rPr lang="he-IL" altLang="en-US" sz="1800" b="0" dirty="0" smtClean="0">
                <a:solidFill>
                  <a:srgbClr val="164680"/>
                </a:solidFill>
                <a:latin typeface="Arial" pitchFamily="34" charset="0"/>
              </a:rPr>
              <a:t>21.3%</a:t>
            </a:r>
            <a:endParaRPr lang="en-US" altLang="en-US" sz="1800" b="0" dirty="0">
              <a:solidFill>
                <a:srgbClr val="164680"/>
              </a:solidFill>
              <a:latin typeface="Arial" pitchFamily="34" charset="0"/>
            </a:endParaRPr>
          </a:p>
        </p:txBody>
      </p:sp>
      <p:sp>
        <p:nvSpPr>
          <p:cNvPr id="57" name="Rectangle 23"/>
          <p:cNvSpPr>
            <a:spLocks noChangeArrowheads="1"/>
          </p:cNvSpPr>
          <p:nvPr/>
        </p:nvSpPr>
        <p:spPr bwMode="auto">
          <a:xfrm>
            <a:off x="3805325" y="944468"/>
            <a:ext cx="6540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pitchFamily="34" charset="0"/>
              <a:buChar char="•"/>
              <a:defRPr sz="3200">
                <a:solidFill>
                  <a:schemeClr val="tx1"/>
                </a:solidFill>
                <a:latin typeface="Calibri"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cs typeface="Arial" pitchFamily="34" charset="0"/>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Calibri" pitchFamily="34" charset="0"/>
                <a:cs typeface="Arial" pitchFamily="34" charset="0"/>
              </a:defRPr>
            </a:lvl9pPr>
          </a:lstStyle>
          <a:p>
            <a:pPr algn="ctr" eaLnBrk="1" hangingPunct="1">
              <a:spcBef>
                <a:spcPct val="0"/>
              </a:spcBef>
              <a:buFontTx/>
              <a:buNone/>
            </a:pPr>
            <a:r>
              <a:rPr lang="he-IL" altLang="en-US" sz="1800" b="0" dirty="0" smtClean="0">
                <a:solidFill>
                  <a:srgbClr val="164680"/>
                </a:solidFill>
                <a:latin typeface="Arial" pitchFamily="34" charset="0"/>
              </a:rPr>
              <a:t>33.9%</a:t>
            </a:r>
            <a:endParaRPr lang="en-US" altLang="en-US" sz="1800" b="0" dirty="0">
              <a:solidFill>
                <a:srgbClr val="164680"/>
              </a:solidFill>
              <a:latin typeface="Arial" pitchFamily="34" charset="0"/>
            </a:endParaRPr>
          </a:p>
        </p:txBody>
      </p:sp>
      <p:sp>
        <p:nvSpPr>
          <p:cNvPr id="58" name="Rectangle 126"/>
          <p:cNvSpPr>
            <a:spLocks noChangeArrowheads="1"/>
          </p:cNvSpPr>
          <p:nvPr/>
        </p:nvSpPr>
        <p:spPr bwMode="auto">
          <a:xfrm>
            <a:off x="2236430" y="-15871"/>
            <a:ext cx="68720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lvl="0" algn="l" rtl="0"/>
            <a:r>
              <a:rPr lang="he-IL" altLang="he-IL" b="1" dirty="0">
                <a:solidFill>
                  <a:schemeClr val="bg1"/>
                </a:solidFill>
                <a:latin typeface="Tahoma" panose="020B0604030504040204" pitchFamily="34" charset="0"/>
                <a:ea typeface="Tahoma" panose="020B0604030504040204" pitchFamily="34" charset="0"/>
                <a:cs typeface="Tahoma" panose="020B0604030504040204" pitchFamily="34" charset="0"/>
              </a:rPr>
              <a:t>שיעור המועסקים בענפי שירותים שאינם במגזר העסקי,2015</a:t>
            </a:r>
            <a:r>
              <a:rPr lang="he-IL" altLang="he-IL" sz="2000" b="1"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 </a:t>
            </a:r>
          </a:p>
          <a:p>
            <a:pPr lvl="0" algn="ctr" rtl="0"/>
            <a:r>
              <a:rPr lang="he-IL" altLang="he-IL" dirty="0">
                <a:solidFill>
                  <a:schemeClr val="bg1"/>
                </a:solidFill>
                <a:latin typeface="+mn-lt"/>
                <a:cs typeface="+mn-cs"/>
              </a:rPr>
              <a:t>לפי ענפים נבחרים</a:t>
            </a:r>
          </a:p>
        </p:txBody>
      </p:sp>
      <p:sp>
        <p:nvSpPr>
          <p:cNvPr id="41" name="Text Box 3"/>
          <p:cNvSpPr txBox="1">
            <a:spLocks noChangeArrowheads="1"/>
          </p:cNvSpPr>
          <p:nvPr/>
        </p:nvSpPr>
        <p:spPr bwMode="auto">
          <a:xfrm>
            <a:off x="5912866" y="6307138"/>
            <a:ext cx="31956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r" rtl="1" eaLnBrk="0" hangingPunct="0">
              <a:spcBef>
                <a:spcPct val="20000"/>
              </a:spcBef>
              <a:buFont typeface="Arial" pitchFamily="34" charset="0"/>
              <a:buChar char="•"/>
              <a:defRPr sz="3200">
                <a:solidFill>
                  <a:schemeClr val="tx1"/>
                </a:solidFill>
                <a:latin typeface="Calibri"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he-IL" altLang="en-US" sz="1400" b="1" dirty="0">
                <a:latin typeface="Arial" pitchFamily="34" charset="0"/>
              </a:rPr>
              <a:t>מקור: איתן </a:t>
            </a:r>
            <a:r>
              <a:rPr lang="he-IL" altLang="en-US" sz="1400" b="1" dirty="0" smtClean="0">
                <a:latin typeface="Arial" pitchFamily="34" charset="0"/>
              </a:rPr>
              <a:t>רגב, המכון הישראלי לדמוקרטיה</a:t>
            </a:r>
            <a:endParaRPr lang="he-IL" altLang="en-US" sz="1400" b="1" dirty="0">
              <a:latin typeface="Arial" pitchFamily="34" charset="0"/>
            </a:endParaRPr>
          </a:p>
          <a:p>
            <a:pPr eaLnBrk="1" hangingPunct="1">
              <a:spcBef>
                <a:spcPct val="0"/>
              </a:spcBef>
              <a:buFontTx/>
              <a:buNone/>
            </a:pPr>
            <a:r>
              <a:rPr lang="he-IL" altLang="en-US" sz="1400" b="1" dirty="0">
                <a:latin typeface="Arial" pitchFamily="34" charset="0"/>
              </a:rPr>
              <a:t>נתונים: </a:t>
            </a:r>
            <a:r>
              <a:rPr lang="en-US" altLang="en-US" sz="1400" b="1" dirty="0">
                <a:latin typeface="Arial" pitchFamily="34" charset="0"/>
              </a:rPr>
              <a:t>OECD</a:t>
            </a:r>
          </a:p>
        </p:txBody>
      </p:sp>
    </p:spTree>
    <p:extLst>
      <p:ext uri="{BB962C8B-B14F-4D97-AF65-F5344CB8AC3E}">
        <p14:creationId xmlns:p14="http://schemas.microsoft.com/office/powerpoint/2010/main" val="27474848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9" name="Rectangle 121"/>
          <p:cNvSpPr>
            <a:spLocks noChangeArrowheads="1"/>
          </p:cNvSpPr>
          <p:nvPr/>
        </p:nvSpPr>
        <p:spPr bwMode="auto">
          <a:xfrm>
            <a:off x="1389979" y="5615"/>
            <a:ext cx="768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lvl="0"/>
            <a:r>
              <a:rPr lang="he-IL" sz="2400" b="1" dirty="0">
                <a:solidFill>
                  <a:schemeClr val="bg1"/>
                </a:solidFill>
              </a:rPr>
              <a:t>פריון העבודה לפי חלקו של המגזר העסקי </a:t>
            </a:r>
            <a:r>
              <a:rPr lang="he-IL" sz="2400" b="1" dirty="0" smtClean="0">
                <a:solidFill>
                  <a:schemeClr val="bg1"/>
                </a:solidFill>
              </a:rPr>
              <a:t>בכוח </a:t>
            </a:r>
            <a:r>
              <a:rPr lang="he-IL" sz="2400" b="1" dirty="0">
                <a:solidFill>
                  <a:schemeClr val="bg1"/>
                </a:solidFill>
              </a:rPr>
              <a:t>העבודה, 2015</a:t>
            </a:r>
            <a:endParaRPr kumimoji="0" lang="he-IL" altLang="he-IL" sz="2400" b="0" i="0" u="none" strike="noStrike" cap="none" normalizeH="0" baseline="0" dirty="0" smtClean="0">
              <a:ln>
                <a:noFill/>
              </a:ln>
              <a:solidFill>
                <a:schemeClr val="bg1"/>
              </a:solidFill>
              <a:effectLst/>
            </a:endParaRPr>
          </a:p>
        </p:txBody>
      </p:sp>
      <p:sp>
        <p:nvSpPr>
          <p:cNvPr id="3130" name="Rectangle 122"/>
          <p:cNvSpPr>
            <a:spLocks noChangeArrowheads="1"/>
          </p:cNvSpPr>
          <p:nvPr/>
        </p:nvSpPr>
        <p:spPr bwMode="auto">
          <a:xfrm>
            <a:off x="1675521" y="123515"/>
            <a:ext cx="306951" cy="372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smtClean="0">
              <a:ln>
                <a:noFill/>
              </a:ln>
              <a:solidFill>
                <a:schemeClr val="tx1"/>
              </a:solidFill>
              <a:effectLst/>
              <a:latin typeface="Arial" pitchFamily="34" charset="0"/>
              <a:cs typeface="Arial" pitchFamily="34" charset="0"/>
            </a:endParaRPr>
          </a:p>
        </p:txBody>
      </p:sp>
      <p:sp>
        <p:nvSpPr>
          <p:cNvPr id="3131" name="Rectangle 123"/>
          <p:cNvSpPr>
            <a:spLocks noChangeArrowheads="1"/>
          </p:cNvSpPr>
          <p:nvPr/>
        </p:nvSpPr>
        <p:spPr bwMode="auto">
          <a:xfrm>
            <a:off x="1053800" y="123515"/>
            <a:ext cx="983415" cy="372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smtClean="0">
              <a:ln>
                <a:noFill/>
              </a:ln>
              <a:solidFill>
                <a:schemeClr val="tx1"/>
              </a:solidFill>
              <a:effectLst/>
              <a:latin typeface="Arial" pitchFamily="34" charset="0"/>
              <a:cs typeface="Arial" pitchFamily="34" charset="0"/>
            </a:endParaRPr>
          </a:p>
        </p:txBody>
      </p:sp>
      <p:sp>
        <p:nvSpPr>
          <p:cNvPr id="3137" name="Rectangle 129"/>
          <p:cNvSpPr>
            <a:spLocks noChangeArrowheads="1"/>
          </p:cNvSpPr>
          <p:nvPr/>
        </p:nvSpPr>
        <p:spPr bwMode="auto">
          <a:xfrm>
            <a:off x="1331424" y="439787"/>
            <a:ext cx="758578" cy="2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he-IL" altLang="he-IL"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Freeform 7"/>
          <p:cNvSpPr>
            <a:spLocks noEditPoints="1"/>
          </p:cNvSpPr>
          <p:nvPr/>
        </p:nvSpPr>
        <p:spPr bwMode="auto">
          <a:xfrm>
            <a:off x="860875" y="1101774"/>
            <a:ext cx="7973038" cy="4347999"/>
          </a:xfrm>
          <a:custGeom>
            <a:avLst/>
            <a:gdLst>
              <a:gd name="T0" fmla="*/ 0 w 8415"/>
              <a:gd name="T1" fmla="*/ 4812 h 4824"/>
              <a:gd name="T2" fmla="*/ 8415 w 8415"/>
              <a:gd name="T3" fmla="*/ 4812 h 4824"/>
              <a:gd name="T4" fmla="*/ 8415 w 8415"/>
              <a:gd name="T5" fmla="*/ 4824 h 4824"/>
              <a:gd name="T6" fmla="*/ 0 w 8415"/>
              <a:gd name="T7" fmla="*/ 4824 h 4824"/>
              <a:gd name="T8" fmla="*/ 0 w 8415"/>
              <a:gd name="T9" fmla="*/ 4812 h 4824"/>
              <a:gd name="T10" fmla="*/ 0 w 8415"/>
              <a:gd name="T11" fmla="*/ 4125 h 4824"/>
              <a:gd name="T12" fmla="*/ 8415 w 8415"/>
              <a:gd name="T13" fmla="*/ 4125 h 4824"/>
              <a:gd name="T14" fmla="*/ 8415 w 8415"/>
              <a:gd name="T15" fmla="*/ 4136 h 4824"/>
              <a:gd name="T16" fmla="*/ 0 w 8415"/>
              <a:gd name="T17" fmla="*/ 4136 h 4824"/>
              <a:gd name="T18" fmla="*/ 0 w 8415"/>
              <a:gd name="T19" fmla="*/ 4125 h 4824"/>
              <a:gd name="T20" fmla="*/ 0 w 8415"/>
              <a:gd name="T21" fmla="*/ 3437 h 4824"/>
              <a:gd name="T22" fmla="*/ 8415 w 8415"/>
              <a:gd name="T23" fmla="*/ 3437 h 4824"/>
              <a:gd name="T24" fmla="*/ 8415 w 8415"/>
              <a:gd name="T25" fmla="*/ 3449 h 4824"/>
              <a:gd name="T26" fmla="*/ 0 w 8415"/>
              <a:gd name="T27" fmla="*/ 3449 h 4824"/>
              <a:gd name="T28" fmla="*/ 0 w 8415"/>
              <a:gd name="T29" fmla="*/ 3437 h 4824"/>
              <a:gd name="T30" fmla="*/ 0 w 8415"/>
              <a:gd name="T31" fmla="*/ 2750 h 4824"/>
              <a:gd name="T32" fmla="*/ 8415 w 8415"/>
              <a:gd name="T33" fmla="*/ 2750 h 4824"/>
              <a:gd name="T34" fmla="*/ 8415 w 8415"/>
              <a:gd name="T35" fmla="*/ 2762 h 4824"/>
              <a:gd name="T36" fmla="*/ 0 w 8415"/>
              <a:gd name="T37" fmla="*/ 2762 h 4824"/>
              <a:gd name="T38" fmla="*/ 0 w 8415"/>
              <a:gd name="T39" fmla="*/ 2750 h 4824"/>
              <a:gd name="T40" fmla="*/ 0 w 8415"/>
              <a:gd name="T41" fmla="*/ 2063 h 4824"/>
              <a:gd name="T42" fmla="*/ 8415 w 8415"/>
              <a:gd name="T43" fmla="*/ 2063 h 4824"/>
              <a:gd name="T44" fmla="*/ 8415 w 8415"/>
              <a:gd name="T45" fmla="*/ 2074 h 4824"/>
              <a:gd name="T46" fmla="*/ 0 w 8415"/>
              <a:gd name="T47" fmla="*/ 2074 h 4824"/>
              <a:gd name="T48" fmla="*/ 0 w 8415"/>
              <a:gd name="T49" fmla="*/ 2063 h 4824"/>
              <a:gd name="T50" fmla="*/ 0 w 8415"/>
              <a:gd name="T51" fmla="*/ 1375 h 4824"/>
              <a:gd name="T52" fmla="*/ 8415 w 8415"/>
              <a:gd name="T53" fmla="*/ 1375 h 4824"/>
              <a:gd name="T54" fmla="*/ 8415 w 8415"/>
              <a:gd name="T55" fmla="*/ 1387 h 4824"/>
              <a:gd name="T56" fmla="*/ 0 w 8415"/>
              <a:gd name="T57" fmla="*/ 1387 h 4824"/>
              <a:gd name="T58" fmla="*/ 0 w 8415"/>
              <a:gd name="T59" fmla="*/ 1375 h 4824"/>
              <a:gd name="T60" fmla="*/ 0 w 8415"/>
              <a:gd name="T61" fmla="*/ 688 h 4824"/>
              <a:gd name="T62" fmla="*/ 8415 w 8415"/>
              <a:gd name="T63" fmla="*/ 688 h 4824"/>
              <a:gd name="T64" fmla="*/ 8415 w 8415"/>
              <a:gd name="T65" fmla="*/ 699 h 4824"/>
              <a:gd name="T66" fmla="*/ 0 w 8415"/>
              <a:gd name="T67" fmla="*/ 699 h 4824"/>
              <a:gd name="T68" fmla="*/ 0 w 8415"/>
              <a:gd name="T69" fmla="*/ 688 h 4824"/>
              <a:gd name="T70" fmla="*/ 0 w 8415"/>
              <a:gd name="T71" fmla="*/ 0 h 4824"/>
              <a:gd name="T72" fmla="*/ 8415 w 8415"/>
              <a:gd name="T73" fmla="*/ 0 h 4824"/>
              <a:gd name="T74" fmla="*/ 8415 w 8415"/>
              <a:gd name="T75" fmla="*/ 12 h 4824"/>
              <a:gd name="T76" fmla="*/ 0 w 8415"/>
              <a:gd name="T77" fmla="*/ 12 h 4824"/>
              <a:gd name="T78" fmla="*/ 0 w 8415"/>
              <a:gd name="T79" fmla="*/ 0 h 4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15" h="4824">
                <a:moveTo>
                  <a:pt x="0" y="4812"/>
                </a:moveTo>
                <a:lnTo>
                  <a:pt x="8415" y="4812"/>
                </a:lnTo>
                <a:lnTo>
                  <a:pt x="8415" y="4824"/>
                </a:lnTo>
                <a:lnTo>
                  <a:pt x="0" y="4824"/>
                </a:lnTo>
                <a:lnTo>
                  <a:pt x="0" y="4812"/>
                </a:lnTo>
                <a:close/>
                <a:moveTo>
                  <a:pt x="0" y="4125"/>
                </a:moveTo>
                <a:lnTo>
                  <a:pt x="8415" y="4125"/>
                </a:lnTo>
                <a:lnTo>
                  <a:pt x="8415" y="4136"/>
                </a:lnTo>
                <a:lnTo>
                  <a:pt x="0" y="4136"/>
                </a:lnTo>
                <a:lnTo>
                  <a:pt x="0" y="4125"/>
                </a:lnTo>
                <a:close/>
                <a:moveTo>
                  <a:pt x="0" y="3437"/>
                </a:moveTo>
                <a:lnTo>
                  <a:pt x="8415" y="3437"/>
                </a:lnTo>
                <a:lnTo>
                  <a:pt x="8415" y="3449"/>
                </a:lnTo>
                <a:lnTo>
                  <a:pt x="0" y="3449"/>
                </a:lnTo>
                <a:lnTo>
                  <a:pt x="0" y="3437"/>
                </a:lnTo>
                <a:close/>
                <a:moveTo>
                  <a:pt x="0" y="2750"/>
                </a:moveTo>
                <a:lnTo>
                  <a:pt x="8415" y="2750"/>
                </a:lnTo>
                <a:lnTo>
                  <a:pt x="8415" y="2762"/>
                </a:lnTo>
                <a:lnTo>
                  <a:pt x="0" y="2762"/>
                </a:lnTo>
                <a:lnTo>
                  <a:pt x="0" y="2750"/>
                </a:lnTo>
                <a:close/>
                <a:moveTo>
                  <a:pt x="0" y="2063"/>
                </a:moveTo>
                <a:lnTo>
                  <a:pt x="8415" y="2063"/>
                </a:lnTo>
                <a:lnTo>
                  <a:pt x="8415" y="2074"/>
                </a:lnTo>
                <a:lnTo>
                  <a:pt x="0" y="2074"/>
                </a:lnTo>
                <a:lnTo>
                  <a:pt x="0" y="2063"/>
                </a:lnTo>
                <a:close/>
                <a:moveTo>
                  <a:pt x="0" y="1375"/>
                </a:moveTo>
                <a:lnTo>
                  <a:pt x="8415" y="1375"/>
                </a:lnTo>
                <a:lnTo>
                  <a:pt x="8415" y="1387"/>
                </a:lnTo>
                <a:lnTo>
                  <a:pt x="0" y="1387"/>
                </a:lnTo>
                <a:lnTo>
                  <a:pt x="0" y="1375"/>
                </a:lnTo>
                <a:close/>
                <a:moveTo>
                  <a:pt x="0" y="688"/>
                </a:moveTo>
                <a:lnTo>
                  <a:pt x="8415" y="688"/>
                </a:lnTo>
                <a:lnTo>
                  <a:pt x="8415" y="699"/>
                </a:lnTo>
                <a:lnTo>
                  <a:pt x="0" y="699"/>
                </a:lnTo>
                <a:lnTo>
                  <a:pt x="0" y="688"/>
                </a:lnTo>
                <a:close/>
                <a:moveTo>
                  <a:pt x="0" y="0"/>
                </a:moveTo>
                <a:lnTo>
                  <a:pt x="8415" y="0"/>
                </a:lnTo>
                <a:lnTo>
                  <a:pt x="8415" y="12"/>
                </a:lnTo>
                <a:lnTo>
                  <a:pt x="0" y="12"/>
                </a:lnTo>
                <a:lnTo>
                  <a:pt x="0"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a:p>
        </p:txBody>
      </p:sp>
      <p:sp>
        <p:nvSpPr>
          <p:cNvPr id="8" name="Freeform 9"/>
          <p:cNvSpPr>
            <a:spLocks noEditPoints="1"/>
          </p:cNvSpPr>
          <p:nvPr/>
        </p:nvSpPr>
        <p:spPr bwMode="auto">
          <a:xfrm>
            <a:off x="811611" y="1101774"/>
            <a:ext cx="49263" cy="4968368"/>
          </a:xfrm>
          <a:custGeom>
            <a:avLst/>
            <a:gdLst>
              <a:gd name="T0" fmla="*/ 0 w 51"/>
              <a:gd name="T1" fmla="*/ 5500 h 5511"/>
              <a:gd name="T2" fmla="*/ 51 w 51"/>
              <a:gd name="T3" fmla="*/ 5500 h 5511"/>
              <a:gd name="T4" fmla="*/ 51 w 51"/>
              <a:gd name="T5" fmla="*/ 5511 h 5511"/>
              <a:gd name="T6" fmla="*/ 0 w 51"/>
              <a:gd name="T7" fmla="*/ 5511 h 5511"/>
              <a:gd name="T8" fmla="*/ 0 w 51"/>
              <a:gd name="T9" fmla="*/ 5500 h 5511"/>
              <a:gd name="T10" fmla="*/ 0 w 51"/>
              <a:gd name="T11" fmla="*/ 4812 h 5511"/>
              <a:gd name="T12" fmla="*/ 51 w 51"/>
              <a:gd name="T13" fmla="*/ 4812 h 5511"/>
              <a:gd name="T14" fmla="*/ 51 w 51"/>
              <a:gd name="T15" fmla="*/ 4824 h 5511"/>
              <a:gd name="T16" fmla="*/ 0 w 51"/>
              <a:gd name="T17" fmla="*/ 4824 h 5511"/>
              <a:gd name="T18" fmla="*/ 0 w 51"/>
              <a:gd name="T19" fmla="*/ 4812 h 5511"/>
              <a:gd name="T20" fmla="*/ 0 w 51"/>
              <a:gd name="T21" fmla="*/ 4125 h 5511"/>
              <a:gd name="T22" fmla="*/ 51 w 51"/>
              <a:gd name="T23" fmla="*/ 4125 h 5511"/>
              <a:gd name="T24" fmla="*/ 51 w 51"/>
              <a:gd name="T25" fmla="*/ 4136 h 5511"/>
              <a:gd name="T26" fmla="*/ 0 w 51"/>
              <a:gd name="T27" fmla="*/ 4136 h 5511"/>
              <a:gd name="T28" fmla="*/ 0 w 51"/>
              <a:gd name="T29" fmla="*/ 4125 h 5511"/>
              <a:gd name="T30" fmla="*/ 0 w 51"/>
              <a:gd name="T31" fmla="*/ 3437 h 5511"/>
              <a:gd name="T32" fmla="*/ 51 w 51"/>
              <a:gd name="T33" fmla="*/ 3437 h 5511"/>
              <a:gd name="T34" fmla="*/ 51 w 51"/>
              <a:gd name="T35" fmla="*/ 3449 h 5511"/>
              <a:gd name="T36" fmla="*/ 0 w 51"/>
              <a:gd name="T37" fmla="*/ 3449 h 5511"/>
              <a:gd name="T38" fmla="*/ 0 w 51"/>
              <a:gd name="T39" fmla="*/ 3437 h 5511"/>
              <a:gd name="T40" fmla="*/ 0 w 51"/>
              <a:gd name="T41" fmla="*/ 2750 h 5511"/>
              <a:gd name="T42" fmla="*/ 51 w 51"/>
              <a:gd name="T43" fmla="*/ 2750 h 5511"/>
              <a:gd name="T44" fmla="*/ 51 w 51"/>
              <a:gd name="T45" fmla="*/ 2762 h 5511"/>
              <a:gd name="T46" fmla="*/ 0 w 51"/>
              <a:gd name="T47" fmla="*/ 2762 h 5511"/>
              <a:gd name="T48" fmla="*/ 0 w 51"/>
              <a:gd name="T49" fmla="*/ 2750 h 5511"/>
              <a:gd name="T50" fmla="*/ 0 w 51"/>
              <a:gd name="T51" fmla="*/ 2063 h 5511"/>
              <a:gd name="T52" fmla="*/ 51 w 51"/>
              <a:gd name="T53" fmla="*/ 2063 h 5511"/>
              <a:gd name="T54" fmla="*/ 51 w 51"/>
              <a:gd name="T55" fmla="*/ 2074 h 5511"/>
              <a:gd name="T56" fmla="*/ 0 w 51"/>
              <a:gd name="T57" fmla="*/ 2074 h 5511"/>
              <a:gd name="T58" fmla="*/ 0 w 51"/>
              <a:gd name="T59" fmla="*/ 2063 h 5511"/>
              <a:gd name="T60" fmla="*/ 0 w 51"/>
              <a:gd name="T61" fmla="*/ 1375 h 5511"/>
              <a:gd name="T62" fmla="*/ 51 w 51"/>
              <a:gd name="T63" fmla="*/ 1375 h 5511"/>
              <a:gd name="T64" fmla="*/ 51 w 51"/>
              <a:gd name="T65" fmla="*/ 1387 h 5511"/>
              <a:gd name="T66" fmla="*/ 0 w 51"/>
              <a:gd name="T67" fmla="*/ 1387 h 5511"/>
              <a:gd name="T68" fmla="*/ 0 w 51"/>
              <a:gd name="T69" fmla="*/ 1375 h 5511"/>
              <a:gd name="T70" fmla="*/ 0 w 51"/>
              <a:gd name="T71" fmla="*/ 688 h 5511"/>
              <a:gd name="T72" fmla="*/ 51 w 51"/>
              <a:gd name="T73" fmla="*/ 688 h 5511"/>
              <a:gd name="T74" fmla="*/ 51 w 51"/>
              <a:gd name="T75" fmla="*/ 699 h 5511"/>
              <a:gd name="T76" fmla="*/ 0 w 51"/>
              <a:gd name="T77" fmla="*/ 699 h 5511"/>
              <a:gd name="T78" fmla="*/ 0 w 51"/>
              <a:gd name="T79" fmla="*/ 688 h 5511"/>
              <a:gd name="T80" fmla="*/ 0 w 51"/>
              <a:gd name="T81" fmla="*/ 0 h 5511"/>
              <a:gd name="T82" fmla="*/ 51 w 51"/>
              <a:gd name="T83" fmla="*/ 0 h 5511"/>
              <a:gd name="T84" fmla="*/ 51 w 51"/>
              <a:gd name="T85" fmla="*/ 12 h 5511"/>
              <a:gd name="T86" fmla="*/ 0 w 51"/>
              <a:gd name="T87" fmla="*/ 12 h 5511"/>
              <a:gd name="T88" fmla="*/ 0 w 51"/>
              <a:gd name="T89" fmla="*/ 0 h 5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 h="5511">
                <a:moveTo>
                  <a:pt x="0" y="5500"/>
                </a:moveTo>
                <a:lnTo>
                  <a:pt x="51" y="5500"/>
                </a:lnTo>
                <a:lnTo>
                  <a:pt x="51" y="5511"/>
                </a:lnTo>
                <a:lnTo>
                  <a:pt x="0" y="5511"/>
                </a:lnTo>
                <a:lnTo>
                  <a:pt x="0" y="5500"/>
                </a:lnTo>
                <a:close/>
                <a:moveTo>
                  <a:pt x="0" y="4812"/>
                </a:moveTo>
                <a:lnTo>
                  <a:pt x="51" y="4812"/>
                </a:lnTo>
                <a:lnTo>
                  <a:pt x="51" y="4824"/>
                </a:lnTo>
                <a:lnTo>
                  <a:pt x="0" y="4824"/>
                </a:lnTo>
                <a:lnTo>
                  <a:pt x="0" y="4812"/>
                </a:lnTo>
                <a:close/>
                <a:moveTo>
                  <a:pt x="0" y="4125"/>
                </a:moveTo>
                <a:lnTo>
                  <a:pt x="51" y="4125"/>
                </a:lnTo>
                <a:lnTo>
                  <a:pt x="51" y="4136"/>
                </a:lnTo>
                <a:lnTo>
                  <a:pt x="0" y="4136"/>
                </a:lnTo>
                <a:lnTo>
                  <a:pt x="0" y="4125"/>
                </a:lnTo>
                <a:close/>
                <a:moveTo>
                  <a:pt x="0" y="3437"/>
                </a:moveTo>
                <a:lnTo>
                  <a:pt x="51" y="3437"/>
                </a:lnTo>
                <a:lnTo>
                  <a:pt x="51" y="3449"/>
                </a:lnTo>
                <a:lnTo>
                  <a:pt x="0" y="3449"/>
                </a:lnTo>
                <a:lnTo>
                  <a:pt x="0" y="3437"/>
                </a:lnTo>
                <a:close/>
                <a:moveTo>
                  <a:pt x="0" y="2750"/>
                </a:moveTo>
                <a:lnTo>
                  <a:pt x="51" y="2750"/>
                </a:lnTo>
                <a:lnTo>
                  <a:pt x="51" y="2762"/>
                </a:lnTo>
                <a:lnTo>
                  <a:pt x="0" y="2762"/>
                </a:lnTo>
                <a:lnTo>
                  <a:pt x="0" y="2750"/>
                </a:lnTo>
                <a:close/>
                <a:moveTo>
                  <a:pt x="0" y="2063"/>
                </a:moveTo>
                <a:lnTo>
                  <a:pt x="51" y="2063"/>
                </a:lnTo>
                <a:lnTo>
                  <a:pt x="51" y="2074"/>
                </a:lnTo>
                <a:lnTo>
                  <a:pt x="0" y="2074"/>
                </a:lnTo>
                <a:lnTo>
                  <a:pt x="0" y="2063"/>
                </a:lnTo>
                <a:close/>
                <a:moveTo>
                  <a:pt x="0" y="1375"/>
                </a:moveTo>
                <a:lnTo>
                  <a:pt x="51" y="1375"/>
                </a:lnTo>
                <a:lnTo>
                  <a:pt x="51" y="1387"/>
                </a:lnTo>
                <a:lnTo>
                  <a:pt x="0" y="1387"/>
                </a:lnTo>
                <a:lnTo>
                  <a:pt x="0" y="1375"/>
                </a:lnTo>
                <a:close/>
                <a:moveTo>
                  <a:pt x="0" y="688"/>
                </a:moveTo>
                <a:lnTo>
                  <a:pt x="51" y="688"/>
                </a:lnTo>
                <a:lnTo>
                  <a:pt x="51" y="699"/>
                </a:lnTo>
                <a:lnTo>
                  <a:pt x="0" y="699"/>
                </a:lnTo>
                <a:lnTo>
                  <a:pt x="0" y="688"/>
                </a:lnTo>
                <a:close/>
                <a:moveTo>
                  <a:pt x="0" y="0"/>
                </a:moveTo>
                <a:lnTo>
                  <a:pt x="51" y="0"/>
                </a:lnTo>
                <a:lnTo>
                  <a:pt x="51" y="12"/>
                </a:lnTo>
                <a:lnTo>
                  <a:pt x="0" y="12"/>
                </a:lnTo>
                <a:lnTo>
                  <a:pt x="0"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he-IL" sz="1400">
              <a:latin typeface="Arial" panose="020B0604020202020204" pitchFamily="34" charset="0"/>
              <a:cs typeface="Arial" panose="020B0604020202020204" pitchFamily="34" charset="0"/>
            </a:endParaRPr>
          </a:p>
        </p:txBody>
      </p:sp>
      <p:sp>
        <p:nvSpPr>
          <p:cNvPr id="9" name="Rectangle 10"/>
          <p:cNvSpPr>
            <a:spLocks noChangeArrowheads="1"/>
          </p:cNvSpPr>
          <p:nvPr/>
        </p:nvSpPr>
        <p:spPr bwMode="auto">
          <a:xfrm>
            <a:off x="870019" y="6059321"/>
            <a:ext cx="7973038" cy="10821"/>
          </a:xfrm>
          <a:prstGeom prst="rect">
            <a:avLst/>
          </a:prstGeom>
          <a:solidFill>
            <a:srgbClr val="868686"/>
          </a:solidFill>
          <a:ln w="1588">
            <a:solidFill>
              <a:srgbClr val="868686"/>
            </a:solidFill>
            <a:prstDash val="solid"/>
            <a:miter lim="800000"/>
            <a:headEnd/>
            <a:tailEnd/>
          </a:ln>
        </p:spPr>
        <p:txBody>
          <a:bodyPr vert="horz" wrap="square" lIns="91440" tIns="45720" rIns="91440" bIns="45720" numCol="1" anchor="t" anchorCtr="0" compatLnSpc="1">
            <a:prstTxWarp prst="textNoShape">
              <a:avLst/>
            </a:prstTxWarp>
          </a:bodyPr>
          <a:lstStyle/>
          <a:p>
            <a:endParaRPr lang="he-IL"/>
          </a:p>
        </p:txBody>
      </p:sp>
      <p:sp>
        <p:nvSpPr>
          <p:cNvPr id="10" name="Freeform 11"/>
          <p:cNvSpPr>
            <a:spLocks noEditPoints="1"/>
          </p:cNvSpPr>
          <p:nvPr/>
        </p:nvSpPr>
        <p:spPr bwMode="auto">
          <a:xfrm>
            <a:off x="864334" y="6064732"/>
            <a:ext cx="7984407" cy="45085"/>
          </a:xfrm>
          <a:custGeom>
            <a:avLst/>
            <a:gdLst>
              <a:gd name="T0" fmla="*/ 11 w 8426"/>
              <a:gd name="T1" fmla="*/ 0 h 50"/>
              <a:gd name="T2" fmla="*/ 11 w 8426"/>
              <a:gd name="T3" fmla="*/ 50 h 50"/>
              <a:gd name="T4" fmla="*/ 0 w 8426"/>
              <a:gd name="T5" fmla="*/ 50 h 50"/>
              <a:gd name="T6" fmla="*/ 0 w 8426"/>
              <a:gd name="T7" fmla="*/ 0 h 50"/>
              <a:gd name="T8" fmla="*/ 11 w 8426"/>
              <a:gd name="T9" fmla="*/ 0 h 50"/>
              <a:gd name="T10" fmla="*/ 1693 w 8426"/>
              <a:gd name="T11" fmla="*/ 0 h 50"/>
              <a:gd name="T12" fmla="*/ 1693 w 8426"/>
              <a:gd name="T13" fmla="*/ 50 h 50"/>
              <a:gd name="T14" fmla="*/ 1681 w 8426"/>
              <a:gd name="T15" fmla="*/ 50 h 50"/>
              <a:gd name="T16" fmla="*/ 1681 w 8426"/>
              <a:gd name="T17" fmla="*/ 0 h 50"/>
              <a:gd name="T18" fmla="*/ 1693 w 8426"/>
              <a:gd name="T19" fmla="*/ 0 h 50"/>
              <a:gd name="T20" fmla="*/ 3377 w 8426"/>
              <a:gd name="T21" fmla="*/ 0 h 50"/>
              <a:gd name="T22" fmla="*/ 3377 w 8426"/>
              <a:gd name="T23" fmla="*/ 50 h 50"/>
              <a:gd name="T24" fmla="*/ 3365 w 8426"/>
              <a:gd name="T25" fmla="*/ 50 h 50"/>
              <a:gd name="T26" fmla="*/ 3365 w 8426"/>
              <a:gd name="T27" fmla="*/ 0 h 50"/>
              <a:gd name="T28" fmla="*/ 3377 w 8426"/>
              <a:gd name="T29" fmla="*/ 0 h 50"/>
              <a:gd name="T30" fmla="*/ 5060 w 8426"/>
              <a:gd name="T31" fmla="*/ 0 h 50"/>
              <a:gd name="T32" fmla="*/ 5060 w 8426"/>
              <a:gd name="T33" fmla="*/ 50 h 50"/>
              <a:gd name="T34" fmla="*/ 5049 w 8426"/>
              <a:gd name="T35" fmla="*/ 50 h 50"/>
              <a:gd name="T36" fmla="*/ 5049 w 8426"/>
              <a:gd name="T37" fmla="*/ 0 h 50"/>
              <a:gd name="T38" fmla="*/ 5060 w 8426"/>
              <a:gd name="T39" fmla="*/ 0 h 50"/>
              <a:gd name="T40" fmla="*/ 6742 w 8426"/>
              <a:gd name="T41" fmla="*/ 0 h 50"/>
              <a:gd name="T42" fmla="*/ 6742 w 8426"/>
              <a:gd name="T43" fmla="*/ 50 h 50"/>
              <a:gd name="T44" fmla="*/ 6731 w 8426"/>
              <a:gd name="T45" fmla="*/ 50 h 50"/>
              <a:gd name="T46" fmla="*/ 6731 w 8426"/>
              <a:gd name="T47" fmla="*/ 0 h 50"/>
              <a:gd name="T48" fmla="*/ 6742 w 8426"/>
              <a:gd name="T49" fmla="*/ 0 h 50"/>
              <a:gd name="T50" fmla="*/ 8426 w 8426"/>
              <a:gd name="T51" fmla="*/ 0 h 50"/>
              <a:gd name="T52" fmla="*/ 8426 w 8426"/>
              <a:gd name="T53" fmla="*/ 50 h 50"/>
              <a:gd name="T54" fmla="*/ 8415 w 8426"/>
              <a:gd name="T55" fmla="*/ 50 h 50"/>
              <a:gd name="T56" fmla="*/ 8415 w 8426"/>
              <a:gd name="T57" fmla="*/ 0 h 50"/>
              <a:gd name="T58" fmla="*/ 8426 w 8426"/>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26" h="50">
                <a:moveTo>
                  <a:pt x="11" y="0"/>
                </a:moveTo>
                <a:lnTo>
                  <a:pt x="11" y="50"/>
                </a:lnTo>
                <a:lnTo>
                  <a:pt x="0" y="50"/>
                </a:lnTo>
                <a:lnTo>
                  <a:pt x="0" y="0"/>
                </a:lnTo>
                <a:lnTo>
                  <a:pt x="11" y="0"/>
                </a:lnTo>
                <a:close/>
                <a:moveTo>
                  <a:pt x="1693" y="0"/>
                </a:moveTo>
                <a:lnTo>
                  <a:pt x="1693" y="50"/>
                </a:lnTo>
                <a:lnTo>
                  <a:pt x="1681" y="50"/>
                </a:lnTo>
                <a:lnTo>
                  <a:pt x="1681" y="0"/>
                </a:lnTo>
                <a:lnTo>
                  <a:pt x="1693" y="0"/>
                </a:lnTo>
                <a:close/>
                <a:moveTo>
                  <a:pt x="3377" y="0"/>
                </a:moveTo>
                <a:lnTo>
                  <a:pt x="3377" y="50"/>
                </a:lnTo>
                <a:lnTo>
                  <a:pt x="3365" y="50"/>
                </a:lnTo>
                <a:lnTo>
                  <a:pt x="3365" y="0"/>
                </a:lnTo>
                <a:lnTo>
                  <a:pt x="3377" y="0"/>
                </a:lnTo>
                <a:close/>
                <a:moveTo>
                  <a:pt x="5060" y="0"/>
                </a:moveTo>
                <a:lnTo>
                  <a:pt x="5060" y="50"/>
                </a:lnTo>
                <a:lnTo>
                  <a:pt x="5049" y="50"/>
                </a:lnTo>
                <a:lnTo>
                  <a:pt x="5049" y="0"/>
                </a:lnTo>
                <a:lnTo>
                  <a:pt x="5060" y="0"/>
                </a:lnTo>
                <a:close/>
                <a:moveTo>
                  <a:pt x="6742" y="0"/>
                </a:moveTo>
                <a:lnTo>
                  <a:pt x="6742" y="50"/>
                </a:lnTo>
                <a:lnTo>
                  <a:pt x="6731" y="50"/>
                </a:lnTo>
                <a:lnTo>
                  <a:pt x="6731" y="0"/>
                </a:lnTo>
                <a:lnTo>
                  <a:pt x="6742" y="0"/>
                </a:lnTo>
                <a:close/>
                <a:moveTo>
                  <a:pt x="8426" y="0"/>
                </a:moveTo>
                <a:lnTo>
                  <a:pt x="8426" y="50"/>
                </a:lnTo>
                <a:lnTo>
                  <a:pt x="8415" y="50"/>
                </a:lnTo>
                <a:lnTo>
                  <a:pt x="8415" y="0"/>
                </a:lnTo>
                <a:lnTo>
                  <a:pt x="8426" y="0"/>
                </a:lnTo>
                <a:close/>
              </a:path>
            </a:pathLst>
          </a:custGeom>
          <a:solidFill>
            <a:srgbClr val="868686"/>
          </a:solidFill>
          <a:ln w="1588">
            <a:solidFill>
              <a:srgbClr val="868686"/>
            </a:solidFill>
            <a:prstDash val="solid"/>
            <a:round/>
            <a:headEnd/>
            <a:tailEnd/>
          </a:ln>
        </p:spPr>
        <p:txBody>
          <a:bodyPr vert="horz" wrap="square" lIns="91440" tIns="45720" rIns="91440" bIns="45720" numCol="1" anchor="t" anchorCtr="0" compatLnSpc="1">
            <a:prstTxWarp prst="textNoShape">
              <a:avLst/>
            </a:prstTxWarp>
          </a:bodyPr>
          <a:lstStyle/>
          <a:p>
            <a:endParaRPr lang="he-IL"/>
          </a:p>
        </p:txBody>
      </p:sp>
      <p:sp>
        <p:nvSpPr>
          <p:cNvPr id="11" name="Freeform 12"/>
          <p:cNvSpPr>
            <a:spLocks/>
          </p:cNvSpPr>
          <p:nvPr/>
        </p:nvSpPr>
        <p:spPr bwMode="auto">
          <a:xfrm>
            <a:off x="5351393" y="3354221"/>
            <a:ext cx="106106" cy="99187"/>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12" name="Freeform 13"/>
          <p:cNvSpPr>
            <a:spLocks/>
          </p:cNvSpPr>
          <p:nvPr/>
        </p:nvSpPr>
        <p:spPr bwMode="auto">
          <a:xfrm>
            <a:off x="5351393" y="3354221"/>
            <a:ext cx="106106" cy="99187"/>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3" name="Freeform 14"/>
          <p:cNvSpPr>
            <a:spLocks/>
          </p:cNvSpPr>
          <p:nvPr/>
        </p:nvSpPr>
        <p:spPr bwMode="auto">
          <a:xfrm>
            <a:off x="2820029" y="2786150"/>
            <a:ext cx="106106" cy="10099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4" name="Freeform 15"/>
          <p:cNvSpPr>
            <a:spLocks/>
          </p:cNvSpPr>
          <p:nvPr/>
        </p:nvSpPr>
        <p:spPr bwMode="auto">
          <a:xfrm>
            <a:off x="2820029" y="2786150"/>
            <a:ext cx="106106" cy="10099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15" name="Freeform 16"/>
          <p:cNvSpPr>
            <a:spLocks/>
          </p:cNvSpPr>
          <p:nvPr/>
        </p:nvSpPr>
        <p:spPr bwMode="auto">
          <a:xfrm>
            <a:off x="7407178" y="4849240"/>
            <a:ext cx="106106" cy="100990"/>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16" name="Freeform 17"/>
          <p:cNvSpPr>
            <a:spLocks/>
          </p:cNvSpPr>
          <p:nvPr/>
        </p:nvSpPr>
        <p:spPr bwMode="auto">
          <a:xfrm>
            <a:off x="7407178" y="4849240"/>
            <a:ext cx="106106" cy="100990"/>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7" name="Freeform 18"/>
          <p:cNvSpPr>
            <a:spLocks/>
          </p:cNvSpPr>
          <p:nvPr/>
        </p:nvSpPr>
        <p:spPr bwMode="auto">
          <a:xfrm>
            <a:off x="2634345" y="2962884"/>
            <a:ext cx="106106" cy="99187"/>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18" name="Freeform 19"/>
          <p:cNvSpPr>
            <a:spLocks/>
          </p:cNvSpPr>
          <p:nvPr/>
        </p:nvSpPr>
        <p:spPr bwMode="auto">
          <a:xfrm>
            <a:off x="2634345" y="2962884"/>
            <a:ext cx="106106" cy="99187"/>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9" name="Freeform 20"/>
          <p:cNvSpPr>
            <a:spLocks/>
          </p:cNvSpPr>
          <p:nvPr/>
        </p:nvSpPr>
        <p:spPr bwMode="auto">
          <a:xfrm>
            <a:off x="5391182" y="5226150"/>
            <a:ext cx="106106" cy="99187"/>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20" name="Freeform 21"/>
          <p:cNvSpPr>
            <a:spLocks/>
          </p:cNvSpPr>
          <p:nvPr/>
        </p:nvSpPr>
        <p:spPr bwMode="auto">
          <a:xfrm>
            <a:off x="5391182" y="5226150"/>
            <a:ext cx="106106" cy="99187"/>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1" name="Freeform 22"/>
          <p:cNvSpPr>
            <a:spLocks/>
          </p:cNvSpPr>
          <p:nvPr/>
        </p:nvSpPr>
        <p:spPr bwMode="auto">
          <a:xfrm>
            <a:off x="3193291" y="3769003"/>
            <a:ext cx="106106" cy="100990"/>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22" name="Freeform 23"/>
          <p:cNvSpPr>
            <a:spLocks/>
          </p:cNvSpPr>
          <p:nvPr/>
        </p:nvSpPr>
        <p:spPr bwMode="auto">
          <a:xfrm>
            <a:off x="3193291" y="3769003"/>
            <a:ext cx="106106" cy="100990"/>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3" name="Freeform 24"/>
          <p:cNvSpPr>
            <a:spLocks/>
          </p:cNvSpPr>
          <p:nvPr/>
        </p:nvSpPr>
        <p:spPr bwMode="auto">
          <a:xfrm>
            <a:off x="2914766" y="3218966"/>
            <a:ext cx="106106" cy="10099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4" name="Freeform 25"/>
          <p:cNvSpPr>
            <a:spLocks/>
          </p:cNvSpPr>
          <p:nvPr/>
        </p:nvSpPr>
        <p:spPr bwMode="auto">
          <a:xfrm>
            <a:off x="2914766" y="3218966"/>
            <a:ext cx="106106" cy="100990"/>
          </a:xfrm>
          <a:custGeom>
            <a:avLst/>
            <a:gdLst>
              <a:gd name="T0" fmla="*/ 56 w 111"/>
              <a:gd name="T1" fmla="*/ 0 h 111"/>
              <a:gd name="T2" fmla="*/ 111 w 111"/>
              <a:gd name="T3" fmla="*/ 55 h 111"/>
              <a:gd name="T4" fmla="*/ 56 w 111"/>
              <a:gd name="T5" fmla="*/ 111 h 111"/>
              <a:gd name="T6" fmla="*/ 0 w 111"/>
              <a:gd name="T7" fmla="*/ 55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5"/>
                </a:lnTo>
                <a:lnTo>
                  <a:pt x="56" y="111"/>
                </a:lnTo>
                <a:lnTo>
                  <a:pt x="0" y="55"/>
                </a:lnTo>
                <a:lnTo>
                  <a:pt x="56"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25" name="Freeform 26"/>
          <p:cNvSpPr>
            <a:spLocks/>
          </p:cNvSpPr>
          <p:nvPr/>
        </p:nvSpPr>
        <p:spPr bwMode="auto">
          <a:xfrm>
            <a:off x="4663604" y="3146831"/>
            <a:ext cx="106106" cy="99187"/>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26" name="Freeform 27"/>
          <p:cNvSpPr>
            <a:spLocks/>
          </p:cNvSpPr>
          <p:nvPr/>
        </p:nvSpPr>
        <p:spPr bwMode="auto">
          <a:xfrm>
            <a:off x="4663604" y="3146831"/>
            <a:ext cx="106106" cy="99187"/>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7" name="Freeform 28"/>
          <p:cNvSpPr>
            <a:spLocks/>
          </p:cNvSpPr>
          <p:nvPr/>
        </p:nvSpPr>
        <p:spPr bwMode="auto">
          <a:xfrm>
            <a:off x="5480235" y="5141391"/>
            <a:ext cx="106106" cy="99187"/>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28" name="Freeform 29"/>
          <p:cNvSpPr>
            <a:spLocks/>
          </p:cNvSpPr>
          <p:nvPr/>
        </p:nvSpPr>
        <p:spPr bwMode="auto">
          <a:xfrm>
            <a:off x="5480235" y="5141391"/>
            <a:ext cx="106106" cy="99187"/>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29" name="Freeform 30"/>
          <p:cNvSpPr>
            <a:spLocks/>
          </p:cNvSpPr>
          <p:nvPr/>
        </p:nvSpPr>
        <p:spPr bwMode="auto">
          <a:xfrm>
            <a:off x="3771186" y="3976394"/>
            <a:ext cx="106106" cy="10099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30" name="Freeform 31"/>
          <p:cNvSpPr>
            <a:spLocks/>
          </p:cNvSpPr>
          <p:nvPr/>
        </p:nvSpPr>
        <p:spPr bwMode="auto">
          <a:xfrm>
            <a:off x="3771186" y="3976394"/>
            <a:ext cx="106106" cy="10099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1" name="Freeform 32"/>
          <p:cNvSpPr>
            <a:spLocks/>
          </p:cNvSpPr>
          <p:nvPr/>
        </p:nvSpPr>
        <p:spPr bwMode="auto">
          <a:xfrm>
            <a:off x="5446130" y="4434458"/>
            <a:ext cx="106106" cy="10099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2" name="Freeform 33"/>
          <p:cNvSpPr>
            <a:spLocks/>
          </p:cNvSpPr>
          <p:nvPr/>
        </p:nvSpPr>
        <p:spPr bwMode="auto">
          <a:xfrm>
            <a:off x="5446130" y="4434458"/>
            <a:ext cx="106106" cy="10099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33" name="Freeform 34"/>
          <p:cNvSpPr>
            <a:spLocks/>
          </p:cNvSpPr>
          <p:nvPr/>
        </p:nvSpPr>
        <p:spPr bwMode="auto">
          <a:xfrm>
            <a:off x="5916024" y="5208116"/>
            <a:ext cx="106106" cy="100990"/>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4" name="Freeform 35"/>
          <p:cNvSpPr>
            <a:spLocks/>
          </p:cNvSpPr>
          <p:nvPr/>
        </p:nvSpPr>
        <p:spPr bwMode="auto">
          <a:xfrm>
            <a:off x="5916024" y="5208116"/>
            <a:ext cx="106106" cy="100990"/>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35" name="Freeform 36"/>
          <p:cNvSpPr>
            <a:spLocks/>
          </p:cNvSpPr>
          <p:nvPr/>
        </p:nvSpPr>
        <p:spPr bwMode="auto">
          <a:xfrm>
            <a:off x="5950128" y="5476823"/>
            <a:ext cx="106106" cy="99187"/>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36" name="Freeform 37"/>
          <p:cNvSpPr>
            <a:spLocks/>
          </p:cNvSpPr>
          <p:nvPr/>
        </p:nvSpPr>
        <p:spPr bwMode="auto">
          <a:xfrm>
            <a:off x="5950128" y="5476823"/>
            <a:ext cx="106106" cy="99187"/>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7" name="Freeform 38"/>
          <p:cNvSpPr>
            <a:spLocks/>
          </p:cNvSpPr>
          <p:nvPr/>
        </p:nvSpPr>
        <p:spPr bwMode="auto">
          <a:xfrm>
            <a:off x="4580236" y="3105351"/>
            <a:ext cx="106106" cy="100990"/>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38" name="Freeform 39"/>
          <p:cNvSpPr>
            <a:spLocks/>
          </p:cNvSpPr>
          <p:nvPr/>
        </p:nvSpPr>
        <p:spPr bwMode="auto">
          <a:xfrm>
            <a:off x="4580236" y="3105351"/>
            <a:ext cx="106106" cy="100990"/>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39" name="Freeform 40"/>
          <p:cNvSpPr>
            <a:spLocks/>
          </p:cNvSpPr>
          <p:nvPr/>
        </p:nvSpPr>
        <p:spPr bwMode="auto">
          <a:xfrm>
            <a:off x="4877710" y="4676113"/>
            <a:ext cx="104211" cy="100990"/>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0" name="Freeform 41"/>
          <p:cNvSpPr>
            <a:spLocks/>
          </p:cNvSpPr>
          <p:nvPr/>
        </p:nvSpPr>
        <p:spPr bwMode="auto">
          <a:xfrm>
            <a:off x="4877710" y="4676113"/>
            <a:ext cx="104211" cy="100990"/>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41" name="Freeform 42"/>
          <p:cNvSpPr>
            <a:spLocks/>
          </p:cNvSpPr>
          <p:nvPr/>
        </p:nvSpPr>
        <p:spPr bwMode="auto">
          <a:xfrm>
            <a:off x="2225083" y="2192831"/>
            <a:ext cx="106106" cy="99187"/>
          </a:xfrm>
          <a:custGeom>
            <a:avLst/>
            <a:gdLst>
              <a:gd name="T0" fmla="*/ 56 w 112"/>
              <a:gd name="T1" fmla="*/ 0 h 112"/>
              <a:gd name="T2" fmla="*/ 112 w 112"/>
              <a:gd name="T3" fmla="*/ 56 h 112"/>
              <a:gd name="T4" fmla="*/ 56 w 112"/>
              <a:gd name="T5" fmla="*/ 112 h 112"/>
              <a:gd name="T6" fmla="*/ 0 w 112"/>
              <a:gd name="T7" fmla="*/ 56 h 112"/>
              <a:gd name="T8" fmla="*/ 56 w 112"/>
              <a:gd name="T9" fmla="*/ 0 h 112"/>
            </a:gdLst>
            <a:ahLst/>
            <a:cxnLst>
              <a:cxn ang="0">
                <a:pos x="T0" y="T1"/>
              </a:cxn>
              <a:cxn ang="0">
                <a:pos x="T2" y="T3"/>
              </a:cxn>
              <a:cxn ang="0">
                <a:pos x="T4" y="T5"/>
              </a:cxn>
              <a:cxn ang="0">
                <a:pos x="T6" y="T7"/>
              </a:cxn>
              <a:cxn ang="0">
                <a:pos x="T8" y="T9"/>
              </a:cxn>
            </a:cxnLst>
            <a:rect l="0" t="0" r="r" b="b"/>
            <a:pathLst>
              <a:path w="112" h="112">
                <a:moveTo>
                  <a:pt x="56" y="0"/>
                </a:moveTo>
                <a:lnTo>
                  <a:pt x="112" y="56"/>
                </a:lnTo>
                <a:lnTo>
                  <a:pt x="56" y="112"/>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2" name="Freeform 43"/>
          <p:cNvSpPr>
            <a:spLocks/>
          </p:cNvSpPr>
          <p:nvPr/>
        </p:nvSpPr>
        <p:spPr bwMode="auto">
          <a:xfrm>
            <a:off x="2225083" y="2192831"/>
            <a:ext cx="106106" cy="99187"/>
          </a:xfrm>
          <a:custGeom>
            <a:avLst/>
            <a:gdLst>
              <a:gd name="T0" fmla="*/ 56 w 112"/>
              <a:gd name="T1" fmla="*/ 0 h 112"/>
              <a:gd name="T2" fmla="*/ 112 w 112"/>
              <a:gd name="T3" fmla="*/ 56 h 112"/>
              <a:gd name="T4" fmla="*/ 56 w 112"/>
              <a:gd name="T5" fmla="*/ 112 h 112"/>
              <a:gd name="T6" fmla="*/ 0 w 112"/>
              <a:gd name="T7" fmla="*/ 56 h 112"/>
              <a:gd name="T8" fmla="*/ 56 w 112"/>
              <a:gd name="T9" fmla="*/ 0 h 112"/>
            </a:gdLst>
            <a:ahLst/>
            <a:cxnLst>
              <a:cxn ang="0">
                <a:pos x="T0" y="T1"/>
              </a:cxn>
              <a:cxn ang="0">
                <a:pos x="T2" y="T3"/>
              </a:cxn>
              <a:cxn ang="0">
                <a:pos x="T4" y="T5"/>
              </a:cxn>
              <a:cxn ang="0">
                <a:pos x="T6" y="T7"/>
              </a:cxn>
              <a:cxn ang="0">
                <a:pos x="T8" y="T9"/>
              </a:cxn>
            </a:cxnLst>
            <a:rect l="0" t="0" r="r" b="b"/>
            <a:pathLst>
              <a:path w="112" h="112">
                <a:moveTo>
                  <a:pt x="56" y="0"/>
                </a:moveTo>
                <a:lnTo>
                  <a:pt x="112" y="56"/>
                </a:lnTo>
                <a:lnTo>
                  <a:pt x="56" y="112"/>
                </a:lnTo>
                <a:lnTo>
                  <a:pt x="0" y="56"/>
                </a:lnTo>
                <a:lnTo>
                  <a:pt x="56"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43" name="Freeform 44"/>
          <p:cNvSpPr>
            <a:spLocks/>
          </p:cNvSpPr>
          <p:nvPr/>
        </p:nvSpPr>
        <p:spPr bwMode="auto">
          <a:xfrm>
            <a:off x="5910339" y="5339765"/>
            <a:ext cx="106106" cy="100990"/>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44" name="Freeform 45"/>
          <p:cNvSpPr>
            <a:spLocks/>
          </p:cNvSpPr>
          <p:nvPr/>
        </p:nvSpPr>
        <p:spPr bwMode="auto">
          <a:xfrm>
            <a:off x="5910339" y="5339765"/>
            <a:ext cx="106106" cy="100990"/>
          </a:xfrm>
          <a:custGeom>
            <a:avLst/>
            <a:gdLst>
              <a:gd name="T0" fmla="*/ 56 w 111"/>
              <a:gd name="T1" fmla="*/ 0 h 111"/>
              <a:gd name="T2" fmla="*/ 111 w 111"/>
              <a:gd name="T3" fmla="*/ 56 h 111"/>
              <a:gd name="T4" fmla="*/ 56 w 111"/>
              <a:gd name="T5" fmla="*/ 111 h 111"/>
              <a:gd name="T6" fmla="*/ 0 w 111"/>
              <a:gd name="T7" fmla="*/ 56 h 111"/>
              <a:gd name="T8" fmla="*/ 56 w 111"/>
              <a:gd name="T9" fmla="*/ 0 h 111"/>
            </a:gdLst>
            <a:ahLst/>
            <a:cxnLst>
              <a:cxn ang="0">
                <a:pos x="T0" y="T1"/>
              </a:cxn>
              <a:cxn ang="0">
                <a:pos x="T2" y="T3"/>
              </a:cxn>
              <a:cxn ang="0">
                <a:pos x="T4" y="T5"/>
              </a:cxn>
              <a:cxn ang="0">
                <a:pos x="T6" y="T7"/>
              </a:cxn>
              <a:cxn ang="0">
                <a:pos x="T8" y="T9"/>
              </a:cxn>
            </a:cxnLst>
            <a:rect l="0" t="0" r="r" b="b"/>
            <a:pathLst>
              <a:path w="111" h="111">
                <a:moveTo>
                  <a:pt x="56" y="0"/>
                </a:moveTo>
                <a:lnTo>
                  <a:pt x="111" y="56"/>
                </a:lnTo>
                <a:lnTo>
                  <a:pt x="56" y="111"/>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5" name="Freeform 46"/>
          <p:cNvSpPr>
            <a:spLocks/>
          </p:cNvSpPr>
          <p:nvPr/>
        </p:nvSpPr>
        <p:spPr bwMode="auto">
          <a:xfrm>
            <a:off x="5493497" y="5044007"/>
            <a:ext cx="106106" cy="99187"/>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46" name="Freeform 47"/>
          <p:cNvSpPr>
            <a:spLocks/>
          </p:cNvSpPr>
          <p:nvPr/>
        </p:nvSpPr>
        <p:spPr bwMode="auto">
          <a:xfrm>
            <a:off x="5493497" y="5044007"/>
            <a:ext cx="106106" cy="99187"/>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7" name="Freeform 48"/>
          <p:cNvSpPr>
            <a:spLocks/>
          </p:cNvSpPr>
          <p:nvPr/>
        </p:nvSpPr>
        <p:spPr bwMode="auto">
          <a:xfrm>
            <a:off x="6607601" y="4757266"/>
            <a:ext cx="104211" cy="10099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48" name="Freeform 49"/>
          <p:cNvSpPr>
            <a:spLocks/>
          </p:cNvSpPr>
          <p:nvPr/>
        </p:nvSpPr>
        <p:spPr bwMode="auto">
          <a:xfrm>
            <a:off x="6607601" y="4757266"/>
            <a:ext cx="104211" cy="10099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49" name="Freeform 50"/>
          <p:cNvSpPr>
            <a:spLocks/>
          </p:cNvSpPr>
          <p:nvPr/>
        </p:nvSpPr>
        <p:spPr bwMode="auto">
          <a:xfrm>
            <a:off x="6872863" y="4721198"/>
            <a:ext cx="104211" cy="100990"/>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50" name="Freeform 51"/>
          <p:cNvSpPr>
            <a:spLocks/>
          </p:cNvSpPr>
          <p:nvPr/>
        </p:nvSpPr>
        <p:spPr bwMode="auto">
          <a:xfrm>
            <a:off x="6872863" y="4721198"/>
            <a:ext cx="104211" cy="100990"/>
          </a:xfrm>
          <a:custGeom>
            <a:avLst/>
            <a:gdLst>
              <a:gd name="T0" fmla="*/ 55 w 111"/>
              <a:gd name="T1" fmla="*/ 0 h 112"/>
              <a:gd name="T2" fmla="*/ 111 w 111"/>
              <a:gd name="T3" fmla="*/ 56 h 112"/>
              <a:gd name="T4" fmla="*/ 55 w 111"/>
              <a:gd name="T5" fmla="*/ 112 h 112"/>
              <a:gd name="T6" fmla="*/ 0 w 111"/>
              <a:gd name="T7" fmla="*/ 56 h 112"/>
              <a:gd name="T8" fmla="*/ 55 w 111"/>
              <a:gd name="T9" fmla="*/ 0 h 112"/>
            </a:gdLst>
            <a:ahLst/>
            <a:cxnLst>
              <a:cxn ang="0">
                <a:pos x="T0" y="T1"/>
              </a:cxn>
              <a:cxn ang="0">
                <a:pos x="T2" y="T3"/>
              </a:cxn>
              <a:cxn ang="0">
                <a:pos x="T4" y="T5"/>
              </a:cxn>
              <a:cxn ang="0">
                <a:pos x="T6" y="T7"/>
              </a:cxn>
              <a:cxn ang="0">
                <a:pos x="T8" y="T9"/>
              </a:cxn>
            </a:cxnLst>
            <a:rect l="0" t="0" r="r" b="b"/>
            <a:pathLst>
              <a:path w="111" h="112">
                <a:moveTo>
                  <a:pt x="55" y="0"/>
                </a:moveTo>
                <a:lnTo>
                  <a:pt x="111" y="56"/>
                </a:lnTo>
                <a:lnTo>
                  <a:pt x="55" y="112"/>
                </a:lnTo>
                <a:lnTo>
                  <a:pt x="0" y="56"/>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1" name="Freeform 52"/>
          <p:cNvSpPr>
            <a:spLocks/>
          </p:cNvSpPr>
          <p:nvPr/>
        </p:nvSpPr>
        <p:spPr bwMode="auto">
          <a:xfrm>
            <a:off x="4350974" y="4068368"/>
            <a:ext cx="106106" cy="100990"/>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52" name="Freeform 53"/>
          <p:cNvSpPr>
            <a:spLocks/>
          </p:cNvSpPr>
          <p:nvPr/>
        </p:nvSpPr>
        <p:spPr bwMode="auto">
          <a:xfrm>
            <a:off x="4350974" y="4068368"/>
            <a:ext cx="106106" cy="100990"/>
          </a:xfrm>
          <a:custGeom>
            <a:avLst/>
            <a:gdLst>
              <a:gd name="T0" fmla="*/ 55 w 111"/>
              <a:gd name="T1" fmla="*/ 0 h 111"/>
              <a:gd name="T2" fmla="*/ 111 w 111"/>
              <a:gd name="T3" fmla="*/ 55 h 111"/>
              <a:gd name="T4" fmla="*/ 55 w 111"/>
              <a:gd name="T5" fmla="*/ 111 h 111"/>
              <a:gd name="T6" fmla="*/ 0 w 111"/>
              <a:gd name="T7" fmla="*/ 55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5"/>
                </a:lnTo>
                <a:lnTo>
                  <a:pt x="55" y="111"/>
                </a:lnTo>
                <a:lnTo>
                  <a:pt x="0" y="55"/>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3" name="Freeform 54"/>
          <p:cNvSpPr>
            <a:spLocks/>
          </p:cNvSpPr>
          <p:nvPr/>
        </p:nvSpPr>
        <p:spPr bwMode="auto">
          <a:xfrm>
            <a:off x="2490346" y="3494886"/>
            <a:ext cx="106106" cy="100990"/>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54" name="Freeform 55"/>
          <p:cNvSpPr>
            <a:spLocks/>
          </p:cNvSpPr>
          <p:nvPr/>
        </p:nvSpPr>
        <p:spPr bwMode="auto">
          <a:xfrm>
            <a:off x="2490346" y="3494886"/>
            <a:ext cx="106106" cy="100990"/>
          </a:xfrm>
          <a:custGeom>
            <a:avLst/>
            <a:gdLst>
              <a:gd name="T0" fmla="*/ 55 w 111"/>
              <a:gd name="T1" fmla="*/ 0 h 111"/>
              <a:gd name="T2" fmla="*/ 111 w 111"/>
              <a:gd name="T3" fmla="*/ 56 h 111"/>
              <a:gd name="T4" fmla="*/ 55 w 111"/>
              <a:gd name="T5" fmla="*/ 111 h 111"/>
              <a:gd name="T6" fmla="*/ 0 w 111"/>
              <a:gd name="T7" fmla="*/ 56 h 111"/>
              <a:gd name="T8" fmla="*/ 55 w 111"/>
              <a:gd name="T9" fmla="*/ 0 h 111"/>
            </a:gdLst>
            <a:ahLst/>
            <a:cxnLst>
              <a:cxn ang="0">
                <a:pos x="T0" y="T1"/>
              </a:cxn>
              <a:cxn ang="0">
                <a:pos x="T2" y="T3"/>
              </a:cxn>
              <a:cxn ang="0">
                <a:pos x="T4" y="T5"/>
              </a:cxn>
              <a:cxn ang="0">
                <a:pos x="T6" y="T7"/>
              </a:cxn>
              <a:cxn ang="0">
                <a:pos x="T8" y="T9"/>
              </a:cxn>
            </a:cxnLst>
            <a:rect l="0" t="0" r="r" b="b"/>
            <a:pathLst>
              <a:path w="111" h="111">
                <a:moveTo>
                  <a:pt x="55" y="0"/>
                </a:moveTo>
                <a:lnTo>
                  <a:pt x="111" y="56"/>
                </a:lnTo>
                <a:lnTo>
                  <a:pt x="55" y="111"/>
                </a:lnTo>
                <a:lnTo>
                  <a:pt x="0" y="56"/>
                </a:lnTo>
                <a:lnTo>
                  <a:pt x="55"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5" name="Freeform 56"/>
          <p:cNvSpPr>
            <a:spLocks/>
          </p:cNvSpPr>
          <p:nvPr/>
        </p:nvSpPr>
        <p:spPr bwMode="auto">
          <a:xfrm>
            <a:off x="7172232" y="4784317"/>
            <a:ext cx="106106" cy="99187"/>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56" name="Freeform 57"/>
          <p:cNvSpPr>
            <a:spLocks/>
          </p:cNvSpPr>
          <p:nvPr/>
        </p:nvSpPr>
        <p:spPr bwMode="auto">
          <a:xfrm>
            <a:off x="7172232" y="4784317"/>
            <a:ext cx="106106" cy="99187"/>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7" name="Freeform 58"/>
          <p:cNvSpPr>
            <a:spLocks/>
          </p:cNvSpPr>
          <p:nvPr/>
        </p:nvSpPr>
        <p:spPr bwMode="auto">
          <a:xfrm>
            <a:off x="4566973" y="4016069"/>
            <a:ext cx="104211" cy="100990"/>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58" name="Freeform 59"/>
          <p:cNvSpPr>
            <a:spLocks/>
          </p:cNvSpPr>
          <p:nvPr/>
        </p:nvSpPr>
        <p:spPr bwMode="auto">
          <a:xfrm>
            <a:off x="4566973" y="4016069"/>
            <a:ext cx="104211" cy="100990"/>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59" name="Freeform 60"/>
          <p:cNvSpPr>
            <a:spLocks/>
          </p:cNvSpPr>
          <p:nvPr/>
        </p:nvSpPr>
        <p:spPr bwMode="auto">
          <a:xfrm>
            <a:off x="3221712" y="3000754"/>
            <a:ext cx="106106" cy="100990"/>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60" name="Freeform 61"/>
          <p:cNvSpPr>
            <a:spLocks/>
          </p:cNvSpPr>
          <p:nvPr/>
        </p:nvSpPr>
        <p:spPr bwMode="auto">
          <a:xfrm>
            <a:off x="3221712" y="3000754"/>
            <a:ext cx="106106" cy="100990"/>
          </a:xfrm>
          <a:custGeom>
            <a:avLst/>
            <a:gdLst>
              <a:gd name="T0" fmla="*/ 56 w 112"/>
              <a:gd name="T1" fmla="*/ 0 h 111"/>
              <a:gd name="T2" fmla="*/ 112 w 112"/>
              <a:gd name="T3" fmla="*/ 56 h 111"/>
              <a:gd name="T4" fmla="*/ 56 w 112"/>
              <a:gd name="T5" fmla="*/ 111 h 111"/>
              <a:gd name="T6" fmla="*/ 0 w 112"/>
              <a:gd name="T7" fmla="*/ 56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6"/>
                </a:lnTo>
                <a:lnTo>
                  <a:pt x="56" y="111"/>
                </a:lnTo>
                <a:lnTo>
                  <a:pt x="0" y="56"/>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61" name="Rectangle 62"/>
          <p:cNvSpPr>
            <a:spLocks noChangeArrowheads="1"/>
          </p:cNvSpPr>
          <p:nvPr/>
        </p:nvSpPr>
        <p:spPr bwMode="auto">
          <a:xfrm>
            <a:off x="5424772" y="3173881"/>
            <a:ext cx="5145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אוסטריה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2" name="Rectangle 63"/>
          <p:cNvSpPr>
            <a:spLocks noChangeArrowheads="1"/>
          </p:cNvSpPr>
          <p:nvPr/>
        </p:nvSpPr>
        <p:spPr bwMode="auto">
          <a:xfrm>
            <a:off x="2754068" y="2564331"/>
            <a:ext cx="34624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בלגיה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3" name="Rectangle 64"/>
          <p:cNvSpPr>
            <a:spLocks noChangeArrowheads="1"/>
          </p:cNvSpPr>
          <p:nvPr/>
        </p:nvSpPr>
        <p:spPr bwMode="auto">
          <a:xfrm flipH="1">
            <a:off x="7602019" y="4860175"/>
            <a:ext cx="30970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צ'כיה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2" name="Rectangle 65"/>
          <p:cNvSpPr>
            <a:spLocks noChangeArrowheads="1"/>
          </p:cNvSpPr>
          <p:nvPr/>
        </p:nvSpPr>
        <p:spPr bwMode="auto">
          <a:xfrm>
            <a:off x="2242921" y="2941242"/>
            <a:ext cx="38952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דנמרק</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3" name="Rectangle 66"/>
          <p:cNvSpPr>
            <a:spLocks noChangeArrowheads="1"/>
          </p:cNvSpPr>
          <p:nvPr/>
        </p:nvSpPr>
        <p:spPr bwMode="auto">
          <a:xfrm>
            <a:off x="4867505" y="5208004"/>
            <a:ext cx="49051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אסטוניה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5" name="Rectangle 67"/>
          <p:cNvSpPr>
            <a:spLocks noChangeArrowheads="1"/>
          </p:cNvSpPr>
          <p:nvPr/>
        </p:nvSpPr>
        <p:spPr bwMode="auto">
          <a:xfrm>
            <a:off x="2994264" y="3582351"/>
            <a:ext cx="37991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פינלנד</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6" name="Rectangle 68"/>
          <p:cNvSpPr>
            <a:spLocks noChangeArrowheads="1"/>
          </p:cNvSpPr>
          <p:nvPr/>
        </p:nvSpPr>
        <p:spPr bwMode="auto">
          <a:xfrm>
            <a:off x="2572937" y="3173881"/>
            <a:ext cx="33502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צרפת</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7" name="Rectangle 69"/>
          <p:cNvSpPr>
            <a:spLocks noChangeArrowheads="1"/>
          </p:cNvSpPr>
          <p:nvPr/>
        </p:nvSpPr>
        <p:spPr bwMode="auto">
          <a:xfrm>
            <a:off x="4727015" y="2953961"/>
            <a:ext cx="41838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גרמניה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8" name="Rectangle 70"/>
          <p:cNvSpPr>
            <a:spLocks noChangeArrowheads="1"/>
          </p:cNvSpPr>
          <p:nvPr/>
        </p:nvSpPr>
        <p:spPr bwMode="auto">
          <a:xfrm>
            <a:off x="5036643" y="5044007"/>
            <a:ext cx="45685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הונגריה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9" name="Rectangle 71"/>
          <p:cNvSpPr>
            <a:spLocks noChangeArrowheads="1"/>
          </p:cNvSpPr>
          <p:nvPr/>
        </p:nvSpPr>
        <p:spPr bwMode="auto">
          <a:xfrm>
            <a:off x="3583202" y="3802011"/>
            <a:ext cx="41838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איטליה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0" name="Rectangle 72"/>
          <p:cNvSpPr>
            <a:spLocks noChangeArrowheads="1"/>
          </p:cNvSpPr>
          <p:nvPr/>
        </p:nvSpPr>
        <p:spPr bwMode="auto">
          <a:xfrm>
            <a:off x="5514752" y="4232589"/>
            <a:ext cx="1603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יפן</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1" name="Rectangle 73"/>
          <p:cNvSpPr>
            <a:spLocks noChangeArrowheads="1"/>
          </p:cNvSpPr>
          <p:nvPr/>
        </p:nvSpPr>
        <p:spPr bwMode="auto">
          <a:xfrm>
            <a:off x="6011347" y="5120708"/>
            <a:ext cx="4199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קוריאה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2" name="Rectangle 74"/>
          <p:cNvSpPr>
            <a:spLocks noChangeArrowheads="1"/>
          </p:cNvSpPr>
          <p:nvPr/>
        </p:nvSpPr>
        <p:spPr bwMode="auto">
          <a:xfrm>
            <a:off x="6067002" y="5468353"/>
            <a:ext cx="37670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לטביה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3" name="Rectangle 75"/>
          <p:cNvSpPr>
            <a:spLocks noChangeArrowheads="1"/>
          </p:cNvSpPr>
          <p:nvPr/>
        </p:nvSpPr>
        <p:spPr bwMode="auto">
          <a:xfrm>
            <a:off x="4278196" y="2917078"/>
            <a:ext cx="33502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הולנד</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4" name="Rectangle 76"/>
          <p:cNvSpPr>
            <a:spLocks noChangeArrowheads="1"/>
          </p:cNvSpPr>
          <p:nvPr/>
        </p:nvSpPr>
        <p:spPr bwMode="auto">
          <a:xfrm>
            <a:off x="4562622" y="4448040"/>
            <a:ext cx="5706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ניו - זילנד</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5" name="Rectangle 77"/>
          <p:cNvSpPr>
            <a:spLocks noChangeArrowheads="1"/>
          </p:cNvSpPr>
          <p:nvPr/>
        </p:nvSpPr>
        <p:spPr bwMode="auto">
          <a:xfrm>
            <a:off x="2173844" y="1969209"/>
            <a:ext cx="44723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נורבגיה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6" name="Rectangle 78"/>
          <p:cNvSpPr>
            <a:spLocks noChangeArrowheads="1"/>
          </p:cNvSpPr>
          <p:nvPr/>
        </p:nvSpPr>
        <p:spPr bwMode="auto">
          <a:xfrm>
            <a:off x="6056234" y="5295412"/>
            <a:ext cx="26930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פולין</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7" name="Rectangle 79"/>
          <p:cNvSpPr>
            <a:spLocks noChangeArrowheads="1"/>
          </p:cNvSpPr>
          <p:nvPr/>
        </p:nvSpPr>
        <p:spPr bwMode="auto">
          <a:xfrm>
            <a:off x="5071623" y="4859267"/>
            <a:ext cx="46166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פורטוגל</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8" name="Rectangle 80"/>
          <p:cNvSpPr>
            <a:spLocks noChangeArrowheads="1"/>
          </p:cNvSpPr>
          <p:nvPr/>
        </p:nvSpPr>
        <p:spPr bwMode="auto">
          <a:xfrm>
            <a:off x="6133408" y="4582934"/>
            <a:ext cx="49693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סלובקיה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89" name="Rectangle 81"/>
          <p:cNvSpPr>
            <a:spLocks noChangeArrowheads="1"/>
          </p:cNvSpPr>
          <p:nvPr/>
        </p:nvSpPr>
        <p:spPr bwMode="auto">
          <a:xfrm>
            <a:off x="6684473" y="4516569"/>
            <a:ext cx="4664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סלובניה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0" name="Rectangle 82"/>
          <p:cNvSpPr>
            <a:spLocks noChangeArrowheads="1"/>
          </p:cNvSpPr>
          <p:nvPr/>
        </p:nvSpPr>
        <p:spPr bwMode="auto">
          <a:xfrm>
            <a:off x="4235366" y="3802011"/>
            <a:ext cx="32861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ספרד</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1" name="Rectangle 83"/>
          <p:cNvSpPr>
            <a:spLocks noChangeArrowheads="1"/>
          </p:cNvSpPr>
          <p:nvPr/>
        </p:nvSpPr>
        <p:spPr bwMode="auto">
          <a:xfrm>
            <a:off x="2073970" y="3396058"/>
            <a:ext cx="4007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שבדיה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2" name="Rectangle 84"/>
          <p:cNvSpPr>
            <a:spLocks noChangeArrowheads="1"/>
          </p:cNvSpPr>
          <p:nvPr/>
        </p:nvSpPr>
        <p:spPr bwMode="auto">
          <a:xfrm>
            <a:off x="7168883" y="4603978"/>
            <a:ext cx="4247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טורקיה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3" name="Rectangle 85"/>
          <p:cNvSpPr>
            <a:spLocks noChangeArrowheads="1"/>
          </p:cNvSpPr>
          <p:nvPr/>
        </p:nvSpPr>
        <p:spPr bwMode="auto">
          <a:xfrm>
            <a:off x="4701926" y="3840294"/>
            <a:ext cx="4776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בריטניה</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094" name="Rectangle 86"/>
          <p:cNvSpPr>
            <a:spLocks noChangeArrowheads="1"/>
          </p:cNvSpPr>
          <p:nvPr/>
        </p:nvSpPr>
        <p:spPr bwMode="auto">
          <a:xfrm>
            <a:off x="3193291" y="2786150"/>
            <a:ext cx="39594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1200" b="0" i="0" u="none" strike="noStrike" cap="none" normalizeH="0" baseline="0" dirty="0" smtClean="0">
                <a:ln>
                  <a:noFill/>
                </a:ln>
                <a:solidFill>
                  <a:srgbClr val="000000"/>
                </a:solidFill>
                <a:effectLst/>
                <a:latin typeface="Arial" pitchFamily="34" charset="0"/>
                <a:cs typeface="Arial" pitchFamily="34" charset="0"/>
              </a:rPr>
              <a:t>ארה"ב</a:t>
            </a:r>
            <a:endParaRPr kumimoji="0" lang="he-IL" altLang="he-I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114" name="Rectangle 106"/>
          <p:cNvSpPr>
            <a:spLocks noChangeArrowheads="1"/>
          </p:cNvSpPr>
          <p:nvPr/>
        </p:nvSpPr>
        <p:spPr bwMode="auto">
          <a:xfrm>
            <a:off x="498295" y="5932575"/>
            <a:ext cx="2981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400" b="0" i="0" u="none" strike="noStrike" cap="none" normalizeH="0" baseline="0" smtClean="0">
                <a:ln>
                  <a:noFill/>
                </a:ln>
                <a:solidFill>
                  <a:srgbClr val="000000"/>
                </a:solidFill>
                <a:effectLst/>
              </a:rPr>
              <a:t>$20</a:t>
            </a:r>
            <a:endParaRPr kumimoji="0" lang="he-IL" altLang="he-IL" sz="1400" b="0" i="0" u="none" strike="noStrike" cap="none" normalizeH="0" baseline="0" smtClean="0">
              <a:ln>
                <a:noFill/>
              </a:ln>
              <a:solidFill>
                <a:schemeClr val="tx1"/>
              </a:solidFill>
              <a:effectLst/>
            </a:endParaRPr>
          </a:p>
        </p:txBody>
      </p:sp>
      <p:sp>
        <p:nvSpPr>
          <p:cNvPr id="3115" name="Rectangle 107"/>
          <p:cNvSpPr>
            <a:spLocks noChangeArrowheads="1"/>
          </p:cNvSpPr>
          <p:nvPr/>
        </p:nvSpPr>
        <p:spPr bwMode="auto">
          <a:xfrm>
            <a:off x="498295" y="5350586"/>
            <a:ext cx="2981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400" b="0" i="0" u="none" strike="noStrike" cap="none" normalizeH="0" baseline="0" smtClean="0">
                <a:ln>
                  <a:noFill/>
                </a:ln>
                <a:solidFill>
                  <a:srgbClr val="000000"/>
                </a:solidFill>
                <a:effectLst/>
              </a:rPr>
              <a:t>$30</a:t>
            </a:r>
            <a:endParaRPr kumimoji="0" lang="he-IL" altLang="he-IL" sz="1400" b="0" i="0" u="none" strike="noStrike" cap="none" normalizeH="0" baseline="0" smtClean="0">
              <a:ln>
                <a:noFill/>
              </a:ln>
              <a:solidFill>
                <a:schemeClr val="tx1"/>
              </a:solidFill>
              <a:effectLst/>
            </a:endParaRPr>
          </a:p>
        </p:txBody>
      </p:sp>
      <p:sp>
        <p:nvSpPr>
          <p:cNvPr id="3116" name="Rectangle 108"/>
          <p:cNvSpPr>
            <a:spLocks noChangeArrowheads="1"/>
          </p:cNvSpPr>
          <p:nvPr/>
        </p:nvSpPr>
        <p:spPr bwMode="auto">
          <a:xfrm>
            <a:off x="498295" y="4730215"/>
            <a:ext cx="2981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400" b="0" i="0" u="none" strike="noStrike" cap="none" normalizeH="0" baseline="0" smtClean="0">
                <a:ln>
                  <a:noFill/>
                </a:ln>
                <a:solidFill>
                  <a:srgbClr val="000000"/>
                </a:solidFill>
                <a:effectLst/>
              </a:rPr>
              <a:t>$40</a:t>
            </a:r>
            <a:endParaRPr kumimoji="0" lang="he-IL" altLang="he-IL" sz="1400" b="0" i="0" u="none" strike="noStrike" cap="none" normalizeH="0" baseline="0" smtClean="0">
              <a:ln>
                <a:noFill/>
              </a:ln>
              <a:solidFill>
                <a:schemeClr val="tx1"/>
              </a:solidFill>
              <a:effectLst/>
            </a:endParaRPr>
          </a:p>
        </p:txBody>
      </p:sp>
      <p:sp>
        <p:nvSpPr>
          <p:cNvPr id="3117" name="Rectangle 109"/>
          <p:cNvSpPr>
            <a:spLocks noChangeArrowheads="1"/>
          </p:cNvSpPr>
          <p:nvPr/>
        </p:nvSpPr>
        <p:spPr bwMode="auto">
          <a:xfrm>
            <a:off x="498295" y="4109846"/>
            <a:ext cx="2981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400" b="0" i="0" u="none" strike="noStrike" cap="none" normalizeH="0" baseline="0" smtClean="0">
                <a:ln>
                  <a:noFill/>
                </a:ln>
                <a:solidFill>
                  <a:srgbClr val="000000"/>
                </a:solidFill>
                <a:effectLst/>
              </a:rPr>
              <a:t>$50</a:t>
            </a:r>
            <a:endParaRPr kumimoji="0" lang="he-IL" altLang="he-IL" sz="1400" b="0" i="0" u="none" strike="noStrike" cap="none" normalizeH="0" baseline="0" smtClean="0">
              <a:ln>
                <a:noFill/>
              </a:ln>
              <a:solidFill>
                <a:schemeClr val="tx1"/>
              </a:solidFill>
              <a:effectLst/>
            </a:endParaRPr>
          </a:p>
        </p:txBody>
      </p:sp>
      <p:sp>
        <p:nvSpPr>
          <p:cNvPr id="3118" name="Rectangle 110"/>
          <p:cNvSpPr>
            <a:spLocks noChangeArrowheads="1"/>
          </p:cNvSpPr>
          <p:nvPr/>
        </p:nvSpPr>
        <p:spPr bwMode="auto">
          <a:xfrm>
            <a:off x="498295" y="3489476"/>
            <a:ext cx="2981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400" b="0" i="0" u="none" strike="noStrike" cap="none" normalizeH="0" baseline="0" smtClean="0">
                <a:ln>
                  <a:noFill/>
                </a:ln>
                <a:solidFill>
                  <a:srgbClr val="000000"/>
                </a:solidFill>
                <a:effectLst/>
              </a:rPr>
              <a:t>$60</a:t>
            </a:r>
            <a:endParaRPr kumimoji="0" lang="he-IL" altLang="he-IL" sz="1400" b="0" i="0" u="none" strike="noStrike" cap="none" normalizeH="0" baseline="0" smtClean="0">
              <a:ln>
                <a:noFill/>
              </a:ln>
              <a:solidFill>
                <a:schemeClr val="tx1"/>
              </a:solidFill>
              <a:effectLst/>
            </a:endParaRPr>
          </a:p>
        </p:txBody>
      </p:sp>
      <p:sp>
        <p:nvSpPr>
          <p:cNvPr id="3119" name="Rectangle 111"/>
          <p:cNvSpPr>
            <a:spLocks noChangeArrowheads="1"/>
          </p:cNvSpPr>
          <p:nvPr/>
        </p:nvSpPr>
        <p:spPr bwMode="auto">
          <a:xfrm>
            <a:off x="498295" y="2870910"/>
            <a:ext cx="2981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400" b="0" i="0" u="none" strike="noStrike" cap="none" normalizeH="0" baseline="0" smtClean="0">
                <a:ln>
                  <a:noFill/>
                </a:ln>
                <a:solidFill>
                  <a:srgbClr val="000000"/>
                </a:solidFill>
                <a:effectLst/>
              </a:rPr>
              <a:t>$70</a:t>
            </a:r>
            <a:endParaRPr kumimoji="0" lang="he-IL" altLang="he-IL" sz="1400" b="0" i="0" u="none" strike="noStrike" cap="none" normalizeH="0" baseline="0" smtClean="0">
              <a:ln>
                <a:noFill/>
              </a:ln>
              <a:solidFill>
                <a:schemeClr val="tx1"/>
              </a:solidFill>
              <a:effectLst/>
            </a:endParaRPr>
          </a:p>
        </p:txBody>
      </p:sp>
      <p:sp>
        <p:nvSpPr>
          <p:cNvPr id="3120" name="Rectangle 112"/>
          <p:cNvSpPr>
            <a:spLocks noChangeArrowheads="1"/>
          </p:cNvSpPr>
          <p:nvPr/>
        </p:nvSpPr>
        <p:spPr bwMode="auto">
          <a:xfrm>
            <a:off x="498295" y="2250540"/>
            <a:ext cx="2981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400" b="0" i="0" u="none" strike="noStrike" cap="none" normalizeH="0" baseline="0" smtClean="0">
                <a:ln>
                  <a:noFill/>
                </a:ln>
                <a:solidFill>
                  <a:srgbClr val="000000"/>
                </a:solidFill>
                <a:effectLst/>
              </a:rPr>
              <a:t>$80</a:t>
            </a:r>
            <a:endParaRPr kumimoji="0" lang="he-IL" altLang="he-IL" sz="1400" b="0" i="0" u="none" strike="noStrike" cap="none" normalizeH="0" baseline="0" smtClean="0">
              <a:ln>
                <a:noFill/>
              </a:ln>
              <a:solidFill>
                <a:schemeClr val="tx1"/>
              </a:solidFill>
              <a:effectLst/>
            </a:endParaRPr>
          </a:p>
        </p:txBody>
      </p:sp>
      <p:sp>
        <p:nvSpPr>
          <p:cNvPr id="3121" name="Rectangle 113"/>
          <p:cNvSpPr>
            <a:spLocks noChangeArrowheads="1"/>
          </p:cNvSpPr>
          <p:nvPr/>
        </p:nvSpPr>
        <p:spPr bwMode="auto">
          <a:xfrm>
            <a:off x="498295" y="1630171"/>
            <a:ext cx="2981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400" b="0" i="0" u="none" strike="noStrike" cap="none" normalizeH="0" baseline="0" smtClean="0">
                <a:ln>
                  <a:noFill/>
                </a:ln>
                <a:solidFill>
                  <a:srgbClr val="000000"/>
                </a:solidFill>
                <a:effectLst/>
              </a:rPr>
              <a:t>$90</a:t>
            </a:r>
            <a:endParaRPr kumimoji="0" lang="he-IL" altLang="he-IL" sz="1400" b="0" i="0" u="none" strike="noStrike" cap="none" normalizeH="0" baseline="0" smtClean="0">
              <a:ln>
                <a:noFill/>
              </a:ln>
              <a:solidFill>
                <a:schemeClr val="tx1"/>
              </a:solidFill>
              <a:effectLst/>
            </a:endParaRPr>
          </a:p>
        </p:txBody>
      </p:sp>
      <p:sp>
        <p:nvSpPr>
          <p:cNvPr id="3122" name="Rectangle 114"/>
          <p:cNvSpPr>
            <a:spLocks noChangeArrowheads="1"/>
          </p:cNvSpPr>
          <p:nvPr/>
        </p:nvSpPr>
        <p:spPr bwMode="auto">
          <a:xfrm>
            <a:off x="400805" y="1011605"/>
            <a:ext cx="3975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sz="1400" b="0" i="0" u="none" strike="noStrike" cap="none" normalizeH="0" baseline="0" dirty="0" smtClean="0">
                <a:ln>
                  <a:noFill/>
                </a:ln>
                <a:solidFill>
                  <a:srgbClr val="000000"/>
                </a:solidFill>
                <a:effectLst/>
              </a:rPr>
              <a:t>$100</a:t>
            </a:r>
            <a:endParaRPr kumimoji="0" lang="he-IL" altLang="he-IL" sz="1400" b="0" i="0" u="none" strike="noStrike" cap="none" normalizeH="0" baseline="0" dirty="0" smtClean="0">
              <a:ln>
                <a:noFill/>
              </a:ln>
              <a:solidFill>
                <a:schemeClr val="tx1"/>
              </a:solidFill>
              <a:effectLst/>
            </a:endParaRPr>
          </a:p>
        </p:txBody>
      </p:sp>
      <p:sp>
        <p:nvSpPr>
          <p:cNvPr id="3123" name="Rectangle 115"/>
          <p:cNvSpPr>
            <a:spLocks noChangeArrowheads="1"/>
          </p:cNvSpPr>
          <p:nvPr/>
        </p:nvSpPr>
        <p:spPr bwMode="auto">
          <a:xfrm>
            <a:off x="715868" y="6156705"/>
            <a:ext cx="3991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b="0" i="0" u="none" strike="noStrike" cap="none" normalizeH="0" baseline="0" smtClean="0">
                <a:ln>
                  <a:noFill/>
                </a:ln>
                <a:solidFill>
                  <a:srgbClr val="000000"/>
                </a:solidFill>
                <a:effectLst/>
                <a:latin typeface="Calibri" pitchFamily="34" charset="0"/>
                <a:cs typeface="Calibri" pitchFamily="34" charset="0"/>
              </a:rPr>
              <a:t>55%</a:t>
            </a:r>
            <a:endParaRPr kumimoji="0" lang="he-IL" altLang="he-IL" b="0" i="0" u="none" strike="noStrike" cap="none" normalizeH="0" baseline="0" smtClean="0">
              <a:ln>
                <a:noFill/>
              </a:ln>
              <a:solidFill>
                <a:schemeClr val="tx1"/>
              </a:solidFill>
              <a:effectLst/>
            </a:endParaRPr>
          </a:p>
        </p:txBody>
      </p:sp>
      <p:sp>
        <p:nvSpPr>
          <p:cNvPr id="3124" name="Rectangle 116"/>
          <p:cNvSpPr>
            <a:spLocks noChangeArrowheads="1"/>
          </p:cNvSpPr>
          <p:nvPr/>
        </p:nvSpPr>
        <p:spPr bwMode="auto">
          <a:xfrm>
            <a:off x="2311233" y="6156705"/>
            <a:ext cx="3991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b="0" i="0" u="none" strike="noStrike" cap="none" normalizeH="0" baseline="0" smtClean="0">
                <a:ln>
                  <a:noFill/>
                </a:ln>
                <a:solidFill>
                  <a:srgbClr val="000000"/>
                </a:solidFill>
                <a:effectLst/>
                <a:latin typeface="Calibri" pitchFamily="34" charset="0"/>
                <a:cs typeface="Calibri" pitchFamily="34" charset="0"/>
              </a:rPr>
              <a:t>60%</a:t>
            </a:r>
            <a:endParaRPr kumimoji="0" lang="he-IL" altLang="he-IL" b="0" i="0" u="none" strike="noStrike" cap="none" normalizeH="0" baseline="0" smtClean="0">
              <a:ln>
                <a:noFill/>
              </a:ln>
              <a:solidFill>
                <a:schemeClr val="tx1"/>
              </a:solidFill>
              <a:effectLst/>
            </a:endParaRPr>
          </a:p>
        </p:txBody>
      </p:sp>
      <p:sp>
        <p:nvSpPr>
          <p:cNvPr id="3125" name="Rectangle 117"/>
          <p:cNvSpPr>
            <a:spLocks noChangeArrowheads="1"/>
          </p:cNvSpPr>
          <p:nvPr/>
        </p:nvSpPr>
        <p:spPr bwMode="auto">
          <a:xfrm>
            <a:off x="3904704" y="6156705"/>
            <a:ext cx="3991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b="0" i="0" u="none" strike="noStrike" cap="none" normalizeH="0" baseline="0" smtClean="0">
                <a:ln>
                  <a:noFill/>
                </a:ln>
                <a:solidFill>
                  <a:srgbClr val="000000"/>
                </a:solidFill>
                <a:effectLst/>
                <a:latin typeface="Calibri" pitchFamily="34" charset="0"/>
                <a:cs typeface="Calibri" pitchFamily="34" charset="0"/>
              </a:rPr>
              <a:t>65%</a:t>
            </a:r>
            <a:endParaRPr kumimoji="0" lang="he-IL" altLang="he-IL" b="0" i="0" u="none" strike="noStrike" cap="none" normalizeH="0" baseline="0" smtClean="0">
              <a:ln>
                <a:noFill/>
              </a:ln>
              <a:solidFill>
                <a:schemeClr val="tx1"/>
              </a:solidFill>
              <a:effectLst/>
            </a:endParaRPr>
          </a:p>
        </p:txBody>
      </p:sp>
      <p:sp>
        <p:nvSpPr>
          <p:cNvPr id="3126" name="Rectangle 118"/>
          <p:cNvSpPr>
            <a:spLocks noChangeArrowheads="1"/>
          </p:cNvSpPr>
          <p:nvPr/>
        </p:nvSpPr>
        <p:spPr bwMode="auto">
          <a:xfrm>
            <a:off x="5500070" y="6156705"/>
            <a:ext cx="3991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b="0" i="0" u="none" strike="noStrike" cap="none" normalizeH="0" baseline="0" smtClean="0">
                <a:ln>
                  <a:noFill/>
                </a:ln>
                <a:solidFill>
                  <a:srgbClr val="000000"/>
                </a:solidFill>
                <a:effectLst/>
                <a:latin typeface="Calibri" pitchFamily="34" charset="0"/>
                <a:cs typeface="Calibri" pitchFamily="34" charset="0"/>
              </a:rPr>
              <a:t>70%</a:t>
            </a:r>
            <a:endParaRPr kumimoji="0" lang="he-IL" altLang="he-IL" b="0" i="0" u="none" strike="noStrike" cap="none" normalizeH="0" baseline="0" smtClean="0">
              <a:ln>
                <a:noFill/>
              </a:ln>
              <a:solidFill>
                <a:schemeClr val="tx1"/>
              </a:solidFill>
              <a:effectLst/>
            </a:endParaRPr>
          </a:p>
        </p:txBody>
      </p:sp>
      <p:sp>
        <p:nvSpPr>
          <p:cNvPr id="3127" name="Rectangle 119"/>
          <p:cNvSpPr>
            <a:spLocks noChangeArrowheads="1"/>
          </p:cNvSpPr>
          <p:nvPr/>
        </p:nvSpPr>
        <p:spPr bwMode="auto">
          <a:xfrm>
            <a:off x="7093540" y="6156705"/>
            <a:ext cx="3991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b="0" i="0" u="none" strike="noStrike" cap="none" normalizeH="0" baseline="0" smtClean="0">
                <a:ln>
                  <a:noFill/>
                </a:ln>
                <a:solidFill>
                  <a:srgbClr val="000000"/>
                </a:solidFill>
                <a:effectLst/>
                <a:latin typeface="Calibri" pitchFamily="34" charset="0"/>
                <a:cs typeface="Calibri" pitchFamily="34" charset="0"/>
              </a:rPr>
              <a:t>75%</a:t>
            </a:r>
            <a:endParaRPr kumimoji="0" lang="he-IL" altLang="he-IL" b="0" i="0" u="none" strike="noStrike" cap="none" normalizeH="0" baseline="0" smtClean="0">
              <a:ln>
                <a:noFill/>
              </a:ln>
              <a:solidFill>
                <a:schemeClr val="tx1"/>
              </a:solidFill>
              <a:effectLst/>
            </a:endParaRPr>
          </a:p>
        </p:txBody>
      </p:sp>
      <p:sp>
        <p:nvSpPr>
          <p:cNvPr id="3128" name="Rectangle 120"/>
          <p:cNvSpPr>
            <a:spLocks noChangeArrowheads="1"/>
          </p:cNvSpPr>
          <p:nvPr/>
        </p:nvSpPr>
        <p:spPr bwMode="auto">
          <a:xfrm>
            <a:off x="8688905" y="6156705"/>
            <a:ext cx="3991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he-IL" altLang="he-IL" b="0" i="0" u="none" strike="noStrike" cap="none" normalizeH="0" baseline="0" smtClean="0">
                <a:ln>
                  <a:noFill/>
                </a:ln>
                <a:solidFill>
                  <a:srgbClr val="000000"/>
                </a:solidFill>
                <a:effectLst/>
                <a:latin typeface="Calibri" pitchFamily="34" charset="0"/>
                <a:cs typeface="Calibri" pitchFamily="34" charset="0"/>
              </a:rPr>
              <a:t>80%</a:t>
            </a:r>
            <a:endParaRPr kumimoji="0" lang="he-IL" altLang="he-IL" b="0" i="0" u="none" strike="noStrike" cap="none" normalizeH="0" baseline="0" smtClean="0">
              <a:ln>
                <a:noFill/>
              </a:ln>
              <a:solidFill>
                <a:schemeClr val="tx1"/>
              </a:solidFill>
              <a:effectLst/>
            </a:endParaRPr>
          </a:p>
        </p:txBody>
      </p:sp>
      <p:sp>
        <p:nvSpPr>
          <p:cNvPr id="139" name="Freeform 29"/>
          <p:cNvSpPr>
            <a:spLocks/>
          </p:cNvSpPr>
          <p:nvPr/>
        </p:nvSpPr>
        <p:spPr bwMode="auto">
          <a:xfrm>
            <a:off x="2850345" y="5042204"/>
            <a:ext cx="106106" cy="10099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00B050"/>
          </a:solidFill>
          <a:ln w="9525">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he-IL">
              <a:latin typeface="Arial" panose="020B0604020202020204" pitchFamily="34" charset="0"/>
              <a:cs typeface="Arial" panose="020B0604020202020204" pitchFamily="34" charset="0"/>
            </a:endParaRPr>
          </a:p>
        </p:txBody>
      </p:sp>
      <p:sp>
        <p:nvSpPr>
          <p:cNvPr id="140" name="Freeform 30"/>
          <p:cNvSpPr>
            <a:spLocks/>
          </p:cNvSpPr>
          <p:nvPr/>
        </p:nvSpPr>
        <p:spPr bwMode="auto">
          <a:xfrm>
            <a:off x="2850345" y="5042204"/>
            <a:ext cx="106106" cy="100990"/>
          </a:xfrm>
          <a:custGeom>
            <a:avLst/>
            <a:gdLst>
              <a:gd name="T0" fmla="*/ 56 w 112"/>
              <a:gd name="T1" fmla="*/ 0 h 111"/>
              <a:gd name="T2" fmla="*/ 112 w 112"/>
              <a:gd name="T3" fmla="*/ 55 h 111"/>
              <a:gd name="T4" fmla="*/ 56 w 112"/>
              <a:gd name="T5" fmla="*/ 111 h 111"/>
              <a:gd name="T6" fmla="*/ 0 w 112"/>
              <a:gd name="T7" fmla="*/ 55 h 111"/>
              <a:gd name="T8" fmla="*/ 56 w 112"/>
              <a:gd name="T9" fmla="*/ 0 h 111"/>
            </a:gdLst>
            <a:ahLst/>
            <a:cxnLst>
              <a:cxn ang="0">
                <a:pos x="T0" y="T1"/>
              </a:cxn>
              <a:cxn ang="0">
                <a:pos x="T2" y="T3"/>
              </a:cxn>
              <a:cxn ang="0">
                <a:pos x="T4" y="T5"/>
              </a:cxn>
              <a:cxn ang="0">
                <a:pos x="T6" y="T7"/>
              </a:cxn>
              <a:cxn ang="0">
                <a:pos x="T8" y="T9"/>
              </a:cxn>
            </a:cxnLst>
            <a:rect l="0" t="0" r="r" b="b"/>
            <a:pathLst>
              <a:path w="112" h="111">
                <a:moveTo>
                  <a:pt x="56" y="0"/>
                </a:moveTo>
                <a:lnTo>
                  <a:pt x="112" y="55"/>
                </a:lnTo>
                <a:lnTo>
                  <a:pt x="56" y="111"/>
                </a:lnTo>
                <a:lnTo>
                  <a:pt x="0" y="55"/>
                </a:lnTo>
                <a:lnTo>
                  <a:pt x="56" y="0"/>
                </a:lnTo>
                <a:close/>
              </a:path>
            </a:pathLst>
          </a:custGeom>
          <a:solidFill>
            <a:srgbClr val="FF0000"/>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41" name="Freeform 33"/>
          <p:cNvSpPr>
            <a:spLocks/>
          </p:cNvSpPr>
          <p:nvPr/>
        </p:nvSpPr>
        <p:spPr bwMode="auto">
          <a:xfrm>
            <a:off x="4709078" y="1532786"/>
            <a:ext cx="106106" cy="100990"/>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142" name="Freeform 34"/>
          <p:cNvSpPr>
            <a:spLocks/>
          </p:cNvSpPr>
          <p:nvPr/>
        </p:nvSpPr>
        <p:spPr bwMode="auto">
          <a:xfrm>
            <a:off x="4709078" y="1532786"/>
            <a:ext cx="106106" cy="100990"/>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143" name="Freeform 35"/>
          <p:cNvSpPr>
            <a:spLocks/>
          </p:cNvSpPr>
          <p:nvPr/>
        </p:nvSpPr>
        <p:spPr bwMode="auto">
          <a:xfrm>
            <a:off x="1853715" y="4721198"/>
            <a:ext cx="106106" cy="99186"/>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144" name="Freeform 36"/>
          <p:cNvSpPr>
            <a:spLocks/>
          </p:cNvSpPr>
          <p:nvPr/>
        </p:nvSpPr>
        <p:spPr bwMode="auto">
          <a:xfrm>
            <a:off x="1853715" y="4721198"/>
            <a:ext cx="106106" cy="99186"/>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FF0000"/>
          </a:solidFill>
          <a:ln w="9525">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45" name="Freeform 45"/>
          <p:cNvSpPr>
            <a:spLocks/>
          </p:cNvSpPr>
          <p:nvPr/>
        </p:nvSpPr>
        <p:spPr bwMode="auto">
          <a:xfrm>
            <a:off x="7100232" y="1448028"/>
            <a:ext cx="106106" cy="100990"/>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146" name="Freeform 46"/>
          <p:cNvSpPr>
            <a:spLocks/>
          </p:cNvSpPr>
          <p:nvPr/>
        </p:nvSpPr>
        <p:spPr bwMode="auto">
          <a:xfrm>
            <a:off x="7100232" y="1448028"/>
            <a:ext cx="106106" cy="100990"/>
          </a:xfrm>
          <a:custGeom>
            <a:avLst/>
            <a:gdLst>
              <a:gd name="T0" fmla="*/ 56 w 111"/>
              <a:gd name="T1" fmla="*/ 0 h 112"/>
              <a:gd name="T2" fmla="*/ 111 w 111"/>
              <a:gd name="T3" fmla="*/ 56 h 112"/>
              <a:gd name="T4" fmla="*/ 56 w 111"/>
              <a:gd name="T5" fmla="*/ 112 h 112"/>
              <a:gd name="T6" fmla="*/ 0 w 111"/>
              <a:gd name="T7" fmla="*/ 56 h 112"/>
              <a:gd name="T8" fmla="*/ 56 w 111"/>
              <a:gd name="T9" fmla="*/ 0 h 112"/>
            </a:gdLst>
            <a:ahLst/>
            <a:cxnLst>
              <a:cxn ang="0">
                <a:pos x="T0" y="T1"/>
              </a:cxn>
              <a:cxn ang="0">
                <a:pos x="T2" y="T3"/>
              </a:cxn>
              <a:cxn ang="0">
                <a:pos x="T4" y="T5"/>
              </a:cxn>
              <a:cxn ang="0">
                <a:pos x="T6" y="T7"/>
              </a:cxn>
              <a:cxn ang="0">
                <a:pos x="T8" y="T9"/>
              </a:cxn>
            </a:cxnLst>
            <a:rect l="0" t="0" r="r" b="b"/>
            <a:pathLst>
              <a:path w="111" h="112">
                <a:moveTo>
                  <a:pt x="56" y="0"/>
                </a:moveTo>
                <a:lnTo>
                  <a:pt x="111" y="56"/>
                </a:lnTo>
                <a:lnTo>
                  <a:pt x="56" y="112"/>
                </a:lnTo>
                <a:lnTo>
                  <a:pt x="0" y="56"/>
                </a:lnTo>
                <a:lnTo>
                  <a:pt x="56" y="0"/>
                </a:lnTo>
                <a:close/>
              </a:path>
            </a:pathLst>
          </a:custGeom>
          <a:noFill/>
          <a:ln w="9525">
            <a:solidFill>
              <a:srgbClr val="4A7EB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r" rtl="1"/>
            <a:endParaRPr lang="he-IL" sz="1200"/>
          </a:p>
        </p:txBody>
      </p:sp>
      <p:sp>
        <p:nvSpPr>
          <p:cNvPr id="147" name="Rectangle 81"/>
          <p:cNvSpPr>
            <a:spLocks noChangeArrowheads="1"/>
          </p:cNvSpPr>
          <p:nvPr/>
        </p:nvSpPr>
        <p:spPr bwMode="auto">
          <a:xfrm>
            <a:off x="2871217" y="4849102"/>
            <a:ext cx="16671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r" rtl="1" fontAlgn="base">
              <a:spcBef>
                <a:spcPct val="0"/>
              </a:spcBef>
              <a:spcAft>
                <a:spcPct val="0"/>
              </a:spcAft>
            </a:pPr>
            <a:r>
              <a:rPr lang="he-IL" altLang="he-IL" sz="1200" b="1" dirty="0">
                <a:solidFill>
                  <a:srgbClr val="FF0000"/>
                </a:solidFill>
                <a:latin typeface="Arial" pitchFamily="34" charset="0"/>
                <a:cs typeface="Arial" pitchFamily="34" charset="0"/>
              </a:rPr>
              <a:t>יוון</a:t>
            </a:r>
          </a:p>
        </p:txBody>
      </p:sp>
      <p:sp>
        <p:nvSpPr>
          <p:cNvPr id="148" name="Rectangle 83"/>
          <p:cNvSpPr>
            <a:spLocks noChangeArrowheads="1"/>
          </p:cNvSpPr>
          <p:nvPr/>
        </p:nvSpPr>
        <p:spPr bwMode="auto">
          <a:xfrm>
            <a:off x="4624727" y="1309166"/>
            <a:ext cx="4071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lang="he-IL" altLang="he-IL" sz="1200" dirty="0" smtClean="0">
                <a:solidFill>
                  <a:srgbClr val="000000"/>
                </a:solidFill>
              </a:rPr>
              <a:t>אירלנד</a:t>
            </a:r>
            <a:endParaRPr kumimoji="0" lang="he-IL" altLang="he-IL" sz="1200" b="0" i="0" u="none" strike="noStrike" cap="none" normalizeH="0" baseline="0" dirty="0" smtClean="0">
              <a:ln>
                <a:noFill/>
              </a:ln>
              <a:solidFill>
                <a:schemeClr val="tx1"/>
              </a:solidFill>
              <a:effectLst/>
            </a:endParaRPr>
          </a:p>
        </p:txBody>
      </p:sp>
      <p:sp>
        <p:nvSpPr>
          <p:cNvPr id="149" name="Rectangle 84"/>
          <p:cNvSpPr>
            <a:spLocks noChangeArrowheads="1"/>
          </p:cNvSpPr>
          <p:nvPr/>
        </p:nvSpPr>
        <p:spPr bwMode="auto">
          <a:xfrm>
            <a:off x="1689078" y="4536854"/>
            <a:ext cx="39914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lang="he-IL" altLang="he-IL" sz="1200" b="1" dirty="0" smtClean="0">
                <a:solidFill>
                  <a:srgbClr val="FF0000"/>
                </a:solidFill>
              </a:rPr>
              <a:t>ישראל</a:t>
            </a:r>
            <a:endParaRPr kumimoji="0" lang="he-IL" altLang="he-IL" sz="1200" b="1" i="0" u="none" strike="noStrike" cap="none" normalizeH="0" baseline="0" dirty="0" smtClean="0">
              <a:ln>
                <a:noFill/>
              </a:ln>
              <a:solidFill>
                <a:srgbClr val="FF0000"/>
              </a:solidFill>
              <a:effectLst/>
            </a:endParaRPr>
          </a:p>
        </p:txBody>
      </p:sp>
      <p:sp>
        <p:nvSpPr>
          <p:cNvPr id="150" name="Rectangle 89"/>
          <p:cNvSpPr>
            <a:spLocks noChangeArrowheads="1"/>
          </p:cNvSpPr>
          <p:nvPr/>
        </p:nvSpPr>
        <p:spPr bwMode="auto">
          <a:xfrm>
            <a:off x="7013096" y="1224406"/>
            <a:ext cx="63639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lang="he-IL" altLang="he-IL" sz="1200" dirty="0" smtClean="0">
                <a:solidFill>
                  <a:srgbClr val="000000"/>
                </a:solidFill>
              </a:rPr>
              <a:t>לוקסמבורג</a:t>
            </a:r>
            <a:endParaRPr kumimoji="0" lang="he-IL" altLang="he-IL" sz="1200" b="0" i="0" u="none" strike="noStrike" cap="none" normalizeH="0" baseline="0" dirty="0" smtClean="0">
              <a:ln>
                <a:noFill/>
              </a:ln>
              <a:solidFill>
                <a:schemeClr val="tx1"/>
              </a:solidFill>
              <a:effectLst/>
            </a:endParaRPr>
          </a:p>
        </p:txBody>
      </p:sp>
      <p:sp>
        <p:nvSpPr>
          <p:cNvPr id="3139" name="מלבן 3138"/>
          <p:cNvSpPr/>
          <p:nvPr/>
        </p:nvSpPr>
        <p:spPr>
          <a:xfrm>
            <a:off x="1510354" y="367022"/>
            <a:ext cx="7606023" cy="338554"/>
          </a:xfrm>
          <a:prstGeom prst="rect">
            <a:avLst/>
          </a:prstGeom>
        </p:spPr>
        <p:txBody>
          <a:bodyPr wrap="square">
            <a:spAutoFit/>
          </a:bodyPr>
          <a:lstStyle/>
          <a:p>
            <a:pPr algn="ctr" rtl="1">
              <a:defRPr sz="1800" b="1" i="0" u="none" strike="noStrike" kern="1200" baseline="0">
                <a:solidFill>
                  <a:sysClr val="windowText" lastClr="000000"/>
                </a:solidFill>
                <a:latin typeface="+mn-lt"/>
                <a:ea typeface="+mn-ea"/>
                <a:cs typeface="+mn-cs"/>
              </a:defRPr>
            </a:pPr>
            <a:r>
              <a:rPr lang="he-IL" sz="1600" dirty="0">
                <a:solidFill>
                  <a:schemeClr val="bg1"/>
                </a:solidFill>
              </a:rPr>
              <a:t>מדינות ה-</a:t>
            </a:r>
            <a:r>
              <a:rPr lang="en-US" sz="1600" dirty="0">
                <a:solidFill>
                  <a:schemeClr val="bg1"/>
                </a:solidFill>
              </a:rPr>
              <a:t>OECD</a:t>
            </a:r>
            <a:r>
              <a:rPr lang="he-IL" sz="1600" dirty="0">
                <a:solidFill>
                  <a:schemeClr val="bg1"/>
                </a:solidFill>
              </a:rPr>
              <a:t>, פריון לשעת עבודה בדולרים לפי שקילות כוח קנייה של 2015</a:t>
            </a:r>
          </a:p>
        </p:txBody>
      </p:sp>
      <p:sp>
        <p:nvSpPr>
          <p:cNvPr id="154" name="מלבן 153"/>
          <p:cNvSpPr/>
          <p:nvPr/>
        </p:nvSpPr>
        <p:spPr>
          <a:xfrm rot="16200000">
            <a:off x="-978943" y="3435612"/>
            <a:ext cx="2372765" cy="338554"/>
          </a:xfrm>
          <a:prstGeom prst="rect">
            <a:avLst/>
          </a:prstGeom>
        </p:spPr>
        <p:txBody>
          <a:bodyPr wrap="none">
            <a:spAutoFit/>
          </a:bodyPr>
          <a:lstStyle/>
          <a:p>
            <a:pPr algn="ctr">
              <a:defRPr sz="1000" b="1" i="0" u="none" strike="noStrike" kern="1200" baseline="0">
                <a:solidFill>
                  <a:sysClr val="windowText" lastClr="000000"/>
                </a:solidFill>
                <a:latin typeface="+mn-lt"/>
                <a:ea typeface="+mn-ea"/>
                <a:cs typeface="+mn-cs"/>
              </a:defRPr>
            </a:pPr>
            <a:r>
              <a:rPr lang="he-IL" sz="1600" dirty="0">
                <a:solidFill>
                  <a:srgbClr val="424244"/>
                </a:solidFill>
                <a:latin typeface="Arial" panose="020B0604020202020204" pitchFamily="34" charset="0"/>
                <a:cs typeface="Arial" panose="020B0604020202020204" pitchFamily="34" charset="0"/>
              </a:rPr>
              <a:t>פריון לשעת עבודה </a:t>
            </a:r>
            <a:r>
              <a:rPr lang="he-IL" sz="1600" dirty="0" smtClean="0">
                <a:solidFill>
                  <a:srgbClr val="424244"/>
                </a:solidFill>
                <a:latin typeface="Arial" panose="020B0604020202020204" pitchFamily="34" charset="0"/>
                <a:cs typeface="Arial" panose="020B0604020202020204" pitchFamily="34" charset="0"/>
              </a:rPr>
              <a:t>(2015</a:t>
            </a:r>
            <a:r>
              <a:rPr lang="he-IL" sz="1600" dirty="0">
                <a:solidFill>
                  <a:srgbClr val="424244"/>
                </a:solidFill>
                <a:latin typeface="Arial" panose="020B0604020202020204" pitchFamily="34" charset="0"/>
                <a:cs typeface="Arial" panose="020B0604020202020204" pitchFamily="34" charset="0"/>
              </a:rPr>
              <a:t>)</a:t>
            </a:r>
          </a:p>
        </p:txBody>
      </p:sp>
      <p:sp>
        <p:nvSpPr>
          <p:cNvPr id="155" name="Rectangle 54"/>
          <p:cNvSpPr>
            <a:spLocks noChangeArrowheads="1"/>
          </p:cNvSpPr>
          <p:nvPr/>
        </p:nvSpPr>
        <p:spPr bwMode="auto">
          <a:xfrm flipH="1">
            <a:off x="2323688" y="6347736"/>
            <a:ext cx="3911648" cy="338554"/>
          </a:xfrm>
          <a:prstGeom prst="rect">
            <a:avLst/>
          </a:prstGeom>
          <a:extLst/>
        </p:spPr>
        <p:txBody>
          <a:bodyPr wrap="none">
            <a:spAutoFit/>
          </a:bodyPr>
          <a:lstStyle/>
          <a:p>
            <a:pPr algn="ctr"/>
            <a:r>
              <a:rPr lang="he-IL" sz="1600" b="1" dirty="0">
                <a:solidFill>
                  <a:srgbClr val="424244"/>
                </a:solidFill>
                <a:latin typeface="Arial" panose="020B0604020202020204" pitchFamily="34" charset="0"/>
                <a:cs typeface="Arial" panose="020B0604020202020204" pitchFamily="34" charset="0"/>
              </a:rPr>
              <a:t>חלקו של המגזר העסקי בכוח העבודה </a:t>
            </a:r>
            <a:r>
              <a:rPr lang="he-IL" altLang="en-US" sz="1600" b="1" dirty="0">
                <a:solidFill>
                  <a:srgbClr val="424244"/>
                </a:solidFill>
                <a:latin typeface="Arial" panose="020B0604020202020204" pitchFamily="34" charset="0"/>
                <a:cs typeface="Arial" panose="020B0604020202020204" pitchFamily="34" charset="0"/>
              </a:rPr>
              <a:t>(2015)</a:t>
            </a:r>
            <a:endParaRPr lang="en-US" altLang="en-US" sz="1600" b="1" dirty="0">
              <a:solidFill>
                <a:srgbClr val="424244"/>
              </a:solidFill>
              <a:latin typeface="Arial" panose="020B0604020202020204" pitchFamily="34" charset="0"/>
              <a:cs typeface="Arial" panose="020B0604020202020204" pitchFamily="34" charset="0"/>
            </a:endParaRPr>
          </a:p>
        </p:txBody>
      </p:sp>
      <p:grpSp>
        <p:nvGrpSpPr>
          <p:cNvPr id="2" name="קבוצה 1"/>
          <p:cNvGrpSpPr/>
          <p:nvPr/>
        </p:nvGrpSpPr>
        <p:grpSpPr>
          <a:xfrm>
            <a:off x="2274346" y="2598597"/>
            <a:ext cx="5191569" cy="2497710"/>
            <a:chOff x="2274346" y="2598597"/>
            <a:chExt cx="5191569" cy="2497710"/>
          </a:xfrm>
        </p:grpSpPr>
        <p:sp>
          <p:nvSpPr>
            <p:cNvPr id="162" name="Freeform 87"/>
            <p:cNvSpPr>
              <a:spLocks/>
            </p:cNvSpPr>
            <p:nvPr/>
          </p:nvSpPr>
          <p:spPr bwMode="auto">
            <a:xfrm>
              <a:off x="2274346" y="2598597"/>
              <a:ext cx="373263" cy="315595"/>
            </a:xfrm>
            <a:custGeom>
              <a:avLst/>
              <a:gdLst>
                <a:gd name="T0" fmla="*/ 25 w 394"/>
                <a:gd name="T1" fmla="*/ 16 h 350"/>
                <a:gd name="T2" fmla="*/ 33 w 394"/>
                <a:gd name="T3" fmla="*/ 21 h 350"/>
                <a:gd name="T4" fmla="*/ 46 w 394"/>
                <a:gd name="T5" fmla="*/ 37 h 350"/>
                <a:gd name="T6" fmla="*/ 63 w 394"/>
                <a:gd name="T7" fmla="*/ 50 h 350"/>
                <a:gd name="T8" fmla="*/ 77 w 394"/>
                <a:gd name="T9" fmla="*/ 64 h 350"/>
                <a:gd name="T10" fmla="*/ 94 w 394"/>
                <a:gd name="T11" fmla="*/ 79 h 350"/>
                <a:gd name="T12" fmla="*/ 102 w 394"/>
                <a:gd name="T13" fmla="*/ 85 h 350"/>
                <a:gd name="T14" fmla="*/ 125 w 394"/>
                <a:gd name="T15" fmla="*/ 106 h 350"/>
                <a:gd name="T16" fmla="*/ 142 w 394"/>
                <a:gd name="T17" fmla="*/ 121 h 350"/>
                <a:gd name="T18" fmla="*/ 150 w 394"/>
                <a:gd name="T19" fmla="*/ 127 h 350"/>
                <a:gd name="T20" fmla="*/ 163 w 394"/>
                <a:gd name="T21" fmla="*/ 142 h 350"/>
                <a:gd name="T22" fmla="*/ 181 w 394"/>
                <a:gd name="T23" fmla="*/ 156 h 350"/>
                <a:gd name="T24" fmla="*/ 188 w 394"/>
                <a:gd name="T25" fmla="*/ 162 h 350"/>
                <a:gd name="T26" fmla="*/ 202 w 394"/>
                <a:gd name="T27" fmla="*/ 177 h 350"/>
                <a:gd name="T28" fmla="*/ 219 w 394"/>
                <a:gd name="T29" fmla="*/ 190 h 350"/>
                <a:gd name="T30" fmla="*/ 227 w 394"/>
                <a:gd name="T31" fmla="*/ 196 h 350"/>
                <a:gd name="T32" fmla="*/ 242 w 394"/>
                <a:gd name="T33" fmla="*/ 210 h 350"/>
                <a:gd name="T34" fmla="*/ 259 w 394"/>
                <a:gd name="T35" fmla="*/ 225 h 350"/>
                <a:gd name="T36" fmla="*/ 267 w 394"/>
                <a:gd name="T37" fmla="*/ 231 h 350"/>
                <a:gd name="T38" fmla="*/ 280 w 394"/>
                <a:gd name="T39" fmla="*/ 244 h 350"/>
                <a:gd name="T40" fmla="*/ 288 w 394"/>
                <a:gd name="T41" fmla="*/ 252 h 350"/>
                <a:gd name="T42" fmla="*/ 305 w 394"/>
                <a:gd name="T43" fmla="*/ 265 h 350"/>
                <a:gd name="T44" fmla="*/ 313 w 394"/>
                <a:gd name="T45" fmla="*/ 271 h 350"/>
                <a:gd name="T46" fmla="*/ 327 w 394"/>
                <a:gd name="T47" fmla="*/ 285 h 350"/>
                <a:gd name="T48" fmla="*/ 334 w 394"/>
                <a:gd name="T49" fmla="*/ 292 h 350"/>
                <a:gd name="T50" fmla="*/ 351 w 394"/>
                <a:gd name="T51" fmla="*/ 306 h 350"/>
                <a:gd name="T52" fmla="*/ 361 w 394"/>
                <a:gd name="T53" fmla="*/ 311 h 350"/>
                <a:gd name="T54" fmla="*/ 375 w 394"/>
                <a:gd name="T55" fmla="*/ 325 h 350"/>
                <a:gd name="T56" fmla="*/ 382 w 394"/>
                <a:gd name="T57" fmla="*/ 333 h 350"/>
                <a:gd name="T58" fmla="*/ 392 w 394"/>
                <a:gd name="T59" fmla="*/ 346 h 350"/>
                <a:gd name="T60" fmla="*/ 376 w 394"/>
                <a:gd name="T61" fmla="*/ 342 h 350"/>
                <a:gd name="T62" fmla="*/ 369 w 394"/>
                <a:gd name="T63" fmla="*/ 334 h 350"/>
                <a:gd name="T64" fmla="*/ 351 w 394"/>
                <a:gd name="T65" fmla="*/ 321 h 350"/>
                <a:gd name="T66" fmla="*/ 342 w 394"/>
                <a:gd name="T67" fmla="*/ 315 h 350"/>
                <a:gd name="T68" fmla="*/ 328 w 394"/>
                <a:gd name="T69" fmla="*/ 302 h 350"/>
                <a:gd name="T70" fmla="*/ 321 w 394"/>
                <a:gd name="T71" fmla="*/ 294 h 350"/>
                <a:gd name="T72" fmla="*/ 303 w 394"/>
                <a:gd name="T73" fmla="*/ 281 h 350"/>
                <a:gd name="T74" fmla="*/ 296 w 394"/>
                <a:gd name="T75" fmla="*/ 275 h 350"/>
                <a:gd name="T76" fmla="*/ 282 w 394"/>
                <a:gd name="T77" fmla="*/ 261 h 350"/>
                <a:gd name="T78" fmla="*/ 275 w 394"/>
                <a:gd name="T79" fmla="*/ 254 h 350"/>
                <a:gd name="T80" fmla="*/ 257 w 394"/>
                <a:gd name="T81" fmla="*/ 240 h 350"/>
                <a:gd name="T82" fmla="*/ 250 w 394"/>
                <a:gd name="T83" fmla="*/ 235 h 350"/>
                <a:gd name="T84" fmla="*/ 236 w 394"/>
                <a:gd name="T85" fmla="*/ 219 h 350"/>
                <a:gd name="T86" fmla="*/ 217 w 394"/>
                <a:gd name="T87" fmla="*/ 206 h 350"/>
                <a:gd name="T88" fmla="*/ 209 w 394"/>
                <a:gd name="T89" fmla="*/ 200 h 350"/>
                <a:gd name="T90" fmla="*/ 196 w 394"/>
                <a:gd name="T91" fmla="*/ 187 h 350"/>
                <a:gd name="T92" fmla="*/ 179 w 394"/>
                <a:gd name="T93" fmla="*/ 171 h 350"/>
                <a:gd name="T94" fmla="*/ 171 w 394"/>
                <a:gd name="T95" fmla="*/ 165 h 350"/>
                <a:gd name="T96" fmla="*/ 158 w 394"/>
                <a:gd name="T97" fmla="*/ 152 h 350"/>
                <a:gd name="T98" fmla="*/ 140 w 394"/>
                <a:gd name="T99" fmla="*/ 137 h 350"/>
                <a:gd name="T100" fmla="*/ 133 w 394"/>
                <a:gd name="T101" fmla="*/ 131 h 350"/>
                <a:gd name="T102" fmla="*/ 119 w 394"/>
                <a:gd name="T103" fmla="*/ 116 h 350"/>
                <a:gd name="T104" fmla="*/ 92 w 394"/>
                <a:gd name="T105" fmla="*/ 94 h 350"/>
                <a:gd name="T106" fmla="*/ 85 w 394"/>
                <a:gd name="T107" fmla="*/ 89 h 350"/>
                <a:gd name="T108" fmla="*/ 71 w 394"/>
                <a:gd name="T109" fmla="*/ 73 h 350"/>
                <a:gd name="T110" fmla="*/ 54 w 394"/>
                <a:gd name="T111" fmla="*/ 60 h 350"/>
                <a:gd name="T112" fmla="*/ 40 w 394"/>
                <a:gd name="T113" fmla="*/ 46 h 350"/>
                <a:gd name="T114" fmla="*/ 23 w 394"/>
                <a:gd name="T115" fmla="*/ 31 h 350"/>
                <a:gd name="T116" fmla="*/ 15 w 394"/>
                <a:gd name="T117" fmla="*/ 25 h 350"/>
                <a:gd name="T118" fmla="*/ 0 w 394"/>
                <a:gd name="T119" fmla="*/ 6 h 350"/>
                <a:gd name="T120" fmla="*/ 10 w 394"/>
                <a:gd name="T121"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4" h="350">
                  <a:moveTo>
                    <a:pt x="10" y="0"/>
                  </a:moveTo>
                  <a:lnTo>
                    <a:pt x="17" y="8"/>
                  </a:lnTo>
                  <a:lnTo>
                    <a:pt x="25" y="16"/>
                  </a:lnTo>
                  <a:lnTo>
                    <a:pt x="23" y="16"/>
                  </a:lnTo>
                  <a:lnTo>
                    <a:pt x="31" y="21"/>
                  </a:lnTo>
                  <a:lnTo>
                    <a:pt x="33" y="21"/>
                  </a:lnTo>
                  <a:lnTo>
                    <a:pt x="40" y="29"/>
                  </a:lnTo>
                  <a:lnTo>
                    <a:pt x="48" y="37"/>
                  </a:lnTo>
                  <a:lnTo>
                    <a:pt x="46" y="37"/>
                  </a:lnTo>
                  <a:lnTo>
                    <a:pt x="54" y="43"/>
                  </a:lnTo>
                  <a:lnTo>
                    <a:pt x="56" y="43"/>
                  </a:lnTo>
                  <a:lnTo>
                    <a:pt x="63" y="50"/>
                  </a:lnTo>
                  <a:lnTo>
                    <a:pt x="71" y="58"/>
                  </a:lnTo>
                  <a:lnTo>
                    <a:pt x="69" y="58"/>
                  </a:lnTo>
                  <a:lnTo>
                    <a:pt x="77" y="64"/>
                  </a:lnTo>
                  <a:lnTo>
                    <a:pt x="79" y="64"/>
                  </a:lnTo>
                  <a:lnTo>
                    <a:pt x="87" y="71"/>
                  </a:lnTo>
                  <a:lnTo>
                    <a:pt x="94" y="79"/>
                  </a:lnTo>
                  <a:lnTo>
                    <a:pt x="92" y="79"/>
                  </a:lnTo>
                  <a:lnTo>
                    <a:pt x="100" y="85"/>
                  </a:lnTo>
                  <a:lnTo>
                    <a:pt x="102" y="85"/>
                  </a:lnTo>
                  <a:lnTo>
                    <a:pt x="110" y="93"/>
                  </a:lnTo>
                  <a:lnTo>
                    <a:pt x="117" y="100"/>
                  </a:lnTo>
                  <a:lnTo>
                    <a:pt x="125" y="106"/>
                  </a:lnTo>
                  <a:lnTo>
                    <a:pt x="127" y="106"/>
                  </a:lnTo>
                  <a:lnTo>
                    <a:pt x="135" y="114"/>
                  </a:lnTo>
                  <a:lnTo>
                    <a:pt x="142" y="121"/>
                  </a:lnTo>
                  <a:lnTo>
                    <a:pt x="140" y="121"/>
                  </a:lnTo>
                  <a:lnTo>
                    <a:pt x="148" y="127"/>
                  </a:lnTo>
                  <a:lnTo>
                    <a:pt x="150" y="127"/>
                  </a:lnTo>
                  <a:lnTo>
                    <a:pt x="158" y="135"/>
                  </a:lnTo>
                  <a:lnTo>
                    <a:pt x="165" y="142"/>
                  </a:lnTo>
                  <a:lnTo>
                    <a:pt x="163" y="142"/>
                  </a:lnTo>
                  <a:lnTo>
                    <a:pt x="171" y="148"/>
                  </a:lnTo>
                  <a:lnTo>
                    <a:pt x="173" y="148"/>
                  </a:lnTo>
                  <a:lnTo>
                    <a:pt x="181" y="156"/>
                  </a:lnTo>
                  <a:lnTo>
                    <a:pt x="179" y="156"/>
                  </a:lnTo>
                  <a:lnTo>
                    <a:pt x="186" y="162"/>
                  </a:lnTo>
                  <a:lnTo>
                    <a:pt x="188" y="162"/>
                  </a:lnTo>
                  <a:lnTo>
                    <a:pt x="196" y="169"/>
                  </a:lnTo>
                  <a:lnTo>
                    <a:pt x="204" y="177"/>
                  </a:lnTo>
                  <a:lnTo>
                    <a:pt x="202" y="177"/>
                  </a:lnTo>
                  <a:lnTo>
                    <a:pt x="209" y="183"/>
                  </a:lnTo>
                  <a:lnTo>
                    <a:pt x="211" y="183"/>
                  </a:lnTo>
                  <a:lnTo>
                    <a:pt x="219" y="190"/>
                  </a:lnTo>
                  <a:lnTo>
                    <a:pt x="217" y="190"/>
                  </a:lnTo>
                  <a:lnTo>
                    <a:pt x="225" y="196"/>
                  </a:lnTo>
                  <a:lnTo>
                    <a:pt x="227" y="196"/>
                  </a:lnTo>
                  <a:lnTo>
                    <a:pt x="234" y="204"/>
                  </a:lnTo>
                  <a:lnTo>
                    <a:pt x="232" y="204"/>
                  </a:lnTo>
                  <a:lnTo>
                    <a:pt x="242" y="210"/>
                  </a:lnTo>
                  <a:lnTo>
                    <a:pt x="244" y="210"/>
                  </a:lnTo>
                  <a:lnTo>
                    <a:pt x="252" y="217"/>
                  </a:lnTo>
                  <a:lnTo>
                    <a:pt x="259" y="225"/>
                  </a:lnTo>
                  <a:lnTo>
                    <a:pt x="257" y="225"/>
                  </a:lnTo>
                  <a:lnTo>
                    <a:pt x="265" y="231"/>
                  </a:lnTo>
                  <a:lnTo>
                    <a:pt x="267" y="231"/>
                  </a:lnTo>
                  <a:lnTo>
                    <a:pt x="275" y="238"/>
                  </a:lnTo>
                  <a:lnTo>
                    <a:pt x="273" y="238"/>
                  </a:lnTo>
                  <a:lnTo>
                    <a:pt x="280" y="244"/>
                  </a:lnTo>
                  <a:lnTo>
                    <a:pt x="282" y="244"/>
                  </a:lnTo>
                  <a:lnTo>
                    <a:pt x="290" y="252"/>
                  </a:lnTo>
                  <a:lnTo>
                    <a:pt x="288" y="252"/>
                  </a:lnTo>
                  <a:lnTo>
                    <a:pt x="296" y="258"/>
                  </a:lnTo>
                  <a:lnTo>
                    <a:pt x="298" y="258"/>
                  </a:lnTo>
                  <a:lnTo>
                    <a:pt x="305" y="265"/>
                  </a:lnTo>
                  <a:lnTo>
                    <a:pt x="303" y="265"/>
                  </a:lnTo>
                  <a:lnTo>
                    <a:pt x="311" y="271"/>
                  </a:lnTo>
                  <a:lnTo>
                    <a:pt x="313" y="271"/>
                  </a:lnTo>
                  <a:lnTo>
                    <a:pt x="321" y="279"/>
                  </a:lnTo>
                  <a:lnTo>
                    <a:pt x="319" y="279"/>
                  </a:lnTo>
                  <a:lnTo>
                    <a:pt x="327" y="285"/>
                  </a:lnTo>
                  <a:lnTo>
                    <a:pt x="328" y="285"/>
                  </a:lnTo>
                  <a:lnTo>
                    <a:pt x="336" y="292"/>
                  </a:lnTo>
                  <a:lnTo>
                    <a:pt x="334" y="292"/>
                  </a:lnTo>
                  <a:lnTo>
                    <a:pt x="342" y="298"/>
                  </a:lnTo>
                  <a:lnTo>
                    <a:pt x="344" y="298"/>
                  </a:lnTo>
                  <a:lnTo>
                    <a:pt x="351" y="306"/>
                  </a:lnTo>
                  <a:lnTo>
                    <a:pt x="350" y="306"/>
                  </a:lnTo>
                  <a:lnTo>
                    <a:pt x="359" y="311"/>
                  </a:lnTo>
                  <a:lnTo>
                    <a:pt x="361" y="311"/>
                  </a:lnTo>
                  <a:lnTo>
                    <a:pt x="369" y="319"/>
                  </a:lnTo>
                  <a:lnTo>
                    <a:pt x="367" y="319"/>
                  </a:lnTo>
                  <a:lnTo>
                    <a:pt x="375" y="325"/>
                  </a:lnTo>
                  <a:lnTo>
                    <a:pt x="376" y="325"/>
                  </a:lnTo>
                  <a:lnTo>
                    <a:pt x="384" y="333"/>
                  </a:lnTo>
                  <a:lnTo>
                    <a:pt x="382" y="333"/>
                  </a:lnTo>
                  <a:lnTo>
                    <a:pt x="390" y="338"/>
                  </a:lnTo>
                  <a:lnTo>
                    <a:pt x="394" y="342"/>
                  </a:lnTo>
                  <a:lnTo>
                    <a:pt x="392" y="346"/>
                  </a:lnTo>
                  <a:lnTo>
                    <a:pt x="388" y="350"/>
                  </a:lnTo>
                  <a:lnTo>
                    <a:pt x="384" y="348"/>
                  </a:lnTo>
                  <a:lnTo>
                    <a:pt x="376" y="342"/>
                  </a:lnTo>
                  <a:lnTo>
                    <a:pt x="375" y="342"/>
                  </a:lnTo>
                  <a:lnTo>
                    <a:pt x="367" y="334"/>
                  </a:lnTo>
                  <a:lnTo>
                    <a:pt x="369" y="334"/>
                  </a:lnTo>
                  <a:lnTo>
                    <a:pt x="361" y="329"/>
                  </a:lnTo>
                  <a:lnTo>
                    <a:pt x="359" y="329"/>
                  </a:lnTo>
                  <a:lnTo>
                    <a:pt x="351" y="321"/>
                  </a:lnTo>
                  <a:lnTo>
                    <a:pt x="353" y="321"/>
                  </a:lnTo>
                  <a:lnTo>
                    <a:pt x="344" y="315"/>
                  </a:lnTo>
                  <a:lnTo>
                    <a:pt x="342" y="315"/>
                  </a:lnTo>
                  <a:lnTo>
                    <a:pt x="334" y="308"/>
                  </a:lnTo>
                  <a:lnTo>
                    <a:pt x="336" y="308"/>
                  </a:lnTo>
                  <a:lnTo>
                    <a:pt x="328" y="302"/>
                  </a:lnTo>
                  <a:lnTo>
                    <a:pt x="327" y="302"/>
                  </a:lnTo>
                  <a:lnTo>
                    <a:pt x="319" y="294"/>
                  </a:lnTo>
                  <a:lnTo>
                    <a:pt x="321" y="294"/>
                  </a:lnTo>
                  <a:lnTo>
                    <a:pt x="313" y="288"/>
                  </a:lnTo>
                  <a:lnTo>
                    <a:pt x="311" y="288"/>
                  </a:lnTo>
                  <a:lnTo>
                    <a:pt x="303" y="281"/>
                  </a:lnTo>
                  <a:lnTo>
                    <a:pt x="305" y="281"/>
                  </a:lnTo>
                  <a:lnTo>
                    <a:pt x="298" y="275"/>
                  </a:lnTo>
                  <a:lnTo>
                    <a:pt x="296" y="275"/>
                  </a:lnTo>
                  <a:lnTo>
                    <a:pt x="288" y="267"/>
                  </a:lnTo>
                  <a:lnTo>
                    <a:pt x="290" y="267"/>
                  </a:lnTo>
                  <a:lnTo>
                    <a:pt x="282" y="261"/>
                  </a:lnTo>
                  <a:lnTo>
                    <a:pt x="280" y="261"/>
                  </a:lnTo>
                  <a:lnTo>
                    <a:pt x="273" y="254"/>
                  </a:lnTo>
                  <a:lnTo>
                    <a:pt x="275" y="254"/>
                  </a:lnTo>
                  <a:lnTo>
                    <a:pt x="267" y="248"/>
                  </a:lnTo>
                  <a:lnTo>
                    <a:pt x="265" y="248"/>
                  </a:lnTo>
                  <a:lnTo>
                    <a:pt x="257" y="240"/>
                  </a:lnTo>
                  <a:lnTo>
                    <a:pt x="259" y="240"/>
                  </a:lnTo>
                  <a:lnTo>
                    <a:pt x="252" y="235"/>
                  </a:lnTo>
                  <a:lnTo>
                    <a:pt x="250" y="235"/>
                  </a:lnTo>
                  <a:lnTo>
                    <a:pt x="242" y="227"/>
                  </a:lnTo>
                  <a:lnTo>
                    <a:pt x="234" y="219"/>
                  </a:lnTo>
                  <a:lnTo>
                    <a:pt x="236" y="219"/>
                  </a:lnTo>
                  <a:lnTo>
                    <a:pt x="227" y="213"/>
                  </a:lnTo>
                  <a:lnTo>
                    <a:pt x="225" y="213"/>
                  </a:lnTo>
                  <a:lnTo>
                    <a:pt x="217" y="206"/>
                  </a:lnTo>
                  <a:lnTo>
                    <a:pt x="219" y="206"/>
                  </a:lnTo>
                  <a:lnTo>
                    <a:pt x="211" y="200"/>
                  </a:lnTo>
                  <a:lnTo>
                    <a:pt x="209" y="200"/>
                  </a:lnTo>
                  <a:lnTo>
                    <a:pt x="202" y="192"/>
                  </a:lnTo>
                  <a:lnTo>
                    <a:pt x="204" y="192"/>
                  </a:lnTo>
                  <a:lnTo>
                    <a:pt x="196" y="187"/>
                  </a:lnTo>
                  <a:lnTo>
                    <a:pt x="194" y="187"/>
                  </a:lnTo>
                  <a:lnTo>
                    <a:pt x="186" y="179"/>
                  </a:lnTo>
                  <a:lnTo>
                    <a:pt x="179" y="171"/>
                  </a:lnTo>
                  <a:lnTo>
                    <a:pt x="181" y="171"/>
                  </a:lnTo>
                  <a:lnTo>
                    <a:pt x="173" y="165"/>
                  </a:lnTo>
                  <a:lnTo>
                    <a:pt x="171" y="165"/>
                  </a:lnTo>
                  <a:lnTo>
                    <a:pt x="163" y="158"/>
                  </a:lnTo>
                  <a:lnTo>
                    <a:pt x="165" y="158"/>
                  </a:lnTo>
                  <a:lnTo>
                    <a:pt x="158" y="152"/>
                  </a:lnTo>
                  <a:lnTo>
                    <a:pt x="156" y="152"/>
                  </a:lnTo>
                  <a:lnTo>
                    <a:pt x="148" y="144"/>
                  </a:lnTo>
                  <a:lnTo>
                    <a:pt x="140" y="137"/>
                  </a:lnTo>
                  <a:lnTo>
                    <a:pt x="142" y="137"/>
                  </a:lnTo>
                  <a:lnTo>
                    <a:pt x="135" y="131"/>
                  </a:lnTo>
                  <a:lnTo>
                    <a:pt x="133" y="131"/>
                  </a:lnTo>
                  <a:lnTo>
                    <a:pt x="125" y="123"/>
                  </a:lnTo>
                  <a:lnTo>
                    <a:pt x="117" y="116"/>
                  </a:lnTo>
                  <a:lnTo>
                    <a:pt x="119" y="116"/>
                  </a:lnTo>
                  <a:lnTo>
                    <a:pt x="111" y="110"/>
                  </a:lnTo>
                  <a:lnTo>
                    <a:pt x="100" y="102"/>
                  </a:lnTo>
                  <a:lnTo>
                    <a:pt x="92" y="94"/>
                  </a:lnTo>
                  <a:lnTo>
                    <a:pt x="94" y="94"/>
                  </a:lnTo>
                  <a:lnTo>
                    <a:pt x="87" y="89"/>
                  </a:lnTo>
                  <a:lnTo>
                    <a:pt x="85" y="89"/>
                  </a:lnTo>
                  <a:lnTo>
                    <a:pt x="77" y="81"/>
                  </a:lnTo>
                  <a:lnTo>
                    <a:pt x="69" y="73"/>
                  </a:lnTo>
                  <a:lnTo>
                    <a:pt x="71" y="73"/>
                  </a:lnTo>
                  <a:lnTo>
                    <a:pt x="63" y="68"/>
                  </a:lnTo>
                  <a:lnTo>
                    <a:pt x="62" y="68"/>
                  </a:lnTo>
                  <a:lnTo>
                    <a:pt x="54" y="60"/>
                  </a:lnTo>
                  <a:lnTo>
                    <a:pt x="46" y="52"/>
                  </a:lnTo>
                  <a:lnTo>
                    <a:pt x="48" y="52"/>
                  </a:lnTo>
                  <a:lnTo>
                    <a:pt x="40" y="46"/>
                  </a:lnTo>
                  <a:lnTo>
                    <a:pt x="39" y="46"/>
                  </a:lnTo>
                  <a:lnTo>
                    <a:pt x="31" y="39"/>
                  </a:lnTo>
                  <a:lnTo>
                    <a:pt x="23" y="31"/>
                  </a:lnTo>
                  <a:lnTo>
                    <a:pt x="25" y="31"/>
                  </a:lnTo>
                  <a:lnTo>
                    <a:pt x="17" y="25"/>
                  </a:lnTo>
                  <a:lnTo>
                    <a:pt x="15" y="25"/>
                  </a:lnTo>
                  <a:lnTo>
                    <a:pt x="8" y="18"/>
                  </a:lnTo>
                  <a:lnTo>
                    <a:pt x="0" y="10"/>
                  </a:lnTo>
                  <a:lnTo>
                    <a:pt x="0" y="6"/>
                  </a:lnTo>
                  <a:lnTo>
                    <a:pt x="0" y="0"/>
                  </a:lnTo>
                  <a:lnTo>
                    <a:pt x="6" y="0"/>
                  </a:lnTo>
                  <a:lnTo>
                    <a:pt x="10" y="0"/>
                  </a:lnTo>
                  <a:lnTo>
                    <a:pt x="1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63" name="Freeform 88"/>
            <p:cNvSpPr>
              <a:spLocks/>
            </p:cNvSpPr>
            <p:nvPr/>
          </p:nvSpPr>
          <p:spPr bwMode="auto">
            <a:xfrm>
              <a:off x="2636239" y="2903371"/>
              <a:ext cx="373263" cy="295758"/>
            </a:xfrm>
            <a:custGeom>
              <a:avLst/>
              <a:gdLst>
                <a:gd name="T0" fmla="*/ 16 w 394"/>
                <a:gd name="T1" fmla="*/ 8 h 329"/>
                <a:gd name="T2" fmla="*/ 33 w 394"/>
                <a:gd name="T3" fmla="*/ 21 h 329"/>
                <a:gd name="T4" fmla="*/ 41 w 394"/>
                <a:gd name="T5" fmla="*/ 27 h 329"/>
                <a:gd name="T6" fmla="*/ 54 w 394"/>
                <a:gd name="T7" fmla="*/ 41 h 329"/>
                <a:gd name="T8" fmla="*/ 62 w 394"/>
                <a:gd name="T9" fmla="*/ 48 h 329"/>
                <a:gd name="T10" fmla="*/ 79 w 394"/>
                <a:gd name="T11" fmla="*/ 62 h 329"/>
                <a:gd name="T12" fmla="*/ 92 w 394"/>
                <a:gd name="T13" fmla="*/ 73 h 329"/>
                <a:gd name="T14" fmla="*/ 112 w 394"/>
                <a:gd name="T15" fmla="*/ 87 h 329"/>
                <a:gd name="T16" fmla="*/ 125 w 394"/>
                <a:gd name="T17" fmla="*/ 100 h 329"/>
                <a:gd name="T18" fmla="*/ 142 w 394"/>
                <a:gd name="T19" fmla="*/ 114 h 329"/>
                <a:gd name="T20" fmla="*/ 150 w 394"/>
                <a:gd name="T21" fmla="*/ 119 h 329"/>
                <a:gd name="T22" fmla="*/ 163 w 394"/>
                <a:gd name="T23" fmla="*/ 133 h 329"/>
                <a:gd name="T24" fmla="*/ 181 w 394"/>
                <a:gd name="T25" fmla="*/ 146 h 329"/>
                <a:gd name="T26" fmla="*/ 188 w 394"/>
                <a:gd name="T27" fmla="*/ 152 h 329"/>
                <a:gd name="T28" fmla="*/ 202 w 394"/>
                <a:gd name="T29" fmla="*/ 165 h 329"/>
                <a:gd name="T30" fmla="*/ 219 w 394"/>
                <a:gd name="T31" fmla="*/ 179 h 329"/>
                <a:gd name="T32" fmla="*/ 234 w 394"/>
                <a:gd name="T33" fmla="*/ 190 h 329"/>
                <a:gd name="T34" fmla="*/ 242 w 394"/>
                <a:gd name="T35" fmla="*/ 198 h 329"/>
                <a:gd name="T36" fmla="*/ 259 w 394"/>
                <a:gd name="T37" fmla="*/ 210 h 329"/>
                <a:gd name="T38" fmla="*/ 273 w 394"/>
                <a:gd name="T39" fmla="*/ 223 h 329"/>
                <a:gd name="T40" fmla="*/ 290 w 394"/>
                <a:gd name="T41" fmla="*/ 236 h 329"/>
                <a:gd name="T42" fmla="*/ 304 w 394"/>
                <a:gd name="T43" fmla="*/ 248 h 329"/>
                <a:gd name="T44" fmla="*/ 321 w 394"/>
                <a:gd name="T45" fmla="*/ 261 h 329"/>
                <a:gd name="T46" fmla="*/ 334 w 394"/>
                <a:gd name="T47" fmla="*/ 273 h 329"/>
                <a:gd name="T48" fmla="*/ 342 w 394"/>
                <a:gd name="T49" fmla="*/ 281 h 329"/>
                <a:gd name="T50" fmla="*/ 367 w 394"/>
                <a:gd name="T51" fmla="*/ 298 h 329"/>
                <a:gd name="T52" fmla="*/ 375 w 394"/>
                <a:gd name="T53" fmla="*/ 306 h 329"/>
                <a:gd name="T54" fmla="*/ 394 w 394"/>
                <a:gd name="T55" fmla="*/ 321 h 329"/>
                <a:gd name="T56" fmla="*/ 384 w 394"/>
                <a:gd name="T57" fmla="*/ 327 h 329"/>
                <a:gd name="T58" fmla="*/ 367 w 394"/>
                <a:gd name="T59" fmla="*/ 315 h 329"/>
                <a:gd name="T60" fmla="*/ 353 w 394"/>
                <a:gd name="T61" fmla="*/ 302 h 329"/>
                <a:gd name="T62" fmla="*/ 334 w 394"/>
                <a:gd name="T63" fmla="*/ 290 h 329"/>
                <a:gd name="T64" fmla="*/ 321 w 394"/>
                <a:gd name="T65" fmla="*/ 277 h 329"/>
                <a:gd name="T66" fmla="*/ 304 w 394"/>
                <a:gd name="T67" fmla="*/ 263 h 329"/>
                <a:gd name="T68" fmla="*/ 290 w 394"/>
                <a:gd name="T69" fmla="*/ 252 h 329"/>
                <a:gd name="T70" fmla="*/ 273 w 394"/>
                <a:gd name="T71" fmla="*/ 238 h 329"/>
                <a:gd name="T72" fmla="*/ 259 w 394"/>
                <a:gd name="T73" fmla="*/ 227 h 329"/>
                <a:gd name="T74" fmla="*/ 252 w 394"/>
                <a:gd name="T75" fmla="*/ 219 h 329"/>
                <a:gd name="T76" fmla="*/ 234 w 394"/>
                <a:gd name="T77" fmla="*/ 208 h 329"/>
                <a:gd name="T78" fmla="*/ 221 w 394"/>
                <a:gd name="T79" fmla="*/ 194 h 329"/>
                <a:gd name="T80" fmla="*/ 202 w 394"/>
                <a:gd name="T81" fmla="*/ 181 h 329"/>
                <a:gd name="T82" fmla="*/ 188 w 394"/>
                <a:gd name="T83" fmla="*/ 169 h 329"/>
                <a:gd name="T84" fmla="*/ 181 w 394"/>
                <a:gd name="T85" fmla="*/ 162 h 329"/>
                <a:gd name="T86" fmla="*/ 163 w 394"/>
                <a:gd name="T87" fmla="*/ 148 h 329"/>
                <a:gd name="T88" fmla="*/ 150 w 394"/>
                <a:gd name="T89" fmla="*/ 137 h 329"/>
                <a:gd name="T90" fmla="*/ 142 w 394"/>
                <a:gd name="T91" fmla="*/ 129 h 329"/>
                <a:gd name="T92" fmla="*/ 125 w 394"/>
                <a:gd name="T93" fmla="*/ 116 h 329"/>
                <a:gd name="T94" fmla="*/ 112 w 394"/>
                <a:gd name="T95" fmla="*/ 104 h 329"/>
                <a:gd name="T96" fmla="*/ 104 w 394"/>
                <a:gd name="T97" fmla="*/ 96 h 329"/>
                <a:gd name="T98" fmla="*/ 79 w 394"/>
                <a:gd name="T99" fmla="*/ 77 h 329"/>
                <a:gd name="T100" fmla="*/ 62 w 394"/>
                <a:gd name="T101" fmla="*/ 64 h 329"/>
                <a:gd name="T102" fmla="*/ 54 w 394"/>
                <a:gd name="T103" fmla="*/ 58 h 329"/>
                <a:gd name="T104" fmla="*/ 41 w 394"/>
                <a:gd name="T105" fmla="*/ 44 h 329"/>
                <a:gd name="T106" fmla="*/ 33 w 394"/>
                <a:gd name="T107" fmla="*/ 37 h 329"/>
                <a:gd name="T108" fmla="*/ 16 w 394"/>
                <a:gd name="T109" fmla="*/ 23 h 329"/>
                <a:gd name="T110" fmla="*/ 8 w 394"/>
                <a:gd name="T111" fmla="*/ 18 h 329"/>
                <a:gd name="T112" fmla="*/ 0 w 394"/>
                <a:gd name="T113" fmla="*/ 0 h 329"/>
                <a:gd name="T114" fmla="*/ 10 w 394"/>
                <a:gd name="T11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4" h="329">
                  <a:moveTo>
                    <a:pt x="10" y="0"/>
                  </a:moveTo>
                  <a:lnTo>
                    <a:pt x="17" y="8"/>
                  </a:lnTo>
                  <a:lnTo>
                    <a:pt x="16" y="8"/>
                  </a:lnTo>
                  <a:lnTo>
                    <a:pt x="23" y="14"/>
                  </a:lnTo>
                  <a:lnTo>
                    <a:pt x="25" y="14"/>
                  </a:lnTo>
                  <a:lnTo>
                    <a:pt x="33" y="21"/>
                  </a:lnTo>
                  <a:lnTo>
                    <a:pt x="31" y="21"/>
                  </a:lnTo>
                  <a:lnTo>
                    <a:pt x="39" y="27"/>
                  </a:lnTo>
                  <a:lnTo>
                    <a:pt x="41" y="27"/>
                  </a:lnTo>
                  <a:lnTo>
                    <a:pt x="48" y="35"/>
                  </a:lnTo>
                  <a:lnTo>
                    <a:pt x="46" y="35"/>
                  </a:lnTo>
                  <a:lnTo>
                    <a:pt x="54" y="41"/>
                  </a:lnTo>
                  <a:lnTo>
                    <a:pt x="56" y="41"/>
                  </a:lnTo>
                  <a:lnTo>
                    <a:pt x="64" y="48"/>
                  </a:lnTo>
                  <a:lnTo>
                    <a:pt x="62" y="48"/>
                  </a:lnTo>
                  <a:lnTo>
                    <a:pt x="69" y="54"/>
                  </a:lnTo>
                  <a:lnTo>
                    <a:pt x="71" y="54"/>
                  </a:lnTo>
                  <a:lnTo>
                    <a:pt x="79" y="62"/>
                  </a:lnTo>
                  <a:lnTo>
                    <a:pt x="77" y="62"/>
                  </a:lnTo>
                  <a:lnTo>
                    <a:pt x="85" y="68"/>
                  </a:lnTo>
                  <a:lnTo>
                    <a:pt x="92" y="73"/>
                  </a:lnTo>
                  <a:lnTo>
                    <a:pt x="102" y="81"/>
                  </a:lnTo>
                  <a:lnTo>
                    <a:pt x="110" y="87"/>
                  </a:lnTo>
                  <a:lnTo>
                    <a:pt x="112" y="87"/>
                  </a:lnTo>
                  <a:lnTo>
                    <a:pt x="119" y="94"/>
                  </a:lnTo>
                  <a:lnTo>
                    <a:pt x="117" y="94"/>
                  </a:lnTo>
                  <a:lnTo>
                    <a:pt x="125" y="100"/>
                  </a:lnTo>
                  <a:lnTo>
                    <a:pt x="133" y="106"/>
                  </a:lnTo>
                  <a:lnTo>
                    <a:pt x="135" y="106"/>
                  </a:lnTo>
                  <a:lnTo>
                    <a:pt x="142" y="114"/>
                  </a:lnTo>
                  <a:lnTo>
                    <a:pt x="140" y="114"/>
                  </a:lnTo>
                  <a:lnTo>
                    <a:pt x="148" y="119"/>
                  </a:lnTo>
                  <a:lnTo>
                    <a:pt x="150" y="119"/>
                  </a:lnTo>
                  <a:lnTo>
                    <a:pt x="158" y="127"/>
                  </a:lnTo>
                  <a:lnTo>
                    <a:pt x="156" y="127"/>
                  </a:lnTo>
                  <a:lnTo>
                    <a:pt x="163" y="133"/>
                  </a:lnTo>
                  <a:lnTo>
                    <a:pt x="171" y="139"/>
                  </a:lnTo>
                  <a:lnTo>
                    <a:pt x="173" y="139"/>
                  </a:lnTo>
                  <a:lnTo>
                    <a:pt x="181" y="146"/>
                  </a:lnTo>
                  <a:lnTo>
                    <a:pt x="179" y="146"/>
                  </a:lnTo>
                  <a:lnTo>
                    <a:pt x="186" y="152"/>
                  </a:lnTo>
                  <a:lnTo>
                    <a:pt x="188" y="152"/>
                  </a:lnTo>
                  <a:lnTo>
                    <a:pt x="196" y="160"/>
                  </a:lnTo>
                  <a:lnTo>
                    <a:pt x="194" y="160"/>
                  </a:lnTo>
                  <a:lnTo>
                    <a:pt x="202" y="165"/>
                  </a:lnTo>
                  <a:lnTo>
                    <a:pt x="209" y="171"/>
                  </a:lnTo>
                  <a:lnTo>
                    <a:pt x="211" y="171"/>
                  </a:lnTo>
                  <a:lnTo>
                    <a:pt x="219" y="179"/>
                  </a:lnTo>
                  <a:lnTo>
                    <a:pt x="217" y="179"/>
                  </a:lnTo>
                  <a:lnTo>
                    <a:pt x="227" y="185"/>
                  </a:lnTo>
                  <a:lnTo>
                    <a:pt x="234" y="190"/>
                  </a:lnTo>
                  <a:lnTo>
                    <a:pt x="236" y="190"/>
                  </a:lnTo>
                  <a:lnTo>
                    <a:pt x="244" y="198"/>
                  </a:lnTo>
                  <a:lnTo>
                    <a:pt x="242" y="198"/>
                  </a:lnTo>
                  <a:lnTo>
                    <a:pt x="250" y="204"/>
                  </a:lnTo>
                  <a:lnTo>
                    <a:pt x="257" y="210"/>
                  </a:lnTo>
                  <a:lnTo>
                    <a:pt x="259" y="210"/>
                  </a:lnTo>
                  <a:lnTo>
                    <a:pt x="267" y="217"/>
                  </a:lnTo>
                  <a:lnTo>
                    <a:pt x="265" y="217"/>
                  </a:lnTo>
                  <a:lnTo>
                    <a:pt x="273" y="223"/>
                  </a:lnTo>
                  <a:lnTo>
                    <a:pt x="280" y="229"/>
                  </a:lnTo>
                  <a:lnTo>
                    <a:pt x="282" y="229"/>
                  </a:lnTo>
                  <a:lnTo>
                    <a:pt x="290" y="236"/>
                  </a:lnTo>
                  <a:lnTo>
                    <a:pt x="288" y="236"/>
                  </a:lnTo>
                  <a:lnTo>
                    <a:pt x="296" y="242"/>
                  </a:lnTo>
                  <a:lnTo>
                    <a:pt x="304" y="248"/>
                  </a:lnTo>
                  <a:lnTo>
                    <a:pt x="311" y="254"/>
                  </a:lnTo>
                  <a:lnTo>
                    <a:pt x="313" y="254"/>
                  </a:lnTo>
                  <a:lnTo>
                    <a:pt x="321" y="261"/>
                  </a:lnTo>
                  <a:lnTo>
                    <a:pt x="319" y="261"/>
                  </a:lnTo>
                  <a:lnTo>
                    <a:pt x="327" y="267"/>
                  </a:lnTo>
                  <a:lnTo>
                    <a:pt x="334" y="273"/>
                  </a:lnTo>
                  <a:lnTo>
                    <a:pt x="336" y="273"/>
                  </a:lnTo>
                  <a:lnTo>
                    <a:pt x="344" y="281"/>
                  </a:lnTo>
                  <a:lnTo>
                    <a:pt x="342" y="281"/>
                  </a:lnTo>
                  <a:lnTo>
                    <a:pt x="352" y="286"/>
                  </a:lnTo>
                  <a:lnTo>
                    <a:pt x="359" y="292"/>
                  </a:lnTo>
                  <a:lnTo>
                    <a:pt x="367" y="298"/>
                  </a:lnTo>
                  <a:lnTo>
                    <a:pt x="369" y="298"/>
                  </a:lnTo>
                  <a:lnTo>
                    <a:pt x="376" y="306"/>
                  </a:lnTo>
                  <a:lnTo>
                    <a:pt x="375" y="306"/>
                  </a:lnTo>
                  <a:lnTo>
                    <a:pt x="382" y="311"/>
                  </a:lnTo>
                  <a:lnTo>
                    <a:pt x="390" y="317"/>
                  </a:lnTo>
                  <a:lnTo>
                    <a:pt x="394" y="321"/>
                  </a:lnTo>
                  <a:lnTo>
                    <a:pt x="392" y="325"/>
                  </a:lnTo>
                  <a:lnTo>
                    <a:pt x="388" y="329"/>
                  </a:lnTo>
                  <a:lnTo>
                    <a:pt x="384" y="327"/>
                  </a:lnTo>
                  <a:lnTo>
                    <a:pt x="376" y="321"/>
                  </a:lnTo>
                  <a:lnTo>
                    <a:pt x="369" y="315"/>
                  </a:lnTo>
                  <a:lnTo>
                    <a:pt x="367" y="315"/>
                  </a:lnTo>
                  <a:lnTo>
                    <a:pt x="359" y="308"/>
                  </a:lnTo>
                  <a:lnTo>
                    <a:pt x="361" y="308"/>
                  </a:lnTo>
                  <a:lnTo>
                    <a:pt x="353" y="302"/>
                  </a:lnTo>
                  <a:lnTo>
                    <a:pt x="346" y="296"/>
                  </a:lnTo>
                  <a:lnTo>
                    <a:pt x="336" y="290"/>
                  </a:lnTo>
                  <a:lnTo>
                    <a:pt x="334" y="290"/>
                  </a:lnTo>
                  <a:lnTo>
                    <a:pt x="327" y="283"/>
                  </a:lnTo>
                  <a:lnTo>
                    <a:pt x="328" y="283"/>
                  </a:lnTo>
                  <a:lnTo>
                    <a:pt x="321" y="277"/>
                  </a:lnTo>
                  <a:lnTo>
                    <a:pt x="313" y="271"/>
                  </a:lnTo>
                  <a:lnTo>
                    <a:pt x="311" y="271"/>
                  </a:lnTo>
                  <a:lnTo>
                    <a:pt x="304" y="263"/>
                  </a:lnTo>
                  <a:lnTo>
                    <a:pt x="305" y="263"/>
                  </a:lnTo>
                  <a:lnTo>
                    <a:pt x="298" y="258"/>
                  </a:lnTo>
                  <a:lnTo>
                    <a:pt x="290" y="252"/>
                  </a:lnTo>
                  <a:lnTo>
                    <a:pt x="282" y="246"/>
                  </a:lnTo>
                  <a:lnTo>
                    <a:pt x="280" y="246"/>
                  </a:lnTo>
                  <a:lnTo>
                    <a:pt x="273" y="238"/>
                  </a:lnTo>
                  <a:lnTo>
                    <a:pt x="275" y="238"/>
                  </a:lnTo>
                  <a:lnTo>
                    <a:pt x="267" y="233"/>
                  </a:lnTo>
                  <a:lnTo>
                    <a:pt x="259" y="227"/>
                  </a:lnTo>
                  <a:lnTo>
                    <a:pt x="257" y="227"/>
                  </a:lnTo>
                  <a:lnTo>
                    <a:pt x="250" y="219"/>
                  </a:lnTo>
                  <a:lnTo>
                    <a:pt x="252" y="219"/>
                  </a:lnTo>
                  <a:lnTo>
                    <a:pt x="244" y="213"/>
                  </a:lnTo>
                  <a:lnTo>
                    <a:pt x="236" y="208"/>
                  </a:lnTo>
                  <a:lnTo>
                    <a:pt x="234" y="208"/>
                  </a:lnTo>
                  <a:lnTo>
                    <a:pt x="227" y="200"/>
                  </a:lnTo>
                  <a:lnTo>
                    <a:pt x="229" y="200"/>
                  </a:lnTo>
                  <a:lnTo>
                    <a:pt x="221" y="194"/>
                  </a:lnTo>
                  <a:lnTo>
                    <a:pt x="211" y="188"/>
                  </a:lnTo>
                  <a:lnTo>
                    <a:pt x="209" y="188"/>
                  </a:lnTo>
                  <a:lnTo>
                    <a:pt x="202" y="181"/>
                  </a:lnTo>
                  <a:lnTo>
                    <a:pt x="204" y="181"/>
                  </a:lnTo>
                  <a:lnTo>
                    <a:pt x="196" y="175"/>
                  </a:lnTo>
                  <a:lnTo>
                    <a:pt x="188" y="169"/>
                  </a:lnTo>
                  <a:lnTo>
                    <a:pt x="186" y="169"/>
                  </a:lnTo>
                  <a:lnTo>
                    <a:pt x="179" y="162"/>
                  </a:lnTo>
                  <a:lnTo>
                    <a:pt x="181" y="162"/>
                  </a:lnTo>
                  <a:lnTo>
                    <a:pt x="173" y="156"/>
                  </a:lnTo>
                  <a:lnTo>
                    <a:pt x="171" y="156"/>
                  </a:lnTo>
                  <a:lnTo>
                    <a:pt x="163" y="148"/>
                  </a:lnTo>
                  <a:lnTo>
                    <a:pt x="165" y="148"/>
                  </a:lnTo>
                  <a:lnTo>
                    <a:pt x="158" y="142"/>
                  </a:lnTo>
                  <a:lnTo>
                    <a:pt x="150" y="137"/>
                  </a:lnTo>
                  <a:lnTo>
                    <a:pt x="148" y="137"/>
                  </a:lnTo>
                  <a:lnTo>
                    <a:pt x="140" y="129"/>
                  </a:lnTo>
                  <a:lnTo>
                    <a:pt x="142" y="129"/>
                  </a:lnTo>
                  <a:lnTo>
                    <a:pt x="135" y="123"/>
                  </a:lnTo>
                  <a:lnTo>
                    <a:pt x="133" y="123"/>
                  </a:lnTo>
                  <a:lnTo>
                    <a:pt x="125" y="116"/>
                  </a:lnTo>
                  <a:lnTo>
                    <a:pt x="127" y="116"/>
                  </a:lnTo>
                  <a:lnTo>
                    <a:pt x="119" y="110"/>
                  </a:lnTo>
                  <a:lnTo>
                    <a:pt x="112" y="104"/>
                  </a:lnTo>
                  <a:lnTo>
                    <a:pt x="110" y="104"/>
                  </a:lnTo>
                  <a:lnTo>
                    <a:pt x="102" y="96"/>
                  </a:lnTo>
                  <a:lnTo>
                    <a:pt x="104" y="96"/>
                  </a:lnTo>
                  <a:lnTo>
                    <a:pt x="96" y="91"/>
                  </a:lnTo>
                  <a:lnTo>
                    <a:pt x="87" y="83"/>
                  </a:lnTo>
                  <a:lnTo>
                    <a:pt x="79" y="77"/>
                  </a:lnTo>
                  <a:lnTo>
                    <a:pt x="71" y="71"/>
                  </a:lnTo>
                  <a:lnTo>
                    <a:pt x="69" y="71"/>
                  </a:lnTo>
                  <a:lnTo>
                    <a:pt x="62" y="64"/>
                  </a:lnTo>
                  <a:lnTo>
                    <a:pt x="64" y="64"/>
                  </a:lnTo>
                  <a:lnTo>
                    <a:pt x="56" y="58"/>
                  </a:lnTo>
                  <a:lnTo>
                    <a:pt x="54" y="58"/>
                  </a:lnTo>
                  <a:lnTo>
                    <a:pt x="46" y="50"/>
                  </a:lnTo>
                  <a:lnTo>
                    <a:pt x="48" y="50"/>
                  </a:lnTo>
                  <a:lnTo>
                    <a:pt x="41" y="44"/>
                  </a:lnTo>
                  <a:lnTo>
                    <a:pt x="39" y="44"/>
                  </a:lnTo>
                  <a:lnTo>
                    <a:pt x="31" y="37"/>
                  </a:lnTo>
                  <a:lnTo>
                    <a:pt x="33" y="37"/>
                  </a:lnTo>
                  <a:lnTo>
                    <a:pt x="25" y="31"/>
                  </a:lnTo>
                  <a:lnTo>
                    <a:pt x="23" y="31"/>
                  </a:lnTo>
                  <a:lnTo>
                    <a:pt x="16" y="23"/>
                  </a:lnTo>
                  <a:lnTo>
                    <a:pt x="17" y="23"/>
                  </a:lnTo>
                  <a:lnTo>
                    <a:pt x="10" y="18"/>
                  </a:lnTo>
                  <a:lnTo>
                    <a:pt x="8" y="18"/>
                  </a:lnTo>
                  <a:lnTo>
                    <a:pt x="0" y="10"/>
                  </a:lnTo>
                  <a:lnTo>
                    <a:pt x="0" y="6"/>
                  </a:lnTo>
                  <a:lnTo>
                    <a:pt x="0" y="0"/>
                  </a:lnTo>
                  <a:lnTo>
                    <a:pt x="6" y="0"/>
                  </a:lnTo>
                  <a:lnTo>
                    <a:pt x="10" y="0"/>
                  </a:lnTo>
                  <a:lnTo>
                    <a:pt x="10"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64" name="Freeform 89"/>
            <p:cNvSpPr>
              <a:spLocks/>
            </p:cNvSpPr>
            <p:nvPr/>
          </p:nvSpPr>
          <p:spPr bwMode="auto">
            <a:xfrm>
              <a:off x="2998134" y="3190112"/>
              <a:ext cx="373263" cy="275921"/>
            </a:xfrm>
            <a:custGeom>
              <a:avLst/>
              <a:gdLst>
                <a:gd name="T0" fmla="*/ 18 w 394"/>
                <a:gd name="T1" fmla="*/ 6 h 307"/>
                <a:gd name="T2" fmla="*/ 31 w 394"/>
                <a:gd name="T3" fmla="*/ 19 h 307"/>
                <a:gd name="T4" fmla="*/ 48 w 394"/>
                <a:gd name="T5" fmla="*/ 31 h 307"/>
                <a:gd name="T6" fmla="*/ 62 w 394"/>
                <a:gd name="T7" fmla="*/ 44 h 307"/>
                <a:gd name="T8" fmla="*/ 87 w 394"/>
                <a:gd name="T9" fmla="*/ 62 h 307"/>
                <a:gd name="T10" fmla="*/ 94 w 394"/>
                <a:gd name="T11" fmla="*/ 69 h 307"/>
                <a:gd name="T12" fmla="*/ 117 w 394"/>
                <a:gd name="T13" fmla="*/ 87 h 307"/>
                <a:gd name="T14" fmla="*/ 135 w 394"/>
                <a:gd name="T15" fmla="*/ 98 h 307"/>
                <a:gd name="T16" fmla="*/ 148 w 394"/>
                <a:gd name="T17" fmla="*/ 111 h 307"/>
                <a:gd name="T18" fmla="*/ 171 w 394"/>
                <a:gd name="T19" fmla="*/ 129 h 307"/>
                <a:gd name="T20" fmla="*/ 188 w 394"/>
                <a:gd name="T21" fmla="*/ 142 h 307"/>
                <a:gd name="T22" fmla="*/ 202 w 394"/>
                <a:gd name="T23" fmla="*/ 154 h 307"/>
                <a:gd name="T24" fmla="*/ 227 w 394"/>
                <a:gd name="T25" fmla="*/ 171 h 307"/>
                <a:gd name="T26" fmla="*/ 250 w 394"/>
                <a:gd name="T27" fmla="*/ 188 h 307"/>
                <a:gd name="T28" fmla="*/ 258 w 394"/>
                <a:gd name="T29" fmla="*/ 196 h 307"/>
                <a:gd name="T30" fmla="*/ 281 w 394"/>
                <a:gd name="T31" fmla="*/ 213 h 307"/>
                <a:gd name="T32" fmla="*/ 304 w 394"/>
                <a:gd name="T33" fmla="*/ 231 h 307"/>
                <a:gd name="T34" fmla="*/ 327 w 394"/>
                <a:gd name="T35" fmla="*/ 248 h 307"/>
                <a:gd name="T36" fmla="*/ 352 w 394"/>
                <a:gd name="T37" fmla="*/ 265 h 307"/>
                <a:gd name="T38" fmla="*/ 375 w 394"/>
                <a:gd name="T39" fmla="*/ 282 h 307"/>
                <a:gd name="T40" fmla="*/ 392 w 394"/>
                <a:gd name="T41" fmla="*/ 296 h 307"/>
                <a:gd name="T42" fmla="*/ 388 w 394"/>
                <a:gd name="T43" fmla="*/ 307 h 307"/>
                <a:gd name="T44" fmla="*/ 377 w 394"/>
                <a:gd name="T45" fmla="*/ 298 h 307"/>
                <a:gd name="T46" fmla="*/ 354 w 394"/>
                <a:gd name="T47" fmla="*/ 280 h 307"/>
                <a:gd name="T48" fmla="*/ 330 w 394"/>
                <a:gd name="T49" fmla="*/ 263 h 307"/>
                <a:gd name="T50" fmla="*/ 306 w 394"/>
                <a:gd name="T51" fmla="*/ 246 h 307"/>
                <a:gd name="T52" fmla="*/ 282 w 394"/>
                <a:gd name="T53" fmla="*/ 229 h 307"/>
                <a:gd name="T54" fmla="*/ 259 w 394"/>
                <a:gd name="T55" fmla="*/ 211 h 307"/>
                <a:gd name="T56" fmla="*/ 242 w 394"/>
                <a:gd name="T57" fmla="*/ 198 h 307"/>
                <a:gd name="T58" fmla="*/ 229 w 394"/>
                <a:gd name="T59" fmla="*/ 186 h 307"/>
                <a:gd name="T60" fmla="*/ 206 w 394"/>
                <a:gd name="T61" fmla="*/ 169 h 307"/>
                <a:gd name="T62" fmla="*/ 181 w 394"/>
                <a:gd name="T63" fmla="*/ 152 h 307"/>
                <a:gd name="T64" fmla="*/ 173 w 394"/>
                <a:gd name="T65" fmla="*/ 144 h 307"/>
                <a:gd name="T66" fmla="*/ 150 w 394"/>
                <a:gd name="T67" fmla="*/ 127 h 307"/>
                <a:gd name="T68" fmla="*/ 133 w 394"/>
                <a:gd name="T69" fmla="*/ 115 h 307"/>
                <a:gd name="T70" fmla="*/ 119 w 394"/>
                <a:gd name="T71" fmla="*/ 102 h 307"/>
                <a:gd name="T72" fmla="*/ 96 w 394"/>
                <a:gd name="T73" fmla="*/ 85 h 307"/>
                <a:gd name="T74" fmla="*/ 79 w 394"/>
                <a:gd name="T75" fmla="*/ 71 h 307"/>
                <a:gd name="T76" fmla="*/ 64 w 394"/>
                <a:gd name="T77" fmla="*/ 60 h 307"/>
                <a:gd name="T78" fmla="*/ 46 w 394"/>
                <a:gd name="T79" fmla="*/ 48 h 307"/>
                <a:gd name="T80" fmla="*/ 33 w 394"/>
                <a:gd name="T81" fmla="*/ 35 h 307"/>
                <a:gd name="T82" fmla="*/ 16 w 394"/>
                <a:gd name="T83" fmla="*/ 23 h 307"/>
                <a:gd name="T84" fmla="*/ 2 w 394"/>
                <a:gd name="T85" fmla="*/ 10 h 307"/>
                <a:gd name="T86" fmla="*/ 4 w 394"/>
                <a:gd name="T87"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4" h="307">
                  <a:moveTo>
                    <a:pt x="8" y="0"/>
                  </a:moveTo>
                  <a:lnTo>
                    <a:pt x="16" y="6"/>
                  </a:lnTo>
                  <a:lnTo>
                    <a:pt x="18" y="6"/>
                  </a:lnTo>
                  <a:lnTo>
                    <a:pt x="25" y="14"/>
                  </a:lnTo>
                  <a:lnTo>
                    <a:pt x="23" y="14"/>
                  </a:lnTo>
                  <a:lnTo>
                    <a:pt x="31" y="19"/>
                  </a:lnTo>
                  <a:lnTo>
                    <a:pt x="39" y="25"/>
                  </a:lnTo>
                  <a:lnTo>
                    <a:pt x="46" y="31"/>
                  </a:lnTo>
                  <a:lnTo>
                    <a:pt x="48" y="31"/>
                  </a:lnTo>
                  <a:lnTo>
                    <a:pt x="56" y="39"/>
                  </a:lnTo>
                  <a:lnTo>
                    <a:pt x="54" y="39"/>
                  </a:lnTo>
                  <a:lnTo>
                    <a:pt x="62" y="44"/>
                  </a:lnTo>
                  <a:lnTo>
                    <a:pt x="69" y="50"/>
                  </a:lnTo>
                  <a:lnTo>
                    <a:pt x="77" y="56"/>
                  </a:lnTo>
                  <a:lnTo>
                    <a:pt x="87" y="62"/>
                  </a:lnTo>
                  <a:lnTo>
                    <a:pt x="89" y="62"/>
                  </a:lnTo>
                  <a:lnTo>
                    <a:pt x="96" y="69"/>
                  </a:lnTo>
                  <a:lnTo>
                    <a:pt x="94" y="69"/>
                  </a:lnTo>
                  <a:lnTo>
                    <a:pt x="102" y="75"/>
                  </a:lnTo>
                  <a:lnTo>
                    <a:pt x="110" y="81"/>
                  </a:lnTo>
                  <a:lnTo>
                    <a:pt x="117" y="87"/>
                  </a:lnTo>
                  <a:lnTo>
                    <a:pt x="125" y="92"/>
                  </a:lnTo>
                  <a:lnTo>
                    <a:pt x="133" y="98"/>
                  </a:lnTo>
                  <a:lnTo>
                    <a:pt x="135" y="98"/>
                  </a:lnTo>
                  <a:lnTo>
                    <a:pt x="142" y="106"/>
                  </a:lnTo>
                  <a:lnTo>
                    <a:pt x="140" y="106"/>
                  </a:lnTo>
                  <a:lnTo>
                    <a:pt x="148" y="111"/>
                  </a:lnTo>
                  <a:lnTo>
                    <a:pt x="156" y="117"/>
                  </a:lnTo>
                  <a:lnTo>
                    <a:pt x="163" y="123"/>
                  </a:lnTo>
                  <a:lnTo>
                    <a:pt x="171" y="129"/>
                  </a:lnTo>
                  <a:lnTo>
                    <a:pt x="179" y="135"/>
                  </a:lnTo>
                  <a:lnTo>
                    <a:pt x="181" y="135"/>
                  </a:lnTo>
                  <a:lnTo>
                    <a:pt x="188" y="142"/>
                  </a:lnTo>
                  <a:lnTo>
                    <a:pt x="186" y="142"/>
                  </a:lnTo>
                  <a:lnTo>
                    <a:pt x="194" y="148"/>
                  </a:lnTo>
                  <a:lnTo>
                    <a:pt x="202" y="154"/>
                  </a:lnTo>
                  <a:lnTo>
                    <a:pt x="211" y="159"/>
                  </a:lnTo>
                  <a:lnTo>
                    <a:pt x="219" y="165"/>
                  </a:lnTo>
                  <a:lnTo>
                    <a:pt x="227" y="171"/>
                  </a:lnTo>
                  <a:lnTo>
                    <a:pt x="234" y="177"/>
                  </a:lnTo>
                  <a:lnTo>
                    <a:pt x="242" y="183"/>
                  </a:lnTo>
                  <a:lnTo>
                    <a:pt x="250" y="188"/>
                  </a:lnTo>
                  <a:lnTo>
                    <a:pt x="252" y="188"/>
                  </a:lnTo>
                  <a:lnTo>
                    <a:pt x="259" y="196"/>
                  </a:lnTo>
                  <a:lnTo>
                    <a:pt x="258" y="196"/>
                  </a:lnTo>
                  <a:lnTo>
                    <a:pt x="265" y="202"/>
                  </a:lnTo>
                  <a:lnTo>
                    <a:pt x="273" y="207"/>
                  </a:lnTo>
                  <a:lnTo>
                    <a:pt x="281" y="213"/>
                  </a:lnTo>
                  <a:lnTo>
                    <a:pt x="288" y="219"/>
                  </a:lnTo>
                  <a:lnTo>
                    <a:pt x="296" y="225"/>
                  </a:lnTo>
                  <a:lnTo>
                    <a:pt x="304" y="231"/>
                  </a:lnTo>
                  <a:lnTo>
                    <a:pt x="311" y="236"/>
                  </a:lnTo>
                  <a:lnTo>
                    <a:pt x="319" y="242"/>
                  </a:lnTo>
                  <a:lnTo>
                    <a:pt x="327" y="248"/>
                  </a:lnTo>
                  <a:lnTo>
                    <a:pt x="336" y="254"/>
                  </a:lnTo>
                  <a:lnTo>
                    <a:pt x="344" y="259"/>
                  </a:lnTo>
                  <a:lnTo>
                    <a:pt x="352" y="265"/>
                  </a:lnTo>
                  <a:lnTo>
                    <a:pt x="359" y="271"/>
                  </a:lnTo>
                  <a:lnTo>
                    <a:pt x="367" y="277"/>
                  </a:lnTo>
                  <a:lnTo>
                    <a:pt x="375" y="282"/>
                  </a:lnTo>
                  <a:lnTo>
                    <a:pt x="382" y="288"/>
                  </a:lnTo>
                  <a:lnTo>
                    <a:pt x="384" y="288"/>
                  </a:lnTo>
                  <a:lnTo>
                    <a:pt x="392" y="296"/>
                  </a:lnTo>
                  <a:lnTo>
                    <a:pt x="394" y="302"/>
                  </a:lnTo>
                  <a:lnTo>
                    <a:pt x="392" y="305"/>
                  </a:lnTo>
                  <a:lnTo>
                    <a:pt x="388" y="307"/>
                  </a:lnTo>
                  <a:lnTo>
                    <a:pt x="382" y="305"/>
                  </a:lnTo>
                  <a:lnTo>
                    <a:pt x="375" y="298"/>
                  </a:lnTo>
                  <a:lnTo>
                    <a:pt x="377" y="298"/>
                  </a:lnTo>
                  <a:lnTo>
                    <a:pt x="369" y="292"/>
                  </a:lnTo>
                  <a:lnTo>
                    <a:pt x="361" y="286"/>
                  </a:lnTo>
                  <a:lnTo>
                    <a:pt x="354" y="280"/>
                  </a:lnTo>
                  <a:lnTo>
                    <a:pt x="346" y="275"/>
                  </a:lnTo>
                  <a:lnTo>
                    <a:pt x="338" y="269"/>
                  </a:lnTo>
                  <a:lnTo>
                    <a:pt x="330" y="263"/>
                  </a:lnTo>
                  <a:lnTo>
                    <a:pt x="321" y="257"/>
                  </a:lnTo>
                  <a:lnTo>
                    <a:pt x="313" y="252"/>
                  </a:lnTo>
                  <a:lnTo>
                    <a:pt x="306" y="246"/>
                  </a:lnTo>
                  <a:lnTo>
                    <a:pt x="298" y="240"/>
                  </a:lnTo>
                  <a:lnTo>
                    <a:pt x="290" y="234"/>
                  </a:lnTo>
                  <a:lnTo>
                    <a:pt x="282" y="229"/>
                  </a:lnTo>
                  <a:lnTo>
                    <a:pt x="275" y="223"/>
                  </a:lnTo>
                  <a:lnTo>
                    <a:pt x="267" y="217"/>
                  </a:lnTo>
                  <a:lnTo>
                    <a:pt x="259" y="211"/>
                  </a:lnTo>
                  <a:lnTo>
                    <a:pt x="252" y="206"/>
                  </a:lnTo>
                  <a:lnTo>
                    <a:pt x="250" y="206"/>
                  </a:lnTo>
                  <a:lnTo>
                    <a:pt x="242" y="198"/>
                  </a:lnTo>
                  <a:lnTo>
                    <a:pt x="244" y="198"/>
                  </a:lnTo>
                  <a:lnTo>
                    <a:pt x="236" y="192"/>
                  </a:lnTo>
                  <a:lnTo>
                    <a:pt x="229" y="186"/>
                  </a:lnTo>
                  <a:lnTo>
                    <a:pt x="221" y="181"/>
                  </a:lnTo>
                  <a:lnTo>
                    <a:pt x="213" y="175"/>
                  </a:lnTo>
                  <a:lnTo>
                    <a:pt x="206" y="169"/>
                  </a:lnTo>
                  <a:lnTo>
                    <a:pt x="196" y="163"/>
                  </a:lnTo>
                  <a:lnTo>
                    <a:pt x="188" y="158"/>
                  </a:lnTo>
                  <a:lnTo>
                    <a:pt x="181" y="152"/>
                  </a:lnTo>
                  <a:lnTo>
                    <a:pt x="179" y="152"/>
                  </a:lnTo>
                  <a:lnTo>
                    <a:pt x="171" y="144"/>
                  </a:lnTo>
                  <a:lnTo>
                    <a:pt x="173" y="144"/>
                  </a:lnTo>
                  <a:lnTo>
                    <a:pt x="165" y="138"/>
                  </a:lnTo>
                  <a:lnTo>
                    <a:pt x="158" y="133"/>
                  </a:lnTo>
                  <a:lnTo>
                    <a:pt x="150" y="127"/>
                  </a:lnTo>
                  <a:lnTo>
                    <a:pt x="142" y="121"/>
                  </a:lnTo>
                  <a:lnTo>
                    <a:pt x="135" y="115"/>
                  </a:lnTo>
                  <a:lnTo>
                    <a:pt x="133" y="115"/>
                  </a:lnTo>
                  <a:lnTo>
                    <a:pt x="125" y="108"/>
                  </a:lnTo>
                  <a:lnTo>
                    <a:pt x="127" y="108"/>
                  </a:lnTo>
                  <a:lnTo>
                    <a:pt x="119" y="102"/>
                  </a:lnTo>
                  <a:lnTo>
                    <a:pt x="112" y="96"/>
                  </a:lnTo>
                  <a:lnTo>
                    <a:pt x="104" y="90"/>
                  </a:lnTo>
                  <a:lnTo>
                    <a:pt x="96" y="85"/>
                  </a:lnTo>
                  <a:lnTo>
                    <a:pt x="89" y="79"/>
                  </a:lnTo>
                  <a:lnTo>
                    <a:pt x="87" y="79"/>
                  </a:lnTo>
                  <a:lnTo>
                    <a:pt x="79" y="71"/>
                  </a:lnTo>
                  <a:lnTo>
                    <a:pt x="81" y="71"/>
                  </a:lnTo>
                  <a:lnTo>
                    <a:pt x="71" y="65"/>
                  </a:lnTo>
                  <a:lnTo>
                    <a:pt x="64" y="60"/>
                  </a:lnTo>
                  <a:lnTo>
                    <a:pt x="56" y="54"/>
                  </a:lnTo>
                  <a:lnTo>
                    <a:pt x="48" y="48"/>
                  </a:lnTo>
                  <a:lnTo>
                    <a:pt x="46" y="48"/>
                  </a:lnTo>
                  <a:lnTo>
                    <a:pt x="39" y="40"/>
                  </a:lnTo>
                  <a:lnTo>
                    <a:pt x="41" y="40"/>
                  </a:lnTo>
                  <a:lnTo>
                    <a:pt x="33" y="35"/>
                  </a:lnTo>
                  <a:lnTo>
                    <a:pt x="25" y="29"/>
                  </a:lnTo>
                  <a:lnTo>
                    <a:pt x="18" y="23"/>
                  </a:lnTo>
                  <a:lnTo>
                    <a:pt x="16" y="23"/>
                  </a:lnTo>
                  <a:lnTo>
                    <a:pt x="8" y="15"/>
                  </a:lnTo>
                  <a:lnTo>
                    <a:pt x="10" y="15"/>
                  </a:lnTo>
                  <a:lnTo>
                    <a:pt x="2" y="10"/>
                  </a:lnTo>
                  <a:lnTo>
                    <a:pt x="0" y="6"/>
                  </a:lnTo>
                  <a:lnTo>
                    <a:pt x="0" y="2"/>
                  </a:lnTo>
                  <a:lnTo>
                    <a:pt x="4" y="0"/>
                  </a:lnTo>
                  <a:lnTo>
                    <a:pt x="8" y="0"/>
                  </a:lnTo>
                  <a:lnTo>
                    <a:pt x="8"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65" name="Freeform 90"/>
            <p:cNvSpPr>
              <a:spLocks/>
            </p:cNvSpPr>
            <p:nvPr/>
          </p:nvSpPr>
          <p:spPr bwMode="auto">
            <a:xfrm>
              <a:off x="3360028" y="3455211"/>
              <a:ext cx="371367" cy="254280"/>
            </a:xfrm>
            <a:custGeom>
              <a:avLst/>
              <a:gdLst>
                <a:gd name="T0" fmla="*/ 23 w 392"/>
                <a:gd name="T1" fmla="*/ 11 h 280"/>
                <a:gd name="T2" fmla="*/ 46 w 392"/>
                <a:gd name="T3" fmla="*/ 29 h 280"/>
                <a:gd name="T4" fmla="*/ 54 w 392"/>
                <a:gd name="T5" fmla="*/ 32 h 280"/>
                <a:gd name="T6" fmla="*/ 79 w 392"/>
                <a:gd name="T7" fmla="*/ 50 h 280"/>
                <a:gd name="T8" fmla="*/ 102 w 392"/>
                <a:gd name="T9" fmla="*/ 67 h 280"/>
                <a:gd name="T10" fmla="*/ 125 w 392"/>
                <a:gd name="T11" fmla="*/ 84 h 280"/>
                <a:gd name="T12" fmla="*/ 148 w 392"/>
                <a:gd name="T13" fmla="*/ 102 h 280"/>
                <a:gd name="T14" fmla="*/ 171 w 392"/>
                <a:gd name="T15" fmla="*/ 119 h 280"/>
                <a:gd name="T16" fmla="*/ 187 w 392"/>
                <a:gd name="T17" fmla="*/ 130 h 280"/>
                <a:gd name="T18" fmla="*/ 204 w 392"/>
                <a:gd name="T19" fmla="*/ 140 h 280"/>
                <a:gd name="T20" fmla="*/ 227 w 392"/>
                <a:gd name="T21" fmla="*/ 157 h 280"/>
                <a:gd name="T22" fmla="*/ 250 w 392"/>
                <a:gd name="T23" fmla="*/ 175 h 280"/>
                <a:gd name="T24" fmla="*/ 258 w 392"/>
                <a:gd name="T25" fmla="*/ 178 h 280"/>
                <a:gd name="T26" fmla="*/ 281 w 392"/>
                <a:gd name="T27" fmla="*/ 196 h 280"/>
                <a:gd name="T28" fmla="*/ 304 w 392"/>
                <a:gd name="T29" fmla="*/ 213 h 280"/>
                <a:gd name="T30" fmla="*/ 321 w 392"/>
                <a:gd name="T31" fmla="*/ 223 h 280"/>
                <a:gd name="T32" fmla="*/ 344 w 392"/>
                <a:gd name="T33" fmla="*/ 240 h 280"/>
                <a:gd name="T34" fmla="*/ 352 w 392"/>
                <a:gd name="T35" fmla="*/ 244 h 280"/>
                <a:gd name="T36" fmla="*/ 375 w 392"/>
                <a:gd name="T37" fmla="*/ 261 h 280"/>
                <a:gd name="T38" fmla="*/ 390 w 392"/>
                <a:gd name="T39" fmla="*/ 271 h 280"/>
                <a:gd name="T40" fmla="*/ 390 w 392"/>
                <a:gd name="T41" fmla="*/ 280 h 280"/>
                <a:gd name="T42" fmla="*/ 377 w 392"/>
                <a:gd name="T43" fmla="*/ 276 h 280"/>
                <a:gd name="T44" fmla="*/ 354 w 392"/>
                <a:gd name="T45" fmla="*/ 259 h 280"/>
                <a:gd name="T46" fmla="*/ 338 w 392"/>
                <a:gd name="T47" fmla="*/ 249 h 280"/>
                <a:gd name="T48" fmla="*/ 323 w 392"/>
                <a:gd name="T49" fmla="*/ 238 h 280"/>
                <a:gd name="T50" fmla="*/ 298 w 392"/>
                <a:gd name="T51" fmla="*/ 223 h 280"/>
                <a:gd name="T52" fmla="*/ 283 w 392"/>
                <a:gd name="T53" fmla="*/ 211 h 280"/>
                <a:gd name="T54" fmla="*/ 259 w 392"/>
                <a:gd name="T55" fmla="*/ 194 h 280"/>
                <a:gd name="T56" fmla="*/ 244 w 392"/>
                <a:gd name="T57" fmla="*/ 184 h 280"/>
                <a:gd name="T58" fmla="*/ 229 w 392"/>
                <a:gd name="T59" fmla="*/ 173 h 280"/>
                <a:gd name="T60" fmla="*/ 206 w 392"/>
                <a:gd name="T61" fmla="*/ 155 h 280"/>
                <a:gd name="T62" fmla="*/ 190 w 392"/>
                <a:gd name="T63" fmla="*/ 144 h 280"/>
                <a:gd name="T64" fmla="*/ 173 w 392"/>
                <a:gd name="T65" fmla="*/ 134 h 280"/>
                <a:gd name="T66" fmla="*/ 150 w 392"/>
                <a:gd name="T67" fmla="*/ 117 h 280"/>
                <a:gd name="T68" fmla="*/ 127 w 392"/>
                <a:gd name="T69" fmla="*/ 100 h 280"/>
                <a:gd name="T70" fmla="*/ 104 w 392"/>
                <a:gd name="T71" fmla="*/ 82 h 280"/>
                <a:gd name="T72" fmla="*/ 81 w 392"/>
                <a:gd name="T73" fmla="*/ 65 h 280"/>
                <a:gd name="T74" fmla="*/ 56 w 392"/>
                <a:gd name="T75" fmla="*/ 48 h 280"/>
                <a:gd name="T76" fmla="*/ 41 w 392"/>
                <a:gd name="T77" fmla="*/ 38 h 280"/>
                <a:gd name="T78" fmla="*/ 25 w 392"/>
                <a:gd name="T79" fmla="*/ 27 h 280"/>
                <a:gd name="T80" fmla="*/ 2 w 392"/>
                <a:gd name="T81" fmla="*/ 9 h 280"/>
                <a:gd name="T82" fmla="*/ 4 w 392"/>
                <a:gd name="T83"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2" h="280">
                  <a:moveTo>
                    <a:pt x="8" y="0"/>
                  </a:moveTo>
                  <a:lnTo>
                    <a:pt x="16" y="6"/>
                  </a:lnTo>
                  <a:lnTo>
                    <a:pt x="23" y="11"/>
                  </a:lnTo>
                  <a:lnTo>
                    <a:pt x="31" y="17"/>
                  </a:lnTo>
                  <a:lnTo>
                    <a:pt x="39" y="23"/>
                  </a:lnTo>
                  <a:lnTo>
                    <a:pt x="46" y="29"/>
                  </a:lnTo>
                  <a:lnTo>
                    <a:pt x="46" y="29"/>
                  </a:lnTo>
                  <a:lnTo>
                    <a:pt x="54" y="32"/>
                  </a:lnTo>
                  <a:lnTo>
                    <a:pt x="54" y="32"/>
                  </a:lnTo>
                  <a:lnTo>
                    <a:pt x="62" y="38"/>
                  </a:lnTo>
                  <a:lnTo>
                    <a:pt x="71" y="44"/>
                  </a:lnTo>
                  <a:lnTo>
                    <a:pt x="79" y="50"/>
                  </a:lnTo>
                  <a:lnTo>
                    <a:pt x="87" y="55"/>
                  </a:lnTo>
                  <a:lnTo>
                    <a:pt x="94" y="61"/>
                  </a:lnTo>
                  <a:lnTo>
                    <a:pt x="102" y="67"/>
                  </a:lnTo>
                  <a:lnTo>
                    <a:pt x="110" y="73"/>
                  </a:lnTo>
                  <a:lnTo>
                    <a:pt x="117" y="79"/>
                  </a:lnTo>
                  <a:lnTo>
                    <a:pt x="125" y="84"/>
                  </a:lnTo>
                  <a:lnTo>
                    <a:pt x="133" y="90"/>
                  </a:lnTo>
                  <a:lnTo>
                    <a:pt x="140" y="96"/>
                  </a:lnTo>
                  <a:lnTo>
                    <a:pt x="148" y="102"/>
                  </a:lnTo>
                  <a:lnTo>
                    <a:pt x="156" y="107"/>
                  </a:lnTo>
                  <a:lnTo>
                    <a:pt x="164" y="113"/>
                  </a:lnTo>
                  <a:lnTo>
                    <a:pt x="171" y="119"/>
                  </a:lnTo>
                  <a:lnTo>
                    <a:pt x="179" y="125"/>
                  </a:lnTo>
                  <a:lnTo>
                    <a:pt x="187" y="130"/>
                  </a:lnTo>
                  <a:lnTo>
                    <a:pt x="187" y="130"/>
                  </a:lnTo>
                  <a:lnTo>
                    <a:pt x="196" y="134"/>
                  </a:lnTo>
                  <a:lnTo>
                    <a:pt x="196" y="134"/>
                  </a:lnTo>
                  <a:lnTo>
                    <a:pt x="204" y="140"/>
                  </a:lnTo>
                  <a:lnTo>
                    <a:pt x="212" y="146"/>
                  </a:lnTo>
                  <a:lnTo>
                    <a:pt x="219" y="151"/>
                  </a:lnTo>
                  <a:lnTo>
                    <a:pt x="227" y="157"/>
                  </a:lnTo>
                  <a:lnTo>
                    <a:pt x="235" y="163"/>
                  </a:lnTo>
                  <a:lnTo>
                    <a:pt x="242" y="169"/>
                  </a:lnTo>
                  <a:lnTo>
                    <a:pt x="250" y="175"/>
                  </a:lnTo>
                  <a:lnTo>
                    <a:pt x="250" y="175"/>
                  </a:lnTo>
                  <a:lnTo>
                    <a:pt x="258" y="178"/>
                  </a:lnTo>
                  <a:lnTo>
                    <a:pt x="258" y="178"/>
                  </a:lnTo>
                  <a:lnTo>
                    <a:pt x="265" y="184"/>
                  </a:lnTo>
                  <a:lnTo>
                    <a:pt x="273" y="190"/>
                  </a:lnTo>
                  <a:lnTo>
                    <a:pt x="281" y="196"/>
                  </a:lnTo>
                  <a:lnTo>
                    <a:pt x="288" y="201"/>
                  </a:lnTo>
                  <a:lnTo>
                    <a:pt x="296" y="207"/>
                  </a:lnTo>
                  <a:lnTo>
                    <a:pt x="304" y="213"/>
                  </a:lnTo>
                  <a:lnTo>
                    <a:pt x="304" y="213"/>
                  </a:lnTo>
                  <a:lnTo>
                    <a:pt x="311" y="217"/>
                  </a:lnTo>
                  <a:lnTo>
                    <a:pt x="321" y="223"/>
                  </a:lnTo>
                  <a:lnTo>
                    <a:pt x="329" y="228"/>
                  </a:lnTo>
                  <a:lnTo>
                    <a:pt x="336" y="234"/>
                  </a:lnTo>
                  <a:lnTo>
                    <a:pt x="344" y="240"/>
                  </a:lnTo>
                  <a:lnTo>
                    <a:pt x="344" y="240"/>
                  </a:lnTo>
                  <a:lnTo>
                    <a:pt x="352" y="244"/>
                  </a:lnTo>
                  <a:lnTo>
                    <a:pt x="352" y="244"/>
                  </a:lnTo>
                  <a:lnTo>
                    <a:pt x="359" y="249"/>
                  </a:lnTo>
                  <a:lnTo>
                    <a:pt x="367" y="255"/>
                  </a:lnTo>
                  <a:lnTo>
                    <a:pt x="375" y="261"/>
                  </a:lnTo>
                  <a:lnTo>
                    <a:pt x="382" y="267"/>
                  </a:lnTo>
                  <a:lnTo>
                    <a:pt x="382" y="267"/>
                  </a:lnTo>
                  <a:lnTo>
                    <a:pt x="390" y="271"/>
                  </a:lnTo>
                  <a:lnTo>
                    <a:pt x="392" y="274"/>
                  </a:lnTo>
                  <a:lnTo>
                    <a:pt x="392" y="278"/>
                  </a:lnTo>
                  <a:lnTo>
                    <a:pt x="390" y="280"/>
                  </a:lnTo>
                  <a:lnTo>
                    <a:pt x="384" y="280"/>
                  </a:lnTo>
                  <a:lnTo>
                    <a:pt x="377" y="276"/>
                  </a:lnTo>
                  <a:lnTo>
                    <a:pt x="377" y="276"/>
                  </a:lnTo>
                  <a:lnTo>
                    <a:pt x="369" y="271"/>
                  </a:lnTo>
                  <a:lnTo>
                    <a:pt x="361" y="265"/>
                  </a:lnTo>
                  <a:lnTo>
                    <a:pt x="354" y="259"/>
                  </a:lnTo>
                  <a:lnTo>
                    <a:pt x="346" y="253"/>
                  </a:lnTo>
                  <a:lnTo>
                    <a:pt x="346" y="253"/>
                  </a:lnTo>
                  <a:lnTo>
                    <a:pt x="338" y="249"/>
                  </a:lnTo>
                  <a:lnTo>
                    <a:pt x="338" y="249"/>
                  </a:lnTo>
                  <a:lnTo>
                    <a:pt x="331" y="244"/>
                  </a:lnTo>
                  <a:lnTo>
                    <a:pt x="323" y="238"/>
                  </a:lnTo>
                  <a:lnTo>
                    <a:pt x="315" y="232"/>
                  </a:lnTo>
                  <a:lnTo>
                    <a:pt x="306" y="226"/>
                  </a:lnTo>
                  <a:lnTo>
                    <a:pt x="298" y="223"/>
                  </a:lnTo>
                  <a:lnTo>
                    <a:pt x="298" y="223"/>
                  </a:lnTo>
                  <a:lnTo>
                    <a:pt x="290" y="217"/>
                  </a:lnTo>
                  <a:lnTo>
                    <a:pt x="283" y="211"/>
                  </a:lnTo>
                  <a:lnTo>
                    <a:pt x="275" y="205"/>
                  </a:lnTo>
                  <a:lnTo>
                    <a:pt x="267" y="199"/>
                  </a:lnTo>
                  <a:lnTo>
                    <a:pt x="259" y="194"/>
                  </a:lnTo>
                  <a:lnTo>
                    <a:pt x="252" y="188"/>
                  </a:lnTo>
                  <a:lnTo>
                    <a:pt x="252" y="188"/>
                  </a:lnTo>
                  <a:lnTo>
                    <a:pt x="244" y="184"/>
                  </a:lnTo>
                  <a:lnTo>
                    <a:pt x="244" y="184"/>
                  </a:lnTo>
                  <a:lnTo>
                    <a:pt x="236" y="178"/>
                  </a:lnTo>
                  <a:lnTo>
                    <a:pt x="229" y="173"/>
                  </a:lnTo>
                  <a:lnTo>
                    <a:pt x="221" y="167"/>
                  </a:lnTo>
                  <a:lnTo>
                    <a:pt x="213" y="161"/>
                  </a:lnTo>
                  <a:lnTo>
                    <a:pt x="206" y="155"/>
                  </a:lnTo>
                  <a:lnTo>
                    <a:pt x="198" y="150"/>
                  </a:lnTo>
                  <a:lnTo>
                    <a:pt x="190" y="144"/>
                  </a:lnTo>
                  <a:lnTo>
                    <a:pt x="190" y="144"/>
                  </a:lnTo>
                  <a:lnTo>
                    <a:pt x="181" y="140"/>
                  </a:lnTo>
                  <a:lnTo>
                    <a:pt x="181" y="140"/>
                  </a:lnTo>
                  <a:lnTo>
                    <a:pt x="173" y="134"/>
                  </a:lnTo>
                  <a:lnTo>
                    <a:pt x="165" y="128"/>
                  </a:lnTo>
                  <a:lnTo>
                    <a:pt x="158" y="123"/>
                  </a:lnTo>
                  <a:lnTo>
                    <a:pt x="150" y="117"/>
                  </a:lnTo>
                  <a:lnTo>
                    <a:pt x="142" y="111"/>
                  </a:lnTo>
                  <a:lnTo>
                    <a:pt x="135" y="105"/>
                  </a:lnTo>
                  <a:lnTo>
                    <a:pt x="127" y="100"/>
                  </a:lnTo>
                  <a:lnTo>
                    <a:pt x="119" y="94"/>
                  </a:lnTo>
                  <a:lnTo>
                    <a:pt x="112" y="88"/>
                  </a:lnTo>
                  <a:lnTo>
                    <a:pt x="104" y="82"/>
                  </a:lnTo>
                  <a:lnTo>
                    <a:pt x="96" y="77"/>
                  </a:lnTo>
                  <a:lnTo>
                    <a:pt x="89" y="71"/>
                  </a:lnTo>
                  <a:lnTo>
                    <a:pt x="81" y="65"/>
                  </a:lnTo>
                  <a:lnTo>
                    <a:pt x="73" y="59"/>
                  </a:lnTo>
                  <a:lnTo>
                    <a:pt x="66" y="54"/>
                  </a:lnTo>
                  <a:lnTo>
                    <a:pt x="56" y="48"/>
                  </a:lnTo>
                  <a:lnTo>
                    <a:pt x="48" y="42"/>
                  </a:lnTo>
                  <a:lnTo>
                    <a:pt x="48" y="42"/>
                  </a:lnTo>
                  <a:lnTo>
                    <a:pt x="41" y="38"/>
                  </a:lnTo>
                  <a:lnTo>
                    <a:pt x="41" y="38"/>
                  </a:lnTo>
                  <a:lnTo>
                    <a:pt x="33" y="32"/>
                  </a:lnTo>
                  <a:lnTo>
                    <a:pt x="25" y="27"/>
                  </a:lnTo>
                  <a:lnTo>
                    <a:pt x="18" y="21"/>
                  </a:lnTo>
                  <a:lnTo>
                    <a:pt x="10" y="15"/>
                  </a:lnTo>
                  <a:lnTo>
                    <a:pt x="2" y="9"/>
                  </a:lnTo>
                  <a:lnTo>
                    <a:pt x="0" y="6"/>
                  </a:lnTo>
                  <a:lnTo>
                    <a:pt x="0" y="2"/>
                  </a:lnTo>
                  <a:lnTo>
                    <a:pt x="4" y="0"/>
                  </a:lnTo>
                  <a:lnTo>
                    <a:pt x="8" y="0"/>
                  </a:lnTo>
                  <a:lnTo>
                    <a:pt x="8"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66" name="Freeform 91"/>
            <p:cNvSpPr>
              <a:spLocks/>
            </p:cNvSpPr>
            <p:nvPr/>
          </p:nvSpPr>
          <p:spPr bwMode="auto">
            <a:xfrm>
              <a:off x="3721922" y="3700473"/>
              <a:ext cx="373263" cy="236246"/>
            </a:xfrm>
            <a:custGeom>
              <a:avLst/>
              <a:gdLst>
                <a:gd name="T0" fmla="*/ 23 w 394"/>
                <a:gd name="T1" fmla="*/ 11 h 263"/>
                <a:gd name="T2" fmla="*/ 39 w 394"/>
                <a:gd name="T3" fmla="*/ 23 h 263"/>
                <a:gd name="T4" fmla="*/ 64 w 394"/>
                <a:gd name="T5" fmla="*/ 38 h 263"/>
                <a:gd name="T6" fmla="*/ 79 w 394"/>
                <a:gd name="T7" fmla="*/ 48 h 263"/>
                <a:gd name="T8" fmla="*/ 94 w 394"/>
                <a:gd name="T9" fmla="*/ 59 h 263"/>
                <a:gd name="T10" fmla="*/ 102 w 394"/>
                <a:gd name="T11" fmla="*/ 63 h 263"/>
                <a:gd name="T12" fmla="*/ 125 w 394"/>
                <a:gd name="T13" fmla="*/ 80 h 263"/>
                <a:gd name="T14" fmla="*/ 133 w 394"/>
                <a:gd name="T15" fmla="*/ 84 h 263"/>
                <a:gd name="T16" fmla="*/ 148 w 394"/>
                <a:gd name="T17" fmla="*/ 96 h 263"/>
                <a:gd name="T18" fmla="*/ 164 w 394"/>
                <a:gd name="T19" fmla="*/ 105 h 263"/>
                <a:gd name="T20" fmla="*/ 181 w 394"/>
                <a:gd name="T21" fmla="*/ 115 h 263"/>
                <a:gd name="T22" fmla="*/ 196 w 394"/>
                <a:gd name="T23" fmla="*/ 126 h 263"/>
                <a:gd name="T24" fmla="*/ 204 w 394"/>
                <a:gd name="T25" fmla="*/ 130 h 263"/>
                <a:gd name="T26" fmla="*/ 219 w 394"/>
                <a:gd name="T27" fmla="*/ 142 h 263"/>
                <a:gd name="T28" fmla="*/ 235 w 394"/>
                <a:gd name="T29" fmla="*/ 151 h 263"/>
                <a:gd name="T30" fmla="*/ 250 w 394"/>
                <a:gd name="T31" fmla="*/ 161 h 263"/>
                <a:gd name="T32" fmla="*/ 265 w 394"/>
                <a:gd name="T33" fmla="*/ 172 h 263"/>
                <a:gd name="T34" fmla="*/ 273 w 394"/>
                <a:gd name="T35" fmla="*/ 176 h 263"/>
                <a:gd name="T36" fmla="*/ 288 w 394"/>
                <a:gd name="T37" fmla="*/ 186 h 263"/>
                <a:gd name="T38" fmla="*/ 306 w 394"/>
                <a:gd name="T39" fmla="*/ 197 h 263"/>
                <a:gd name="T40" fmla="*/ 321 w 394"/>
                <a:gd name="T41" fmla="*/ 207 h 263"/>
                <a:gd name="T42" fmla="*/ 329 w 394"/>
                <a:gd name="T43" fmla="*/ 211 h 263"/>
                <a:gd name="T44" fmla="*/ 344 w 394"/>
                <a:gd name="T45" fmla="*/ 222 h 263"/>
                <a:gd name="T46" fmla="*/ 359 w 394"/>
                <a:gd name="T47" fmla="*/ 232 h 263"/>
                <a:gd name="T48" fmla="*/ 367 w 394"/>
                <a:gd name="T49" fmla="*/ 236 h 263"/>
                <a:gd name="T50" fmla="*/ 382 w 394"/>
                <a:gd name="T51" fmla="*/ 245 h 263"/>
                <a:gd name="T52" fmla="*/ 394 w 394"/>
                <a:gd name="T53" fmla="*/ 255 h 263"/>
                <a:gd name="T54" fmla="*/ 384 w 394"/>
                <a:gd name="T55" fmla="*/ 261 h 263"/>
                <a:gd name="T56" fmla="*/ 369 w 394"/>
                <a:gd name="T57" fmla="*/ 251 h 263"/>
                <a:gd name="T58" fmla="*/ 361 w 394"/>
                <a:gd name="T59" fmla="*/ 245 h 263"/>
                <a:gd name="T60" fmla="*/ 346 w 394"/>
                <a:gd name="T61" fmla="*/ 236 h 263"/>
                <a:gd name="T62" fmla="*/ 338 w 394"/>
                <a:gd name="T63" fmla="*/ 232 h 263"/>
                <a:gd name="T64" fmla="*/ 323 w 394"/>
                <a:gd name="T65" fmla="*/ 220 h 263"/>
                <a:gd name="T66" fmla="*/ 308 w 394"/>
                <a:gd name="T67" fmla="*/ 211 h 263"/>
                <a:gd name="T68" fmla="*/ 290 w 394"/>
                <a:gd name="T69" fmla="*/ 201 h 263"/>
                <a:gd name="T70" fmla="*/ 275 w 394"/>
                <a:gd name="T71" fmla="*/ 192 h 263"/>
                <a:gd name="T72" fmla="*/ 267 w 394"/>
                <a:gd name="T73" fmla="*/ 186 h 263"/>
                <a:gd name="T74" fmla="*/ 252 w 394"/>
                <a:gd name="T75" fmla="*/ 176 h 263"/>
                <a:gd name="T76" fmla="*/ 237 w 394"/>
                <a:gd name="T77" fmla="*/ 167 h 263"/>
                <a:gd name="T78" fmla="*/ 221 w 394"/>
                <a:gd name="T79" fmla="*/ 155 h 263"/>
                <a:gd name="T80" fmla="*/ 213 w 394"/>
                <a:gd name="T81" fmla="*/ 151 h 263"/>
                <a:gd name="T82" fmla="*/ 198 w 394"/>
                <a:gd name="T83" fmla="*/ 140 h 263"/>
                <a:gd name="T84" fmla="*/ 183 w 394"/>
                <a:gd name="T85" fmla="*/ 130 h 263"/>
                <a:gd name="T86" fmla="*/ 167 w 394"/>
                <a:gd name="T87" fmla="*/ 121 h 263"/>
                <a:gd name="T88" fmla="*/ 150 w 394"/>
                <a:gd name="T89" fmla="*/ 109 h 263"/>
                <a:gd name="T90" fmla="*/ 142 w 394"/>
                <a:gd name="T91" fmla="*/ 105 h 263"/>
                <a:gd name="T92" fmla="*/ 127 w 394"/>
                <a:gd name="T93" fmla="*/ 94 h 263"/>
                <a:gd name="T94" fmla="*/ 112 w 394"/>
                <a:gd name="T95" fmla="*/ 84 h 263"/>
                <a:gd name="T96" fmla="*/ 96 w 394"/>
                <a:gd name="T97" fmla="*/ 73 h 263"/>
                <a:gd name="T98" fmla="*/ 81 w 394"/>
                <a:gd name="T99" fmla="*/ 63 h 263"/>
                <a:gd name="T100" fmla="*/ 66 w 394"/>
                <a:gd name="T101" fmla="*/ 53 h 263"/>
                <a:gd name="T102" fmla="*/ 50 w 394"/>
                <a:gd name="T103" fmla="*/ 42 h 263"/>
                <a:gd name="T104" fmla="*/ 33 w 394"/>
                <a:gd name="T105" fmla="*/ 32 h 263"/>
                <a:gd name="T106" fmla="*/ 10 w 394"/>
                <a:gd name="T107" fmla="*/ 15 h 263"/>
                <a:gd name="T108" fmla="*/ 0 w 394"/>
                <a:gd name="T109" fmla="*/ 1 h 263"/>
                <a:gd name="T110" fmla="*/ 8 w 394"/>
                <a:gd name="T111"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4" h="263">
                  <a:moveTo>
                    <a:pt x="8" y="0"/>
                  </a:moveTo>
                  <a:lnTo>
                    <a:pt x="16" y="5"/>
                  </a:lnTo>
                  <a:lnTo>
                    <a:pt x="23" y="11"/>
                  </a:lnTo>
                  <a:lnTo>
                    <a:pt x="31" y="17"/>
                  </a:lnTo>
                  <a:lnTo>
                    <a:pt x="39" y="23"/>
                  </a:lnTo>
                  <a:lnTo>
                    <a:pt x="39" y="23"/>
                  </a:lnTo>
                  <a:lnTo>
                    <a:pt x="46" y="26"/>
                  </a:lnTo>
                  <a:lnTo>
                    <a:pt x="56" y="32"/>
                  </a:lnTo>
                  <a:lnTo>
                    <a:pt x="64" y="38"/>
                  </a:lnTo>
                  <a:lnTo>
                    <a:pt x="71" y="44"/>
                  </a:lnTo>
                  <a:lnTo>
                    <a:pt x="71" y="44"/>
                  </a:lnTo>
                  <a:lnTo>
                    <a:pt x="79" y="48"/>
                  </a:lnTo>
                  <a:lnTo>
                    <a:pt x="79" y="48"/>
                  </a:lnTo>
                  <a:lnTo>
                    <a:pt x="87" y="53"/>
                  </a:lnTo>
                  <a:lnTo>
                    <a:pt x="94" y="59"/>
                  </a:lnTo>
                  <a:lnTo>
                    <a:pt x="94" y="59"/>
                  </a:lnTo>
                  <a:lnTo>
                    <a:pt x="102" y="63"/>
                  </a:lnTo>
                  <a:lnTo>
                    <a:pt x="102" y="63"/>
                  </a:lnTo>
                  <a:lnTo>
                    <a:pt x="110" y="69"/>
                  </a:lnTo>
                  <a:lnTo>
                    <a:pt x="117" y="74"/>
                  </a:lnTo>
                  <a:lnTo>
                    <a:pt x="125" y="80"/>
                  </a:lnTo>
                  <a:lnTo>
                    <a:pt x="125" y="80"/>
                  </a:lnTo>
                  <a:lnTo>
                    <a:pt x="133" y="84"/>
                  </a:lnTo>
                  <a:lnTo>
                    <a:pt x="133" y="84"/>
                  </a:lnTo>
                  <a:lnTo>
                    <a:pt x="141" y="90"/>
                  </a:lnTo>
                  <a:lnTo>
                    <a:pt x="148" y="96"/>
                  </a:lnTo>
                  <a:lnTo>
                    <a:pt x="148" y="96"/>
                  </a:lnTo>
                  <a:lnTo>
                    <a:pt x="156" y="99"/>
                  </a:lnTo>
                  <a:lnTo>
                    <a:pt x="156" y="99"/>
                  </a:lnTo>
                  <a:lnTo>
                    <a:pt x="164" y="105"/>
                  </a:lnTo>
                  <a:lnTo>
                    <a:pt x="171" y="111"/>
                  </a:lnTo>
                  <a:lnTo>
                    <a:pt x="171" y="111"/>
                  </a:lnTo>
                  <a:lnTo>
                    <a:pt x="181" y="115"/>
                  </a:lnTo>
                  <a:lnTo>
                    <a:pt x="181" y="115"/>
                  </a:lnTo>
                  <a:lnTo>
                    <a:pt x="189" y="121"/>
                  </a:lnTo>
                  <a:lnTo>
                    <a:pt x="196" y="126"/>
                  </a:lnTo>
                  <a:lnTo>
                    <a:pt x="196" y="126"/>
                  </a:lnTo>
                  <a:lnTo>
                    <a:pt x="204" y="130"/>
                  </a:lnTo>
                  <a:lnTo>
                    <a:pt x="204" y="130"/>
                  </a:lnTo>
                  <a:lnTo>
                    <a:pt x="212" y="136"/>
                  </a:lnTo>
                  <a:lnTo>
                    <a:pt x="219" y="142"/>
                  </a:lnTo>
                  <a:lnTo>
                    <a:pt x="219" y="142"/>
                  </a:lnTo>
                  <a:lnTo>
                    <a:pt x="227" y="145"/>
                  </a:lnTo>
                  <a:lnTo>
                    <a:pt x="227" y="145"/>
                  </a:lnTo>
                  <a:lnTo>
                    <a:pt x="235" y="151"/>
                  </a:lnTo>
                  <a:lnTo>
                    <a:pt x="242" y="157"/>
                  </a:lnTo>
                  <a:lnTo>
                    <a:pt x="242" y="157"/>
                  </a:lnTo>
                  <a:lnTo>
                    <a:pt x="250" y="161"/>
                  </a:lnTo>
                  <a:lnTo>
                    <a:pt x="250" y="161"/>
                  </a:lnTo>
                  <a:lnTo>
                    <a:pt x="258" y="167"/>
                  </a:lnTo>
                  <a:lnTo>
                    <a:pt x="265" y="172"/>
                  </a:lnTo>
                  <a:lnTo>
                    <a:pt x="265" y="172"/>
                  </a:lnTo>
                  <a:lnTo>
                    <a:pt x="273" y="176"/>
                  </a:lnTo>
                  <a:lnTo>
                    <a:pt x="273" y="176"/>
                  </a:lnTo>
                  <a:lnTo>
                    <a:pt x="281" y="182"/>
                  </a:lnTo>
                  <a:lnTo>
                    <a:pt x="281" y="182"/>
                  </a:lnTo>
                  <a:lnTo>
                    <a:pt x="288" y="186"/>
                  </a:lnTo>
                  <a:lnTo>
                    <a:pt x="288" y="186"/>
                  </a:lnTo>
                  <a:lnTo>
                    <a:pt x="296" y="192"/>
                  </a:lnTo>
                  <a:lnTo>
                    <a:pt x="306" y="197"/>
                  </a:lnTo>
                  <a:lnTo>
                    <a:pt x="313" y="201"/>
                  </a:lnTo>
                  <a:lnTo>
                    <a:pt x="313" y="201"/>
                  </a:lnTo>
                  <a:lnTo>
                    <a:pt x="321" y="207"/>
                  </a:lnTo>
                  <a:lnTo>
                    <a:pt x="321" y="207"/>
                  </a:lnTo>
                  <a:lnTo>
                    <a:pt x="329" y="211"/>
                  </a:lnTo>
                  <a:lnTo>
                    <a:pt x="329" y="211"/>
                  </a:lnTo>
                  <a:lnTo>
                    <a:pt x="336" y="217"/>
                  </a:lnTo>
                  <a:lnTo>
                    <a:pt x="344" y="222"/>
                  </a:lnTo>
                  <a:lnTo>
                    <a:pt x="344" y="222"/>
                  </a:lnTo>
                  <a:lnTo>
                    <a:pt x="352" y="226"/>
                  </a:lnTo>
                  <a:lnTo>
                    <a:pt x="352" y="226"/>
                  </a:lnTo>
                  <a:lnTo>
                    <a:pt x="359" y="232"/>
                  </a:lnTo>
                  <a:lnTo>
                    <a:pt x="359" y="232"/>
                  </a:lnTo>
                  <a:lnTo>
                    <a:pt x="367" y="236"/>
                  </a:lnTo>
                  <a:lnTo>
                    <a:pt x="367" y="236"/>
                  </a:lnTo>
                  <a:lnTo>
                    <a:pt x="375" y="241"/>
                  </a:lnTo>
                  <a:lnTo>
                    <a:pt x="375" y="241"/>
                  </a:lnTo>
                  <a:lnTo>
                    <a:pt x="382" y="245"/>
                  </a:lnTo>
                  <a:lnTo>
                    <a:pt x="382" y="245"/>
                  </a:lnTo>
                  <a:lnTo>
                    <a:pt x="390" y="251"/>
                  </a:lnTo>
                  <a:lnTo>
                    <a:pt x="394" y="255"/>
                  </a:lnTo>
                  <a:lnTo>
                    <a:pt x="392" y="259"/>
                  </a:lnTo>
                  <a:lnTo>
                    <a:pt x="388" y="263"/>
                  </a:lnTo>
                  <a:lnTo>
                    <a:pt x="384" y="261"/>
                  </a:lnTo>
                  <a:lnTo>
                    <a:pt x="377" y="255"/>
                  </a:lnTo>
                  <a:lnTo>
                    <a:pt x="377" y="255"/>
                  </a:lnTo>
                  <a:lnTo>
                    <a:pt x="369" y="251"/>
                  </a:lnTo>
                  <a:lnTo>
                    <a:pt x="369" y="251"/>
                  </a:lnTo>
                  <a:lnTo>
                    <a:pt x="361" y="245"/>
                  </a:lnTo>
                  <a:lnTo>
                    <a:pt x="361" y="245"/>
                  </a:lnTo>
                  <a:lnTo>
                    <a:pt x="354" y="241"/>
                  </a:lnTo>
                  <a:lnTo>
                    <a:pt x="354" y="241"/>
                  </a:lnTo>
                  <a:lnTo>
                    <a:pt x="346" y="236"/>
                  </a:lnTo>
                  <a:lnTo>
                    <a:pt x="346" y="236"/>
                  </a:lnTo>
                  <a:lnTo>
                    <a:pt x="338" y="232"/>
                  </a:lnTo>
                  <a:lnTo>
                    <a:pt x="338" y="232"/>
                  </a:lnTo>
                  <a:lnTo>
                    <a:pt x="331" y="226"/>
                  </a:lnTo>
                  <a:lnTo>
                    <a:pt x="323" y="220"/>
                  </a:lnTo>
                  <a:lnTo>
                    <a:pt x="323" y="220"/>
                  </a:lnTo>
                  <a:lnTo>
                    <a:pt x="315" y="217"/>
                  </a:lnTo>
                  <a:lnTo>
                    <a:pt x="315" y="217"/>
                  </a:lnTo>
                  <a:lnTo>
                    <a:pt x="308" y="211"/>
                  </a:lnTo>
                  <a:lnTo>
                    <a:pt x="308" y="211"/>
                  </a:lnTo>
                  <a:lnTo>
                    <a:pt x="300" y="207"/>
                  </a:lnTo>
                  <a:lnTo>
                    <a:pt x="290" y="201"/>
                  </a:lnTo>
                  <a:lnTo>
                    <a:pt x="283" y="195"/>
                  </a:lnTo>
                  <a:lnTo>
                    <a:pt x="283" y="195"/>
                  </a:lnTo>
                  <a:lnTo>
                    <a:pt x="275" y="192"/>
                  </a:lnTo>
                  <a:lnTo>
                    <a:pt x="275" y="192"/>
                  </a:lnTo>
                  <a:lnTo>
                    <a:pt x="267" y="186"/>
                  </a:lnTo>
                  <a:lnTo>
                    <a:pt x="267" y="186"/>
                  </a:lnTo>
                  <a:lnTo>
                    <a:pt x="260" y="182"/>
                  </a:lnTo>
                  <a:lnTo>
                    <a:pt x="260" y="182"/>
                  </a:lnTo>
                  <a:lnTo>
                    <a:pt x="252" y="176"/>
                  </a:lnTo>
                  <a:lnTo>
                    <a:pt x="244" y="170"/>
                  </a:lnTo>
                  <a:lnTo>
                    <a:pt x="244" y="170"/>
                  </a:lnTo>
                  <a:lnTo>
                    <a:pt x="237" y="167"/>
                  </a:lnTo>
                  <a:lnTo>
                    <a:pt x="237" y="167"/>
                  </a:lnTo>
                  <a:lnTo>
                    <a:pt x="229" y="161"/>
                  </a:lnTo>
                  <a:lnTo>
                    <a:pt x="221" y="155"/>
                  </a:lnTo>
                  <a:lnTo>
                    <a:pt x="221" y="155"/>
                  </a:lnTo>
                  <a:lnTo>
                    <a:pt x="213" y="151"/>
                  </a:lnTo>
                  <a:lnTo>
                    <a:pt x="213" y="151"/>
                  </a:lnTo>
                  <a:lnTo>
                    <a:pt x="206" y="145"/>
                  </a:lnTo>
                  <a:lnTo>
                    <a:pt x="198" y="140"/>
                  </a:lnTo>
                  <a:lnTo>
                    <a:pt x="198" y="140"/>
                  </a:lnTo>
                  <a:lnTo>
                    <a:pt x="190" y="136"/>
                  </a:lnTo>
                  <a:lnTo>
                    <a:pt x="190" y="136"/>
                  </a:lnTo>
                  <a:lnTo>
                    <a:pt x="183" y="130"/>
                  </a:lnTo>
                  <a:lnTo>
                    <a:pt x="175" y="124"/>
                  </a:lnTo>
                  <a:lnTo>
                    <a:pt x="177" y="124"/>
                  </a:lnTo>
                  <a:lnTo>
                    <a:pt x="167" y="121"/>
                  </a:lnTo>
                  <a:lnTo>
                    <a:pt x="165" y="121"/>
                  </a:lnTo>
                  <a:lnTo>
                    <a:pt x="158" y="115"/>
                  </a:lnTo>
                  <a:lnTo>
                    <a:pt x="150" y="109"/>
                  </a:lnTo>
                  <a:lnTo>
                    <a:pt x="150" y="109"/>
                  </a:lnTo>
                  <a:lnTo>
                    <a:pt x="142" y="105"/>
                  </a:lnTo>
                  <a:lnTo>
                    <a:pt x="142" y="105"/>
                  </a:lnTo>
                  <a:lnTo>
                    <a:pt x="135" y="99"/>
                  </a:lnTo>
                  <a:lnTo>
                    <a:pt x="127" y="94"/>
                  </a:lnTo>
                  <a:lnTo>
                    <a:pt x="127" y="94"/>
                  </a:lnTo>
                  <a:lnTo>
                    <a:pt x="119" y="90"/>
                  </a:lnTo>
                  <a:lnTo>
                    <a:pt x="119" y="90"/>
                  </a:lnTo>
                  <a:lnTo>
                    <a:pt x="112" y="84"/>
                  </a:lnTo>
                  <a:lnTo>
                    <a:pt x="104" y="78"/>
                  </a:lnTo>
                  <a:lnTo>
                    <a:pt x="96" y="73"/>
                  </a:lnTo>
                  <a:lnTo>
                    <a:pt x="96" y="73"/>
                  </a:lnTo>
                  <a:lnTo>
                    <a:pt x="89" y="69"/>
                  </a:lnTo>
                  <a:lnTo>
                    <a:pt x="89" y="69"/>
                  </a:lnTo>
                  <a:lnTo>
                    <a:pt x="81" y="63"/>
                  </a:lnTo>
                  <a:lnTo>
                    <a:pt x="73" y="57"/>
                  </a:lnTo>
                  <a:lnTo>
                    <a:pt x="73" y="57"/>
                  </a:lnTo>
                  <a:lnTo>
                    <a:pt x="66" y="53"/>
                  </a:lnTo>
                  <a:lnTo>
                    <a:pt x="66" y="53"/>
                  </a:lnTo>
                  <a:lnTo>
                    <a:pt x="58" y="48"/>
                  </a:lnTo>
                  <a:lnTo>
                    <a:pt x="50" y="42"/>
                  </a:lnTo>
                  <a:lnTo>
                    <a:pt x="41" y="36"/>
                  </a:lnTo>
                  <a:lnTo>
                    <a:pt x="33" y="32"/>
                  </a:lnTo>
                  <a:lnTo>
                    <a:pt x="33" y="32"/>
                  </a:lnTo>
                  <a:lnTo>
                    <a:pt x="25" y="26"/>
                  </a:lnTo>
                  <a:lnTo>
                    <a:pt x="18" y="21"/>
                  </a:lnTo>
                  <a:lnTo>
                    <a:pt x="10" y="15"/>
                  </a:lnTo>
                  <a:lnTo>
                    <a:pt x="2" y="9"/>
                  </a:lnTo>
                  <a:lnTo>
                    <a:pt x="0" y="5"/>
                  </a:lnTo>
                  <a:lnTo>
                    <a:pt x="0" y="1"/>
                  </a:lnTo>
                  <a:lnTo>
                    <a:pt x="4" y="0"/>
                  </a:lnTo>
                  <a:lnTo>
                    <a:pt x="8" y="0"/>
                  </a:lnTo>
                  <a:lnTo>
                    <a:pt x="8"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67" name="Freeform 92"/>
            <p:cNvSpPr>
              <a:spLocks/>
            </p:cNvSpPr>
            <p:nvPr/>
          </p:nvSpPr>
          <p:spPr bwMode="auto">
            <a:xfrm>
              <a:off x="4083815" y="3927702"/>
              <a:ext cx="373263" cy="216408"/>
            </a:xfrm>
            <a:custGeom>
              <a:avLst/>
              <a:gdLst>
                <a:gd name="T0" fmla="*/ 16 w 394"/>
                <a:gd name="T1" fmla="*/ 6 h 240"/>
                <a:gd name="T2" fmla="*/ 31 w 394"/>
                <a:gd name="T3" fmla="*/ 15 h 240"/>
                <a:gd name="T4" fmla="*/ 48 w 394"/>
                <a:gd name="T5" fmla="*/ 25 h 240"/>
                <a:gd name="T6" fmla="*/ 64 w 394"/>
                <a:gd name="T7" fmla="*/ 35 h 240"/>
                <a:gd name="T8" fmla="*/ 71 w 394"/>
                <a:gd name="T9" fmla="*/ 38 h 240"/>
                <a:gd name="T10" fmla="*/ 87 w 394"/>
                <a:gd name="T11" fmla="*/ 48 h 240"/>
                <a:gd name="T12" fmla="*/ 95 w 394"/>
                <a:gd name="T13" fmla="*/ 54 h 240"/>
                <a:gd name="T14" fmla="*/ 110 w 394"/>
                <a:gd name="T15" fmla="*/ 63 h 240"/>
                <a:gd name="T16" fmla="*/ 118 w 394"/>
                <a:gd name="T17" fmla="*/ 67 h 240"/>
                <a:gd name="T18" fmla="*/ 133 w 394"/>
                <a:gd name="T19" fmla="*/ 77 h 240"/>
                <a:gd name="T20" fmla="*/ 141 w 394"/>
                <a:gd name="T21" fmla="*/ 83 h 240"/>
                <a:gd name="T22" fmla="*/ 156 w 394"/>
                <a:gd name="T23" fmla="*/ 92 h 240"/>
                <a:gd name="T24" fmla="*/ 173 w 394"/>
                <a:gd name="T25" fmla="*/ 100 h 240"/>
                <a:gd name="T26" fmla="*/ 181 w 394"/>
                <a:gd name="T27" fmla="*/ 106 h 240"/>
                <a:gd name="T28" fmla="*/ 196 w 394"/>
                <a:gd name="T29" fmla="*/ 115 h 240"/>
                <a:gd name="T30" fmla="*/ 204 w 394"/>
                <a:gd name="T31" fmla="*/ 119 h 240"/>
                <a:gd name="T32" fmla="*/ 219 w 394"/>
                <a:gd name="T33" fmla="*/ 129 h 240"/>
                <a:gd name="T34" fmla="*/ 235 w 394"/>
                <a:gd name="T35" fmla="*/ 138 h 240"/>
                <a:gd name="T36" fmla="*/ 242 w 394"/>
                <a:gd name="T37" fmla="*/ 142 h 240"/>
                <a:gd name="T38" fmla="*/ 258 w 394"/>
                <a:gd name="T39" fmla="*/ 152 h 240"/>
                <a:gd name="T40" fmla="*/ 265 w 394"/>
                <a:gd name="T41" fmla="*/ 158 h 240"/>
                <a:gd name="T42" fmla="*/ 290 w 394"/>
                <a:gd name="T43" fmla="*/ 171 h 240"/>
                <a:gd name="T44" fmla="*/ 306 w 394"/>
                <a:gd name="T45" fmla="*/ 179 h 240"/>
                <a:gd name="T46" fmla="*/ 321 w 394"/>
                <a:gd name="T47" fmla="*/ 188 h 240"/>
                <a:gd name="T48" fmla="*/ 336 w 394"/>
                <a:gd name="T49" fmla="*/ 198 h 240"/>
                <a:gd name="T50" fmla="*/ 344 w 394"/>
                <a:gd name="T51" fmla="*/ 202 h 240"/>
                <a:gd name="T52" fmla="*/ 359 w 394"/>
                <a:gd name="T53" fmla="*/ 211 h 240"/>
                <a:gd name="T54" fmla="*/ 375 w 394"/>
                <a:gd name="T55" fmla="*/ 221 h 240"/>
                <a:gd name="T56" fmla="*/ 390 w 394"/>
                <a:gd name="T57" fmla="*/ 229 h 240"/>
                <a:gd name="T58" fmla="*/ 390 w 394"/>
                <a:gd name="T59" fmla="*/ 240 h 240"/>
                <a:gd name="T60" fmla="*/ 369 w 394"/>
                <a:gd name="T61" fmla="*/ 230 h 240"/>
                <a:gd name="T62" fmla="*/ 361 w 394"/>
                <a:gd name="T63" fmla="*/ 225 h 240"/>
                <a:gd name="T64" fmla="*/ 346 w 394"/>
                <a:gd name="T65" fmla="*/ 217 h 240"/>
                <a:gd name="T66" fmla="*/ 331 w 394"/>
                <a:gd name="T67" fmla="*/ 207 h 240"/>
                <a:gd name="T68" fmla="*/ 323 w 394"/>
                <a:gd name="T69" fmla="*/ 202 h 240"/>
                <a:gd name="T70" fmla="*/ 308 w 394"/>
                <a:gd name="T71" fmla="*/ 194 h 240"/>
                <a:gd name="T72" fmla="*/ 292 w 394"/>
                <a:gd name="T73" fmla="*/ 184 h 240"/>
                <a:gd name="T74" fmla="*/ 267 w 394"/>
                <a:gd name="T75" fmla="*/ 171 h 240"/>
                <a:gd name="T76" fmla="*/ 252 w 394"/>
                <a:gd name="T77" fmla="*/ 161 h 240"/>
                <a:gd name="T78" fmla="*/ 244 w 394"/>
                <a:gd name="T79" fmla="*/ 158 h 240"/>
                <a:gd name="T80" fmla="*/ 229 w 394"/>
                <a:gd name="T81" fmla="*/ 148 h 240"/>
                <a:gd name="T82" fmla="*/ 221 w 394"/>
                <a:gd name="T83" fmla="*/ 142 h 240"/>
                <a:gd name="T84" fmla="*/ 206 w 394"/>
                <a:gd name="T85" fmla="*/ 134 h 240"/>
                <a:gd name="T86" fmla="*/ 191 w 394"/>
                <a:gd name="T87" fmla="*/ 125 h 240"/>
                <a:gd name="T88" fmla="*/ 183 w 394"/>
                <a:gd name="T89" fmla="*/ 119 h 240"/>
                <a:gd name="T90" fmla="*/ 167 w 394"/>
                <a:gd name="T91" fmla="*/ 110 h 240"/>
                <a:gd name="T92" fmla="*/ 152 w 394"/>
                <a:gd name="T93" fmla="*/ 102 h 240"/>
                <a:gd name="T94" fmla="*/ 143 w 394"/>
                <a:gd name="T95" fmla="*/ 96 h 240"/>
                <a:gd name="T96" fmla="*/ 127 w 394"/>
                <a:gd name="T97" fmla="*/ 86 h 240"/>
                <a:gd name="T98" fmla="*/ 119 w 394"/>
                <a:gd name="T99" fmla="*/ 83 h 240"/>
                <a:gd name="T100" fmla="*/ 104 w 394"/>
                <a:gd name="T101" fmla="*/ 73 h 240"/>
                <a:gd name="T102" fmla="*/ 96 w 394"/>
                <a:gd name="T103" fmla="*/ 67 h 240"/>
                <a:gd name="T104" fmla="*/ 81 w 394"/>
                <a:gd name="T105" fmla="*/ 58 h 240"/>
                <a:gd name="T106" fmla="*/ 73 w 394"/>
                <a:gd name="T107" fmla="*/ 54 h 240"/>
                <a:gd name="T108" fmla="*/ 58 w 394"/>
                <a:gd name="T109" fmla="*/ 44 h 240"/>
                <a:gd name="T110" fmla="*/ 50 w 394"/>
                <a:gd name="T111" fmla="*/ 38 h 240"/>
                <a:gd name="T112" fmla="*/ 25 w 394"/>
                <a:gd name="T113" fmla="*/ 25 h 240"/>
                <a:gd name="T114" fmla="*/ 18 w 394"/>
                <a:gd name="T115" fmla="*/ 19 h 240"/>
                <a:gd name="T116" fmla="*/ 2 w 394"/>
                <a:gd name="T117" fmla="*/ 10 h 240"/>
                <a:gd name="T118" fmla="*/ 4 w 394"/>
                <a:gd name="T11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4" h="240">
                  <a:moveTo>
                    <a:pt x="8" y="0"/>
                  </a:moveTo>
                  <a:lnTo>
                    <a:pt x="16" y="6"/>
                  </a:lnTo>
                  <a:lnTo>
                    <a:pt x="16" y="6"/>
                  </a:lnTo>
                  <a:lnTo>
                    <a:pt x="23" y="10"/>
                  </a:lnTo>
                  <a:lnTo>
                    <a:pt x="23" y="10"/>
                  </a:lnTo>
                  <a:lnTo>
                    <a:pt x="31" y="15"/>
                  </a:lnTo>
                  <a:lnTo>
                    <a:pt x="31" y="15"/>
                  </a:lnTo>
                  <a:lnTo>
                    <a:pt x="39" y="19"/>
                  </a:lnTo>
                  <a:lnTo>
                    <a:pt x="48" y="25"/>
                  </a:lnTo>
                  <a:lnTo>
                    <a:pt x="56" y="29"/>
                  </a:lnTo>
                  <a:lnTo>
                    <a:pt x="56" y="29"/>
                  </a:lnTo>
                  <a:lnTo>
                    <a:pt x="64" y="35"/>
                  </a:lnTo>
                  <a:lnTo>
                    <a:pt x="64" y="35"/>
                  </a:lnTo>
                  <a:lnTo>
                    <a:pt x="71" y="38"/>
                  </a:lnTo>
                  <a:lnTo>
                    <a:pt x="71" y="38"/>
                  </a:lnTo>
                  <a:lnTo>
                    <a:pt x="79" y="44"/>
                  </a:lnTo>
                  <a:lnTo>
                    <a:pt x="79" y="44"/>
                  </a:lnTo>
                  <a:lnTo>
                    <a:pt x="87" y="48"/>
                  </a:lnTo>
                  <a:lnTo>
                    <a:pt x="87" y="48"/>
                  </a:lnTo>
                  <a:lnTo>
                    <a:pt x="95" y="54"/>
                  </a:lnTo>
                  <a:lnTo>
                    <a:pt x="95" y="54"/>
                  </a:lnTo>
                  <a:lnTo>
                    <a:pt x="102" y="58"/>
                  </a:lnTo>
                  <a:lnTo>
                    <a:pt x="102" y="58"/>
                  </a:lnTo>
                  <a:lnTo>
                    <a:pt x="110" y="63"/>
                  </a:lnTo>
                  <a:lnTo>
                    <a:pt x="110" y="63"/>
                  </a:lnTo>
                  <a:lnTo>
                    <a:pt x="118" y="67"/>
                  </a:lnTo>
                  <a:lnTo>
                    <a:pt x="118" y="67"/>
                  </a:lnTo>
                  <a:lnTo>
                    <a:pt x="125" y="73"/>
                  </a:lnTo>
                  <a:lnTo>
                    <a:pt x="125" y="73"/>
                  </a:lnTo>
                  <a:lnTo>
                    <a:pt x="133" y="77"/>
                  </a:lnTo>
                  <a:lnTo>
                    <a:pt x="133" y="77"/>
                  </a:lnTo>
                  <a:lnTo>
                    <a:pt x="141" y="83"/>
                  </a:lnTo>
                  <a:lnTo>
                    <a:pt x="141" y="83"/>
                  </a:lnTo>
                  <a:lnTo>
                    <a:pt x="148" y="86"/>
                  </a:lnTo>
                  <a:lnTo>
                    <a:pt x="148" y="86"/>
                  </a:lnTo>
                  <a:lnTo>
                    <a:pt x="156" y="92"/>
                  </a:lnTo>
                  <a:lnTo>
                    <a:pt x="156" y="92"/>
                  </a:lnTo>
                  <a:lnTo>
                    <a:pt x="166" y="96"/>
                  </a:lnTo>
                  <a:lnTo>
                    <a:pt x="173" y="100"/>
                  </a:lnTo>
                  <a:lnTo>
                    <a:pt x="173" y="100"/>
                  </a:lnTo>
                  <a:lnTo>
                    <a:pt x="181" y="106"/>
                  </a:lnTo>
                  <a:lnTo>
                    <a:pt x="181" y="106"/>
                  </a:lnTo>
                  <a:lnTo>
                    <a:pt x="189" y="110"/>
                  </a:lnTo>
                  <a:lnTo>
                    <a:pt x="189" y="110"/>
                  </a:lnTo>
                  <a:lnTo>
                    <a:pt x="196" y="115"/>
                  </a:lnTo>
                  <a:lnTo>
                    <a:pt x="196" y="115"/>
                  </a:lnTo>
                  <a:lnTo>
                    <a:pt x="204" y="119"/>
                  </a:lnTo>
                  <a:lnTo>
                    <a:pt x="204" y="119"/>
                  </a:lnTo>
                  <a:lnTo>
                    <a:pt x="212" y="125"/>
                  </a:lnTo>
                  <a:lnTo>
                    <a:pt x="212" y="125"/>
                  </a:lnTo>
                  <a:lnTo>
                    <a:pt x="219" y="129"/>
                  </a:lnTo>
                  <a:lnTo>
                    <a:pt x="227" y="133"/>
                  </a:lnTo>
                  <a:lnTo>
                    <a:pt x="227" y="133"/>
                  </a:lnTo>
                  <a:lnTo>
                    <a:pt x="235" y="138"/>
                  </a:lnTo>
                  <a:lnTo>
                    <a:pt x="235" y="138"/>
                  </a:lnTo>
                  <a:lnTo>
                    <a:pt x="242" y="142"/>
                  </a:lnTo>
                  <a:lnTo>
                    <a:pt x="242" y="142"/>
                  </a:lnTo>
                  <a:lnTo>
                    <a:pt x="250" y="148"/>
                  </a:lnTo>
                  <a:lnTo>
                    <a:pt x="250" y="148"/>
                  </a:lnTo>
                  <a:lnTo>
                    <a:pt x="258" y="152"/>
                  </a:lnTo>
                  <a:lnTo>
                    <a:pt x="258" y="152"/>
                  </a:lnTo>
                  <a:lnTo>
                    <a:pt x="265" y="158"/>
                  </a:lnTo>
                  <a:lnTo>
                    <a:pt x="265" y="158"/>
                  </a:lnTo>
                  <a:lnTo>
                    <a:pt x="273" y="161"/>
                  </a:lnTo>
                  <a:lnTo>
                    <a:pt x="281" y="165"/>
                  </a:lnTo>
                  <a:lnTo>
                    <a:pt x="290" y="171"/>
                  </a:lnTo>
                  <a:lnTo>
                    <a:pt x="298" y="175"/>
                  </a:lnTo>
                  <a:lnTo>
                    <a:pt x="306" y="179"/>
                  </a:lnTo>
                  <a:lnTo>
                    <a:pt x="306" y="179"/>
                  </a:lnTo>
                  <a:lnTo>
                    <a:pt x="313" y="184"/>
                  </a:lnTo>
                  <a:lnTo>
                    <a:pt x="313" y="184"/>
                  </a:lnTo>
                  <a:lnTo>
                    <a:pt x="321" y="188"/>
                  </a:lnTo>
                  <a:lnTo>
                    <a:pt x="329" y="192"/>
                  </a:lnTo>
                  <a:lnTo>
                    <a:pt x="329" y="192"/>
                  </a:lnTo>
                  <a:lnTo>
                    <a:pt x="336" y="198"/>
                  </a:lnTo>
                  <a:lnTo>
                    <a:pt x="336" y="198"/>
                  </a:lnTo>
                  <a:lnTo>
                    <a:pt x="344" y="202"/>
                  </a:lnTo>
                  <a:lnTo>
                    <a:pt x="344" y="202"/>
                  </a:lnTo>
                  <a:lnTo>
                    <a:pt x="352" y="207"/>
                  </a:lnTo>
                  <a:lnTo>
                    <a:pt x="352" y="207"/>
                  </a:lnTo>
                  <a:lnTo>
                    <a:pt x="359" y="211"/>
                  </a:lnTo>
                  <a:lnTo>
                    <a:pt x="367" y="215"/>
                  </a:lnTo>
                  <a:lnTo>
                    <a:pt x="367" y="215"/>
                  </a:lnTo>
                  <a:lnTo>
                    <a:pt x="375" y="221"/>
                  </a:lnTo>
                  <a:lnTo>
                    <a:pt x="375" y="221"/>
                  </a:lnTo>
                  <a:lnTo>
                    <a:pt x="382" y="225"/>
                  </a:lnTo>
                  <a:lnTo>
                    <a:pt x="390" y="229"/>
                  </a:lnTo>
                  <a:lnTo>
                    <a:pt x="394" y="232"/>
                  </a:lnTo>
                  <a:lnTo>
                    <a:pt x="392" y="236"/>
                  </a:lnTo>
                  <a:lnTo>
                    <a:pt x="390" y="240"/>
                  </a:lnTo>
                  <a:lnTo>
                    <a:pt x="384" y="238"/>
                  </a:lnTo>
                  <a:lnTo>
                    <a:pt x="377" y="234"/>
                  </a:lnTo>
                  <a:lnTo>
                    <a:pt x="369" y="230"/>
                  </a:lnTo>
                  <a:lnTo>
                    <a:pt x="369" y="230"/>
                  </a:lnTo>
                  <a:lnTo>
                    <a:pt x="361" y="225"/>
                  </a:lnTo>
                  <a:lnTo>
                    <a:pt x="361" y="225"/>
                  </a:lnTo>
                  <a:lnTo>
                    <a:pt x="354" y="221"/>
                  </a:lnTo>
                  <a:lnTo>
                    <a:pt x="346" y="217"/>
                  </a:lnTo>
                  <a:lnTo>
                    <a:pt x="346" y="217"/>
                  </a:lnTo>
                  <a:lnTo>
                    <a:pt x="338" y="211"/>
                  </a:lnTo>
                  <a:lnTo>
                    <a:pt x="338" y="211"/>
                  </a:lnTo>
                  <a:lnTo>
                    <a:pt x="331" y="207"/>
                  </a:lnTo>
                  <a:lnTo>
                    <a:pt x="331" y="207"/>
                  </a:lnTo>
                  <a:lnTo>
                    <a:pt x="323" y="202"/>
                  </a:lnTo>
                  <a:lnTo>
                    <a:pt x="323" y="202"/>
                  </a:lnTo>
                  <a:lnTo>
                    <a:pt x="315" y="198"/>
                  </a:lnTo>
                  <a:lnTo>
                    <a:pt x="308" y="194"/>
                  </a:lnTo>
                  <a:lnTo>
                    <a:pt x="308" y="194"/>
                  </a:lnTo>
                  <a:lnTo>
                    <a:pt x="300" y="188"/>
                  </a:lnTo>
                  <a:lnTo>
                    <a:pt x="300" y="188"/>
                  </a:lnTo>
                  <a:lnTo>
                    <a:pt x="292" y="184"/>
                  </a:lnTo>
                  <a:lnTo>
                    <a:pt x="285" y="181"/>
                  </a:lnTo>
                  <a:lnTo>
                    <a:pt x="275" y="175"/>
                  </a:lnTo>
                  <a:lnTo>
                    <a:pt x="267" y="171"/>
                  </a:lnTo>
                  <a:lnTo>
                    <a:pt x="260" y="167"/>
                  </a:lnTo>
                  <a:lnTo>
                    <a:pt x="260" y="167"/>
                  </a:lnTo>
                  <a:lnTo>
                    <a:pt x="252" y="161"/>
                  </a:lnTo>
                  <a:lnTo>
                    <a:pt x="252" y="161"/>
                  </a:lnTo>
                  <a:lnTo>
                    <a:pt x="244" y="158"/>
                  </a:lnTo>
                  <a:lnTo>
                    <a:pt x="244" y="158"/>
                  </a:lnTo>
                  <a:lnTo>
                    <a:pt x="237" y="152"/>
                  </a:lnTo>
                  <a:lnTo>
                    <a:pt x="237" y="152"/>
                  </a:lnTo>
                  <a:lnTo>
                    <a:pt x="229" y="148"/>
                  </a:lnTo>
                  <a:lnTo>
                    <a:pt x="229" y="148"/>
                  </a:lnTo>
                  <a:lnTo>
                    <a:pt x="221" y="142"/>
                  </a:lnTo>
                  <a:lnTo>
                    <a:pt x="221" y="142"/>
                  </a:lnTo>
                  <a:lnTo>
                    <a:pt x="214" y="138"/>
                  </a:lnTo>
                  <a:lnTo>
                    <a:pt x="206" y="134"/>
                  </a:lnTo>
                  <a:lnTo>
                    <a:pt x="206" y="134"/>
                  </a:lnTo>
                  <a:lnTo>
                    <a:pt x="198" y="129"/>
                  </a:lnTo>
                  <a:lnTo>
                    <a:pt x="198" y="129"/>
                  </a:lnTo>
                  <a:lnTo>
                    <a:pt x="191" y="125"/>
                  </a:lnTo>
                  <a:lnTo>
                    <a:pt x="191" y="125"/>
                  </a:lnTo>
                  <a:lnTo>
                    <a:pt x="183" y="119"/>
                  </a:lnTo>
                  <a:lnTo>
                    <a:pt x="183" y="119"/>
                  </a:lnTo>
                  <a:lnTo>
                    <a:pt x="175" y="115"/>
                  </a:lnTo>
                  <a:lnTo>
                    <a:pt x="175" y="115"/>
                  </a:lnTo>
                  <a:lnTo>
                    <a:pt x="167" y="110"/>
                  </a:lnTo>
                  <a:lnTo>
                    <a:pt x="167" y="110"/>
                  </a:lnTo>
                  <a:lnTo>
                    <a:pt x="162" y="106"/>
                  </a:lnTo>
                  <a:lnTo>
                    <a:pt x="152" y="102"/>
                  </a:lnTo>
                  <a:lnTo>
                    <a:pt x="150" y="102"/>
                  </a:lnTo>
                  <a:lnTo>
                    <a:pt x="143" y="96"/>
                  </a:lnTo>
                  <a:lnTo>
                    <a:pt x="143" y="96"/>
                  </a:lnTo>
                  <a:lnTo>
                    <a:pt x="135" y="92"/>
                  </a:lnTo>
                  <a:lnTo>
                    <a:pt x="135" y="92"/>
                  </a:lnTo>
                  <a:lnTo>
                    <a:pt x="127" y="86"/>
                  </a:lnTo>
                  <a:lnTo>
                    <a:pt x="127" y="86"/>
                  </a:lnTo>
                  <a:lnTo>
                    <a:pt x="119" y="83"/>
                  </a:lnTo>
                  <a:lnTo>
                    <a:pt x="119" y="83"/>
                  </a:lnTo>
                  <a:lnTo>
                    <a:pt x="112" y="77"/>
                  </a:lnTo>
                  <a:lnTo>
                    <a:pt x="112" y="77"/>
                  </a:lnTo>
                  <a:lnTo>
                    <a:pt x="104" y="73"/>
                  </a:lnTo>
                  <a:lnTo>
                    <a:pt x="104" y="73"/>
                  </a:lnTo>
                  <a:lnTo>
                    <a:pt x="96" y="67"/>
                  </a:lnTo>
                  <a:lnTo>
                    <a:pt x="96" y="67"/>
                  </a:lnTo>
                  <a:lnTo>
                    <a:pt x="89" y="63"/>
                  </a:lnTo>
                  <a:lnTo>
                    <a:pt x="89" y="63"/>
                  </a:lnTo>
                  <a:lnTo>
                    <a:pt x="81" y="58"/>
                  </a:lnTo>
                  <a:lnTo>
                    <a:pt x="81" y="58"/>
                  </a:lnTo>
                  <a:lnTo>
                    <a:pt x="73" y="54"/>
                  </a:lnTo>
                  <a:lnTo>
                    <a:pt x="73" y="54"/>
                  </a:lnTo>
                  <a:lnTo>
                    <a:pt x="66" y="48"/>
                  </a:lnTo>
                  <a:lnTo>
                    <a:pt x="66" y="48"/>
                  </a:lnTo>
                  <a:lnTo>
                    <a:pt x="58" y="44"/>
                  </a:lnTo>
                  <a:lnTo>
                    <a:pt x="58" y="44"/>
                  </a:lnTo>
                  <a:lnTo>
                    <a:pt x="50" y="38"/>
                  </a:lnTo>
                  <a:lnTo>
                    <a:pt x="50" y="38"/>
                  </a:lnTo>
                  <a:lnTo>
                    <a:pt x="43" y="35"/>
                  </a:lnTo>
                  <a:lnTo>
                    <a:pt x="33" y="29"/>
                  </a:lnTo>
                  <a:lnTo>
                    <a:pt x="25" y="25"/>
                  </a:lnTo>
                  <a:lnTo>
                    <a:pt x="25" y="25"/>
                  </a:lnTo>
                  <a:lnTo>
                    <a:pt x="18" y="19"/>
                  </a:lnTo>
                  <a:lnTo>
                    <a:pt x="18" y="19"/>
                  </a:lnTo>
                  <a:lnTo>
                    <a:pt x="10" y="15"/>
                  </a:lnTo>
                  <a:lnTo>
                    <a:pt x="10" y="15"/>
                  </a:lnTo>
                  <a:lnTo>
                    <a:pt x="2" y="10"/>
                  </a:lnTo>
                  <a:lnTo>
                    <a:pt x="0" y="6"/>
                  </a:lnTo>
                  <a:lnTo>
                    <a:pt x="0" y="2"/>
                  </a:lnTo>
                  <a:lnTo>
                    <a:pt x="4" y="0"/>
                  </a:lnTo>
                  <a:lnTo>
                    <a:pt x="8" y="0"/>
                  </a:lnTo>
                  <a:lnTo>
                    <a:pt x="8"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68" name="Freeform 93"/>
            <p:cNvSpPr>
              <a:spLocks/>
            </p:cNvSpPr>
            <p:nvPr/>
          </p:nvSpPr>
          <p:spPr bwMode="auto">
            <a:xfrm>
              <a:off x="4445710" y="4133289"/>
              <a:ext cx="373263" cy="196571"/>
            </a:xfrm>
            <a:custGeom>
              <a:avLst/>
              <a:gdLst>
                <a:gd name="T0" fmla="*/ 16 w 394"/>
                <a:gd name="T1" fmla="*/ 3 h 218"/>
                <a:gd name="T2" fmla="*/ 33 w 394"/>
                <a:gd name="T3" fmla="*/ 13 h 218"/>
                <a:gd name="T4" fmla="*/ 48 w 394"/>
                <a:gd name="T5" fmla="*/ 23 h 218"/>
                <a:gd name="T6" fmla="*/ 64 w 394"/>
                <a:gd name="T7" fmla="*/ 30 h 218"/>
                <a:gd name="T8" fmla="*/ 72 w 394"/>
                <a:gd name="T9" fmla="*/ 36 h 218"/>
                <a:gd name="T10" fmla="*/ 95 w 394"/>
                <a:gd name="T11" fmla="*/ 48 h 218"/>
                <a:gd name="T12" fmla="*/ 102 w 394"/>
                <a:gd name="T13" fmla="*/ 53 h 218"/>
                <a:gd name="T14" fmla="*/ 125 w 394"/>
                <a:gd name="T15" fmla="*/ 65 h 218"/>
                <a:gd name="T16" fmla="*/ 133 w 394"/>
                <a:gd name="T17" fmla="*/ 71 h 218"/>
                <a:gd name="T18" fmla="*/ 158 w 394"/>
                <a:gd name="T19" fmla="*/ 82 h 218"/>
                <a:gd name="T20" fmla="*/ 166 w 394"/>
                <a:gd name="T21" fmla="*/ 88 h 218"/>
                <a:gd name="T22" fmla="*/ 189 w 394"/>
                <a:gd name="T23" fmla="*/ 99 h 218"/>
                <a:gd name="T24" fmla="*/ 204 w 394"/>
                <a:gd name="T25" fmla="*/ 109 h 218"/>
                <a:gd name="T26" fmla="*/ 219 w 394"/>
                <a:gd name="T27" fmla="*/ 117 h 218"/>
                <a:gd name="T28" fmla="*/ 235 w 394"/>
                <a:gd name="T29" fmla="*/ 124 h 218"/>
                <a:gd name="T30" fmla="*/ 250 w 394"/>
                <a:gd name="T31" fmla="*/ 134 h 218"/>
                <a:gd name="T32" fmla="*/ 275 w 394"/>
                <a:gd name="T33" fmla="*/ 145 h 218"/>
                <a:gd name="T34" fmla="*/ 290 w 394"/>
                <a:gd name="T35" fmla="*/ 153 h 218"/>
                <a:gd name="T36" fmla="*/ 306 w 394"/>
                <a:gd name="T37" fmla="*/ 163 h 218"/>
                <a:gd name="T38" fmla="*/ 329 w 394"/>
                <a:gd name="T39" fmla="*/ 174 h 218"/>
                <a:gd name="T40" fmla="*/ 352 w 394"/>
                <a:gd name="T41" fmla="*/ 186 h 218"/>
                <a:gd name="T42" fmla="*/ 360 w 394"/>
                <a:gd name="T43" fmla="*/ 192 h 218"/>
                <a:gd name="T44" fmla="*/ 383 w 394"/>
                <a:gd name="T45" fmla="*/ 203 h 218"/>
                <a:gd name="T46" fmla="*/ 392 w 394"/>
                <a:gd name="T47" fmla="*/ 215 h 218"/>
                <a:gd name="T48" fmla="*/ 377 w 394"/>
                <a:gd name="T49" fmla="*/ 213 h 218"/>
                <a:gd name="T50" fmla="*/ 354 w 394"/>
                <a:gd name="T51" fmla="*/ 201 h 218"/>
                <a:gd name="T52" fmla="*/ 346 w 394"/>
                <a:gd name="T53" fmla="*/ 195 h 218"/>
                <a:gd name="T54" fmla="*/ 323 w 394"/>
                <a:gd name="T55" fmla="*/ 184 h 218"/>
                <a:gd name="T56" fmla="*/ 300 w 394"/>
                <a:gd name="T57" fmla="*/ 172 h 218"/>
                <a:gd name="T58" fmla="*/ 285 w 394"/>
                <a:gd name="T59" fmla="*/ 163 h 218"/>
                <a:gd name="T60" fmla="*/ 271 w 394"/>
                <a:gd name="T61" fmla="*/ 155 h 218"/>
                <a:gd name="T62" fmla="*/ 244 w 394"/>
                <a:gd name="T63" fmla="*/ 144 h 218"/>
                <a:gd name="T64" fmla="*/ 229 w 394"/>
                <a:gd name="T65" fmla="*/ 134 h 218"/>
                <a:gd name="T66" fmla="*/ 214 w 394"/>
                <a:gd name="T67" fmla="*/ 126 h 218"/>
                <a:gd name="T68" fmla="*/ 198 w 394"/>
                <a:gd name="T69" fmla="*/ 119 h 218"/>
                <a:gd name="T70" fmla="*/ 183 w 394"/>
                <a:gd name="T71" fmla="*/ 109 h 218"/>
                <a:gd name="T72" fmla="*/ 160 w 394"/>
                <a:gd name="T73" fmla="*/ 97 h 218"/>
                <a:gd name="T74" fmla="*/ 152 w 394"/>
                <a:gd name="T75" fmla="*/ 92 h 218"/>
                <a:gd name="T76" fmla="*/ 127 w 394"/>
                <a:gd name="T77" fmla="*/ 80 h 218"/>
                <a:gd name="T78" fmla="*/ 120 w 394"/>
                <a:gd name="T79" fmla="*/ 74 h 218"/>
                <a:gd name="T80" fmla="*/ 96 w 394"/>
                <a:gd name="T81" fmla="*/ 63 h 218"/>
                <a:gd name="T82" fmla="*/ 89 w 394"/>
                <a:gd name="T83" fmla="*/ 57 h 218"/>
                <a:gd name="T84" fmla="*/ 66 w 394"/>
                <a:gd name="T85" fmla="*/ 46 h 218"/>
                <a:gd name="T86" fmla="*/ 58 w 394"/>
                <a:gd name="T87" fmla="*/ 40 h 218"/>
                <a:gd name="T88" fmla="*/ 43 w 394"/>
                <a:gd name="T89" fmla="*/ 32 h 218"/>
                <a:gd name="T90" fmla="*/ 29 w 394"/>
                <a:gd name="T91" fmla="*/ 23 h 218"/>
                <a:gd name="T92" fmla="*/ 10 w 394"/>
                <a:gd name="T93" fmla="*/ 13 h 218"/>
                <a:gd name="T94" fmla="*/ 0 w 394"/>
                <a:gd name="T95" fmla="*/ 7 h 218"/>
                <a:gd name="T96" fmla="*/ 8 w 394"/>
                <a:gd name="T9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4" h="218">
                  <a:moveTo>
                    <a:pt x="8" y="0"/>
                  </a:moveTo>
                  <a:lnTo>
                    <a:pt x="16" y="3"/>
                  </a:lnTo>
                  <a:lnTo>
                    <a:pt x="16" y="3"/>
                  </a:lnTo>
                  <a:lnTo>
                    <a:pt x="24" y="9"/>
                  </a:lnTo>
                  <a:lnTo>
                    <a:pt x="24" y="9"/>
                  </a:lnTo>
                  <a:lnTo>
                    <a:pt x="33" y="13"/>
                  </a:lnTo>
                  <a:lnTo>
                    <a:pt x="41" y="17"/>
                  </a:lnTo>
                  <a:lnTo>
                    <a:pt x="41" y="17"/>
                  </a:lnTo>
                  <a:lnTo>
                    <a:pt x="48" y="23"/>
                  </a:lnTo>
                  <a:lnTo>
                    <a:pt x="48" y="23"/>
                  </a:lnTo>
                  <a:lnTo>
                    <a:pt x="56" y="26"/>
                  </a:lnTo>
                  <a:lnTo>
                    <a:pt x="64" y="30"/>
                  </a:lnTo>
                  <a:lnTo>
                    <a:pt x="64" y="30"/>
                  </a:lnTo>
                  <a:lnTo>
                    <a:pt x="72" y="36"/>
                  </a:lnTo>
                  <a:lnTo>
                    <a:pt x="72" y="36"/>
                  </a:lnTo>
                  <a:lnTo>
                    <a:pt x="79" y="40"/>
                  </a:lnTo>
                  <a:lnTo>
                    <a:pt x="87" y="44"/>
                  </a:lnTo>
                  <a:lnTo>
                    <a:pt x="95" y="48"/>
                  </a:lnTo>
                  <a:lnTo>
                    <a:pt x="95" y="48"/>
                  </a:lnTo>
                  <a:lnTo>
                    <a:pt x="102" y="53"/>
                  </a:lnTo>
                  <a:lnTo>
                    <a:pt x="102" y="53"/>
                  </a:lnTo>
                  <a:lnTo>
                    <a:pt x="110" y="57"/>
                  </a:lnTo>
                  <a:lnTo>
                    <a:pt x="118" y="61"/>
                  </a:lnTo>
                  <a:lnTo>
                    <a:pt x="125" y="65"/>
                  </a:lnTo>
                  <a:lnTo>
                    <a:pt x="125" y="65"/>
                  </a:lnTo>
                  <a:lnTo>
                    <a:pt x="133" y="71"/>
                  </a:lnTo>
                  <a:lnTo>
                    <a:pt x="133" y="71"/>
                  </a:lnTo>
                  <a:lnTo>
                    <a:pt x="141" y="74"/>
                  </a:lnTo>
                  <a:lnTo>
                    <a:pt x="150" y="78"/>
                  </a:lnTo>
                  <a:lnTo>
                    <a:pt x="158" y="82"/>
                  </a:lnTo>
                  <a:lnTo>
                    <a:pt x="158" y="82"/>
                  </a:lnTo>
                  <a:lnTo>
                    <a:pt x="166" y="88"/>
                  </a:lnTo>
                  <a:lnTo>
                    <a:pt x="166" y="88"/>
                  </a:lnTo>
                  <a:lnTo>
                    <a:pt x="173" y="92"/>
                  </a:lnTo>
                  <a:lnTo>
                    <a:pt x="181" y="96"/>
                  </a:lnTo>
                  <a:lnTo>
                    <a:pt x="189" y="99"/>
                  </a:lnTo>
                  <a:lnTo>
                    <a:pt x="196" y="103"/>
                  </a:lnTo>
                  <a:lnTo>
                    <a:pt x="196" y="103"/>
                  </a:lnTo>
                  <a:lnTo>
                    <a:pt x="204" y="109"/>
                  </a:lnTo>
                  <a:lnTo>
                    <a:pt x="204" y="109"/>
                  </a:lnTo>
                  <a:lnTo>
                    <a:pt x="212" y="113"/>
                  </a:lnTo>
                  <a:lnTo>
                    <a:pt x="219" y="117"/>
                  </a:lnTo>
                  <a:lnTo>
                    <a:pt x="227" y="121"/>
                  </a:lnTo>
                  <a:lnTo>
                    <a:pt x="235" y="124"/>
                  </a:lnTo>
                  <a:lnTo>
                    <a:pt x="235" y="124"/>
                  </a:lnTo>
                  <a:lnTo>
                    <a:pt x="242" y="130"/>
                  </a:lnTo>
                  <a:lnTo>
                    <a:pt x="242" y="130"/>
                  </a:lnTo>
                  <a:lnTo>
                    <a:pt x="250" y="134"/>
                  </a:lnTo>
                  <a:lnTo>
                    <a:pt x="258" y="138"/>
                  </a:lnTo>
                  <a:lnTo>
                    <a:pt x="265" y="142"/>
                  </a:lnTo>
                  <a:lnTo>
                    <a:pt x="275" y="145"/>
                  </a:lnTo>
                  <a:lnTo>
                    <a:pt x="283" y="149"/>
                  </a:lnTo>
                  <a:lnTo>
                    <a:pt x="290" y="153"/>
                  </a:lnTo>
                  <a:lnTo>
                    <a:pt x="290" y="153"/>
                  </a:lnTo>
                  <a:lnTo>
                    <a:pt x="298" y="159"/>
                  </a:lnTo>
                  <a:lnTo>
                    <a:pt x="298" y="159"/>
                  </a:lnTo>
                  <a:lnTo>
                    <a:pt x="306" y="163"/>
                  </a:lnTo>
                  <a:lnTo>
                    <a:pt x="313" y="167"/>
                  </a:lnTo>
                  <a:lnTo>
                    <a:pt x="321" y="170"/>
                  </a:lnTo>
                  <a:lnTo>
                    <a:pt x="329" y="174"/>
                  </a:lnTo>
                  <a:lnTo>
                    <a:pt x="336" y="178"/>
                  </a:lnTo>
                  <a:lnTo>
                    <a:pt x="344" y="182"/>
                  </a:lnTo>
                  <a:lnTo>
                    <a:pt x="352" y="186"/>
                  </a:lnTo>
                  <a:lnTo>
                    <a:pt x="352" y="186"/>
                  </a:lnTo>
                  <a:lnTo>
                    <a:pt x="360" y="192"/>
                  </a:lnTo>
                  <a:lnTo>
                    <a:pt x="360" y="192"/>
                  </a:lnTo>
                  <a:lnTo>
                    <a:pt x="367" y="195"/>
                  </a:lnTo>
                  <a:lnTo>
                    <a:pt x="375" y="199"/>
                  </a:lnTo>
                  <a:lnTo>
                    <a:pt x="383" y="203"/>
                  </a:lnTo>
                  <a:lnTo>
                    <a:pt x="390" y="207"/>
                  </a:lnTo>
                  <a:lnTo>
                    <a:pt x="394" y="211"/>
                  </a:lnTo>
                  <a:lnTo>
                    <a:pt x="392" y="215"/>
                  </a:lnTo>
                  <a:lnTo>
                    <a:pt x="390" y="218"/>
                  </a:lnTo>
                  <a:lnTo>
                    <a:pt x="384" y="217"/>
                  </a:lnTo>
                  <a:lnTo>
                    <a:pt x="377" y="213"/>
                  </a:lnTo>
                  <a:lnTo>
                    <a:pt x="369" y="209"/>
                  </a:lnTo>
                  <a:lnTo>
                    <a:pt x="361" y="205"/>
                  </a:lnTo>
                  <a:lnTo>
                    <a:pt x="354" y="201"/>
                  </a:lnTo>
                  <a:lnTo>
                    <a:pt x="354" y="201"/>
                  </a:lnTo>
                  <a:lnTo>
                    <a:pt x="346" y="195"/>
                  </a:lnTo>
                  <a:lnTo>
                    <a:pt x="346" y="195"/>
                  </a:lnTo>
                  <a:lnTo>
                    <a:pt x="338" y="192"/>
                  </a:lnTo>
                  <a:lnTo>
                    <a:pt x="331" y="188"/>
                  </a:lnTo>
                  <a:lnTo>
                    <a:pt x="323" y="184"/>
                  </a:lnTo>
                  <a:lnTo>
                    <a:pt x="315" y="180"/>
                  </a:lnTo>
                  <a:lnTo>
                    <a:pt x="308" y="176"/>
                  </a:lnTo>
                  <a:lnTo>
                    <a:pt x="300" y="172"/>
                  </a:lnTo>
                  <a:lnTo>
                    <a:pt x="292" y="169"/>
                  </a:lnTo>
                  <a:lnTo>
                    <a:pt x="292" y="169"/>
                  </a:lnTo>
                  <a:lnTo>
                    <a:pt x="285" y="163"/>
                  </a:lnTo>
                  <a:lnTo>
                    <a:pt x="285" y="163"/>
                  </a:lnTo>
                  <a:lnTo>
                    <a:pt x="277" y="159"/>
                  </a:lnTo>
                  <a:lnTo>
                    <a:pt x="271" y="155"/>
                  </a:lnTo>
                  <a:lnTo>
                    <a:pt x="260" y="151"/>
                  </a:lnTo>
                  <a:lnTo>
                    <a:pt x="252" y="147"/>
                  </a:lnTo>
                  <a:lnTo>
                    <a:pt x="244" y="144"/>
                  </a:lnTo>
                  <a:lnTo>
                    <a:pt x="237" y="140"/>
                  </a:lnTo>
                  <a:lnTo>
                    <a:pt x="237" y="140"/>
                  </a:lnTo>
                  <a:lnTo>
                    <a:pt x="229" y="134"/>
                  </a:lnTo>
                  <a:lnTo>
                    <a:pt x="229" y="134"/>
                  </a:lnTo>
                  <a:lnTo>
                    <a:pt x="221" y="130"/>
                  </a:lnTo>
                  <a:lnTo>
                    <a:pt x="214" y="126"/>
                  </a:lnTo>
                  <a:lnTo>
                    <a:pt x="206" y="122"/>
                  </a:lnTo>
                  <a:lnTo>
                    <a:pt x="198" y="119"/>
                  </a:lnTo>
                  <a:lnTo>
                    <a:pt x="198" y="119"/>
                  </a:lnTo>
                  <a:lnTo>
                    <a:pt x="191" y="113"/>
                  </a:lnTo>
                  <a:lnTo>
                    <a:pt x="191" y="113"/>
                  </a:lnTo>
                  <a:lnTo>
                    <a:pt x="183" y="109"/>
                  </a:lnTo>
                  <a:lnTo>
                    <a:pt x="175" y="105"/>
                  </a:lnTo>
                  <a:lnTo>
                    <a:pt x="168" y="101"/>
                  </a:lnTo>
                  <a:lnTo>
                    <a:pt x="160" y="97"/>
                  </a:lnTo>
                  <a:lnTo>
                    <a:pt x="160" y="97"/>
                  </a:lnTo>
                  <a:lnTo>
                    <a:pt x="152" y="92"/>
                  </a:lnTo>
                  <a:lnTo>
                    <a:pt x="152" y="92"/>
                  </a:lnTo>
                  <a:lnTo>
                    <a:pt x="146" y="88"/>
                  </a:lnTo>
                  <a:lnTo>
                    <a:pt x="135" y="84"/>
                  </a:lnTo>
                  <a:lnTo>
                    <a:pt x="127" y="80"/>
                  </a:lnTo>
                  <a:lnTo>
                    <a:pt x="127" y="80"/>
                  </a:lnTo>
                  <a:lnTo>
                    <a:pt x="120" y="74"/>
                  </a:lnTo>
                  <a:lnTo>
                    <a:pt x="120" y="74"/>
                  </a:lnTo>
                  <a:lnTo>
                    <a:pt x="112" y="71"/>
                  </a:lnTo>
                  <a:lnTo>
                    <a:pt x="104" y="67"/>
                  </a:lnTo>
                  <a:lnTo>
                    <a:pt x="96" y="63"/>
                  </a:lnTo>
                  <a:lnTo>
                    <a:pt x="96" y="63"/>
                  </a:lnTo>
                  <a:lnTo>
                    <a:pt x="89" y="57"/>
                  </a:lnTo>
                  <a:lnTo>
                    <a:pt x="89" y="57"/>
                  </a:lnTo>
                  <a:lnTo>
                    <a:pt x="81" y="53"/>
                  </a:lnTo>
                  <a:lnTo>
                    <a:pt x="73" y="49"/>
                  </a:lnTo>
                  <a:lnTo>
                    <a:pt x="66" y="46"/>
                  </a:lnTo>
                  <a:lnTo>
                    <a:pt x="66" y="46"/>
                  </a:lnTo>
                  <a:lnTo>
                    <a:pt x="58" y="40"/>
                  </a:lnTo>
                  <a:lnTo>
                    <a:pt x="58" y="40"/>
                  </a:lnTo>
                  <a:lnTo>
                    <a:pt x="50" y="36"/>
                  </a:lnTo>
                  <a:lnTo>
                    <a:pt x="43" y="32"/>
                  </a:lnTo>
                  <a:lnTo>
                    <a:pt x="43" y="32"/>
                  </a:lnTo>
                  <a:lnTo>
                    <a:pt x="35" y="26"/>
                  </a:lnTo>
                  <a:lnTo>
                    <a:pt x="35" y="26"/>
                  </a:lnTo>
                  <a:lnTo>
                    <a:pt x="29" y="23"/>
                  </a:lnTo>
                  <a:lnTo>
                    <a:pt x="20" y="19"/>
                  </a:lnTo>
                  <a:lnTo>
                    <a:pt x="18" y="19"/>
                  </a:lnTo>
                  <a:lnTo>
                    <a:pt x="10" y="13"/>
                  </a:lnTo>
                  <a:lnTo>
                    <a:pt x="10" y="13"/>
                  </a:lnTo>
                  <a:lnTo>
                    <a:pt x="2" y="9"/>
                  </a:lnTo>
                  <a:lnTo>
                    <a:pt x="0" y="7"/>
                  </a:lnTo>
                  <a:lnTo>
                    <a:pt x="0" y="1"/>
                  </a:lnTo>
                  <a:lnTo>
                    <a:pt x="4" y="0"/>
                  </a:lnTo>
                  <a:lnTo>
                    <a:pt x="8" y="0"/>
                  </a:lnTo>
                  <a:lnTo>
                    <a:pt x="8"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69" name="Freeform 94"/>
            <p:cNvSpPr>
              <a:spLocks/>
            </p:cNvSpPr>
            <p:nvPr/>
          </p:nvSpPr>
          <p:spPr bwMode="auto">
            <a:xfrm>
              <a:off x="4807604" y="4319041"/>
              <a:ext cx="375158" cy="176733"/>
            </a:xfrm>
            <a:custGeom>
              <a:avLst/>
              <a:gdLst>
                <a:gd name="T0" fmla="*/ 17 w 395"/>
                <a:gd name="T1" fmla="*/ 4 h 196"/>
                <a:gd name="T2" fmla="*/ 32 w 395"/>
                <a:gd name="T3" fmla="*/ 11 h 196"/>
                <a:gd name="T4" fmla="*/ 48 w 395"/>
                <a:gd name="T5" fmla="*/ 19 h 196"/>
                <a:gd name="T6" fmla="*/ 63 w 395"/>
                <a:gd name="T7" fmla="*/ 27 h 196"/>
                <a:gd name="T8" fmla="*/ 78 w 395"/>
                <a:gd name="T9" fmla="*/ 34 h 196"/>
                <a:gd name="T10" fmla="*/ 86 w 395"/>
                <a:gd name="T11" fmla="*/ 40 h 196"/>
                <a:gd name="T12" fmla="*/ 94 w 395"/>
                <a:gd name="T13" fmla="*/ 44 h 196"/>
                <a:gd name="T14" fmla="*/ 109 w 395"/>
                <a:gd name="T15" fmla="*/ 52 h 196"/>
                <a:gd name="T16" fmla="*/ 124 w 395"/>
                <a:gd name="T17" fmla="*/ 59 h 196"/>
                <a:gd name="T18" fmla="*/ 142 w 395"/>
                <a:gd name="T19" fmla="*/ 67 h 196"/>
                <a:gd name="T20" fmla="*/ 157 w 395"/>
                <a:gd name="T21" fmla="*/ 75 h 196"/>
                <a:gd name="T22" fmla="*/ 172 w 395"/>
                <a:gd name="T23" fmla="*/ 82 h 196"/>
                <a:gd name="T24" fmla="*/ 188 w 395"/>
                <a:gd name="T25" fmla="*/ 90 h 196"/>
                <a:gd name="T26" fmla="*/ 203 w 395"/>
                <a:gd name="T27" fmla="*/ 98 h 196"/>
                <a:gd name="T28" fmla="*/ 209 w 395"/>
                <a:gd name="T29" fmla="*/ 100 h 196"/>
                <a:gd name="T30" fmla="*/ 218 w 395"/>
                <a:gd name="T31" fmla="*/ 104 h 196"/>
                <a:gd name="T32" fmla="*/ 234 w 395"/>
                <a:gd name="T33" fmla="*/ 111 h 196"/>
                <a:gd name="T34" fmla="*/ 249 w 395"/>
                <a:gd name="T35" fmla="*/ 119 h 196"/>
                <a:gd name="T36" fmla="*/ 266 w 395"/>
                <a:gd name="T37" fmla="*/ 127 h 196"/>
                <a:gd name="T38" fmla="*/ 282 w 395"/>
                <a:gd name="T39" fmla="*/ 134 h 196"/>
                <a:gd name="T40" fmla="*/ 297 w 395"/>
                <a:gd name="T41" fmla="*/ 142 h 196"/>
                <a:gd name="T42" fmla="*/ 312 w 395"/>
                <a:gd name="T43" fmla="*/ 150 h 196"/>
                <a:gd name="T44" fmla="*/ 318 w 395"/>
                <a:gd name="T45" fmla="*/ 152 h 196"/>
                <a:gd name="T46" fmla="*/ 328 w 395"/>
                <a:gd name="T47" fmla="*/ 155 h 196"/>
                <a:gd name="T48" fmla="*/ 343 w 395"/>
                <a:gd name="T49" fmla="*/ 163 h 196"/>
                <a:gd name="T50" fmla="*/ 359 w 395"/>
                <a:gd name="T51" fmla="*/ 171 h 196"/>
                <a:gd name="T52" fmla="*/ 374 w 395"/>
                <a:gd name="T53" fmla="*/ 178 h 196"/>
                <a:gd name="T54" fmla="*/ 382 w 395"/>
                <a:gd name="T55" fmla="*/ 180 h 196"/>
                <a:gd name="T56" fmla="*/ 391 w 395"/>
                <a:gd name="T57" fmla="*/ 184 h 196"/>
                <a:gd name="T58" fmla="*/ 393 w 395"/>
                <a:gd name="T59" fmla="*/ 192 h 196"/>
                <a:gd name="T60" fmla="*/ 385 w 395"/>
                <a:gd name="T61" fmla="*/ 194 h 196"/>
                <a:gd name="T62" fmla="*/ 380 w 395"/>
                <a:gd name="T63" fmla="*/ 192 h 196"/>
                <a:gd name="T64" fmla="*/ 368 w 395"/>
                <a:gd name="T65" fmla="*/ 188 h 196"/>
                <a:gd name="T66" fmla="*/ 353 w 395"/>
                <a:gd name="T67" fmla="*/ 180 h 196"/>
                <a:gd name="T68" fmla="*/ 337 w 395"/>
                <a:gd name="T69" fmla="*/ 173 h 196"/>
                <a:gd name="T70" fmla="*/ 322 w 395"/>
                <a:gd name="T71" fmla="*/ 165 h 196"/>
                <a:gd name="T72" fmla="*/ 316 w 395"/>
                <a:gd name="T73" fmla="*/ 163 h 196"/>
                <a:gd name="T74" fmla="*/ 307 w 395"/>
                <a:gd name="T75" fmla="*/ 159 h 196"/>
                <a:gd name="T76" fmla="*/ 291 w 395"/>
                <a:gd name="T77" fmla="*/ 152 h 196"/>
                <a:gd name="T78" fmla="*/ 276 w 395"/>
                <a:gd name="T79" fmla="*/ 144 h 196"/>
                <a:gd name="T80" fmla="*/ 261 w 395"/>
                <a:gd name="T81" fmla="*/ 136 h 196"/>
                <a:gd name="T82" fmla="*/ 243 w 395"/>
                <a:gd name="T83" fmla="*/ 129 h 196"/>
                <a:gd name="T84" fmla="*/ 228 w 395"/>
                <a:gd name="T85" fmla="*/ 121 h 196"/>
                <a:gd name="T86" fmla="*/ 213 w 395"/>
                <a:gd name="T87" fmla="*/ 113 h 196"/>
                <a:gd name="T88" fmla="*/ 207 w 395"/>
                <a:gd name="T89" fmla="*/ 111 h 196"/>
                <a:gd name="T90" fmla="*/ 197 w 395"/>
                <a:gd name="T91" fmla="*/ 107 h 196"/>
                <a:gd name="T92" fmla="*/ 182 w 395"/>
                <a:gd name="T93" fmla="*/ 100 h 196"/>
                <a:gd name="T94" fmla="*/ 167 w 395"/>
                <a:gd name="T95" fmla="*/ 92 h 196"/>
                <a:gd name="T96" fmla="*/ 151 w 395"/>
                <a:gd name="T97" fmla="*/ 84 h 196"/>
                <a:gd name="T98" fmla="*/ 138 w 395"/>
                <a:gd name="T99" fmla="*/ 77 h 196"/>
                <a:gd name="T100" fmla="*/ 119 w 395"/>
                <a:gd name="T101" fmla="*/ 69 h 196"/>
                <a:gd name="T102" fmla="*/ 103 w 395"/>
                <a:gd name="T103" fmla="*/ 61 h 196"/>
                <a:gd name="T104" fmla="*/ 88 w 395"/>
                <a:gd name="T105" fmla="*/ 54 h 196"/>
                <a:gd name="T106" fmla="*/ 80 w 395"/>
                <a:gd name="T107" fmla="*/ 50 h 196"/>
                <a:gd name="T108" fmla="*/ 73 w 395"/>
                <a:gd name="T109" fmla="*/ 44 h 196"/>
                <a:gd name="T110" fmla="*/ 57 w 395"/>
                <a:gd name="T111" fmla="*/ 36 h 196"/>
                <a:gd name="T112" fmla="*/ 42 w 395"/>
                <a:gd name="T113" fmla="*/ 29 h 196"/>
                <a:gd name="T114" fmla="*/ 26 w 395"/>
                <a:gd name="T115" fmla="*/ 21 h 196"/>
                <a:gd name="T116" fmla="*/ 13 w 395"/>
                <a:gd name="T117" fmla="*/ 13 h 196"/>
                <a:gd name="T118" fmla="*/ 0 w 395"/>
                <a:gd name="T119" fmla="*/ 8 h 196"/>
                <a:gd name="T120" fmla="*/ 1 w 395"/>
                <a:gd name="T121" fmla="*/ 0 h 196"/>
                <a:gd name="T122" fmla="*/ 7 w 395"/>
                <a:gd name="T123"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5" h="196">
                  <a:moveTo>
                    <a:pt x="7" y="0"/>
                  </a:moveTo>
                  <a:lnTo>
                    <a:pt x="17" y="4"/>
                  </a:lnTo>
                  <a:lnTo>
                    <a:pt x="25" y="8"/>
                  </a:lnTo>
                  <a:lnTo>
                    <a:pt x="32" y="11"/>
                  </a:lnTo>
                  <a:lnTo>
                    <a:pt x="40" y="15"/>
                  </a:lnTo>
                  <a:lnTo>
                    <a:pt x="48" y="19"/>
                  </a:lnTo>
                  <a:lnTo>
                    <a:pt x="55" y="23"/>
                  </a:lnTo>
                  <a:lnTo>
                    <a:pt x="63" y="27"/>
                  </a:lnTo>
                  <a:lnTo>
                    <a:pt x="71" y="31"/>
                  </a:lnTo>
                  <a:lnTo>
                    <a:pt x="78" y="34"/>
                  </a:lnTo>
                  <a:lnTo>
                    <a:pt x="78" y="34"/>
                  </a:lnTo>
                  <a:lnTo>
                    <a:pt x="86" y="40"/>
                  </a:lnTo>
                  <a:lnTo>
                    <a:pt x="86" y="40"/>
                  </a:lnTo>
                  <a:lnTo>
                    <a:pt x="94" y="44"/>
                  </a:lnTo>
                  <a:lnTo>
                    <a:pt x="101" y="48"/>
                  </a:lnTo>
                  <a:lnTo>
                    <a:pt x="109" y="52"/>
                  </a:lnTo>
                  <a:lnTo>
                    <a:pt x="117" y="56"/>
                  </a:lnTo>
                  <a:lnTo>
                    <a:pt x="124" y="59"/>
                  </a:lnTo>
                  <a:lnTo>
                    <a:pt x="132" y="63"/>
                  </a:lnTo>
                  <a:lnTo>
                    <a:pt x="142" y="67"/>
                  </a:lnTo>
                  <a:lnTo>
                    <a:pt x="149" y="71"/>
                  </a:lnTo>
                  <a:lnTo>
                    <a:pt x="157" y="75"/>
                  </a:lnTo>
                  <a:lnTo>
                    <a:pt x="165" y="79"/>
                  </a:lnTo>
                  <a:lnTo>
                    <a:pt x="172" y="82"/>
                  </a:lnTo>
                  <a:lnTo>
                    <a:pt x="180" y="86"/>
                  </a:lnTo>
                  <a:lnTo>
                    <a:pt x="188" y="90"/>
                  </a:lnTo>
                  <a:lnTo>
                    <a:pt x="195" y="94"/>
                  </a:lnTo>
                  <a:lnTo>
                    <a:pt x="203" y="98"/>
                  </a:lnTo>
                  <a:lnTo>
                    <a:pt x="201" y="98"/>
                  </a:lnTo>
                  <a:lnTo>
                    <a:pt x="209" y="100"/>
                  </a:lnTo>
                  <a:lnTo>
                    <a:pt x="211" y="100"/>
                  </a:lnTo>
                  <a:lnTo>
                    <a:pt x="218" y="104"/>
                  </a:lnTo>
                  <a:lnTo>
                    <a:pt x="226" y="107"/>
                  </a:lnTo>
                  <a:lnTo>
                    <a:pt x="234" y="111"/>
                  </a:lnTo>
                  <a:lnTo>
                    <a:pt x="241" y="115"/>
                  </a:lnTo>
                  <a:lnTo>
                    <a:pt x="249" y="119"/>
                  </a:lnTo>
                  <a:lnTo>
                    <a:pt x="259" y="123"/>
                  </a:lnTo>
                  <a:lnTo>
                    <a:pt x="266" y="127"/>
                  </a:lnTo>
                  <a:lnTo>
                    <a:pt x="274" y="130"/>
                  </a:lnTo>
                  <a:lnTo>
                    <a:pt x="282" y="134"/>
                  </a:lnTo>
                  <a:lnTo>
                    <a:pt x="289" y="138"/>
                  </a:lnTo>
                  <a:lnTo>
                    <a:pt x="297" y="142"/>
                  </a:lnTo>
                  <a:lnTo>
                    <a:pt x="305" y="146"/>
                  </a:lnTo>
                  <a:lnTo>
                    <a:pt x="312" y="150"/>
                  </a:lnTo>
                  <a:lnTo>
                    <a:pt x="311" y="150"/>
                  </a:lnTo>
                  <a:lnTo>
                    <a:pt x="318" y="152"/>
                  </a:lnTo>
                  <a:lnTo>
                    <a:pt x="320" y="152"/>
                  </a:lnTo>
                  <a:lnTo>
                    <a:pt x="328" y="155"/>
                  </a:lnTo>
                  <a:lnTo>
                    <a:pt x="336" y="159"/>
                  </a:lnTo>
                  <a:lnTo>
                    <a:pt x="343" y="163"/>
                  </a:lnTo>
                  <a:lnTo>
                    <a:pt x="351" y="167"/>
                  </a:lnTo>
                  <a:lnTo>
                    <a:pt x="359" y="171"/>
                  </a:lnTo>
                  <a:lnTo>
                    <a:pt x="366" y="175"/>
                  </a:lnTo>
                  <a:lnTo>
                    <a:pt x="374" y="178"/>
                  </a:lnTo>
                  <a:lnTo>
                    <a:pt x="372" y="178"/>
                  </a:lnTo>
                  <a:lnTo>
                    <a:pt x="382" y="180"/>
                  </a:lnTo>
                  <a:lnTo>
                    <a:pt x="384" y="180"/>
                  </a:lnTo>
                  <a:lnTo>
                    <a:pt x="391" y="184"/>
                  </a:lnTo>
                  <a:lnTo>
                    <a:pt x="395" y="188"/>
                  </a:lnTo>
                  <a:lnTo>
                    <a:pt x="393" y="192"/>
                  </a:lnTo>
                  <a:lnTo>
                    <a:pt x="391" y="196"/>
                  </a:lnTo>
                  <a:lnTo>
                    <a:pt x="385" y="194"/>
                  </a:lnTo>
                  <a:lnTo>
                    <a:pt x="378" y="190"/>
                  </a:lnTo>
                  <a:lnTo>
                    <a:pt x="380" y="192"/>
                  </a:lnTo>
                  <a:lnTo>
                    <a:pt x="370" y="190"/>
                  </a:lnTo>
                  <a:lnTo>
                    <a:pt x="368" y="188"/>
                  </a:lnTo>
                  <a:lnTo>
                    <a:pt x="360" y="184"/>
                  </a:lnTo>
                  <a:lnTo>
                    <a:pt x="353" y="180"/>
                  </a:lnTo>
                  <a:lnTo>
                    <a:pt x="345" y="177"/>
                  </a:lnTo>
                  <a:lnTo>
                    <a:pt x="337" y="173"/>
                  </a:lnTo>
                  <a:lnTo>
                    <a:pt x="330" y="169"/>
                  </a:lnTo>
                  <a:lnTo>
                    <a:pt x="322" y="165"/>
                  </a:lnTo>
                  <a:lnTo>
                    <a:pt x="314" y="161"/>
                  </a:lnTo>
                  <a:lnTo>
                    <a:pt x="316" y="163"/>
                  </a:lnTo>
                  <a:lnTo>
                    <a:pt x="309" y="161"/>
                  </a:lnTo>
                  <a:lnTo>
                    <a:pt x="307" y="159"/>
                  </a:lnTo>
                  <a:lnTo>
                    <a:pt x="299" y="155"/>
                  </a:lnTo>
                  <a:lnTo>
                    <a:pt x="291" y="152"/>
                  </a:lnTo>
                  <a:lnTo>
                    <a:pt x="284" y="148"/>
                  </a:lnTo>
                  <a:lnTo>
                    <a:pt x="276" y="144"/>
                  </a:lnTo>
                  <a:lnTo>
                    <a:pt x="268" y="140"/>
                  </a:lnTo>
                  <a:lnTo>
                    <a:pt x="261" y="136"/>
                  </a:lnTo>
                  <a:lnTo>
                    <a:pt x="255" y="132"/>
                  </a:lnTo>
                  <a:lnTo>
                    <a:pt x="243" y="129"/>
                  </a:lnTo>
                  <a:lnTo>
                    <a:pt x="236" y="125"/>
                  </a:lnTo>
                  <a:lnTo>
                    <a:pt x="228" y="121"/>
                  </a:lnTo>
                  <a:lnTo>
                    <a:pt x="220" y="117"/>
                  </a:lnTo>
                  <a:lnTo>
                    <a:pt x="213" y="113"/>
                  </a:lnTo>
                  <a:lnTo>
                    <a:pt x="205" y="109"/>
                  </a:lnTo>
                  <a:lnTo>
                    <a:pt x="207" y="111"/>
                  </a:lnTo>
                  <a:lnTo>
                    <a:pt x="199" y="109"/>
                  </a:lnTo>
                  <a:lnTo>
                    <a:pt x="197" y="107"/>
                  </a:lnTo>
                  <a:lnTo>
                    <a:pt x="190" y="104"/>
                  </a:lnTo>
                  <a:lnTo>
                    <a:pt x="182" y="100"/>
                  </a:lnTo>
                  <a:lnTo>
                    <a:pt x="174" y="96"/>
                  </a:lnTo>
                  <a:lnTo>
                    <a:pt x="167" y="92"/>
                  </a:lnTo>
                  <a:lnTo>
                    <a:pt x="159" y="88"/>
                  </a:lnTo>
                  <a:lnTo>
                    <a:pt x="151" y="84"/>
                  </a:lnTo>
                  <a:lnTo>
                    <a:pt x="144" y="81"/>
                  </a:lnTo>
                  <a:lnTo>
                    <a:pt x="138" y="77"/>
                  </a:lnTo>
                  <a:lnTo>
                    <a:pt x="126" y="73"/>
                  </a:lnTo>
                  <a:lnTo>
                    <a:pt x="119" y="69"/>
                  </a:lnTo>
                  <a:lnTo>
                    <a:pt x="111" y="65"/>
                  </a:lnTo>
                  <a:lnTo>
                    <a:pt x="103" y="61"/>
                  </a:lnTo>
                  <a:lnTo>
                    <a:pt x="96" y="58"/>
                  </a:lnTo>
                  <a:lnTo>
                    <a:pt x="88" y="54"/>
                  </a:lnTo>
                  <a:lnTo>
                    <a:pt x="80" y="50"/>
                  </a:lnTo>
                  <a:lnTo>
                    <a:pt x="80" y="50"/>
                  </a:lnTo>
                  <a:lnTo>
                    <a:pt x="73" y="44"/>
                  </a:lnTo>
                  <a:lnTo>
                    <a:pt x="73" y="44"/>
                  </a:lnTo>
                  <a:lnTo>
                    <a:pt x="65" y="40"/>
                  </a:lnTo>
                  <a:lnTo>
                    <a:pt x="57" y="36"/>
                  </a:lnTo>
                  <a:lnTo>
                    <a:pt x="49" y="33"/>
                  </a:lnTo>
                  <a:lnTo>
                    <a:pt x="42" y="29"/>
                  </a:lnTo>
                  <a:lnTo>
                    <a:pt x="34" y="25"/>
                  </a:lnTo>
                  <a:lnTo>
                    <a:pt x="26" y="21"/>
                  </a:lnTo>
                  <a:lnTo>
                    <a:pt x="19" y="17"/>
                  </a:lnTo>
                  <a:lnTo>
                    <a:pt x="13" y="13"/>
                  </a:lnTo>
                  <a:lnTo>
                    <a:pt x="3" y="10"/>
                  </a:lnTo>
                  <a:lnTo>
                    <a:pt x="0" y="8"/>
                  </a:lnTo>
                  <a:lnTo>
                    <a:pt x="0" y="4"/>
                  </a:lnTo>
                  <a:lnTo>
                    <a:pt x="1" y="0"/>
                  </a:lnTo>
                  <a:lnTo>
                    <a:pt x="7" y="0"/>
                  </a:lnTo>
                  <a:lnTo>
                    <a:pt x="7"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70" name="Freeform 95"/>
            <p:cNvSpPr>
              <a:spLocks/>
            </p:cNvSpPr>
            <p:nvPr/>
          </p:nvSpPr>
          <p:spPr bwMode="auto">
            <a:xfrm>
              <a:off x="5171393" y="4486756"/>
              <a:ext cx="373263" cy="156896"/>
            </a:xfrm>
            <a:custGeom>
              <a:avLst/>
              <a:gdLst>
                <a:gd name="T0" fmla="*/ 23 w 393"/>
                <a:gd name="T1" fmla="*/ 8 h 175"/>
                <a:gd name="T2" fmla="*/ 46 w 393"/>
                <a:gd name="T3" fmla="*/ 19 h 175"/>
                <a:gd name="T4" fmla="*/ 53 w 393"/>
                <a:gd name="T5" fmla="*/ 21 h 175"/>
                <a:gd name="T6" fmla="*/ 76 w 393"/>
                <a:gd name="T7" fmla="*/ 33 h 175"/>
                <a:gd name="T8" fmla="*/ 90 w 393"/>
                <a:gd name="T9" fmla="*/ 39 h 175"/>
                <a:gd name="T10" fmla="*/ 107 w 393"/>
                <a:gd name="T11" fmla="*/ 46 h 175"/>
                <a:gd name="T12" fmla="*/ 130 w 393"/>
                <a:gd name="T13" fmla="*/ 56 h 175"/>
                <a:gd name="T14" fmla="*/ 147 w 393"/>
                <a:gd name="T15" fmla="*/ 64 h 175"/>
                <a:gd name="T16" fmla="*/ 161 w 393"/>
                <a:gd name="T17" fmla="*/ 69 h 175"/>
                <a:gd name="T18" fmla="*/ 178 w 393"/>
                <a:gd name="T19" fmla="*/ 77 h 175"/>
                <a:gd name="T20" fmla="*/ 192 w 393"/>
                <a:gd name="T21" fmla="*/ 83 h 175"/>
                <a:gd name="T22" fmla="*/ 209 w 393"/>
                <a:gd name="T23" fmla="*/ 91 h 175"/>
                <a:gd name="T24" fmla="*/ 222 w 393"/>
                <a:gd name="T25" fmla="*/ 96 h 175"/>
                <a:gd name="T26" fmla="*/ 241 w 393"/>
                <a:gd name="T27" fmla="*/ 104 h 175"/>
                <a:gd name="T28" fmla="*/ 257 w 393"/>
                <a:gd name="T29" fmla="*/ 110 h 175"/>
                <a:gd name="T30" fmla="*/ 270 w 393"/>
                <a:gd name="T31" fmla="*/ 115 h 175"/>
                <a:gd name="T32" fmla="*/ 288 w 393"/>
                <a:gd name="T33" fmla="*/ 123 h 175"/>
                <a:gd name="T34" fmla="*/ 301 w 393"/>
                <a:gd name="T35" fmla="*/ 129 h 175"/>
                <a:gd name="T36" fmla="*/ 318 w 393"/>
                <a:gd name="T37" fmla="*/ 137 h 175"/>
                <a:gd name="T38" fmla="*/ 326 w 393"/>
                <a:gd name="T39" fmla="*/ 139 h 175"/>
                <a:gd name="T40" fmla="*/ 339 w 393"/>
                <a:gd name="T41" fmla="*/ 146 h 175"/>
                <a:gd name="T42" fmla="*/ 357 w 393"/>
                <a:gd name="T43" fmla="*/ 152 h 175"/>
                <a:gd name="T44" fmla="*/ 366 w 393"/>
                <a:gd name="T45" fmla="*/ 154 h 175"/>
                <a:gd name="T46" fmla="*/ 380 w 393"/>
                <a:gd name="T47" fmla="*/ 162 h 175"/>
                <a:gd name="T48" fmla="*/ 393 w 393"/>
                <a:gd name="T49" fmla="*/ 169 h 175"/>
                <a:gd name="T50" fmla="*/ 378 w 393"/>
                <a:gd name="T51" fmla="*/ 173 h 175"/>
                <a:gd name="T52" fmla="*/ 360 w 393"/>
                <a:gd name="T53" fmla="*/ 163 h 175"/>
                <a:gd name="T54" fmla="*/ 351 w 393"/>
                <a:gd name="T55" fmla="*/ 162 h 175"/>
                <a:gd name="T56" fmla="*/ 337 w 393"/>
                <a:gd name="T57" fmla="*/ 158 h 175"/>
                <a:gd name="T58" fmla="*/ 320 w 393"/>
                <a:gd name="T59" fmla="*/ 148 h 175"/>
                <a:gd name="T60" fmla="*/ 312 w 393"/>
                <a:gd name="T61" fmla="*/ 146 h 175"/>
                <a:gd name="T62" fmla="*/ 299 w 393"/>
                <a:gd name="T63" fmla="*/ 140 h 175"/>
                <a:gd name="T64" fmla="*/ 282 w 393"/>
                <a:gd name="T65" fmla="*/ 133 h 175"/>
                <a:gd name="T66" fmla="*/ 268 w 393"/>
                <a:gd name="T67" fmla="*/ 127 h 175"/>
                <a:gd name="T68" fmla="*/ 251 w 393"/>
                <a:gd name="T69" fmla="*/ 119 h 175"/>
                <a:gd name="T70" fmla="*/ 238 w 393"/>
                <a:gd name="T71" fmla="*/ 114 h 175"/>
                <a:gd name="T72" fmla="*/ 220 w 393"/>
                <a:gd name="T73" fmla="*/ 108 h 175"/>
                <a:gd name="T74" fmla="*/ 203 w 393"/>
                <a:gd name="T75" fmla="*/ 100 h 175"/>
                <a:gd name="T76" fmla="*/ 190 w 393"/>
                <a:gd name="T77" fmla="*/ 94 h 175"/>
                <a:gd name="T78" fmla="*/ 172 w 393"/>
                <a:gd name="T79" fmla="*/ 87 h 175"/>
                <a:gd name="T80" fmla="*/ 159 w 393"/>
                <a:gd name="T81" fmla="*/ 81 h 175"/>
                <a:gd name="T82" fmla="*/ 142 w 393"/>
                <a:gd name="T83" fmla="*/ 73 h 175"/>
                <a:gd name="T84" fmla="*/ 128 w 393"/>
                <a:gd name="T85" fmla="*/ 67 h 175"/>
                <a:gd name="T86" fmla="*/ 101 w 393"/>
                <a:gd name="T87" fmla="*/ 56 h 175"/>
                <a:gd name="T88" fmla="*/ 88 w 393"/>
                <a:gd name="T89" fmla="*/ 50 h 175"/>
                <a:gd name="T90" fmla="*/ 71 w 393"/>
                <a:gd name="T91" fmla="*/ 43 h 175"/>
                <a:gd name="T92" fmla="*/ 48 w 393"/>
                <a:gd name="T93" fmla="*/ 31 h 175"/>
                <a:gd name="T94" fmla="*/ 40 w 393"/>
                <a:gd name="T95" fmla="*/ 29 h 175"/>
                <a:gd name="T96" fmla="*/ 17 w 393"/>
                <a:gd name="T97" fmla="*/ 18 h 175"/>
                <a:gd name="T98" fmla="*/ 0 w 393"/>
                <a:gd name="T99" fmla="*/ 8 h 175"/>
                <a:gd name="T100" fmla="*/ 7 w 393"/>
                <a:gd name="T101"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3" h="175">
                  <a:moveTo>
                    <a:pt x="7" y="0"/>
                  </a:moveTo>
                  <a:lnTo>
                    <a:pt x="15" y="4"/>
                  </a:lnTo>
                  <a:lnTo>
                    <a:pt x="23" y="8"/>
                  </a:lnTo>
                  <a:lnTo>
                    <a:pt x="30" y="12"/>
                  </a:lnTo>
                  <a:lnTo>
                    <a:pt x="38" y="16"/>
                  </a:lnTo>
                  <a:lnTo>
                    <a:pt x="46" y="19"/>
                  </a:lnTo>
                  <a:lnTo>
                    <a:pt x="44" y="19"/>
                  </a:lnTo>
                  <a:lnTo>
                    <a:pt x="51" y="21"/>
                  </a:lnTo>
                  <a:lnTo>
                    <a:pt x="53" y="21"/>
                  </a:lnTo>
                  <a:lnTo>
                    <a:pt x="61" y="25"/>
                  </a:lnTo>
                  <a:lnTo>
                    <a:pt x="69" y="29"/>
                  </a:lnTo>
                  <a:lnTo>
                    <a:pt x="76" y="33"/>
                  </a:lnTo>
                  <a:lnTo>
                    <a:pt x="84" y="37"/>
                  </a:lnTo>
                  <a:lnTo>
                    <a:pt x="82" y="37"/>
                  </a:lnTo>
                  <a:lnTo>
                    <a:pt x="90" y="39"/>
                  </a:lnTo>
                  <a:lnTo>
                    <a:pt x="92" y="39"/>
                  </a:lnTo>
                  <a:lnTo>
                    <a:pt x="99" y="43"/>
                  </a:lnTo>
                  <a:lnTo>
                    <a:pt x="107" y="46"/>
                  </a:lnTo>
                  <a:lnTo>
                    <a:pt x="115" y="50"/>
                  </a:lnTo>
                  <a:lnTo>
                    <a:pt x="124" y="54"/>
                  </a:lnTo>
                  <a:lnTo>
                    <a:pt x="130" y="56"/>
                  </a:lnTo>
                  <a:lnTo>
                    <a:pt x="132" y="56"/>
                  </a:lnTo>
                  <a:lnTo>
                    <a:pt x="140" y="60"/>
                  </a:lnTo>
                  <a:lnTo>
                    <a:pt x="147" y="64"/>
                  </a:lnTo>
                  <a:lnTo>
                    <a:pt x="155" y="67"/>
                  </a:lnTo>
                  <a:lnTo>
                    <a:pt x="153" y="67"/>
                  </a:lnTo>
                  <a:lnTo>
                    <a:pt x="161" y="69"/>
                  </a:lnTo>
                  <a:lnTo>
                    <a:pt x="163" y="69"/>
                  </a:lnTo>
                  <a:lnTo>
                    <a:pt x="170" y="73"/>
                  </a:lnTo>
                  <a:lnTo>
                    <a:pt x="178" y="77"/>
                  </a:lnTo>
                  <a:lnTo>
                    <a:pt x="186" y="81"/>
                  </a:lnTo>
                  <a:lnTo>
                    <a:pt x="184" y="81"/>
                  </a:lnTo>
                  <a:lnTo>
                    <a:pt x="192" y="83"/>
                  </a:lnTo>
                  <a:lnTo>
                    <a:pt x="193" y="83"/>
                  </a:lnTo>
                  <a:lnTo>
                    <a:pt x="201" y="87"/>
                  </a:lnTo>
                  <a:lnTo>
                    <a:pt x="209" y="91"/>
                  </a:lnTo>
                  <a:lnTo>
                    <a:pt x="216" y="94"/>
                  </a:lnTo>
                  <a:lnTo>
                    <a:pt x="215" y="94"/>
                  </a:lnTo>
                  <a:lnTo>
                    <a:pt x="222" y="96"/>
                  </a:lnTo>
                  <a:lnTo>
                    <a:pt x="224" y="96"/>
                  </a:lnTo>
                  <a:lnTo>
                    <a:pt x="232" y="100"/>
                  </a:lnTo>
                  <a:lnTo>
                    <a:pt x="241" y="104"/>
                  </a:lnTo>
                  <a:lnTo>
                    <a:pt x="247" y="106"/>
                  </a:lnTo>
                  <a:lnTo>
                    <a:pt x="249" y="106"/>
                  </a:lnTo>
                  <a:lnTo>
                    <a:pt x="257" y="110"/>
                  </a:lnTo>
                  <a:lnTo>
                    <a:pt x="264" y="114"/>
                  </a:lnTo>
                  <a:lnTo>
                    <a:pt x="263" y="114"/>
                  </a:lnTo>
                  <a:lnTo>
                    <a:pt x="270" y="115"/>
                  </a:lnTo>
                  <a:lnTo>
                    <a:pt x="272" y="115"/>
                  </a:lnTo>
                  <a:lnTo>
                    <a:pt x="280" y="119"/>
                  </a:lnTo>
                  <a:lnTo>
                    <a:pt x="288" y="123"/>
                  </a:lnTo>
                  <a:lnTo>
                    <a:pt x="295" y="127"/>
                  </a:lnTo>
                  <a:lnTo>
                    <a:pt x="293" y="127"/>
                  </a:lnTo>
                  <a:lnTo>
                    <a:pt x="301" y="129"/>
                  </a:lnTo>
                  <a:lnTo>
                    <a:pt x="303" y="129"/>
                  </a:lnTo>
                  <a:lnTo>
                    <a:pt x="311" y="133"/>
                  </a:lnTo>
                  <a:lnTo>
                    <a:pt x="318" y="137"/>
                  </a:lnTo>
                  <a:lnTo>
                    <a:pt x="316" y="137"/>
                  </a:lnTo>
                  <a:lnTo>
                    <a:pt x="324" y="139"/>
                  </a:lnTo>
                  <a:lnTo>
                    <a:pt x="326" y="139"/>
                  </a:lnTo>
                  <a:lnTo>
                    <a:pt x="334" y="142"/>
                  </a:lnTo>
                  <a:lnTo>
                    <a:pt x="341" y="146"/>
                  </a:lnTo>
                  <a:lnTo>
                    <a:pt x="339" y="146"/>
                  </a:lnTo>
                  <a:lnTo>
                    <a:pt x="347" y="148"/>
                  </a:lnTo>
                  <a:lnTo>
                    <a:pt x="349" y="148"/>
                  </a:lnTo>
                  <a:lnTo>
                    <a:pt x="357" y="152"/>
                  </a:lnTo>
                  <a:lnTo>
                    <a:pt x="355" y="152"/>
                  </a:lnTo>
                  <a:lnTo>
                    <a:pt x="364" y="154"/>
                  </a:lnTo>
                  <a:lnTo>
                    <a:pt x="366" y="154"/>
                  </a:lnTo>
                  <a:lnTo>
                    <a:pt x="374" y="158"/>
                  </a:lnTo>
                  <a:lnTo>
                    <a:pt x="382" y="162"/>
                  </a:lnTo>
                  <a:lnTo>
                    <a:pt x="380" y="162"/>
                  </a:lnTo>
                  <a:lnTo>
                    <a:pt x="387" y="163"/>
                  </a:lnTo>
                  <a:lnTo>
                    <a:pt x="391" y="165"/>
                  </a:lnTo>
                  <a:lnTo>
                    <a:pt x="393" y="169"/>
                  </a:lnTo>
                  <a:lnTo>
                    <a:pt x="389" y="173"/>
                  </a:lnTo>
                  <a:lnTo>
                    <a:pt x="385" y="175"/>
                  </a:lnTo>
                  <a:lnTo>
                    <a:pt x="378" y="173"/>
                  </a:lnTo>
                  <a:lnTo>
                    <a:pt x="376" y="171"/>
                  </a:lnTo>
                  <a:lnTo>
                    <a:pt x="368" y="167"/>
                  </a:lnTo>
                  <a:lnTo>
                    <a:pt x="360" y="163"/>
                  </a:lnTo>
                  <a:lnTo>
                    <a:pt x="362" y="165"/>
                  </a:lnTo>
                  <a:lnTo>
                    <a:pt x="353" y="163"/>
                  </a:lnTo>
                  <a:lnTo>
                    <a:pt x="351" y="162"/>
                  </a:lnTo>
                  <a:lnTo>
                    <a:pt x="343" y="158"/>
                  </a:lnTo>
                  <a:lnTo>
                    <a:pt x="345" y="160"/>
                  </a:lnTo>
                  <a:lnTo>
                    <a:pt x="337" y="158"/>
                  </a:lnTo>
                  <a:lnTo>
                    <a:pt x="336" y="156"/>
                  </a:lnTo>
                  <a:lnTo>
                    <a:pt x="328" y="152"/>
                  </a:lnTo>
                  <a:lnTo>
                    <a:pt x="320" y="148"/>
                  </a:lnTo>
                  <a:lnTo>
                    <a:pt x="322" y="150"/>
                  </a:lnTo>
                  <a:lnTo>
                    <a:pt x="314" y="148"/>
                  </a:lnTo>
                  <a:lnTo>
                    <a:pt x="312" y="146"/>
                  </a:lnTo>
                  <a:lnTo>
                    <a:pt x="305" y="142"/>
                  </a:lnTo>
                  <a:lnTo>
                    <a:pt x="297" y="139"/>
                  </a:lnTo>
                  <a:lnTo>
                    <a:pt x="299" y="140"/>
                  </a:lnTo>
                  <a:lnTo>
                    <a:pt x="291" y="139"/>
                  </a:lnTo>
                  <a:lnTo>
                    <a:pt x="289" y="137"/>
                  </a:lnTo>
                  <a:lnTo>
                    <a:pt x="282" y="133"/>
                  </a:lnTo>
                  <a:lnTo>
                    <a:pt x="274" y="129"/>
                  </a:lnTo>
                  <a:lnTo>
                    <a:pt x="266" y="125"/>
                  </a:lnTo>
                  <a:lnTo>
                    <a:pt x="268" y="127"/>
                  </a:lnTo>
                  <a:lnTo>
                    <a:pt x="261" y="125"/>
                  </a:lnTo>
                  <a:lnTo>
                    <a:pt x="259" y="123"/>
                  </a:lnTo>
                  <a:lnTo>
                    <a:pt x="251" y="119"/>
                  </a:lnTo>
                  <a:lnTo>
                    <a:pt x="243" y="115"/>
                  </a:lnTo>
                  <a:lnTo>
                    <a:pt x="245" y="117"/>
                  </a:lnTo>
                  <a:lnTo>
                    <a:pt x="238" y="114"/>
                  </a:lnTo>
                  <a:lnTo>
                    <a:pt x="226" y="110"/>
                  </a:lnTo>
                  <a:lnTo>
                    <a:pt x="218" y="106"/>
                  </a:lnTo>
                  <a:lnTo>
                    <a:pt x="220" y="108"/>
                  </a:lnTo>
                  <a:lnTo>
                    <a:pt x="213" y="106"/>
                  </a:lnTo>
                  <a:lnTo>
                    <a:pt x="211" y="104"/>
                  </a:lnTo>
                  <a:lnTo>
                    <a:pt x="203" y="100"/>
                  </a:lnTo>
                  <a:lnTo>
                    <a:pt x="195" y="96"/>
                  </a:lnTo>
                  <a:lnTo>
                    <a:pt x="188" y="92"/>
                  </a:lnTo>
                  <a:lnTo>
                    <a:pt x="190" y="94"/>
                  </a:lnTo>
                  <a:lnTo>
                    <a:pt x="182" y="92"/>
                  </a:lnTo>
                  <a:lnTo>
                    <a:pt x="180" y="91"/>
                  </a:lnTo>
                  <a:lnTo>
                    <a:pt x="172" y="87"/>
                  </a:lnTo>
                  <a:lnTo>
                    <a:pt x="165" y="83"/>
                  </a:lnTo>
                  <a:lnTo>
                    <a:pt x="157" y="79"/>
                  </a:lnTo>
                  <a:lnTo>
                    <a:pt x="159" y="81"/>
                  </a:lnTo>
                  <a:lnTo>
                    <a:pt x="151" y="79"/>
                  </a:lnTo>
                  <a:lnTo>
                    <a:pt x="149" y="77"/>
                  </a:lnTo>
                  <a:lnTo>
                    <a:pt x="142" y="73"/>
                  </a:lnTo>
                  <a:lnTo>
                    <a:pt x="134" y="69"/>
                  </a:lnTo>
                  <a:lnTo>
                    <a:pt x="126" y="66"/>
                  </a:lnTo>
                  <a:lnTo>
                    <a:pt x="128" y="67"/>
                  </a:lnTo>
                  <a:lnTo>
                    <a:pt x="120" y="64"/>
                  </a:lnTo>
                  <a:lnTo>
                    <a:pt x="109" y="60"/>
                  </a:lnTo>
                  <a:lnTo>
                    <a:pt x="101" y="56"/>
                  </a:lnTo>
                  <a:lnTo>
                    <a:pt x="94" y="52"/>
                  </a:lnTo>
                  <a:lnTo>
                    <a:pt x="86" y="48"/>
                  </a:lnTo>
                  <a:lnTo>
                    <a:pt x="88" y="50"/>
                  </a:lnTo>
                  <a:lnTo>
                    <a:pt x="80" y="48"/>
                  </a:lnTo>
                  <a:lnTo>
                    <a:pt x="78" y="46"/>
                  </a:lnTo>
                  <a:lnTo>
                    <a:pt x="71" y="43"/>
                  </a:lnTo>
                  <a:lnTo>
                    <a:pt x="63" y="39"/>
                  </a:lnTo>
                  <a:lnTo>
                    <a:pt x="55" y="35"/>
                  </a:lnTo>
                  <a:lnTo>
                    <a:pt x="48" y="31"/>
                  </a:lnTo>
                  <a:lnTo>
                    <a:pt x="49" y="33"/>
                  </a:lnTo>
                  <a:lnTo>
                    <a:pt x="42" y="31"/>
                  </a:lnTo>
                  <a:lnTo>
                    <a:pt x="40" y="29"/>
                  </a:lnTo>
                  <a:lnTo>
                    <a:pt x="32" y="25"/>
                  </a:lnTo>
                  <a:lnTo>
                    <a:pt x="24" y="21"/>
                  </a:lnTo>
                  <a:lnTo>
                    <a:pt x="17" y="18"/>
                  </a:lnTo>
                  <a:lnTo>
                    <a:pt x="9" y="14"/>
                  </a:lnTo>
                  <a:lnTo>
                    <a:pt x="1" y="10"/>
                  </a:lnTo>
                  <a:lnTo>
                    <a:pt x="0" y="8"/>
                  </a:lnTo>
                  <a:lnTo>
                    <a:pt x="0" y="2"/>
                  </a:lnTo>
                  <a:lnTo>
                    <a:pt x="3" y="0"/>
                  </a:lnTo>
                  <a:lnTo>
                    <a:pt x="7" y="0"/>
                  </a:lnTo>
                  <a:lnTo>
                    <a:pt x="7"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71" name="Freeform 96"/>
            <p:cNvSpPr>
              <a:spLocks/>
            </p:cNvSpPr>
            <p:nvPr/>
          </p:nvSpPr>
          <p:spPr bwMode="auto">
            <a:xfrm>
              <a:off x="5533288" y="4632832"/>
              <a:ext cx="373263" cy="138862"/>
            </a:xfrm>
            <a:custGeom>
              <a:avLst/>
              <a:gdLst>
                <a:gd name="T0" fmla="*/ 23 w 393"/>
                <a:gd name="T1" fmla="*/ 8 h 154"/>
                <a:gd name="T2" fmla="*/ 30 w 393"/>
                <a:gd name="T3" fmla="*/ 10 h 154"/>
                <a:gd name="T4" fmla="*/ 44 w 393"/>
                <a:gd name="T5" fmla="*/ 16 h 154"/>
                <a:gd name="T6" fmla="*/ 61 w 393"/>
                <a:gd name="T7" fmla="*/ 24 h 154"/>
                <a:gd name="T8" fmla="*/ 69 w 393"/>
                <a:gd name="T9" fmla="*/ 25 h 154"/>
                <a:gd name="T10" fmla="*/ 82 w 393"/>
                <a:gd name="T11" fmla="*/ 31 h 154"/>
                <a:gd name="T12" fmla="*/ 90 w 393"/>
                <a:gd name="T13" fmla="*/ 35 h 154"/>
                <a:gd name="T14" fmla="*/ 115 w 393"/>
                <a:gd name="T15" fmla="*/ 43 h 154"/>
                <a:gd name="T16" fmla="*/ 132 w 393"/>
                <a:gd name="T17" fmla="*/ 50 h 154"/>
                <a:gd name="T18" fmla="*/ 140 w 393"/>
                <a:gd name="T19" fmla="*/ 52 h 154"/>
                <a:gd name="T20" fmla="*/ 153 w 393"/>
                <a:gd name="T21" fmla="*/ 58 h 154"/>
                <a:gd name="T22" fmla="*/ 161 w 393"/>
                <a:gd name="T23" fmla="*/ 62 h 154"/>
                <a:gd name="T24" fmla="*/ 178 w 393"/>
                <a:gd name="T25" fmla="*/ 68 h 154"/>
                <a:gd name="T26" fmla="*/ 186 w 393"/>
                <a:gd name="T27" fmla="*/ 70 h 154"/>
                <a:gd name="T28" fmla="*/ 199 w 393"/>
                <a:gd name="T29" fmla="*/ 75 h 154"/>
                <a:gd name="T30" fmla="*/ 207 w 393"/>
                <a:gd name="T31" fmla="*/ 79 h 154"/>
                <a:gd name="T32" fmla="*/ 232 w 393"/>
                <a:gd name="T33" fmla="*/ 87 h 154"/>
                <a:gd name="T34" fmla="*/ 240 w 393"/>
                <a:gd name="T35" fmla="*/ 91 h 154"/>
                <a:gd name="T36" fmla="*/ 257 w 393"/>
                <a:gd name="T37" fmla="*/ 96 h 154"/>
                <a:gd name="T38" fmla="*/ 265 w 393"/>
                <a:gd name="T39" fmla="*/ 98 h 154"/>
                <a:gd name="T40" fmla="*/ 278 w 393"/>
                <a:gd name="T41" fmla="*/ 104 h 154"/>
                <a:gd name="T42" fmla="*/ 295 w 393"/>
                <a:gd name="T43" fmla="*/ 110 h 154"/>
                <a:gd name="T44" fmla="*/ 303 w 393"/>
                <a:gd name="T45" fmla="*/ 112 h 154"/>
                <a:gd name="T46" fmla="*/ 316 w 393"/>
                <a:gd name="T47" fmla="*/ 118 h 154"/>
                <a:gd name="T48" fmla="*/ 324 w 393"/>
                <a:gd name="T49" fmla="*/ 121 h 154"/>
                <a:gd name="T50" fmla="*/ 351 w 393"/>
                <a:gd name="T51" fmla="*/ 129 h 154"/>
                <a:gd name="T52" fmla="*/ 366 w 393"/>
                <a:gd name="T53" fmla="*/ 135 h 154"/>
                <a:gd name="T54" fmla="*/ 380 w 393"/>
                <a:gd name="T55" fmla="*/ 139 h 154"/>
                <a:gd name="T56" fmla="*/ 393 w 393"/>
                <a:gd name="T57" fmla="*/ 146 h 154"/>
                <a:gd name="T58" fmla="*/ 384 w 393"/>
                <a:gd name="T59" fmla="*/ 152 h 154"/>
                <a:gd name="T60" fmla="*/ 370 w 393"/>
                <a:gd name="T61" fmla="*/ 148 h 154"/>
                <a:gd name="T62" fmla="*/ 353 w 393"/>
                <a:gd name="T63" fmla="*/ 141 h 154"/>
                <a:gd name="T64" fmla="*/ 337 w 393"/>
                <a:gd name="T65" fmla="*/ 137 h 154"/>
                <a:gd name="T66" fmla="*/ 320 w 393"/>
                <a:gd name="T67" fmla="*/ 131 h 154"/>
                <a:gd name="T68" fmla="*/ 307 w 393"/>
                <a:gd name="T69" fmla="*/ 127 h 154"/>
                <a:gd name="T70" fmla="*/ 299 w 393"/>
                <a:gd name="T71" fmla="*/ 123 h 154"/>
                <a:gd name="T72" fmla="*/ 282 w 393"/>
                <a:gd name="T73" fmla="*/ 116 h 154"/>
                <a:gd name="T74" fmla="*/ 268 w 393"/>
                <a:gd name="T75" fmla="*/ 114 h 154"/>
                <a:gd name="T76" fmla="*/ 261 w 393"/>
                <a:gd name="T77" fmla="*/ 110 h 154"/>
                <a:gd name="T78" fmla="*/ 243 w 393"/>
                <a:gd name="T79" fmla="*/ 102 h 154"/>
                <a:gd name="T80" fmla="*/ 236 w 393"/>
                <a:gd name="T81" fmla="*/ 100 h 154"/>
                <a:gd name="T82" fmla="*/ 222 w 393"/>
                <a:gd name="T83" fmla="*/ 95 h 154"/>
                <a:gd name="T84" fmla="*/ 203 w 393"/>
                <a:gd name="T85" fmla="*/ 89 h 154"/>
                <a:gd name="T86" fmla="*/ 190 w 393"/>
                <a:gd name="T87" fmla="*/ 85 h 154"/>
                <a:gd name="T88" fmla="*/ 182 w 393"/>
                <a:gd name="T89" fmla="*/ 81 h 154"/>
                <a:gd name="T90" fmla="*/ 165 w 393"/>
                <a:gd name="T91" fmla="*/ 73 h 154"/>
                <a:gd name="T92" fmla="*/ 157 w 393"/>
                <a:gd name="T93" fmla="*/ 72 h 154"/>
                <a:gd name="T94" fmla="*/ 144 w 393"/>
                <a:gd name="T95" fmla="*/ 68 h 154"/>
                <a:gd name="T96" fmla="*/ 136 w 393"/>
                <a:gd name="T97" fmla="*/ 64 h 154"/>
                <a:gd name="T98" fmla="*/ 119 w 393"/>
                <a:gd name="T99" fmla="*/ 56 h 154"/>
                <a:gd name="T100" fmla="*/ 105 w 393"/>
                <a:gd name="T101" fmla="*/ 50 h 154"/>
                <a:gd name="T102" fmla="*/ 86 w 393"/>
                <a:gd name="T103" fmla="*/ 45 h 154"/>
                <a:gd name="T104" fmla="*/ 73 w 393"/>
                <a:gd name="T105" fmla="*/ 41 h 154"/>
                <a:gd name="T106" fmla="*/ 65 w 393"/>
                <a:gd name="T107" fmla="*/ 37 h 154"/>
                <a:gd name="T108" fmla="*/ 48 w 393"/>
                <a:gd name="T109" fmla="*/ 29 h 154"/>
                <a:gd name="T110" fmla="*/ 34 w 393"/>
                <a:gd name="T111" fmla="*/ 25 h 154"/>
                <a:gd name="T112" fmla="*/ 26 w 393"/>
                <a:gd name="T113" fmla="*/ 22 h 154"/>
                <a:gd name="T114" fmla="*/ 9 w 393"/>
                <a:gd name="T115" fmla="*/ 14 h 154"/>
                <a:gd name="T116" fmla="*/ 0 w 393"/>
                <a:gd name="T117" fmla="*/ 2 h 154"/>
                <a:gd name="T118" fmla="*/ 7 w 393"/>
                <a:gd name="T1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3" h="154">
                  <a:moveTo>
                    <a:pt x="7" y="0"/>
                  </a:moveTo>
                  <a:lnTo>
                    <a:pt x="15" y="4"/>
                  </a:lnTo>
                  <a:lnTo>
                    <a:pt x="23" y="8"/>
                  </a:lnTo>
                  <a:lnTo>
                    <a:pt x="21" y="8"/>
                  </a:lnTo>
                  <a:lnTo>
                    <a:pt x="28" y="10"/>
                  </a:lnTo>
                  <a:lnTo>
                    <a:pt x="30" y="10"/>
                  </a:lnTo>
                  <a:lnTo>
                    <a:pt x="38" y="14"/>
                  </a:lnTo>
                  <a:lnTo>
                    <a:pt x="36" y="14"/>
                  </a:lnTo>
                  <a:lnTo>
                    <a:pt x="44" y="16"/>
                  </a:lnTo>
                  <a:lnTo>
                    <a:pt x="46" y="16"/>
                  </a:lnTo>
                  <a:lnTo>
                    <a:pt x="53" y="20"/>
                  </a:lnTo>
                  <a:lnTo>
                    <a:pt x="61" y="24"/>
                  </a:lnTo>
                  <a:lnTo>
                    <a:pt x="59" y="24"/>
                  </a:lnTo>
                  <a:lnTo>
                    <a:pt x="67" y="25"/>
                  </a:lnTo>
                  <a:lnTo>
                    <a:pt x="69" y="25"/>
                  </a:lnTo>
                  <a:lnTo>
                    <a:pt x="76" y="29"/>
                  </a:lnTo>
                  <a:lnTo>
                    <a:pt x="74" y="29"/>
                  </a:lnTo>
                  <a:lnTo>
                    <a:pt x="82" y="31"/>
                  </a:lnTo>
                  <a:lnTo>
                    <a:pt x="84" y="31"/>
                  </a:lnTo>
                  <a:lnTo>
                    <a:pt x="92" y="35"/>
                  </a:lnTo>
                  <a:lnTo>
                    <a:pt x="90" y="35"/>
                  </a:lnTo>
                  <a:lnTo>
                    <a:pt x="98" y="37"/>
                  </a:lnTo>
                  <a:lnTo>
                    <a:pt x="109" y="41"/>
                  </a:lnTo>
                  <a:lnTo>
                    <a:pt x="115" y="43"/>
                  </a:lnTo>
                  <a:lnTo>
                    <a:pt x="117" y="43"/>
                  </a:lnTo>
                  <a:lnTo>
                    <a:pt x="124" y="47"/>
                  </a:lnTo>
                  <a:lnTo>
                    <a:pt x="132" y="50"/>
                  </a:lnTo>
                  <a:lnTo>
                    <a:pt x="130" y="50"/>
                  </a:lnTo>
                  <a:lnTo>
                    <a:pt x="138" y="52"/>
                  </a:lnTo>
                  <a:lnTo>
                    <a:pt x="140" y="52"/>
                  </a:lnTo>
                  <a:lnTo>
                    <a:pt x="147" y="56"/>
                  </a:lnTo>
                  <a:lnTo>
                    <a:pt x="146" y="56"/>
                  </a:lnTo>
                  <a:lnTo>
                    <a:pt x="153" y="58"/>
                  </a:lnTo>
                  <a:lnTo>
                    <a:pt x="155" y="58"/>
                  </a:lnTo>
                  <a:lnTo>
                    <a:pt x="163" y="62"/>
                  </a:lnTo>
                  <a:lnTo>
                    <a:pt x="161" y="62"/>
                  </a:lnTo>
                  <a:lnTo>
                    <a:pt x="169" y="64"/>
                  </a:lnTo>
                  <a:lnTo>
                    <a:pt x="170" y="64"/>
                  </a:lnTo>
                  <a:lnTo>
                    <a:pt x="178" y="68"/>
                  </a:lnTo>
                  <a:lnTo>
                    <a:pt x="176" y="68"/>
                  </a:lnTo>
                  <a:lnTo>
                    <a:pt x="184" y="70"/>
                  </a:lnTo>
                  <a:lnTo>
                    <a:pt x="186" y="70"/>
                  </a:lnTo>
                  <a:lnTo>
                    <a:pt x="194" y="73"/>
                  </a:lnTo>
                  <a:lnTo>
                    <a:pt x="192" y="73"/>
                  </a:lnTo>
                  <a:lnTo>
                    <a:pt x="199" y="75"/>
                  </a:lnTo>
                  <a:lnTo>
                    <a:pt x="201" y="75"/>
                  </a:lnTo>
                  <a:lnTo>
                    <a:pt x="209" y="79"/>
                  </a:lnTo>
                  <a:lnTo>
                    <a:pt x="207" y="79"/>
                  </a:lnTo>
                  <a:lnTo>
                    <a:pt x="215" y="81"/>
                  </a:lnTo>
                  <a:lnTo>
                    <a:pt x="226" y="85"/>
                  </a:lnTo>
                  <a:lnTo>
                    <a:pt x="232" y="87"/>
                  </a:lnTo>
                  <a:lnTo>
                    <a:pt x="234" y="87"/>
                  </a:lnTo>
                  <a:lnTo>
                    <a:pt x="242" y="91"/>
                  </a:lnTo>
                  <a:lnTo>
                    <a:pt x="240" y="91"/>
                  </a:lnTo>
                  <a:lnTo>
                    <a:pt x="247" y="93"/>
                  </a:lnTo>
                  <a:lnTo>
                    <a:pt x="249" y="93"/>
                  </a:lnTo>
                  <a:lnTo>
                    <a:pt x="257" y="96"/>
                  </a:lnTo>
                  <a:lnTo>
                    <a:pt x="255" y="96"/>
                  </a:lnTo>
                  <a:lnTo>
                    <a:pt x="263" y="98"/>
                  </a:lnTo>
                  <a:lnTo>
                    <a:pt x="265" y="98"/>
                  </a:lnTo>
                  <a:lnTo>
                    <a:pt x="272" y="102"/>
                  </a:lnTo>
                  <a:lnTo>
                    <a:pt x="270" y="102"/>
                  </a:lnTo>
                  <a:lnTo>
                    <a:pt x="278" y="104"/>
                  </a:lnTo>
                  <a:lnTo>
                    <a:pt x="286" y="106"/>
                  </a:lnTo>
                  <a:lnTo>
                    <a:pt x="288" y="106"/>
                  </a:lnTo>
                  <a:lnTo>
                    <a:pt x="295" y="110"/>
                  </a:lnTo>
                  <a:lnTo>
                    <a:pt x="293" y="110"/>
                  </a:lnTo>
                  <a:lnTo>
                    <a:pt x="301" y="112"/>
                  </a:lnTo>
                  <a:lnTo>
                    <a:pt x="303" y="112"/>
                  </a:lnTo>
                  <a:lnTo>
                    <a:pt x="311" y="116"/>
                  </a:lnTo>
                  <a:lnTo>
                    <a:pt x="309" y="116"/>
                  </a:lnTo>
                  <a:lnTo>
                    <a:pt x="316" y="118"/>
                  </a:lnTo>
                  <a:lnTo>
                    <a:pt x="318" y="118"/>
                  </a:lnTo>
                  <a:lnTo>
                    <a:pt x="326" y="121"/>
                  </a:lnTo>
                  <a:lnTo>
                    <a:pt x="324" y="121"/>
                  </a:lnTo>
                  <a:lnTo>
                    <a:pt x="332" y="123"/>
                  </a:lnTo>
                  <a:lnTo>
                    <a:pt x="339" y="125"/>
                  </a:lnTo>
                  <a:lnTo>
                    <a:pt x="351" y="129"/>
                  </a:lnTo>
                  <a:lnTo>
                    <a:pt x="357" y="131"/>
                  </a:lnTo>
                  <a:lnTo>
                    <a:pt x="359" y="131"/>
                  </a:lnTo>
                  <a:lnTo>
                    <a:pt x="366" y="135"/>
                  </a:lnTo>
                  <a:lnTo>
                    <a:pt x="364" y="135"/>
                  </a:lnTo>
                  <a:lnTo>
                    <a:pt x="372" y="137"/>
                  </a:lnTo>
                  <a:lnTo>
                    <a:pt x="380" y="139"/>
                  </a:lnTo>
                  <a:lnTo>
                    <a:pt x="382" y="139"/>
                  </a:lnTo>
                  <a:lnTo>
                    <a:pt x="389" y="143"/>
                  </a:lnTo>
                  <a:lnTo>
                    <a:pt x="393" y="146"/>
                  </a:lnTo>
                  <a:lnTo>
                    <a:pt x="391" y="150"/>
                  </a:lnTo>
                  <a:lnTo>
                    <a:pt x="389" y="154"/>
                  </a:lnTo>
                  <a:lnTo>
                    <a:pt x="384" y="152"/>
                  </a:lnTo>
                  <a:lnTo>
                    <a:pt x="376" y="148"/>
                  </a:lnTo>
                  <a:lnTo>
                    <a:pt x="378" y="150"/>
                  </a:lnTo>
                  <a:lnTo>
                    <a:pt x="370" y="148"/>
                  </a:lnTo>
                  <a:lnTo>
                    <a:pt x="362" y="146"/>
                  </a:lnTo>
                  <a:lnTo>
                    <a:pt x="361" y="144"/>
                  </a:lnTo>
                  <a:lnTo>
                    <a:pt x="353" y="141"/>
                  </a:lnTo>
                  <a:lnTo>
                    <a:pt x="355" y="143"/>
                  </a:lnTo>
                  <a:lnTo>
                    <a:pt x="347" y="139"/>
                  </a:lnTo>
                  <a:lnTo>
                    <a:pt x="337" y="137"/>
                  </a:lnTo>
                  <a:lnTo>
                    <a:pt x="330" y="135"/>
                  </a:lnTo>
                  <a:lnTo>
                    <a:pt x="322" y="133"/>
                  </a:lnTo>
                  <a:lnTo>
                    <a:pt x="320" y="131"/>
                  </a:lnTo>
                  <a:lnTo>
                    <a:pt x="313" y="127"/>
                  </a:lnTo>
                  <a:lnTo>
                    <a:pt x="314" y="129"/>
                  </a:lnTo>
                  <a:lnTo>
                    <a:pt x="307" y="127"/>
                  </a:lnTo>
                  <a:lnTo>
                    <a:pt x="305" y="125"/>
                  </a:lnTo>
                  <a:lnTo>
                    <a:pt x="297" y="121"/>
                  </a:lnTo>
                  <a:lnTo>
                    <a:pt x="299" y="123"/>
                  </a:lnTo>
                  <a:lnTo>
                    <a:pt x="291" y="121"/>
                  </a:lnTo>
                  <a:lnTo>
                    <a:pt x="290" y="120"/>
                  </a:lnTo>
                  <a:lnTo>
                    <a:pt x="282" y="116"/>
                  </a:lnTo>
                  <a:lnTo>
                    <a:pt x="284" y="118"/>
                  </a:lnTo>
                  <a:lnTo>
                    <a:pt x="276" y="116"/>
                  </a:lnTo>
                  <a:lnTo>
                    <a:pt x="268" y="114"/>
                  </a:lnTo>
                  <a:lnTo>
                    <a:pt x="266" y="112"/>
                  </a:lnTo>
                  <a:lnTo>
                    <a:pt x="259" y="108"/>
                  </a:lnTo>
                  <a:lnTo>
                    <a:pt x="261" y="110"/>
                  </a:lnTo>
                  <a:lnTo>
                    <a:pt x="253" y="108"/>
                  </a:lnTo>
                  <a:lnTo>
                    <a:pt x="251" y="106"/>
                  </a:lnTo>
                  <a:lnTo>
                    <a:pt x="243" y="102"/>
                  </a:lnTo>
                  <a:lnTo>
                    <a:pt x="245" y="104"/>
                  </a:lnTo>
                  <a:lnTo>
                    <a:pt x="238" y="102"/>
                  </a:lnTo>
                  <a:lnTo>
                    <a:pt x="236" y="100"/>
                  </a:lnTo>
                  <a:lnTo>
                    <a:pt x="228" y="96"/>
                  </a:lnTo>
                  <a:lnTo>
                    <a:pt x="230" y="98"/>
                  </a:lnTo>
                  <a:lnTo>
                    <a:pt x="222" y="95"/>
                  </a:lnTo>
                  <a:lnTo>
                    <a:pt x="213" y="93"/>
                  </a:lnTo>
                  <a:lnTo>
                    <a:pt x="205" y="91"/>
                  </a:lnTo>
                  <a:lnTo>
                    <a:pt x="203" y="89"/>
                  </a:lnTo>
                  <a:lnTo>
                    <a:pt x="195" y="85"/>
                  </a:lnTo>
                  <a:lnTo>
                    <a:pt x="197" y="87"/>
                  </a:lnTo>
                  <a:lnTo>
                    <a:pt x="190" y="85"/>
                  </a:lnTo>
                  <a:lnTo>
                    <a:pt x="188" y="83"/>
                  </a:lnTo>
                  <a:lnTo>
                    <a:pt x="180" y="79"/>
                  </a:lnTo>
                  <a:lnTo>
                    <a:pt x="182" y="81"/>
                  </a:lnTo>
                  <a:lnTo>
                    <a:pt x="174" y="79"/>
                  </a:lnTo>
                  <a:lnTo>
                    <a:pt x="172" y="77"/>
                  </a:lnTo>
                  <a:lnTo>
                    <a:pt x="165" y="73"/>
                  </a:lnTo>
                  <a:lnTo>
                    <a:pt x="167" y="75"/>
                  </a:lnTo>
                  <a:lnTo>
                    <a:pt x="159" y="73"/>
                  </a:lnTo>
                  <a:lnTo>
                    <a:pt x="157" y="72"/>
                  </a:lnTo>
                  <a:lnTo>
                    <a:pt x="149" y="68"/>
                  </a:lnTo>
                  <a:lnTo>
                    <a:pt x="151" y="70"/>
                  </a:lnTo>
                  <a:lnTo>
                    <a:pt x="144" y="68"/>
                  </a:lnTo>
                  <a:lnTo>
                    <a:pt x="142" y="66"/>
                  </a:lnTo>
                  <a:lnTo>
                    <a:pt x="134" y="62"/>
                  </a:lnTo>
                  <a:lnTo>
                    <a:pt x="136" y="64"/>
                  </a:lnTo>
                  <a:lnTo>
                    <a:pt x="128" y="62"/>
                  </a:lnTo>
                  <a:lnTo>
                    <a:pt x="126" y="60"/>
                  </a:lnTo>
                  <a:lnTo>
                    <a:pt x="119" y="56"/>
                  </a:lnTo>
                  <a:lnTo>
                    <a:pt x="111" y="52"/>
                  </a:lnTo>
                  <a:lnTo>
                    <a:pt x="113" y="54"/>
                  </a:lnTo>
                  <a:lnTo>
                    <a:pt x="105" y="50"/>
                  </a:lnTo>
                  <a:lnTo>
                    <a:pt x="96" y="48"/>
                  </a:lnTo>
                  <a:lnTo>
                    <a:pt x="88" y="47"/>
                  </a:lnTo>
                  <a:lnTo>
                    <a:pt x="86" y="45"/>
                  </a:lnTo>
                  <a:lnTo>
                    <a:pt x="78" y="41"/>
                  </a:lnTo>
                  <a:lnTo>
                    <a:pt x="80" y="43"/>
                  </a:lnTo>
                  <a:lnTo>
                    <a:pt x="73" y="41"/>
                  </a:lnTo>
                  <a:lnTo>
                    <a:pt x="71" y="39"/>
                  </a:lnTo>
                  <a:lnTo>
                    <a:pt x="63" y="35"/>
                  </a:lnTo>
                  <a:lnTo>
                    <a:pt x="65" y="37"/>
                  </a:lnTo>
                  <a:lnTo>
                    <a:pt x="57" y="35"/>
                  </a:lnTo>
                  <a:lnTo>
                    <a:pt x="55" y="33"/>
                  </a:lnTo>
                  <a:lnTo>
                    <a:pt x="48" y="29"/>
                  </a:lnTo>
                  <a:lnTo>
                    <a:pt x="40" y="25"/>
                  </a:lnTo>
                  <a:lnTo>
                    <a:pt x="42" y="27"/>
                  </a:lnTo>
                  <a:lnTo>
                    <a:pt x="34" y="25"/>
                  </a:lnTo>
                  <a:lnTo>
                    <a:pt x="32" y="24"/>
                  </a:lnTo>
                  <a:lnTo>
                    <a:pt x="25" y="20"/>
                  </a:lnTo>
                  <a:lnTo>
                    <a:pt x="26" y="22"/>
                  </a:lnTo>
                  <a:lnTo>
                    <a:pt x="19" y="20"/>
                  </a:lnTo>
                  <a:lnTo>
                    <a:pt x="17" y="18"/>
                  </a:lnTo>
                  <a:lnTo>
                    <a:pt x="9" y="14"/>
                  </a:lnTo>
                  <a:lnTo>
                    <a:pt x="2" y="10"/>
                  </a:lnTo>
                  <a:lnTo>
                    <a:pt x="0" y="8"/>
                  </a:lnTo>
                  <a:lnTo>
                    <a:pt x="0" y="2"/>
                  </a:lnTo>
                  <a:lnTo>
                    <a:pt x="3" y="0"/>
                  </a:lnTo>
                  <a:lnTo>
                    <a:pt x="7" y="0"/>
                  </a:lnTo>
                  <a:lnTo>
                    <a:pt x="7"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72" name="Freeform 97"/>
            <p:cNvSpPr>
              <a:spLocks/>
            </p:cNvSpPr>
            <p:nvPr/>
          </p:nvSpPr>
          <p:spPr bwMode="auto">
            <a:xfrm>
              <a:off x="5895181" y="4760873"/>
              <a:ext cx="373263" cy="119025"/>
            </a:xfrm>
            <a:custGeom>
              <a:avLst/>
              <a:gdLst>
                <a:gd name="T0" fmla="*/ 15 w 393"/>
                <a:gd name="T1" fmla="*/ 1 h 130"/>
                <a:gd name="T2" fmla="*/ 28 w 393"/>
                <a:gd name="T3" fmla="*/ 7 h 130"/>
                <a:gd name="T4" fmla="*/ 46 w 393"/>
                <a:gd name="T5" fmla="*/ 13 h 130"/>
                <a:gd name="T6" fmla="*/ 59 w 393"/>
                <a:gd name="T7" fmla="*/ 17 h 130"/>
                <a:gd name="T8" fmla="*/ 67 w 393"/>
                <a:gd name="T9" fmla="*/ 21 h 130"/>
                <a:gd name="T10" fmla="*/ 94 w 393"/>
                <a:gd name="T11" fmla="*/ 28 h 130"/>
                <a:gd name="T12" fmla="*/ 109 w 393"/>
                <a:gd name="T13" fmla="*/ 32 h 130"/>
                <a:gd name="T14" fmla="*/ 123 w 393"/>
                <a:gd name="T15" fmla="*/ 38 h 130"/>
                <a:gd name="T16" fmla="*/ 140 w 393"/>
                <a:gd name="T17" fmla="*/ 44 h 130"/>
                <a:gd name="T18" fmla="*/ 153 w 393"/>
                <a:gd name="T19" fmla="*/ 48 h 130"/>
                <a:gd name="T20" fmla="*/ 161 w 393"/>
                <a:gd name="T21" fmla="*/ 51 h 130"/>
                <a:gd name="T22" fmla="*/ 184 w 393"/>
                <a:gd name="T23" fmla="*/ 57 h 130"/>
                <a:gd name="T24" fmla="*/ 192 w 393"/>
                <a:gd name="T25" fmla="*/ 61 h 130"/>
                <a:gd name="T26" fmla="*/ 219 w 393"/>
                <a:gd name="T27" fmla="*/ 69 h 130"/>
                <a:gd name="T28" fmla="*/ 240 w 393"/>
                <a:gd name="T29" fmla="*/ 74 h 130"/>
                <a:gd name="T30" fmla="*/ 247 w 393"/>
                <a:gd name="T31" fmla="*/ 78 h 130"/>
                <a:gd name="T32" fmla="*/ 270 w 393"/>
                <a:gd name="T33" fmla="*/ 84 h 130"/>
                <a:gd name="T34" fmla="*/ 288 w 393"/>
                <a:gd name="T35" fmla="*/ 90 h 130"/>
                <a:gd name="T36" fmla="*/ 301 w 393"/>
                <a:gd name="T37" fmla="*/ 94 h 130"/>
                <a:gd name="T38" fmla="*/ 318 w 393"/>
                <a:gd name="T39" fmla="*/ 99 h 130"/>
                <a:gd name="T40" fmla="*/ 334 w 393"/>
                <a:gd name="T41" fmla="*/ 103 h 130"/>
                <a:gd name="T42" fmla="*/ 357 w 393"/>
                <a:gd name="T43" fmla="*/ 109 h 130"/>
                <a:gd name="T44" fmla="*/ 364 w 393"/>
                <a:gd name="T45" fmla="*/ 113 h 130"/>
                <a:gd name="T46" fmla="*/ 387 w 393"/>
                <a:gd name="T47" fmla="*/ 119 h 130"/>
                <a:gd name="T48" fmla="*/ 389 w 393"/>
                <a:gd name="T49" fmla="*/ 128 h 130"/>
                <a:gd name="T50" fmla="*/ 370 w 393"/>
                <a:gd name="T51" fmla="*/ 126 h 130"/>
                <a:gd name="T52" fmla="*/ 353 w 393"/>
                <a:gd name="T53" fmla="*/ 119 h 130"/>
                <a:gd name="T54" fmla="*/ 339 w 393"/>
                <a:gd name="T55" fmla="*/ 117 h 130"/>
                <a:gd name="T56" fmla="*/ 315 w 393"/>
                <a:gd name="T57" fmla="*/ 111 h 130"/>
                <a:gd name="T58" fmla="*/ 307 w 393"/>
                <a:gd name="T59" fmla="*/ 107 h 130"/>
                <a:gd name="T60" fmla="*/ 284 w 393"/>
                <a:gd name="T61" fmla="*/ 101 h 130"/>
                <a:gd name="T62" fmla="*/ 276 w 393"/>
                <a:gd name="T63" fmla="*/ 97 h 130"/>
                <a:gd name="T64" fmla="*/ 253 w 393"/>
                <a:gd name="T65" fmla="*/ 92 h 130"/>
                <a:gd name="T66" fmla="*/ 236 w 393"/>
                <a:gd name="T67" fmla="*/ 84 h 130"/>
                <a:gd name="T68" fmla="*/ 222 w 393"/>
                <a:gd name="T69" fmla="*/ 82 h 130"/>
                <a:gd name="T70" fmla="*/ 197 w 393"/>
                <a:gd name="T71" fmla="*/ 74 h 130"/>
                <a:gd name="T72" fmla="*/ 180 w 393"/>
                <a:gd name="T73" fmla="*/ 67 h 130"/>
                <a:gd name="T74" fmla="*/ 167 w 393"/>
                <a:gd name="T75" fmla="*/ 65 h 130"/>
                <a:gd name="T76" fmla="*/ 149 w 393"/>
                <a:gd name="T77" fmla="*/ 57 h 130"/>
                <a:gd name="T78" fmla="*/ 136 w 393"/>
                <a:gd name="T79" fmla="*/ 55 h 130"/>
                <a:gd name="T80" fmla="*/ 128 w 393"/>
                <a:gd name="T81" fmla="*/ 51 h 130"/>
                <a:gd name="T82" fmla="*/ 111 w 393"/>
                <a:gd name="T83" fmla="*/ 46 h 130"/>
                <a:gd name="T84" fmla="*/ 98 w 393"/>
                <a:gd name="T85" fmla="*/ 42 h 130"/>
                <a:gd name="T86" fmla="*/ 73 w 393"/>
                <a:gd name="T87" fmla="*/ 34 h 130"/>
                <a:gd name="T88" fmla="*/ 55 w 393"/>
                <a:gd name="T89" fmla="*/ 26 h 130"/>
                <a:gd name="T90" fmla="*/ 42 w 393"/>
                <a:gd name="T91" fmla="*/ 25 h 130"/>
                <a:gd name="T92" fmla="*/ 34 w 393"/>
                <a:gd name="T93" fmla="*/ 21 h 130"/>
                <a:gd name="T94" fmla="*/ 17 w 393"/>
                <a:gd name="T95" fmla="*/ 15 h 130"/>
                <a:gd name="T96" fmla="*/ 3 w 393"/>
                <a:gd name="T97" fmla="*/ 11 h 130"/>
                <a:gd name="T98" fmla="*/ 2 w 393"/>
                <a:gd name="T9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3" h="130">
                  <a:moveTo>
                    <a:pt x="5" y="0"/>
                  </a:moveTo>
                  <a:lnTo>
                    <a:pt x="13" y="1"/>
                  </a:lnTo>
                  <a:lnTo>
                    <a:pt x="15" y="1"/>
                  </a:lnTo>
                  <a:lnTo>
                    <a:pt x="23" y="5"/>
                  </a:lnTo>
                  <a:lnTo>
                    <a:pt x="21" y="5"/>
                  </a:lnTo>
                  <a:lnTo>
                    <a:pt x="28" y="7"/>
                  </a:lnTo>
                  <a:lnTo>
                    <a:pt x="36" y="9"/>
                  </a:lnTo>
                  <a:lnTo>
                    <a:pt x="38" y="9"/>
                  </a:lnTo>
                  <a:lnTo>
                    <a:pt x="46" y="13"/>
                  </a:lnTo>
                  <a:lnTo>
                    <a:pt x="44" y="13"/>
                  </a:lnTo>
                  <a:lnTo>
                    <a:pt x="51" y="15"/>
                  </a:lnTo>
                  <a:lnTo>
                    <a:pt x="59" y="17"/>
                  </a:lnTo>
                  <a:lnTo>
                    <a:pt x="61" y="17"/>
                  </a:lnTo>
                  <a:lnTo>
                    <a:pt x="69" y="21"/>
                  </a:lnTo>
                  <a:lnTo>
                    <a:pt x="67" y="21"/>
                  </a:lnTo>
                  <a:lnTo>
                    <a:pt x="75" y="23"/>
                  </a:lnTo>
                  <a:lnTo>
                    <a:pt x="82" y="25"/>
                  </a:lnTo>
                  <a:lnTo>
                    <a:pt x="94" y="28"/>
                  </a:lnTo>
                  <a:lnTo>
                    <a:pt x="99" y="30"/>
                  </a:lnTo>
                  <a:lnTo>
                    <a:pt x="107" y="32"/>
                  </a:lnTo>
                  <a:lnTo>
                    <a:pt x="109" y="32"/>
                  </a:lnTo>
                  <a:lnTo>
                    <a:pt x="117" y="36"/>
                  </a:lnTo>
                  <a:lnTo>
                    <a:pt x="115" y="36"/>
                  </a:lnTo>
                  <a:lnTo>
                    <a:pt x="123" y="38"/>
                  </a:lnTo>
                  <a:lnTo>
                    <a:pt x="130" y="40"/>
                  </a:lnTo>
                  <a:lnTo>
                    <a:pt x="132" y="40"/>
                  </a:lnTo>
                  <a:lnTo>
                    <a:pt x="140" y="44"/>
                  </a:lnTo>
                  <a:lnTo>
                    <a:pt x="138" y="44"/>
                  </a:lnTo>
                  <a:lnTo>
                    <a:pt x="146" y="46"/>
                  </a:lnTo>
                  <a:lnTo>
                    <a:pt x="153" y="48"/>
                  </a:lnTo>
                  <a:lnTo>
                    <a:pt x="155" y="48"/>
                  </a:lnTo>
                  <a:lnTo>
                    <a:pt x="163" y="51"/>
                  </a:lnTo>
                  <a:lnTo>
                    <a:pt x="161" y="51"/>
                  </a:lnTo>
                  <a:lnTo>
                    <a:pt x="169" y="53"/>
                  </a:lnTo>
                  <a:lnTo>
                    <a:pt x="176" y="55"/>
                  </a:lnTo>
                  <a:lnTo>
                    <a:pt x="184" y="57"/>
                  </a:lnTo>
                  <a:lnTo>
                    <a:pt x="186" y="57"/>
                  </a:lnTo>
                  <a:lnTo>
                    <a:pt x="194" y="61"/>
                  </a:lnTo>
                  <a:lnTo>
                    <a:pt x="192" y="61"/>
                  </a:lnTo>
                  <a:lnTo>
                    <a:pt x="199" y="63"/>
                  </a:lnTo>
                  <a:lnTo>
                    <a:pt x="207" y="65"/>
                  </a:lnTo>
                  <a:lnTo>
                    <a:pt x="219" y="69"/>
                  </a:lnTo>
                  <a:lnTo>
                    <a:pt x="224" y="71"/>
                  </a:lnTo>
                  <a:lnTo>
                    <a:pt x="232" y="73"/>
                  </a:lnTo>
                  <a:lnTo>
                    <a:pt x="240" y="74"/>
                  </a:lnTo>
                  <a:lnTo>
                    <a:pt x="242" y="74"/>
                  </a:lnTo>
                  <a:lnTo>
                    <a:pt x="249" y="78"/>
                  </a:lnTo>
                  <a:lnTo>
                    <a:pt x="247" y="78"/>
                  </a:lnTo>
                  <a:lnTo>
                    <a:pt x="255" y="80"/>
                  </a:lnTo>
                  <a:lnTo>
                    <a:pt x="263" y="82"/>
                  </a:lnTo>
                  <a:lnTo>
                    <a:pt x="270" y="84"/>
                  </a:lnTo>
                  <a:lnTo>
                    <a:pt x="278" y="86"/>
                  </a:lnTo>
                  <a:lnTo>
                    <a:pt x="280" y="86"/>
                  </a:lnTo>
                  <a:lnTo>
                    <a:pt x="288" y="90"/>
                  </a:lnTo>
                  <a:lnTo>
                    <a:pt x="286" y="90"/>
                  </a:lnTo>
                  <a:lnTo>
                    <a:pt x="293" y="92"/>
                  </a:lnTo>
                  <a:lnTo>
                    <a:pt x="301" y="94"/>
                  </a:lnTo>
                  <a:lnTo>
                    <a:pt x="309" y="96"/>
                  </a:lnTo>
                  <a:lnTo>
                    <a:pt x="311" y="96"/>
                  </a:lnTo>
                  <a:lnTo>
                    <a:pt x="318" y="99"/>
                  </a:lnTo>
                  <a:lnTo>
                    <a:pt x="316" y="99"/>
                  </a:lnTo>
                  <a:lnTo>
                    <a:pt x="324" y="101"/>
                  </a:lnTo>
                  <a:lnTo>
                    <a:pt x="334" y="103"/>
                  </a:lnTo>
                  <a:lnTo>
                    <a:pt x="341" y="105"/>
                  </a:lnTo>
                  <a:lnTo>
                    <a:pt x="349" y="107"/>
                  </a:lnTo>
                  <a:lnTo>
                    <a:pt x="357" y="109"/>
                  </a:lnTo>
                  <a:lnTo>
                    <a:pt x="359" y="109"/>
                  </a:lnTo>
                  <a:lnTo>
                    <a:pt x="366" y="113"/>
                  </a:lnTo>
                  <a:lnTo>
                    <a:pt x="364" y="113"/>
                  </a:lnTo>
                  <a:lnTo>
                    <a:pt x="372" y="115"/>
                  </a:lnTo>
                  <a:lnTo>
                    <a:pt x="380" y="117"/>
                  </a:lnTo>
                  <a:lnTo>
                    <a:pt x="387" y="119"/>
                  </a:lnTo>
                  <a:lnTo>
                    <a:pt x="391" y="121"/>
                  </a:lnTo>
                  <a:lnTo>
                    <a:pt x="393" y="124"/>
                  </a:lnTo>
                  <a:lnTo>
                    <a:pt x="389" y="128"/>
                  </a:lnTo>
                  <a:lnTo>
                    <a:pt x="386" y="130"/>
                  </a:lnTo>
                  <a:lnTo>
                    <a:pt x="378" y="128"/>
                  </a:lnTo>
                  <a:lnTo>
                    <a:pt x="370" y="126"/>
                  </a:lnTo>
                  <a:lnTo>
                    <a:pt x="363" y="124"/>
                  </a:lnTo>
                  <a:lnTo>
                    <a:pt x="361" y="122"/>
                  </a:lnTo>
                  <a:lnTo>
                    <a:pt x="353" y="119"/>
                  </a:lnTo>
                  <a:lnTo>
                    <a:pt x="355" y="121"/>
                  </a:lnTo>
                  <a:lnTo>
                    <a:pt x="347" y="119"/>
                  </a:lnTo>
                  <a:lnTo>
                    <a:pt x="339" y="117"/>
                  </a:lnTo>
                  <a:lnTo>
                    <a:pt x="332" y="115"/>
                  </a:lnTo>
                  <a:lnTo>
                    <a:pt x="322" y="113"/>
                  </a:lnTo>
                  <a:lnTo>
                    <a:pt x="315" y="111"/>
                  </a:lnTo>
                  <a:lnTo>
                    <a:pt x="313" y="109"/>
                  </a:lnTo>
                  <a:lnTo>
                    <a:pt x="305" y="105"/>
                  </a:lnTo>
                  <a:lnTo>
                    <a:pt x="307" y="107"/>
                  </a:lnTo>
                  <a:lnTo>
                    <a:pt x="299" y="105"/>
                  </a:lnTo>
                  <a:lnTo>
                    <a:pt x="291" y="103"/>
                  </a:lnTo>
                  <a:lnTo>
                    <a:pt x="284" y="101"/>
                  </a:lnTo>
                  <a:lnTo>
                    <a:pt x="282" y="99"/>
                  </a:lnTo>
                  <a:lnTo>
                    <a:pt x="274" y="96"/>
                  </a:lnTo>
                  <a:lnTo>
                    <a:pt x="276" y="97"/>
                  </a:lnTo>
                  <a:lnTo>
                    <a:pt x="268" y="96"/>
                  </a:lnTo>
                  <a:lnTo>
                    <a:pt x="261" y="94"/>
                  </a:lnTo>
                  <a:lnTo>
                    <a:pt x="253" y="92"/>
                  </a:lnTo>
                  <a:lnTo>
                    <a:pt x="245" y="90"/>
                  </a:lnTo>
                  <a:lnTo>
                    <a:pt x="243" y="88"/>
                  </a:lnTo>
                  <a:lnTo>
                    <a:pt x="236" y="84"/>
                  </a:lnTo>
                  <a:lnTo>
                    <a:pt x="238" y="86"/>
                  </a:lnTo>
                  <a:lnTo>
                    <a:pt x="230" y="84"/>
                  </a:lnTo>
                  <a:lnTo>
                    <a:pt x="222" y="82"/>
                  </a:lnTo>
                  <a:lnTo>
                    <a:pt x="215" y="78"/>
                  </a:lnTo>
                  <a:lnTo>
                    <a:pt x="205" y="76"/>
                  </a:lnTo>
                  <a:lnTo>
                    <a:pt x="197" y="74"/>
                  </a:lnTo>
                  <a:lnTo>
                    <a:pt x="190" y="73"/>
                  </a:lnTo>
                  <a:lnTo>
                    <a:pt x="188" y="71"/>
                  </a:lnTo>
                  <a:lnTo>
                    <a:pt x="180" y="67"/>
                  </a:lnTo>
                  <a:lnTo>
                    <a:pt x="182" y="69"/>
                  </a:lnTo>
                  <a:lnTo>
                    <a:pt x="174" y="67"/>
                  </a:lnTo>
                  <a:lnTo>
                    <a:pt x="167" y="65"/>
                  </a:lnTo>
                  <a:lnTo>
                    <a:pt x="159" y="63"/>
                  </a:lnTo>
                  <a:lnTo>
                    <a:pt x="157" y="61"/>
                  </a:lnTo>
                  <a:lnTo>
                    <a:pt x="149" y="57"/>
                  </a:lnTo>
                  <a:lnTo>
                    <a:pt x="151" y="59"/>
                  </a:lnTo>
                  <a:lnTo>
                    <a:pt x="144" y="57"/>
                  </a:lnTo>
                  <a:lnTo>
                    <a:pt x="136" y="55"/>
                  </a:lnTo>
                  <a:lnTo>
                    <a:pt x="134" y="53"/>
                  </a:lnTo>
                  <a:lnTo>
                    <a:pt x="126" y="49"/>
                  </a:lnTo>
                  <a:lnTo>
                    <a:pt x="128" y="51"/>
                  </a:lnTo>
                  <a:lnTo>
                    <a:pt x="121" y="49"/>
                  </a:lnTo>
                  <a:lnTo>
                    <a:pt x="113" y="48"/>
                  </a:lnTo>
                  <a:lnTo>
                    <a:pt x="111" y="46"/>
                  </a:lnTo>
                  <a:lnTo>
                    <a:pt x="103" y="42"/>
                  </a:lnTo>
                  <a:lnTo>
                    <a:pt x="105" y="44"/>
                  </a:lnTo>
                  <a:lnTo>
                    <a:pt x="98" y="42"/>
                  </a:lnTo>
                  <a:lnTo>
                    <a:pt x="90" y="38"/>
                  </a:lnTo>
                  <a:lnTo>
                    <a:pt x="80" y="36"/>
                  </a:lnTo>
                  <a:lnTo>
                    <a:pt x="73" y="34"/>
                  </a:lnTo>
                  <a:lnTo>
                    <a:pt x="65" y="32"/>
                  </a:lnTo>
                  <a:lnTo>
                    <a:pt x="63" y="30"/>
                  </a:lnTo>
                  <a:lnTo>
                    <a:pt x="55" y="26"/>
                  </a:lnTo>
                  <a:lnTo>
                    <a:pt x="57" y="28"/>
                  </a:lnTo>
                  <a:lnTo>
                    <a:pt x="50" y="26"/>
                  </a:lnTo>
                  <a:lnTo>
                    <a:pt x="42" y="25"/>
                  </a:lnTo>
                  <a:lnTo>
                    <a:pt x="40" y="23"/>
                  </a:lnTo>
                  <a:lnTo>
                    <a:pt x="32" y="19"/>
                  </a:lnTo>
                  <a:lnTo>
                    <a:pt x="34" y="21"/>
                  </a:lnTo>
                  <a:lnTo>
                    <a:pt x="27" y="19"/>
                  </a:lnTo>
                  <a:lnTo>
                    <a:pt x="19" y="17"/>
                  </a:lnTo>
                  <a:lnTo>
                    <a:pt x="17" y="15"/>
                  </a:lnTo>
                  <a:lnTo>
                    <a:pt x="9" y="11"/>
                  </a:lnTo>
                  <a:lnTo>
                    <a:pt x="11" y="13"/>
                  </a:lnTo>
                  <a:lnTo>
                    <a:pt x="3" y="11"/>
                  </a:lnTo>
                  <a:lnTo>
                    <a:pt x="0" y="7"/>
                  </a:lnTo>
                  <a:lnTo>
                    <a:pt x="0" y="3"/>
                  </a:lnTo>
                  <a:lnTo>
                    <a:pt x="2" y="0"/>
                  </a:lnTo>
                  <a:lnTo>
                    <a:pt x="5" y="0"/>
                  </a:lnTo>
                  <a:lnTo>
                    <a:pt x="5"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73" name="Freeform 98"/>
            <p:cNvSpPr>
              <a:spLocks/>
            </p:cNvSpPr>
            <p:nvPr/>
          </p:nvSpPr>
          <p:spPr bwMode="auto">
            <a:xfrm>
              <a:off x="6257075" y="4869077"/>
              <a:ext cx="373263" cy="99187"/>
            </a:xfrm>
            <a:custGeom>
              <a:avLst/>
              <a:gdLst>
                <a:gd name="T0" fmla="*/ 13 w 393"/>
                <a:gd name="T1" fmla="*/ 2 h 109"/>
                <a:gd name="T2" fmla="*/ 23 w 393"/>
                <a:gd name="T3" fmla="*/ 3 h 109"/>
                <a:gd name="T4" fmla="*/ 29 w 393"/>
                <a:gd name="T5" fmla="*/ 7 h 109"/>
                <a:gd name="T6" fmla="*/ 44 w 393"/>
                <a:gd name="T7" fmla="*/ 11 h 109"/>
                <a:gd name="T8" fmla="*/ 59 w 393"/>
                <a:gd name="T9" fmla="*/ 15 h 109"/>
                <a:gd name="T10" fmla="*/ 77 w 393"/>
                <a:gd name="T11" fmla="*/ 19 h 109"/>
                <a:gd name="T12" fmla="*/ 92 w 393"/>
                <a:gd name="T13" fmla="*/ 23 h 109"/>
                <a:gd name="T14" fmla="*/ 101 w 393"/>
                <a:gd name="T15" fmla="*/ 26 h 109"/>
                <a:gd name="T16" fmla="*/ 107 w 393"/>
                <a:gd name="T17" fmla="*/ 28 h 109"/>
                <a:gd name="T18" fmla="*/ 123 w 393"/>
                <a:gd name="T19" fmla="*/ 32 h 109"/>
                <a:gd name="T20" fmla="*/ 138 w 393"/>
                <a:gd name="T21" fmla="*/ 36 h 109"/>
                <a:gd name="T22" fmla="*/ 153 w 393"/>
                <a:gd name="T23" fmla="*/ 40 h 109"/>
                <a:gd name="T24" fmla="*/ 169 w 393"/>
                <a:gd name="T25" fmla="*/ 44 h 109"/>
                <a:gd name="T26" fmla="*/ 184 w 393"/>
                <a:gd name="T27" fmla="*/ 48 h 109"/>
                <a:gd name="T28" fmla="*/ 201 w 393"/>
                <a:gd name="T29" fmla="*/ 51 h 109"/>
                <a:gd name="T30" fmla="*/ 217 w 393"/>
                <a:gd name="T31" fmla="*/ 55 h 109"/>
                <a:gd name="T32" fmla="*/ 226 w 393"/>
                <a:gd name="T33" fmla="*/ 57 h 109"/>
                <a:gd name="T34" fmla="*/ 232 w 393"/>
                <a:gd name="T35" fmla="*/ 61 h 109"/>
                <a:gd name="T36" fmla="*/ 247 w 393"/>
                <a:gd name="T37" fmla="*/ 65 h 109"/>
                <a:gd name="T38" fmla="*/ 263 w 393"/>
                <a:gd name="T39" fmla="*/ 69 h 109"/>
                <a:gd name="T40" fmla="*/ 278 w 393"/>
                <a:gd name="T41" fmla="*/ 73 h 109"/>
                <a:gd name="T42" fmla="*/ 286 w 393"/>
                <a:gd name="T43" fmla="*/ 74 h 109"/>
                <a:gd name="T44" fmla="*/ 293 w 393"/>
                <a:gd name="T45" fmla="*/ 74 h 109"/>
                <a:gd name="T46" fmla="*/ 309 w 393"/>
                <a:gd name="T47" fmla="*/ 78 h 109"/>
                <a:gd name="T48" fmla="*/ 326 w 393"/>
                <a:gd name="T49" fmla="*/ 82 h 109"/>
                <a:gd name="T50" fmla="*/ 341 w 393"/>
                <a:gd name="T51" fmla="*/ 86 h 109"/>
                <a:gd name="T52" fmla="*/ 357 w 393"/>
                <a:gd name="T53" fmla="*/ 90 h 109"/>
                <a:gd name="T54" fmla="*/ 372 w 393"/>
                <a:gd name="T55" fmla="*/ 94 h 109"/>
                <a:gd name="T56" fmla="*/ 388 w 393"/>
                <a:gd name="T57" fmla="*/ 98 h 109"/>
                <a:gd name="T58" fmla="*/ 393 w 393"/>
                <a:gd name="T59" fmla="*/ 103 h 109"/>
                <a:gd name="T60" fmla="*/ 386 w 393"/>
                <a:gd name="T61" fmla="*/ 109 h 109"/>
                <a:gd name="T62" fmla="*/ 370 w 393"/>
                <a:gd name="T63" fmla="*/ 105 h 109"/>
                <a:gd name="T64" fmla="*/ 355 w 393"/>
                <a:gd name="T65" fmla="*/ 101 h 109"/>
                <a:gd name="T66" fmla="*/ 340 w 393"/>
                <a:gd name="T67" fmla="*/ 98 h 109"/>
                <a:gd name="T68" fmla="*/ 324 w 393"/>
                <a:gd name="T69" fmla="*/ 94 h 109"/>
                <a:gd name="T70" fmla="*/ 307 w 393"/>
                <a:gd name="T71" fmla="*/ 90 h 109"/>
                <a:gd name="T72" fmla="*/ 292 w 393"/>
                <a:gd name="T73" fmla="*/ 86 h 109"/>
                <a:gd name="T74" fmla="*/ 286 w 393"/>
                <a:gd name="T75" fmla="*/ 86 h 109"/>
                <a:gd name="T76" fmla="*/ 276 w 393"/>
                <a:gd name="T77" fmla="*/ 84 h 109"/>
                <a:gd name="T78" fmla="*/ 261 w 393"/>
                <a:gd name="T79" fmla="*/ 80 h 109"/>
                <a:gd name="T80" fmla="*/ 245 w 393"/>
                <a:gd name="T81" fmla="*/ 76 h 109"/>
                <a:gd name="T82" fmla="*/ 230 w 393"/>
                <a:gd name="T83" fmla="*/ 73 h 109"/>
                <a:gd name="T84" fmla="*/ 221 w 393"/>
                <a:gd name="T85" fmla="*/ 67 h 109"/>
                <a:gd name="T86" fmla="*/ 215 w 393"/>
                <a:gd name="T87" fmla="*/ 67 h 109"/>
                <a:gd name="T88" fmla="*/ 199 w 393"/>
                <a:gd name="T89" fmla="*/ 63 h 109"/>
                <a:gd name="T90" fmla="*/ 182 w 393"/>
                <a:gd name="T91" fmla="*/ 59 h 109"/>
                <a:gd name="T92" fmla="*/ 167 w 393"/>
                <a:gd name="T93" fmla="*/ 55 h 109"/>
                <a:gd name="T94" fmla="*/ 151 w 393"/>
                <a:gd name="T95" fmla="*/ 51 h 109"/>
                <a:gd name="T96" fmla="*/ 136 w 393"/>
                <a:gd name="T97" fmla="*/ 48 h 109"/>
                <a:gd name="T98" fmla="*/ 121 w 393"/>
                <a:gd name="T99" fmla="*/ 44 h 109"/>
                <a:gd name="T100" fmla="*/ 105 w 393"/>
                <a:gd name="T101" fmla="*/ 40 h 109"/>
                <a:gd name="T102" fmla="*/ 96 w 393"/>
                <a:gd name="T103" fmla="*/ 36 h 109"/>
                <a:gd name="T104" fmla="*/ 90 w 393"/>
                <a:gd name="T105" fmla="*/ 34 h 109"/>
                <a:gd name="T106" fmla="*/ 75 w 393"/>
                <a:gd name="T107" fmla="*/ 30 h 109"/>
                <a:gd name="T108" fmla="*/ 57 w 393"/>
                <a:gd name="T109" fmla="*/ 26 h 109"/>
                <a:gd name="T110" fmla="*/ 42 w 393"/>
                <a:gd name="T111" fmla="*/ 23 h 109"/>
                <a:gd name="T112" fmla="*/ 27 w 393"/>
                <a:gd name="T113" fmla="*/ 19 h 109"/>
                <a:gd name="T114" fmla="*/ 17 w 393"/>
                <a:gd name="T115" fmla="*/ 13 h 109"/>
                <a:gd name="T116" fmla="*/ 11 w 393"/>
                <a:gd name="T117" fmla="*/ 13 h 109"/>
                <a:gd name="T118" fmla="*/ 0 w 393"/>
                <a:gd name="T119" fmla="*/ 7 h 109"/>
                <a:gd name="T120" fmla="*/ 2 w 393"/>
                <a:gd name="T121" fmla="*/ 0 h 109"/>
                <a:gd name="T122" fmla="*/ 5 w 393"/>
                <a:gd name="T123"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3" h="109">
                  <a:moveTo>
                    <a:pt x="5" y="0"/>
                  </a:moveTo>
                  <a:lnTo>
                    <a:pt x="13" y="2"/>
                  </a:lnTo>
                  <a:lnTo>
                    <a:pt x="21" y="3"/>
                  </a:lnTo>
                  <a:lnTo>
                    <a:pt x="23" y="3"/>
                  </a:lnTo>
                  <a:lnTo>
                    <a:pt x="30" y="7"/>
                  </a:lnTo>
                  <a:lnTo>
                    <a:pt x="29" y="7"/>
                  </a:lnTo>
                  <a:lnTo>
                    <a:pt x="36" y="9"/>
                  </a:lnTo>
                  <a:lnTo>
                    <a:pt x="44" y="11"/>
                  </a:lnTo>
                  <a:lnTo>
                    <a:pt x="52" y="13"/>
                  </a:lnTo>
                  <a:lnTo>
                    <a:pt x="59" y="15"/>
                  </a:lnTo>
                  <a:lnTo>
                    <a:pt x="67" y="17"/>
                  </a:lnTo>
                  <a:lnTo>
                    <a:pt x="77" y="19"/>
                  </a:lnTo>
                  <a:lnTo>
                    <a:pt x="84" y="21"/>
                  </a:lnTo>
                  <a:lnTo>
                    <a:pt x="92" y="23"/>
                  </a:lnTo>
                  <a:lnTo>
                    <a:pt x="94" y="23"/>
                  </a:lnTo>
                  <a:lnTo>
                    <a:pt x="101" y="26"/>
                  </a:lnTo>
                  <a:lnTo>
                    <a:pt x="100" y="26"/>
                  </a:lnTo>
                  <a:lnTo>
                    <a:pt x="107" y="28"/>
                  </a:lnTo>
                  <a:lnTo>
                    <a:pt x="115" y="30"/>
                  </a:lnTo>
                  <a:lnTo>
                    <a:pt x="123" y="32"/>
                  </a:lnTo>
                  <a:lnTo>
                    <a:pt x="130" y="34"/>
                  </a:lnTo>
                  <a:lnTo>
                    <a:pt x="138" y="36"/>
                  </a:lnTo>
                  <a:lnTo>
                    <a:pt x="146" y="38"/>
                  </a:lnTo>
                  <a:lnTo>
                    <a:pt x="153" y="40"/>
                  </a:lnTo>
                  <a:lnTo>
                    <a:pt x="161" y="42"/>
                  </a:lnTo>
                  <a:lnTo>
                    <a:pt x="169" y="44"/>
                  </a:lnTo>
                  <a:lnTo>
                    <a:pt x="176" y="46"/>
                  </a:lnTo>
                  <a:lnTo>
                    <a:pt x="184" y="48"/>
                  </a:lnTo>
                  <a:lnTo>
                    <a:pt x="192" y="50"/>
                  </a:lnTo>
                  <a:lnTo>
                    <a:pt x="201" y="51"/>
                  </a:lnTo>
                  <a:lnTo>
                    <a:pt x="209" y="53"/>
                  </a:lnTo>
                  <a:lnTo>
                    <a:pt x="217" y="55"/>
                  </a:lnTo>
                  <a:lnTo>
                    <a:pt x="224" y="57"/>
                  </a:lnTo>
                  <a:lnTo>
                    <a:pt x="226" y="57"/>
                  </a:lnTo>
                  <a:lnTo>
                    <a:pt x="234" y="61"/>
                  </a:lnTo>
                  <a:lnTo>
                    <a:pt x="232" y="61"/>
                  </a:lnTo>
                  <a:lnTo>
                    <a:pt x="240" y="63"/>
                  </a:lnTo>
                  <a:lnTo>
                    <a:pt x="247" y="65"/>
                  </a:lnTo>
                  <a:lnTo>
                    <a:pt x="255" y="67"/>
                  </a:lnTo>
                  <a:lnTo>
                    <a:pt x="263" y="69"/>
                  </a:lnTo>
                  <a:lnTo>
                    <a:pt x="270" y="71"/>
                  </a:lnTo>
                  <a:lnTo>
                    <a:pt x="278" y="73"/>
                  </a:lnTo>
                  <a:lnTo>
                    <a:pt x="286" y="74"/>
                  </a:lnTo>
                  <a:lnTo>
                    <a:pt x="286" y="74"/>
                  </a:lnTo>
                  <a:lnTo>
                    <a:pt x="293" y="74"/>
                  </a:lnTo>
                  <a:lnTo>
                    <a:pt x="293" y="74"/>
                  </a:lnTo>
                  <a:lnTo>
                    <a:pt x="301" y="76"/>
                  </a:lnTo>
                  <a:lnTo>
                    <a:pt x="309" y="78"/>
                  </a:lnTo>
                  <a:lnTo>
                    <a:pt x="318" y="80"/>
                  </a:lnTo>
                  <a:lnTo>
                    <a:pt x="326" y="82"/>
                  </a:lnTo>
                  <a:lnTo>
                    <a:pt x="334" y="84"/>
                  </a:lnTo>
                  <a:lnTo>
                    <a:pt x="341" y="86"/>
                  </a:lnTo>
                  <a:lnTo>
                    <a:pt x="349" y="88"/>
                  </a:lnTo>
                  <a:lnTo>
                    <a:pt x="357" y="90"/>
                  </a:lnTo>
                  <a:lnTo>
                    <a:pt x="364" y="92"/>
                  </a:lnTo>
                  <a:lnTo>
                    <a:pt x="372" y="94"/>
                  </a:lnTo>
                  <a:lnTo>
                    <a:pt x="380" y="96"/>
                  </a:lnTo>
                  <a:lnTo>
                    <a:pt x="388" y="98"/>
                  </a:lnTo>
                  <a:lnTo>
                    <a:pt x="391" y="99"/>
                  </a:lnTo>
                  <a:lnTo>
                    <a:pt x="393" y="103"/>
                  </a:lnTo>
                  <a:lnTo>
                    <a:pt x="389" y="107"/>
                  </a:lnTo>
                  <a:lnTo>
                    <a:pt x="386" y="109"/>
                  </a:lnTo>
                  <a:lnTo>
                    <a:pt x="378" y="107"/>
                  </a:lnTo>
                  <a:lnTo>
                    <a:pt x="370" y="105"/>
                  </a:lnTo>
                  <a:lnTo>
                    <a:pt x="363" y="103"/>
                  </a:lnTo>
                  <a:lnTo>
                    <a:pt x="355" y="101"/>
                  </a:lnTo>
                  <a:lnTo>
                    <a:pt x="347" y="99"/>
                  </a:lnTo>
                  <a:lnTo>
                    <a:pt x="340" y="98"/>
                  </a:lnTo>
                  <a:lnTo>
                    <a:pt x="332" y="96"/>
                  </a:lnTo>
                  <a:lnTo>
                    <a:pt x="324" y="94"/>
                  </a:lnTo>
                  <a:lnTo>
                    <a:pt x="316" y="92"/>
                  </a:lnTo>
                  <a:lnTo>
                    <a:pt x="307" y="90"/>
                  </a:lnTo>
                  <a:lnTo>
                    <a:pt x="299" y="88"/>
                  </a:lnTo>
                  <a:lnTo>
                    <a:pt x="292" y="86"/>
                  </a:lnTo>
                  <a:lnTo>
                    <a:pt x="293" y="86"/>
                  </a:lnTo>
                  <a:lnTo>
                    <a:pt x="286" y="86"/>
                  </a:lnTo>
                  <a:lnTo>
                    <a:pt x="284" y="86"/>
                  </a:lnTo>
                  <a:lnTo>
                    <a:pt x="276" y="84"/>
                  </a:lnTo>
                  <a:lnTo>
                    <a:pt x="269" y="82"/>
                  </a:lnTo>
                  <a:lnTo>
                    <a:pt x="261" y="80"/>
                  </a:lnTo>
                  <a:lnTo>
                    <a:pt x="253" y="78"/>
                  </a:lnTo>
                  <a:lnTo>
                    <a:pt x="245" y="76"/>
                  </a:lnTo>
                  <a:lnTo>
                    <a:pt x="238" y="74"/>
                  </a:lnTo>
                  <a:lnTo>
                    <a:pt x="230" y="73"/>
                  </a:lnTo>
                  <a:lnTo>
                    <a:pt x="228" y="71"/>
                  </a:lnTo>
                  <a:lnTo>
                    <a:pt x="221" y="67"/>
                  </a:lnTo>
                  <a:lnTo>
                    <a:pt x="222" y="69"/>
                  </a:lnTo>
                  <a:lnTo>
                    <a:pt x="215" y="67"/>
                  </a:lnTo>
                  <a:lnTo>
                    <a:pt x="207" y="65"/>
                  </a:lnTo>
                  <a:lnTo>
                    <a:pt x="199" y="63"/>
                  </a:lnTo>
                  <a:lnTo>
                    <a:pt x="190" y="61"/>
                  </a:lnTo>
                  <a:lnTo>
                    <a:pt x="182" y="59"/>
                  </a:lnTo>
                  <a:lnTo>
                    <a:pt x="174" y="57"/>
                  </a:lnTo>
                  <a:lnTo>
                    <a:pt x="167" y="55"/>
                  </a:lnTo>
                  <a:lnTo>
                    <a:pt x="159" y="53"/>
                  </a:lnTo>
                  <a:lnTo>
                    <a:pt x="151" y="51"/>
                  </a:lnTo>
                  <a:lnTo>
                    <a:pt x="144" y="50"/>
                  </a:lnTo>
                  <a:lnTo>
                    <a:pt x="136" y="48"/>
                  </a:lnTo>
                  <a:lnTo>
                    <a:pt x="128" y="46"/>
                  </a:lnTo>
                  <a:lnTo>
                    <a:pt x="121" y="44"/>
                  </a:lnTo>
                  <a:lnTo>
                    <a:pt x="113" y="42"/>
                  </a:lnTo>
                  <a:lnTo>
                    <a:pt x="105" y="40"/>
                  </a:lnTo>
                  <a:lnTo>
                    <a:pt x="98" y="38"/>
                  </a:lnTo>
                  <a:lnTo>
                    <a:pt x="96" y="36"/>
                  </a:lnTo>
                  <a:lnTo>
                    <a:pt x="88" y="32"/>
                  </a:lnTo>
                  <a:lnTo>
                    <a:pt x="90" y="34"/>
                  </a:lnTo>
                  <a:lnTo>
                    <a:pt x="82" y="32"/>
                  </a:lnTo>
                  <a:lnTo>
                    <a:pt x="75" y="30"/>
                  </a:lnTo>
                  <a:lnTo>
                    <a:pt x="65" y="28"/>
                  </a:lnTo>
                  <a:lnTo>
                    <a:pt x="57" y="26"/>
                  </a:lnTo>
                  <a:lnTo>
                    <a:pt x="50" y="25"/>
                  </a:lnTo>
                  <a:lnTo>
                    <a:pt x="42" y="23"/>
                  </a:lnTo>
                  <a:lnTo>
                    <a:pt x="34" y="21"/>
                  </a:lnTo>
                  <a:lnTo>
                    <a:pt x="27" y="19"/>
                  </a:lnTo>
                  <a:lnTo>
                    <a:pt x="25" y="17"/>
                  </a:lnTo>
                  <a:lnTo>
                    <a:pt x="17" y="13"/>
                  </a:lnTo>
                  <a:lnTo>
                    <a:pt x="19" y="15"/>
                  </a:lnTo>
                  <a:lnTo>
                    <a:pt x="11" y="13"/>
                  </a:lnTo>
                  <a:lnTo>
                    <a:pt x="4" y="11"/>
                  </a:lnTo>
                  <a:lnTo>
                    <a:pt x="0" y="7"/>
                  </a:lnTo>
                  <a:lnTo>
                    <a:pt x="0" y="3"/>
                  </a:lnTo>
                  <a:lnTo>
                    <a:pt x="2" y="0"/>
                  </a:lnTo>
                  <a:lnTo>
                    <a:pt x="5" y="0"/>
                  </a:lnTo>
                  <a:lnTo>
                    <a:pt x="5"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74" name="Freeform 99"/>
            <p:cNvSpPr>
              <a:spLocks/>
            </p:cNvSpPr>
            <p:nvPr/>
          </p:nvSpPr>
          <p:spPr bwMode="auto">
            <a:xfrm>
              <a:off x="6618969" y="4957444"/>
              <a:ext cx="373263" cy="77547"/>
            </a:xfrm>
            <a:custGeom>
              <a:avLst/>
              <a:gdLst>
                <a:gd name="T0" fmla="*/ 21 w 393"/>
                <a:gd name="T1" fmla="*/ 3 h 86"/>
                <a:gd name="T2" fmla="*/ 36 w 393"/>
                <a:gd name="T3" fmla="*/ 7 h 86"/>
                <a:gd name="T4" fmla="*/ 52 w 393"/>
                <a:gd name="T5" fmla="*/ 9 h 86"/>
                <a:gd name="T6" fmla="*/ 77 w 393"/>
                <a:gd name="T7" fmla="*/ 15 h 86"/>
                <a:gd name="T8" fmla="*/ 100 w 393"/>
                <a:gd name="T9" fmla="*/ 21 h 86"/>
                <a:gd name="T10" fmla="*/ 107 w 393"/>
                <a:gd name="T11" fmla="*/ 21 h 86"/>
                <a:gd name="T12" fmla="*/ 130 w 393"/>
                <a:gd name="T13" fmla="*/ 26 h 86"/>
                <a:gd name="T14" fmla="*/ 153 w 393"/>
                <a:gd name="T15" fmla="*/ 32 h 86"/>
                <a:gd name="T16" fmla="*/ 161 w 393"/>
                <a:gd name="T17" fmla="*/ 32 h 86"/>
                <a:gd name="T18" fmla="*/ 186 w 393"/>
                <a:gd name="T19" fmla="*/ 38 h 86"/>
                <a:gd name="T20" fmla="*/ 201 w 393"/>
                <a:gd name="T21" fmla="*/ 40 h 86"/>
                <a:gd name="T22" fmla="*/ 217 w 393"/>
                <a:gd name="T23" fmla="*/ 44 h 86"/>
                <a:gd name="T24" fmla="*/ 232 w 393"/>
                <a:gd name="T25" fmla="*/ 48 h 86"/>
                <a:gd name="T26" fmla="*/ 247 w 393"/>
                <a:gd name="T27" fmla="*/ 49 h 86"/>
                <a:gd name="T28" fmla="*/ 263 w 393"/>
                <a:gd name="T29" fmla="*/ 53 h 86"/>
                <a:gd name="T30" fmla="*/ 278 w 393"/>
                <a:gd name="T31" fmla="*/ 55 h 86"/>
                <a:gd name="T32" fmla="*/ 294 w 393"/>
                <a:gd name="T33" fmla="*/ 59 h 86"/>
                <a:gd name="T34" fmla="*/ 311 w 393"/>
                <a:gd name="T35" fmla="*/ 61 h 86"/>
                <a:gd name="T36" fmla="*/ 326 w 393"/>
                <a:gd name="T37" fmla="*/ 65 h 86"/>
                <a:gd name="T38" fmla="*/ 342 w 393"/>
                <a:gd name="T39" fmla="*/ 67 h 86"/>
                <a:gd name="T40" fmla="*/ 357 w 393"/>
                <a:gd name="T41" fmla="*/ 69 h 86"/>
                <a:gd name="T42" fmla="*/ 372 w 393"/>
                <a:gd name="T43" fmla="*/ 72 h 86"/>
                <a:gd name="T44" fmla="*/ 388 w 393"/>
                <a:gd name="T45" fmla="*/ 74 h 86"/>
                <a:gd name="T46" fmla="*/ 391 w 393"/>
                <a:gd name="T47" fmla="*/ 84 h 86"/>
                <a:gd name="T48" fmla="*/ 378 w 393"/>
                <a:gd name="T49" fmla="*/ 86 h 86"/>
                <a:gd name="T50" fmla="*/ 355 w 393"/>
                <a:gd name="T51" fmla="*/ 80 h 86"/>
                <a:gd name="T52" fmla="*/ 347 w 393"/>
                <a:gd name="T53" fmla="*/ 80 h 86"/>
                <a:gd name="T54" fmla="*/ 334 w 393"/>
                <a:gd name="T55" fmla="*/ 76 h 86"/>
                <a:gd name="T56" fmla="*/ 317 w 393"/>
                <a:gd name="T57" fmla="*/ 74 h 86"/>
                <a:gd name="T58" fmla="*/ 303 w 393"/>
                <a:gd name="T59" fmla="*/ 71 h 86"/>
                <a:gd name="T60" fmla="*/ 284 w 393"/>
                <a:gd name="T61" fmla="*/ 69 h 86"/>
                <a:gd name="T62" fmla="*/ 270 w 393"/>
                <a:gd name="T63" fmla="*/ 65 h 86"/>
                <a:gd name="T64" fmla="*/ 253 w 393"/>
                <a:gd name="T65" fmla="*/ 63 h 86"/>
                <a:gd name="T66" fmla="*/ 240 w 393"/>
                <a:gd name="T67" fmla="*/ 59 h 86"/>
                <a:gd name="T68" fmla="*/ 222 w 393"/>
                <a:gd name="T69" fmla="*/ 57 h 86"/>
                <a:gd name="T70" fmla="*/ 199 w 393"/>
                <a:gd name="T71" fmla="*/ 51 h 86"/>
                <a:gd name="T72" fmla="*/ 192 w 393"/>
                <a:gd name="T73" fmla="*/ 51 h 86"/>
                <a:gd name="T74" fmla="*/ 167 w 393"/>
                <a:gd name="T75" fmla="*/ 46 h 86"/>
                <a:gd name="T76" fmla="*/ 153 w 393"/>
                <a:gd name="T77" fmla="*/ 44 h 86"/>
                <a:gd name="T78" fmla="*/ 136 w 393"/>
                <a:gd name="T79" fmla="*/ 40 h 86"/>
                <a:gd name="T80" fmla="*/ 113 w 393"/>
                <a:gd name="T81" fmla="*/ 34 h 86"/>
                <a:gd name="T82" fmla="*/ 100 w 393"/>
                <a:gd name="T83" fmla="*/ 32 h 86"/>
                <a:gd name="T84" fmla="*/ 82 w 393"/>
                <a:gd name="T85" fmla="*/ 28 h 86"/>
                <a:gd name="T86" fmla="*/ 59 w 393"/>
                <a:gd name="T87" fmla="*/ 23 h 86"/>
                <a:gd name="T88" fmla="*/ 44 w 393"/>
                <a:gd name="T89" fmla="*/ 19 h 86"/>
                <a:gd name="T90" fmla="*/ 27 w 393"/>
                <a:gd name="T91" fmla="*/ 17 h 86"/>
                <a:gd name="T92" fmla="*/ 4 w 393"/>
                <a:gd name="T93" fmla="*/ 11 h 86"/>
                <a:gd name="T94" fmla="*/ 2 w 393"/>
                <a:gd name="T9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3" h="86">
                  <a:moveTo>
                    <a:pt x="6" y="0"/>
                  </a:moveTo>
                  <a:lnTo>
                    <a:pt x="13" y="1"/>
                  </a:lnTo>
                  <a:lnTo>
                    <a:pt x="21" y="3"/>
                  </a:lnTo>
                  <a:lnTo>
                    <a:pt x="29" y="5"/>
                  </a:lnTo>
                  <a:lnTo>
                    <a:pt x="36" y="7"/>
                  </a:lnTo>
                  <a:lnTo>
                    <a:pt x="36" y="7"/>
                  </a:lnTo>
                  <a:lnTo>
                    <a:pt x="44" y="7"/>
                  </a:lnTo>
                  <a:lnTo>
                    <a:pt x="44" y="7"/>
                  </a:lnTo>
                  <a:lnTo>
                    <a:pt x="52" y="9"/>
                  </a:lnTo>
                  <a:lnTo>
                    <a:pt x="61" y="11"/>
                  </a:lnTo>
                  <a:lnTo>
                    <a:pt x="69" y="13"/>
                  </a:lnTo>
                  <a:lnTo>
                    <a:pt x="77" y="15"/>
                  </a:lnTo>
                  <a:lnTo>
                    <a:pt x="84" y="17"/>
                  </a:lnTo>
                  <a:lnTo>
                    <a:pt x="92" y="19"/>
                  </a:lnTo>
                  <a:lnTo>
                    <a:pt x="100" y="21"/>
                  </a:lnTo>
                  <a:lnTo>
                    <a:pt x="100" y="21"/>
                  </a:lnTo>
                  <a:lnTo>
                    <a:pt x="107" y="21"/>
                  </a:lnTo>
                  <a:lnTo>
                    <a:pt x="107" y="21"/>
                  </a:lnTo>
                  <a:lnTo>
                    <a:pt x="115" y="23"/>
                  </a:lnTo>
                  <a:lnTo>
                    <a:pt x="123" y="24"/>
                  </a:lnTo>
                  <a:lnTo>
                    <a:pt x="130" y="26"/>
                  </a:lnTo>
                  <a:lnTo>
                    <a:pt x="138" y="28"/>
                  </a:lnTo>
                  <a:lnTo>
                    <a:pt x="146" y="30"/>
                  </a:lnTo>
                  <a:lnTo>
                    <a:pt x="153" y="32"/>
                  </a:lnTo>
                  <a:lnTo>
                    <a:pt x="153" y="32"/>
                  </a:lnTo>
                  <a:lnTo>
                    <a:pt x="161" y="32"/>
                  </a:lnTo>
                  <a:lnTo>
                    <a:pt x="161" y="32"/>
                  </a:lnTo>
                  <a:lnTo>
                    <a:pt x="169" y="34"/>
                  </a:lnTo>
                  <a:lnTo>
                    <a:pt x="176" y="36"/>
                  </a:lnTo>
                  <a:lnTo>
                    <a:pt x="186" y="38"/>
                  </a:lnTo>
                  <a:lnTo>
                    <a:pt x="194" y="40"/>
                  </a:lnTo>
                  <a:lnTo>
                    <a:pt x="194" y="40"/>
                  </a:lnTo>
                  <a:lnTo>
                    <a:pt x="201" y="40"/>
                  </a:lnTo>
                  <a:lnTo>
                    <a:pt x="201" y="40"/>
                  </a:lnTo>
                  <a:lnTo>
                    <a:pt x="209" y="42"/>
                  </a:lnTo>
                  <a:lnTo>
                    <a:pt x="217" y="44"/>
                  </a:lnTo>
                  <a:lnTo>
                    <a:pt x="224" y="46"/>
                  </a:lnTo>
                  <a:lnTo>
                    <a:pt x="232" y="48"/>
                  </a:lnTo>
                  <a:lnTo>
                    <a:pt x="232" y="48"/>
                  </a:lnTo>
                  <a:lnTo>
                    <a:pt x="240" y="48"/>
                  </a:lnTo>
                  <a:lnTo>
                    <a:pt x="240" y="48"/>
                  </a:lnTo>
                  <a:lnTo>
                    <a:pt x="247" y="49"/>
                  </a:lnTo>
                  <a:lnTo>
                    <a:pt x="255" y="51"/>
                  </a:lnTo>
                  <a:lnTo>
                    <a:pt x="263" y="53"/>
                  </a:lnTo>
                  <a:lnTo>
                    <a:pt x="263" y="53"/>
                  </a:lnTo>
                  <a:lnTo>
                    <a:pt x="270" y="53"/>
                  </a:lnTo>
                  <a:lnTo>
                    <a:pt x="270" y="53"/>
                  </a:lnTo>
                  <a:lnTo>
                    <a:pt x="278" y="55"/>
                  </a:lnTo>
                  <a:lnTo>
                    <a:pt x="286" y="57"/>
                  </a:lnTo>
                  <a:lnTo>
                    <a:pt x="294" y="59"/>
                  </a:lnTo>
                  <a:lnTo>
                    <a:pt x="294" y="59"/>
                  </a:lnTo>
                  <a:lnTo>
                    <a:pt x="303" y="59"/>
                  </a:lnTo>
                  <a:lnTo>
                    <a:pt x="303" y="59"/>
                  </a:lnTo>
                  <a:lnTo>
                    <a:pt x="311" y="61"/>
                  </a:lnTo>
                  <a:lnTo>
                    <a:pt x="318" y="63"/>
                  </a:lnTo>
                  <a:lnTo>
                    <a:pt x="326" y="65"/>
                  </a:lnTo>
                  <a:lnTo>
                    <a:pt x="326" y="65"/>
                  </a:lnTo>
                  <a:lnTo>
                    <a:pt x="334" y="65"/>
                  </a:lnTo>
                  <a:lnTo>
                    <a:pt x="334" y="65"/>
                  </a:lnTo>
                  <a:lnTo>
                    <a:pt x="342" y="67"/>
                  </a:lnTo>
                  <a:lnTo>
                    <a:pt x="349" y="69"/>
                  </a:lnTo>
                  <a:lnTo>
                    <a:pt x="349" y="69"/>
                  </a:lnTo>
                  <a:lnTo>
                    <a:pt x="357" y="69"/>
                  </a:lnTo>
                  <a:lnTo>
                    <a:pt x="357" y="69"/>
                  </a:lnTo>
                  <a:lnTo>
                    <a:pt x="365" y="71"/>
                  </a:lnTo>
                  <a:lnTo>
                    <a:pt x="372" y="72"/>
                  </a:lnTo>
                  <a:lnTo>
                    <a:pt x="380" y="74"/>
                  </a:lnTo>
                  <a:lnTo>
                    <a:pt x="380" y="74"/>
                  </a:lnTo>
                  <a:lnTo>
                    <a:pt x="388" y="74"/>
                  </a:lnTo>
                  <a:lnTo>
                    <a:pt x="391" y="74"/>
                  </a:lnTo>
                  <a:lnTo>
                    <a:pt x="393" y="80"/>
                  </a:lnTo>
                  <a:lnTo>
                    <a:pt x="391" y="84"/>
                  </a:lnTo>
                  <a:lnTo>
                    <a:pt x="388" y="86"/>
                  </a:lnTo>
                  <a:lnTo>
                    <a:pt x="380" y="86"/>
                  </a:lnTo>
                  <a:lnTo>
                    <a:pt x="378" y="86"/>
                  </a:lnTo>
                  <a:lnTo>
                    <a:pt x="370" y="84"/>
                  </a:lnTo>
                  <a:lnTo>
                    <a:pt x="363" y="82"/>
                  </a:lnTo>
                  <a:lnTo>
                    <a:pt x="355" y="80"/>
                  </a:lnTo>
                  <a:lnTo>
                    <a:pt x="357" y="80"/>
                  </a:lnTo>
                  <a:lnTo>
                    <a:pt x="349" y="80"/>
                  </a:lnTo>
                  <a:lnTo>
                    <a:pt x="347" y="80"/>
                  </a:lnTo>
                  <a:lnTo>
                    <a:pt x="340" y="78"/>
                  </a:lnTo>
                  <a:lnTo>
                    <a:pt x="332" y="76"/>
                  </a:lnTo>
                  <a:lnTo>
                    <a:pt x="334" y="76"/>
                  </a:lnTo>
                  <a:lnTo>
                    <a:pt x="326" y="76"/>
                  </a:lnTo>
                  <a:lnTo>
                    <a:pt x="324" y="76"/>
                  </a:lnTo>
                  <a:lnTo>
                    <a:pt x="317" y="74"/>
                  </a:lnTo>
                  <a:lnTo>
                    <a:pt x="309" y="72"/>
                  </a:lnTo>
                  <a:lnTo>
                    <a:pt x="301" y="71"/>
                  </a:lnTo>
                  <a:lnTo>
                    <a:pt x="303" y="71"/>
                  </a:lnTo>
                  <a:lnTo>
                    <a:pt x="294" y="71"/>
                  </a:lnTo>
                  <a:lnTo>
                    <a:pt x="292" y="71"/>
                  </a:lnTo>
                  <a:lnTo>
                    <a:pt x="284" y="69"/>
                  </a:lnTo>
                  <a:lnTo>
                    <a:pt x="276" y="67"/>
                  </a:lnTo>
                  <a:lnTo>
                    <a:pt x="269" y="65"/>
                  </a:lnTo>
                  <a:lnTo>
                    <a:pt x="270" y="65"/>
                  </a:lnTo>
                  <a:lnTo>
                    <a:pt x="263" y="65"/>
                  </a:lnTo>
                  <a:lnTo>
                    <a:pt x="261" y="65"/>
                  </a:lnTo>
                  <a:lnTo>
                    <a:pt x="253" y="63"/>
                  </a:lnTo>
                  <a:lnTo>
                    <a:pt x="246" y="61"/>
                  </a:lnTo>
                  <a:lnTo>
                    <a:pt x="238" y="59"/>
                  </a:lnTo>
                  <a:lnTo>
                    <a:pt x="240" y="59"/>
                  </a:lnTo>
                  <a:lnTo>
                    <a:pt x="232" y="59"/>
                  </a:lnTo>
                  <a:lnTo>
                    <a:pt x="230" y="59"/>
                  </a:lnTo>
                  <a:lnTo>
                    <a:pt x="222" y="57"/>
                  </a:lnTo>
                  <a:lnTo>
                    <a:pt x="215" y="55"/>
                  </a:lnTo>
                  <a:lnTo>
                    <a:pt x="207" y="53"/>
                  </a:lnTo>
                  <a:lnTo>
                    <a:pt x="199" y="51"/>
                  </a:lnTo>
                  <a:lnTo>
                    <a:pt x="201" y="51"/>
                  </a:lnTo>
                  <a:lnTo>
                    <a:pt x="194" y="51"/>
                  </a:lnTo>
                  <a:lnTo>
                    <a:pt x="192" y="51"/>
                  </a:lnTo>
                  <a:lnTo>
                    <a:pt x="184" y="49"/>
                  </a:lnTo>
                  <a:lnTo>
                    <a:pt x="174" y="48"/>
                  </a:lnTo>
                  <a:lnTo>
                    <a:pt x="167" y="46"/>
                  </a:lnTo>
                  <a:lnTo>
                    <a:pt x="159" y="44"/>
                  </a:lnTo>
                  <a:lnTo>
                    <a:pt x="161" y="44"/>
                  </a:lnTo>
                  <a:lnTo>
                    <a:pt x="153" y="44"/>
                  </a:lnTo>
                  <a:lnTo>
                    <a:pt x="151" y="44"/>
                  </a:lnTo>
                  <a:lnTo>
                    <a:pt x="144" y="42"/>
                  </a:lnTo>
                  <a:lnTo>
                    <a:pt x="136" y="40"/>
                  </a:lnTo>
                  <a:lnTo>
                    <a:pt x="128" y="38"/>
                  </a:lnTo>
                  <a:lnTo>
                    <a:pt x="121" y="36"/>
                  </a:lnTo>
                  <a:lnTo>
                    <a:pt x="113" y="34"/>
                  </a:lnTo>
                  <a:lnTo>
                    <a:pt x="105" y="32"/>
                  </a:lnTo>
                  <a:lnTo>
                    <a:pt x="107" y="32"/>
                  </a:lnTo>
                  <a:lnTo>
                    <a:pt x="100" y="32"/>
                  </a:lnTo>
                  <a:lnTo>
                    <a:pt x="98" y="32"/>
                  </a:lnTo>
                  <a:lnTo>
                    <a:pt x="90" y="30"/>
                  </a:lnTo>
                  <a:lnTo>
                    <a:pt x="82" y="28"/>
                  </a:lnTo>
                  <a:lnTo>
                    <a:pt x="75" y="26"/>
                  </a:lnTo>
                  <a:lnTo>
                    <a:pt x="67" y="24"/>
                  </a:lnTo>
                  <a:lnTo>
                    <a:pt x="59" y="23"/>
                  </a:lnTo>
                  <a:lnTo>
                    <a:pt x="50" y="21"/>
                  </a:lnTo>
                  <a:lnTo>
                    <a:pt x="42" y="19"/>
                  </a:lnTo>
                  <a:lnTo>
                    <a:pt x="44" y="19"/>
                  </a:lnTo>
                  <a:lnTo>
                    <a:pt x="36" y="19"/>
                  </a:lnTo>
                  <a:lnTo>
                    <a:pt x="34" y="19"/>
                  </a:lnTo>
                  <a:lnTo>
                    <a:pt x="27" y="17"/>
                  </a:lnTo>
                  <a:lnTo>
                    <a:pt x="19" y="15"/>
                  </a:lnTo>
                  <a:lnTo>
                    <a:pt x="11" y="13"/>
                  </a:lnTo>
                  <a:lnTo>
                    <a:pt x="4" y="11"/>
                  </a:lnTo>
                  <a:lnTo>
                    <a:pt x="0" y="7"/>
                  </a:lnTo>
                  <a:lnTo>
                    <a:pt x="0" y="3"/>
                  </a:lnTo>
                  <a:lnTo>
                    <a:pt x="2" y="0"/>
                  </a:lnTo>
                  <a:lnTo>
                    <a:pt x="6" y="0"/>
                  </a:lnTo>
                  <a:lnTo>
                    <a:pt x="6"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75" name="Freeform 100"/>
            <p:cNvSpPr>
              <a:spLocks/>
            </p:cNvSpPr>
            <p:nvPr/>
          </p:nvSpPr>
          <p:spPr bwMode="auto">
            <a:xfrm>
              <a:off x="6980864" y="5024169"/>
              <a:ext cx="373263" cy="59513"/>
            </a:xfrm>
            <a:custGeom>
              <a:avLst/>
              <a:gdLst>
                <a:gd name="T0" fmla="*/ 21 w 393"/>
                <a:gd name="T1" fmla="*/ 4 h 66"/>
                <a:gd name="T2" fmla="*/ 29 w 393"/>
                <a:gd name="T3" fmla="*/ 4 h 66"/>
                <a:gd name="T4" fmla="*/ 46 w 393"/>
                <a:gd name="T5" fmla="*/ 8 h 66"/>
                <a:gd name="T6" fmla="*/ 61 w 393"/>
                <a:gd name="T7" fmla="*/ 10 h 66"/>
                <a:gd name="T8" fmla="*/ 77 w 393"/>
                <a:gd name="T9" fmla="*/ 12 h 66"/>
                <a:gd name="T10" fmla="*/ 92 w 393"/>
                <a:gd name="T11" fmla="*/ 16 h 66"/>
                <a:gd name="T12" fmla="*/ 100 w 393"/>
                <a:gd name="T13" fmla="*/ 16 h 66"/>
                <a:gd name="T14" fmla="*/ 115 w 393"/>
                <a:gd name="T15" fmla="*/ 18 h 66"/>
                <a:gd name="T16" fmla="*/ 130 w 393"/>
                <a:gd name="T17" fmla="*/ 22 h 66"/>
                <a:gd name="T18" fmla="*/ 138 w 393"/>
                <a:gd name="T19" fmla="*/ 22 h 66"/>
                <a:gd name="T20" fmla="*/ 153 w 393"/>
                <a:gd name="T21" fmla="*/ 23 h 66"/>
                <a:gd name="T22" fmla="*/ 171 w 393"/>
                <a:gd name="T23" fmla="*/ 27 h 66"/>
                <a:gd name="T24" fmla="*/ 178 w 393"/>
                <a:gd name="T25" fmla="*/ 27 h 66"/>
                <a:gd name="T26" fmla="*/ 194 w 393"/>
                <a:gd name="T27" fmla="*/ 29 h 66"/>
                <a:gd name="T28" fmla="*/ 209 w 393"/>
                <a:gd name="T29" fmla="*/ 33 h 66"/>
                <a:gd name="T30" fmla="*/ 217 w 393"/>
                <a:gd name="T31" fmla="*/ 33 h 66"/>
                <a:gd name="T32" fmla="*/ 232 w 393"/>
                <a:gd name="T33" fmla="*/ 35 h 66"/>
                <a:gd name="T34" fmla="*/ 240 w 393"/>
                <a:gd name="T35" fmla="*/ 37 h 66"/>
                <a:gd name="T36" fmla="*/ 255 w 393"/>
                <a:gd name="T37" fmla="*/ 39 h 66"/>
                <a:gd name="T38" fmla="*/ 263 w 393"/>
                <a:gd name="T39" fmla="*/ 39 h 66"/>
                <a:gd name="T40" fmla="*/ 278 w 393"/>
                <a:gd name="T41" fmla="*/ 41 h 66"/>
                <a:gd name="T42" fmla="*/ 286 w 393"/>
                <a:gd name="T43" fmla="*/ 43 h 66"/>
                <a:gd name="T44" fmla="*/ 303 w 393"/>
                <a:gd name="T45" fmla="*/ 45 h 66"/>
                <a:gd name="T46" fmla="*/ 311 w 393"/>
                <a:gd name="T47" fmla="*/ 45 h 66"/>
                <a:gd name="T48" fmla="*/ 326 w 393"/>
                <a:gd name="T49" fmla="*/ 46 h 66"/>
                <a:gd name="T50" fmla="*/ 334 w 393"/>
                <a:gd name="T51" fmla="*/ 48 h 66"/>
                <a:gd name="T52" fmla="*/ 349 w 393"/>
                <a:gd name="T53" fmla="*/ 50 h 66"/>
                <a:gd name="T54" fmla="*/ 357 w 393"/>
                <a:gd name="T55" fmla="*/ 50 h 66"/>
                <a:gd name="T56" fmla="*/ 372 w 393"/>
                <a:gd name="T57" fmla="*/ 52 h 66"/>
                <a:gd name="T58" fmla="*/ 380 w 393"/>
                <a:gd name="T59" fmla="*/ 54 h 66"/>
                <a:gd name="T60" fmla="*/ 393 w 393"/>
                <a:gd name="T61" fmla="*/ 60 h 66"/>
                <a:gd name="T62" fmla="*/ 380 w 393"/>
                <a:gd name="T63" fmla="*/ 66 h 66"/>
                <a:gd name="T64" fmla="*/ 372 w 393"/>
                <a:gd name="T65" fmla="*/ 64 h 66"/>
                <a:gd name="T66" fmla="*/ 355 w 393"/>
                <a:gd name="T67" fmla="*/ 62 h 66"/>
                <a:gd name="T68" fmla="*/ 347 w 393"/>
                <a:gd name="T69" fmla="*/ 62 h 66"/>
                <a:gd name="T70" fmla="*/ 334 w 393"/>
                <a:gd name="T71" fmla="*/ 60 h 66"/>
                <a:gd name="T72" fmla="*/ 326 w 393"/>
                <a:gd name="T73" fmla="*/ 58 h 66"/>
                <a:gd name="T74" fmla="*/ 309 w 393"/>
                <a:gd name="T75" fmla="*/ 56 h 66"/>
                <a:gd name="T76" fmla="*/ 301 w 393"/>
                <a:gd name="T77" fmla="*/ 56 h 66"/>
                <a:gd name="T78" fmla="*/ 286 w 393"/>
                <a:gd name="T79" fmla="*/ 54 h 66"/>
                <a:gd name="T80" fmla="*/ 278 w 393"/>
                <a:gd name="T81" fmla="*/ 52 h 66"/>
                <a:gd name="T82" fmla="*/ 261 w 393"/>
                <a:gd name="T83" fmla="*/ 50 h 66"/>
                <a:gd name="T84" fmla="*/ 253 w 393"/>
                <a:gd name="T85" fmla="*/ 50 h 66"/>
                <a:gd name="T86" fmla="*/ 240 w 393"/>
                <a:gd name="T87" fmla="*/ 48 h 66"/>
                <a:gd name="T88" fmla="*/ 232 w 393"/>
                <a:gd name="T89" fmla="*/ 46 h 66"/>
                <a:gd name="T90" fmla="*/ 215 w 393"/>
                <a:gd name="T91" fmla="*/ 45 h 66"/>
                <a:gd name="T92" fmla="*/ 207 w 393"/>
                <a:gd name="T93" fmla="*/ 45 h 66"/>
                <a:gd name="T94" fmla="*/ 194 w 393"/>
                <a:gd name="T95" fmla="*/ 41 h 66"/>
                <a:gd name="T96" fmla="*/ 176 w 393"/>
                <a:gd name="T97" fmla="*/ 39 h 66"/>
                <a:gd name="T98" fmla="*/ 169 w 393"/>
                <a:gd name="T99" fmla="*/ 39 h 66"/>
                <a:gd name="T100" fmla="*/ 153 w 393"/>
                <a:gd name="T101" fmla="*/ 35 h 66"/>
                <a:gd name="T102" fmla="*/ 136 w 393"/>
                <a:gd name="T103" fmla="*/ 33 h 66"/>
                <a:gd name="T104" fmla="*/ 128 w 393"/>
                <a:gd name="T105" fmla="*/ 33 h 66"/>
                <a:gd name="T106" fmla="*/ 115 w 393"/>
                <a:gd name="T107" fmla="*/ 29 h 66"/>
                <a:gd name="T108" fmla="*/ 98 w 393"/>
                <a:gd name="T109" fmla="*/ 27 h 66"/>
                <a:gd name="T110" fmla="*/ 90 w 393"/>
                <a:gd name="T111" fmla="*/ 27 h 66"/>
                <a:gd name="T112" fmla="*/ 77 w 393"/>
                <a:gd name="T113" fmla="*/ 23 h 66"/>
                <a:gd name="T114" fmla="*/ 59 w 393"/>
                <a:gd name="T115" fmla="*/ 22 h 66"/>
                <a:gd name="T116" fmla="*/ 46 w 393"/>
                <a:gd name="T117" fmla="*/ 20 h 66"/>
                <a:gd name="T118" fmla="*/ 27 w 393"/>
                <a:gd name="T119" fmla="*/ 16 h 66"/>
                <a:gd name="T120" fmla="*/ 19 w 393"/>
                <a:gd name="T121" fmla="*/ 16 h 66"/>
                <a:gd name="T122" fmla="*/ 0 w 393"/>
                <a:gd name="T123" fmla="*/ 8 h 66"/>
                <a:gd name="T124" fmla="*/ 6 w 393"/>
                <a:gd name="T1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3" h="66">
                  <a:moveTo>
                    <a:pt x="6" y="0"/>
                  </a:moveTo>
                  <a:lnTo>
                    <a:pt x="13" y="2"/>
                  </a:lnTo>
                  <a:lnTo>
                    <a:pt x="21" y="4"/>
                  </a:lnTo>
                  <a:lnTo>
                    <a:pt x="21" y="4"/>
                  </a:lnTo>
                  <a:lnTo>
                    <a:pt x="29" y="4"/>
                  </a:lnTo>
                  <a:lnTo>
                    <a:pt x="29" y="4"/>
                  </a:lnTo>
                  <a:lnTo>
                    <a:pt x="36" y="6"/>
                  </a:lnTo>
                  <a:lnTo>
                    <a:pt x="46" y="8"/>
                  </a:lnTo>
                  <a:lnTo>
                    <a:pt x="46" y="8"/>
                  </a:lnTo>
                  <a:lnTo>
                    <a:pt x="54" y="8"/>
                  </a:lnTo>
                  <a:lnTo>
                    <a:pt x="54" y="8"/>
                  </a:lnTo>
                  <a:lnTo>
                    <a:pt x="61" y="10"/>
                  </a:lnTo>
                  <a:lnTo>
                    <a:pt x="69" y="12"/>
                  </a:lnTo>
                  <a:lnTo>
                    <a:pt x="69" y="12"/>
                  </a:lnTo>
                  <a:lnTo>
                    <a:pt x="77" y="12"/>
                  </a:lnTo>
                  <a:lnTo>
                    <a:pt x="77" y="12"/>
                  </a:lnTo>
                  <a:lnTo>
                    <a:pt x="84" y="14"/>
                  </a:lnTo>
                  <a:lnTo>
                    <a:pt x="92" y="16"/>
                  </a:lnTo>
                  <a:lnTo>
                    <a:pt x="92" y="16"/>
                  </a:lnTo>
                  <a:lnTo>
                    <a:pt x="100" y="16"/>
                  </a:lnTo>
                  <a:lnTo>
                    <a:pt x="100" y="16"/>
                  </a:lnTo>
                  <a:lnTo>
                    <a:pt x="107" y="18"/>
                  </a:lnTo>
                  <a:lnTo>
                    <a:pt x="107" y="18"/>
                  </a:lnTo>
                  <a:lnTo>
                    <a:pt x="115" y="18"/>
                  </a:lnTo>
                  <a:lnTo>
                    <a:pt x="115" y="18"/>
                  </a:lnTo>
                  <a:lnTo>
                    <a:pt x="123" y="20"/>
                  </a:lnTo>
                  <a:lnTo>
                    <a:pt x="130" y="22"/>
                  </a:lnTo>
                  <a:lnTo>
                    <a:pt x="130" y="22"/>
                  </a:lnTo>
                  <a:lnTo>
                    <a:pt x="138" y="22"/>
                  </a:lnTo>
                  <a:lnTo>
                    <a:pt x="138" y="22"/>
                  </a:lnTo>
                  <a:lnTo>
                    <a:pt x="146" y="23"/>
                  </a:lnTo>
                  <a:lnTo>
                    <a:pt x="146" y="23"/>
                  </a:lnTo>
                  <a:lnTo>
                    <a:pt x="153" y="23"/>
                  </a:lnTo>
                  <a:lnTo>
                    <a:pt x="153" y="23"/>
                  </a:lnTo>
                  <a:lnTo>
                    <a:pt x="161" y="25"/>
                  </a:lnTo>
                  <a:lnTo>
                    <a:pt x="171" y="27"/>
                  </a:lnTo>
                  <a:lnTo>
                    <a:pt x="171" y="27"/>
                  </a:lnTo>
                  <a:lnTo>
                    <a:pt x="178" y="27"/>
                  </a:lnTo>
                  <a:lnTo>
                    <a:pt x="178" y="27"/>
                  </a:lnTo>
                  <a:lnTo>
                    <a:pt x="186" y="29"/>
                  </a:lnTo>
                  <a:lnTo>
                    <a:pt x="186" y="29"/>
                  </a:lnTo>
                  <a:lnTo>
                    <a:pt x="194" y="29"/>
                  </a:lnTo>
                  <a:lnTo>
                    <a:pt x="194" y="29"/>
                  </a:lnTo>
                  <a:lnTo>
                    <a:pt x="201" y="31"/>
                  </a:lnTo>
                  <a:lnTo>
                    <a:pt x="209" y="33"/>
                  </a:lnTo>
                  <a:lnTo>
                    <a:pt x="209" y="33"/>
                  </a:lnTo>
                  <a:lnTo>
                    <a:pt x="217" y="33"/>
                  </a:lnTo>
                  <a:lnTo>
                    <a:pt x="217" y="33"/>
                  </a:lnTo>
                  <a:lnTo>
                    <a:pt x="224" y="35"/>
                  </a:lnTo>
                  <a:lnTo>
                    <a:pt x="224" y="35"/>
                  </a:lnTo>
                  <a:lnTo>
                    <a:pt x="232" y="35"/>
                  </a:lnTo>
                  <a:lnTo>
                    <a:pt x="232" y="35"/>
                  </a:lnTo>
                  <a:lnTo>
                    <a:pt x="240" y="37"/>
                  </a:lnTo>
                  <a:lnTo>
                    <a:pt x="240" y="37"/>
                  </a:lnTo>
                  <a:lnTo>
                    <a:pt x="248" y="37"/>
                  </a:lnTo>
                  <a:lnTo>
                    <a:pt x="248" y="37"/>
                  </a:lnTo>
                  <a:lnTo>
                    <a:pt x="255" y="39"/>
                  </a:lnTo>
                  <a:lnTo>
                    <a:pt x="255" y="39"/>
                  </a:lnTo>
                  <a:lnTo>
                    <a:pt x="263" y="39"/>
                  </a:lnTo>
                  <a:lnTo>
                    <a:pt x="263" y="39"/>
                  </a:lnTo>
                  <a:lnTo>
                    <a:pt x="271" y="41"/>
                  </a:lnTo>
                  <a:lnTo>
                    <a:pt x="271" y="41"/>
                  </a:lnTo>
                  <a:lnTo>
                    <a:pt x="278" y="41"/>
                  </a:lnTo>
                  <a:lnTo>
                    <a:pt x="278" y="41"/>
                  </a:lnTo>
                  <a:lnTo>
                    <a:pt x="286" y="43"/>
                  </a:lnTo>
                  <a:lnTo>
                    <a:pt x="286" y="43"/>
                  </a:lnTo>
                  <a:lnTo>
                    <a:pt x="296" y="43"/>
                  </a:lnTo>
                  <a:lnTo>
                    <a:pt x="296" y="43"/>
                  </a:lnTo>
                  <a:lnTo>
                    <a:pt x="303" y="45"/>
                  </a:lnTo>
                  <a:lnTo>
                    <a:pt x="303" y="45"/>
                  </a:lnTo>
                  <a:lnTo>
                    <a:pt x="311" y="45"/>
                  </a:lnTo>
                  <a:lnTo>
                    <a:pt x="311" y="45"/>
                  </a:lnTo>
                  <a:lnTo>
                    <a:pt x="319" y="46"/>
                  </a:lnTo>
                  <a:lnTo>
                    <a:pt x="319" y="46"/>
                  </a:lnTo>
                  <a:lnTo>
                    <a:pt x="326" y="46"/>
                  </a:lnTo>
                  <a:lnTo>
                    <a:pt x="326" y="46"/>
                  </a:lnTo>
                  <a:lnTo>
                    <a:pt x="334" y="48"/>
                  </a:lnTo>
                  <a:lnTo>
                    <a:pt x="334" y="48"/>
                  </a:lnTo>
                  <a:lnTo>
                    <a:pt x="342" y="48"/>
                  </a:lnTo>
                  <a:lnTo>
                    <a:pt x="342" y="48"/>
                  </a:lnTo>
                  <a:lnTo>
                    <a:pt x="349" y="50"/>
                  </a:lnTo>
                  <a:lnTo>
                    <a:pt x="349" y="50"/>
                  </a:lnTo>
                  <a:lnTo>
                    <a:pt x="357" y="50"/>
                  </a:lnTo>
                  <a:lnTo>
                    <a:pt x="357" y="50"/>
                  </a:lnTo>
                  <a:lnTo>
                    <a:pt x="365" y="52"/>
                  </a:lnTo>
                  <a:lnTo>
                    <a:pt x="365" y="52"/>
                  </a:lnTo>
                  <a:lnTo>
                    <a:pt x="372" y="52"/>
                  </a:lnTo>
                  <a:lnTo>
                    <a:pt x="372" y="52"/>
                  </a:lnTo>
                  <a:lnTo>
                    <a:pt x="380" y="54"/>
                  </a:lnTo>
                  <a:lnTo>
                    <a:pt x="380" y="54"/>
                  </a:lnTo>
                  <a:lnTo>
                    <a:pt x="388" y="54"/>
                  </a:lnTo>
                  <a:lnTo>
                    <a:pt x="391" y="54"/>
                  </a:lnTo>
                  <a:lnTo>
                    <a:pt x="393" y="60"/>
                  </a:lnTo>
                  <a:lnTo>
                    <a:pt x="391" y="64"/>
                  </a:lnTo>
                  <a:lnTo>
                    <a:pt x="388" y="66"/>
                  </a:lnTo>
                  <a:lnTo>
                    <a:pt x="380" y="66"/>
                  </a:lnTo>
                  <a:lnTo>
                    <a:pt x="378" y="66"/>
                  </a:lnTo>
                  <a:lnTo>
                    <a:pt x="370" y="64"/>
                  </a:lnTo>
                  <a:lnTo>
                    <a:pt x="372" y="64"/>
                  </a:lnTo>
                  <a:lnTo>
                    <a:pt x="365" y="64"/>
                  </a:lnTo>
                  <a:lnTo>
                    <a:pt x="363" y="64"/>
                  </a:lnTo>
                  <a:lnTo>
                    <a:pt x="355" y="62"/>
                  </a:lnTo>
                  <a:lnTo>
                    <a:pt x="357" y="62"/>
                  </a:lnTo>
                  <a:lnTo>
                    <a:pt x="349" y="62"/>
                  </a:lnTo>
                  <a:lnTo>
                    <a:pt x="347" y="62"/>
                  </a:lnTo>
                  <a:lnTo>
                    <a:pt x="340" y="60"/>
                  </a:lnTo>
                  <a:lnTo>
                    <a:pt x="342" y="60"/>
                  </a:lnTo>
                  <a:lnTo>
                    <a:pt x="334" y="60"/>
                  </a:lnTo>
                  <a:lnTo>
                    <a:pt x="332" y="60"/>
                  </a:lnTo>
                  <a:lnTo>
                    <a:pt x="324" y="58"/>
                  </a:lnTo>
                  <a:lnTo>
                    <a:pt x="326" y="58"/>
                  </a:lnTo>
                  <a:lnTo>
                    <a:pt x="319" y="58"/>
                  </a:lnTo>
                  <a:lnTo>
                    <a:pt x="317" y="58"/>
                  </a:lnTo>
                  <a:lnTo>
                    <a:pt x="309" y="56"/>
                  </a:lnTo>
                  <a:lnTo>
                    <a:pt x="311" y="56"/>
                  </a:lnTo>
                  <a:lnTo>
                    <a:pt x="303" y="56"/>
                  </a:lnTo>
                  <a:lnTo>
                    <a:pt x="301" y="56"/>
                  </a:lnTo>
                  <a:lnTo>
                    <a:pt x="294" y="54"/>
                  </a:lnTo>
                  <a:lnTo>
                    <a:pt x="296" y="54"/>
                  </a:lnTo>
                  <a:lnTo>
                    <a:pt x="286" y="54"/>
                  </a:lnTo>
                  <a:lnTo>
                    <a:pt x="284" y="54"/>
                  </a:lnTo>
                  <a:lnTo>
                    <a:pt x="276" y="52"/>
                  </a:lnTo>
                  <a:lnTo>
                    <a:pt x="278" y="52"/>
                  </a:lnTo>
                  <a:lnTo>
                    <a:pt x="271" y="52"/>
                  </a:lnTo>
                  <a:lnTo>
                    <a:pt x="269" y="52"/>
                  </a:lnTo>
                  <a:lnTo>
                    <a:pt x="261" y="50"/>
                  </a:lnTo>
                  <a:lnTo>
                    <a:pt x="263" y="50"/>
                  </a:lnTo>
                  <a:lnTo>
                    <a:pt x="255" y="50"/>
                  </a:lnTo>
                  <a:lnTo>
                    <a:pt x="253" y="50"/>
                  </a:lnTo>
                  <a:lnTo>
                    <a:pt x="246" y="48"/>
                  </a:lnTo>
                  <a:lnTo>
                    <a:pt x="248" y="48"/>
                  </a:lnTo>
                  <a:lnTo>
                    <a:pt x="240" y="48"/>
                  </a:lnTo>
                  <a:lnTo>
                    <a:pt x="238" y="48"/>
                  </a:lnTo>
                  <a:lnTo>
                    <a:pt x="230" y="46"/>
                  </a:lnTo>
                  <a:lnTo>
                    <a:pt x="232" y="46"/>
                  </a:lnTo>
                  <a:lnTo>
                    <a:pt x="224" y="46"/>
                  </a:lnTo>
                  <a:lnTo>
                    <a:pt x="223" y="46"/>
                  </a:lnTo>
                  <a:lnTo>
                    <a:pt x="215" y="45"/>
                  </a:lnTo>
                  <a:lnTo>
                    <a:pt x="217" y="45"/>
                  </a:lnTo>
                  <a:lnTo>
                    <a:pt x="209" y="45"/>
                  </a:lnTo>
                  <a:lnTo>
                    <a:pt x="207" y="45"/>
                  </a:lnTo>
                  <a:lnTo>
                    <a:pt x="200" y="43"/>
                  </a:lnTo>
                  <a:lnTo>
                    <a:pt x="192" y="41"/>
                  </a:lnTo>
                  <a:lnTo>
                    <a:pt x="194" y="41"/>
                  </a:lnTo>
                  <a:lnTo>
                    <a:pt x="186" y="41"/>
                  </a:lnTo>
                  <a:lnTo>
                    <a:pt x="184" y="41"/>
                  </a:lnTo>
                  <a:lnTo>
                    <a:pt x="176" y="39"/>
                  </a:lnTo>
                  <a:lnTo>
                    <a:pt x="178" y="39"/>
                  </a:lnTo>
                  <a:lnTo>
                    <a:pt x="171" y="39"/>
                  </a:lnTo>
                  <a:lnTo>
                    <a:pt x="169" y="39"/>
                  </a:lnTo>
                  <a:lnTo>
                    <a:pt x="159" y="37"/>
                  </a:lnTo>
                  <a:lnTo>
                    <a:pt x="152" y="35"/>
                  </a:lnTo>
                  <a:lnTo>
                    <a:pt x="153" y="35"/>
                  </a:lnTo>
                  <a:lnTo>
                    <a:pt x="146" y="35"/>
                  </a:lnTo>
                  <a:lnTo>
                    <a:pt x="144" y="35"/>
                  </a:lnTo>
                  <a:lnTo>
                    <a:pt x="136" y="33"/>
                  </a:lnTo>
                  <a:lnTo>
                    <a:pt x="138" y="33"/>
                  </a:lnTo>
                  <a:lnTo>
                    <a:pt x="130" y="33"/>
                  </a:lnTo>
                  <a:lnTo>
                    <a:pt x="128" y="33"/>
                  </a:lnTo>
                  <a:lnTo>
                    <a:pt x="121" y="31"/>
                  </a:lnTo>
                  <a:lnTo>
                    <a:pt x="113" y="29"/>
                  </a:lnTo>
                  <a:lnTo>
                    <a:pt x="115" y="29"/>
                  </a:lnTo>
                  <a:lnTo>
                    <a:pt x="107" y="29"/>
                  </a:lnTo>
                  <a:lnTo>
                    <a:pt x="105" y="29"/>
                  </a:lnTo>
                  <a:lnTo>
                    <a:pt x="98" y="27"/>
                  </a:lnTo>
                  <a:lnTo>
                    <a:pt x="100" y="27"/>
                  </a:lnTo>
                  <a:lnTo>
                    <a:pt x="92" y="27"/>
                  </a:lnTo>
                  <a:lnTo>
                    <a:pt x="90" y="27"/>
                  </a:lnTo>
                  <a:lnTo>
                    <a:pt x="82" y="25"/>
                  </a:lnTo>
                  <a:lnTo>
                    <a:pt x="75" y="23"/>
                  </a:lnTo>
                  <a:lnTo>
                    <a:pt x="77" y="23"/>
                  </a:lnTo>
                  <a:lnTo>
                    <a:pt x="69" y="23"/>
                  </a:lnTo>
                  <a:lnTo>
                    <a:pt x="67" y="23"/>
                  </a:lnTo>
                  <a:lnTo>
                    <a:pt x="59" y="22"/>
                  </a:lnTo>
                  <a:lnTo>
                    <a:pt x="52" y="20"/>
                  </a:lnTo>
                  <a:lnTo>
                    <a:pt x="54" y="20"/>
                  </a:lnTo>
                  <a:lnTo>
                    <a:pt x="46" y="20"/>
                  </a:lnTo>
                  <a:lnTo>
                    <a:pt x="44" y="20"/>
                  </a:lnTo>
                  <a:lnTo>
                    <a:pt x="34" y="18"/>
                  </a:lnTo>
                  <a:lnTo>
                    <a:pt x="27" y="16"/>
                  </a:lnTo>
                  <a:lnTo>
                    <a:pt x="29" y="16"/>
                  </a:lnTo>
                  <a:lnTo>
                    <a:pt x="21" y="16"/>
                  </a:lnTo>
                  <a:lnTo>
                    <a:pt x="19" y="16"/>
                  </a:lnTo>
                  <a:lnTo>
                    <a:pt x="11" y="14"/>
                  </a:lnTo>
                  <a:lnTo>
                    <a:pt x="4" y="12"/>
                  </a:lnTo>
                  <a:lnTo>
                    <a:pt x="0" y="8"/>
                  </a:lnTo>
                  <a:lnTo>
                    <a:pt x="0" y="4"/>
                  </a:lnTo>
                  <a:lnTo>
                    <a:pt x="2" y="0"/>
                  </a:lnTo>
                  <a:lnTo>
                    <a:pt x="6" y="0"/>
                  </a:lnTo>
                  <a:lnTo>
                    <a:pt x="6"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sp>
          <p:nvSpPr>
            <p:cNvPr id="176" name="Freeform 101"/>
            <p:cNvSpPr>
              <a:spLocks/>
            </p:cNvSpPr>
            <p:nvPr/>
          </p:nvSpPr>
          <p:spPr bwMode="auto">
            <a:xfrm>
              <a:off x="7342757" y="5072862"/>
              <a:ext cx="123158" cy="23445"/>
            </a:xfrm>
            <a:custGeom>
              <a:avLst/>
              <a:gdLst>
                <a:gd name="T0" fmla="*/ 13 w 129"/>
                <a:gd name="T1" fmla="*/ 2 h 25"/>
                <a:gd name="T2" fmla="*/ 21 w 129"/>
                <a:gd name="T3" fmla="*/ 2 h 25"/>
                <a:gd name="T4" fmla="*/ 31 w 129"/>
                <a:gd name="T5" fmla="*/ 4 h 25"/>
                <a:gd name="T6" fmla="*/ 38 w 129"/>
                <a:gd name="T7" fmla="*/ 4 h 25"/>
                <a:gd name="T8" fmla="*/ 46 w 129"/>
                <a:gd name="T9" fmla="*/ 6 h 25"/>
                <a:gd name="T10" fmla="*/ 54 w 129"/>
                <a:gd name="T11" fmla="*/ 6 h 25"/>
                <a:gd name="T12" fmla="*/ 61 w 129"/>
                <a:gd name="T13" fmla="*/ 6 h 25"/>
                <a:gd name="T14" fmla="*/ 69 w 129"/>
                <a:gd name="T15" fmla="*/ 8 h 25"/>
                <a:gd name="T16" fmla="*/ 77 w 129"/>
                <a:gd name="T17" fmla="*/ 8 h 25"/>
                <a:gd name="T18" fmla="*/ 84 w 129"/>
                <a:gd name="T19" fmla="*/ 10 h 25"/>
                <a:gd name="T20" fmla="*/ 100 w 129"/>
                <a:gd name="T21" fmla="*/ 10 h 25"/>
                <a:gd name="T22" fmla="*/ 107 w 129"/>
                <a:gd name="T23" fmla="*/ 12 h 25"/>
                <a:gd name="T24" fmla="*/ 115 w 129"/>
                <a:gd name="T25" fmla="*/ 12 h 25"/>
                <a:gd name="T26" fmla="*/ 123 w 129"/>
                <a:gd name="T27" fmla="*/ 14 h 25"/>
                <a:gd name="T28" fmla="*/ 129 w 129"/>
                <a:gd name="T29" fmla="*/ 19 h 25"/>
                <a:gd name="T30" fmla="*/ 121 w 129"/>
                <a:gd name="T31" fmla="*/ 25 h 25"/>
                <a:gd name="T32" fmla="*/ 115 w 129"/>
                <a:gd name="T33" fmla="*/ 23 h 25"/>
                <a:gd name="T34" fmla="*/ 105 w 129"/>
                <a:gd name="T35" fmla="*/ 23 h 25"/>
                <a:gd name="T36" fmla="*/ 100 w 129"/>
                <a:gd name="T37" fmla="*/ 21 h 25"/>
                <a:gd name="T38" fmla="*/ 84 w 129"/>
                <a:gd name="T39" fmla="*/ 21 h 25"/>
                <a:gd name="T40" fmla="*/ 75 w 129"/>
                <a:gd name="T41" fmla="*/ 19 h 25"/>
                <a:gd name="T42" fmla="*/ 69 w 129"/>
                <a:gd name="T43" fmla="*/ 19 h 25"/>
                <a:gd name="T44" fmla="*/ 59 w 129"/>
                <a:gd name="T45" fmla="*/ 17 h 25"/>
                <a:gd name="T46" fmla="*/ 54 w 129"/>
                <a:gd name="T47" fmla="*/ 17 h 25"/>
                <a:gd name="T48" fmla="*/ 44 w 129"/>
                <a:gd name="T49" fmla="*/ 17 h 25"/>
                <a:gd name="T50" fmla="*/ 38 w 129"/>
                <a:gd name="T51" fmla="*/ 16 h 25"/>
                <a:gd name="T52" fmla="*/ 29 w 129"/>
                <a:gd name="T53" fmla="*/ 16 h 25"/>
                <a:gd name="T54" fmla="*/ 21 w 129"/>
                <a:gd name="T55" fmla="*/ 14 h 25"/>
                <a:gd name="T56" fmla="*/ 11 w 129"/>
                <a:gd name="T57" fmla="*/ 14 h 25"/>
                <a:gd name="T58" fmla="*/ 0 w 129"/>
                <a:gd name="T59" fmla="*/ 8 h 25"/>
                <a:gd name="T60" fmla="*/ 2 w 129"/>
                <a:gd name="T61" fmla="*/ 0 h 25"/>
                <a:gd name="T62" fmla="*/ 6 w 129"/>
                <a:gd name="T6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 h="25">
                  <a:moveTo>
                    <a:pt x="6" y="0"/>
                  </a:moveTo>
                  <a:lnTo>
                    <a:pt x="13" y="2"/>
                  </a:lnTo>
                  <a:lnTo>
                    <a:pt x="13" y="2"/>
                  </a:lnTo>
                  <a:lnTo>
                    <a:pt x="21" y="2"/>
                  </a:lnTo>
                  <a:lnTo>
                    <a:pt x="21" y="2"/>
                  </a:lnTo>
                  <a:lnTo>
                    <a:pt x="31" y="4"/>
                  </a:lnTo>
                  <a:lnTo>
                    <a:pt x="31" y="4"/>
                  </a:lnTo>
                  <a:lnTo>
                    <a:pt x="38" y="4"/>
                  </a:lnTo>
                  <a:lnTo>
                    <a:pt x="38" y="4"/>
                  </a:lnTo>
                  <a:lnTo>
                    <a:pt x="46" y="6"/>
                  </a:lnTo>
                  <a:lnTo>
                    <a:pt x="46" y="6"/>
                  </a:lnTo>
                  <a:lnTo>
                    <a:pt x="54" y="6"/>
                  </a:lnTo>
                  <a:lnTo>
                    <a:pt x="61" y="6"/>
                  </a:lnTo>
                  <a:lnTo>
                    <a:pt x="61" y="6"/>
                  </a:lnTo>
                  <a:lnTo>
                    <a:pt x="69" y="8"/>
                  </a:lnTo>
                  <a:lnTo>
                    <a:pt x="69" y="8"/>
                  </a:lnTo>
                  <a:lnTo>
                    <a:pt x="77" y="8"/>
                  </a:lnTo>
                  <a:lnTo>
                    <a:pt x="77" y="8"/>
                  </a:lnTo>
                  <a:lnTo>
                    <a:pt x="84" y="10"/>
                  </a:lnTo>
                  <a:lnTo>
                    <a:pt x="84" y="10"/>
                  </a:lnTo>
                  <a:lnTo>
                    <a:pt x="92" y="10"/>
                  </a:lnTo>
                  <a:lnTo>
                    <a:pt x="100" y="10"/>
                  </a:lnTo>
                  <a:lnTo>
                    <a:pt x="100" y="10"/>
                  </a:lnTo>
                  <a:lnTo>
                    <a:pt x="107" y="12"/>
                  </a:lnTo>
                  <a:lnTo>
                    <a:pt x="107" y="12"/>
                  </a:lnTo>
                  <a:lnTo>
                    <a:pt x="115" y="12"/>
                  </a:lnTo>
                  <a:lnTo>
                    <a:pt x="115" y="12"/>
                  </a:lnTo>
                  <a:lnTo>
                    <a:pt x="123" y="14"/>
                  </a:lnTo>
                  <a:lnTo>
                    <a:pt x="127" y="16"/>
                  </a:lnTo>
                  <a:lnTo>
                    <a:pt x="129" y="19"/>
                  </a:lnTo>
                  <a:lnTo>
                    <a:pt x="125" y="23"/>
                  </a:lnTo>
                  <a:lnTo>
                    <a:pt x="121" y="25"/>
                  </a:lnTo>
                  <a:lnTo>
                    <a:pt x="113" y="23"/>
                  </a:lnTo>
                  <a:lnTo>
                    <a:pt x="115" y="23"/>
                  </a:lnTo>
                  <a:lnTo>
                    <a:pt x="107" y="23"/>
                  </a:lnTo>
                  <a:lnTo>
                    <a:pt x="105" y="23"/>
                  </a:lnTo>
                  <a:lnTo>
                    <a:pt x="98" y="21"/>
                  </a:lnTo>
                  <a:lnTo>
                    <a:pt x="100" y="21"/>
                  </a:lnTo>
                  <a:lnTo>
                    <a:pt x="92" y="21"/>
                  </a:lnTo>
                  <a:lnTo>
                    <a:pt x="84" y="21"/>
                  </a:lnTo>
                  <a:lnTo>
                    <a:pt x="82" y="21"/>
                  </a:lnTo>
                  <a:lnTo>
                    <a:pt x="75" y="19"/>
                  </a:lnTo>
                  <a:lnTo>
                    <a:pt x="77" y="19"/>
                  </a:lnTo>
                  <a:lnTo>
                    <a:pt x="69" y="19"/>
                  </a:lnTo>
                  <a:lnTo>
                    <a:pt x="67" y="19"/>
                  </a:lnTo>
                  <a:lnTo>
                    <a:pt x="59" y="17"/>
                  </a:lnTo>
                  <a:lnTo>
                    <a:pt x="61" y="17"/>
                  </a:lnTo>
                  <a:lnTo>
                    <a:pt x="54" y="17"/>
                  </a:lnTo>
                  <a:lnTo>
                    <a:pt x="46" y="17"/>
                  </a:lnTo>
                  <a:lnTo>
                    <a:pt x="44" y="17"/>
                  </a:lnTo>
                  <a:lnTo>
                    <a:pt x="36" y="16"/>
                  </a:lnTo>
                  <a:lnTo>
                    <a:pt x="38" y="16"/>
                  </a:lnTo>
                  <a:lnTo>
                    <a:pt x="31" y="16"/>
                  </a:lnTo>
                  <a:lnTo>
                    <a:pt x="29" y="16"/>
                  </a:lnTo>
                  <a:lnTo>
                    <a:pt x="19" y="14"/>
                  </a:lnTo>
                  <a:lnTo>
                    <a:pt x="21" y="14"/>
                  </a:lnTo>
                  <a:lnTo>
                    <a:pt x="13" y="14"/>
                  </a:lnTo>
                  <a:lnTo>
                    <a:pt x="11" y="14"/>
                  </a:lnTo>
                  <a:lnTo>
                    <a:pt x="4" y="12"/>
                  </a:lnTo>
                  <a:lnTo>
                    <a:pt x="0" y="8"/>
                  </a:lnTo>
                  <a:lnTo>
                    <a:pt x="0" y="4"/>
                  </a:lnTo>
                  <a:lnTo>
                    <a:pt x="2" y="0"/>
                  </a:lnTo>
                  <a:lnTo>
                    <a:pt x="6" y="0"/>
                  </a:lnTo>
                  <a:lnTo>
                    <a:pt x="6" y="0"/>
                  </a:lnTo>
                  <a:close/>
                </a:path>
              </a:pathLst>
            </a:custGeom>
            <a:solidFill>
              <a:srgbClr val="000000"/>
            </a:solidFill>
            <a:ln w="158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algn="r" rtl="1"/>
              <a:endParaRPr lang="he-IL" sz="1200"/>
            </a:p>
          </p:txBody>
        </p:sp>
      </p:grpSp>
      <p:sp>
        <p:nvSpPr>
          <p:cNvPr id="177" name="Rectangle 102"/>
          <p:cNvSpPr>
            <a:spLocks noChangeArrowheads="1"/>
          </p:cNvSpPr>
          <p:nvPr/>
        </p:nvSpPr>
        <p:spPr bwMode="auto">
          <a:xfrm>
            <a:off x="6671925" y="3702125"/>
            <a:ext cx="1859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2000" b="1" i="0" u="none" strike="noStrike" cap="none" normalizeH="0" baseline="0" dirty="0" smtClean="0">
                <a:ln>
                  <a:noFill/>
                </a:ln>
                <a:solidFill>
                  <a:srgbClr val="FF0000"/>
                </a:solidFill>
                <a:effectLst/>
              </a:rPr>
              <a:t>R</a:t>
            </a:r>
            <a:endParaRPr kumimoji="0" lang="he-IL" altLang="he-IL" sz="2000" b="1" i="0" u="none" strike="noStrike" cap="none" normalizeH="0" baseline="0" dirty="0" smtClean="0">
              <a:ln>
                <a:noFill/>
              </a:ln>
              <a:solidFill>
                <a:schemeClr val="tx1"/>
              </a:solidFill>
              <a:effectLst/>
            </a:endParaRPr>
          </a:p>
        </p:txBody>
      </p:sp>
      <p:sp>
        <p:nvSpPr>
          <p:cNvPr id="178" name="Rectangle 103"/>
          <p:cNvSpPr>
            <a:spLocks noChangeArrowheads="1"/>
          </p:cNvSpPr>
          <p:nvPr/>
        </p:nvSpPr>
        <p:spPr bwMode="auto">
          <a:xfrm>
            <a:off x="6793083" y="3674693"/>
            <a:ext cx="1554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he-IL" altLang="he-IL" sz="2000" b="1" i="0" u="none" strike="noStrike" cap="none" normalizeH="0" baseline="0" dirty="0" smtClean="0">
                <a:ln>
                  <a:noFill/>
                </a:ln>
                <a:solidFill>
                  <a:srgbClr val="FF0000"/>
                </a:solidFill>
                <a:effectLst/>
              </a:rPr>
              <a:t>² </a:t>
            </a:r>
            <a:endParaRPr kumimoji="0" lang="he-IL" altLang="he-IL" sz="2000" b="1" i="0" u="none" strike="noStrike" cap="none" normalizeH="0" baseline="0" dirty="0" smtClean="0">
              <a:ln>
                <a:noFill/>
              </a:ln>
              <a:solidFill>
                <a:schemeClr val="tx1"/>
              </a:solidFill>
              <a:effectLst/>
            </a:endParaRPr>
          </a:p>
        </p:txBody>
      </p:sp>
      <p:sp>
        <p:nvSpPr>
          <p:cNvPr id="179" name="Rectangle 104"/>
          <p:cNvSpPr>
            <a:spLocks noChangeArrowheads="1"/>
          </p:cNvSpPr>
          <p:nvPr/>
        </p:nvSpPr>
        <p:spPr bwMode="auto">
          <a:xfrm>
            <a:off x="6935095" y="3702125"/>
            <a:ext cx="7181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pPr>
            <a:r>
              <a:rPr kumimoji="0" lang="en-US" altLang="he-IL" sz="2000" b="1" i="0" u="none" strike="noStrike" cap="none" normalizeH="0" baseline="0" dirty="0" smtClean="0">
                <a:ln>
                  <a:noFill/>
                </a:ln>
                <a:solidFill>
                  <a:srgbClr val="FF0000"/>
                </a:solidFill>
                <a:effectLst/>
              </a:rPr>
              <a:t>0.67</a:t>
            </a:r>
            <a:r>
              <a:rPr kumimoji="0" lang="he-IL" altLang="he-IL" sz="2000" b="1" i="0" u="none" strike="noStrike" cap="none" normalizeH="0" baseline="0" dirty="0" smtClean="0">
                <a:ln>
                  <a:noFill/>
                </a:ln>
                <a:solidFill>
                  <a:srgbClr val="FF0000"/>
                </a:solidFill>
                <a:effectLst/>
              </a:rPr>
              <a:t>= </a:t>
            </a:r>
            <a:endParaRPr kumimoji="0" lang="he-IL" altLang="he-IL" sz="2000" b="1" i="0" u="none" strike="noStrike" cap="none" normalizeH="0" baseline="0" dirty="0" smtClean="0">
              <a:ln>
                <a:noFill/>
              </a:ln>
              <a:solidFill>
                <a:schemeClr val="tx1"/>
              </a:solidFill>
              <a:effectLst/>
            </a:endParaRPr>
          </a:p>
        </p:txBody>
      </p:sp>
      <p:sp>
        <p:nvSpPr>
          <p:cNvPr id="134" name="Text Box 3"/>
          <p:cNvSpPr txBox="1">
            <a:spLocks noChangeArrowheads="1"/>
          </p:cNvSpPr>
          <p:nvPr/>
        </p:nvSpPr>
        <p:spPr bwMode="auto">
          <a:xfrm>
            <a:off x="5894869" y="6488668"/>
            <a:ext cx="3195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r" rtl="1" eaLnBrk="0" hangingPunct="0">
              <a:spcBef>
                <a:spcPct val="20000"/>
              </a:spcBef>
              <a:buFont typeface="Arial" pitchFamily="34" charset="0"/>
              <a:buChar char="•"/>
              <a:defRPr sz="3200">
                <a:solidFill>
                  <a:schemeClr val="tx1"/>
                </a:solidFill>
                <a:latin typeface="Calibri" pitchFamily="34" charset="0"/>
              </a:defRPr>
            </a:lvl1pPr>
            <a:lvl2pPr marL="742950" indent="-285750" algn="r" rtl="1" eaLnBrk="0" hangingPunct="0">
              <a:spcBef>
                <a:spcPct val="20000"/>
              </a:spcBef>
              <a:buFont typeface="Arial" pitchFamily="34" charset="0"/>
              <a:buChar char="–"/>
              <a:defRPr sz="2800">
                <a:solidFill>
                  <a:schemeClr val="tx1"/>
                </a:solidFill>
                <a:latin typeface="Calibri" pitchFamily="34" charset="0"/>
              </a:defRPr>
            </a:lvl2pPr>
            <a:lvl3pPr marL="1143000" indent="-228600" algn="r" rtl="1" eaLnBrk="0" hangingPunct="0">
              <a:spcBef>
                <a:spcPct val="20000"/>
              </a:spcBef>
              <a:buFont typeface="Arial" pitchFamily="34" charset="0"/>
              <a:buChar char="•"/>
              <a:defRPr sz="2400">
                <a:solidFill>
                  <a:schemeClr val="tx1"/>
                </a:solidFill>
                <a:latin typeface="Calibri" pitchFamily="34" charset="0"/>
              </a:defRPr>
            </a:lvl3pPr>
            <a:lvl4pPr marL="1600200" indent="-228600" algn="r" rtl="1" eaLnBrk="0" hangingPunct="0">
              <a:spcBef>
                <a:spcPct val="20000"/>
              </a:spcBef>
              <a:buFont typeface="Arial" pitchFamily="34" charset="0"/>
              <a:buChar char="–"/>
              <a:defRPr sz="2000">
                <a:solidFill>
                  <a:schemeClr val="tx1"/>
                </a:solidFill>
                <a:latin typeface="Calibri" pitchFamily="34" charset="0"/>
              </a:defRPr>
            </a:lvl4pPr>
            <a:lvl5pPr marL="2057400" indent="-228600" algn="r" rtl="1"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he-IL" altLang="en-US" sz="1200" b="1" dirty="0">
                <a:latin typeface="Arial" pitchFamily="34" charset="0"/>
              </a:rPr>
              <a:t>מקור: איתן </a:t>
            </a:r>
            <a:r>
              <a:rPr lang="he-IL" altLang="en-US" sz="1200" b="1" dirty="0" smtClean="0">
                <a:latin typeface="Arial" pitchFamily="34" charset="0"/>
              </a:rPr>
              <a:t>רגב, המכון הישראלי לדמוקרטיה</a:t>
            </a:r>
            <a:endParaRPr lang="he-IL" altLang="en-US" sz="1200" b="1" dirty="0">
              <a:latin typeface="Arial" pitchFamily="34" charset="0"/>
            </a:endParaRPr>
          </a:p>
          <a:p>
            <a:pPr eaLnBrk="1" hangingPunct="1">
              <a:spcBef>
                <a:spcPct val="0"/>
              </a:spcBef>
              <a:buFontTx/>
              <a:buNone/>
            </a:pPr>
            <a:r>
              <a:rPr lang="he-IL" altLang="en-US" sz="1200" b="1" dirty="0">
                <a:latin typeface="Arial" pitchFamily="34" charset="0"/>
              </a:rPr>
              <a:t>נתונים: </a:t>
            </a:r>
            <a:r>
              <a:rPr lang="en-US" altLang="en-US" sz="1200" b="1" dirty="0">
                <a:latin typeface="Arial" pitchFamily="34" charset="0"/>
              </a:rPr>
              <a:t>OECD</a:t>
            </a:r>
          </a:p>
        </p:txBody>
      </p:sp>
    </p:spTree>
    <p:extLst>
      <p:ext uri="{BB962C8B-B14F-4D97-AF65-F5344CB8AC3E}">
        <p14:creationId xmlns:p14="http://schemas.microsoft.com/office/powerpoint/2010/main" val="1321885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0" fill="hold"/>
                                        <p:tgtEl>
                                          <p:spTgt spid="11"/>
                                        </p:tgtEl>
                                        <p:attrNameLst>
                                          <p:attrName>ppt_x</p:attrName>
                                        </p:attrNameLst>
                                      </p:cBhvr>
                                      <p:tavLst>
                                        <p:tav tm="0">
                                          <p:val>
                                            <p:strVal val="#ppt_x"/>
                                          </p:val>
                                        </p:tav>
                                        <p:tav tm="100000">
                                          <p:val>
                                            <p:strVal val="#ppt_x"/>
                                          </p:val>
                                        </p:tav>
                                      </p:tavLst>
                                    </p:anim>
                                    <p:anim calcmode="lin" valueType="num">
                                      <p:cBhvr additive="base">
                                        <p:cTn id="8" dur="2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ppt_x"/>
                                          </p:val>
                                        </p:tav>
                                        <p:tav tm="100000">
                                          <p:val>
                                            <p:strVal val="#ppt_x"/>
                                          </p:val>
                                        </p:tav>
                                      </p:tavLst>
                                    </p:anim>
                                    <p:anim calcmode="lin" valueType="num">
                                      <p:cBhvr additive="base">
                                        <p:cTn id="12" dur="20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000" fill="hold"/>
                                        <p:tgtEl>
                                          <p:spTgt spid="13"/>
                                        </p:tgtEl>
                                        <p:attrNameLst>
                                          <p:attrName>ppt_x</p:attrName>
                                        </p:attrNameLst>
                                      </p:cBhvr>
                                      <p:tavLst>
                                        <p:tav tm="0">
                                          <p:val>
                                            <p:strVal val="#ppt_x"/>
                                          </p:val>
                                        </p:tav>
                                        <p:tav tm="100000">
                                          <p:val>
                                            <p:strVal val="#ppt_x"/>
                                          </p:val>
                                        </p:tav>
                                      </p:tavLst>
                                    </p:anim>
                                    <p:anim calcmode="lin" valueType="num">
                                      <p:cBhvr additive="base">
                                        <p:cTn id="16" dur="2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2000" fill="hold"/>
                                        <p:tgtEl>
                                          <p:spTgt spid="14"/>
                                        </p:tgtEl>
                                        <p:attrNameLst>
                                          <p:attrName>ppt_x</p:attrName>
                                        </p:attrNameLst>
                                      </p:cBhvr>
                                      <p:tavLst>
                                        <p:tav tm="0">
                                          <p:val>
                                            <p:strVal val="#ppt_x"/>
                                          </p:val>
                                        </p:tav>
                                        <p:tav tm="100000">
                                          <p:val>
                                            <p:strVal val="#ppt_x"/>
                                          </p:val>
                                        </p:tav>
                                      </p:tavLst>
                                    </p:anim>
                                    <p:anim calcmode="lin" valueType="num">
                                      <p:cBhvr additive="base">
                                        <p:cTn id="20" dur="20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2000" fill="hold"/>
                                        <p:tgtEl>
                                          <p:spTgt spid="15"/>
                                        </p:tgtEl>
                                        <p:attrNameLst>
                                          <p:attrName>ppt_x</p:attrName>
                                        </p:attrNameLst>
                                      </p:cBhvr>
                                      <p:tavLst>
                                        <p:tav tm="0">
                                          <p:val>
                                            <p:strVal val="#ppt_x"/>
                                          </p:val>
                                        </p:tav>
                                        <p:tav tm="100000">
                                          <p:val>
                                            <p:strVal val="#ppt_x"/>
                                          </p:val>
                                        </p:tav>
                                      </p:tavLst>
                                    </p:anim>
                                    <p:anim calcmode="lin" valueType="num">
                                      <p:cBhvr additive="base">
                                        <p:cTn id="24" dur="20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2000" fill="hold"/>
                                        <p:tgtEl>
                                          <p:spTgt spid="16"/>
                                        </p:tgtEl>
                                        <p:attrNameLst>
                                          <p:attrName>ppt_x</p:attrName>
                                        </p:attrNameLst>
                                      </p:cBhvr>
                                      <p:tavLst>
                                        <p:tav tm="0">
                                          <p:val>
                                            <p:strVal val="#ppt_x"/>
                                          </p:val>
                                        </p:tav>
                                        <p:tav tm="100000">
                                          <p:val>
                                            <p:strVal val="#ppt_x"/>
                                          </p:val>
                                        </p:tav>
                                      </p:tavLst>
                                    </p:anim>
                                    <p:anim calcmode="lin" valueType="num">
                                      <p:cBhvr additive="base">
                                        <p:cTn id="28" dur="20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2000" fill="hold"/>
                                        <p:tgtEl>
                                          <p:spTgt spid="17"/>
                                        </p:tgtEl>
                                        <p:attrNameLst>
                                          <p:attrName>ppt_x</p:attrName>
                                        </p:attrNameLst>
                                      </p:cBhvr>
                                      <p:tavLst>
                                        <p:tav tm="0">
                                          <p:val>
                                            <p:strVal val="#ppt_x"/>
                                          </p:val>
                                        </p:tav>
                                        <p:tav tm="100000">
                                          <p:val>
                                            <p:strVal val="#ppt_x"/>
                                          </p:val>
                                        </p:tav>
                                      </p:tavLst>
                                    </p:anim>
                                    <p:anim calcmode="lin" valueType="num">
                                      <p:cBhvr additive="base">
                                        <p:cTn id="32" dur="20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2000" fill="hold"/>
                                        <p:tgtEl>
                                          <p:spTgt spid="18"/>
                                        </p:tgtEl>
                                        <p:attrNameLst>
                                          <p:attrName>ppt_x</p:attrName>
                                        </p:attrNameLst>
                                      </p:cBhvr>
                                      <p:tavLst>
                                        <p:tav tm="0">
                                          <p:val>
                                            <p:strVal val="#ppt_x"/>
                                          </p:val>
                                        </p:tav>
                                        <p:tav tm="100000">
                                          <p:val>
                                            <p:strVal val="#ppt_x"/>
                                          </p:val>
                                        </p:tav>
                                      </p:tavLst>
                                    </p:anim>
                                    <p:anim calcmode="lin" valueType="num">
                                      <p:cBhvr additive="base">
                                        <p:cTn id="36" dur="20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2000" fill="hold"/>
                                        <p:tgtEl>
                                          <p:spTgt spid="19"/>
                                        </p:tgtEl>
                                        <p:attrNameLst>
                                          <p:attrName>ppt_x</p:attrName>
                                        </p:attrNameLst>
                                      </p:cBhvr>
                                      <p:tavLst>
                                        <p:tav tm="0">
                                          <p:val>
                                            <p:strVal val="#ppt_x"/>
                                          </p:val>
                                        </p:tav>
                                        <p:tav tm="100000">
                                          <p:val>
                                            <p:strVal val="#ppt_x"/>
                                          </p:val>
                                        </p:tav>
                                      </p:tavLst>
                                    </p:anim>
                                    <p:anim calcmode="lin" valueType="num">
                                      <p:cBhvr additive="base">
                                        <p:cTn id="40" dur="20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2000" fill="hold"/>
                                        <p:tgtEl>
                                          <p:spTgt spid="20"/>
                                        </p:tgtEl>
                                        <p:attrNameLst>
                                          <p:attrName>ppt_x</p:attrName>
                                        </p:attrNameLst>
                                      </p:cBhvr>
                                      <p:tavLst>
                                        <p:tav tm="0">
                                          <p:val>
                                            <p:strVal val="#ppt_x"/>
                                          </p:val>
                                        </p:tav>
                                        <p:tav tm="100000">
                                          <p:val>
                                            <p:strVal val="#ppt_x"/>
                                          </p:val>
                                        </p:tav>
                                      </p:tavLst>
                                    </p:anim>
                                    <p:anim calcmode="lin" valueType="num">
                                      <p:cBhvr additive="base">
                                        <p:cTn id="44" dur="20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2000" fill="hold"/>
                                        <p:tgtEl>
                                          <p:spTgt spid="21"/>
                                        </p:tgtEl>
                                        <p:attrNameLst>
                                          <p:attrName>ppt_x</p:attrName>
                                        </p:attrNameLst>
                                      </p:cBhvr>
                                      <p:tavLst>
                                        <p:tav tm="0">
                                          <p:val>
                                            <p:strVal val="#ppt_x"/>
                                          </p:val>
                                        </p:tav>
                                        <p:tav tm="100000">
                                          <p:val>
                                            <p:strVal val="#ppt_x"/>
                                          </p:val>
                                        </p:tav>
                                      </p:tavLst>
                                    </p:anim>
                                    <p:anim calcmode="lin" valueType="num">
                                      <p:cBhvr additive="base">
                                        <p:cTn id="48" dur="20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2000" fill="hold"/>
                                        <p:tgtEl>
                                          <p:spTgt spid="22"/>
                                        </p:tgtEl>
                                        <p:attrNameLst>
                                          <p:attrName>ppt_x</p:attrName>
                                        </p:attrNameLst>
                                      </p:cBhvr>
                                      <p:tavLst>
                                        <p:tav tm="0">
                                          <p:val>
                                            <p:strVal val="#ppt_x"/>
                                          </p:val>
                                        </p:tav>
                                        <p:tav tm="100000">
                                          <p:val>
                                            <p:strVal val="#ppt_x"/>
                                          </p:val>
                                        </p:tav>
                                      </p:tavLst>
                                    </p:anim>
                                    <p:anim calcmode="lin" valueType="num">
                                      <p:cBhvr additive="base">
                                        <p:cTn id="52" dur="2000" fill="hold"/>
                                        <p:tgtEl>
                                          <p:spTgt spid="2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2000" fill="hold"/>
                                        <p:tgtEl>
                                          <p:spTgt spid="23"/>
                                        </p:tgtEl>
                                        <p:attrNameLst>
                                          <p:attrName>ppt_x</p:attrName>
                                        </p:attrNameLst>
                                      </p:cBhvr>
                                      <p:tavLst>
                                        <p:tav tm="0">
                                          <p:val>
                                            <p:strVal val="#ppt_x"/>
                                          </p:val>
                                        </p:tav>
                                        <p:tav tm="100000">
                                          <p:val>
                                            <p:strVal val="#ppt_x"/>
                                          </p:val>
                                        </p:tav>
                                      </p:tavLst>
                                    </p:anim>
                                    <p:anim calcmode="lin" valueType="num">
                                      <p:cBhvr additive="base">
                                        <p:cTn id="56" dur="20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2000" fill="hold"/>
                                        <p:tgtEl>
                                          <p:spTgt spid="24"/>
                                        </p:tgtEl>
                                        <p:attrNameLst>
                                          <p:attrName>ppt_x</p:attrName>
                                        </p:attrNameLst>
                                      </p:cBhvr>
                                      <p:tavLst>
                                        <p:tav tm="0">
                                          <p:val>
                                            <p:strVal val="#ppt_x"/>
                                          </p:val>
                                        </p:tav>
                                        <p:tav tm="100000">
                                          <p:val>
                                            <p:strVal val="#ppt_x"/>
                                          </p:val>
                                        </p:tav>
                                      </p:tavLst>
                                    </p:anim>
                                    <p:anim calcmode="lin" valueType="num">
                                      <p:cBhvr additive="base">
                                        <p:cTn id="60" dur="2000" fill="hold"/>
                                        <p:tgtEl>
                                          <p:spTgt spid="2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2000" fill="hold"/>
                                        <p:tgtEl>
                                          <p:spTgt spid="25"/>
                                        </p:tgtEl>
                                        <p:attrNameLst>
                                          <p:attrName>ppt_x</p:attrName>
                                        </p:attrNameLst>
                                      </p:cBhvr>
                                      <p:tavLst>
                                        <p:tav tm="0">
                                          <p:val>
                                            <p:strVal val="#ppt_x"/>
                                          </p:val>
                                        </p:tav>
                                        <p:tav tm="100000">
                                          <p:val>
                                            <p:strVal val="#ppt_x"/>
                                          </p:val>
                                        </p:tav>
                                      </p:tavLst>
                                    </p:anim>
                                    <p:anim calcmode="lin" valueType="num">
                                      <p:cBhvr additive="base">
                                        <p:cTn id="64" dur="2000" fill="hold"/>
                                        <p:tgtEl>
                                          <p:spTgt spid="2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2000" fill="hold"/>
                                        <p:tgtEl>
                                          <p:spTgt spid="26"/>
                                        </p:tgtEl>
                                        <p:attrNameLst>
                                          <p:attrName>ppt_x</p:attrName>
                                        </p:attrNameLst>
                                      </p:cBhvr>
                                      <p:tavLst>
                                        <p:tav tm="0">
                                          <p:val>
                                            <p:strVal val="#ppt_x"/>
                                          </p:val>
                                        </p:tav>
                                        <p:tav tm="100000">
                                          <p:val>
                                            <p:strVal val="#ppt_x"/>
                                          </p:val>
                                        </p:tav>
                                      </p:tavLst>
                                    </p:anim>
                                    <p:anim calcmode="lin" valueType="num">
                                      <p:cBhvr additive="base">
                                        <p:cTn id="68" dur="2000" fill="hold"/>
                                        <p:tgtEl>
                                          <p:spTgt spid="2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additive="base">
                                        <p:cTn id="71" dur="2000" fill="hold"/>
                                        <p:tgtEl>
                                          <p:spTgt spid="27"/>
                                        </p:tgtEl>
                                        <p:attrNameLst>
                                          <p:attrName>ppt_x</p:attrName>
                                        </p:attrNameLst>
                                      </p:cBhvr>
                                      <p:tavLst>
                                        <p:tav tm="0">
                                          <p:val>
                                            <p:strVal val="#ppt_x"/>
                                          </p:val>
                                        </p:tav>
                                        <p:tav tm="100000">
                                          <p:val>
                                            <p:strVal val="#ppt_x"/>
                                          </p:val>
                                        </p:tav>
                                      </p:tavLst>
                                    </p:anim>
                                    <p:anim calcmode="lin" valueType="num">
                                      <p:cBhvr additive="base">
                                        <p:cTn id="72" dur="2000" fill="hold"/>
                                        <p:tgtEl>
                                          <p:spTgt spid="2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2000" fill="hold"/>
                                        <p:tgtEl>
                                          <p:spTgt spid="28"/>
                                        </p:tgtEl>
                                        <p:attrNameLst>
                                          <p:attrName>ppt_x</p:attrName>
                                        </p:attrNameLst>
                                      </p:cBhvr>
                                      <p:tavLst>
                                        <p:tav tm="0">
                                          <p:val>
                                            <p:strVal val="#ppt_x"/>
                                          </p:val>
                                        </p:tav>
                                        <p:tav tm="100000">
                                          <p:val>
                                            <p:strVal val="#ppt_x"/>
                                          </p:val>
                                        </p:tav>
                                      </p:tavLst>
                                    </p:anim>
                                    <p:anim calcmode="lin" valueType="num">
                                      <p:cBhvr additive="base">
                                        <p:cTn id="76" dur="2000" fill="hold"/>
                                        <p:tgtEl>
                                          <p:spTgt spid="2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2000" fill="hold"/>
                                        <p:tgtEl>
                                          <p:spTgt spid="29"/>
                                        </p:tgtEl>
                                        <p:attrNameLst>
                                          <p:attrName>ppt_x</p:attrName>
                                        </p:attrNameLst>
                                      </p:cBhvr>
                                      <p:tavLst>
                                        <p:tav tm="0">
                                          <p:val>
                                            <p:strVal val="#ppt_x"/>
                                          </p:val>
                                        </p:tav>
                                        <p:tav tm="100000">
                                          <p:val>
                                            <p:strVal val="#ppt_x"/>
                                          </p:val>
                                        </p:tav>
                                      </p:tavLst>
                                    </p:anim>
                                    <p:anim calcmode="lin" valueType="num">
                                      <p:cBhvr additive="base">
                                        <p:cTn id="80" dur="2000" fill="hold"/>
                                        <p:tgtEl>
                                          <p:spTgt spid="29"/>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2000" fill="hold"/>
                                        <p:tgtEl>
                                          <p:spTgt spid="30"/>
                                        </p:tgtEl>
                                        <p:attrNameLst>
                                          <p:attrName>ppt_x</p:attrName>
                                        </p:attrNameLst>
                                      </p:cBhvr>
                                      <p:tavLst>
                                        <p:tav tm="0">
                                          <p:val>
                                            <p:strVal val="#ppt_x"/>
                                          </p:val>
                                        </p:tav>
                                        <p:tav tm="100000">
                                          <p:val>
                                            <p:strVal val="#ppt_x"/>
                                          </p:val>
                                        </p:tav>
                                      </p:tavLst>
                                    </p:anim>
                                    <p:anim calcmode="lin" valueType="num">
                                      <p:cBhvr additive="base">
                                        <p:cTn id="84" dur="2000" fill="hold"/>
                                        <p:tgtEl>
                                          <p:spTgt spid="30"/>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additive="base">
                                        <p:cTn id="87" dur="2000" fill="hold"/>
                                        <p:tgtEl>
                                          <p:spTgt spid="31"/>
                                        </p:tgtEl>
                                        <p:attrNameLst>
                                          <p:attrName>ppt_x</p:attrName>
                                        </p:attrNameLst>
                                      </p:cBhvr>
                                      <p:tavLst>
                                        <p:tav tm="0">
                                          <p:val>
                                            <p:strVal val="#ppt_x"/>
                                          </p:val>
                                        </p:tav>
                                        <p:tav tm="100000">
                                          <p:val>
                                            <p:strVal val="#ppt_x"/>
                                          </p:val>
                                        </p:tav>
                                      </p:tavLst>
                                    </p:anim>
                                    <p:anim calcmode="lin" valueType="num">
                                      <p:cBhvr additive="base">
                                        <p:cTn id="88" dur="2000" fill="hold"/>
                                        <p:tgtEl>
                                          <p:spTgt spid="31"/>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2000" fill="hold"/>
                                        <p:tgtEl>
                                          <p:spTgt spid="32"/>
                                        </p:tgtEl>
                                        <p:attrNameLst>
                                          <p:attrName>ppt_x</p:attrName>
                                        </p:attrNameLst>
                                      </p:cBhvr>
                                      <p:tavLst>
                                        <p:tav tm="0">
                                          <p:val>
                                            <p:strVal val="#ppt_x"/>
                                          </p:val>
                                        </p:tav>
                                        <p:tav tm="100000">
                                          <p:val>
                                            <p:strVal val="#ppt_x"/>
                                          </p:val>
                                        </p:tav>
                                      </p:tavLst>
                                    </p:anim>
                                    <p:anim calcmode="lin" valueType="num">
                                      <p:cBhvr additive="base">
                                        <p:cTn id="92" dur="2000" fill="hold"/>
                                        <p:tgtEl>
                                          <p:spTgt spid="32"/>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3"/>
                                        </p:tgtEl>
                                        <p:attrNameLst>
                                          <p:attrName>style.visibility</p:attrName>
                                        </p:attrNameLst>
                                      </p:cBhvr>
                                      <p:to>
                                        <p:strVal val="visible"/>
                                      </p:to>
                                    </p:set>
                                    <p:anim calcmode="lin" valueType="num">
                                      <p:cBhvr additive="base">
                                        <p:cTn id="95" dur="2000" fill="hold"/>
                                        <p:tgtEl>
                                          <p:spTgt spid="33"/>
                                        </p:tgtEl>
                                        <p:attrNameLst>
                                          <p:attrName>ppt_x</p:attrName>
                                        </p:attrNameLst>
                                      </p:cBhvr>
                                      <p:tavLst>
                                        <p:tav tm="0">
                                          <p:val>
                                            <p:strVal val="#ppt_x"/>
                                          </p:val>
                                        </p:tav>
                                        <p:tav tm="100000">
                                          <p:val>
                                            <p:strVal val="#ppt_x"/>
                                          </p:val>
                                        </p:tav>
                                      </p:tavLst>
                                    </p:anim>
                                    <p:anim calcmode="lin" valueType="num">
                                      <p:cBhvr additive="base">
                                        <p:cTn id="96" dur="2000" fill="hold"/>
                                        <p:tgtEl>
                                          <p:spTgt spid="33"/>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additive="base">
                                        <p:cTn id="99" dur="2000" fill="hold"/>
                                        <p:tgtEl>
                                          <p:spTgt spid="34"/>
                                        </p:tgtEl>
                                        <p:attrNameLst>
                                          <p:attrName>ppt_x</p:attrName>
                                        </p:attrNameLst>
                                      </p:cBhvr>
                                      <p:tavLst>
                                        <p:tav tm="0">
                                          <p:val>
                                            <p:strVal val="#ppt_x"/>
                                          </p:val>
                                        </p:tav>
                                        <p:tav tm="100000">
                                          <p:val>
                                            <p:strVal val="#ppt_x"/>
                                          </p:val>
                                        </p:tav>
                                      </p:tavLst>
                                    </p:anim>
                                    <p:anim calcmode="lin" valueType="num">
                                      <p:cBhvr additive="base">
                                        <p:cTn id="100" dur="2000" fill="hold"/>
                                        <p:tgtEl>
                                          <p:spTgt spid="3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 calcmode="lin" valueType="num">
                                      <p:cBhvr additive="base">
                                        <p:cTn id="103" dur="2000" fill="hold"/>
                                        <p:tgtEl>
                                          <p:spTgt spid="35"/>
                                        </p:tgtEl>
                                        <p:attrNameLst>
                                          <p:attrName>ppt_x</p:attrName>
                                        </p:attrNameLst>
                                      </p:cBhvr>
                                      <p:tavLst>
                                        <p:tav tm="0">
                                          <p:val>
                                            <p:strVal val="#ppt_x"/>
                                          </p:val>
                                        </p:tav>
                                        <p:tav tm="100000">
                                          <p:val>
                                            <p:strVal val="#ppt_x"/>
                                          </p:val>
                                        </p:tav>
                                      </p:tavLst>
                                    </p:anim>
                                    <p:anim calcmode="lin" valueType="num">
                                      <p:cBhvr additive="base">
                                        <p:cTn id="104" dur="2000" fill="hold"/>
                                        <p:tgtEl>
                                          <p:spTgt spid="35"/>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36"/>
                                        </p:tgtEl>
                                        <p:attrNameLst>
                                          <p:attrName>style.visibility</p:attrName>
                                        </p:attrNameLst>
                                      </p:cBhvr>
                                      <p:to>
                                        <p:strVal val="visible"/>
                                      </p:to>
                                    </p:set>
                                    <p:anim calcmode="lin" valueType="num">
                                      <p:cBhvr additive="base">
                                        <p:cTn id="107" dur="2000" fill="hold"/>
                                        <p:tgtEl>
                                          <p:spTgt spid="36"/>
                                        </p:tgtEl>
                                        <p:attrNameLst>
                                          <p:attrName>ppt_x</p:attrName>
                                        </p:attrNameLst>
                                      </p:cBhvr>
                                      <p:tavLst>
                                        <p:tav tm="0">
                                          <p:val>
                                            <p:strVal val="#ppt_x"/>
                                          </p:val>
                                        </p:tav>
                                        <p:tav tm="100000">
                                          <p:val>
                                            <p:strVal val="#ppt_x"/>
                                          </p:val>
                                        </p:tav>
                                      </p:tavLst>
                                    </p:anim>
                                    <p:anim calcmode="lin" valueType="num">
                                      <p:cBhvr additive="base">
                                        <p:cTn id="108" dur="2000" fill="hold"/>
                                        <p:tgtEl>
                                          <p:spTgt spid="36"/>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2000" fill="hold"/>
                                        <p:tgtEl>
                                          <p:spTgt spid="37"/>
                                        </p:tgtEl>
                                        <p:attrNameLst>
                                          <p:attrName>ppt_x</p:attrName>
                                        </p:attrNameLst>
                                      </p:cBhvr>
                                      <p:tavLst>
                                        <p:tav tm="0">
                                          <p:val>
                                            <p:strVal val="#ppt_x"/>
                                          </p:val>
                                        </p:tav>
                                        <p:tav tm="100000">
                                          <p:val>
                                            <p:strVal val="#ppt_x"/>
                                          </p:val>
                                        </p:tav>
                                      </p:tavLst>
                                    </p:anim>
                                    <p:anim calcmode="lin" valueType="num">
                                      <p:cBhvr additive="base">
                                        <p:cTn id="112" dur="2000" fill="hold"/>
                                        <p:tgtEl>
                                          <p:spTgt spid="37"/>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38"/>
                                        </p:tgtEl>
                                        <p:attrNameLst>
                                          <p:attrName>style.visibility</p:attrName>
                                        </p:attrNameLst>
                                      </p:cBhvr>
                                      <p:to>
                                        <p:strVal val="visible"/>
                                      </p:to>
                                    </p:set>
                                    <p:anim calcmode="lin" valueType="num">
                                      <p:cBhvr additive="base">
                                        <p:cTn id="115" dur="2000" fill="hold"/>
                                        <p:tgtEl>
                                          <p:spTgt spid="38"/>
                                        </p:tgtEl>
                                        <p:attrNameLst>
                                          <p:attrName>ppt_x</p:attrName>
                                        </p:attrNameLst>
                                      </p:cBhvr>
                                      <p:tavLst>
                                        <p:tav tm="0">
                                          <p:val>
                                            <p:strVal val="#ppt_x"/>
                                          </p:val>
                                        </p:tav>
                                        <p:tav tm="100000">
                                          <p:val>
                                            <p:strVal val="#ppt_x"/>
                                          </p:val>
                                        </p:tav>
                                      </p:tavLst>
                                    </p:anim>
                                    <p:anim calcmode="lin" valueType="num">
                                      <p:cBhvr additive="base">
                                        <p:cTn id="116" dur="2000" fill="hold"/>
                                        <p:tgtEl>
                                          <p:spTgt spid="38"/>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 calcmode="lin" valueType="num">
                                      <p:cBhvr additive="base">
                                        <p:cTn id="119" dur="2000" fill="hold"/>
                                        <p:tgtEl>
                                          <p:spTgt spid="39"/>
                                        </p:tgtEl>
                                        <p:attrNameLst>
                                          <p:attrName>ppt_x</p:attrName>
                                        </p:attrNameLst>
                                      </p:cBhvr>
                                      <p:tavLst>
                                        <p:tav tm="0">
                                          <p:val>
                                            <p:strVal val="#ppt_x"/>
                                          </p:val>
                                        </p:tav>
                                        <p:tav tm="100000">
                                          <p:val>
                                            <p:strVal val="#ppt_x"/>
                                          </p:val>
                                        </p:tav>
                                      </p:tavLst>
                                    </p:anim>
                                    <p:anim calcmode="lin" valueType="num">
                                      <p:cBhvr additive="base">
                                        <p:cTn id="120" dur="2000" fill="hold"/>
                                        <p:tgtEl>
                                          <p:spTgt spid="39"/>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0"/>
                                        </p:tgtEl>
                                        <p:attrNameLst>
                                          <p:attrName>style.visibility</p:attrName>
                                        </p:attrNameLst>
                                      </p:cBhvr>
                                      <p:to>
                                        <p:strVal val="visible"/>
                                      </p:to>
                                    </p:set>
                                    <p:anim calcmode="lin" valueType="num">
                                      <p:cBhvr additive="base">
                                        <p:cTn id="123" dur="2000" fill="hold"/>
                                        <p:tgtEl>
                                          <p:spTgt spid="40"/>
                                        </p:tgtEl>
                                        <p:attrNameLst>
                                          <p:attrName>ppt_x</p:attrName>
                                        </p:attrNameLst>
                                      </p:cBhvr>
                                      <p:tavLst>
                                        <p:tav tm="0">
                                          <p:val>
                                            <p:strVal val="#ppt_x"/>
                                          </p:val>
                                        </p:tav>
                                        <p:tav tm="100000">
                                          <p:val>
                                            <p:strVal val="#ppt_x"/>
                                          </p:val>
                                        </p:tav>
                                      </p:tavLst>
                                    </p:anim>
                                    <p:anim calcmode="lin" valueType="num">
                                      <p:cBhvr additive="base">
                                        <p:cTn id="124" dur="2000" fill="hold"/>
                                        <p:tgtEl>
                                          <p:spTgt spid="40"/>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41"/>
                                        </p:tgtEl>
                                        <p:attrNameLst>
                                          <p:attrName>style.visibility</p:attrName>
                                        </p:attrNameLst>
                                      </p:cBhvr>
                                      <p:to>
                                        <p:strVal val="visible"/>
                                      </p:to>
                                    </p:set>
                                    <p:anim calcmode="lin" valueType="num">
                                      <p:cBhvr additive="base">
                                        <p:cTn id="127" dur="2000" fill="hold"/>
                                        <p:tgtEl>
                                          <p:spTgt spid="41"/>
                                        </p:tgtEl>
                                        <p:attrNameLst>
                                          <p:attrName>ppt_x</p:attrName>
                                        </p:attrNameLst>
                                      </p:cBhvr>
                                      <p:tavLst>
                                        <p:tav tm="0">
                                          <p:val>
                                            <p:strVal val="#ppt_x"/>
                                          </p:val>
                                        </p:tav>
                                        <p:tav tm="100000">
                                          <p:val>
                                            <p:strVal val="#ppt_x"/>
                                          </p:val>
                                        </p:tav>
                                      </p:tavLst>
                                    </p:anim>
                                    <p:anim calcmode="lin" valueType="num">
                                      <p:cBhvr additive="base">
                                        <p:cTn id="128" dur="2000" fill="hold"/>
                                        <p:tgtEl>
                                          <p:spTgt spid="41"/>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42"/>
                                        </p:tgtEl>
                                        <p:attrNameLst>
                                          <p:attrName>style.visibility</p:attrName>
                                        </p:attrNameLst>
                                      </p:cBhvr>
                                      <p:to>
                                        <p:strVal val="visible"/>
                                      </p:to>
                                    </p:set>
                                    <p:anim calcmode="lin" valueType="num">
                                      <p:cBhvr additive="base">
                                        <p:cTn id="131" dur="2000" fill="hold"/>
                                        <p:tgtEl>
                                          <p:spTgt spid="42"/>
                                        </p:tgtEl>
                                        <p:attrNameLst>
                                          <p:attrName>ppt_x</p:attrName>
                                        </p:attrNameLst>
                                      </p:cBhvr>
                                      <p:tavLst>
                                        <p:tav tm="0">
                                          <p:val>
                                            <p:strVal val="#ppt_x"/>
                                          </p:val>
                                        </p:tav>
                                        <p:tav tm="100000">
                                          <p:val>
                                            <p:strVal val="#ppt_x"/>
                                          </p:val>
                                        </p:tav>
                                      </p:tavLst>
                                    </p:anim>
                                    <p:anim calcmode="lin" valueType="num">
                                      <p:cBhvr additive="base">
                                        <p:cTn id="132" dur="2000" fill="hold"/>
                                        <p:tgtEl>
                                          <p:spTgt spid="42"/>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3"/>
                                        </p:tgtEl>
                                        <p:attrNameLst>
                                          <p:attrName>style.visibility</p:attrName>
                                        </p:attrNameLst>
                                      </p:cBhvr>
                                      <p:to>
                                        <p:strVal val="visible"/>
                                      </p:to>
                                    </p:set>
                                    <p:anim calcmode="lin" valueType="num">
                                      <p:cBhvr additive="base">
                                        <p:cTn id="135" dur="2000" fill="hold"/>
                                        <p:tgtEl>
                                          <p:spTgt spid="43"/>
                                        </p:tgtEl>
                                        <p:attrNameLst>
                                          <p:attrName>ppt_x</p:attrName>
                                        </p:attrNameLst>
                                      </p:cBhvr>
                                      <p:tavLst>
                                        <p:tav tm="0">
                                          <p:val>
                                            <p:strVal val="#ppt_x"/>
                                          </p:val>
                                        </p:tav>
                                        <p:tav tm="100000">
                                          <p:val>
                                            <p:strVal val="#ppt_x"/>
                                          </p:val>
                                        </p:tav>
                                      </p:tavLst>
                                    </p:anim>
                                    <p:anim calcmode="lin" valueType="num">
                                      <p:cBhvr additive="base">
                                        <p:cTn id="136" dur="2000" fill="hold"/>
                                        <p:tgtEl>
                                          <p:spTgt spid="43"/>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44"/>
                                        </p:tgtEl>
                                        <p:attrNameLst>
                                          <p:attrName>style.visibility</p:attrName>
                                        </p:attrNameLst>
                                      </p:cBhvr>
                                      <p:to>
                                        <p:strVal val="visible"/>
                                      </p:to>
                                    </p:set>
                                    <p:anim calcmode="lin" valueType="num">
                                      <p:cBhvr additive="base">
                                        <p:cTn id="139" dur="2000" fill="hold"/>
                                        <p:tgtEl>
                                          <p:spTgt spid="44"/>
                                        </p:tgtEl>
                                        <p:attrNameLst>
                                          <p:attrName>ppt_x</p:attrName>
                                        </p:attrNameLst>
                                      </p:cBhvr>
                                      <p:tavLst>
                                        <p:tav tm="0">
                                          <p:val>
                                            <p:strVal val="#ppt_x"/>
                                          </p:val>
                                        </p:tav>
                                        <p:tav tm="100000">
                                          <p:val>
                                            <p:strVal val="#ppt_x"/>
                                          </p:val>
                                        </p:tav>
                                      </p:tavLst>
                                    </p:anim>
                                    <p:anim calcmode="lin" valueType="num">
                                      <p:cBhvr additive="base">
                                        <p:cTn id="140" dur="2000" fill="hold"/>
                                        <p:tgtEl>
                                          <p:spTgt spid="44"/>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45"/>
                                        </p:tgtEl>
                                        <p:attrNameLst>
                                          <p:attrName>style.visibility</p:attrName>
                                        </p:attrNameLst>
                                      </p:cBhvr>
                                      <p:to>
                                        <p:strVal val="visible"/>
                                      </p:to>
                                    </p:set>
                                    <p:anim calcmode="lin" valueType="num">
                                      <p:cBhvr additive="base">
                                        <p:cTn id="143" dur="2000" fill="hold"/>
                                        <p:tgtEl>
                                          <p:spTgt spid="45"/>
                                        </p:tgtEl>
                                        <p:attrNameLst>
                                          <p:attrName>ppt_x</p:attrName>
                                        </p:attrNameLst>
                                      </p:cBhvr>
                                      <p:tavLst>
                                        <p:tav tm="0">
                                          <p:val>
                                            <p:strVal val="#ppt_x"/>
                                          </p:val>
                                        </p:tav>
                                        <p:tav tm="100000">
                                          <p:val>
                                            <p:strVal val="#ppt_x"/>
                                          </p:val>
                                        </p:tav>
                                      </p:tavLst>
                                    </p:anim>
                                    <p:anim calcmode="lin" valueType="num">
                                      <p:cBhvr additive="base">
                                        <p:cTn id="144" dur="2000" fill="hold"/>
                                        <p:tgtEl>
                                          <p:spTgt spid="45"/>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46"/>
                                        </p:tgtEl>
                                        <p:attrNameLst>
                                          <p:attrName>style.visibility</p:attrName>
                                        </p:attrNameLst>
                                      </p:cBhvr>
                                      <p:to>
                                        <p:strVal val="visible"/>
                                      </p:to>
                                    </p:set>
                                    <p:anim calcmode="lin" valueType="num">
                                      <p:cBhvr additive="base">
                                        <p:cTn id="147" dur="2000" fill="hold"/>
                                        <p:tgtEl>
                                          <p:spTgt spid="46"/>
                                        </p:tgtEl>
                                        <p:attrNameLst>
                                          <p:attrName>ppt_x</p:attrName>
                                        </p:attrNameLst>
                                      </p:cBhvr>
                                      <p:tavLst>
                                        <p:tav tm="0">
                                          <p:val>
                                            <p:strVal val="#ppt_x"/>
                                          </p:val>
                                        </p:tav>
                                        <p:tav tm="100000">
                                          <p:val>
                                            <p:strVal val="#ppt_x"/>
                                          </p:val>
                                        </p:tav>
                                      </p:tavLst>
                                    </p:anim>
                                    <p:anim calcmode="lin" valueType="num">
                                      <p:cBhvr additive="base">
                                        <p:cTn id="148" dur="2000" fill="hold"/>
                                        <p:tgtEl>
                                          <p:spTgt spid="46"/>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47"/>
                                        </p:tgtEl>
                                        <p:attrNameLst>
                                          <p:attrName>style.visibility</p:attrName>
                                        </p:attrNameLst>
                                      </p:cBhvr>
                                      <p:to>
                                        <p:strVal val="visible"/>
                                      </p:to>
                                    </p:set>
                                    <p:anim calcmode="lin" valueType="num">
                                      <p:cBhvr additive="base">
                                        <p:cTn id="151" dur="2000" fill="hold"/>
                                        <p:tgtEl>
                                          <p:spTgt spid="47"/>
                                        </p:tgtEl>
                                        <p:attrNameLst>
                                          <p:attrName>ppt_x</p:attrName>
                                        </p:attrNameLst>
                                      </p:cBhvr>
                                      <p:tavLst>
                                        <p:tav tm="0">
                                          <p:val>
                                            <p:strVal val="#ppt_x"/>
                                          </p:val>
                                        </p:tav>
                                        <p:tav tm="100000">
                                          <p:val>
                                            <p:strVal val="#ppt_x"/>
                                          </p:val>
                                        </p:tav>
                                      </p:tavLst>
                                    </p:anim>
                                    <p:anim calcmode="lin" valueType="num">
                                      <p:cBhvr additive="base">
                                        <p:cTn id="152" dur="2000" fill="hold"/>
                                        <p:tgtEl>
                                          <p:spTgt spid="47"/>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48"/>
                                        </p:tgtEl>
                                        <p:attrNameLst>
                                          <p:attrName>style.visibility</p:attrName>
                                        </p:attrNameLst>
                                      </p:cBhvr>
                                      <p:to>
                                        <p:strVal val="visible"/>
                                      </p:to>
                                    </p:set>
                                    <p:anim calcmode="lin" valueType="num">
                                      <p:cBhvr additive="base">
                                        <p:cTn id="155" dur="2000" fill="hold"/>
                                        <p:tgtEl>
                                          <p:spTgt spid="48"/>
                                        </p:tgtEl>
                                        <p:attrNameLst>
                                          <p:attrName>ppt_x</p:attrName>
                                        </p:attrNameLst>
                                      </p:cBhvr>
                                      <p:tavLst>
                                        <p:tav tm="0">
                                          <p:val>
                                            <p:strVal val="#ppt_x"/>
                                          </p:val>
                                        </p:tav>
                                        <p:tav tm="100000">
                                          <p:val>
                                            <p:strVal val="#ppt_x"/>
                                          </p:val>
                                        </p:tav>
                                      </p:tavLst>
                                    </p:anim>
                                    <p:anim calcmode="lin" valueType="num">
                                      <p:cBhvr additive="base">
                                        <p:cTn id="156" dur="2000" fill="hold"/>
                                        <p:tgtEl>
                                          <p:spTgt spid="48"/>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49"/>
                                        </p:tgtEl>
                                        <p:attrNameLst>
                                          <p:attrName>style.visibility</p:attrName>
                                        </p:attrNameLst>
                                      </p:cBhvr>
                                      <p:to>
                                        <p:strVal val="visible"/>
                                      </p:to>
                                    </p:set>
                                    <p:anim calcmode="lin" valueType="num">
                                      <p:cBhvr additive="base">
                                        <p:cTn id="159" dur="2000" fill="hold"/>
                                        <p:tgtEl>
                                          <p:spTgt spid="49"/>
                                        </p:tgtEl>
                                        <p:attrNameLst>
                                          <p:attrName>ppt_x</p:attrName>
                                        </p:attrNameLst>
                                      </p:cBhvr>
                                      <p:tavLst>
                                        <p:tav tm="0">
                                          <p:val>
                                            <p:strVal val="#ppt_x"/>
                                          </p:val>
                                        </p:tav>
                                        <p:tav tm="100000">
                                          <p:val>
                                            <p:strVal val="#ppt_x"/>
                                          </p:val>
                                        </p:tav>
                                      </p:tavLst>
                                    </p:anim>
                                    <p:anim calcmode="lin" valueType="num">
                                      <p:cBhvr additive="base">
                                        <p:cTn id="160" dur="2000" fill="hold"/>
                                        <p:tgtEl>
                                          <p:spTgt spid="49"/>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50"/>
                                        </p:tgtEl>
                                        <p:attrNameLst>
                                          <p:attrName>style.visibility</p:attrName>
                                        </p:attrNameLst>
                                      </p:cBhvr>
                                      <p:to>
                                        <p:strVal val="visible"/>
                                      </p:to>
                                    </p:set>
                                    <p:anim calcmode="lin" valueType="num">
                                      <p:cBhvr additive="base">
                                        <p:cTn id="163" dur="2000" fill="hold"/>
                                        <p:tgtEl>
                                          <p:spTgt spid="50"/>
                                        </p:tgtEl>
                                        <p:attrNameLst>
                                          <p:attrName>ppt_x</p:attrName>
                                        </p:attrNameLst>
                                      </p:cBhvr>
                                      <p:tavLst>
                                        <p:tav tm="0">
                                          <p:val>
                                            <p:strVal val="#ppt_x"/>
                                          </p:val>
                                        </p:tav>
                                        <p:tav tm="100000">
                                          <p:val>
                                            <p:strVal val="#ppt_x"/>
                                          </p:val>
                                        </p:tav>
                                      </p:tavLst>
                                    </p:anim>
                                    <p:anim calcmode="lin" valueType="num">
                                      <p:cBhvr additive="base">
                                        <p:cTn id="164" dur="2000" fill="hold"/>
                                        <p:tgtEl>
                                          <p:spTgt spid="50"/>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51"/>
                                        </p:tgtEl>
                                        <p:attrNameLst>
                                          <p:attrName>style.visibility</p:attrName>
                                        </p:attrNameLst>
                                      </p:cBhvr>
                                      <p:to>
                                        <p:strVal val="visible"/>
                                      </p:to>
                                    </p:set>
                                    <p:anim calcmode="lin" valueType="num">
                                      <p:cBhvr additive="base">
                                        <p:cTn id="167" dur="2000" fill="hold"/>
                                        <p:tgtEl>
                                          <p:spTgt spid="51"/>
                                        </p:tgtEl>
                                        <p:attrNameLst>
                                          <p:attrName>ppt_x</p:attrName>
                                        </p:attrNameLst>
                                      </p:cBhvr>
                                      <p:tavLst>
                                        <p:tav tm="0">
                                          <p:val>
                                            <p:strVal val="#ppt_x"/>
                                          </p:val>
                                        </p:tav>
                                        <p:tav tm="100000">
                                          <p:val>
                                            <p:strVal val="#ppt_x"/>
                                          </p:val>
                                        </p:tav>
                                      </p:tavLst>
                                    </p:anim>
                                    <p:anim calcmode="lin" valueType="num">
                                      <p:cBhvr additive="base">
                                        <p:cTn id="168" dur="2000" fill="hold"/>
                                        <p:tgtEl>
                                          <p:spTgt spid="51"/>
                                        </p:tgtEl>
                                        <p:attrNameLst>
                                          <p:attrName>ppt_y</p:attrName>
                                        </p:attrNameLst>
                                      </p:cBhvr>
                                      <p:tavLst>
                                        <p:tav tm="0">
                                          <p:val>
                                            <p:strVal val="1+#ppt_h/2"/>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52"/>
                                        </p:tgtEl>
                                        <p:attrNameLst>
                                          <p:attrName>style.visibility</p:attrName>
                                        </p:attrNameLst>
                                      </p:cBhvr>
                                      <p:to>
                                        <p:strVal val="visible"/>
                                      </p:to>
                                    </p:set>
                                    <p:anim calcmode="lin" valueType="num">
                                      <p:cBhvr additive="base">
                                        <p:cTn id="171" dur="2000" fill="hold"/>
                                        <p:tgtEl>
                                          <p:spTgt spid="52"/>
                                        </p:tgtEl>
                                        <p:attrNameLst>
                                          <p:attrName>ppt_x</p:attrName>
                                        </p:attrNameLst>
                                      </p:cBhvr>
                                      <p:tavLst>
                                        <p:tav tm="0">
                                          <p:val>
                                            <p:strVal val="#ppt_x"/>
                                          </p:val>
                                        </p:tav>
                                        <p:tav tm="100000">
                                          <p:val>
                                            <p:strVal val="#ppt_x"/>
                                          </p:val>
                                        </p:tav>
                                      </p:tavLst>
                                    </p:anim>
                                    <p:anim calcmode="lin" valueType="num">
                                      <p:cBhvr additive="base">
                                        <p:cTn id="172" dur="2000" fill="hold"/>
                                        <p:tgtEl>
                                          <p:spTgt spid="52"/>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53"/>
                                        </p:tgtEl>
                                        <p:attrNameLst>
                                          <p:attrName>style.visibility</p:attrName>
                                        </p:attrNameLst>
                                      </p:cBhvr>
                                      <p:to>
                                        <p:strVal val="visible"/>
                                      </p:to>
                                    </p:set>
                                    <p:anim calcmode="lin" valueType="num">
                                      <p:cBhvr additive="base">
                                        <p:cTn id="175" dur="2000" fill="hold"/>
                                        <p:tgtEl>
                                          <p:spTgt spid="53"/>
                                        </p:tgtEl>
                                        <p:attrNameLst>
                                          <p:attrName>ppt_x</p:attrName>
                                        </p:attrNameLst>
                                      </p:cBhvr>
                                      <p:tavLst>
                                        <p:tav tm="0">
                                          <p:val>
                                            <p:strVal val="#ppt_x"/>
                                          </p:val>
                                        </p:tav>
                                        <p:tav tm="100000">
                                          <p:val>
                                            <p:strVal val="#ppt_x"/>
                                          </p:val>
                                        </p:tav>
                                      </p:tavLst>
                                    </p:anim>
                                    <p:anim calcmode="lin" valueType="num">
                                      <p:cBhvr additive="base">
                                        <p:cTn id="176" dur="2000" fill="hold"/>
                                        <p:tgtEl>
                                          <p:spTgt spid="53"/>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54"/>
                                        </p:tgtEl>
                                        <p:attrNameLst>
                                          <p:attrName>style.visibility</p:attrName>
                                        </p:attrNameLst>
                                      </p:cBhvr>
                                      <p:to>
                                        <p:strVal val="visible"/>
                                      </p:to>
                                    </p:set>
                                    <p:anim calcmode="lin" valueType="num">
                                      <p:cBhvr additive="base">
                                        <p:cTn id="179" dur="2000" fill="hold"/>
                                        <p:tgtEl>
                                          <p:spTgt spid="54"/>
                                        </p:tgtEl>
                                        <p:attrNameLst>
                                          <p:attrName>ppt_x</p:attrName>
                                        </p:attrNameLst>
                                      </p:cBhvr>
                                      <p:tavLst>
                                        <p:tav tm="0">
                                          <p:val>
                                            <p:strVal val="#ppt_x"/>
                                          </p:val>
                                        </p:tav>
                                        <p:tav tm="100000">
                                          <p:val>
                                            <p:strVal val="#ppt_x"/>
                                          </p:val>
                                        </p:tav>
                                      </p:tavLst>
                                    </p:anim>
                                    <p:anim calcmode="lin" valueType="num">
                                      <p:cBhvr additive="base">
                                        <p:cTn id="180" dur="2000" fill="hold"/>
                                        <p:tgtEl>
                                          <p:spTgt spid="54"/>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55"/>
                                        </p:tgtEl>
                                        <p:attrNameLst>
                                          <p:attrName>style.visibility</p:attrName>
                                        </p:attrNameLst>
                                      </p:cBhvr>
                                      <p:to>
                                        <p:strVal val="visible"/>
                                      </p:to>
                                    </p:set>
                                    <p:anim calcmode="lin" valueType="num">
                                      <p:cBhvr additive="base">
                                        <p:cTn id="183" dur="2000" fill="hold"/>
                                        <p:tgtEl>
                                          <p:spTgt spid="55"/>
                                        </p:tgtEl>
                                        <p:attrNameLst>
                                          <p:attrName>ppt_x</p:attrName>
                                        </p:attrNameLst>
                                      </p:cBhvr>
                                      <p:tavLst>
                                        <p:tav tm="0">
                                          <p:val>
                                            <p:strVal val="#ppt_x"/>
                                          </p:val>
                                        </p:tav>
                                        <p:tav tm="100000">
                                          <p:val>
                                            <p:strVal val="#ppt_x"/>
                                          </p:val>
                                        </p:tav>
                                      </p:tavLst>
                                    </p:anim>
                                    <p:anim calcmode="lin" valueType="num">
                                      <p:cBhvr additive="base">
                                        <p:cTn id="184" dur="2000" fill="hold"/>
                                        <p:tgtEl>
                                          <p:spTgt spid="55"/>
                                        </p:tgtEl>
                                        <p:attrNameLst>
                                          <p:attrName>ppt_y</p:attrName>
                                        </p:attrNameLst>
                                      </p:cBhvr>
                                      <p:tavLst>
                                        <p:tav tm="0">
                                          <p:val>
                                            <p:strVal val="1+#ppt_h/2"/>
                                          </p:val>
                                        </p:tav>
                                        <p:tav tm="100000">
                                          <p:val>
                                            <p:strVal val="#ppt_y"/>
                                          </p:val>
                                        </p:tav>
                                      </p:tavLst>
                                    </p:anim>
                                  </p:childTnLst>
                                </p:cTn>
                              </p:par>
                              <p:par>
                                <p:cTn id="185" presetID="2" presetClass="entr" presetSubtype="4" fill="hold" grpId="0" nodeType="withEffect">
                                  <p:stCondLst>
                                    <p:cond delay="0"/>
                                  </p:stCondLst>
                                  <p:childTnLst>
                                    <p:set>
                                      <p:cBhvr>
                                        <p:cTn id="186" dur="1" fill="hold">
                                          <p:stCondLst>
                                            <p:cond delay="0"/>
                                          </p:stCondLst>
                                        </p:cTn>
                                        <p:tgtEl>
                                          <p:spTgt spid="56"/>
                                        </p:tgtEl>
                                        <p:attrNameLst>
                                          <p:attrName>style.visibility</p:attrName>
                                        </p:attrNameLst>
                                      </p:cBhvr>
                                      <p:to>
                                        <p:strVal val="visible"/>
                                      </p:to>
                                    </p:set>
                                    <p:anim calcmode="lin" valueType="num">
                                      <p:cBhvr additive="base">
                                        <p:cTn id="187" dur="2000" fill="hold"/>
                                        <p:tgtEl>
                                          <p:spTgt spid="56"/>
                                        </p:tgtEl>
                                        <p:attrNameLst>
                                          <p:attrName>ppt_x</p:attrName>
                                        </p:attrNameLst>
                                      </p:cBhvr>
                                      <p:tavLst>
                                        <p:tav tm="0">
                                          <p:val>
                                            <p:strVal val="#ppt_x"/>
                                          </p:val>
                                        </p:tav>
                                        <p:tav tm="100000">
                                          <p:val>
                                            <p:strVal val="#ppt_x"/>
                                          </p:val>
                                        </p:tav>
                                      </p:tavLst>
                                    </p:anim>
                                    <p:anim calcmode="lin" valueType="num">
                                      <p:cBhvr additive="base">
                                        <p:cTn id="188" dur="2000" fill="hold"/>
                                        <p:tgtEl>
                                          <p:spTgt spid="56"/>
                                        </p:tgtEl>
                                        <p:attrNameLst>
                                          <p:attrName>ppt_y</p:attrName>
                                        </p:attrNameLst>
                                      </p:cBhvr>
                                      <p:tavLst>
                                        <p:tav tm="0">
                                          <p:val>
                                            <p:strVal val="1+#ppt_h/2"/>
                                          </p:val>
                                        </p:tav>
                                        <p:tav tm="100000">
                                          <p:val>
                                            <p:strVal val="#ppt_y"/>
                                          </p:val>
                                        </p:tav>
                                      </p:tavLst>
                                    </p:anim>
                                  </p:childTnLst>
                                </p:cTn>
                              </p:par>
                              <p:par>
                                <p:cTn id="189" presetID="2" presetClass="entr" presetSubtype="4" fill="hold" grpId="0" nodeType="withEffect">
                                  <p:stCondLst>
                                    <p:cond delay="0"/>
                                  </p:stCondLst>
                                  <p:childTnLst>
                                    <p:set>
                                      <p:cBhvr>
                                        <p:cTn id="190" dur="1" fill="hold">
                                          <p:stCondLst>
                                            <p:cond delay="0"/>
                                          </p:stCondLst>
                                        </p:cTn>
                                        <p:tgtEl>
                                          <p:spTgt spid="57"/>
                                        </p:tgtEl>
                                        <p:attrNameLst>
                                          <p:attrName>style.visibility</p:attrName>
                                        </p:attrNameLst>
                                      </p:cBhvr>
                                      <p:to>
                                        <p:strVal val="visible"/>
                                      </p:to>
                                    </p:set>
                                    <p:anim calcmode="lin" valueType="num">
                                      <p:cBhvr additive="base">
                                        <p:cTn id="191" dur="2000" fill="hold"/>
                                        <p:tgtEl>
                                          <p:spTgt spid="57"/>
                                        </p:tgtEl>
                                        <p:attrNameLst>
                                          <p:attrName>ppt_x</p:attrName>
                                        </p:attrNameLst>
                                      </p:cBhvr>
                                      <p:tavLst>
                                        <p:tav tm="0">
                                          <p:val>
                                            <p:strVal val="#ppt_x"/>
                                          </p:val>
                                        </p:tav>
                                        <p:tav tm="100000">
                                          <p:val>
                                            <p:strVal val="#ppt_x"/>
                                          </p:val>
                                        </p:tav>
                                      </p:tavLst>
                                    </p:anim>
                                    <p:anim calcmode="lin" valueType="num">
                                      <p:cBhvr additive="base">
                                        <p:cTn id="192" dur="2000" fill="hold"/>
                                        <p:tgtEl>
                                          <p:spTgt spid="57"/>
                                        </p:tgtEl>
                                        <p:attrNameLst>
                                          <p:attrName>ppt_y</p:attrName>
                                        </p:attrNameLst>
                                      </p:cBhvr>
                                      <p:tavLst>
                                        <p:tav tm="0">
                                          <p:val>
                                            <p:strVal val="1+#ppt_h/2"/>
                                          </p:val>
                                        </p:tav>
                                        <p:tav tm="100000">
                                          <p:val>
                                            <p:strVal val="#ppt_y"/>
                                          </p:val>
                                        </p:tav>
                                      </p:tavLst>
                                    </p:anim>
                                  </p:childTnLst>
                                </p:cTn>
                              </p:par>
                              <p:par>
                                <p:cTn id="193" presetID="2" presetClass="entr" presetSubtype="4" fill="hold" grpId="0" nodeType="withEffect">
                                  <p:stCondLst>
                                    <p:cond delay="0"/>
                                  </p:stCondLst>
                                  <p:childTnLst>
                                    <p:set>
                                      <p:cBhvr>
                                        <p:cTn id="194" dur="1" fill="hold">
                                          <p:stCondLst>
                                            <p:cond delay="0"/>
                                          </p:stCondLst>
                                        </p:cTn>
                                        <p:tgtEl>
                                          <p:spTgt spid="58"/>
                                        </p:tgtEl>
                                        <p:attrNameLst>
                                          <p:attrName>style.visibility</p:attrName>
                                        </p:attrNameLst>
                                      </p:cBhvr>
                                      <p:to>
                                        <p:strVal val="visible"/>
                                      </p:to>
                                    </p:set>
                                    <p:anim calcmode="lin" valueType="num">
                                      <p:cBhvr additive="base">
                                        <p:cTn id="195" dur="2000" fill="hold"/>
                                        <p:tgtEl>
                                          <p:spTgt spid="58"/>
                                        </p:tgtEl>
                                        <p:attrNameLst>
                                          <p:attrName>ppt_x</p:attrName>
                                        </p:attrNameLst>
                                      </p:cBhvr>
                                      <p:tavLst>
                                        <p:tav tm="0">
                                          <p:val>
                                            <p:strVal val="#ppt_x"/>
                                          </p:val>
                                        </p:tav>
                                        <p:tav tm="100000">
                                          <p:val>
                                            <p:strVal val="#ppt_x"/>
                                          </p:val>
                                        </p:tav>
                                      </p:tavLst>
                                    </p:anim>
                                    <p:anim calcmode="lin" valueType="num">
                                      <p:cBhvr additive="base">
                                        <p:cTn id="196" dur="2000" fill="hold"/>
                                        <p:tgtEl>
                                          <p:spTgt spid="58"/>
                                        </p:tgtEl>
                                        <p:attrNameLst>
                                          <p:attrName>ppt_y</p:attrName>
                                        </p:attrNameLst>
                                      </p:cBhvr>
                                      <p:tavLst>
                                        <p:tav tm="0">
                                          <p:val>
                                            <p:strVal val="1+#ppt_h/2"/>
                                          </p:val>
                                        </p:tav>
                                        <p:tav tm="100000">
                                          <p:val>
                                            <p:strVal val="#ppt_y"/>
                                          </p:val>
                                        </p:tav>
                                      </p:tavLst>
                                    </p:anim>
                                  </p:childTnLst>
                                </p:cTn>
                              </p:par>
                              <p:par>
                                <p:cTn id="197" presetID="2" presetClass="entr" presetSubtype="4" fill="hold" grpId="0" nodeType="withEffect">
                                  <p:stCondLst>
                                    <p:cond delay="0"/>
                                  </p:stCondLst>
                                  <p:childTnLst>
                                    <p:set>
                                      <p:cBhvr>
                                        <p:cTn id="198" dur="1" fill="hold">
                                          <p:stCondLst>
                                            <p:cond delay="0"/>
                                          </p:stCondLst>
                                        </p:cTn>
                                        <p:tgtEl>
                                          <p:spTgt spid="59"/>
                                        </p:tgtEl>
                                        <p:attrNameLst>
                                          <p:attrName>style.visibility</p:attrName>
                                        </p:attrNameLst>
                                      </p:cBhvr>
                                      <p:to>
                                        <p:strVal val="visible"/>
                                      </p:to>
                                    </p:set>
                                    <p:anim calcmode="lin" valueType="num">
                                      <p:cBhvr additive="base">
                                        <p:cTn id="199" dur="2000" fill="hold"/>
                                        <p:tgtEl>
                                          <p:spTgt spid="59"/>
                                        </p:tgtEl>
                                        <p:attrNameLst>
                                          <p:attrName>ppt_x</p:attrName>
                                        </p:attrNameLst>
                                      </p:cBhvr>
                                      <p:tavLst>
                                        <p:tav tm="0">
                                          <p:val>
                                            <p:strVal val="#ppt_x"/>
                                          </p:val>
                                        </p:tav>
                                        <p:tav tm="100000">
                                          <p:val>
                                            <p:strVal val="#ppt_x"/>
                                          </p:val>
                                        </p:tav>
                                      </p:tavLst>
                                    </p:anim>
                                    <p:anim calcmode="lin" valueType="num">
                                      <p:cBhvr additive="base">
                                        <p:cTn id="200" dur="2000" fill="hold"/>
                                        <p:tgtEl>
                                          <p:spTgt spid="59"/>
                                        </p:tgtEl>
                                        <p:attrNameLst>
                                          <p:attrName>ppt_y</p:attrName>
                                        </p:attrNameLst>
                                      </p:cBhvr>
                                      <p:tavLst>
                                        <p:tav tm="0">
                                          <p:val>
                                            <p:strVal val="1+#ppt_h/2"/>
                                          </p:val>
                                        </p:tav>
                                        <p:tav tm="100000">
                                          <p:val>
                                            <p:strVal val="#ppt_y"/>
                                          </p:val>
                                        </p:tav>
                                      </p:tavLst>
                                    </p:anim>
                                  </p:childTnLst>
                                </p:cTn>
                              </p:par>
                              <p:par>
                                <p:cTn id="201" presetID="2" presetClass="entr" presetSubtype="4" fill="hold" grpId="0" nodeType="withEffect">
                                  <p:stCondLst>
                                    <p:cond delay="0"/>
                                  </p:stCondLst>
                                  <p:childTnLst>
                                    <p:set>
                                      <p:cBhvr>
                                        <p:cTn id="202" dur="1" fill="hold">
                                          <p:stCondLst>
                                            <p:cond delay="0"/>
                                          </p:stCondLst>
                                        </p:cTn>
                                        <p:tgtEl>
                                          <p:spTgt spid="60"/>
                                        </p:tgtEl>
                                        <p:attrNameLst>
                                          <p:attrName>style.visibility</p:attrName>
                                        </p:attrNameLst>
                                      </p:cBhvr>
                                      <p:to>
                                        <p:strVal val="visible"/>
                                      </p:to>
                                    </p:set>
                                    <p:anim calcmode="lin" valueType="num">
                                      <p:cBhvr additive="base">
                                        <p:cTn id="203" dur="2000" fill="hold"/>
                                        <p:tgtEl>
                                          <p:spTgt spid="60"/>
                                        </p:tgtEl>
                                        <p:attrNameLst>
                                          <p:attrName>ppt_x</p:attrName>
                                        </p:attrNameLst>
                                      </p:cBhvr>
                                      <p:tavLst>
                                        <p:tav tm="0">
                                          <p:val>
                                            <p:strVal val="#ppt_x"/>
                                          </p:val>
                                        </p:tav>
                                        <p:tav tm="100000">
                                          <p:val>
                                            <p:strVal val="#ppt_x"/>
                                          </p:val>
                                        </p:tav>
                                      </p:tavLst>
                                    </p:anim>
                                    <p:anim calcmode="lin" valueType="num">
                                      <p:cBhvr additive="base">
                                        <p:cTn id="204" dur="2000" fill="hold"/>
                                        <p:tgtEl>
                                          <p:spTgt spid="60"/>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61"/>
                                        </p:tgtEl>
                                        <p:attrNameLst>
                                          <p:attrName>style.visibility</p:attrName>
                                        </p:attrNameLst>
                                      </p:cBhvr>
                                      <p:to>
                                        <p:strVal val="visible"/>
                                      </p:to>
                                    </p:set>
                                    <p:anim calcmode="lin" valueType="num">
                                      <p:cBhvr additive="base">
                                        <p:cTn id="207" dur="2000" fill="hold"/>
                                        <p:tgtEl>
                                          <p:spTgt spid="61"/>
                                        </p:tgtEl>
                                        <p:attrNameLst>
                                          <p:attrName>ppt_x</p:attrName>
                                        </p:attrNameLst>
                                      </p:cBhvr>
                                      <p:tavLst>
                                        <p:tav tm="0">
                                          <p:val>
                                            <p:strVal val="#ppt_x"/>
                                          </p:val>
                                        </p:tav>
                                        <p:tav tm="100000">
                                          <p:val>
                                            <p:strVal val="#ppt_x"/>
                                          </p:val>
                                        </p:tav>
                                      </p:tavLst>
                                    </p:anim>
                                    <p:anim calcmode="lin" valueType="num">
                                      <p:cBhvr additive="base">
                                        <p:cTn id="208" dur="2000" fill="hold"/>
                                        <p:tgtEl>
                                          <p:spTgt spid="61"/>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0"/>
                                  </p:stCondLst>
                                  <p:childTnLst>
                                    <p:set>
                                      <p:cBhvr>
                                        <p:cTn id="210" dur="1" fill="hold">
                                          <p:stCondLst>
                                            <p:cond delay="0"/>
                                          </p:stCondLst>
                                        </p:cTn>
                                        <p:tgtEl>
                                          <p:spTgt spid="62"/>
                                        </p:tgtEl>
                                        <p:attrNameLst>
                                          <p:attrName>style.visibility</p:attrName>
                                        </p:attrNameLst>
                                      </p:cBhvr>
                                      <p:to>
                                        <p:strVal val="visible"/>
                                      </p:to>
                                    </p:set>
                                    <p:anim calcmode="lin" valueType="num">
                                      <p:cBhvr additive="base">
                                        <p:cTn id="211" dur="2000" fill="hold"/>
                                        <p:tgtEl>
                                          <p:spTgt spid="62"/>
                                        </p:tgtEl>
                                        <p:attrNameLst>
                                          <p:attrName>ppt_x</p:attrName>
                                        </p:attrNameLst>
                                      </p:cBhvr>
                                      <p:tavLst>
                                        <p:tav tm="0">
                                          <p:val>
                                            <p:strVal val="#ppt_x"/>
                                          </p:val>
                                        </p:tav>
                                        <p:tav tm="100000">
                                          <p:val>
                                            <p:strVal val="#ppt_x"/>
                                          </p:val>
                                        </p:tav>
                                      </p:tavLst>
                                    </p:anim>
                                    <p:anim calcmode="lin" valueType="num">
                                      <p:cBhvr additive="base">
                                        <p:cTn id="212" dur="2000" fill="hold"/>
                                        <p:tgtEl>
                                          <p:spTgt spid="62"/>
                                        </p:tgtEl>
                                        <p:attrNameLst>
                                          <p:attrName>ppt_y</p:attrName>
                                        </p:attrNameLst>
                                      </p:cBhvr>
                                      <p:tavLst>
                                        <p:tav tm="0">
                                          <p:val>
                                            <p:strVal val="1+#ppt_h/2"/>
                                          </p:val>
                                        </p:tav>
                                        <p:tav tm="100000">
                                          <p:val>
                                            <p:strVal val="#ppt_y"/>
                                          </p:val>
                                        </p:tav>
                                      </p:tavLst>
                                    </p:anim>
                                  </p:childTnLst>
                                </p:cTn>
                              </p:par>
                              <p:par>
                                <p:cTn id="213" presetID="2" presetClass="entr" presetSubtype="4" fill="hold" grpId="0" nodeType="withEffect">
                                  <p:stCondLst>
                                    <p:cond delay="0"/>
                                  </p:stCondLst>
                                  <p:childTnLst>
                                    <p:set>
                                      <p:cBhvr>
                                        <p:cTn id="214" dur="1" fill="hold">
                                          <p:stCondLst>
                                            <p:cond delay="0"/>
                                          </p:stCondLst>
                                        </p:cTn>
                                        <p:tgtEl>
                                          <p:spTgt spid="63"/>
                                        </p:tgtEl>
                                        <p:attrNameLst>
                                          <p:attrName>style.visibility</p:attrName>
                                        </p:attrNameLst>
                                      </p:cBhvr>
                                      <p:to>
                                        <p:strVal val="visible"/>
                                      </p:to>
                                    </p:set>
                                    <p:anim calcmode="lin" valueType="num">
                                      <p:cBhvr additive="base">
                                        <p:cTn id="215" dur="2000" fill="hold"/>
                                        <p:tgtEl>
                                          <p:spTgt spid="63"/>
                                        </p:tgtEl>
                                        <p:attrNameLst>
                                          <p:attrName>ppt_x</p:attrName>
                                        </p:attrNameLst>
                                      </p:cBhvr>
                                      <p:tavLst>
                                        <p:tav tm="0">
                                          <p:val>
                                            <p:strVal val="#ppt_x"/>
                                          </p:val>
                                        </p:tav>
                                        <p:tav tm="100000">
                                          <p:val>
                                            <p:strVal val="#ppt_x"/>
                                          </p:val>
                                        </p:tav>
                                      </p:tavLst>
                                    </p:anim>
                                    <p:anim calcmode="lin" valueType="num">
                                      <p:cBhvr additive="base">
                                        <p:cTn id="216" dur="2000" fill="hold"/>
                                        <p:tgtEl>
                                          <p:spTgt spid="63"/>
                                        </p:tgtEl>
                                        <p:attrNameLst>
                                          <p:attrName>ppt_y</p:attrName>
                                        </p:attrNameLst>
                                      </p:cBhvr>
                                      <p:tavLst>
                                        <p:tav tm="0">
                                          <p:val>
                                            <p:strVal val="1+#ppt_h/2"/>
                                          </p:val>
                                        </p:tav>
                                        <p:tav tm="100000">
                                          <p:val>
                                            <p:strVal val="#ppt_y"/>
                                          </p:val>
                                        </p:tav>
                                      </p:tavLst>
                                    </p:anim>
                                  </p:childTnLst>
                                </p:cTn>
                              </p:par>
                              <p:par>
                                <p:cTn id="217" presetID="2" presetClass="entr" presetSubtype="4" fill="hold" grpId="0" nodeType="withEffect">
                                  <p:stCondLst>
                                    <p:cond delay="0"/>
                                  </p:stCondLst>
                                  <p:childTnLst>
                                    <p:set>
                                      <p:cBhvr>
                                        <p:cTn id="218" dur="1" fill="hold">
                                          <p:stCondLst>
                                            <p:cond delay="0"/>
                                          </p:stCondLst>
                                        </p:cTn>
                                        <p:tgtEl>
                                          <p:spTgt spid="3072"/>
                                        </p:tgtEl>
                                        <p:attrNameLst>
                                          <p:attrName>style.visibility</p:attrName>
                                        </p:attrNameLst>
                                      </p:cBhvr>
                                      <p:to>
                                        <p:strVal val="visible"/>
                                      </p:to>
                                    </p:set>
                                    <p:anim calcmode="lin" valueType="num">
                                      <p:cBhvr additive="base">
                                        <p:cTn id="219" dur="2000" fill="hold"/>
                                        <p:tgtEl>
                                          <p:spTgt spid="3072"/>
                                        </p:tgtEl>
                                        <p:attrNameLst>
                                          <p:attrName>ppt_x</p:attrName>
                                        </p:attrNameLst>
                                      </p:cBhvr>
                                      <p:tavLst>
                                        <p:tav tm="0">
                                          <p:val>
                                            <p:strVal val="#ppt_x"/>
                                          </p:val>
                                        </p:tav>
                                        <p:tav tm="100000">
                                          <p:val>
                                            <p:strVal val="#ppt_x"/>
                                          </p:val>
                                        </p:tav>
                                      </p:tavLst>
                                    </p:anim>
                                    <p:anim calcmode="lin" valueType="num">
                                      <p:cBhvr additive="base">
                                        <p:cTn id="220" dur="2000" fill="hold"/>
                                        <p:tgtEl>
                                          <p:spTgt spid="3072"/>
                                        </p:tgtEl>
                                        <p:attrNameLst>
                                          <p:attrName>ppt_y</p:attrName>
                                        </p:attrNameLst>
                                      </p:cBhvr>
                                      <p:tavLst>
                                        <p:tav tm="0">
                                          <p:val>
                                            <p:strVal val="1+#ppt_h/2"/>
                                          </p:val>
                                        </p:tav>
                                        <p:tav tm="100000">
                                          <p:val>
                                            <p:strVal val="#ppt_y"/>
                                          </p:val>
                                        </p:tav>
                                      </p:tavLst>
                                    </p:anim>
                                  </p:childTnLst>
                                </p:cTn>
                              </p:par>
                              <p:par>
                                <p:cTn id="221" presetID="2" presetClass="entr" presetSubtype="4" fill="hold" grpId="0" nodeType="withEffect">
                                  <p:stCondLst>
                                    <p:cond delay="0"/>
                                  </p:stCondLst>
                                  <p:childTnLst>
                                    <p:set>
                                      <p:cBhvr>
                                        <p:cTn id="222" dur="1" fill="hold">
                                          <p:stCondLst>
                                            <p:cond delay="0"/>
                                          </p:stCondLst>
                                        </p:cTn>
                                        <p:tgtEl>
                                          <p:spTgt spid="3073"/>
                                        </p:tgtEl>
                                        <p:attrNameLst>
                                          <p:attrName>style.visibility</p:attrName>
                                        </p:attrNameLst>
                                      </p:cBhvr>
                                      <p:to>
                                        <p:strVal val="visible"/>
                                      </p:to>
                                    </p:set>
                                    <p:anim calcmode="lin" valueType="num">
                                      <p:cBhvr additive="base">
                                        <p:cTn id="223" dur="2000" fill="hold"/>
                                        <p:tgtEl>
                                          <p:spTgt spid="3073"/>
                                        </p:tgtEl>
                                        <p:attrNameLst>
                                          <p:attrName>ppt_x</p:attrName>
                                        </p:attrNameLst>
                                      </p:cBhvr>
                                      <p:tavLst>
                                        <p:tav tm="0">
                                          <p:val>
                                            <p:strVal val="#ppt_x"/>
                                          </p:val>
                                        </p:tav>
                                        <p:tav tm="100000">
                                          <p:val>
                                            <p:strVal val="#ppt_x"/>
                                          </p:val>
                                        </p:tav>
                                      </p:tavLst>
                                    </p:anim>
                                    <p:anim calcmode="lin" valueType="num">
                                      <p:cBhvr additive="base">
                                        <p:cTn id="224" dur="2000" fill="hold"/>
                                        <p:tgtEl>
                                          <p:spTgt spid="3073"/>
                                        </p:tgtEl>
                                        <p:attrNameLst>
                                          <p:attrName>ppt_y</p:attrName>
                                        </p:attrNameLst>
                                      </p:cBhvr>
                                      <p:tavLst>
                                        <p:tav tm="0">
                                          <p:val>
                                            <p:strVal val="1+#ppt_h/2"/>
                                          </p:val>
                                        </p:tav>
                                        <p:tav tm="100000">
                                          <p:val>
                                            <p:strVal val="#ppt_y"/>
                                          </p:val>
                                        </p:tav>
                                      </p:tavLst>
                                    </p:anim>
                                  </p:childTnLst>
                                </p:cTn>
                              </p:par>
                              <p:par>
                                <p:cTn id="225" presetID="2" presetClass="entr" presetSubtype="4" fill="hold" grpId="0" nodeType="withEffect">
                                  <p:stCondLst>
                                    <p:cond delay="0"/>
                                  </p:stCondLst>
                                  <p:childTnLst>
                                    <p:set>
                                      <p:cBhvr>
                                        <p:cTn id="226" dur="1" fill="hold">
                                          <p:stCondLst>
                                            <p:cond delay="0"/>
                                          </p:stCondLst>
                                        </p:cTn>
                                        <p:tgtEl>
                                          <p:spTgt spid="3075"/>
                                        </p:tgtEl>
                                        <p:attrNameLst>
                                          <p:attrName>style.visibility</p:attrName>
                                        </p:attrNameLst>
                                      </p:cBhvr>
                                      <p:to>
                                        <p:strVal val="visible"/>
                                      </p:to>
                                    </p:set>
                                    <p:anim calcmode="lin" valueType="num">
                                      <p:cBhvr additive="base">
                                        <p:cTn id="227" dur="2000" fill="hold"/>
                                        <p:tgtEl>
                                          <p:spTgt spid="3075"/>
                                        </p:tgtEl>
                                        <p:attrNameLst>
                                          <p:attrName>ppt_x</p:attrName>
                                        </p:attrNameLst>
                                      </p:cBhvr>
                                      <p:tavLst>
                                        <p:tav tm="0">
                                          <p:val>
                                            <p:strVal val="#ppt_x"/>
                                          </p:val>
                                        </p:tav>
                                        <p:tav tm="100000">
                                          <p:val>
                                            <p:strVal val="#ppt_x"/>
                                          </p:val>
                                        </p:tav>
                                      </p:tavLst>
                                    </p:anim>
                                    <p:anim calcmode="lin" valueType="num">
                                      <p:cBhvr additive="base">
                                        <p:cTn id="228" dur="2000" fill="hold"/>
                                        <p:tgtEl>
                                          <p:spTgt spid="3075"/>
                                        </p:tgtEl>
                                        <p:attrNameLst>
                                          <p:attrName>ppt_y</p:attrName>
                                        </p:attrNameLst>
                                      </p:cBhvr>
                                      <p:tavLst>
                                        <p:tav tm="0">
                                          <p:val>
                                            <p:strVal val="1+#ppt_h/2"/>
                                          </p:val>
                                        </p:tav>
                                        <p:tav tm="100000">
                                          <p:val>
                                            <p:strVal val="#ppt_y"/>
                                          </p:val>
                                        </p:tav>
                                      </p:tavLst>
                                    </p:anim>
                                  </p:childTnLst>
                                </p:cTn>
                              </p:par>
                              <p:par>
                                <p:cTn id="229" presetID="2" presetClass="entr" presetSubtype="4" fill="hold" grpId="0" nodeType="withEffect">
                                  <p:stCondLst>
                                    <p:cond delay="0"/>
                                  </p:stCondLst>
                                  <p:childTnLst>
                                    <p:set>
                                      <p:cBhvr>
                                        <p:cTn id="230" dur="1" fill="hold">
                                          <p:stCondLst>
                                            <p:cond delay="0"/>
                                          </p:stCondLst>
                                        </p:cTn>
                                        <p:tgtEl>
                                          <p:spTgt spid="3076"/>
                                        </p:tgtEl>
                                        <p:attrNameLst>
                                          <p:attrName>style.visibility</p:attrName>
                                        </p:attrNameLst>
                                      </p:cBhvr>
                                      <p:to>
                                        <p:strVal val="visible"/>
                                      </p:to>
                                    </p:set>
                                    <p:anim calcmode="lin" valueType="num">
                                      <p:cBhvr additive="base">
                                        <p:cTn id="231" dur="2000" fill="hold"/>
                                        <p:tgtEl>
                                          <p:spTgt spid="3076"/>
                                        </p:tgtEl>
                                        <p:attrNameLst>
                                          <p:attrName>ppt_x</p:attrName>
                                        </p:attrNameLst>
                                      </p:cBhvr>
                                      <p:tavLst>
                                        <p:tav tm="0">
                                          <p:val>
                                            <p:strVal val="#ppt_x"/>
                                          </p:val>
                                        </p:tav>
                                        <p:tav tm="100000">
                                          <p:val>
                                            <p:strVal val="#ppt_x"/>
                                          </p:val>
                                        </p:tav>
                                      </p:tavLst>
                                    </p:anim>
                                    <p:anim calcmode="lin" valueType="num">
                                      <p:cBhvr additive="base">
                                        <p:cTn id="232" dur="2000" fill="hold"/>
                                        <p:tgtEl>
                                          <p:spTgt spid="3076"/>
                                        </p:tgtEl>
                                        <p:attrNameLst>
                                          <p:attrName>ppt_y</p:attrName>
                                        </p:attrNameLst>
                                      </p:cBhvr>
                                      <p:tavLst>
                                        <p:tav tm="0">
                                          <p:val>
                                            <p:strVal val="1+#ppt_h/2"/>
                                          </p:val>
                                        </p:tav>
                                        <p:tav tm="100000">
                                          <p:val>
                                            <p:strVal val="#ppt_y"/>
                                          </p:val>
                                        </p:tav>
                                      </p:tavLst>
                                    </p:anim>
                                  </p:childTnLst>
                                </p:cTn>
                              </p:par>
                              <p:par>
                                <p:cTn id="233" presetID="2" presetClass="entr" presetSubtype="4" fill="hold" grpId="0" nodeType="withEffect">
                                  <p:stCondLst>
                                    <p:cond delay="0"/>
                                  </p:stCondLst>
                                  <p:childTnLst>
                                    <p:set>
                                      <p:cBhvr>
                                        <p:cTn id="234" dur="1" fill="hold">
                                          <p:stCondLst>
                                            <p:cond delay="0"/>
                                          </p:stCondLst>
                                        </p:cTn>
                                        <p:tgtEl>
                                          <p:spTgt spid="3077"/>
                                        </p:tgtEl>
                                        <p:attrNameLst>
                                          <p:attrName>style.visibility</p:attrName>
                                        </p:attrNameLst>
                                      </p:cBhvr>
                                      <p:to>
                                        <p:strVal val="visible"/>
                                      </p:to>
                                    </p:set>
                                    <p:anim calcmode="lin" valueType="num">
                                      <p:cBhvr additive="base">
                                        <p:cTn id="235" dur="2000" fill="hold"/>
                                        <p:tgtEl>
                                          <p:spTgt spid="3077"/>
                                        </p:tgtEl>
                                        <p:attrNameLst>
                                          <p:attrName>ppt_x</p:attrName>
                                        </p:attrNameLst>
                                      </p:cBhvr>
                                      <p:tavLst>
                                        <p:tav tm="0">
                                          <p:val>
                                            <p:strVal val="#ppt_x"/>
                                          </p:val>
                                        </p:tav>
                                        <p:tav tm="100000">
                                          <p:val>
                                            <p:strVal val="#ppt_x"/>
                                          </p:val>
                                        </p:tav>
                                      </p:tavLst>
                                    </p:anim>
                                    <p:anim calcmode="lin" valueType="num">
                                      <p:cBhvr additive="base">
                                        <p:cTn id="236" dur="2000" fill="hold"/>
                                        <p:tgtEl>
                                          <p:spTgt spid="3077"/>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3078"/>
                                        </p:tgtEl>
                                        <p:attrNameLst>
                                          <p:attrName>style.visibility</p:attrName>
                                        </p:attrNameLst>
                                      </p:cBhvr>
                                      <p:to>
                                        <p:strVal val="visible"/>
                                      </p:to>
                                    </p:set>
                                    <p:anim calcmode="lin" valueType="num">
                                      <p:cBhvr additive="base">
                                        <p:cTn id="239" dur="2000" fill="hold"/>
                                        <p:tgtEl>
                                          <p:spTgt spid="3078"/>
                                        </p:tgtEl>
                                        <p:attrNameLst>
                                          <p:attrName>ppt_x</p:attrName>
                                        </p:attrNameLst>
                                      </p:cBhvr>
                                      <p:tavLst>
                                        <p:tav tm="0">
                                          <p:val>
                                            <p:strVal val="#ppt_x"/>
                                          </p:val>
                                        </p:tav>
                                        <p:tav tm="100000">
                                          <p:val>
                                            <p:strVal val="#ppt_x"/>
                                          </p:val>
                                        </p:tav>
                                      </p:tavLst>
                                    </p:anim>
                                    <p:anim calcmode="lin" valueType="num">
                                      <p:cBhvr additive="base">
                                        <p:cTn id="240" dur="2000" fill="hold"/>
                                        <p:tgtEl>
                                          <p:spTgt spid="3078"/>
                                        </p:tgtEl>
                                        <p:attrNameLst>
                                          <p:attrName>ppt_y</p:attrName>
                                        </p:attrNameLst>
                                      </p:cBhvr>
                                      <p:tavLst>
                                        <p:tav tm="0">
                                          <p:val>
                                            <p:strVal val="1+#ppt_h/2"/>
                                          </p:val>
                                        </p:tav>
                                        <p:tav tm="100000">
                                          <p:val>
                                            <p:strVal val="#ppt_y"/>
                                          </p:val>
                                        </p:tav>
                                      </p:tavLst>
                                    </p:anim>
                                  </p:childTnLst>
                                </p:cTn>
                              </p:par>
                              <p:par>
                                <p:cTn id="241" presetID="2" presetClass="entr" presetSubtype="4" fill="hold" grpId="0" nodeType="withEffect">
                                  <p:stCondLst>
                                    <p:cond delay="0"/>
                                  </p:stCondLst>
                                  <p:childTnLst>
                                    <p:set>
                                      <p:cBhvr>
                                        <p:cTn id="242" dur="1" fill="hold">
                                          <p:stCondLst>
                                            <p:cond delay="0"/>
                                          </p:stCondLst>
                                        </p:cTn>
                                        <p:tgtEl>
                                          <p:spTgt spid="3079"/>
                                        </p:tgtEl>
                                        <p:attrNameLst>
                                          <p:attrName>style.visibility</p:attrName>
                                        </p:attrNameLst>
                                      </p:cBhvr>
                                      <p:to>
                                        <p:strVal val="visible"/>
                                      </p:to>
                                    </p:set>
                                    <p:anim calcmode="lin" valueType="num">
                                      <p:cBhvr additive="base">
                                        <p:cTn id="243" dur="2000" fill="hold"/>
                                        <p:tgtEl>
                                          <p:spTgt spid="3079"/>
                                        </p:tgtEl>
                                        <p:attrNameLst>
                                          <p:attrName>ppt_x</p:attrName>
                                        </p:attrNameLst>
                                      </p:cBhvr>
                                      <p:tavLst>
                                        <p:tav tm="0">
                                          <p:val>
                                            <p:strVal val="#ppt_x"/>
                                          </p:val>
                                        </p:tav>
                                        <p:tav tm="100000">
                                          <p:val>
                                            <p:strVal val="#ppt_x"/>
                                          </p:val>
                                        </p:tav>
                                      </p:tavLst>
                                    </p:anim>
                                    <p:anim calcmode="lin" valueType="num">
                                      <p:cBhvr additive="base">
                                        <p:cTn id="244" dur="2000" fill="hold"/>
                                        <p:tgtEl>
                                          <p:spTgt spid="3079"/>
                                        </p:tgtEl>
                                        <p:attrNameLst>
                                          <p:attrName>ppt_y</p:attrName>
                                        </p:attrNameLst>
                                      </p:cBhvr>
                                      <p:tavLst>
                                        <p:tav tm="0">
                                          <p:val>
                                            <p:strVal val="1+#ppt_h/2"/>
                                          </p:val>
                                        </p:tav>
                                        <p:tav tm="100000">
                                          <p:val>
                                            <p:strVal val="#ppt_y"/>
                                          </p:val>
                                        </p:tav>
                                      </p:tavLst>
                                    </p:anim>
                                  </p:childTnLst>
                                </p:cTn>
                              </p:par>
                              <p:par>
                                <p:cTn id="245" presetID="2" presetClass="entr" presetSubtype="4" fill="hold" grpId="0" nodeType="withEffect">
                                  <p:stCondLst>
                                    <p:cond delay="0"/>
                                  </p:stCondLst>
                                  <p:childTnLst>
                                    <p:set>
                                      <p:cBhvr>
                                        <p:cTn id="246" dur="1" fill="hold">
                                          <p:stCondLst>
                                            <p:cond delay="0"/>
                                          </p:stCondLst>
                                        </p:cTn>
                                        <p:tgtEl>
                                          <p:spTgt spid="3080"/>
                                        </p:tgtEl>
                                        <p:attrNameLst>
                                          <p:attrName>style.visibility</p:attrName>
                                        </p:attrNameLst>
                                      </p:cBhvr>
                                      <p:to>
                                        <p:strVal val="visible"/>
                                      </p:to>
                                    </p:set>
                                    <p:anim calcmode="lin" valueType="num">
                                      <p:cBhvr additive="base">
                                        <p:cTn id="247" dur="2000" fill="hold"/>
                                        <p:tgtEl>
                                          <p:spTgt spid="3080"/>
                                        </p:tgtEl>
                                        <p:attrNameLst>
                                          <p:attrName>ppt_x</p:attrName>
                                        </p:attrNameLst>
                                      </p:cBhvr>
                                      <p:tavLst>
                                        <p:tav tm="0">
                                          <p:val>
                                            <p:strVal val="#ppt_x"/>
                                          </p:val>
                                        </p:tav>
                                        <p:tav tm="100000">
                                          <p:val>
                                            <p:strVal val="#ppt_x"/>
                                          </p:val>
                                        </p:tav>
                                      </p:tavLst>
                                    </p:anim>
                                    <p:anim calcmode="lin" valueType="num">
                                      <p:cBhvr additive="base">
                                        <p:cTn id="248" dur="2000" fill="hold"/>
                                        <p:tgtEl>
                                          <p:spTgt spid="3080"/>
                                        </p:tgtEl>
                                        <p:attrNameLst>
                                          <p:attrName>ppt_y</p:attrName>
                                        </p:attrNameLst>
                                      </p:cBhvr>
                                      <p:tavLst>
                                        <p:tav tm="0">
                                          <p:val>
                                            <p:strVal val="1+#ppt_h/2"/>
                                          </p:val>
                                        </p:tav>
                                        <p:tav tm="100000">
                                          <p:val>
                                            <p:strVal val="#ppt_y"/>
                                          </p:val>
                                        </p:tav>
                                      </p:tavLst>
                                    </p:anim>
                                  </p:childTnLst>
                                </p:cTn>
                              </p:par>
                              <p:par>
                                <p:cTn id="249" presetID="2" presetClass="entr" presetSubtype="4" fill="hold" grpId="0" nodeType="withEffect">
                                  <p:stCondLst>
                                    <p:cond delay="0"/>
                                  </p:stCondLst>
                                  <p:childTnLst>
                                    <p:set>
                                      <p:cBhvr>
                                        <p:cTn id="250" dur="1" fill="hold">
                                          <p:stCondLst>
                                            <p:cond delay="0"/>
                                          </p:stCondLst>
                                        </p:cTn>
                                        <p:tgtEl>
                                          <p:spTgt spid="3081"/>
                                        </p:tgtEl>
                                        <p:attrNameLst>
                                          <p:attrName>style.visibility</p:attrName>
                                        </p:attrNameLst>
                                      </p:cBhvr>
                                      <p:to>
                                        <p:strVal val="visible"/>
                                      </p:to>
                                    </p:set>
                                    <p:anim calcmode="lin" valueType="num">
                                      <p:cBhvr additive="base">
                                        <p:cTn id="251" dur="2000" fill="hold"/>
                                        <p:tgtEl>
                                          <p:spTgt spid="3081"/>
                                        </p:tgtEl>
                                        <p:attrNameLst>
                                          <p:attrName>ppt_x</p:attrName>
                                        </p:attrNameLst>
                                      </p:cBhvr>
                                      <p:tavLst>
                                        <p:tav tm="0">
                                          <p:val>
                                            <p:strVal val="#ppt_x"/>
                                          </p:val>
                                        </p:tav>
                                        <p:tav tm="100000">
                                          <p:val>
                                            <p:strVal val="#ppt_x"/>
                                          </p:val>
                                        </p:tav>
                                      </p:tavLst>
                                    </p:anim>
                                    <p:anim calcmode="lin" valueType="num">
                                      <p:cBhvr additive="base">
                                        <p:cTn id="252" dur="2000" fill="hold"/>
                                        <p:tgtEl>
                                          <p:spTgt spid="3081"/>
                                        </p:tgtEl>
                                        <p:attrNameLst>
                                          <p:attrName>ppt_y</p:attrName>
                                        </p:attrNameLst>
                                      </p:cBhvr>
                                      <p:tavLst>
                                        <p:tav tm="0">
                                          <p:val>
                                            <p:strVal val="1+#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3082"/>
                                        </p:tgtEl>
                                        <p:attrNameLst>
                                          <p:attrName>style.visibility</p:attrName>
                                        </p:attrNameLst>
                                      </p:cBhvr>
                                      <p:to>
                                        <p:strVal val="visible"/>
                                      </p:to>
                                    </p:set>
                                    <p:anim calcmode="lin" valueType="num">
                                      <p:cBhvr additive="base">
                                        <p:cTn id="255" dur="2000" fill="hold"/>
                                        <p:tgtEl>
                                          <p:spTgt spid="3082"/>
                                        </p:tgtEl>
                                        <p:attrNameLst>
                                          <p:attrName>ppt_x</p:attrName>
                                        </p:attrNameLst>
                                      </p:cBhvr>
                                      <p:tavLst>
                                        <p:tav tm="0">
                                          <p:val>
                                            <p:strVal val="#ppt_x"/>
                                          </p:val>
                                        </p:tav>
                                        <p:tav tm="100000">
                                          <p:val>
                                            <p:strVal val="#ppt_x"/>
                                          </p:val>
                                        </p:tav>
                                      </p:tavLst>
                                    </p:anim>
                                    <p:anim calcmode="lin" valueType="num">
                                      <p:cBhvr additive="base">
                                        <p:cTn id="256" dur="2000" fill="hold"/>
                                        <p:tgtEl>
                                          <p:spTgt spid="3082"/>
                                        </p:tgtEl>
                                        <p:attrNameLst>
                                          <p:attrName>ppt_y</p:attrName>
                                        </p:attrNameLst>
                                      </p:cBhvr>
                                      <p:tavLst>
                                        <p:tav tm="0">
                                          <p:val>
                                            <p:strVal val="1+#ppt_h/2"/>
                                          </p:val>
                                        </p:tav>
                                        <p:tav tm="100000">
                                          <p:val>
                                            <p:strVal val="#ppt_y"/>
                                          </p:val>
                                        </p:tav>
                                      </p:tavLst>
                                    </p:anim>
                                  </p:childTnLst>
                                </p:cTn>
                              </p:par>
                              <p:par>
                                <p:cTn id="257" presetID="2" presetClass="entr" presetSubtype="4" fill="hold" grpId="0" nodeType="withEffect">
                                  <p:stCondLst>
                                    <p:cond delay="0"/>
                                  </p:stCondLst>
                                  <p:childTnLst>
                                    <p:set>
                                      <p:cBhvr>
                                        <p:cTn id="258" dur="1" fill="hold">
                                          <p:stCondLst>
                                            <p:cond delay="0"/>
                                          </p:stCondLst>
                                        </p:cTn>
                                        <p:tgtEl>
                                          <p:spTgt spid="3083"/>
                                        </p:tgtEl>
                                        <p:attrNameLst>
                                          <p:attrName>style.visibility</p:attrName>
                                        </p:attrNameLst>
                                      </p:cBhvr>
                                      <p:to>
                                        <p:strVal val="visible"/>
                                      </p:to>
                                    </p:set>
                                    <p:anim calcmode="lin" valueType="num">
                                      <p:cBhvr additive="base">
                                        <p:cTn id="259" dur="2000" fill="hold"/>
                                        <p:tgtEl>
                                          <p:spTgt spid="3083"/>
                                        </p:tgtEl>
                                        <p:attrNameLst>
                                          <p:attrName>ppt_x</p:attrName>
                                        </p:attrNameLst>
                                      </p:cBhvr>
                                      <p:tavLst>
                                        <p:tav tm="0">
                                          <p:val>
                                            <p:strVal val="#ppt_x"/>
                                          </p:val>
                                        </p:tav>
                                        <p:tav tm="100000">
                                          <p:val>
                                            <p:strVal val="#ppt_x"/>
                                          </p:val>
                                        </p:tav>
                                      </p:tavLst>
                                    </p:anim>
                                    <p:anim calcmode="lin" valueType="num">
                                      <p:cBhvr additive="base">
                                        <p:cTn id="260" dur="2000" fill="hold"/>
                                        <p:tgtEl>
                                          <p:spTgt spid="3083"/>
                                        </p:tgtEl>
                                        <p:attrNameLst>
                                          <p:attrName>ppt_y</p:attrName>
                                        </p:attrNameLst>
                                      </p:cBhvr>
                                      <p:tavLst>
                                        <p:tav tm="0">
                                          <p:val>
                                            <p:strVal val="1+#ppt_h/2"/>
                                          </p:val>
                                        </p:tav>
                                        <p:tav tm="100000">
                                          <p:val>
                                            <p:strVal val="#ppt_y"/>
                                          </p:val>
                                        </p:tav>
                                      </p:tavLst>
                                    </p:anim>
                                  </p:childTnLst>
                                </p:cTn>
                              </p:par>
                              <p:par>
                                <p:cTn id="261" presetID="2" presetClass="entr" presetSubtype="4" fill="hold" grpId="0" nodeType="withEffect">
                                  <p:stCondLst>
                                    <p:cond delay="0"/>
                                  </p:stCondLst>
                                  <p:childTnLst>
                                    <p:set>
                                      <p:cBhvr>
                                        <p:cTn id="262" dur="1" fill="hold">
                                          <p:stCondLst>
                                            <p:cond delay="0"/>
                                          </p:stCondLst>
                                        </p:cTn>
                                        <p:tgtEl>
                                          <p:spTgt spid="3084"/>
                                        </p:tgtEl>
                                        <p:attrNameLst>
                                          <p:attrName>style.visibility</p:attrName>
                                        </p:attrNameLst>
                                      </p:cBhvr>
                                      <p:to>
                                        <p:strVal val="visible"/>
                                      </p:to>
                                    </p:set>
                                    <p:anim calcmode="lin" valueType="num">
                                      <p:cBhvr additive="base">
                                        <p:cTn id="263" dur="2000" fill="hold"/>
                                        <p:tgtEl>
                                          <p:spTgt spid="3084"/>
                                        </p:tgtEl>
                                        <p:attrNameLst>
                                          <p:attrName>ppt_x</p:attrName>
                                        </p:attrNameLst>
                                      </p:cBhvr>
                                      <p:tavLst>
                                        <p:tav tm="0">
                                          <p:val>
                                            <p:strVal val="#ppt_x"/>
                                          </p:val>
                                        </p:tav>
                                        <p:tav tm="100000">
                                          <p:val>
                                            <p:strVal val="#ppt_x"/>
                                          </p:val>
                                        </p:tav>
                                      </p:tavLst>
                                    </p:anim>
                                    <p:anim calcmode="lin" valueType="num">
                                      <p:cBhvr additive="base">
                                        <p:cTn id="264" dur="2000" fill="hold"/>
                                        <p:tgtEl>
                                          <p:spTgt spid="3084"/>
                                        </p:tgtEl>
                                        <p:attrNameLst>
                                          <p:attrName>ppt_y</p:attrName>
                                        </p:attrNameLst>
                                      </p:cBhvr>
                                      <p:tavLst>
                                        <p:tav tm="0">
                                          <p:val>
                                            <p:strVal val="1+#ppt_h/2"/>
                                          </p:val>
                                        </p:tav>
                                        <p:tav tm="100000">
                                          <p:val>
                                            <p:strVal val="#ppt_y"/>
                                          </p:val>
                                        </p:tav>
                                      </p:tavLst>
                                    </p:anim>
                                  </p:childTnLst>
                                </p:cTn>
                              </p:par>
                              <p:par>
                                <p:cTn id="265" presetID="2" presetClass="entr" presetSubtype="4" fill="hold" grpId="0" nodeType="withEffect">
                                  <p:stCondLst>
                                    <p:cond delay="0"/>
                                  </p:stCondLst>
                                  <p:childTnLst>
                                    <p:set>
                                      <p:cBhvr>
                                        <p:cTn id="266" dur="1" fill="hold">
                                          <p:stCondLst>
                                            <p:cond delay="0"/>
                                          </p:stCondLst>
                                        </p:cTn>
                                        <p:tgtEl>
                                          <p:spTgt spid="3085"/>
                                        </p:tgtEl>
                                        <p:attrNameLst>
                                          <p:attrName>style.visibility</p:attrName>
                                        </p:attrNameLst>
                                      </p:cBhvr>
                                      <p:to>
                                        <p:strVal val="visible"/>
                                      </p:to>
                                    </p:set>
                                    <p:anim calcmode="lin" valueType="num">
                                      <p:cBhvr additive="base">
                                        <p:cTn id="267" dur="2000" fill="hold"/>
                                        <p:tgtEl>
                                          <p:spTgt spid="3085"/>
                                        </p:tgtEl>
                                        <p:attrNameLst>
                                          <p:attrName>ppt_x</p:attrName>
                                        </p:attrNameLst>
                                      </p:cBhvr>
                                      <p:tavLst>
                                        <p:tav tm="0">
                                          <p:val>
                                            <p:strVal val="#ppt_x"/>
                                          </p:val>
                                        </p:tav>
                                        <p:tav tm="100000">
                                          <p:val>
                                            <p:strVal val="#ppt_x"/>
                                          </p:val>
                                        </p:tav>
                                      </p:tavLst>
                                    </p:anim>
                                    <p:anim calcmode="lin" valueType="num">
                                      <p:cBhvr additive="base">
                                        <p:cTn id="268" dur="2000" fill="hold"/>
                                        <p:tgtEl>
                                          <p:spTgt spid="3085"/>
                                        </p:tgtEl>
                                        <p:attrNameLst>
                                          <p:attrName>ppt_y</p:attrName>
                                        </p:attrNameLst>
                                      </p:cBhvr>
                                      <p:tavLst>
                                        <p:tav tm="0">
                                          <p:val>
                                            <p:strVal val="1+#ppt_h/2"/>
                                          </p:val>
                                        </p:tav>
                                        <p:tav tm="100000">
                                          <p:val>
                                            <p:strVal val="#ppt_y"/>
                                          </p:val>
                                        </p:tav>
                                      </p:tavLst>
                                    </p:anim>
                                  </p:childTnLst>
                                </p:cTn>
                              </p:par>
                              <p:par>
                                <p:cTn id="269" presetID="2" presetClass="entr" presetSubtype="4" fill="hold" grpId="0" nodeType="withEffect">
                                  <p:stCondLst>
                                    <p:cond delay="0"/>
                                  </p:stCondLst>
                                  <p:childTnLst>
                                    <p:set>
                                      <p:cBhvr>
                                        <p:cTn id="270" dur="1" fill="hold">
                                          <p:stCondLst>
                                            <p:cond delay="0"/>
                                          </p:stCondLst>
                                        </p:cTn>
                                        <p:tgtEl>
                                          <p:spTgt spid="3086"/>
                                        </p:tgtEl>
                                        <p:attrNameLst>
                                          <p:attrName>style.visibility</p:attrName>
                                        </p:attrNameLst>
                                      </p:cBhvr>
                                      <p:to>
                                        <p:strVal val="visible"/>
                                      </p:to>
                                    </p:set>
                                    <p:anim calcmode="lin" valueType="num">
                                      <p:cBhvr additive="base">
                                        <p:cTn id="271" dur="2000" fill="hold"/>
                                        <p:tgtEl>
                                          <p:spTgt spid="3086"/>
                                        </p:tgtEl>
                                        <p:attrNameLst>
                                          <p:attrName>ppt_x</p:attrName>
                                        </p:attrNameLst>
                                      </p:cBhvr>
                                      <p:tavLst>
                                        <p:tav tm="0">
                                          <p:val>
                                            <p:strVal val="#ppt_x"/>
                                          </p:val>
                                        </p:tav>
                                        <p:tav tm="100000">
                                          <p:val>
                                            <p:strVal val="#ppt_x"/>
                                          </p:val>
                                        </p:tav>
                                      </p:tavLst>
                                    </p:anim>
                                    <p:anim calcmode="lin" valueType="num">
                                      <p:cBhvr additive="base">
                                        <p:cTn id="272" dur="2000" fill="hold"/>
                                        <p:tgtEl>
                                          <p:spTgt spid="3086"/>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3087"/>
                                        </p:tgtEl>
                                        <p:attrNameLst>
                                          <p:attrName>style.visibility</p:attrName>
                                        </p:attrNameLst>
                                      </p:cBhvr>
                                      <p:to>
                                        <p:strVal val="visible"/>
                                      </p:to>
                                    </p:set>
                                    <p:anim calcmode="lin" valueType="num">
                                      <p:cBhvr additive="base">
                                        <p:cTn id="275" dur="2000" fill="hold"/>
                                        <p:tgtEl>
                                          <p:spTgt spid="3087"/>
                                        </p:tgtEl>
                                        <p:attrNameLst>
                                          <p:attrName>ppt_x</p:attrName>
                                        </p:attrNameLst>
                                      </p:cBhvr>
                                      <p:tavLst>
                                        <p:tav tm="0">
                                          <p:val>
                                            <p:strVal val="#ppt_x"/>
                                          </p:val>
                                        </p:tav>
                                        <p:tav tm="100000">
                                          <p:val>
                                            <p:strVal val="#ppt_x"/>
                                          </p:val>
                                        </p:tav>
                                      </p:tavLst>
                                    </p:anim>
                                    <p:anim calcmode="lin" valueType="num">
                                      <p:cBhvr additive="base">
                                        <p:cTn id="276" dur="2000" fill="hold"/>
                                        <p:tgtEl>
                                          <p:spTgt spid="3087"/>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3088"/>
                                        </p:tgtEl>
                                        <p:attrNameLst>
                                          <p:attrName>style.visibility</p:attrName>
                                        </p:attrNameLst>
                                      </p:cBhvr>
                                      <p:to>
                                        <p:strVal val="visible"/>
                                      </p:to>
                                    </p:set>
                                    <p:anim calcmode="lin" valueType="num">
                                      <p:cBhvr additive="base">
                                        <p:cTn id="279" dur="2000" fill="hold"/>
                                        <p:tgtEl>
                                          <p:spTgt spid="3088"/>
                                        </p:tgtEl>
                                        <p:attrNameLst>
                                          <p:attrName>ppt_x</p:attrName>
                                        </p:attrNameLst>
                                      </p:cBhvr>
                                      <p:tavLst>
                                        <p:tav tm="0">
                                          <p:val>
                                            <p:strVal val="#ppt_x"/>
                                          </p:val>
                                        </p:tav>
                                        <p:tav tm="100000">
                                          <p:val>
                                            <p:strVal val="#ppt_x"/>
                                          </p:val>
                                        </p:tav>
                                      </p:tavLst>
                                    </p:anim>
                                    <p:anim calcmode="lin" valueType="num">
                                      <p:cBhvr additive="base">
                                        <p:cTn id="280" dur="2000" fill="hold"/>
                                        <p:tgtEl>
                                          <p:spTgt spid="3088"/>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3089"/>
                                        </p:tgtEl>
                                        <p:attrNameLst>
                                          <p:attrName>style.visibility</p:attrName>
                                        </p:attrNameLst>
                                      </p:cBhvr>
                                      <p:to>
                                        <p:strVal val="visible"/>
                                      </p:to>
                                    </p:set>
                                    <p:anim calcmode="lin" valueType="num">
                                      <p:cBhvr additive="base">
                                        <p:cTn id="283" dur="2000" fill="hold"/>
                                        <p:tgtEl>
                                          <p:spTgt spid="3089"/>
                                        </p:tgtEl>
                                        <p:attrNameLst>
                                          <p:attrName>ppt_x</p:attrName>
                                        </p:attrNameLst>
                                      </p:cBhvr>
                                      <p:tavLst>
                                        <p:tav tm="0">
                                          <p:val>
                                            <p:strVal val="#ppt_x"/>
                                          </p:val>
                                        </p:tav>
                                        <p:tav tm="100000">
                                          <p:val>
                                            <p:strVal val="#ppt_x"/>
                                          </p:val>
                                        </p:tav>
                                      </p:tavLst>
                                    </p:anim>
                                    <p:anim calcmode="lin" valueType="num">
                                      <p:cBhvr additive="base">
                                        <p:cTn id="284" dur="2000" fill="hold"/>
                                        <p:tgtEl>
                                          <p:spTgt spid="3089"/>
                                        </p:tgtEl>
                                        <p:attrNameLst>
                                          <p:attrName>ppt_y</p:attrName>
                                        </p:attrNameLst>
                                      </p:cBhvr>
                                      <p:tavLst>
                                        <p:tav tm="0">
                                          <p:val>
                                            <p:strVal val="1+#ppt_h/2"/>
                                          </p:val>
                                        </p:tav>
                                        <p:tav tm="100000">
                                          <p:val>
                                            <p:strVal val="#ppt_y"/>
                                          </p:val>
                                        </p:tav>
                                      </p:tavLst>
                                    </p:anim>
                                  </p:childTnLst>
                                </p:cTn>
                              </p:par>
                              <p:par>
                                <p:cTn id="285" presetID="2" presetClass="entr" presetSubtype="4" fill="hold" grpId="0" nodeType="withEffect">
                                  <p:stCondLst>
                                    <p:cond delay="0"/>
                                  </p:stCondLst>
                                  <p:childTnLst>
                                    <p:set>
                                      <p:cBhvr>
                                        <p:cTn id="286" dur="1" fill="hold">
                                          <p:stCondLst>
                                            <p:cond delay="0"/>
                                          </p:stCondLst>
                                        </p:cTn>
                                        <p:tgtEl>
                                          <p:spTgt spid="3090"/>
                                        </p:tgtEl>
                                        <p:attrNameLst>
                                          <p:attrName>style.visibility</p:attrName>
                                        </p:attrNameLst>
                                      </p:cBhvr>
                                      <p:to>
                                        <p:strVal val="visible"/>
                                      </p:to>
                                    </p:set>
                                    <p:anim calcmode="lin" valueType="num">
                                      <p:cBhvr additive="base">
                                        <p:cTn id="287" dur="2000" fill="hold"/>
                                        <p:tgtEl>
                                          <p:spTgt spid="3090"/>
                                        </p:tgtEl>
                                        <p:attrNameLst>
                                          <p:attrName>ppt_x</p:attrName>
                                        </p:attrNameLst>
                                      </p:cBhvr>
                                      <p:tavLst>
                                        <p:tav tm="0">
                                          <p:val>
                                            <p:strVal val="#ppt_x"/>
                                          </p:val>
                                        </p:tav>
                                        <p:tav tm="100000">
                                          <p:val>
                                            <p:strVal val="#ppt_x"/>
                                          </p:val>
                                        </p:tav>
                                      </p:tavLst>
                                    </p:anim>
                                    <p:anim calcmode="lin" valueType="num">
                                      <p:cBhvr additive="base">
                                        <p:cTn id="288" dur="2000" fill="hold"/>
                                        <p:tgtEl>
                                          <p:spTgt spid="3090"/>
                                        </p:tgtEl>
                                        <p:attrNameLst>
                                          <p:attrName>ppt_y</p:attrName>
                                        </p:attrNameLst>
                                      </p:cBhvr>
                                      <p:tavLst>
                                        <p:tav tm="0">
                                          <p:val>
                                            <p:strVal val="1+#ppt_h/2"/>
                                          </p:val>
                                        </p:tav>
                                        <p:tav tm="100000">
                                          <p:val>
                                            <p:strVal val="#ppt_y"/>
                                          </p:val>
                                        </p:tav>
                                      </p:tavLst>
                                    </p:anim>
                                  </p:childTnLst>
                                </p:cTn>
                              </p:par>
                              <p:par>
                                <p:cTn id="289" presetID="2" presetClass="entr" presetSubtype="4" fill="hold" grpId="0" nodeType="withEffect">
                                  <p:stCondLst>
                                    <p:cond delay="0"/>
                                  </p:stCondLst>
                                  <p:childTnLst>
                                    <p:set>
                                      <p:cBhvr>
                                        <p:cTn id="290" dur="1" fill="hold">
                                          <p:stCondLst>
                                            <p:cond delay="0"/>
                                          </p:stCondLst>
                                        </p:cTn>
                                        <p:tgtEl>
                                          <p:spTgt spid="3091"/>
                                        </p:tgtEl>
                                        <p:attrNameLst>
                                          <p:attrName>style.visibility</p:attrName>
                                        </p:attrNameLst>
                                      </p:cBhvr>
                                      <p:to>
                                        <p:strVal val="visible"/>
                                      </p:to>
                                    </p:set>
                                    <p:anim calcmode="lin" valueType="num">
                                      <p:cBhvr additive="base">
                                        <p:cTn id="291" dur="2000" fill="hold"/>
                                        <p:tgtEl>
                                          <p:spTgt spid="3091"/>
                                        </p:tgtEl>
                                        <p:attrNameLst>
                                          <p:attrName>ppt_x</p:attrName>
                                        </p:attrNameLst>
                                      </p:cBhvr>
                                      <p:tavLst>
                                        <p:tav tm="0">
                                          <p:val>
                                            <p:strVal val="#ppt_x"/>
                                          </p:val>
                                        </p:tav>
                                        <p:tav tm="100000">
                                          <p:val>
                                            <p:strVal val="#ppt_x"/>
                                          </p:val>
                                        </p:tav>
                                      </p:tavLst>
                                    </p:anim>
                                    <p:anim calcmode="lin" valueType="num">
                                      <p:cBhvr additive="base">
                                        <p:cTn id="292" dur="2000" fill="hold"/>
                                        <p:tgtEl>
                                          <p:spTgt spid="3091"/>
                                        </p:tgtEl>
                                        <p:attrNameLst>
                                          <p:attrName>ppt_y</p:attrName>
                                        </p:attrNameLst>
                                      </p:cBhvr>
                                      <p:tavLst>
                                        <p:tav tm="0">
                                          <p:val>
                                            <p:strVal val="1+#ppt_h/2"/>
                                          </p:val>
                                        </p:tav>
                                        <p:tav tm="100000">
                                          <p:val>
                                            <p:strVal val="#ppt_y"/>
                                          </p:val>
                                        </p:tav>
                                      </p:tavLst>
                                    </p:anim>
                                  </p:childTnLst>
                                </p:cTn>
                              </p:par>
                              <p:par>
                                <p:cTn id="293" presetID="2" presetClass="entr" presetSubtype="4" fill="hold" grpId="0" nodeType="withEffect">
                                  <p:stCondLst>
                                    <p:cond delay="0"/>
                                  </p:stCondLst>
                                  <p:childTnLst>
                                    <p:set>
                                      <p:cBhvr>
                                        <p:cTn id="294" dur="1" fill="hold">
                                          <p:stCondLst>
                                            <p:cond delay="0"/>
                                          </p:stCondLst>
                                        </p:cTn>
                                        <p:tgtEl>
                                          <p:spTgt spid="3092"/>
                                        </p:tgtEl>
                                        <p:attrNameLst>
                                          <p:attrName>style.visibility</p:attrName>
                                        </p:attrNameLst>
                                      </p:cBhvr>
                                      <p:to>
                                        <p:strVal val="visible"/>
                                      </p:to>
                                    </p:set>
                                    <p:anim calcmode="lin" valueType="num">
                                      <p:cBhvr additive="base">
                                        <p:cTn id="295" dur="2000" fill="hold"/>
                                        <p:tgtEl>
                                          <p:spTgt spid="3092"/>
                                        </p:tgtEl>
                                        <p:attrNameLst>
                                          <p:attrName>ppt_x</p:attrName>
                                        </p:attrNameLst>
                                      </p:cBhvr>
                                      <p:tavLst>
                                        <p:tav tm="0">
                                          <p:val>
                                            <p:strVal val="#ppt_x"/>
                                          </p:val>
                                        </p:tav>
                                        <p:tav tm="100000">
                                          <p:val>
                                            <p:strVal val="#ppt_x"/>
                                          </p:val>
                                        </p:tav>
                                      </p:tavLst>
                                    </p:anim>
                                    <p:anim calcmode="lin" valueType="num">
                                      <p:cBhvr additive="base">
                                        <p:cTn id="296" dur="2000" fill="hold"/>
                                        <p:tgtEl>
                                          <p:spTgt spid="3092"/>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3093"/>
                                        </p:tgtEl>
                                        <p:attrNameLst>
                                          <p:attrName>style.visibility</p:attrName>
                                        </p:attrNameLst>
                                      </p:cBhvr>
                                      <p:to>
                                        <p:strVal val="visible"/>
                                      </p:to>
                                    </p:set>
                                    <p:anim calcmode="lin" valueType="num">
                                      <p:cBhvr additive="base">
                                        <p:cTn id="299" dur="2000" fill="hold"/>
                                        <p:tgtEl>
                                          <p:spTgt spid="3093"/>
                                        </p:tgtEl>
                                        <p:attrNameLst>
                                          <p:attrName>ppt_x</p:attrName>
                                        </p:attrNameLst>
                                      </p:cBhvr>
                                      <p:tavLst>
                                        <p:tav tm="0">
                                          <p:val>
                                            <p:strVal val="#ppt_x"/>
                                          </p:val>
                                        </p:tav>
                                        <p:tav tm="100000">
                                          <p:val>
                                            <p:strVal val="#ppt_x"/>
                                          </p:val>
                                        </p:tav>
                                      </p:tavLst>
                                    </p:anim>
                                    <p:anim calcmode="lin" valueType="num">
                                      <p:cBhvr additive="base">
                                        <p:cTn id="300" dur="2000" fill="hold"/>
                                        <p:tgtEl>
                                          <p:spTgt spid="3093"/>
                                        </p:tgtEl>
                                        <p:attrNameLst>
                                          <p:attrName>ppt_y</p:attrName>
                                        </p:attrNameLst>
                                      </p:cBhvr>
                                      <p:tavLst>
                                        <p:tav tm="0">
                                          <p:val>
                                            <p:strVal val="1+#ppt_h/2"/>
                                          </p:val>
                                        </p:tav>
                                        <p:tav tm="100000">
                                          <p:val>
                                            <p:strVal val="#ppt_y"/>
                                          </p:val>
                                        </p:tav>
                                      </p:tavLst>
                                    </p:anim>
                                  </p:childTnLst>
                                </p:cTn>
                              </p:par>
                              <p:par>
                                <p:cTn id="301" presetID="2" presetClass="entr" presetSubtype="4" fill="hold" grpId="0" nodeType="withEffect">
                                  <p:stCondLst>
                                    <p:cond delay="0"/>
                                  </p:stCondLst>
                                  <p:childTnLst>
                                    <p:set>
                                      <p:cBhvr>
                                        <p:cTn id="302" dur="1" fill="hold">
                                          <p:stCondLst>
                                            <p:cond delay="0"/>
                                          </p:stCondLst>
                                        </p:cTn>
                                        <p:tgtEl>
                                          <p:spTgt spid="3094"/>
                                        </p:tgtEl>
                                        <p:attrNameLst>
                                          <p:attrName>style.visibility</p:attrName>
                                        </p:attrNameLst>
                                      </p:cBhvr>
                                      <p:to>
                                        <p:strVal val="visible"/>
                                      </p:to>
                                    </p:set>
                                    <p:anim calcmode="lin" valueType="num">
                                      <p:cBhvr additive="base">
                                        <p:cTn id="303" dur="2000" fill="hold"/>
                                        <p:tgtEl>
                                          <p:spTgt spid="3094"/>
                                        </p:tgtEl>
                                        <p:attrNameLst>
                                          <p:attrName>ppt_x</p:attrName>
                                        </p:attrNameLst>
                                      </p:cBhvr>
                                      <p:tavLst>
                                        <p:tav tm="0">
                                          <p:val>
                                            <p:strVal val="#ppt_x"/>
                                          </p:val>
                                        </p:tav>
                                        <p:tav tm="100000">
                                          <p:val>
                                            <p:strVal val="#ppt_x"/>
                                          </p:val>
                                        </p:tav>
                                      </p:tavLst>
                                    </p:anim>
                                    <p:anim calcmode="lin" valueType="num">
                                      <p:cBhvr additive="base">
                                        <p:cTn id="304" dur="2000" fill="hold"/>
                                        <p:tgtEl>
                                          <p:spTgt spid="3094"/>
                                        </p:tgtEl>
                                        <p:attrNameLst>
                                          <p:attrName>ppt_y</p:attrName>
                                        </p:attrNameLst>
                                      </p:cBhvr>
                                      <p:tavLst>
                                        <p:tav tm="0">
                                          <p:val>
                                            <p:strVal val="1+#ppt_h/2"/>
                                          </p:val>
                                        </p:tav>
                                        <p:tav tm="100000">
                                          <p:val>
                                            <p:strVal val="#ppt_y"/>
                                          </p:val>
                                        </p:tav>
                                      </p:tavLst>
                                    </p:anim>
                                  </p:childTnLst>
                                </p:cTn>
                              </p:par>
                            </p:childTnLst>
                          </p:cTn>
                        </p:par>
                      </p:childTnLst>
                    </p:cTn>
                  </p:par>
                  <p:par>
                    <p:cTn id="305" fill="hold">
                      <p:stCondLst>
                        <p:cond delay="indefinite"/>
                      </p:stCondLst>
                      <p:childTnLst>
                        <p:par>
                          <p:cTn id="306" fill="hold">
                            <p:stCondLst>
                              <p:cond delay="0"/>
                            </p:stCondLst>
                            <p:childTnLst>
                              <p:par>
                                <p:cTn id="307" presetID="22" presetClass="entr" presetSubtype="1" fill="hold" nodeType="clickEffect">
                                  <p:stCondLst>
                                    <p:cond delay="0"/>
                                  </p:stCondLst>
                                  <p:childTnLst>
                                    <p:set>
                                      <p:cBhvr>
                                        <p:cTn id="308" dur="1" fill="hold">
                                          <p:stCondLst>
                                            <p:cond delay="0"/>
                                          </p:stCondLst>
                                        </p:cTn>
                                        <p:tgtEl>
                                          <p:spTgt spid="2"/>
                                        </p:tgtEl>
                                        <p:attrNameLst>
                                          <p:attrName>style.visibility</p:attrName>
                                        </p:attrNameLst>
                                      </p:cBhvr>
                                      <p:to>
                                        <p:strVal val="visible"/>
                                      </p:to>
                                    </p:set>
                                    <p:animEffect transition="in" filter="wipe(up)">
                                      <p:cBhvr>
                                        <p:cTn id="309" dur="1500"/>
                                        <p:tgtEl>
                                          <p:spTgt spid="2"/>
                                        </p:tgtEl>
                                      </p:cBhvr>
                                    </p:animEffect>
                                  </p:childTnLst>
                                </p:cTn>
                              </p:par>
                            </p:childTnLst>
                          </p:cTn>
                        </p:par>
                      </p:childTnLst>
                    </p:cTn>
                  </p:par>
                  <p:par>
                    <p:cTn id="310" fill="hold">
                      <p:stCondLst>
                        <p:cond delay="indefinite"/>
                      </p:stCondLst>
                      <p:childTnLst>
                        <p:par>
                          <p:cTn id="311" fill="hold">
                            <p:stCondLst>
                              <p:cond delay="0"/>
                            </p:stCondLst>
                            <p:childTnLst>
                              <p:par>
                                <p:cTn id="312" presetID="9" presetClass="entr" presetSubtype="0" fill="hold" grpId="0" nodeType="clickEffect">
                                  <p:stCondLst>
                                    <p:cond delay="0"/>
                                  </p:stCondLst>
                                  <p:childTnLst>
                                    <p:set>
                                      <p:cBhvr>
                                        <p:cTn id="313" dur="1" fill="hold">
                                          <p:stCondLst>
                                            <p:cond delay="0"/>
                                          </p:stCondLst>
                                        </p:cTn>
                                        <p:tgtEl>
                                          <p:spTgt spid="177"/>
                                        </p:tgtEl>
                                        <p:attrNameLst>
                                          <p:attrName>style.visibility</p:attrName>
                                        </p:attrNameLst>
                                      </p:cBhvr>
                                      <p:to>
                                        <p:strVal val="visible"/>
                                      </p:to>
                                    </p:set>
                                    <p:animEffect transition="in" filter="dissolve">
                                      <p:cBhvr>
                                        <p:cTn id="314" dur="500"/>
                                        <p:tgtEl>
                                          <p:spTgt spid="177"/>
                                        </p:tgtEl>
                                      </p:cBhvr>
                                    </p:animEffect>
                                  </p:childTnLst>
                                </p:cTn>
                              </p:par>
                              <p:par>
                                <p:cTn id="315" presetID="9" presetClass="entr" presetSubtype="0" fill="hold" grpId="0" nodeType="withEffect">
                                  <p:stCondLst>
                                    <p:cond delay="0"/>
                                  </p:stCondLst>
                                  <p:childTnLst>
                                    <p:set>
                                      <p:cBhvr>
                                        <p:cTn id="316" dur="1" fill="hold">
                                          <p:stCondLst>
                                            <p:cond delay="0"/>
                                          </p:stCondLst>
                                        </p:cTn>
                                        <p:tgtEl>
                                          <p:spTgt spid="178"/>
                                        </p:tgtEl>
                                        <p:attrNameLst>
                                          <p:attrName>style.visibility</p:attrName>
                                        </p:attrNameLst>
                                      </p:cBhvr>
                                      <p:to>
                                        <p:strVal val="visible"/>
                                      </p:to>
                                    </p:set>
                                    <p:animEffect transition="in" filter="dissolve">
                                      <p:cBhvr>
                                        <p:cTn id="317" dur="500"/>
                                        <p:tgtEl>
                                          <p:spTgt spid="178"/>
                                        </p:tgtEl>
                                      </p:cBhvr>
                                    </p:animEffect>
                                  </p:childTnLst>
                                </p:cTn>
                              </p:par>
                              <p:par>
                                <p:cTn id="318" presetID="9" presetClass="entr" presetSubtype="0" fill="hold" grpId="0" nodeType="withEffect">
                                  <p:stCondLst>
                                    <p:cond delay="0"/>
                                  </p:stCondLst>
                                  <p:childTnLst>
                                    <p:set>
                                      <p:cBhvr>
                                        <p:cTn id="319" dur="1" fill="hold">
                                          <p:stCondLst>
                                            <p:cond delay="0"/>
                                          </p:stCondLst>
                                        </p:cTn>
                                        <p:tgtEl>
                                          <p:spTgt spid="179"/>
                                        </p:tgtEl>
                                        <p:attrNameLst>
                                          <p:attrName>style.visibility</p:attrName>
                                        </p:attrNameLst>
                                      </p:cBhvr>
                                      <p:to>
                                        <p:strVal val="visible"/>
                                      </p:to>
                                    </p:set>
                                    <p:animEffect transition="in" filter="dissolve">
                                      <p:cBhvr>
                                        <p:cTn id="320" dur="500"/>
                                        <p:tgtEl>
                                          <p:spTgt spid="179"/>
                                        </p:tgtEl>
                                      </p:cBhvr>
                                    </p:animEffect>
                                  </p:childTnLst>
                                </p:cTn>
                              </p:par>
                            </p:childTnLst>
                          </p:cTn>
                        </p:par>
                      </p:childTnLst>
                    </p:cTn>
                  </p:par>
                  <p:par>
                    <p:cTn id="321" fill="hold">
                      <p:stCondLst>
                        <p:cond delay="indefinite"/>
                      </p:stCondLst>
                      <p:childTnLst>
                        <p:par>
                          <p:cTn id="322" fill="hold">
                            <p:stCondLst>
                              <p:cond delay="0"/>
                            </p:stCondLst>
                            <p:childTnLst>
                              <p:par>
                                <p:cTn id="323" presetID="2" presetClass="entr" presetSubtype="4" fill="hold" grpId="0" nodeType="clickEffect">
                                  <p:stCondLst>
                                    <p:cond delay="0"/>
                                  </p:stCondLst>
                                  <p:childTnLst>
                                    <p:set>
                                      <p:cBhvr>
                                        <p:cTn id="324" dur="1" fill="hold">
                                          <p:stCondLst>
                                            <p:cond delay="0"/>
                                          </p:stCondLst>
                                        </p:cTn>
                                        <p:tgtEl>
                                          <p:spTgt spid="141"/>
                                        </p:tgtEl>
                                        <p:attrNameLst>
                                          <p:attrName>style.visibility</p:attrName>
                                        </p:attrNameLst>
                                      </p:cBhvr>
                                      <p:to>
                                        <p:strVal val="visible"/>
                                      </p:to>
                                    </p:set>
                                    <p:anim calcmode="lin" valueType="num">
                                      <p:cBhvr additive="base">
                                        <p:cTn id="325" dur="1500" fill="hold"/>
                                        <p:tgtEl>
                                          <p:spTgt spid="141"/>
                                        </p:tgtEl>
                                        <p:attrNameLst>
                                          <p:attrName>ppt_x</p:attrName>
                                        </p:attrNameLst>
                                      </p:cBhvr>
                                      <p:tavLst>
                                        <p:tav tm="0">
                                          <p:val>
                                            <p:strVal val="#ppt_x"/>
                                          </p:val>
                                        </p:tav>
                                        <p:tav tm="100000">
                                          <p:val>
                                            <p:strVal val="#ppt_x"/>
                                          </p:val>
                                        </p:tav>
                                      </p:tavLst>
                                    </p:anim>
                                    <p:anim calcmode="lin" valueType="num">
                                      <p:cBhvr additive="base">
                                        <p:cTn id="326" dur="1500" fill="hold"/>
                                        <p:tgtEl>
                                          <p:spTgt spid="141"/>
                                        </p:tgtEl>
                                        <p:attrNameLst>
                                          <p:attrName>ppt_y</p:attrName>
                                        </p:attrNameLst>
                                      </p:cBhvr>
                                      <p:tavLst>
                                        <p:tav tm="0">
                                          <p:val>
                                            <p:strVal val="1+#ppt_h/2"/>
                                          </p:val>
                                        </p:tav>
                                        <p:tav tm="100000">
                                          <p:val>
                                            <p:strVal val="#ppt_y"/>
                                          </p:val>
                                        </p:tav>
                                      </p:tavLst>
                                    </p:anim>
                                  </p:childTnLst>
                                </p:cTn>
                              </p:par>
                              <p:par>
                                <p:cTn id="327" presetID="2" presetClass="entr" presetSubtype="4" fill="hold" grpId="0" nodeType="withEffect">
                                  <p:stCondLst>
                                    <p:cond delay="0"/>
                                  </p:stCondLst>
                                  <p:childTnLst>
                                    <p:set>
                                      <p:cBhvr>
                                        <p:cTn id="328" dur="1" fill="hold">
                                          <p:stCondLst>
                                            <p:cond delay="0"/>
                                          </p:stCondLst>
                                        </p:cTn>
                                        <p:tgtEl>
                                          <p:spTgt spid="142"/>
                                        </p:tgtEl>
                                        <p:attrNameLst>
                                          <p:attrName>style.visibility</p:attrName>
                                        </p:attrNameLst>
                                      </p:cBhvr>
                                      <p:to>
                                        <p:strVal val="visible"/>
                                      </p:to>
                                    </p:set>
                                    <p:anim calcmode="lin" valueType="num">
                                      <p:cBhvr additive="base">
                                        <p:cTn id="329" dur="1500" fill="hold"/>
                                        <p:tgtEl>
                                          <p:spTgt spid="142"/>
                                        </p:tgtEl>
                                        <p:attrNameLst>
                                          <p:attrName>ppt_x</p:attrName>
                                        </p:attrNameLst>
                                      </p:cBhvr>
                                      <p:tavLst>
                                        <p:tav tm="0">
                                          <p:val>
                                            <p:strVal val="#ppt_x"/>
                                          </p:val>
                                        </p:tav>
                                        <p:tav tm="100000">
                                          <p:val>
                                            <p:strVal val="#ppt_x"/>
                                          </p:val>
                                        </p:tav>
                                      </p:tavLst>
                                    </p:anim>
                                    <p:anim calcmode="lin" valueType="num">
                                      <p:cBhvr additive="base">
                                        <p:cTn id="330" dur="1500" fill="hold"/>
                                        <p:tgtEl>
                                          <p:spTgt spid="142"/>
                                        </p:tgtEl>
                                        <p:attrNameLst>
                                          <p:attrName>ppt_y</p:attrName>
                                        </p:attrNameLst>
                                      </p:cBhvr>
                                      <p:tavLst>
                                        <p:tav tm="0">
                                          <p:val>
                                            <p:strVal val="1+#ppt_h/2"/>
                                          </p:val>
                                        </p:tav>
                                        <p:tav tm="100000">
                                          <p:val>
                                            <p:strVal val="#ppt_y"/>
                                          </p:val>
                                        </p:tav>
                                      </p:tavLst>
                                    </p:anim>
                                  </p:childTnLst>
                                </p:cTn>
                              </p:par>
                              <p:par>
                                <p:cTn id="331" presetID="2" presetClass="entr" presetSubtype="4" fill="hold" grpId="0" nodeType="withEffect">
                                  <p:stCondLst>
                                    <p:cond delay="0"/>
                                  </p:stCondLst>
                                  <p:childTnLst>
                                    <p:set>
                                      <p:cBhvr>
                                        <p:cTn id="332" dur="1" fill="hold">
                                          <p:stCondLst>
                                            <p:cond delay="0"/>
                                          </p:stCondLst>
                                        </p:cTn>
                                        <p:tgtEl>
                                          <p:spTgt spid="145"/>
                                        </p:tgtEl>
                                        <p:attrNameLst>
                                          <p:attrName>style.visibility</p:attrName>
                                        </p:attrNameLst>
                                      </p:cBhvr>
                                      <p:to>
                                        <p:strVal val="visible"/>
                                      </p:to>
                                    </p:set>
                                    <p:anim calcmode="lin" valueType="num">
                                      <p:cBhvr additive="base">
                                        <p:cTn id="333" dur="1500" fill="hold"/>
                                        <p:tgtEl>
                                          <p:spTgt spid="145"/>
                                        </p:tgtEl>
                                        <p:attrNameLst>
                                          <p:attrName>ppt_x</p:attrName>
                                        </p:attrNameLst>
                                      </p:cBhvr>
                                      <p:tavLst>
                                        <p:tav tm="0">
                                          <p:val>
                                            <p:strVal val="#ppt_x"/>
                                          </p:val>
                                        </p:tav>
                                        <p:tav tm="100000">
                                          <p:val>
                                            <p:strVal val="#ppt_x"/>
                                          </p:val>
                                        </p:tav>
                                      </p:tavLst>
                                    </p:anim>
                                    <p:anim calcmode="lin" valueType="num">
                                      <p:cBhvr additive="base">
                                        <p:cTn id="334" dur="1500" fill="hold"/>
                                        <p:tgtEl>
                                          <p:spTgt spid="145"/>
                                        </p:tgtEl>
                                        <p:attrNameLst>
                                          <p:attrName>ppt_y</p:attrName>
                                        </p:attrNameLst>
                                      </p:cBhvr>
                                      <p:tavLst>
                                        <p:tav tm="0">
                                          <p:val>
                                            <p:strVal val="1+#ppt_h/2"/>
                                          </p:val>
                                        </p:tav>
                                        <p:tav tm="100000">
                                          <p:val>
                                            <p:strVal val="#ppt_y"/>
                                          </p:val>
                                        </p:tav>
                                      </p:tavLst>
                                    </p:anim>
                                  </p:childTnLst>
                                </p:cTn>
                              </p:par>
                              <p:par>
                                <p:cTn id="335" presetID="2" presetClass="entr" presetSubtype="4" fill="hold" grpId="0" nodeType="withEffect">
                                  <p:stCondLst>
                                    <p:cond delay="0"/>
                                  </p:stCondLst>
                                  <p:childTnLst>
                                    <p:set>
                                      <p:cBhvr>
                                        <p:cTn id="336" dur="1" fill="hold">
                                          <p:stCondLst>
                                            <p:cond delay="0"/>
                                          </p:stCondLst>
                                        </p:cTn>
                                        <p:tgtEl>
                                          <p:spTgt spid="146"/>
                                        </p:tgtEl>
                                        <p:attrNameLst>
                                          <p:attrName>style.visibility</p:attrName>
                                        </p:attrNameLst>
                                      </p:cBhvr>
                                      <p:to>
                                        <p:strVal val="visible"/>
                                      </p:to>
                                    </p:set>
                                    <p:anim calcmode="lin" valueType="num">
                                      <p:cBhvr additive="base">
                                        <p:cTn id="337" dur="1500" fill="hold"/>
                                        <p:tgtEl>
                                          <p:spTgt spid="146"/>
                                        </p:tgtEl>
                                        <p:attrNameLst>
                                          <p:attrName>ppt_x</p:attrName>
                                        </p:attrNameLst>
                                      </p:cBhvr>
                                      <p:tavLst>
                                        <p:tav tm="0">
                                          <p:val>
                                            <p:strVal val="#ppt_x"/>
                                          </p:val>
                                        </p:tav>
                                        <p:tav tm="100000">
                                          <p:val>
                                            <p:strVal val="#ppt_x"/>
                                          </p:val>
                                        </p:tav>
                                      </p:tavLst>
                                    </p:anim>
                                    <p:anim calcmode="lin" valueType="num">
                                      <p:cBhvr additive="base">
                                        <p:cTn id="338" dur="1500" fill="hold"/>
                                        <p:tgtEl>
                                          <p:spTgt spid="146"/>
                                        </p:tgtEl>
                                        <p:attrNameLst>
                                          <p:attrName>ppt_y</p:attrName>
                                        </p:attrNameLst>
                                      </p:cBhvr>
                                      <p:tavLst>
                                        <p:tav tm="0">
                                          <p:val>
                                            <p:strVal val="1+#ppt_h/2"/>
                                          </p:val>
                                        </p:tav>
                                        <p:tav tm="100000">
                                          <p:val>
                                            <p:strVal val="#ppt_y"/>
                                          </p:val>
                                        </p:tav>
                                      </p:tavLst>
                                    </p:anim>
                                  </p:childTnLst>
                                </p:cTn>
                              </p:par>
                              <p:par>
                                <p:cTn id="339" presetID="2" presetClass="entr" presetSubtype="4" fill="hold" grpId="0" nodeType="withEffect">
                                  <p:stCondLst>
                                    <p:cond delay="0"/>
                                  </p:stCondLst>
                                  <p:childTnLst>
                                    <p:set>
                                      <p:cBhvr>
                                        <p:cTn id="340" dur="1" fill="hold">
                                          <p:stCondLst>
                                            <p:cond delay="0"/>
                                          </p:stCondLst>
                                        </p:cTn>
                                        <p:tgtEl>
                                          <p:spTgt spid="148"/>
                                        </p:tgtEl>
                                        <p:attrNameLst>
                                          <p:attrName>style.visibility</p:attrName>
                                        </p:attrNameLst>
                                      </p:cBhvr>
                                      <p:to>
                                        <p:strVal val="visible"/>
                                      </p:to>
                                    </p:set>
                                    <p:anim calcmode="lin" valueType="num">
                                      <p:cBhvr additive="base">
                                        <p:cTn id="341" dur="1500" fill="hold"/>
                                        <p:tgtEl>
                                          <p:spTgt spid="148"/>
                                        </p:tgtEl>
                                        <p:attrNameLst>
                                          <p:attrName>ppt_x</p:attrName>
                                        </p:attrNameLst>
                                      </p:cBhvr>
                                      <p:tavLst>
                                        <p:tav tm="0">
                                          <p:val>
                                            <p:strVal val="#ppt_x"/>
                                          </p:val>
                                        </p:tav>
                                        <p:tav tm="100000">
                                          <p:val>
                                            <p:strVal val="#ppt_x"/>
                                          </p:val>
                                        </p:tav>
                                      </p:tavLst>
                                    </p:anim>
                                    <p:anim calcmode="lin" valueType="num">
                                      <p:cBhvr additive="base">
                                        <p:cTn id="342" dur="1500" fill="hold"/>
                                        <p:tgtEl>
                                          <p:spTgt spid="148"/>
                                        </p:tgtEl>
                                        <p:attrNameLst>
                                          <p:attrName>ppt_y</p:attrName>
                                        </p:attrNameLst>
                                      </p:cBhvr>
                                      <p:tavLst>
                                        <p:tav tm="0">
                                          <p:val>
                                            <p:strVal val="1+#ppt_h/2"/>
                                          </p:val>
                                        </p:tav>
                                        <p:tav tm="100000">
                                          <p:val>
                                            <p:strVal val="#ppt_y"/>
                                          </p:val>
                                        </p:tav>
                                      </p:tavLst>
                                    </p:anim>
                                  </p:childTnLst>
                                </p:cTn>
                              </p:par>
                              <p:par>
                                <p:cTn id="343" presetID="2" presetClass="entr" presetSubtype="4" fill="hold" grpId="0" nodeType="withEffect">
                                  <p:stCondLst>
                                    <p:cond delay="0"/>
                                  </p:stCondLst>
                                  <p:childTnLst>
                                    <p:set>
                                      <p:cBhvr>
                                        <p:cTn id="344" dur="1" fill="hold">
                                          <p:stCondLst>
                                            <p:cond delay="0"/>
                                          </p:stCondLst>
                                        </p:cTn>
                                        <p:tgtEl>
                                          <p:spTgt spid="150"/>
                                        </p:tgtEl>
                                        <p:attrNameLst>
                                          <p:attrName>style.visibility</p:attrName>
                                        </p:attrNameLst>
                                      </p:cBhvr>
                                      <p:to>
                                        <p:strVal val="visible"/>
                                      </p:to>
                                    </p:set>
                                    <p:anim calcmode="lin" valueType="num">
                                      <p:cBhvr additive="base">
                                        <p:cTn id="345" dur="1500" fill="hold"/>
                                        <p:tgtEl>
                                          <p:spTgt spid="150"/>
                                        </p:tgtEl>
                                        <p:attrNameLst>
                                          <p:attrName>ppt_x</p:attrName>
                                        </p:attrNameLst>
                                      </p:cBhvr>
                                      <p:tavLst>
                                        <p:tav tm="0">
                                          <p:val>
                                            <p:strVal val="#ppt_x"/>
                                          </p:val>
                                        </p:tav>
                                        <p:tav tm="100000">
                                          <p:val>
                                            <p:strVal val="#ppt_x"/>
                                          </p:val>
                                        </p:tav>
                                      </p:tavLst>
                                    </p:anim>
                                    <p:anim calcmode="lin" valueType="num">
                                      <p:cBhvr additive="base">
                                        <p:cTn id="346" dur="1500" fill="hold"/>
                                        <p:tgtEl>
                                          <p:spTgt spid="150"/>
                                        </p:tgtEl>
                                        <p:attrNameLst>
                                          <p:attrName>ppt_y</p:attrName>
                                        </p:attrNameLst>
                                      </p:cBhvr>
                                      <p:tavLst>
                                        <p:tav tm="0">
                                          <p:val>
                                            <p:strVal val="1+#ppt_h/2"/>
                                          </p:val>
                                        </p:tav>
                                        <p:tav tm="100000">
                                          <p:val>
                                            <p:strVal val="#ppt_y"/>
                                          </p:val>
                                        </p:tav>
                                      </p:tavLst>
                                    </p:anim>
                                  </p:childTnLst>
                                </p:cTn>
                              </p:par>
                            </p:childTnLst>
                          </p:cTn>
                        </p:par>
                      </p:childTnLst>
                    </p:cTn>
                  </p:par>
                  <p:par>
                    <p:cTn id="347" fill="hold">
                      <p:stCondLst>
                        <p:cond delay="indefinite"/>
                      </p:stCondLst>
                      <p:childTnLst>
                        <p:par>
                          <p:cTn id="348" fill="hold">
                            <p:stCondLst>
                              <p:cond delay="0"/>
                            </p:stCondLst>
                            <p:childTnLst>
                              <p:par>
                                <p:cTn id="349" presetID="2" presetClass="entr" presetSubtype="4" fill="hold" grpId="0" nodeType="clickEffect">
                                  <p:stCondLst>
                                    <p:cond delay="0"/>
                                  </p:stCondLst>
                                  <p:childTnLst>
                                    <p:set>
                                      <p:cBhvr>
                                        <p:cTn id="350" dur="1" fill="hold">
                                          <p:stCondLst>
                                            <p:cond delay="0"/>
                                          </p:stCondLst>
                                        </p:cTn>
                                        <p:tgtEl>
                                          <p:spTgt spid="139"/>
                                        </p:tgtEl>
                                        <p:attrNameLst>
                                          <p:attrName>style.visibility</p:attrName>
                                        </p:attrNameLst>
                                      </p:cBhvr>
                                      <p:to>
                                        <p:strVal val="visible"/>
                                      </p:to>
                                    </p:set>
                                    <p:anim calcmode="lin" valueType="num">
                                      <p:cBhvr additive="base">
                                        <p:cTn id="351" dur="1500" fill="hold"/>
                                        <p:tgtEl>
                                          <p:spTgt spid="139"/>
                                        </p:tgtEl>
                                        <p:attrNameLst>
                                          <p:attrName>ppt_x</p:attrName>
                                        </p:attrNameLst>
                                      </p:cBhvr>
                                      <p:tavLst>
                                        <p:tav tm="0">
                                          <p:val>
                                            <p:strVal val="#ppt_x"/>
                                          </p:val>
                                        </p:tav>
                                        <p:tav tm="100000">
                                          <p:val>
                                            <p:strVal val="#ppt_x"/>
                                          </p:val>
                                        </p:tav>
                                      </p:tavLst>
                                    </p:anim>
                                    <p:anim calcmode="lin" valueType="num">
                                      <p:cBhvr additive="base">
                                        <p:cTn id="352" dur="1500" fill="hold"/>
                                        <p:tgtEl>
                                          <p:spTgt spid="139"/>
                                        </p:tgtEl>
                                        <p:attrNameLst>
                                          <p:attrName>ppt_y</p:attrName>
                                        </p:attrNameLst>
                                      </p:cBhvr>
                                      <p:tavLst>
                                        <p:tav tm="0">
                                          <p:val>
                                            <p:strVal val="1+#ppt_h/2"/>
                                          </p:val>
                                        </p:tav>
                                        <p:tav tm="100000">
                                          <p:val>
                                            <p:strVal val="#ppt_y"/>
                                          </p:val>
                                        </p:tav>
                                      </p:tavLst>
                                    </p:anim>
                                  </p:childTnLst>
                                </p:cTn>
                              </p:par>
                              <p:par>
                                <p:cTn id="353" presetID="2" presetClass="entr" presetSubtype="4" fill="hold" grpId="0" nodeType="withEffect">
                                  <p:stCondLst>
                                    <p:cond delay="0"/>
                                  </p:stCondLst>
                                  <p:childTnLst>
                                    <p:set>
                                      <p:cBhvr>
                                        <p:cTn id="354" dur="1" fill="hold">
                                          <p:stCondLst>
                                            <p:cond delay="0"/>
                                          </p:stCondLst>
                                        </p:cTn>
                                        <p:tgtEl>
                                          <p:spTgt spid="140"/>
                                        </p:tgtEl>
                                        <p:attrNameLst>
                                          <p:attrName>style.visibility</p:attrName>
                                        </p:attrNameLst>
                                      </p:cBhvr>
                                      <p:to>
                                        <p:strVal val="visible"/>
                                      </p:to>
                                    </p:set>
                                    <p:anim calcmode="lin" valueType="num">
                                      <p:cBhvr additive="base">
                                        <p:cTn id="355" dur="1500" fill="hold"/>
                                        <p:tgtEl>
                                          <p:spTgt spid="140"/>
                                        </p:tgtEl>
                                        <p:attrNameLst>
                                          <p:attrName>ppt_x</p:attrName>
                                        </p:attrNameLst>
                                      </p:cBhvr>
                                      <p:tavLst>
                                        <p:tav tm="0">
                                          <p:val>
                                            <p:strVal val="#ppt_x"/>
                                          </p:val>
                                        </p:tav>
                                        <p:tav tm="100000">
                                          <p:val>
                                            <p:strVal val="#ppt_x"/>
                                          </p:val>
                                        </p:tav>
                                      </p:tavLst>
                                    </p:anim>
                                    <p:anim calcmode="lin" valueType="num">
                                      <p:cBhvr additive="base">
                                        <p:cTn id="356" dur="1500" fill="hold"/>
                                        <p:tgtEl>
                                          <p:spTgt spid="140"/>
                                        </p:tgtEl>
                                        <p:attrNameLst>
                                          <p:attrName>ppt_y</p:attrName>
                                        </p:attrNameLst>
                                      </p:cBhvr>
                                      <p:tavLst>
                                        <p:tav tm="0">
                                          <p:val>
                                            <p:strVal val="1+#ppt_h/2"/>
                                          </p:val>
                                        </p:tav>
                                        <p:tav tm="100000">
                                          <p:val>
                                            <p:strVal val="#ppt_y"/>
                                          </p:val>
                                        </p:tav>
                                      </p:tavLst>
                                    </p:anim>
                                  </p:childTnLst>
                                </p:cTn>
                              </p:par>
                              <p:par>
                                <p:cTn id="357" presetID="2" presetClass="entr" presetSubtype="4" fill="hold" grpId="0" nodeType="withEffect">
                                  <p:stCondLst>
                                    <p:cond delay="0"/>
                                  </p:stCondLst>
                                  <p:childTnLst>
                                    <p:set>
                                      <p:cBhvr>
                                        <p:cTn id="358" dur="1" fill="hold">
                                          <p:stCondLst>
                                            <p:cond delay="0"/>
                                          </p:stCondLst>
                                        </p:cTn>
                                        <p:tgtEl>
                                          <p:spTgt spid="147"/>
                                        </p:tgtEl>
                                        <p:attrNameLst>
                                          <p:attrName>style.visibility</p:attrName>
                                        </p:attrNameLst>
                                      </p:cBhvr>
                                      <p:to>
                                        <p:strVal val="visible"/>
                                      </p:to>
                                    </p:set>
                                    <p:anim calcmode="lin" valueType="num">
                                      <p:cBhvr additive="base">
                                        <p:cTn id="359" dur="1500" fill="hold"/>
                                        <p:tgtEl>
                                          <p:spTgt spid="147"/>
                                        </p:tgtEl>
                                        <p:attrNameLst>
                                          <p:attrName>ppt_x</p:attrName>
                                        </p:attrNameLst>
                                      </p:cBhvr>
                                      <p:tavLst>
                                        <p:tav tm="0">
                                          <p:val>
                                            <p:strVal val="#ppt_x"/>
                                          </p:val>
                                        </p:tav>
                                        <p:tav tm="100000">
                                          <p:val>
                                            <p:strVal val="#ppt_x"/>
                                          </p:val>
                                        </p:tav>
                                      </p:tavLst>
                                    </p:anim>
                                    <p:anim calcmode="lin" valueType="num">
                                      <p:cBhvr additive="base">
                                        <p:cTn id="360" dur="1500" fill="hold"/>
                                        <p:tgtEl>
                                          <p:spTgt spid="147"/>
                                        </p:tgtEl>
                                        <p:attrNameLst>
                                          <p:attrName>ppt_y</p:attrName>
                                        </p:attrNameLst>
                                      </p:cBhvr>
                                      <p:tavLst>
                                        <p:tav tm="0">
                                          <p:val>
                                            <p:strVal val="1+#ppt_h/2"/>
                                          </p:val>
                                        </p:tav>
                                        <p:tav tm="100000">
                                          <p:val>
                                            <p:strVal val="#ppt_y"/>
                                          </p:val>
                                        </p:tav>
                                      </p:tavLst>
                                    </p:anim>
                                  </p:childTnLst>
                                </p:cTn>
                              </p:par>
                            </p:childTnLst>
                          </p:cTn>
                        </p:par>
                      </p:childTnLst>
                    </p:cTn>
                  </p:par>
                  <p:par>
                    <p:cTn id="361" fill="hold">
                      <p:stCondLst>
                        <p:cond delay="indefinite"/>
                      </p:stCondLst>
                      <p:childTnLst>
                        <p:par>
                          <p:cTn id="362" fill="hold">
                            <p:stCondLst>
                              <p:cond delay="0"/>
                            </p:stCondLst>
                            <p:childTnLst>
                              <p:par>
                                <p:cTn id="363" presetID="42" presetClass="entr" presetSubtype="0" fill="hold" grpId="0" nodeType="clickEffect">
                                  <p:stCondLst>
                                    <p:cond delay="0"/>
                                  </p:stCondLst>
                                  <p:childTnLst>
                                    <p:set>
                                      <p:cBhvr>
                                        <p:cTn id="364" dur="1" fill="hold">
                                          <p:stCondLst>
                                            <p:cond delay="0"/>
                                          </p:stCondLst>
                                        </p:cTn>
                                        <p:tgtEl>
                                          <p:spTgt spid="143"/>
                                        </p:tgtEl>
                                        <p:attrNameLst>
                                          <p:attrName>style.visibility</p:attrName>
                                        </p:attrNameLst>
                                      </p:cBhvr>
                                      <p:to>
                                        <p:strVal val="visible"/>
                                      </p:to>
                                    </p:set>
                                    <p:animEffect transition="in" filter="fade">
                                      <p:cBhvr>
                                        <p:cTn id="365" dur="1500"/>
                                        <p:tgtEl>
                                          <p:spTgt spid="143"/>
                                        </p:tgtEl>
                                      </p:cBhvr>
                                    </p:animEffect>
                                    <p:anim calcmode="lin" valueType="num">
                                      <p:cBhvr>
                                        <p:cTn id="366" dur="1500" fill="hold"/>
                                        <p:tgtEl>
                                          <p:spTgt spid="143"/>
                                        </p:tgtEl>
                                        <p:attrNameLst>
                                          <p:attrName>ppt_x</p:attrName>
                                        </p:attrNameLst>
                                      </p:cBhvr>
                                      <p:tavLst>
                                        <p:tav tm="0">
                                          <p:val>
                                            <p:strVal val="#ppt_x"/>
                                          </p:val>
                                        </p:tav>
                                        <p:tav tm="100000">
                                          <p:val>
                                            <p:strVal val="#ppt_x"/>
                                          </p:val>
                                        </p:tav>
                                      </p:tavLst>
                                    </p:anim>
                                    <p:anim calcmode="lin" valueType="num">
                                      <p:cBhvr>
                                        <p:cTn id="367" dur="1500" fill="hold"/>
                                        <p:tgtEl>
                                          <p:spTgt spid="143"/>
                                        </p:tgtEl>
                                        <p:attrNameLst>
                                          <p:attrName>ppt_y</p:attrName>
                                        </p:attrNameLst>
                                      </p:cBhvr>
                                      <p:tavLst>
                                        <p:tav tm="0">
                                          <p:val>
                                            <p:strVal val="#ppt_y+.1"/>
                                          </p:val>
                                        </p:tav>
                                        <p:tav tm="100000">
                                          <p:val>
                                            <p:strVal val="#ppt_y"/>
                                          </p:val>
                                        </p:tav>
                                      </p:tavLst>
                                    </p:anim>
                                  </p:childTnLst>
                                </p:cTn>
                              </p:par>
                              <p:par>
                                <p:cTn id="368" presetID="42" presetClass="entr" presetSubtype="0" fill="hold" grpId="0" nodeType="withEffect">
                                  <p:stCondLst>
                                    <p:cond delay="0"/>
                                  </p:stCondLst>
                                  <p:childTnLst>
                                    <p:set>
                                      <p:cBhvr>
                                        <p:cTn id="369" dur="1" fill="hold">
                                          <p:stCondLst>
                                            <p:cond delay="0"/>
                                          </p:stCondLst>
                                        </p:cTn>
                                        <p:tgtEl>
                                          <p:spTgt spid="144"/>
                                        </p:tgtEl>
                                        <p:attrNameLst>
                                          <p:attrName>style.visibility</p:attrName>
                                        </p:attrNameLst>
                                      </p:cBhvr>
                                      <p:to>
                                        <p:strVal val="visible"/>
                                      </p:to>
                                    </p:set>
                                    <p:animEffect transition="in" filter="fade">
                                      <p:cBhvr>
                                        <p:cTn id="370" dur="1500"/>
                                        <p:tgtEl>
                                          <p:spTgt spid="144"/>
                                        </p:tgtEl>
                                      </p:cBhvr>
                                    </p:animEffect>
                                    <p:anim calcmode="lin" valueType="num">
                                      <p:cBhvr>
                                        <p:cTn id="371" dur="1500" fill="hold"/>
                                        <p:tgtEl>
                                          <p:spTgt spid="144"/>
                                        </p:tgtEl>
                                        <p:attrNameLst>
                                          <p:attrName>ppt_x</p:attrName>
                                        </p:attrNameLst>
                                      </p:cBhvr>
                                      <p:tavLst>
                                        <p:tav tm="0">
                                          <p:val>
                                            <p:strVal val="#ppt_x"/>
                                          </p:val>
                                        </p:tav>
                                        <p:tav tm="100000">
                                          <p:val>
                                            <p:strVal val="#ppt_x"/>
                                          </p:val>
                                        </p:tav>
                                      </p:tavLst>
                                    </p:anim>
                                    <p:anim calcmode="lin" valueType="num">
                                      <p:cBhvr>
                                        <p:cTn id="372" dur="1500" fill="hold"/>
                                        <p:tgtEl>
                                          <p:spTgt spid="144"/>
                                        </p:tgtEl>
                                        <p:attrNameLst>
                                          <p:attrName>ppt_y</p:attrName>
                                        </p:attrNameLst>
                                      </p:cBhvr>
                                      <p:tavLst>
                                        <p:tav tm="0">
                                          <p:val>
                                            <p:strVal val="#ppt_y+.1"/>
                                          </p:val>
                                        </p:tav>
                                        <p:tav tm="100000">
                                          <p:val>
                                            <p:strVal val="#ppt_y"/>
                                          </p:val>
                                        </p:tav>
                                      </p:tavLst>
                                    </p:anim>
                                  </p:childTnLst>
                                </p:cTn>
                              </p:par>
                              <p:par>
                                <p:cTn id="373" presetID="42" presetClass="entr" presetSubtype="0" fill="hold" grpId="0" nodeType="withEffect">
                                  <p:stCondLst>
                                    <p:cond delay="0"/>
                                  </p:stCondLst>
                                  <p:childTnLst>
                                    <p:set>
                                      <p:cBhvr>
                                        <p:cTn id="374" dur="1" fill="hold">
                                          <p:stCondLst>
                                            <p:cond delay="0"/>
                                          </p:stCondLst>
                                        </p:cTn>
                                        <p:tgtEl>
                                          <p:spTgt spid="149"/>
                                        </p:tgtEl>
                                        <p:attrNameLst>
                                          <p:attrName>style.visibility</p:attrName>
                                        </p:attrNameLst>
                                      </p:cBhvr>
                                      <p:to>
                                        <p:strVal val="visible"/>
                                      </p:to>
                                    </p:set>
                                    <p:animEffect transition="in" filter="fade">
                                      <p:cBhvr>
                                        <p:cTn id="375" dur="1500"/>
                                        <p:tgtEl>
                                          <p:spTgt spid="149"/>
                                        </p:tgtEl>
                                      </p:cBhvr>
                                    </p:animEffect>
                                    <p:anim calcmode="lin" valueType="num">
                                      <p:cBhvr>
                                        <p:cTn id="376" dur="1500" fill="hold"/>
                                        <p:tgtEl>
                                          <p:spTgt spid="149"/>
                                        </p:tgtEl>
                                        <p:attrNameLst>
                                          <p:attrName>ppt_x</p:attrName>
                                        </p:attrNameLst>
                                      </p:cBhvr>
                                      <p:tavLst>
                                        <p:tav tm="0">
                                          <p:val>
                                            <p:strVal val="#ppt_x"/>
                                          </p:val>
                                        </p:tav>
                                        <p:tav tm="100000">
                                          <p:val>
                                            <p:strVal val="#ppt_x"/>
                                          </p:val>
                                        </p:tav>
                                      </p:tavLst>
                                    </p:anim>
                                    <p:anim calcmode="lin" valueType="num">
                                      <p:cBhvr>
                                        <p:cTn id="377" dur="1500" fill="hold"/>
                                        <p:tgtEl>
                                          <p:spTgt spid="1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2" grpId="0"/>
      <p:bldP spid="63" grpId="0"/>
      <p:bldP spid="3072" grpId="0"/>
      <p:bldP spid="3073" grpId="0"/>
      <p:bldP spid="3075" grpId="0"/>
      <p:bldP spid="3076" grpId="0"/>
      <p:bldP spid="3077" grpId="0"/>
      <p:bldP spid="3078" grpId="0"/>
      <p:bldP spid="3079" grpId="0"/>
      <p:bldP spid="3080" grpId="0"/>
      <p:bldP spid="3081" grpId="0"/>
      <p:bldP spid="3082" grpId="0"/>
      <p:bldP spid="3083" grpId="0"/>
      <p:bldP spid="3084" grpId="0"/>
      <p:bldP spid="3085" grpId="0"/>
      <p:bldP spid="3086" grpId="0"/>
      <p:bldP spid="3087" grpId="0"/>
      <p:bldP spid="3088" grpId="0"/>
      <p:bldP spid="3089" grpId="0"/>
      <p:bldP spid="3090" grpId="0"/>
      <p:bldP spid="3091" grpId="0"/>
      <p:bldP spid="3092" grpId="0"/>
      <p:bldP spid="3093" grpId="0"/>
      <p:bldP spid="3094" grpId="0"/>
      <p:bldP spid="139" grpId="0" animBg="1"/>
      <p:bldP spid="140" grpId="0" animBg="1"/>
      <p:bldP spid="141" grpId="0" animBg="1"/>
      <p:bldP spid="142" grpId="0" animBg="1"/>
      <p:bldP spid="143" grpId="0" animBg="1"/>
      <p:bldP spid="144" grpId="0" animBg="1"/>
      <p:bldP spid="145" grpId="0" animBg="1"/>
      <p:bldP spid="146" grpId="0" animBg="1"/>
      <p:bldP spid="147" grpId="0"/>
      <p:bldP spid="148" grpId="0"/>
      <p:bldP spid="149" grpId="0"/>
      <p:bldP spid="150" grpId="0"/>
      <p:bldP spid="177" grpId="0"/>
      <p:bldP spid="178" grpId="0"/>
      <p:bldP spid="179" grpId="0"/>
    </p:bldLst>
  </p:timing>
</p:sld>
</file>

<file path=ppt/theme/theme1.xml><?xml version="1.0" encoding="utf-8"?>
<a:theme xmlns:a="http://schemas.openxmlformats.org/drawingml/2006/main" name="ערכת נושא Office">
  <a:themeElements>
    <a:clrScheme name="המכון הישראלי לדמוקרטיה">
      <a:dk1>
        <a:srgbClr val="1E4E79"/>
      </a:dk1>
      <a:lt1>
        <a:sysClr val="window" lastClr="FFFFFF"/>
      </a:lt1>
      <a:dk2>
        <a:srgbClr val="44546A"/>
      </a:dk2>
      <a:lt2>
        <a:srgbClr val="E7E6E6"/>
      </a:lt2>
      <a:accent1>
        <a:srgbClr val="2E75B5"/>
      </a:accent1>
      <a:accent2>
        <a:srgbClr val="757070"/>
      </a:accent2>
      <a:accent3>
        <a:srgbClr val="A5A5A5"/>
      </a:accent3>
      <a:accent4>
        <a:srgbClr val="D0CECE"/>
      </a:accent4>
      <a:accent5>
        <a:srgbClr val="8BB9E2"/>
      </a:accent5>
      <a:accent6>
        <a:srgbClr val="C2DFFD"/>
      </a:accent6>
      <a:hlink>
        <a:srgbClr val="034A90"/>
      </a:hlink>
      <a:folHlink>
        <a:srgbClr val="757070"/>
      </a:folHlink>
    </a:clrScheme>
    <a:fontScheme name="המכון הישראלי לדמוקרטיה">
      <a:majorFont>
        <a:latin typeface="Calibri Light"/>
        <a:ea typeface=""/>
        <a:cs typeface="TAHOMA "/>
      </a:majorFont>
      <a:minorFont>
        <a:latin typeface="Tahoma"/>
        <a:ea typeface=""/>
        <a:cs typeface="TAHOMA "/>
      </a:minorFont>
    </a:fontScheme>
    <a:fmtScheme name="אופק">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מסמך" ma:contentTypeID="0x0101003938928C2EE15146AFEC6527D0FF9201" ma:contentTypeVersion="1" ma:contentTypeDescription="צור מסמך חדש." ma:contentTypeScope="" ma:versionID="dd2e889350f60607b32dd65ff8bbb292">
  <xsd:schema xmlns:xsd="http://www.w3.org/2001/XMLSchema" xmlns:xs="http://www.w3.org/2001/XMLSchema" xmlns:p="http://schemas.microsoft.com/office/2006/metadata/properties" xmlns:ns1="http://schemas.microsoft.com/sharepoint/v3" targetNamespace="http://schemas.microsoft.com/office/2006/metadata/properties" ma:root="true" ma:fieldsID="75d0be1c5bbf6cd520794c7c6a473994"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מתזמן תאריך התחלה" ma:description="'מתזמן תאריך התחלה' הוא עמודת אתר שיוצרת תכונת הפרסום. היא משמשת לציון התאריך והשעה שבהם יופיע הדף לראשונה בפני מבקרי האתר." ma:hidden="true" ma:internalName="PublishingStartDate">
      <xsd:simpleType>
        <xsd:restriction base="dms:Unknown"/>
      </xsd:simpleType>
    </xsd:element>
    <xsd:element name="PublishingExpirationDate" ma:index="9" nillable="true" ma:displayName="מתזמן תאריך סיום" ma:description="'תזמון תאריך הסיום' הוא עמודת אתר שיוצרת תכונת הפרסום. היא משמשת לציון התאריך והשעה שבהם הדף לא יופיע עוד בפני מבקרי האתר."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B7D5CB71-EC17-4351-8E48-4D4729DF0969}"/>
</file>

<file path=customXml/itemProps2.xml><?xml version="1.0" encoding="utf-8"?>
<ds:datastoreItem xmlns:ds="http://schemas.openxmlformats.org/officeDocument/2006/customXml" ds:itemID="{07A9020A-A740-447C-A296-75B03DBAE9CE}"/>
</file>

<file path=customXml/itemProps3.xml><?xml version="1.0" encoding="utf-8"?>
<ds:datastoreItem xmlns:ds="http://schemas.openxmlformats.org/officeDocument/2006/customXml" ds:itemID="{F5EC6466-E4D1-494E-8500-A3BE320B4D36}"/>
</file>

<file path=docProps/app.xml><?xml version="1.0" encoding="utf-8"?>
<Properties xmlns="http://schemas.openxmlformats.org/officeDocument/2006/extended-properties" xmlns:vt="http://schemas.openxmlformats.org/officeDocument/2006/docPropsVTypes">
  <TotalTime>1457</TotalTime>
  <Words>627</Words>
  <Application>Microsoft Office PowerPoint</Application>
  <PresentationFormat>On-screen Show (4:3)</PresentationFormat>
  <Paragraphs>224</Paragraphs>
  <Slides>9</Slides>
  <Notes>4</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ערכת נושא Office</vt:lpstr>
      <vt:lpstr>פריון העבודה - בראייה בינלאומית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הכשרות מקצועיות בישראל</dc:title>
  <dc:creator>נאור פורת</dc:creator>
  <cp:lastModifiedBy>Eitan Regev</cp:lastModifiedBy>
  <cp:revision>153</cp:revision>
  <dcterms:created xsi:type="dcterms:W3CDTF">2018-12-16T16:47:13Z</dcterms:created>
  <dcterms:modified xsi:type="dcterms:W3CDTF">2019-01-13T13:22:55Z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0x0101003938928C2EE15146AFEC6527D0FF9201</vt:lpwstr>
  </property>
</Properties>
</file>