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8.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4.xml" ContentType="application/vnd.openxmlformats-officedocument.presentationml.notesSlide+xml"/>
  <Override PartName="/ppt/notesSlides/notesSlide19.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7.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23"/>
  </p:notesMasterIdLst>
  <p:sldIdLst>
    <p:sldId id="256" r:id="rId2"/>
    <p:sldId id="260" r:id="rId3"/>
    <p:sldId id="261" r:id="rId4"/>
    <p:sldId id="276" r:id="rId5"/>
    <p:sldId id="263" r:id="rId6"/>
    <p:sldId id="266" r:id="rId7"/>
    <p:sldId id="267" r:id="rId8"/>
    <p:sldId id="265" r:id="rId9"/>
    <p:sldId id="269" r:id="rId10"/>
    <p:sldId id="270" r:id="rId11"/>
    <p:sldId id="271" r:id="rId12"/>
    <p:sldId id="274" r:id="rId13"/>
    <p:sldId id="279" r:id="rId14"/>
    <p:sldId id="278" r:id="rId15"/>
    <p:sldId id="272" r:id="rId16"/>
    <p:sldId id="280" r:id="rId17"/>
    <p:sldId id="281" r:id="rId18"/>
    <p:sldId id="282" r:id="rId19"/>
    <p:sldId id="283" r:id="rId20"/>
    <p:sldId id="273"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69364" autoAdjust="0"/>
  </p:normalViewPr>
  <p:slideViewPr>
    <p:cSldViewPr snapToGrid="0">
      <p:cViewPr varScale="1">
        <p:scale>
          <a:sx n="66" d="100"/>
          <a:sy n="66" d="100"/>
        </p:scale>
        <p:origin x="-132" y="-2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639F6D-4F2E-462A-9C58-77E89AE2C9A7}" type="datetimeFigureOut">
              <a:rPr lang="en-US" smtClean="0"/>
              <a:t>2/23/2017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D84434-B89C-413D-830C-0974B071A2E6}" type="slidenum">
              <a:rPr lang="en-US" smtClean="0"/>
              <a:t>‹#›</a:t>
            </a:fld>
            <a:endParaRPr lang="en-US"/>
          </a:p>
        </p:txBody>
      </p:sp>
    </p:spTree>
    <p:extLst>
      <p:ext uri="{BB962C8B-B14F-4D97-AF65-F5344CB8AC3E}">
        <p14:creationId xmlns:p14="http://schemas.microsoft.com/office/powerpoint/2010/main" val="328284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Free</a:t>
            </a:r>
            <a:r>
              <a:rPr lang="en-US" baseline="0" dirty="0" smtClean="0"/>
              <a:t> rider</a:t>
            </a:r>
            <a:endParaRPr lang="he-IL" dirty="0"/>
          </a:p>
        </p:txBody>
      </p:sp>
      <p:sp>
        <p:nvSpPr>
          <p:cNvPr id="4" name="Slide Number Placeholder 3"/>
          <p:cNvSpPr>
            <a:spLocks noGrp="1"/>
          </p:cNvSpPr>
          <p:nvPr>
            <p:ph type="sldNum" sz="quarter" idx="10"/>
          </p:nvPr>
        </p:nvSpPr>
        <p:spPr/>
        <p:txBody>
          <a:bodyPr/>
          <a:lstStyle/>
          <a:p>
            <a:fld id="{A6B55C1C-FB01-447E-A4D0-344D07289961}" type="slidenum">
              <a:rPr lang="he-IL" smtClean="0"/>
              <a:t>2</a:t>
            </a:fld>
            <a:endParaRPr lang="he-IL"/>
          </a:p>
        </p:txBody>
      </p:sp>
    </p:spTree>
    <p:extLst>
      <p:ext uri="{BB962C8B-B14F-4D97-AF65-F5344CB8AC3E}">
        <p14:creationId xmlns:p14="http://schemas.microsoft.com/office/powerpoint/2010/main" val="3190855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יחס התחלופה נטו כמובן גבוה יותר כי מס הכנסה על פנסיות נמוך יותר ובמרבית המדינות לא משלמים</a:t>
            </a:r>
            <a:r>
              <a:rPr lang="he-IL" baseline="0" dirty="0" smtClean="0"/>
              <a:t> ביטוח לאומי על כספי פנסיה (יש מדינות שבהם משלמים משהו מאד חלקי עבור ביטוח מחלה וטיפול לטווח ארוך (בישראל יש תשלום מופחת)</a:t>
            </a:r>
          </a:p>
          <a:p>
            <a:pPr algn="r" rtl="1"/>
            <a:r>
              <a:rPr lang="he-IL" baseline="0" dirty="0" smtClean="0"/>
              <a:t>מקור: </a:t>
            </a:r>
            <a:r>
              <a:rPr lang="en-US" baseline="0" dirty="0" err="1" smtClean="0"/>
              <a:t>oecd</a:t>
            </a:r>
            <a:r>
              <a:rPr lang="en-US" baseline="0" dirty="0" smtClean="0"/>
              <a:t> at a glance 2013</a:t>
            </a:r>
            <a:r>
              <a:rPr lang="he-IL" baseline="0" dirty="0" smtClean="0"/>
              <a:t> טבלאות 4.4 4.10</a:t>
            </a:r>
          </a:p>
          <a:p>
            <a:pPr algn="r" rtl="1"/>
            <a:r>
              <a:rPr lang="he-IL" sz="1200" b="0" i="0" u="none" strike="noStrike" kern="1200" baseline="0" dirty="0" smtClean="0">
                <a:solidFill>
                  <a:schemeClr val="tx1"/>
                </a:solidFill>
                <a:latin typeface="+mn-lt"/>
                <a:ea typeface="+mn-ea"/>
                <a:cs typeface="+mn-cs"/>
              </a:rPr>
              <a:t>בשנת 2009הייתה ההוצאה הציבורית בישראל על פנסיות זיקנה ושאירים בשיעור של 5% מהתוצר המקומי הגולמי, לעומת ממוצע של 7.8% במדינות ה-</a:t>
            </a:r>
            <a:r>
              <a:rPr lang="en-US" sz="1200" b="0" i="0" u="none" strike="noStrike" kern="1200" baseline="0" dirty="0" smtClean="0">
                <a:solidFill>
                  <a:schemeClr val="tx1"/>
                </a:solidFill>
                <a:latin typeface="+mn-lt"/>
                <a:ea typeface="+mn-ea"/>
                <a:cs typeface="+mn-cs"/>
              </a:rPr>
              <a:t> OECD</a:t>
            </a:r>
            <a:endParaRPr lang="he-IL" sz="1200" b="0" i="0" u="none" strike="noStrike" kern="1200" baseline="0" dirty="0" smtClean="0">
              <a:solidFill>
                <a:schemeClr val="tx1"/>
              </a:solidFill>
              <a:latin typeface="+mn-lt"/>
              <a:ea typeface="+mn-ea"/>
              <a:cs typeface="+mn-cs"/>
            </a:endParaRPr>
          </a:p>
          <a:p>
            <a:pPr algn="r" rtl="1"/>
            <a:endParaRPr lang="he-IL" sz="1200" b="0" i="0" u="none" strike="noStrike" kern="1200" baseline="0" dirty="0" smtClean="0">
              <a:solidFill>
                <a:schemeClr val="tx1"/>
              </a:solidFill>
              <a:latin typeface="+mn-lt"/>
              <a:ea typeface="+mn-ea"/>
              <a:cs typeface="+mn-cs"/>
            </a:endParaRPr>
          </a:p>
          <a:p>
            <a:pPr algn="r" rtl="1"/>
            <a:r>
              <a:rPr lang="en-US" sz="1200" b="0" i="0" u="none" strike="noStrike" kern="1200" baseline="0" dirty="0" smtClean="0">
                <a:solidFill>
                  <a:schemeClr val="tx1"/>
                </a:solidFill>
                <a:latin typeface="+mn-lt"/>
                <a:ea typeface="+mn-ea"/>
                <a:cs typeface="+mn-cs"/>
              </a:rPr>
              <a:t> </a:t>
            </a:r>
            <a:r>
              <a:rPr lang="he-IL" sz="1200" b="0" i="0" u="none" strike="noStrike" kern="1200" baseline="0" dirty="0" smtClean="0">
                <a:solidFill>
                  <a:schemeClr val="tx1"/>
                </a:solidFill>
                <a:latin typeface="+mn-lt"/>
                <a:ea typeface="+mn-ea"/>
                <a:cs typeface="+mn-cs"/>
              </a:rPr>
              <a:t>גם לאחר תקנון ההבדלים הדמוגרפיים בין ישראל למדינות אירופה והתחשבות בשיעורם הגבוה של</a:t>
            </a:r>
            <a:r>
              <a:rPr lang="en-US" sz="1200" b="0" i="0" u="none" strike="noStrike" kern="1200" baseline="0" dirty="0" smtClean="0">
                <a:solidFill>
                  <a:schemeClr val="tx1"/>
                </a:solidFill>
                <a:latin typeface="+mn-lt"/>
                <a:ea typeface="+mn-ea"/>
                <a:cs typeface="+mn-cs"/>
              </a:rPr>
              <a:t> </a:t>
            </a:r>
            <a:r>
              <a:rPr lang="he-IL" sz="1200" b="0" i="0" u="none" strike="noStrike" kern="1200" baseline="0" dirty="0" smtClean="0">
                <a:solidFill>
                  <a:schemeClr val="tx1"/>
                </a:solidFill>
                <a:latin typeface="+mn-lt"/>
                <a:ea typeface="+mn-ea"/>
                <a:cs typeface="+mn-cs"/>
              </a:rPr>
              <a:t>צעירים בישראל בהשוואה לאירופה, ההוצאה הציבורית בישראל נמוכה. כמו כן, חלקו של המימון הציבורי</a:t>
            </a:r>
            <a:r>
              <a:rPr lang="en-US" sz="1200" b="0" i="0" u="none" strike="noStrike" kern="1200" baseline="0" dirty="0" smtClean="0">
                <a:solidFill>
                  <a:schemeClr val="tx1"/>
                </a:solidFill>
                <a:latin typeface="+mn-lt"/>
                <a:ea typeface="+mn-ea"/>
                <a:cs typeface="+mn-cs"/>
              </a:rPr>
              <a:t>  </a:t>
            </a:r>
            <a:r>
              <a:rPr lang="he-IL" sz="1200" b="0" i="0" u="none" strike="noStrike" kern="1200" baseline="0" dirty="0" smtClean="0">
                <a:solidFill>
                  <a:schemeClr val="tx1"/>
                </a:solidFill>
                <a:latin typeface="+mn-lt"/>
                <a:ea typeface="+mn-ea"/>
                <a:cs typeface="+mn-cs"/>
              </a:rPr>
              <a:t>בכלל ההכנסות מפנסיה וקצבאות נמוך בישראל לעומת מדינות אירופה; </a:t>
            </a:r>
          </a:p>
          <a:p>
            <a:pPr algn="r" rtl="1"/>
            <a:r>
              <a:rPr lang="he-IL" sz="1200" b="0" i="0" u="none" strike="noStrike" kern="1200" baseline="0" dirty="0" smtClean="0">
                <a:solidFill>
                  <a:schemeClr val="tx1"/>
                </a:solidFill>
                <a:latin typeface="+mn-lt"/>
                <a:ea typeface="+mn-ea"/>
                <a:cs typeface="+mn-cs"/>
              </a:rPr>
              <a:t>בישראל 3</a:t>
            </a:r>
            <a:r>
              <a:rPr lang="en-US" sz="1200" b="0" i="0" u="none" strike="noStrike" kern="1200" baseline="0" dirty="0" smtClean="0">
                <a:solidFill>
                  <a:schemeClr val="tx1"/>
                </a:solidFill>
                <a:latin typeface="+mn-lt"/>
                <a:ea typeface="+mn-ea"/>
                <a:cs typeface="+mn-cs"/>
              </a:rPr>
              <a:t>3</a:t>
            </a:r>
            <a:r>
              <a:rPr lang="he-IL" sz="1200" b="0" i="0" u="none" strike="noStrike" kern="1200" baseline="0" dirty="0" smtClean="0">
                <a:solidFill>
                  <a:schemeClr val="tx1"/>
                </a:solidFill>
                <a:latin typeface="+mn-lt"/>
                <a:ea typeface="+mn-ea"/>
                <a:cs typeface="+mn-cs"/>
              </a:rPr>
              <a:t>% מההכנסות לפנסיה והקצבאות הן במימון ציבורי הרובד הראשון 66% רובד שני</a:t>
            </a:r>
            <a:endParaRPr lang="he-IL" dirty="0"/>
          </a:p>
        </p:txBody>
      </p:sp>
      <p:sp>
        <p:nvSpPr>
          <p:cNvPr id="4" name="Slide Number Placeholder 3"/>
          <p:cNvSpPr>
            <a:spLocks noGrp="1"/>
          </p:cNvSpPr>
          <p:nvPr>
            <p:ph type="sldNum" sz="quarter" idx="10"/>
          </p:nvPr>
        </p:nvSpPr>
        <p:spPr/>
        <p:txBody>
          <a:bodyPr/>
          <a:lstStyle/>
          <a:p>
            <a:fld id="{A6B55C1C-FB01-447E-A4D0-344D07289961}" type="slidenum">
              <a:rPr lang="he-IL" smtClean="0"/>
              <a:t>11</a:t>
            </a:fld>
            <a:endParaRPr lang="he-IL"/>
          </a:p>
        </p:txBody>
      </p:sp>
    </p:spTree>
    <p:extLst>
      <p:ext uri="{BB962C8B-B14F-4D97-AF65-F5344CB8AC3E}">
        <p14:creationId xmlns:p14="http://schemas.microsoft.com/office/powerpoint/2010/main" val="3207761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D84434-B89C-413D-830C-0974B071A2E6}" type="slidenum">
              <a:rPr lang="en-US" smtClean="0"/>
              <a:t>12</a:t>
            </a:fld>
            <a:endParaRPr lang="en-US"/>
          </a:p>
        </p:txBody>
      </p:sp>
    </p:spTree>
    <p:extLst>
      <p:ext uri="{BB962C8B-B14F-4D97-AF65-F5344CB8AC3E}">
        <p14:creationId xmlns:p14="http://schemas.microsoft.com/office/powerpoint/2010/main" val="2700357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r" rtl="1">
              <a:buFont typeface="Arial" panose="020B0604020202020204" pitchFamily="34" charset="0"/>
              <a:buChar char="•"/>
            </a:pPr>
            <a:r>
              <a:rPr lang="he-IL" dirty="0" smtClean="0"/>
              <a:t>שינוי</a:t>
            </a:r>
            <a:r>
              <a:rPr lang="he-IL" baseline="0" dirty="0" smtClean="0"/>
              <a:t> של שיעור התשואה נטו (כולל דמי ניהול) ל 2% מוריד את יחס התחלפה ב-11%. שינוי של שיעור התשואה ל 4% מעלה את יחס התחלופה ב 15%</a:t>
            </a:r>
          </a:p>
          <a:p>
            <a:pPr marL="171450" indent="-171450" algn="r" rtl="1">
              <a:buFont typeface="Arial" panose="020B0604020202020204" pitchFamily="34" charset="0"/>
              <a:buChar char="•"/>
            </a:pPr>
            <a:r>
              <a:rPr lang="he-IL" baseline="0" dirty="0" smtClean="0"/>
              <a:t>שינוי שיעור צמיחת השכר לחצי אחוז מעלה את יחס התחלופה ב-16%, 2% מוריד את יחס התחלופה ב 13% (המכנה ביחס התחלופה גדל מהר יותר מהמונה)</a:t>
            </a:r>
          </a:p>
          <a:p>
            <a:pPr marL="171450" indent="-171450" algn="r" rtl="1">
              <a:buFont typeface="Arial" panose="020B0604020202020204" pitchFamily="34" charset="0"/>
              <a:buChar char="•"/>
            </a:pPr>
            <a:r>
              <a:rPr lang="he-IL" baseline="0" dirty="0" smtClean="0"/>
              <a:t>שיעור ההיוון – 3% מעלה את יחס התחלופה ב-6%, 1% מוריד את יחס התחלופה ב – 6%</a:t>
            </a:r>
          </a:p>
          <a:p>
            <a:pPr algn="r" rtl="1"/>
            <a:endParaRPr lang="he-IL" baseline="0" dirty="0" smtClean="0"/>
          </a:p>
          <a:p>
            <a:pPr algn="r" rtl="1"/>
            <a:r>
              <a:rPr lang="he-IL" baseline="0" dirty="0" smtClean="0"/>
              <a:t>מבחני הרגישות הנ"ל עבור פרט עם שכר ממוצע</a:t>
            </a:r>
          </a:p>
          <a:p>
            <a:pPr algn="r" rtl="1"/>
            <a:endParaRPr lang="he-IL" baseline="0" dirty="0" smtClean="0"/>
          </a:p>
          <a:p>
            <a:pPr algn="r" rtl="1"/>
            <a:r>
              <a:rPr lang="he-IL" baseline="0" dirty="0" smtClean="0"/>
              <a:t>ברירת המחדל לפי חישובי ה </a:t>
            </a:r>
            <a:r>
              <a:rPr lang="en-US" baseline="0" dirty="0" smtClean="0"/>
              <a:t>OECD</a:t>
            </a:r>
            <a:endParaRPr lang="en-US" dirty="0"/>
          </a:p>
        </p:txBody>
      </p:sp>
      <p:sp>
        <p:nvSpPr>
          <p:cNvPr id="4" name="Slide Number Placeholder 3"/>
          <p:cNvSpPr>
            <a:spLocks noGrp="1"/>
          </p:cNvSpPr>
          <p:nvPr>
            <p:ph type="sldNum" sz="quarter" idx="10"/>
          </p:nvPr>
        </p:nvSpPr>
        <p:spPr/>
        <p:txBody>
          <a:bodyPr/>
          <a:lstStyle/>
          <a:p>
            <a:fld id="{E0D84434-B89C-413D-830C-0974B071A2E6}" type="slidenum">
              <a:rPr lang="en-US" smtClean="0"/>
              <a:t>13</a:t>
            </a:fld>
            <a:endParaRPr lang="en-US"/>
          </a:p>
        </p:txBody>
      </p:sp>
    </p:spTree>
    <p:extLst>
      <p:ext uri="{BB962C8B-B14F-4D97-AF65-F5344CB8AC3E}">
        <p14:creationId xmlns:p14="http://schemas.microsoft.com/office/powerpoint/2010/main" val="1266499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ירידה בערך המהוון רלוונטית לזוגות בעל מפרנס יחיד או אם בן הזוג עבד פחות משלושים וחמש שנים</a:t>
            </a:r>
            <a:endParaRPr lang="en-US" dirty="0"/>
          </a:p>
        </p:txBody>
      </p:sp>
      <p:sp>
        <p:nvSpPr>
          <p:cNvPr id="4" name="Slide Number Placeholder 3"/>
          <p:cNvSpPr>
            <a:spLocks noGrp="1"/>
          </p:cNvSpPr>
          <p:nvPr>
            <p:ph type="sldNum" sz="quarter" idx="10"/>
          </p:nvPr>
        </p:nvSpPr>
        <p:spPr/>
        <p:txBody>
          <a:bodyPr/>
          <a:lstStyle/>
          <a:p>
            <a:fld id="{E0D84434-B89C-413D-830C-0974B071A2E6}" type="slidenum">
              <a:rPr lang="en-US" smtClean="0"/>
              <a:t>14</a:t>
            </a:fld>
            <a:endParaRPr lang="en-US"/>
          </a:p>
        </p:txBody>
      </p:sp>
    </p:spTree>
    <p:extLst>
      <p:ext uri="{BB962C8B-B14F-4D97-AF65-F5344CB8AC3E}">
        <p14:creationId xmlns:p14="http://schemas.microsoft.com/office/powerpoint/2010/main" val="2403278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יחס תחלופה גבוה ממאה אחוז, אומר שעם היציאה לפנסיה, ההכנסות הפנויות של משקי</a:t>
            </a:r>
            <a:r>
              <a:rPr lang="he-IL" baseline="0" dirty="0" smtClean="0"/>
              <a:t> הבית עולות. זאת אינה בעיה כשלעצמה אלא שעליית ההכנסות באה הן על חשבון ירידת ההכנסות בתקופות שלפני הפנסיה (במיוחד בתקופות בהן מספר הנפשות הסטנדרטיות במשק הבית גבוה, בגילאי 30-60, כאשר הילדים עדייו צעירים ומתגוררים במשק הבית, ההכנסה לנפש סטנדרטית נמוכה משמעותית מההכנסה לנפש סטנדרטית בזמן הפנסיה. פגיעה בהחלקת תצרוכת. העיוות בהחלקת התצרוכת גדול עוד יותר אם מכניסים לחישב את תשלומי המשכנתא בגילאים אלו.</a:t>
            </a:r>
          </a:p>
          <a:p>
            <a:pPr algn="r" rtl="1"/>
            <a:endParaRPr lang="he-IL" baseline="0" dirty="0" smtClean="0"/>
          </a:p>
          <a:p>
            <a:pPr algn="r" rtl="1"/>
            <a:r>
              <a:rPr lang="he-IL" baseline="0" dirty="0" smtClean="0"/>
              <a:t>השלמת הכנסה בישראל – 45% מהשכר הממוצע במשק עבור זוג. 30% מהשכר הממוצע במשק עבור פרט בודד.</a:t>
            </a:r>
          </a:p>
          <a:p>
            <a:pPr algn="r" rtl="1"/>
            <a:r>
              <a:rPr lang="he-IL" baseline="0" dirty="0" smtClean="0"/>
              <a:t>שכר ממוצע נובמבר 16 – 9640 כפול .45 =4338</a:t>
            </a:r>
          </a:p>
          <a:p>
            <a:pPr algn="r" rtl="1"/>
            <a:r>
              <a:rPr lang="he-IL" baseline="0" dirty="0" smtClean="0"/>
              <a:t>מענק זיקנה – 24% מהשכר הממוצע במשק לזוג. 16% עבור פרט בודד (תוספת של 2% על כל שנת ותק מעל 10 שנים)</a:t>
            </a:r>
          </a:p>
          <a:p>
            <a:pPr algn="r" rtl="1"/>
            <a:r>
              <a:rPr lang="he-IL" baseline="0" dirty="0" smtClean="0"/>
              <a:t>משקי בית רבים עם מפרנס יחיד לא מגיעים לקצבה המינימלית ועל כן זכאים להשלמת הכנסה (גם אם עבדו רצוף מגיל 25-65) – תחת חוק פנסיה חובה הם יאבדו את זכאותם להבטחת הכנסה (מעל 30% ממשקי הבית העובדים)</a:t>
            </a:r>
            <a:endParaRPr lang="he-IL" dirty="0"/>
          </a:p>
        </p:txBody>
      </p:sp>
      <p:sp>
        <p:nvSpPr>
          <p:cNvPr id="4" name="Slide Number Placeholder 3"/>
          <p:cNvSpPr>
            <a:spLocks noGrp="1"/>
          </p:cNvSpPr>
          <p:nvPr>
            <p:ph type="sldNum" sz="quarter" idx="10"/>
          </p:nvPr>
        </p:nvSpPr>
        <p:spPr/>
        <p:txBody>
          <a:bodyPr/>
          <a:lstStyle/>
          <a:p>
            <a:fld id="{A6B55C1C-FB01-447E-A4D0-344D07289961}" type="slidenum">
              <a:rPr lang="he-IL" smtClean="0"/>
              <a:t>15</a:t>
            </a:fld>
            <a:endParaRPr lang="he-IL"/>
          </a:p>
        </p:txBody>
      </p:sp>
    </p:spTree>
    <p:extLst>
      <p:ext uri="{BB962C8B-B14F-4D97-AF65-F5344CB8AC3E}">
        <p14:creationId xmlns:p14="http://schemas.microsoft.com/office/powerpoint/2010/main" val="1502654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he-IL" dirty="0"/>
          </a:p>
        </p:txBody>
      </p:sp>
      <p:sp>
        <p:nvSpPr>
          <p:cNvPr id="4" name="Slide Number Placeholder 3"/>
          <p:cNvSpPr>
            <a:spLocks noGrp="1"/>
          </p:cNvSpPr>
          <p:nvPr>
            <p:ph type="sldNum" sz="quarter" idx="10"/>
          </p:nvPr>
        </p:nvSpPr>
        <p:spPr/>
        <p:txBody>
          <a:bodyPr/>
          <a:lstStyle/>
          <a:p>
            <a:fld id="{A6B55C1C-FB01-447E-A4D0-344D07289961}" type="slidenum">
              <a:rPr lang="he-IL" smtClean="0"/>
              <a:t>16</a:t>
            </a:fld>
            <a:endParaRPr lang="he-IL"/>
          </a:p>
        </p:txBody>
      </p:sp>
    </p:spTree>
    <p:extLst>
      <p:ext uri="{BB962C8B-B14F-4D97-AF65-F5344CB8AC3E}">
        <p14:creationId xmlns:p14="http://schemas.microsoft.com/office/powerpoint/2010/main" val="2439408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כ-50% ממשקי הבית בהם ראש המשפחה בן 35-44 משלמים משכנתא, אחוז זה יורד ל43.4% עבור משקי בית בהם ראש המשפחה בן 45-55, ויורד ל 28.5% בעשור שאחרי (ברנרד, 2010). כיון שתשלומי המשכנתא מהווים נתח משמעותי מהכנסת משקי הבית (בין 20-35% בממוצע מתוך ההכנסה מעבודה), הרי שהם מקטינים עוד יותר את ההכנסה הפנויה לנפש סטנדרטית. הסדר פנסיה בעל מבנה הפרשות עולה על פני גיל ייתן מענה גם לנושא המשכנתאות.</a:t>
            </a:r>
            <a:endParaRPr lang="he-IL" dirty="0"/>
          </a:p>
        </p:txBody>
      </p:sp>
      <p:sp>
        <p:nvSpPr>
          <p:cNvPr id="4" name="Slide Number Placeholder 3"/>
          <p:cNvSpPr>
            <a:spLocks noGrp="1"/>
          </p:cNvSpPr>
          <p:nvPr>
            <p:ph type="sldNum" sz="quarter" idx="10"/>
          </p:nvPr>
        </p:nvSpPr>
        <p:spPr/>
        <p:txBody>
          <a:bodyPr/>
          <a:lstStyle/>
          <a:p>
            <a:fld id="{A6B55C1C-FB01-447E-A4D0-344D07289961}" type="slidenum">
              <a:rPr lang="he-IL" smtClean="0"/>
              <a:t>17</a:t>
            </a:fld>
            <a:endParaRPr lang="he-IL"/>
          </a:p>
        </p:txBody>
      </p:sp>
    </p:spTree>
    <p:extLst>
      <p:ext uri="{BB962C8B-B14F-4D97-AF65-F5344CB8AC3E}">
        <p14:creationId xmlns:p14="http://schemas.microsoft.com/office/powerpoint/2010/main" val="1413807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בסקירת ספרות (</a:t>
            </a:r>
            <a:r>
              <a:rPr lang="en-US" dirty="0" smtClean="0"/>
              <a:t>Gonzales</a:t>
            </a:r>
            <a:r>
              <a:rPr lang="en-US" baseline="0" dirty="0" smtClean="0"/>
              <a:t> &amp; </a:t>
            </a:r>
            <a:r>
              <a:rPr lang="en-US" baseline="0" dirty="0" err="1" smtClean="0"/>
              <a:t>Melguizo</a:t>
            </a:r>
            <a:r>
              <a:rPr lang="en-US" baseline="0" dirty="0" smtClean="0"/>
              <a:t>, 2009</a:t>
            </a:r>
            <a:r>
              <a:rPr lang="he-IL" baseline="0" dirty="0" smtClean="0"/>
              <a:t>) </a:t>
            </a:r>
            <a:r>
              <a:rPr lang="he-IL" dirty="0" smtClean="0"/>
              <a:t>בנושא חלוקת הנטל של מיסוי על השכר בין עובדים למעסיקים נמצא שלמעלה מ-75% מהנטל משתקפים בהפחתת השכר</a:t>
            </a:r>
            <a:r>
              <a:rPr lang="he-IL" baseline="0" dirty="0" smtClean="0"/>
              <a:t> נטו של העובדים. אחוז זה הינו גבוה יותר עבור מיסים שנתפסים כבעלי ערך לעובד (כגון הפרשות לפנסיה). </a:t>
            </a:r>
          </a:p>
          <a:p>
            <a:pPr algn="r" rtl="1"/>
            <a:endParaRPr lang="he-IL" baseline="0" dirty="0" smtClean="0"/>
          </a:p>
          <a:p>
            <a:pPr algn="r" rtl="1"/>
            <a:r>
              <a:rPr lang="he-IL" baseline="0" dirty="0" smtClean="0"/>
              <a:t>מחקרים מראים כי כיוון שהתשלומים מופרשים ישירות על ידי המעסיק ויש לו מידע מלא על היקף ההפרשה, ההשפעה של תשלומים אלו על השכר נטו צפויה להיות שלילית אף יותר.</a:t>
            </a:r>
            <a:endParaRPr lang="en-US" dirty="0"/>
          </a:p>
        </p:txBody>
      </p:sp>
      <p:sp>
        <p:nvSpPr>
          <p:cNvPr id="4" name="Slide Number Placeholder 3"/>
          <p:cNvSpPr>
            <a:spLocks noGrp="1"/>
          </p:cNvSpPr>
          <p:nvPr>
            <p:ph type="sldNum" sz="quarter" idx="10"/>
          </p:nvPr>
        </p:nvSpPr>
        <p:spPr/>
        <p:txBody>
          <a:bodyPr/>
          <a:lstStyle/>
          <a:p>
            <a:fld id="{E0D84434-B89C-413D-830C-0974B071A2E6}" type="slidenum">
              <a:rPr lang="en-US" smtClean="0"/>
              <a:t>18</a:t>
            </a:fld>
            <a:endParaRPr lang="en-US"/>
          </a:p>
        </p:txBody>
      </p:sp>
    </p:spTree>
    <p:extLst>
      <p:ext uri="{BB962C8B-B14F-4D97-AF65-F5344CB8AC3E}">
        <p14:creationId xmlns:p14="http://schemas.microsoft.com/office/powerpoint/2010/main" val="3480717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D84434-B89C-413D-830C-0974B071A2E6}" type="slidenum">
              <a:rPr lang="en-US" smtClean="0"/>
              <a:t>19</a:t>
            </a:fld>
            <a:endParaRPr lang="en-US"/>
          </a:p>
        </p:txBody>
      </p:sp>
    </p:spTree>
    <p:extLst>
      <p:ext uri="{BB962C8B-B14F-4D97-AF65-F5344CB8AC3E}">
        <p14:creationId xmlns:p14="http://schemas.microsoft.com/office/powerpoint/2010/main" val="31859823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D84434-B89C-413D-830C-0974B071A2E6}" type="slidenum">
              <a:rPr lang="en-US" smtClean="0"/>
              <a:t>21</a:t>
            </a:fld>
            <a:endParaRPr lang="en-US"/>
          </a:p>
        </p:txBody>
      </p:sp>
    </p:spTree>
    <p:extLst>
      <p:ext uri="{BB962C8B-B14F-4D97-AF65-F5344CB8AC3E}">
        <p14:creationId xmlns:p14="http://schemas.microsoft.com/office/powerpoint/2010/main" val="260116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הוחל באופן</a:t>
            </a:r>
            <a:r>
              <a:rPr lang="he-IL" baseline="0" dirty="0" smtClean="0"/>
              <a:t> הדרגתי, </a:t>
            </a:r>
          </a:p>
          <a:p>
            <a:pPr algn="r" rtl="1"/>
            <a:r>
              <a:rPr lang="he-IL" dirty="0" smtClean="0"/>
              <a:t>גברים מגיל 21 ונשים מגיל 20 ( לאחר שישה חודשי עבודה או מתחילת העבודה אם היה מבוטח בביטוח פנסיה במקום עבודתו הקודם</a:t>
            </a:r>
          </a:p>
          <a:p>
            <a:pPr algn="r" rtl="1"/>
            <a:r>
              <a:rPr lang="he-IL" dirty="0" smtClean="0"/>
              <a:t>העברת קופות הגמל מהובד השלישי לרובד השני. לא ניתן לקבל סכום חד פעמי אלא קיצבה</a:t>
            </a:r>
          </a:p>
          <a:p>
            <a:pPr algn="r" rtl="1"/>
            <a:endParaRPr lang="he-IL" dirty="0" smtClean="0"/>
          </a:p>
          <a:p>
            <a:pPr algn="r" rtl="1"/>
            <a:r>
              <a:rPr lang="he-IL" dirty="0" smtClean="0"/>
              <a:t>המדינה עם שיעור ה </a:t>
            </a:r>
            <a:r>
              <a:rPr lang="en-US" dirty="0" smtClean="0"/>
              <a:t>DC</a:t>
            </a:r>
            <a:r>
              <a:rPr lang="he-IL" baseline="0" dirty="0" smtClean="0"/>
              <a:t> הגבוה ב </a:t>
            </a:r>
            <a:r>
              <a:rPr lang="en-US" baseline="0" dirty="0" smtClean="0"/>
              <a:t>OECD</a:t>
            </a:r>
            <a:r>
              <a:rPr lang="he-IL" baseline="0" dirty="0" smtClean="0"/>
              <a:t> – נע בין 2% בנורבגיה ל 18.5% בישראל</a:t>
            </a:r>
            <a:endParaRPr lang="he-IL" dirty="0"/>
          </a:p>
        </p:txBody>
      </p:sp>
      <p:sp>
        <p:nvSpPr>
          <p:cNvPr id="4" name="Slide Number Placeholder 3"/>
          <p:cNvSpPr>
            <a:spLocks noGrp="1"/>
          </p:cNvSpPr>
          <p:nvPr>
            <p:ph type="sldNum" sz="quarter" idx="10"/>
          </p:nvPr>
        </p:nvSpPr>
        <p:spPr/>
        <p:txBody>
          <a:bodyPr/>
          <a:lstStyle/>
          <a:p>
            <a:fld id="{A6B55C1C-FB01-447E-A4D0-344D07289961}" type="slidenum">
              <a:rPr lang="he-IL" smtClean="0"/>
              <a:t>3</a:t>
            </a:fld>
            <a:endParaRPr lang="he-IL"/>
          </a:p>
        </p:txBody>
      </p:sp>
    </p:spTree>
    <p:extLst>
      <p:ext uri="{BB962C8B-B14F-4D97-AF65-F5344CB8AC3E}">
        <p14:creationId xmlns:p14="http://schemas.microsoft.com/office/powerpoint/2010/main" val="4008726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כיום כ- 80% מהעובדים בעלי הפרשות לפנסיה</a:t>
            </a:r>
            <a:endParaRPr lang="en-US" dirty="0"/>
          </a:p>
        </p:txBody>
      </p:sp>
      <p:sp>
        <p:nvSpPr>
          <p:cNvPr id="4" name="Slide Number Placeholder 3"/>
          <p:cNvSpPr>
            <a:spLocks noGrp="1"/>
          </p:cNvSpPr>
          <p:nvPr>
            <p:ph type="sldNum" sz="quarter" idx="10"/>
          </p:nvPr>
        </p:nvSpPr>
        <p:spPr/>
        <p:txBody>
          <a:bodyPr/>
          <a:lstStyle/>
          <a:p>
            <a:fld id="{E0D84434-B89C-413D-830C-0974B071A2E6}" type="slidenum">
              <a:rPr lang="en-US" smtClean="0"/>
              <a:t>4</a:t>
            </a:fld>
            <a:endParaRPr lang="en-US"/>
          </a:p>
        </p:txBody>
      </p:sp>
    </p:spTree>
    <p:extLst>
      <p:ext uri="{BB962C8B-B14F-4D97-AF65-F5344CB8AC3E}">
        <p14:creationId xmlns:p14="http://schemas.microsoft.com/office/powerpoint/2010/main" val="2146816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D84434-B89C-413D-830C-0974B071A2E6}" type="slidenum">
              <a:rPr lang="en-US" smtClean="0"/>
              <a:t>5</a:t>
            </a:fld>
            <a:endParaRPr lang="en-US"/>
          </a:p>
        </p:txBody>
      </p:sp>
    </p:spTree>
    <p:extLst>
      <p:ext uri="{BB962C8B-B14F-4D97-AF65-F5344CB8AC3E}">
        <p14:creationId xmlns:p14="http://schemas.microsoft.com/office/powerpoint/2010/main" val="3469872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רגיש</a:t>
            </a:r>
            <a:r>
              <a:rPr lang="he-IL" baseline="0" dirty="0" smtClean="0"/>
              <a:t> לשינויים בשכר הממוצע. רגיש לשינויים קלים יחסית בגובה הקיצבאות.</a:t>
            </a:r>
          </a:p>
          <a:p>
            <a:pPr algn="r" rtl="1"/>
            <a:r>
              <a:rPr lang="he-IL" baseline="0" dirty="0" smtClean="0"/>
              <a:t>שיעור בני 65+ החיים מתחת לקו העוני ב 2016 (הכנסות פנויות ) הוא 21%. שיעור העוני בקרב בני 65+ יציב בעשור האחרון בעוד שהשיעור הכולל באוכלוסיה</a:t>
            </a:r>
          </a:p>
          <a:p>
            <a:pPr algn="r" rtl="1"/>
            <a:endParaRPr lang="he-IL" baseline="0" dirty="0" smtClean="0"/>
          </a:p>
          <a:p>
            <a:pPr algn="r" rtl="1"/>
            <a:r>
              <a:rPr lang="he-IL" sz="1200" b="1" i="0" kern="1200" dirty="0" smtClean="0">
                <a:solidFill>
                  <a:schemeClr val="tx1"/>
                </a:solidFill>
                <a:effectLst/>
                <a:latin typeface="+mn-lt"/>
                <a:ea typeface="+mn-ea"/>
                <a:cs typeface="+mn-cs"/>
              </a:rPr>
              <a:t>50% מהקשישים נמצאים מתחת לקו העוני לפי הכנסתם הכלכלית - שיעור העוני הנמוך ביותר בעולם המפותח לפי הכנסות כלכליות.</a:t>
            </a:r>
          </a:p>
          <a:p>
            <a:pPr algn="r" rtl="1"/>
            <a:r>
              <a:rPr lang="he-IL" sz="1200" b="1" i="0" kern="1200" baseline="0" dirty="0" smtClean="0">
                <a:solidFill>
                  <a:schemeClr val="tx1"/>
                </a:solidFill>
                <a:effectLst/>
                <a:latin typeface="+mn-lt"/>
                <a:ea typeface="+mn-ea"/>
                <a:cs typeface="+mn-cs"/>
              </a:rPr>
              <a:t>21% מהקשישים נמצאים מתחת לקו העוני לפי הכנסתם הפנויה – שיעור העוני בין הגבוהים ביותר בעולם המפותח.</a:t>
            </a:r>
          </a:p>
          <a:p>
            <a:endParaRPr lang="he-IL" dirty="0"/>
          </a:p>
        </p:txBody>
      </p:sp>
      <p:sp>
        <p:nvSpPr>
          <p:cNvPr id="4" name="Slide Number Placeholder 3"/>
          <p:cNvSpPr>
            <a:spLocks noGrp="1"/>
          </p:cNvSpPr>
          <p:nvPr>
            <p:ph type="sldNum" sz="quarter" idx="10"/>
          </p:nvPr>
        </p:nvSpPr>
        <p:spPr/>
        <p:txBody>
          <a:bodyPr/>
          <a:lstStyle/>
          <a:p>
            <a:fld id="{A6B55C1C-FB01-447E-A4D0-344D07289961}" type="slidenum">
              <a:rPr lang="he-IL" smtClean="0"/>
              <a:t>6</a:t>
            </a:fld>
            <a:endParaRPr lang="he-IL"/>
          </a:p>
        </p:txBody>
      </p:sp>
    </p:spTree>
    <p:extLst>
      <p:ext uri="{BB962C8B-B14F-4D97-AF65-F5344CB8AC3E}">
        <p14:creationId xmlns:p14="http://schemas.microsoft.com/office/powerpoint/2010/main" val="1438128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sz="1200" b="0" i="0" u="none" strike="noStrike" kern="1200" baseline="0" dirty="0" smtClean="0">
                <a:solidFill>
                  <a:schemeClr val="tx1"/>
                </a:solidFill>
                <a:latin typeface="+mn-lt"/>
                <a:ea typeface="+mn-ea"/>
                <a:cs typeface="+mn-cs"/>
              </a:rPr>
              <a:t>2.6 5.4</a:t>
            </a:r>
          </a:p>
        </p:txBody>
      </p:sp>
      <p:sp>
        <p:nvSpPr>
          <p:cNvPr id="4" name="Slide Number Placeholder 3"/>
          <p:cNvSpPr>
            <a:spLocks noGrp="1"/>
          </p:cNvSpPr>
          <p:nvPr>
            <p:ph type="sldNum" sz="quarter" idx="10"/>
          </p:nvPr>
        </p:nvSpPr>
        <p:spPr/>
        <p:txBody>
          <a:bodyPr/>
          <a:lstStyle/>
          <a:p>
            <a:fld id="{A6B55C1C-FB01-447E-A4D0-344D07289961}" type="slidenum">
              <a:rPr lang="he-IL" smtClean="0"/>
              <a:t>7</a:t>
            </a:fld>
            <a:endParaRPr lang="he-IL"/>
          </a:p>
        </p:txBody>
      </p:sp>
    </p:spTree>
    <p:extLst>
      <p:ext uri="{BB962C8B-B14F-4D97-AF65-F5344CB8AC3E}">
        <p14:creationId xmlns:p14="http://schemas.microsoft.com/office/powerpoint/2010/main" val="132471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הכנסה מעבודה: שכירים</a:t>
            </a:r>
            <a:r>
              <a:rPr lang="he-IL" baseline="0" dirty="0" smtClean="0"/>
              <a:t> ועמצאים.</a:t>
            </a:r>
          </a:p>
          <a:p>
            <a:pPr algn="r" rtl="1"/>
            <a:r>
              <a:rPr lang="en-US" baseline="0" dirty="0" smtClean="0"/>
              <a:t>Capital</a:t>
            </a:r>
            <a:r>
              <a:rPr lang="he-IL" baseline="0" dirty="0" smtClean="0"/>
              <a:t> תשואה על פנסיות פרטיות ועל חסכונות לא פנסיונים – מתואם מאד חזק עם רפורמות במערכת הפנסיונית כמו בישראל</a:t>
            </a:r>
          </a:p>
          <a:p>
            <a:pPr algn="r" rtl="1"/>
            <a:r>
              <a:rPr lang="he-IL" baseline="0" dirty="0" smtClean="0"/>
              <a:t>הכנסה מעבודה מששפעת מגיל הפרישה ששונה בין מדינות, ומייצגת בנוסף מצב שבו הקשישים לא חסכו מספיק או לא מקבלים מספיק העברות ולכן חייבים לעבוד</a:t>
            </a:r>
          </a:p>
          <a:p>
            <a:pPr marL="0" marR="0" lvl="0" indent="0" algn="r" defTabSz="914400" rtl="1" eaLnBrk="1" fontAlgn="auto" latinLnBrk="0" hangingPunct="1">
              <a:lnSpc>
                <a:spcPct val="100000"/>
              </a:lnSpc>
              <a:spcBef>
                <a:spcPts val="0"/>
              </a:spcBef>
              <a:spcAft>
                <a:spcPts val="0"/>
              </a:spcAft>
              <a:buClrTx/>
              <a:buSzTx/>
              <a:buFontTx/>
              <a:buNone/>
              <a:tabLst/>
              <a:defRPr/>
            </a:pPr>
            <a:r>
              <a:rPr lang="he-IL" baseline="0" dirty="0" smtClean="0"/>
              <a:t>במדינות </a:t>
            </a:r>
            <a:r>
              <a:rPr lang="en-US" baseline="0" dirty="0" smtClean="0"/>
              <a:t>OECD</a:t>
            </a:r>
            <a:r>
              <a:rPr lang="he-IL" baseline="0" dirty="0" smtClean="0"/>
              <a:t> ההעברות מהמדינה מהוות 59% מההכנסה בקרב בני 65+. בישראל ההעברות מהוות  33% בלבד מההכנסה בקרב אוכלוסית 65+ (והאחוז הזה ממשיך לרדת)</a:t>
            </a:r>
          </a:p>
          <a:p>
            <a:pPr marL="0" marR="0" lvl="0" indent="0" algn="r" defTabSz="914400" rtl="1" eaLnBrk="1" fontAlgn="auto" latinLnBrk="0" hangingPunct="1">
              <a:lnSpc>
                <a:spcPct val="100000"/>
              </a:lnSpc>
              <a:spcBef>
                <a:spcPts val="0"/>
              </a:spcBef>
              <a:spcAft>
                <a:spcPts val="0"/>
              </a:spcAft>
              <a:buClrTx/>
              <a:buSzTx/>
              <a:buFontTx/>
              <a:buNone/>
              <a:tabLst/>
              <a:defRPr/>
            </a:pPr>
            <a:r>
              <a:rPr lang="he-IL" baseline="0" dirty="0" smtClean="0"/>
              <a:t>הפרשת חובה של 18.5% מקטינה עוד יותר את החלק הנ"ל, עפ"י הסימולציות שיוצגו בהמשך, עבור פרטים שעבדו במהלך חייהם, גם אם בשכר מינימום, הפנסיה הצבורה שלהם + קצבת הזקנה יהיו גבוהות יותר ולכן לא יהיה צורך בהשלמת הכנסה – הקטנת הקצבאות המשולמות</a:t>
            </a:r>
          </a:p>
          <a:p>
            <a:pPr algn="r" rtl="1"/>
            <a:endParaRPr lang="he-IL" dirty="0"/>
          </a:p>
        </p:txBody>
      </p:sp>
      <p:sp>
        <p:nvSpPr>
          <p:cNvPr id="4" name="Slide Number Placeholder 3"/>
          <p:cNvSpPr>
            <a:spLocks noGrp="1"/>
          </p:cNvSpPr>
          <p:nvPr>
            <p:ph type="sldNum" sz="quarter" idx="10"/>
          </p:nvPr>
        </p:nvSpPr>
        <p:spPr/>
        <p:txBody>
          <a:bodyPr/>
          <a:lstStyle/>
          <a:p>
            <a:fld id="{A6B55C1C-FB01-447E-A4D0-344D07289961}" type="slidenum">
              <a:rPr lang="he-IL" smtClean="0"/>
              <a:t>8</a:t>
            </a:fld>
            <a:endParaRPr lang="he-IL"/>
          </a:p>
        </p:txBody>
      </p:sp>
    </p:spTree>
    <p:extLst>
      <p:ext uri="{BB962C8B-B14F-4D97-AF65-F5344CB8AC3E}">
        <p14:creationId xmlns:p14="http://schemas.microsoft.com/office/powerpoint/2010/main" val="936964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פרטים שמרווחים כמחצית מהשכר</a:t>
            </a:r>
            <a:r>
              <a:rPr lang="he-IL" baseline="0" dirty="0" smtClean="0"/>
              <a:t> הממוצע במשק כבר נמצאים ביחס תחלופה של 100% - יחסי תחלופה אלו חושבו עבור הפרשה של 14% ולא של 18.5%, כלומר שיחס התחלופה נכון להיום גבוה יותר.</a:t>
            </a:r>
          </a:p>
          <a:p>
            <a:pPr algn="r" rtl="1"/>
            <a:endParaRPr lang="he-IL" baseline="0" dirty="0" smtClean="0"/>
          </a:p>
          <a:p>
            <a:pPr algn="r" rtl="1"/>
            <a:r>
              <a:rPr lang="he-IL" baseline="0" dirty="0" smtClean="0"/>
              <a:t>החישובים ב </a:t>
            </a:r>
            <a:r>
              <a:rPr lang="en-US" baseline="0" dirty="0" smtClean="0"/>
              <a:t>OECD</a:t>
            </a:r>
            <a:r>
              <a:rPr lang="he-IL" baseline="0" dirty="0" smtClean="0"/>
              <a:t> לא נעשו עבור משקי בית אלא עבור יחידים, כאשר מגדירים יחידה כלכלית כמשק בית ולא כפרט, יחסי התחלופה עבור משקי בית בעלי הכנסות נמוכות הינם מעל 150 </a:t>
            </a:r>
            <a:endParaRPr lang="en-US" dirty="0"/>
          </a:p>
        </p:txBody>
      </p:sp>
      <p:sp>
        <p:nvSpPr>
          <p:cNvPr id="4" name="Slide Number Placeholder 3"/>
          <p:cNvSpPr>
            <a:spLocks noGrp="1"/>
          </p:cNvSpPr>
          <p:nvPr>
            <p:ph type="sldNum" sz="quarter" idx="10"/>
          </p:nvPr>
        </p:nvSpPr>
        <p:spPr/>
        <p:txBody>
          <a:bodyPr/>
          <a:lstStyle/>
          <a:p>
            <a:fld id="{E0D84434-B89C-413D-830C-0974B071A2E6}" type="slidenum">
              <a:rPr lang="en-US" smtClean="0"/>
              <a:t>9</a:t>
            </a:fld>
            <a:endParaRPr lang="en-US"/>
          </a:p>
        </p:txBody>
      </p:sp>
    </p:spTree>
    <p:extLst>
      <p:ext uri="{BB962C8B-B14F-4D97-AF65-F5344CB8AC3E}">
        <p14:creationId xmlns:p14="http://schemas.microsoft.com/office/powerpoint/2010/main" val="893333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smtClean="0"/>
              <a:t>מצב הנשים</a:t>
            </a:r>
            <a:r>
              <a:rPr lang="he-IL" baseline="0" dirty="0" smtClean="0"/>
              <a:t> תמיד פחות טוב כי פורשות מוקדם יותר וחיות מאוחר יותר</a:t>
            </a:r>
          </a:p>
          <a:p>
            <a:pPr algn="r" rtl="1"/>
            <a:r>
              <a:rPr lang="he-IL" baseline="0" dirty="0" smtClean="0"/>
              <a:t>כיום בישראל נשים פורשות לפנסיה 5 שנים לפני הגברים (62 לעומת 67) – האם יועלה בקרוב ל 64?</a:t>
            </a:r>
          </a:p>
          <a:p>
            <a:pPr algn="r" rtl="1"/>
            <a:r>
              <a:rPr lang="he-IL" baseline="0" dirty="0" smtClean="0"/>
              <a:t>תוחלת החיים של נשים גבוהה ב 4 שנים משל גברים (80.3 לעומת 84.1) – כלומר הן צפויות להשתמש בכספי הפנסיה שלהן 9 שנים יותר מהגברים.</a:t>
            </a:r>
          </a:p>
          <a:p>
            <a:pPr algn="r" rtl="1"/>
            <a:r>
              <a:rPr lang="he-IL" baseline="0" dirty="0" smtClean="0"/>
              <a:t>בהשוואה ל </a:t>
            </a:r>
            <a:r>
              <a:rPr lang="en-US" baseline="0" dirty="0" smtClean="0"/>
              <a:t>OECD</a:t>
            </a:r>
            <a:r>
              <a:rPr lang="he-IL" baseline="0" dirty="0" smtClean="0"/>
              <a:t> עבור הכנסות של 1.5 מהשכר הממוצע, יחס התחלופה בישראל דומה לממוצע ה </a:t>
            </a:r>
            <a:r>
              <a:rPr lang="en-US" baseline="0" dirty="0" smtClean="0"/>
              <a:t>OECD</a:t>
            </a:r>
            <a:endParaRPr lang="he-IL" baseline="0" dirty="0" smtClean="0"/>
          </a:p>
          <a:p>
            <a:pPr algn="r" rtl="1"/>
            <a:r>
              <a:rPr lang="he-IL" baseline="0" dirty="0" smtClean="0"/>
              <a:t>עבור הכנסה ממוצעת ומטה יחס התחלופה בישראל גבוה משמעותית ממוצע </a:t>
            </a:r>
            <a:r>
              <a:rPr lang="en-US" baseline="0" dirty="0" smtClean="0"/>
              <a:t>OECD</a:t>
            </a:r>
            <a:endParaRPr lang="he-IL" baseline="0" dirty="0" smtClean="0"/>
          </a:p>
          <a:p>
            <a:pPr algn="r" rtl="1"/>
            <a:r>
              <a:rPr lang="he-IL" baseline="0" dirty="0" smtClean="0"/>
              <a:t>יחס התחלופה, לא נותן כמובן אינפורמציה לגבי גובה הקצבה ביחס ליוקר המחיה, אלא מצביע על ירידה/אי ירידה בהכנסות ביציאה לפנסיה</a:t>
            </a:r>
          </a:p>
          <a:p>
            <a:pPr algn="r" rtl="1"/>
            <a:endParaRPr lang="he-IL" baseline="0" dirty="0" smtClean="0"/>
          </a:p>
          <a:p>
            <a:pPr algn="r" rtl="1"/>
            <a:r>
              <a:rPr lang="he-IL" baseline="0" dirty="0" smtClean="0"/>
              <a:t>בהקשר לשאלת הדיון נתמקד במחצית ההכנסה הממוצעת, שם יחס התחלופה הוא מעל 100</a:t>
            </a:r>
            <a:endParaRPr lang="he-IL" dirty="0"/>
          </a:p>
        </p:txBody>
      </p:sp>
      <p:sp>
        <p:nvSpPr>
          <p:cNvPr id="4" name="Slide Number Placeholder 3"/>
          <p:cNvSpPr>
            <a:spLocks noGrp="1"/>
          </p:cNvSpPr>
          <p:nvPr>
            <p:ph type="sldNum" sz="quarter" idx="10"/>
          </p:nvPr>
        </p:nvSpPr>
        <p:spPr/>
        <p:txBody>
          <a:bodyPr/>
          <a:lstStyle/>
          <a:p>
            <a:fld id="{A6B55C1C-FB01-447E-A4D0-344D07289961}" type="slidenum">
              <a:rPr lang="he-IL" smtClean="0"/>
              <a:t>10</a:t>
            </a:fld>
            <a:endParaRPr lang="he-IL"/>
          </a:p>
        </p:txBody>
      </p:sp>
    </p:spTree>
    <p:extLst>
      <p:ext uri="{BB962C8B-B14F-4D97-AF65-F5344CB8AC3E}">
        <p14:creationId xmlns:p14="http://schemas.microsoft.com/office/powerpoint/2010/main" val="1778619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22413CA-A6AE-485A-ADC4-EAE4B33B5D6C}" type="datetimeFigureOut">
              <a:rPr lang="en-US" smtClean="0"/>
              <a:t>2/23/2017</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2167901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2413CA-A6AE-485A-ADC4-EAE4B33B5D6C}" type="datetimeFigureOut">
              <a:rPr lang="en-US" smtClean="0"/>
              <a:t>2/23/2017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2060103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2413CA-A6AE-485A-ADC4-EAE4B33B5D6C}"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1028835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2413CA-A6AE-485A-ADC4-EAE4B33B5D6C}"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1526751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2413CA-A6AE-485A-ADC4-EAE4B33B5D6C}"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2285193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2413CA-A6AE-485A-ADC4-EAE4B33B5D6C}"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20189152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2413CA-A6AE-485A-ADC4-EAE4B33B5D6C}"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222805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22413CA-A6AE-485A-ADC4-EAE4B33B5D6C}"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28470865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22413CA-A6AE-485A-ADC4-EAE4B33B5D6C}"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499746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22413CA-A6AE-485A-ADC4-EAE4B33B5D6C}"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258682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2413CA-A6AE-485A-ADC4-EAE4B33B5D6C}" type="datetimeFigureOut">
              <a:rPr lang="en-US" smtClean="0"/>
              <a:t>2/23/2017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2374181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22413CA-A6AE-485A-ADC4-EAE4B33B5D6C}" type="datetimeFigureOut">
              <a:rPr lang="en-US" smtClean="0"/>
              <a:t>2/23/2017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14723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22413CA-A6AE-485A-ADC4-EAE4B33B5D6C}" type="datetimeFigureOut">
              <a:rPr lang="en-US" smtClean="0"/>
              <a:t>2/23/2017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1926141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22413CA-A6AE-485A-ADC4-EAE4B33B5D6C}" type="datetimeFigureOut">
              <a:rPr lang="en-US" smtClean="0"/>
              <a:t>2/23/2017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3182026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2413CA-A6AE-485A-ADC4-EAE4B33B5D6C}" type="datetimeFigureOut">
              <a:rPr lang="en-US" smtClean="0"/>
              <a:t>2/23/2017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364883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2413CA-A6AE-485A-ADC4-EAE4B33B5D6C}" type="datetimeFigureOut">
              <a:rPr lang="en-US" smtClean="0"/>
              <a:t>2/23/2017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270953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2413CA-A6AE-485A-ADC4-EAE4B33B5D6C}" type="datetimeFigureOut">
              <a:rPr lang="en-US" smtClean="0"/>
              <a:t>2/23/2017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49B6B8-90C4-4B42-AB44-C38348C0EE2C}" type="slidenum">
              <a:rPr lang="en-US" smtClean="0"/>
              <a:t>‹#›</a:t>
            </a:fld>
            <a:endParaRPr lang="en-US"/>
          </a:p>
        </p:txBody>
      </p:sp>
    </p:spTree>
    <p:extLst>
      <p:ext uri="{BB962C8B-B14F-4D97-AF65-F5344CB8AC3E}">
        <p14:creationId xmlns:p14="http://schemas.microsoft.com/office/powerpoint/2010/main" val="715157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22413CA-A6AE-485A-ADC4-EAE4B33B5D6C}" type="datetimeFigureOut">
              <a:rPr lang="en-US" smtClean="0"/>
              <a:t>2/23/2017</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C49B6B8-90C4-4B42-AB44-C38348C0EE2C}" type="slidenum">
              <a:rPr lang="en-US" smtClean="0"/>
              <a:t>‹#›</a:t>
            </a:fld>
            <a:endParaRPr lang="en-US"/>
          </a:p>
        </p:txBody>
      </p:sp>
    </p:spTree>
    <p:extLst>
      <p:ext uri="{BB962C8B-B14F-4D97-AF65-F5344CB8AC3E}">
        <p14:creationId xmlns:p14="http://schemas.microsoft.com/office/powerpoint/2010/main" val="267881268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he-IL" dirty="0" smtClean="0">
                <a:cs typeface="+mn-cs"/>
              </a:rPr>
              <a:t>גובה ההפרשה האופטימלי לפנסיית חובה</a:t>
            </a:r>
            <a:endParaRPr lang="en-US" dirty="0">
              <a:cs typeface="+mn-cs"/>
            </a:endParaRPr>
          </a:p>
        </p:txBody>
      </p:sp>
      <p:sp>
        <p:nvSpPr>
          <p:cNvPr id="3" name="Subtitle 2"/>
          <p:cNvSpPr>
            <a:spLocks noGrp="1"/>
          </p:cNvSpPr>
          <p:nvPr>
            <p:ph type="subTitle" idx="1"/>
          </p:nvPr>
        </p:nvSpPr>
        <p:spPr>
          <a:xfrm>
            <a:off x="3825702" y="4685941"/>
            <a:ext cx="6987645" cy="1388534"/>
          </a:xfrm>
        </p:spPr>
        <p:txBody>
          <a:bodyPr/>
          <a:lstStyle/>
          <a:p>
            <a:pPr algn="ctr"/>
            <a:r>
              <a:rPr lang="he-IL" dirty="0" smtClean="0"/>
              <a:t>אסנת ליפשיץ</a:t>
            </a:r>
          </a:p>
          <a:p>
            <a:endParaRPr lang="he-IL" dirty="0"/>
          </a:p>
          <a:p>
            <a:pPr algn="ctr"/>
            <a:r>
              <a:rPr lang="he-IL" smtClean="0"/>
              <a:t>מכון אהרן</a:t>
            </a:r>
            <a:r>
              <a:rPr lang="he-IL" dirty="0" smtClean="0"/>
              <a:t>, פברואר 2017</a:t>
            </a:r>
            <a:endParaRPr lang="en-US" dirty="0"/>
          </a:p>
        </p:txBody>
      </p:sp>
    </p:spTree>
    <p:extLst>
      <p:ext uri="{BB962C8B-B14F-4D97-AF65-F5344CB8AC3E}">
        <p14:creationId xmlns:p14="http://schemas.microsoft.com/office/powerpoint/2010/main" val="6756360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639616" y="0"/>
            <a:ext cx="8055392" cy="811218"/>
          </a:xfrm>
        </p:spPr>
        <p:txBody>
          <a:bodyPr>
            <a:normAutofit fontScale="90000"/>
          </a:bodyPr>
          <a:lstStyle/>
          <a:p>
            <a:r>
              <a:rPr lang="he-IL" dirty="0" smtClean="0"/>
              <a:t>אחרי ההסדר (14%): יחס תחלופה ברוטו ונטו</a:t>
            </a:r>
            <a:endParaRPr lang="he-IL" dirty="0"/>
          </a:p>
        </p:txBody>
      </p:sp>
      <p:sp>
        <p:nvSpPr>
          <p:cNvPr id="8" name="TextBox 7"/>
          <p:cNvSpPr txBox="1"/>
          <p:nvPr/>
        </p:nvSpPr>
        <p:spPr>
          <a:xfrm>
            <a:off x="7731193" y="6520253"/>
            <a:ext cx="4536504" cy="307777"/>
          </a:xfrm>
          <a:prstGeom prst="rect">
            <a:avLst/>
          </a:prstGeom>
          <a:noFill/>
        </p:spPr>
        <p:txBody>
          <a:bodyPr wrap="square" rtlCol="1">
            <a:spAutoFit/>
          </a:bodyPr>
          <a:lstStyle/>
          <a:p>
            <a:pPr algn="r" rtl="1"/>
            <a:r>
              <a:rPr lang="he-IL" sz="1400" dirty="0"/>
              <a:t>מקור: </a:t>
            </a:r>
            <a:r>
              <a:rPr lang="en-US" sz="1400" dirty="0"/>
              <a:t>OECD pension at a glance 2013</a:t>
            </a:r>
            <a:endParaRPr lang="he-IL" sz="1400" dirty="0"/>
          </a:p>
        </p:txBody>
      </p:sp>
      <p:graphicFrame>
        <p:nvGraphicFramePr>
          <p:cNvPr id="3" name="Table 2"/>
          <p:cNvGraphicFramePr>
            <a:graphicFrameLocks noGrp="1"/>
          </p:cNvGraphicFramePr>
          <p:nvPr>
            <p:extLst/>
          </p:nvPr>
        </p:nvGraphicFramePr>
        <p:xfrm>
          <a:off x="2639616" y="1275799"/>
          <a:ext cx="6984776" cy="4897120"/>
        </p:xfrm>
        <a:graphic>
          <a:graphicData uri="http://schemas.openxmlformats.org/drawingml/2006/table">
            <a:tbl>
              <a:tblPr rtl="1" firstRow="1" bandRow="1">
                <a:tableStyleId>{5C22544A-7EE6-4342-B048-85BDC9FD1C3A}</a:tableStyleId>
              </a:tblPr>
              <a:tblGrid>
                <a:gridCol w="1421432"/>
                <a:gridCol w="1624044"/>
                <a:gridCol w="1145390"/>
                <a:gridCol w="1396955"/>
                <a:gridCol w="1396955"/>
              </a:tblGrid>
              <a:tr h="370840">
                <a:tc>
                  <a:txBody>
                    <a:bodyPr/>
                    <a:lstStyle/>
                    <a:p>
                      <a:pPr rtl="1"/>
                      <a:endParaRPr lang="he-IL" dirty="0"/>
                    </a:p>
                  </a:txBody>
                  <a:tcPr/>
                </a:tc>
                <a:tc>
                  <a:txBody>
                    <a:bodyPr/>
                    <a:lstStyle/>
                    <a:p>
                      <a:pPr rtl="1"/>
                      <a:r>
                        <a:rPr lang="he-IL" dirty="0" smtClean="0"/>
                        <a:t>הכנסה</a:t>
                      </a:r>
                      <a:r>
                        <a:rPr lang="he-IL" baseline="0" dirty="0" smtClean="0"/>
                        <a:t> חציונית</a:t>
                      </a: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baseline="0" dirty="0" smtClean="0"/>
                        <a:t>מחצית ההכנסה הממוצעת</a:t>
                      </a:r>
                      <a:endParaRPr lang="he-IL" dirty="0" smtClean="0"/>
                    </a:p>
                    <a:p>
                      <a:pPr rtl="1"/>
                      <a:endParaRPr lang="he-IL"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baseline="0" dirty="0" smtClean="0"/>
                        <a:t>הכנסה ממוצעת</a:t>
                      </a:r>
                      <a:endParaRPr lang="he-IL" dirty="0" smtClean="0"/>
                    </a:p>
                    <a:p>
                      <a:pPr rtl="1"/>
                      <a:endParaRPr lang="he-IL"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baseline="0" dirty="0" smtClean="0"/>
                        <a:t>1.5 ההכנסה הממוצעת</a:t>
                      </a:r>
                      <a:endParaRPr lang="he-IL" dirty="0" smtClean="0"/>
                    </a:p>
                    <a:p>
                      <a:pPr rtl="1"/>
                      <a:endParaRPr lang="he-IL" dirty="0"/>
                    </a:p>
                  </a:txBody>
                  <a:tcPr/>
                </a:tc>
              </a:tr>
              <a:tr h="370840">
                <a:tc>
                  <a:txBody>
                    <a:bodyPr/>
                    <a:lstStyle/>
                    <a:p>
                      <a:pPr rtl="1"/>
                      <a:r>
                        <a:rPr lang="he-IL" dirty="0" smtClean="0"/>
                        <a:t>ברוטו</a:t>
                      </a:r>
                      <a:endParaRPr lang="he-IL" dirty="0"/>
                    </a:p>
                  </a:txBody>
                  <a:tcPr/>
                </a:tc>
                <a:tc>
                  <a:txBody>
                    <a:bodyPr/>
                    <a:lstStyle/>
                    <a:p>
                      <a:pPr rtl="1"/>
                      <a:endParaRPr lang="he-IL"/>
                    </a:p>
                  </a:txBody>
                  <a:tcPr/>
                </a:tc>
                <a:tc>
                  <a:txBody>
                    <a:bodyPr/>
                    <a:lstStyle/>
                    <a:p>
                      <a:pPr rtl="1"/>
                      <a:endParaRPr lang="he-IL"/>
                    </a:p>
                  </a:txBody>
                  <a:tcPr/>
                </a:tc>
                <a:tc>
                  <a:txBody>
                    <a:bodyPr/>
                    <a:lstStyle/>
                    <a:p>
                      <a:pPr rtl="1"/>
                      <a:endParaRPr lang="he-IL"/>
                    </a:p>
                  </a:txBody>
                  <a:tcPr/>
                </a:tc>
                <a:tc>
                  <a:txBody>
                    <a:bodyPr/>
                    <a:lstStyle/>
                    <a:p>
                      <a:pPr rtl="1"/>
                      <a:endParaRPr lang="he-IL"/>
                    </a:p>
                  </a:txBody>
                  <a:tcPr/>
                </a:tc>
              </a:tr>
              <a:tr h="370840">
                <a:tc>
                  <a:txBody>
                    <a:bodyPr/>
                    <a:lstStyle/>
                    <a:p>
                      <a:pPr rtl="1"/>
                      <a:r>
                        <a:rPr lang="he-IL" dirty="0" smtClean="0"/>
                        <a:t>ישראל גברים</a:t>
                      </a:r>
                      <a:endParaRPr lang="he-IL" dirty="0"/>
                    </a:p>
                  </a:txBody>
                  <a:tcPr/>
                </a:tc>
                <a:tc>
                  <a:txBody>
                    <a:bodyPr/>
                    <a:lstStyle/>
                    <a:p>
                      <a:pPr rtl="1"/>
                      <a:r>
                        <a:rPr lang="he-IL" dirty="0" smtClean="0"/>
                        <a:t>86.7</a:t>
                      </a:r>
                      <a:endParaRPr lang="he-IL" dirty="0"/>
                    </a:p>
                  </a:txBody>
                  <a:tcPr/>
                </a:tc>
                <a:tc>
                  <a:txBody>
                    <a:bodyPr/>
                    <a:lstStyle/>
                    <a:p>
                      <a:pPr rtl="1"/>
                      <a:r>
                        <a:rPr lang="he-IL" dirty="0" smtClean="0"/>
                        <a:t>103.7</a:t>
                      </a:r>
                      <a:endParaRPr lang="he-IL" dirty="0"/>
                    </a:p>
                  </a:txBody>
                  <a:tcPr/>
                </a:tc>
                <a:tc>
                  <a:txBody>
                    <a:bodyPr/>
                    <a:lstStyle/>
                    <a:p>
                      <a:pPr rtl="1"/>
                      <a:r>
                        <a:rPr lang="he-IL" dirty="0" smtClean="0"/>
                        <a:t>73.4</a:t>
                      </a:r>
                      <a:endParaRPr lang="he-IL" dirty="0"/>
                    </a:p>
                  </a:txBody>
                  <a:tcPr/>
                </a:tc>
                <a:tc>
                  <a:txBody>
                    <a:bodyPr/>
                    <a:lstStyle/>
                    <a:p>
                      <a:pPr rtl="1"/>
                      <a:r>
                        <a:rPr lang="he-IL" dirty="0" smtClean="0"/>
                        <a:t>48.9</a:t>
                      </a:r>
                      <a:endParaRPr lang="he-IL" dirty="0"/>
                    </a:p>
                  </a:txBody>
                  <a:tcPr/>
                </a:tc>
              </a:tr>
              <a:tr h="370840">
                <a:tc>
                  <a:txBody>
                    <a:bodyPr/>
                    <a:lstStyle/>
                    <a:p>
                      <a:pPr rtl="1"/>
                      <a:r>
                        <a:rPr lang="en-US" dirty="0" smtClean="0"/>
                        <a:t>OECD </a:t>
                      </a:r>
                      <a:r>
                        <a:rPr lang="he-IL" dirty="0" smtClean="0"/>
                        <a:t> גברים</a:t>
                      </a:r>
                      <a:endParaRPr lang="he-IL" dirty="0"/>
                    </a:p>
                  </a:txBody>
                  <a:tcPr/>
                </a:tc>
                <a:tc>
                  <a:txBody>
                    <a:bodyPr/>
                    <a:lstStyle/>
                    <a:p>
                      <a:pPr rtl="1"/>
                      <a:r>
                        <a:rPr lang="he-IL" dirty="0" smtClean="0"/>
                        <a:t>57.9</a:t>
                      </a:r>
                      <a:endParaRPr lang="he-IL" dirty="0"/>
                    </a:p>
                  </a:txBody>
                  <a:tcPr/>
                </a:tc>
                <a:tc>
                  <a:txBody>
                    <a:bodyPr/>
                    <a:lstStyle/>
                    <a:p>
                      <a:pPr rtl="1"/>
                      <a:r>
                        <a:rPr lang="he-IL" dirty="0" smtClean="0"/>
                        <a:t>71.0</a:t>
                      </a:r>
                      <a:endParaRPr lang="he-IL" dirty="0"/>
                    </a:p>
                  </a:txBody>
                  <a:tcPr/>
                </a:tc>
                <a:tc>
                  <a:txBody>
                    <a:bodyPr/>
                    <a:lstStyle/>
                    <a:p>
                      <a:pPr rtl="1"/>
                      <a:r>
                        <a:rPr lang="he-IL" dirty="0" smtClean="0"/>
                        <a:t>54.4</a:t>
                      </a:r>
                      <a:endParaRPr lang="he-IL" dirty="0"/>
                    </a:p>
                  </a:txBody>
                  <a:tcPr/>
                </a:tc>
                <a:tc>
                  <a:txBody>
                    <a:bodyPr/>
                    <a:lstStyle/>
                    <a:p>
                      <a:pPr rtl="1"/>
                      <a:r>
                        <a:rPr lang="he-IL" dirty="0" smtClean="0"/>
                        <a:t>48.4</a:t>
                      </a:r>
                      <a:endParaRPr lang="he-IL" dirty="0"/>
                    </a:p>
                  </a:txBody>
                  <a:tcPr/>
                </a:tc>
              </a:tr>
              <a:tr h="370840">
                <a:tc>
                  <a:txBody>
                    <a:bodyPr/>
                    <a:lstStyle/>
                    <a:p>
                      <a:pPr rtl="1"/>
                      <a:r>
                        <a:rPr lang="he-IL" dirty="0" smtClean="0"/>
                        <a:t>ישראל נשים</a:t>
                      </a:r>
                      <a:endParaRPr lang="he-IL" dirty="0"/>
                    </a:p>
                  </a:txBody>
                  <a:tcPr/>
                </a:tc>
                <a:tc>
                  <a:txBody>
                    <a:bodyPr/>
                    <a:lstStyle/>
                    <a:p>
                      <a:pPr rtl="1"/>
                      <a:r>
                        <a:rPr lang="he-IL" dirty="0" smtClean="0"/>
                        <a:t>76.8</a:t>
                      </a:r>
                      <a:endParaRPr lang="he-IL" dirty="0"/>
                    </a:p>
                  </a:txBody>
                  <a:tcPr/>
                </a:tc>
                <a:tc>
                  <a:txBody>
                    <a:bodyPr/>
                    <a:lstStyle/>
                    <a:p>
                      <a:pPr rtl="1"/>
                      <a:r>
                        <a:rPr lang="he-IL" dirty="0" smtClean="0"/>
                        <a:t>93.9</a:t>
                      </a:r>
                      <a:endParaRPr lang="he-IL" dirty="0"/>
                    </a:p>
                  </a:txBody>
                  <a:tcPr/>
                </a:tc>
                <a:tc>
                  <a:txBody>
                    <a:bodyPr/>
                    <a:lstStyle/>
                    <a:p>
                      <a:pPr rtl="1"/>
                      <a:r>
                        <a:rPr lang="he-IL" dirty="0" smtClean="0"/>
                        <a:t>64.8</a:t>
                      </a:r>
                      <a:endParaRPr lang="he-IL" dirty="0"/>
                    </a:p>
                  </a:txBody>
                  <a:tcPr/>
                </a:tc>
                <a:tc>
                  <a:txBody>
                    <a:bodyPr/>
                    <a:lstStyle/>
                    <a:p>
                      <a:pPr rtl="1"/>
                      <a:r>
                        <a:rPr lang="he-IL" dirty="0" smtClean="0"/>
                        <a:t>43.2</a:t>
                      </a:r>
                      <a:endParaRPr lang="he-IL" dirty="0"/>
                    </a:p>
                  </a:txBody>
                  <a:tcPr/>
                </a:tc>
              </a:tr>
              <a:tr h="370840">
                <a:tc>
                  <a:txBody>
                    <a:bodyPr/>
                    <a:lstStyle/>
                    <a:p>
                      <a:pPr rtl="1"/>
                      <a:r>
                        <a:rPr lang="en-US" dirty="0" smtClean="0"/>
                        <a:t>OECD</a:t>
                      </a:r>
                      <a:r>
                        <a:rPr lang="he-IL" dirty="0" smtClean="0"/>
                        <a:t> נשים</a:t>
                      </a:r>
                      <a:endParaRPr lang="he-IL" dirty="0"/>
                    </a:p>
                  </a:txBody>
                  <a:tcPr/>
                </a:tc>
                <a:tc>
                  <a:txBody>
                    <a:bodyPr/>
                    <a:lstStyle/>
                    <a:p>
                      <a:pPr rtl="1"/>
                      <a:r>
                        <a:rPr lang="he-IL" dirty="0" smtClean="0"/>
                        <a:t>57.2</a:t>
                      </a:r>
                      <a:endParaRPr lang="he-IL" dirty="0"/>
                    </a:p>
                  </a:txBody>
                  <a:tcPr/>
                </a:tc>
                <a:tc>
                  <a:txBody>
                    <a:bodyPr/>
                    <a:lstStyle/>
                    <a:p>
                      <a:pPr rtl="1"/>
                      <a:r>
                        <a:rPr lang="he-IL" dirty="0" smtClean="0"/>
                        <a:t>70.3</a:t>
                      </a:r>
                      <a:endParaRPr lang="he-IL" dirty="0"/>
                    </a:p>
                  </a:txBody>
                  <a:tcPr/>
                </a:tc>
                <a:tc>
                  <a:txBody>
                    <a:bodyPr/>
                    <a:lstStyle/>
                    <a:p>
                      <a:pPr rtl="1"/>
                      <a:r>
                        <a:rPr lang="he-IL" dirty="0" smtClean="0"/>
                        <a:t>53.7</a:t>
                      </a:r>
                      <a:endParaRPr lang="he-IL" dirty="0"/>
                    </a:p>
                  </a:txBody>
                  <a:tcPr/>
                </a:tc>
                <a:tc>
                  <a:txBody>
                    <a:bodyPr/>
                    <a:lstStyle/>
                    <a:p>
                      <a:pPr rtl="1"/>
                      <a:r>
                        <a:rPr lang="he-IL" dirty="0" smtClean="0"/>
                        <a:t>47.7</a:t>
                      </a:r>
                      <a:endParaRPr lang="he-IL" dirty="0"/>
                    </a:p>
                  </a:txBody>
                  <a:tcPr/>
                </a:tc>
              </a:tr>
              <a:tr h="370840">
                <a:tc>
                  <a:txBody>
                    <a:bodyPr/>
                    <a:lstStyle/>
                    <a:p>
                      <a:pPr rtl="1"/>
                      <a:r>
                        <a:rPr lang="he-IL" dirty="0" smtClean="0"/>
                        <a:t>נטו</a:t>
                      </a:r>
                      <a:endParaRPr lang="he-IL" dirty="0"/>
                    </a:p>
                  </a:txBody>
                  <a:tcPr/>
                </a:tc>
                <a:tc>
                  <a:txBody>
                    <a:bodyPr/>
                    <a:lstStyle/>
                    <a:p>
                      <a:pPr rtl="1"/>
                      <a:endParaRPr lang="he-IL"/>
                    </a:p>
                  </a:txBody>
                  <a:tcPr/>
                </a:tc>
                <a:tc>
                  <a:txBody>
                    <a:bodyPr/>
                    <a:lstStyle/>
                    <a:p>
                      <a:pPr rtl="1"/>
                      <a:endParaRPr lang="he-IL"/>
                    </a:p>
                  </a:txBody>
                  <a:tcPr/>
                </a:tc>
                <a:tc>
                  <a:txBody>
                    <a:bodyPr/>
                    <a:lstStyle/>
                    <a:p>
                      <a:pPr rtl="1"/>
                      <a:endParaRPr lang="he-IL"/>
                    </a:p>
                  </a:txBody>
                  <a:tcPr/>
                </a:tc>
                <a:tc>
                  <a:txBody>
                    <a:bodyPr/>
                    <a:lstStyle/>
                    <a:p>
                      <a:pPr rtl="1"/>
                      <a:endParaRPr lang="he-IL"/>
                    </a:p>
                  </a:txBody>
                  <a:tcPr/>
                </a:tc>
              </a:tr>
              <a:tr h="370840">
                <a:tc>
                  <a:txBody>
                    <a:bodyPr/>
                    <a:lstStyle/>
                    <a:p>
                      <a:pPr rtl="1"/>
                      <a:r>
                        <a:rPr lang="he-IL" dirty="0" smtClean="0"/>
                        <a:t>ישראל גברים</a:t>
                      </a:r>
                      <a:endParaRPr lang="he-IL" dirty="0"/>
                    </a:p>
                  </a:txBody>
                  <a:tcPr/>
                </a:tc>
                <a:tc>
                  <a:txBody>
                    <a:bodyPr/>
                    <a:lstStyle/>
                    <a:p>
                      <a:pPr rtl="1"/>
                      <a:r>
                        <a:rPr lang="he-IL" dirty="0" smtClean="0"/>
                        <a:t>95.5</a:t>
                      </a:r>
                      <a:endParaRPr lang="he-IL" dirty="0"/>
                    </a:p>
                  </a:txBody>
                  <a:tcPr/>
                </a:tc>
                <a:tc>
                  <a:txBody>
                    <a:bodyPr/>
                    <a:lstStyle/>
                    <a:p>
                      <a:pPr rtl="1"/>
                      <a:r>
                        <a:rPr lang="he-IL" dirty="0" smtClean="0"/>
                        <a:t>108.5</a:t>
                      </a:r>
                      <a:endParaRPr lang="he-IL" dirty="0"/>
                    </a:p>
                  </a:txBody>
                  <a:tcPr/>
                </a:tc>
                <a:tc>
                  <a:txBody>
                    <a:bodyPr/>
                    <a:lstStyle/>
                    <a:p>
                      <a:pPr rtl="1"/>
                      <a:r>
                        <a:rPr lang="he-IL" dirty="0" smtClean="0"/>
                        <a:t>83.2</a:t>
                      </a:r>
                      <a:endParaRPr lang="he-IL" dirty="0"/>
                    </a:p>
                  </a:txBody>
                  <a:tcPr/>
                </a:tc>
                <a:tc>
                  <a:txBody>
                    <a:bodyPr/>
                    <a:lstStyle/>
                    <a:p>
                      <a:pPr rtl="1"/>
                      <a:r>
                        <a:rPr lang="he-IL" dirty="0" smtClean="0"/>
                        <a:t>59.1</a:t>
                      </a:r>
                      <a:endParaRPr lang="he-IL" dirty="0"/>
                    </a:p>
                  </a:txBody>
                  <a:tcPr/>
                </a:tc>
              </a:tr>
              <a:tr h="370840">
                <a:tc>
                  <a:txBody>
                    <a:bodyPr/>
                    <a:lstStyle/>
                    <a:p>
                      <a:pPr rtl="1"/>
                      <a:r>
                        <a:rPr lang="en-US" dirty="0" smtClean="0"/>
                        <a:t>OECD </a:t>
                      </a:r>
                      <a:r>
                        <a:rPr lang="he-IL" dirty="0" smtClean="0"/>
                        <a:t>גברים</a:t>
                      </a:r>
                      <a:endParaRPr lang="he-IL" dirty="0"/>
                    </a:p>
                  </a:txBody>
                  <a:tcPr/>
                </a:tc>
                <a:tc>
                  <a:txBody>
                    <a:bodyPr/>
                    <a:lstStyle/>
                    <a:p>
                      <a:pPr rtl="1"/>
                      <a:r>
                        <a:rPr lang="he-IL" dirty="0" smtClean="0"/>
                        <a:t>69.1</a:t>
                      </a:r>
                      <a:endParaRPr lang="he-IL" dirty="0"/>
                    </a:p>
                  </a:txBody>
                  <a:tcPr/>
                </a:tc>
                <a:tc>
                  <a:txBody>
                    <a:bodyPr/>
                    <a:lstStyle/>
                    <a:p>
                      <a:pPr rtl="1"/>
                      <a:r>
                        <a:rPr lang="he-IL" dirty="0" smtClean="0"/>
                        <a:t>81.7</a:t>
                      </a:r>
                      <a:endParaRPr lang="he-IL" dirty="0"/>
                    </a:p>
                  </a:txBody>
                  <a:tcPr/>
                </a:tc>
                <a:tc>
                  <a:txBody>
                    <a:bodyPr/>
                    <a:lstStyle/>
                    <a:p>
                      <a:pPr rtl="1"/>
                      <a:r>
                        <a:rPr lang="he-IL" dirty="0" smtClean="0"/>
                        <a:t>65.8</a:t>
                      </a:r>
                      <a:endParaRPr lang="he-IL" dirty="0"/>
                    </a:p>
                  </a:txBody>
                  <a:tcPr/>
                </a:tc>
                <a:tc>
                  <a:txBody>
                    <a:bodyPr/>
                    <a:lstStyle/>
                    <a:p>
                      <a:pPr rtl="1"/>
                      <a:r>
                        <a:rPr lang="he-IL" dirty="0" smtClean="0"/>
                        <a:t>59.7</a:t>
                      </a:r>
                      <a:endParaRPr lang="he-IL" dirty="0"/>
                    </a:p>
                  </a:txBody>
                  <a:tcPr/>
                </a:tc>
              </a:tr>
              <a:tr h="370840">
                <a:tc>
                  <a:txBody>
                    <a:bodyPr/>
                    <a:lstStyle/>
                    <a:p>
                      <a:pPr rtl="1"/>
                      <a:r>
                        <a:rPr lang="he-IL" dirty="0" smtClean="0"/>
                        <a:t>ישראל נשים</a:t>
                      </a:r>
                      <a:endParaRPr lang="he-IL" dirty="0"/>
                    </a:p>
                  </a:txBody>
                  <a:tcPr/>
                </a:tc>
                <a:tc>
                  <a:txBody>
                    <a:bodyPr/>
                    <a:lstStyle/>
                    <a:p>
                      <a:pPr rtl="1"/>
                      <a:r>
                        <a:rPr lang="he-IL" dirty="0" smtClean="0"/>
                        <a:t>85.9</a:t>
                      </a:r>
                      <a:endParaRPr lang="he-IL" dirty="0"/>
                    </a:p>
                  </a:txBody>
                  <a:tcPr/>
                </a:tc>
                <a:tc>
                  <a:txBody>
                    <a:bodyPr/>
                    <a:lstStyle/>
                    <a:p>
                      <a:pPr rtl="1"/>
                      <a:r>
                        <a:rPr lang="he-IL" dirty="0" smtClean="0"/>
                        <a:t>98.8</a:t>
                      </a:r>
                      <a:endParaRPr lang="he-IL" dirty="0"/>
                    </a:p>
                  </a:txBody>
                  <a:tcPr/>
                </a:tc>
                <a:tc>
                  <a:txBody>
                    <a:bodyPr/>
                    <a:lstStyle/>
                    <a:p>
                      <a:pPr rtl="1"/>
                      <a:r>
                        <a:rPr lang="he-IL" dirty="0" smtClean="0"/>
                        <a:t>74.7</a:t>
                      </a:r>
                      <a:endParaRPr lang="he-IL" dirty="0"/>
                    </a:p>
                  </a:txBody>
                  <a:tcPr/>
                </a:tc>
                <a:tc>
                  <a:txBody>
                    <a:bodyPr/>
                    <a:lstStyle/>
                    <a:p>
                      <a:pPr rtl="1"/>
                      <a:r>
                        <a:rPr lang="he-IL" dirty="0" smtClean="0"/>
                        <a:t>53.0</a:t>
                      </a:r>
                      <a:endParaRPr lang="he-IL" dirty="0"/>
                    </a:p>
                  </a:txBody>
                  <a:tcPr/>
                </a:tc>
              </a:tr>
              <a:tr h="370840">
                <a:tc>
                  <a:txBody>
                    <a:bodyPr/>
                    <a:lstStyle/>
                    <a:p>
                      <a:pPr rtl="1"/>
                      <a:r>
                        <a:rPr lang="en-US" dirty="0" smtClean="0"/>
                        <a:t>OECD</a:t>
                      </a:r>
                      <a:r>
                        <a:rPr lang="he-IL" dirty="0" smtClean="0"/>
                        <a:t> נשים</a:t>
                      </a:r>
                      <a:endParaRPr lang="he-IL" dirty="0"/>
                    </a:p>
                  </a:txBody>
                  <a:tcPr/>
                </a:tc>
                <a:tc>
                  <a:txBody>
                    <a:bodyPr/>
                    <a:lstStyle/>
                    <a:p>
                      <a:pPr rtl="1"/>
                      <a:r>
                        <a:rPr lang="he-IL" dirty="0" smtClean="0"/>
                        <a:t>68.3</a:t>
                      </a:r>
                      <a:endParaRPr lang="he-IL" dirty="0"/>
                    </a:p>
                  </a:txBody>
                  <a:tcPr/>
                </a:tc>
                <a:tc>
                  <a:txBody>
                    <a:bodyPr/>
                    <a:lstStyle/>
                    <a:p>
                      <a:pPr rtl="1"/>
                      <a:r>
                        <a:rPr lang="he-IL" dirty="0" smtClean="0"/>
                        <a:t>80.9</a:t>
                      </a:r>
                      <a:endParaRPr lang="he-IL" dirty="0"/>
                    </a:p>
                  </a:txBody>
                  <a:tcPr/>
                </a:tc>
                <a:tc>
                  <a:txBody>
                    <a:bodyPr/>
                    <a:lstStyle/>
                    <a:p>
                      <a:pPr rtl="1"/>
                      <a:r>
                        <a:rPr lang="he-IL" dirty="0" smtClean="0"/>
                        <a:t>65.0</a:t>
                      </a:r>
                      <a:endParaRPr lang="he-IL" dirty="0"/>
                    </a:p>
                  </a:txBody>
                  <a:tcPr/>
                </a:tc>
                <a:tc>
                  <a:txBody>
                    <a:bodyPr/>
                    <a:lstStyle/>
                    <a:p>
                      <a:pPr rtl="1"/>
                      <a:r>
                        <a:rPr lang="he-IL" dirty="0" smtClean="0"/>
                        <a:t>53.8</a:t>
                      </a:r>
                      <a:endParaRPr lang="he-IL" dirty="0"/>
                    </a:p>
                  </a:txBody>
                  <a:tcPr/>
                </a:tc>
              </a:tr>
            </a:tbl>
          </a:graphicData>
        </a:graphic>
      </p:graphicFrame>
      <p:sp>
        <p:nvSpPr>
          <p:cNvPr id="6" name="Oval 5"/>
          <p:cNvSpPr/>
          <p:nvPr/>
        </p:nvSpPr>
        <p:spPr>
          <a:xfrm>
            <a:off x="5307498" y="4634006"/>
            <a:ext cx="1930583" cy="504056"/>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911867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152503" y="389097"/>
            <a:ext cx="11039497" cy="1752599"/>
          </a:xfrm>
        </p:spPr>
        <p:txBody>
          <a:bodyPr>
            <a:normAutofit/>
          </a:bodyPr>
          <a:lstStyle/>
          <a:p>
            <a:r>
              <a:rPr lang="he-IL" dirty="0" smtClean="0"/>
              <a:t>אחרי ההסדר (14%): יחס התחלופה בחלוקה לפי רבדים</a:t>
            </a:r>
            <a:endParaRPr lang="he-IL" dirty="0"/>
          </a:p>
        </p:txBody>
      </p:sp>
      <p:graphicFrame>
        <p:nvGraphicFramePr>
          <p:cNvPr id="4" name="Content Placeholder 3"/>
          <p:cNvGraphicFramePr>
            <a:graphicFrameLocks noGrp="1"/>
          </p:cNvGraphicFramePr>
          <p:nvPr>
            <p:ph idx="1"/>
            <p:extLst/>
          </p:nvPr>
        </p:nvGraphicFramePr>
        <p:xfrm>
          <a:off x="3071665" y="1988840"/>
          <a:ext cx="6196015" cy="2961640"/>
        </p:xfrm>
        <a:graphic>
          <a:graphicData uri="http://schemas.openxmlformats.org/drawingml/2006/table">
            <a:tbl>
              <a:tblPr rtl="1" firstRow="1" bandRow="1">
                <a:tableStyleId>{5C22544A-7EE6-4342-B048-85BDC9FD1C3A}</a:tableStyleId>
              </a:tblPr>
              <a:tblGrid>
                <a:gridCol w="885145"/>
                <a:gridCol w="885145"/>
                <a:gridCol w="885145"/>
                <a:gridCol w="885145"/>
                <a:gridCol w="885145"/>
                <a:gridCol w="885145"/>
                <a:gridCol w="885145"/>
              </a:tblGrid>
              <a:tr h="370840">
                <a:tc>
                  <a:txBody>
                    <a:bodyPr/>
                    <a:lstStyle/>
                    <a:p>
                      <a:pPr rtl="1"/>
                      <a:endParaRPr lang="he-IL" dirty="0"/>
                    </a:p>
                  </a:txBody>
                  <a:tcPr/>
                </a:tc>
                <a:tc gridSpan="3">
                  <a:txBody>
                    <a:bodyPr/>
                    <a:lstStyle/>
                    <a:p>
                      <a:pPr algn="ctr" rtl="1"/>
                      <a:r>
                        <a:rPr lang="he-IL" dirty="0" smtClean="0"/>
                        <a:t>רובד ראשון (ביטוח לאומי)</a:t>
                      </a:r>
                      <a:endParaRPr lang="he-IL" dirty="0"/>
                    </a:p>
                  </a:txBody>
                  <a:tcPr/>
                </a:tc>
                <a:tc hMerge="1">
                  <a:txBody>
                    <a:bodyPr/>
                    <a:lstStyle/>
                    <a:p>
                      <a:pPr rtl="1"/>
                      <a:endParaRPr lang="he-IL" dirty="0"/>
                    </a:p>
                  </a:txBody>
                  <a:tcPr/>
                </a:tc>
                <a:tc hMerge="1">
                  <a:txBody>
                    <a:bodyPr/>
                    <a:lstStyle/>
                    <a:p>
                      <a:pPr rtl="1"/>
                      <a:endParaRPr lang="he-IL" dirty="0"/>
                    </a:p>
                  </a:txBody>
                  <a:tcPr/>
                </a:tc>
                <a:tc gridSpan="3">
                  <a:txBody>
                    <a:bodyPr/>
                    <a:lstStyle/>
                    <a:p>
                      <a:pPr algn="ctr" rtl="1"/>
                      <a:r>
                        <a:rPr lang="he-IL" dirty="0" smtClean="0"/>
                        <a:t>שלושת הרבדים</a:t>
                      </a:r>
                      <a:endParaRPr lang="he-IL" dirty="0"/>
                    </a:p>
                  </a:txBody>
                  <a:tcPr/>
                </a:tc>
                <a:tc hMerge="1">
                  <a:txBody>
                    <a:bodyPr/>
                    <a:lstStyle/>
                    <a:p>
                      <a:pPr rtl="1"/>
                      <a:endParaRPr lang="he-IL" dirty="0"/>
                    </a:p>
                  </a:txBody>
                  <a:tcPr/>
                </a:tc>
                <a:tc hMerge="1">
                  <a:txBody>
                    <a:bodyPr/>
                    <a:lstStyle/>
                    <a:p>
                      <a:pPr rtl="1"/>
                      <a:endParaRPr lang="he-IL" dirty="0"/>
                    </a:p>
                  </a:txBody>
                  <a:tcPr/>
                </a:tc>
              </a:tr>
              <a:tr h="370840">
                <a:tc>
                  <a:txBody>
                    <a:bodyPr/>
                    <a:lstStyle/>
                    <a:p>
                      <a:endParaRPr lang="he-IL"/>
                    </a:p>
                  </a:txBody>
                  <a:tcPr/>
                </a:tc>
                <a:tc>
                  <a:txBody>
                    <a:bodyPr/>
                    <a:lstStyle/>
                    <a:p>
                      <a:pPr algn="ctr" rtl="1"/>
                      <a:r>
                        <a:rPr lang="he-IL" dirty="0" smtClean="0"/>
                        <a:t>0.5</a:t>
                      </a:r>
                      <a:endParaRPr lang="he-IL" dirty="0"/>
                    </a:p>
                  </a:txBody>
                  <a:tcPr/>
                </a:tc>
                <a:tc>
                  <a:txBody>
                    <a:bodyPr/>
                    <a:lstStyle/>
                    <a:p>
                      <a:pPr algn="ctr" rtl="1"/>
                      <a:r>
                        <a:rPr lang="he-IL" dirty="0" smtClean="0"/>
                        <a:t>1.0</a:t>
                      </a:r>
                      <a:endParaRPr lang="he-IL" dirty="0"/>
                    </a:p>
                  </a:txBody>
                  <a:tcPr/>
                </a:tc>
                <a:tc>
                  <a:txBody>
                    <a:bodyPr/>
                    <a:lstStyle/>
                    <a:p>
                      <a:pPr algn="ctr" rtl="1"/>
                      <a:r>
                        <a:rPr lang="he-IL" dirty="0" smtClean="0"/>
                        <a:t>1.5</a:t>
                      </a:r>
                      <a:endParaRPr lang="he-IL" dirty="0"/>
                    </a:p>
                  </a:txBody>
                  <a:tcPr/>
                </a:tc>
                <a:tc>
                  <a:txBody>
                    <a:bodyPr/>
                    <a:lstStyle/>
                    <a:p>
                      <a:pPr algn="ctr" rtl="1"/>
                      <a:r>
                        <a:rPr lang="he-IL" dirty="0" smtClean="0"/>
                        <a:t>0.5</a:t>
                      </a:r>
                      <a:endParaRPr lang="he-IL" dirty="0"/>
                    </a:p>
                  </a:txBody>
                  <a:tcPr/>
                </a:tc>
                <a:tc>
                  <a:txBody>
                    <a:bodyPr/>
                    <a:lstStyle/>
                    <a:p>
                      <a:pPr algn="ctr" rtl="1"/>
                      <a:r>
                        <a:rPr lang="he-IL" dirty="0" smtClean="0"/>
                        <a:t>1.0</a:t>
                      </a:r>
                      <a:endParaRPr lang="he-IL" dirty="0"/>
                    </a:p>
                  </a:txBody>
                  <a:tcPr/>
                </a:tc>
                <a:tc>
                  <a:txBody>
                    <a:bodyPr/>
                    <a:lstStyle/>
                    <a:p>
                      <a:pPr algn="ctr" rtl="1"/>
                      <a:r>
                        <a:rPr lang="he-IL" dirty="0" smtClean="0"/>
                        <a:t>1.5</a:t>
                      </a:r>
                      <a:endParaRPr lang="he-IL" dirty="0"/>
                    </a:p>
                  </a:txBody>
                  <a:tcPr/>
                </a:tc>
              </a:tr>
              <a:tr h="370840">
                <a:tc>
                  <a:txBody>
                    <a:bodyPr/>
                    <a:lstStyle/>
                    <a:p>
                      <a:pPr rtl="1"/>
                      <a:r>
                        <a:rPr lang="he-IL" b="1" dirty="0" smtClean="0"/>
                        <a:t>ברוטו</a:t>
                      </a:r>
                      <a:endParaRPr lang="he-IL" b="1" dirty="0"/>
                    </a:p>
                  </a:txBody>
                  <a:tcPr/>
                </a:tc>
                <a:tc>
                  <a:txBody>
                    <a:bodyPr/>
                    <a:lstStyle/>
                    <a:p>
                      <a:endParaRPr lang="he-IL"/>
                    </a:p>
                  </a:txBody>
                  <a:tcPr/>
                </a:tc>
                <a:tc>
                  <a:txBody>
                    <a:bodyPr/>
                    <a:lstStyle/>
                    <a:p>
                      <a:endParaRPr lang="he-IL"/>
                    </a:p>
                  </a:txBody>
                  <a:tcPr/>
                </a:tc>
                <a:tc>
                  <a:txBody>
                    <a:bodyPr/>
                    <a:lstStyle/>
                    <a:p>
                      <a:endParaRPr lang="he-IL"/>
                    </a:p>
                  </a:txBody>
                  <a:tcPr/>
                </a:tc>
                <a:tc>
                  <a:txBody>
                    <a:bodyPr/>
                    <a:lstStyle/>
                    <a:p>
                      <a:endParaRPr lang="he-IL"/>
                    </a:p>
                  </a:txBody>
                  <a:tcPr/>
                </a:tc>
                <a:tc>
                  <a:txBody>
                    <a:bodyPr/>
                    <a:lstStyle/>
                    <a:p>
                      <a:endParaRPr lang="he-IL"/>
                    </a:p>
                  </a:txBody>
                  <a:tcPr/>
                </a:tc>
                <a:tc>
                  <a:txBody>
                    <a:bodyPr/>
                    <a:lstStyle/>
                    <a:p>
                      <a:endParaRPr lang="he-IL" dirty="0"/>
                    </a:p>
                  </a:txBody>
                  <a:tcPr/>
                </a:tc>
              </a:tr>
              <a:tr h="370840">
                <a:tc>
                  <a:txBody>
                    <a:bodyPr/>
                    <a:lstStyle/>
                    <a:p>
                      <a:pPr rtl="1"/>
                      <a:r>
                        <a:rPr lang="he-IL" dirty="0" smtClean="0"/>
                        <a:t>ישראל</a:t>
                      </a:r>
                      <a:endParaRPr lang="he-IL" dirty="0"/>
                    </a:p>
                  </a:txBody>
                  <a:tcPr/>
                </a:tc>
                <a:tc>
                  <a:txBody>
                    <a:bodyPr/>
                    <a:lstStyle/>
                    <a:p>
                      <a:pPr algn="ctr" rtl="1"/>
                      <a:r>
                        <a:rPr lang="he-IL" dirty="0" smtClean="0"/>
                        <a:t>44.5</a:t>
                      </a:r>
                      <a:endParaRPr lang="he-IL" dirty="0"/>
                    </a:p>
                  </a:txBody>
                  <a:tcPr/>
                </a:tc>
                <a:tc>
                  <a:txBody>
                    <a:bodyPr/>
                    <a:lstStyle/>
                    <a:p>
                      <a:pPr algn="ctr" rtl="1"/>
                      <a:r>
                        <a:rPr lang="he-IL" dirty="0" smtClean="0"/>
                        <a:t>22.2</a:t>
                      </a:r>
                      <a:endParaRPr lang="he-IL" dirty="0"/>
                    </a:p>
                  </a:txBody>
                  <a:tcPr/>
                </a:tc>
                <a:tc>
                  <a:txBody>
                    <a:bodyPr/>
                    <a:lstStyle/>
                    <a:p>
                      <a:pPr algn="ctr" rtl="1"/>
                      <a:r>
                        <a:rPr lang="he-IL" dirty="0" smtClean="0"/>
                        <a:t>14.8</a:t>
                      </a:r>
                      <a:endParaRPr lang="he-IL" dirty="0"/>
                    </a:p>
                  </a:txBody>
                  <a:tcPr/>
                </a:tc>
                <a:tc>
                  <a:txBody>
                    <a:bodyPr/>
                    <a:lstStyle/>
                    <a:p>
                      <a:pPr algn="ctr" rtl="1"/>
                      <a:r>
                        <a:rPr lang="he-IL" dirty="0" smtClean="0"/>
                        <a:t>103.7</a:t>
                      </a:r>
                      <a:endParaRPr lang="he-IL" dirty="0"/>
                    </a:p>
                  </a:txBody>
                  <a:tcPr/>
                </a:tc>
                <a:tc>
                  <a:txBody>
                    <a:bodyPr/>
                    <a:lstStyle/>
                    <a:p>
                      <a:pPr algn="ctr" rtl="1"/>
                      <a:r>
                        <a:rPr lang="he-IL" dirty="0" smtClean="0"/>
                        <a:t>73.4</a:t>
                      </a:r>
                      <a:endParaRPr lang="he-IL" dirty="0"/>
                    </a:p>
                  </a:txBody>
                  <a:tcPr/>
                </a:tc>
                <a:tc>
                  <a:txBody>
                    <a:bodyPr/>
                    <a:lstStyle/>
                    <a:p>
                      <a:pPr algn="ctr" rtl="1"/>
                      <a:r>
                        <a:rPr lang="he-IL" dirty="0" smtClean="0"/>
                        <a:t>48.9</a:t>
                      </a:r>
                      <a:endParaRPr lang="he-IL" dirty="0"/>
                    </a:p>
                  </a:txBody>
                  <a:tcPr/>
                </a:tc>
              </a:tr>
              <a:tr h="370840">
                <a:tc>
                  <a:txBody>
                    <a:bodyPr/>
                    <a:lstStyle/>
                    <a:p>
                      <a:pPr rtl="1"/>
                      <a:r>
                        <a:rPr lang="en-US" dirty="0" smtClean="0"/>
                        <a:t>OECD</a:t>
                      </a:r>
                      <a:endParaRPr lang="he-IL" dirty="0"/>
                    </a:p>
                  </a:txBody>
                  <a:tcPr/>
                </a:tc>
                <a:tc>
                  <a:txBody>
                    <a:bodyPr/>
                    <a:lstStyle/>
                    <a:p>
                      <a:pPr algn="ctr" rtl="1"/>
                      <a:r>
                        <a:rPr lang="he-IL" dirty="0" smtClean="0"/>
                        <a:t>57.4</a:t>
                      </a:r>
                      <a:endParaRPr lang="he-IL" dirty="0"/>
                    </a:p>
                  </a:txBody>
                  <a:tcPr/>
                </a:tc>
                <a:tc>
                  <a:txBody>
                    <a:bodyPr/>
                    <a:lstStyle/>
                    <a:p>
                      <a:pPr algn="ctr" rtl="1"/>
                      <a:r>
                        <a:rPr lang="he-IL" dirty="0" smtClean="0"/>
                        <a:t>40.6</a:t>
                      </a:r>
                      <a:endParaRPr lang="he-IL" dirty="0"/>
                    </a:p>
                  </a:txBody>
                  <a:tcPr/>
                </a:tc>
                <a:tc>
                  <a:txBody>
                    <a:bodyPr/>
                    <a:lstStyle/>
                    <a:p>
                      <a:pPr algn="ctr" rtl="1"/>
                      <a:r>
                        <a:rPr lang="he-IL" dirty="0" smtClean="0"/>
                        <a:t>34.5</a:t>
                      </a:r>
                      <a:endParaRPr lang="he-IL" dirty="0"/>
                    </a:p>
                  </a:txBody>
                  <a:tcPr/>
                </a:tc>
                <a:tc>
                  <a:txBody>
                    <a:bodyPr/>
                    <a:lstStyle/>
                    <a:p>
                      <a:pPr algn="ctr" rtl="1"/>
                      <a:r>
                        <a:rPr lang="he-IL" dirty="0" smtClean="0"/>
                        <a:t>88.9</a:t>
                      </a:r>
                      <a:endParaRPr lang="he-IL" dirty="0"/>
                    </a:p>
                  </a:txBody>
                  <a:tcPr/>
                </a:tc>
                <a:tc>
                  <a:txBody>
                    <a:bodyPr/>
                    <a:lstStyle/>
                    <a:p>
                      <a:pPr algn="ctr" rtl="1"/>
                      <a:r>
                        <a:rPr lang="he-IL" dirty="0" smtClean="0"/>
                        <a:t>67.9</a:t>
                      </a:r>
                      <a:endParaRPr lang="he-IL" dirty="0"/>
                    </a:p>
                  </a:txBody>
                  <a:tcPr/>
                </a:tc>
                <a:tc>
                  <a:txBody>
                    <a:bodyPr/>
                    <a:lstStyle/>
                    <a:p>
                      <a:pPr algn="ctr" rtl="1"/>
                      <a:r>
                        <a:rPr lang="he-IL" dirty="0" smtClean="0"/>
                        <a:t>58.6</a:t>
                      </a:r>
                      <a:endParaRPr lang="he-IL" dirty="0"/>
                    </a:p>
                  </a:txBody>
                  <a:tcPr/>
                </a:tc>
              </a:tr>
              <a:tr h="234032">
                <a:tc>
                  <a:txBody>
                    <a:bodyPr/>
                    <a:lstStyle/>
                    <a:p>
                      <a:pPr rtl="1"/>
                      <a:r>
                        <a:rPr lang="he-IL" b="1" dirty="0" smtClean="0"/>
                        <a:t>נטו</a:t>
                      </a:r>
                      <a:endParaRPr lang="he-IL" b="1" dirty="0"/>
                    </a:p>
                  </a:txBody>
                  <a:tcPr/>
                </a:tc>
                <a:tc>
                  <a:txBody>
                    <a:bodyPr/>
                    <a:lstStyle/>
                    <a:p>
                      <a:pPr algn="ctr" rtl="1"/>
                      <a:endParaRPr lang="he-IL"/>
                    </a:p>
                  </a:txBody>
                  <a:tcPr/>
                </a:tc>
                <a:tc>
                  <a:txBody>
                    <a:bodyPr/>
                    <a:lstStyle/>
                    <a:p>
                      <a:pPr algn="ctr" rtl="1"/>
                      <a:endParaRPr lang="he-IL"/>
                    </a:p>
                  </a:txBody>
                  <a:tcPr/>
                </a:tc>
                <a:tc>
                  <a:txBody>
                    <a:bodyPr/>
                    <a:lstStyle/>
                    <a:p>
                      <a:pPr algn="ctr" rtl="1"/>
                      <a:endParaRPr lang="he-IL"/>
                    </a:p>
                  </a:txBody>
                  <a:tcPr/>
                </a:tc>
                <a:tc>
                  <a:txBody>
                    <a:bodyPr/>
                    <a:lstStyle/>
                    <a:p>
                      <a:pPr algn="ctr" rtl="1"/>
                      <a:endParaRPr lang="he-IL" dirty="0"/>
                    </a:p>
                  </a:txBody>
                  <a:tcPr/>
                </a:tc>
                <a:tc>
                  <a:txBody>
                    <a:bodyPr/>
                    <a:lstStyle/>
                    <a:p>
                      <a:pPr algn="ctr" rtl="1"/>
                      <a:endParaRPr lang="he-IL"/>
                    </a:p>
                  </a:txBody>
                  <a:tcPr/>
                </a:tc>
                <a:tc>
                  <a:txBody>
                    <a:bodyPr/>
                    <a:lstStyle/>
                    <a:p>
                      <a:pPr algn="ctr" rtl="1"/>
                      <a:endParaRPr lang="he-IL" dirty="0"/>
                    </a:p>
                  </a:txBody>
                  <a:tcPr/>
                </a:tc>
              </a:tr>
              <a:tr h="370840">
                <a:tc>
                  <a:txBody>
                    <a:bodyPr/>
                    <a:lstStyle/>
                    <a:p>
                      <a:pPr rtl="1"/>
                      <a:r>
                        <a:rPr lang="he-IL" dirty="0" smtClean="0"/>
                        <a:t>ישראל</a:t>
                      </a:r>
                      <a:endParaRPr lang="he-IL" dirty="0"/>
                    </a:p>
                  </a:txBody>
                  <a:tcPr/>
                </a:tc>
                <a:tc>
                  <a:txBody>
                    <a:bodyPr/>
                    <a:lstStyle/>
                    <a:p>
                      <a:pPr algn="ctr" rtl="1"/>
                      <a:r>
                        <a:rPr lang="he-IL" dirty="0" smtClean="0"/>
                        <a:t>46.5</a:t>
                      </a:r>
                      <a:endParaRPr lang="he-IL" dirty="0"/>
                    </a:p>
                  </a:txBody>
                  <a:tcPr/>
                </a:tc>
                <a:tc>
                  <a:txBody>
                    <a:bodyPr/>
                    <a:lstStyle/>
                    <a:p>
                      <a:pPr algn="ctr" rtl="1"/>
                      <a:r>
                        <a:rPr lang="he-IL" dirty="0" smtClean="0"/>
                        <a:t>25.2</a:t>
                      </a:r>
                      <a:endParaRPr lang="he-IL" dirty="0"/>
                    </a:p>
                  </a:txBody>
                  <a:tcPr/>
                </a:tc>
                <a:tc>
                  <a:txBody>
                    <a:bodyPr/>
                    <a:lstStyle/>
                    <a:p>
                      <a:pPr algn="ctr" rtl="1"/>
                      <a:r>
                        <a:rPr lang="he-IL" dirty="0" smtClean="0"/>
                        <a:t>17.9</a:t>
                      </a:r>
                      <a:endParaRPr lang="he-IL" dirty="0"/>
                    </a:p>
                  </a:txBody>
                  <a:tcPr/>
                </a:tc>
                <a:tc>
                  <a:txBody>
                    <a:bodyPr/>
                    <a:lstStyle/>
                    <a:p>
                      <a:pPr algn="ctr" rtl="1"/>
                      <a:r>
                        <a:rPr lang="he-IL" dirty="0" smtClean="0"/>
                        <a:t>108.5</a:t>
                      </a:r>
                      <a:endParaRPr lang="he-IL" dirty="0"/>
                    </a:p>
                  </a:txBody>
                  <a:tcPr/>
                </a:tc>
                <a:tc>
                  <a:txBody>
                    <a:bodyPr/>
                    <a:lstStyle/>
                    <a:p>
                      <a:pPr algn="ctr" rtl="1"/>
                      <a:r>
                        <a:rPr lang="he-IL" dirty="0" smtClean="0"/>
                        <a:t>83.2</a:t>
                      </a:r>
                      <a:endParaRPr lang="he-IL" dirty="0"/>
                    </a:p>
                  </a:txBody>
                  <a:tcPr/>
                </a:tc>
                <a:tc>
                  <a:txBody>
                    <a:bodyPr/>
                    <a:lstStyle/>
                    <a:p>
                      <a:pPr algn="ctr" rtl="1"/>
                      <a:r>
                        <a:rPr lang="he-IL" dirty="0" smtClean="0"/>
                        <a:t>59.1</a:t>
                      </a:r>
                      <a:endParaRPr lang="he-IL" dirty="0"/>
                    </a:p>
                  </a:txBody>
                  <a:tcPr/>
                </a:tc>
              </a:tr>
              <a:tr h="370840">
                <a:tc>
                  <a:txBody>
                    <a:bodyPr/>
                    <a:lstStyle/>
                    <a:p>
                      <a:pPr rtl="1"/>
                      <a:r>
                        <a:rPr lang="en-US" dirty="0" smtClean="0"/>
                        <a:t>OECD</a:t>
                      </a:r>
                      <a:endParaRPr lang="he-IL" dirty="0"/>
                    </a:p>
                  </a:txBody>
                  <a:tcPr/>
                </a:tc>
                <a:tc>
                  <a:txBody>
                    <a:bodyPr/>
                    <a:lstStyle/>
                    <a:p>
                      <a:pPr algn="ctr" rtl="1"/>
                      <a:r>
                        <a:rPr lang="he-IL" dirty="0" smtClean="0"/>
                        <a:t>65.7</a:t>
                      </a:r>
                      <a:endParaRPr lang="he-IL" dirty="0"/>
                    </a:p>
                  </a:txBody>
                  <a:tcPr/>
                </a:tc>
                <a:tc>
                  <a:txBody>
                    <a:bodyPr/>
                    <a:lstStyle/>
                    <a:p>
                      <a:pPr algn="ctr" rtl="1"/>
                      <a:r>
                        <a:rPr lang="he-IL" dirty="0" smtClean="0"/>
                        <a:t>48.7</a:t>
                      </a:r>
                      <a:endParaRPr lang="he-IL" dirty="0"/>
                    </a:p>
                  </a:txBody>
                  <a:tcPr/>
                </a:tc>
                <a:tc>
                  <a:txBody>
                    <a:bodyPr/>
                    <a:lstStyle/>
                    <a:p>
                      <a:pPr algn="ctr" rtl="1"/>
                      <a:r>
                        <a:rPr lang="he-IL" dirty="0" smtClean="0"/>
                        <a:t>42.6</a:t>
                      </a:r>
                      <a:endParaRPr lang="he-IL" dirty="0"/>
                    </a:p>
                  </a:txBody>
                  <a:tcPr/>
                </a:tc>
                <a:tc>
                  <a:txBody>
                    <a:bodyPr/>
                    <a:lstStyle/>
                    <a:p>
                      <a:pPr algn="ctr" rtl="1"/>
                      <a:r>
                        <a:rPr lang="he-IL" dirty="0" smtClean="0"/>
                        <a:t>100.1</a:t>
                      </a:r>
                      <a:endParaRPr lang="he-IL" dirty="0"/>
                    </a:p>
                  </a:txBody>
                  <a:tcPr/>
                </a:tc>
                <a:tc>
                  <a:txBody>
                    <a:bodyPr/>
                    <a:lstStyle/>
                    <a:p>
                      <a:pPr algn="ctr" rtl="1"/>
                      <a:r>
                        <a:rPr lang="he-IL" dirty="0" smtClean="0"/>
                        <a:t>79.5</a:t>
                      </a:r>
                      <a:endParaRPr lang="he-IL" dirty="0"/>
                    </a:p>
                  </a:txBody>
                  <a:tcPr/>
                </a:tc>
                <a:tc>
                  <a:txBody>
                    <a:bodyPr/>
                    <a:lstStyle/>
                    <a:p>
                      <a:pPr algn="ctr" rtl="1"/>
                      <a:r>
                        <a:rPr lang="he-IL" dirty="0" smtClean="0"/>
                        <a:t>71.4</a:t>
                      </a:r>
                      <a:endParaRPr lang="he-IL" dirty="0"/>
                    </a:p>
                  </a:txBody>
                  <a:tcPr/>
                </a:tc>
              </a:tr>
            </a:tbl>
          </a:graphicData>
        </a:graphic>
      </p:graphicFrame>
      <p:sp>
        <p:nvSpPr>
          <p:cNvPr id="6" name="Left Brace 5"/>
          <p:cNvSpPr/>
          <p:nvPr/>
        </p:nvSpPr>
        <p:spPr>
          <a:xfrm rot="16200000">
            <a:off x="6816082" y="3861049"/>
            <a:ext cx="504057" cy="2664294"/>
          </a:xfrm>
          <a:prstGeom prst="leftBrace">
            <a:avLst>
              <a:gd name="adj1" fmla="val 8333"/>
              <a:gd name="adj2" fmla="val 48951"/>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sp>
        <p:nvSpPr>
          <p:cNvPr id="12" name="Left Brace 11"/>
          <p:cNvSpPr/>
          <p:nvPr/>
        </p:nvSpPr>
        <p:spPr>
          <a:xfrm rot="16200000">
            <a:off x="4151784" y="3861050"/>
            <a:ext cx="504057" cy="2664294"/>
          </a:xfrm>
          <a:prstGeom prst="leftBrace">
            <a:avLst>
              <a:gd name="adj1" fmla="val 8333"/>
              <a:gd name="adj2" fmla="val 48951"/>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sp>
        <p:nvSpPr>
          <p:cNvPr id="7" name="TextBox 6"/>
          <p:cNvSpPr txBox="1"/>
          <p:nvPr/>
        </p:nvSpPr>
        <p:spPr>
          <a:xfrm>
            <a:off x="5879977" y="5445226"/>
            <a:ext cx="2520281" cy="369332"/>
          </a:xfrm>
          <a:prstGeom prst="rect">
            <a:avLst/>
          </a:prstGeom>
          <a:noFill/>
        </p:spPr>
        <p:txBody>
          <a:bodyPr wrap="square" rtlCol="1">
            <a:spAutoFit/>
          </a:bodyPr>
          <a:lstStyle/>
          <a:p>
            <a:r>
              <a:rPr lang="he-IL" dirty="0"/>
              <a:t>רובד ראשון נמוך</a:t>
            </a:r>
          </a:p>
        </p:txBody>
      </p:sp>
      <p:sp>
        <p:nvSpPr>
          <p:cNvPr id="14" name="TextBox 13"/>
          <p:cNvSpPr txBox="1"/>
          <p:nvPr/>
        </p:nvSpPr>
        <p:spPr>
          <a:xfrm>
            <a:off x="2855640" y="5445224"/>
            <a:ext cx="3096345" cy="369332"/>
          </a:xfrm>
          <a:prstGeom prst="rect">
            <a:avLst/>
          </a:prstGeom>
          <a:noFill/>
        </p:spPr>
        <p:txBody>
          <a:bodyPr wrap="square" rtlCol="1">
            <a:spAutoFit/>
          </a:bodyPr>
          <a:lstStyle/>
          <a:p>
            <a:r>
              <a:rPr lang="he-IL" dirty="0"/>
              <a:t>פנסיית החובה מעלה את היחס</a:t>
            </a:r>
          </a:p>
        </p:txBody>
      </p:sp>
      <p:sp>
        <p:nvSpPr>
          <p:cNvPr id="16" name="Oval 15"/>
          <p:cNvSpPr/>
          <p:nvPr/>
        </p:nvSpPr>
        <p:spPr>
          <a:xfrm>
            <a:off x="4799856" y="4149080"/>
            <a:ext cx="936106" cy="504056"/>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TextBox 10"/>
          <p:cNvSpPr txBox="1"/>
          <p:nvPr/>
        </p:nvSpPr>
        <p:spPr>
          <a:xfrm>
            <a:off x="7721642" y="6550223"/>
            <a:ext cx="4536504" cy="307777"/>
          </a:xfrm>
          <a:prstGeom prst="rect">
            <a:avLst/>
          </a:prstGeom>
          <a:noFill/>
        </p:spPr>
        <p:txBody>
          <a:bodyPr wrap="square" rtlCol="1">
            <a:spAutoFit/>
          </a:bodyPr>
          <a:lstStyle/>
          <a:p>
            <a:pPr algn="r" rtl="1"/>
            <a:r>
              <a:rPr lang="he-IL" sz="1400" dirty="0"/>
              <a:t>מקור: </a:t>
            </a:r>
            <a:r>
              <a:rPr lang="en-US" sz="1400" dirty="0"/>
              <a:t>OECD pension at a glance 2013</a:t>
            </a:r>
            <a:r>
              <a:rPr lang="he-IL" sz="1400" dirty="0"/>
              <a:t> (גברים)</a:t>
            </a:r>
          </a:p>
        </p:txBody>
      </p:sp>
      <p:sp>
        <p:nvSpPr>
          <p:cNvPr id="13" name="Oval 12"/>
          <p:cNvSpPr/>
          <p:nvPr/>
        </p:nvSpPr>
        <p:spPr>
          <a:xfrm>
            <a:off x="7453091" y="4235378"/>
            <a:ext cx="936106" cy="715102"/>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244941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029" y="209172"/>
            <a:ext cx="10018713" cy="1752599"/>
          </a:xfrm>
        </p:spPr>
        <p:txBody>
          <a:bodyPr>
            <a:normAutofit/>
          </a:bodyPr>
          <a:lstStyle/>
          <a:p>
            <a:r>
              <a:rPr lang="he-IL" b="1" dirty="0" smtClean="0"/>
              <a:t>המחקר</a:t>
            </a:r>
            <a:endParaRPr lang="he-IL" dirty="0"/>
          </a:p>
        </p:txBody>
      </p:sp>
      <p:sp>
        <p:nvSpPr>
          <p:cNvPr id="3" name="Content Placeholder 2"/>
          <p:cNvSpPr>
            <a:spLocks noGrp="1"/>
          </p:cNvSpPr>
          <p:nvPr>
            <p:ph idx="1"/>
          </p:nvPr>
        </p:nvSpPr>
        <p:spPr>
          <a:xfrm>
            <a:off x="1342663" y="1826251"/>
            <a:ext cx="9728241" cy="3603812"/>
          </a:xfrm>
        </p:spPr>
        <p:txBody>
          <a:bodyPr>
            <a:normAutofit/>
          </a:bodyPr>
          <a:lstStyle/>
          <a:p>
            <a:pPr marL="0" indent="0" algn="r" rtl="1">
              <a:lnSpc>
                <a:spcPct val="150000"/>
              </a:lnSpc>
              <a:buNone/>
            </a:pPr>
            <a:r>
              <a:rPr lang="he-IL" dirty="0" smtClean="0">
                <a:cs typeface="+mj-cs"/>
              </a:rPr>
              <a:t>סימולציות עבור </a:t>
            </a:r>
            <a:r>
              <a:rPr lang="he-IL" b="1" dirty="0" smtClean="0">
                <a:cs typeface="+mj-cs"/>
              </a:rPr>
              <a:t>משקי בית </a:t>
            </a:r>
            <a:r>
              <a:rPr lang="he-IL" dirty="0" smtClean="0">
                <a:cs typeface="+mj-cs"/>
              </a:rPr>
              <a:t>שחיים תחת המדיניות הנוכחית של חוק פנסיית חובה:</a:t>
            </a:r>
          </a:p>
          <a:p>
            <a:pPr marL="0" indent="0" algn="r" rtl="1">
              <a:lnSpc>
                <a:spcPct val="150000"/>
              </a:lnSpc>
              <a:buNone/>
            </a:pPr>
            <a:r>
              <a:rPr lang="he-IL" dirty="0" smtClean="0">
                <a:cs typeface="+mj-cs"/>
              </a:rPr>
              <a:t>יחס התחלופה הצפוי </a:t>
            </a:r>
            <a:r>
              <a:rPr lang="he-IL" dirty="0">
                <a:cs typeface="+mj-cs"/>
              </a:rPr>
              <a:t>ב</a:t>
            </a:r>
            <a:r>
              <a:rPr lang="he-IL" dirty="0" smtClean="0">
                <a:cs typeface="+mj-cs"/>
              </a:rPr>
              <a:t>יציאה לפנסיה עם וללא הרובד השני</a:t>
            </a:r>
          </a:p>
          <a:p>
            <a:pPr marL="0" indent="0" algn="r" rtl="1">
              <a:lnSpc>
                <a:spcPct val="150000"/>
              </a:lnSpc>
              <a:buNone/>
            </a:pPr>
            <a:r>
              <a:rPr lang="he-IL" dirty="0" smtClean="0">
                <a:cs typeface="+mj-cs"/>
              </a:rPr>
              <a:t>תווי תצרוכת על פני החיים </a:t>
            </a:r>
            <a:r>
              <a:rPr lang="he-IL" dirty="0"/>
              <a:t>עם וללא הרובד השני</a:t>
            </a:r>
            <a:endParaRPr lang="he-IL" dirty="0" smtClean="0">
              <a:cs typeface="+mj-cs"/>
            </a:endParaRPr>
          </a:p>
          <a:p>
            <a:pPr marL="0" indent="0" algn="r" rtl="1">
              <a:lnSpc>
                <a:spcPct val="150000"/>
              </a:lnSpc>
              <a:buNone/>
            </a:pPr>
            <a:r>
              <a:rPr lang="he-IL" dirty="0" smtClean="0">
                <a:cs typeface="+mj-cs"/>
              </a:rPr>
              <a:t>ערך מהוון של הכנסות על פני החיים </a:t>
            </a:r>
            <a:r>
              <a:rPr lang="he-IL" dirty="0"/>
              <a:t>עם וללא הרובד השני</a:t>
            </a:r>
            <a:endParaRPr lang="he-IL" dirty="0" smtClean="0">
              <a:cs typeface="+mj-cs"/>
            </a:endParaRPr>
          </a:p>
          <a:p>
            <a:pPr marL="0" indent="0" algn="r" rtl="1">
              <a:lnSpc>
                <a:spcPct val="150000"/>
              </a:lnSpc>
              <a:buNone/>
            </a:pPr>
            <a:endParaRPr lang="he-IL" dirty="0">
              <a:cs typeface="+mj-cs"/>
            </a:endParaRPr>
          </a:p>
          <a:p>
            <a:pPr marL="0" indent="0" algn="r" rtl="1">
              <a:lnSpc>
                <a:spcPct val="150000"/>
              </a:lnSpc>
              <a:buNone/>
            </a:pPr>
            <a:endParaRPr lang="he-IL" dirty="0" smtClean="0">
              <a:cs typeface="+mj-cs"/>
            </a:endParaRPr>
          </a:p>
        </p:txBody>
      </p:sp>
    </p:spTree>
    <p:extLst>
      <p:ext uri="{BB962C8B-B14F-4D97-AF65-F5344CB8AC3E}">
        <p14:creationId xmlns:p14="http://schemas.microsoft.com/office/powerpoint/2010/main" val="6004899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8461" y="268149"/>
            <a:ext cx="6965245" cy="811218"/>
          </a:xfrm>
        </p:spPr>
        <p:txBody>
          <a:bodyPr>
            <a:normAutofit/>
          </a:bodyPr>
          <a:lstStyle/>
          <a:p>
            <a:r>
              <a:rPr lang="he-IL" dirty="0" smtClean="0"/>
              <a:t>הנחות המודל ומבחני רגישות</a:t>
            </a:r>
            <a:endParaRPr lang="he-IL" dirty="0"/>
          </a:p>
        </p:txBody>
      </p:sp>
      <p:sp>
        <p:nvSpPr>
          <p:cNvPr id="3" name="Content Placeholder 2"/>
          <p:cNvSpPr>
            <a:spLocks noGrp="1"/>
          </p:cNvSpPr>
          <p:nvPr>
            <p:ph idx="1"/>
          </p:nvPr>
        </p:nvSpPr>
        <p:spPr>
          <a:xfrm>
            <a:off x="1274410" y="1662649"/>
            <a:ext cx="10182386" cy="5195351"/>
          </a:xfrm>
        </p:spPr>
        <p:txBody>
          <a:bodyPr>
            <a:normAutofit/>
          </a:bodyPr>
          <a:lstStyle/>
          <a:p>
            <a:pPr algn="r" rtl="1"/>
            <a:r>
              <a:rPr lang="he-IL" dirty="0" smtClean="0">
                <a:cs typeface="+mj-cs"/>
              </a:rPr>
              <a:t>החישוב מותנה בהרבה הנחות שיכולות להשפיע על התוצאות:</a:t>
            </a:r>
          </a:p>
          <a:p>
            <a:pPr algn="r" rtl="1"/>
            <a:r>
              <a:rPr lang="he-IL" dirty="0" smtClean="0">
                <a:cs typeface="+mj-cs"/>
              </a:rPr>
              <a:t>לצורך הסימולציות נעשה שימוש בשיעורי התשואה שחושבו ב- </a:t>
            </a:r>
            <a:r>
              <a:rPr lang="en-US" dirty="0" smtClean="0">
                <a:cs typeface="+mj-cs"/>
              </a:rPr>
              <a:t>OECD</a:t>
            </a:r>
            <a:r>
              <a:rPr lang="he-IL" dirty="0" smtClean="0">
                <a:cs typeface="+mj-cs"/>
              </a:rPr>
              <a:t> עבור ישראל</a:t>
            </a:r>
          </a:p>
          <a:p>
            <a:pPr algn="r" rtl="1"/>
            <a:r>
              <a:rPr lang="he-IL" dirty="0" smtClean="0">
                <a:cs typeface="+mj-cs"/>
              </a:rPr>
              <a:t>נבדקה רגישות יחס התחלופה לשינויים בפרמטרים </a:t>
            </a:r>
          </a:p>
          <a:p>
            <a:pPr lvl="1" algn="r" rtl="1"/>
            <a:r>
              <a:rPr lang="he-IL" dirty="0"/>
              <a:t>שיעורי הפרשה – 18.5%</a:t>
            </a:r>
          </a:p>
          <a:p>
            <a:pPr lvl="1" algn="r" rtl="1"/>
            <a:r>
              <a:rPr lang="he-IL" dirty="0"/>
              <a:t>תוחלת חיים – 80.3 לגברים, 84.1 לנשים</a:t>
            </a:r>
          </a:p>
          <a:p>
            <a:pPr lvl="1" algn="r" rtl="1"/>
            <a:r>
              <a:rPr lang="he-IL" dirty="0" smtClean="0">
                <a:cs typeface="+mj-cs"/>
              </a:rPr>
              <a:t>גיל פרישה – 67 לגברים, 62 לנשים</a:t>
            </a:r>
          </a:p>
          <a:p>
            <a:pPr lvl="1" algn="r" rtl="1"/>
            <a:r>
              <a:rPr lang="he-IL" dirty="0" smtClean="0">
                <a:cs typeface="+mj-cs"/>
              </a:rPr>
              <a:t>שיעורי תשואה נטו -  3.1%  (2%-4%) – השפעה חיובית גדולה</a:t>
            </a:r>
            <a:endParaRPr lang="he-IL" sz="1873" dirty="0" smtClean="0">
              <a:cs typeface="+mj-cs"/>
            </a:endParaRPr>
          </a:p>
          <a:p>
            <a:pPr lvl="1" algn="r" rtl="1"/>
            <a:r>
              <a:rPr lang="he-IL" dirty="0" smtClean="0">
                <a:cs typeface="+mj-cs"/>
              </a:rPr>
              <a:t>אינפלציה –  1.98% (2.5%-1%) – השפעה שלילית קטנה</a:t>
            </a:r>
          </a:p>
          <a:p>
            <a:pPr lvl="1" algn="r" rtl="1"/>
            <a:r>
              <a:rPr lang="he-IL" dirty="0" smtClean="0">
                <a:cs typeface="+mj-cs"/>
              </a:rPr>
              <a:t>שיעור ההיוון – 2.1% - (1%-3%) - השפעה חיובית</a:t>
            </a:r>
          </a:p>
          <a:p>
            <a:pPr lvl="1" algn="r" rtl="1"/>
            <a:r>
              <a:rPr lang="he-IL" dirty="0" smtClean="0">
                <a:cs typeface="+mj-cs"/>
              </a:rPr>
              <a:t>שיעור צמיחת השכר – 1.24% (0.5%-2%) – השפעה שלילית גדולה</a:t>
            </a:r>
          </a:p>
          <a:p>
            <a:pPr>
              <a:lnSpc>
                <a:spcPct val="150000"/>
              </a:lnSpc>
            </a:pPr>
            <a:endParaRPr lang="he-IL" dirty="0"/>
          </a:p>
        </p:txBody>
      </p:sp>
    </p:spTree>
    <p:extLst>
      <p:ext uri="{BB962C8B-B14F-4D97-AF65-F5344CB8AC3E}">
        <p14:creationId xmlns:p14="http://schemas.microsoft.com/office/powerpoint/2010/main" val="320857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9058" y="0"/>
            <a:ext cx="10018713" cy="1752599"/>
          </a:xfrm>
        </p:spPr>
        <p:txBody>
          <a:bodyPr/>
          <a:lstStyle/>
          <a:p>
            <a:r>
              <a:rPr lang="he-IL" dirty="0" smtClean="0"/>
              <a:t>יחס התחלופה הצפוי למשקי בית נבחרים</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52080104"/>
              </p:ext>
            </p:extLst>
          </p:nvPr>
        </p:nvGraphicFramePr>
        <p:xfrm>
          <a:off x="1528380" y="1245824"/>
          <a:ext cx="10018713" cy="4942840"/>
        </p:xfrm>
        <a:graphic>
          <a:graphicData uri="http://schemas.openxmlformats.org/drawingml/2006/table">
            <a:tbl>
              <a:tblPr firstRow="1" bandRow="1">
                <a:tableStyleId>{5C22544A-7EE6-4342-B048-85BDC9FD1C3A}</a:tableStyleId>
              </a:tblPr>
              <a:tblGrid>
                <a:gridCol w="2999553"/>
                <a:gridCol w="2192356"/>
                <a:gridCol w="4826804"/>
              </a:tblGrid>
              <a:tr h="370840">
                <a:tc>
                  <a:txBody>
                    <a:bodyPr/>
                    <a:lstStyle/>
                    <a:p>
                      <a:r>
                        <a:rPr lang="he-IL" dirty="0" smtClean="0"/>
                        <a:t>יחס תחלופה עם/ללא פנסיה</a:t>
                      </a:r>
                      <a:endParaRPr lang="en-US" dirty="0"/>
                    </a:p>
                  </a:txBody>
                  <a:tcPr/>
                </a:tc>
                <a:tc>
                  <a:txBody>
                    <a:bodyPr/>
                    <a:lstStyle/>
                    <a:p>
                      <a:r>
                        <a:rPr lang="he-IL" dirty="0" smtClean="0"/>
                        <a:t>שכיחות באוכלוסיה</a:t>
                      </a:r>
                      <a:endParaRPr lang="en-US" dirty="0"/>
                    </a:p>
                  </a:txBody>
                  <a:tcPr/>
                </a:tc>
                <a:tc>
                  <a:txBody>
                    <a:bodyPr/>
                    <a:lstStyle/>
                    <a:p>
                      <a:pPr algn="r" rtl="1"/>
                      <a:r>
                        <a:rPr lang="he-IL" dirty="0" smtClean="0"/>
                        <a:t>טיפוס</a:t>
                      </a:r>
                      <a:endParaRPr lang="en-US" dirty="0"/>
                    </a:p>
                  </a:txBody>
                  <a:tcPr/>
                </a:tc>
              </a:tr>
              <a:tr h="370840">
                <a:tc>
                  <a:txBody>
                    <a:bodyPr/>
                    <a:lstStyle/>
                    <a:p>
                      <a:pPr algn="r" rtl="1"/>
                      <a:r>
                        <a:rPr lang="he-IL" dirty="0" smtClean="0"/>
                        <a:t>יחס תחלופה ללא פנסיה – 99%</a:t>
                      </a:r>
                    </a:p>
                    <a:p>
                      <a:pPr algn="r" rtl="1"/>
                      <a:r>
                        <a:rPr lang="he-IL" dirty="0" smtClean="0"/>
                        <a:t>יחס תחלופה עם פנסיה – 181%</a:t>
                      </a:r>
                    </a:p>
                    <a:p>
                      <a:pPr algn="r" rtl="1"/>
                      <a:r>
                        <a:rPr lang="he-IL" dirty="0" smtClean="0"/>
                        <a:t>ירידה בערך מהוון</a:t>
                      </a:r>
                      <a:endParaRPr lang="en-US" dirty="0"/>
                    </a:p>
                  </a:txBody>
                  <a:tcPr/>
                </a:tc>
                <a:tc>
                  <a:txBody>
                    <a:bodyPr/>
                    <a:lstStyle/>
                    <a:p>
                      <a:pPr algn="r" rtl="1"/>
                      <a:r>
                        <a:rPr lang="he-IL" dirty="0" smtClean="0"/>
                        <a:t>יותר</a:t>
                      </a:r>
                      <a:r>
                        <a:rPr lang="he-IL" baseline="0" dirty="0" smtClean="0"/>
                        <a:t> מ- 20</a:t>
                      </a:r>
                      <a:r>
                        <a:rPr lang="he-IL" baseline="0" smtClean="0"/>
                        <a:t>% מהאוכלוסיה העובדת</a:t>
                      </a:r>
                      <a:endParaRPr lang="en-US" dirty="0"/>
                    </a:p>
                  </a:txBody>
                  <a:tcPr/>
                </a:tc>
                <a:tc>
                  <a:txBody>
                    <a:bodyPr/>
                    <a:lstStyle/>
                    <a:p>
                      <a:pPr algn="r" rtl="1"/>
                      <a:r>
                        <a:rPr lang="he-IL" dirty="0" smtClean="0"/>
                        <a:t>זוג</a:t>
                      </a:r>
                      <a:r>
                        <a:rPr lang="he-IL" baseline="0" dirty="0" smtClean="0"/>
                        <a:t> + ארבעה ילדים. הבעל לא סיים תיכון, פורש בגיל 60, האישה לא עובדת, שכר התחלתי 5000 ש"ח (עליה של 1% לשנה)</a:t>
                      </a:r>
                      <a:endParaRPr lang="en-US" dirty="0"/>
                    </a:p>
                  </a:txBody>
                  <a:tcPr/>
                </a:tc>
              </a:tr>
              <a:tr h="370840">
                <a:tc>
                  <a:txBody>
                    <a:bodyPr/>
                    <a:lstStyle/>
                    <a:p>
                      <a:pPr algn="r" rtl="1"/>
                      <a:r>
                        <a:rPr lang="he-IL" dirty="0" smtClean="0"/>
                        <a:t>יחס תחלופה ללא פנסיה – 85%</a:t>
                      </a:r>
                    </a:p>
                    <a:p>
                      <a:pPr algn="r" rtl="1"/>
                      <a:r>
                        <a:rPr lang="he-IL" dirty="0" smtClean="0"/>
                        <a:t>יחס תחלופה עם פנסיה – 170%</a:t>
                      </a:r>
                      <a:endParaRPr lang="en-US" dirty="0" smtClean="0"/>
                    </a:p>
                    <a:p>
                      <a:pPr algn="r" rtl="1"/>
                      <a:r>
                        <a:rPr lang="he-IL" dirty="0" smtClean="0"/>
                        <a:t>ירידה</a:t>
                      </a:r>
                      <a:r>
                        <a:rPr lang="he-IL" baseline="0" dirty="0" smtClean="0"/>
                        <a:t> </a:t>
                      </a:r>
                      <a:r>
                        <a:rPr lang="he-IL" dirty="0" smtClean="0"/>
                        <a:t>בערך מהוון</a:t>
                      </a:r>
                      <a:endParaRPr lang="en-US" dirty="0"/>
                    </a:p>
                  </a:txBody>
                  <a:tcPr/>
                </a:tc>
                <a:tc>
                  <a:txBody>
                    <a:bodyPr/>
                    <a:lstStyle/>
                    <a:p>
                      <a:pPr algn="r" rtl="1"/>
                      <a:r>
                        <a:rPr lang="he-IL" dirty="0" smtClean="0"/>
                        <a:t>כ- 10% מאוכלוסית העובדים</a:t>
                      </a:r>
                      <a:endParaRPr lang="en-US" dirty="0"/>
                    </a:p>
                  </a:txBody>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he-IL" dirty="0" smtClean="0"/>
                        <a:t>זוג</a:t>
                      </a:r>
                      <a:r>
                        <a:rPr lang="he-IL" baseline="0" dirty="0" smtClean="0"/>
                        <a:t> + שלושה ילדים. לבעל השכלה תיכונית, האישה לא עובדת, שכר התחלתי 6000 ש"ח (עליה של 1% לשנה)</a:t>
                      </a:r>
                      <a:endParaRPr lang="en-US" dirty="0"/>
                    </a:p>
                  </a:txBody>
                  <a:tcPr/>
                </a:tc>
              </a:tr>
              <a:tr h="370840">
                <a:tc>
                  <a:txBody>
                    <a:bodyPr/>
                    <a:lstStyle/>
                    <a:p>
                      <a:pPr algn="r" rtl="1"/>
                      <a:r>
                        <a:rPr lang="he-IL" dirty="0" smtClean="0"/>
                        <a:t>יחס תחלופה ללא פנסיה – 54%</a:t>
                      </a:r>
                    </a:p>
                    <a:p>
                      <a:pPr algn="r" rtl="1"/>
                      <a:r>
                        <a:rPr lang="he-IL" dirty="0" smtClean="0"/>
                        <a:t>יחס תחלופה עם פנסיה – 140%</a:t>
                      </a:r>
                      <a:endParaRPr lang="en-US" dirty="0" smtClean="0"/>
                    </a:p>
                    <a:p>
                      <a:endParaRPr lang="en-US" dirty="0"/>
                    </a:p>
                  </a:txBody>
                  <a:tcPr/>
                </a:tc>
                <a:tc>
                  <a:txBody>
                    <a:bodyPr/>
                    <a:lstStyle/>
                    <a:p>
                      <a:pPr algn="r" rtl="1"/>
                      <a:r>
                        <a:rPr lang="he-IL" dirty="0" smtClean="0"/>
                        <a:t>כ- 5% מאוכלוסיה</a:t>
                      </a:r>
                      <a:endParaRPr lang="en-US" dirty="0"/>
                    </a:p>
                  </a:txBody>
                  <a:tcPr/>
                </a:tc>
                <a:tc>
                  <a:txBody>
                    <a:bodyPr/>
                    <a:lstStyle/>
                    <a:p>
                      <a:pPr algn="r" rtl="1"/>
                      <a:r>
                        <a:rPr lang="he-IL" dirty="0" smtClean="0"/>
                        <a:t>זוג</a:t>
                      </a:r>
                      <a:r>
                        <a:rPr lang="he-IL" baseline="0" dirty="0" smtClean="0"/>
                        <a:t> + שלושה ילדים. בעלי השכלה תיכונית, 6000 ש"ח שכר התחלתי לבעל, 5000 ש"ח שכר התחלתי לאישה, מילד ראשון עובדת 70%, משני 50%</a:t>
                      </a:r>
                      <a:endParaRPr lang="en-US" dirty="0"/>
                    </a:p>
                  </a:txBody>
                  <a:tcPr/>
                </a:tc>
              </a:tr>
              <a:tr h="370840">
                <a:tc>
                  <a:txBody>
                    <a:bodyPr/>
                    <a:lstStyle/>
                    <a:p>
                      <a:pPr algn="r" rtl="1"/>
                      <a:r>
                        <a:rPr lang="he-IL" dirty="0" smtClean="0"/>
                        <a:t>יחס תחלופה ללא פנסיה – 53%</a:t>
                      </a:r>
                    </a:p>
                    <a:p>
                      <a:pPr algn="r" rtl="1"/>
                      <a:r>
                        <a:rPr lang="he-IL" dirty="0" smtClean="0"/>
                        <a:t>יחס תחלופה עם פנסיה – 150%</a:t>
                      </a:r>
                      <a:endParaRPr lang="en-US" dirty="0" smtClean="0"/>
                    </a:p>
                    <a:p>
                      <a:endParaRPr lang="en-US" dirty="0"/>
                    </a:p>
                  </a:txBody>
                  <a:tcPr/>
                </a:tc>
                <a:tc>
                  <a:txBody>
                    <a:bodyPr/>
                    <a:lstStyle/>
                    <a:p>
                      <a:pPr algn="r" rtl="1"/>
                      <a:r>
                        <a:rPr lang="he-IL" dirty="0" smtClean="0"/>
                        <a:t>כ – 3% מהאוכלוסיה העובדת</a:t>
                      </a:r>
                      <a:endParaRPr lang="en-US" dirty="0"/>
                    </a:p>
                  </a:txBody>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he-IL" dirty="0" smtClean="0"/>
                        <a:t>רווק, השכלה תיכונית, 6000 ש"ח (עליה של 1% לשנה)</a:t>
                      </a:r>
                      <a:endParaRPr lang="en-US" dirty="0"/>
                    </a:p>
                  </a:txBody>
                  <a:tcPr/>
                </a:tc>
              </a:tr>
              <a:tr h="370840">
                <a:tc>
                  <a:txBody>
                    <a:bodyPr/>
                    <a:lstStyle/>
                    <a:p>
                      <a:pPr algn="r" rtl="1"/>
                      <a:r>
                        <a:rPr lang="he-IL" dirty="0" smtClean="0"/>
                        <a:t>יחס תחלופה ללא פנסיה – 29%</a:t>
                      </a:r>
                    </a:p>
                    <a:p>
                      <a:pPr algn="r" rtl="1"/>
                      <a:r>
                        <a:rPr lang="he-IL" dirty="0" smtClean="0"/>
                        <a:t>יחס תחלופה עם פנסיה – 118%</a:t>
                      </a:r>
                      <a:endParaRPr lang="en-US" dirty="0" smtClean="0"/>
                    </a:p>
                    <a:p>
                      <a:endParaRPr lang="en-US" dirty="0"/>
                    </a:p>
                  </a:txBody>
                  <a:tcPr/>
                </a:tc>
                <a:tc>
                  <a:txBody>
                    <a:bodyPr/>
                    <a:lstStyle/>
                    <a:p>
                      <a:pPr algn="r" rtl="1"/>
                      <a:r>
                        <a:rPr lang="he-IL" dirty="0" smtClean="0"/>
                        <a:t>כ – 10% מאוכלוסית העובדים</a:t>
                      </a:r>
                      <a:endParaRPr lang="en-US" dirty="0"/>
                    </a:p>
                  </a:txBody>
                  <a:tcPr/>
                </a:tc>
                <a:tc>
                  <a:txBody>
                    <a:bodyPr/>
                    <a:lstStyle/>
                    <a:p>
                      <a:pPr algn="r" rtl="1"/>
                      <a:r>
                        <a:rPr lang="he-IL" dirty="0" smtClean="0"/>
                        <a:t>שני בני הזוג בעלי תואר אקדמי, 3 ילדים, שני בני הזוג עובדים במשרה מלאה, 10000</a:t>
                      </a:r>
                      <a:r>
                        <a:rPr lang="he-IL" baseline="0" dirty="0" smtClean="0"/>
                        <a:t> ש"ח שכר התחלתי לגבר, 7000 ש"ח לאישה</a:t>
                      </a:r>
                      <a:endParaRPr lang="en-US" dirty="0"/>
                    </a:p>
                  </a:txBody>
                  <a:tcPr/>
                </a:tc>
              </a:tr>
            </a:tbl>
          </a:graphicData>
        </a:graphic>
      </p:graphicFrame>
      <p:sp>
        <p:nvSpPr>
          <p:cNvPr id="7" name="TextBox 6"/>
          <p:cNvSpPr txBox="1"/>
          <p:nvPr/>
        </p:nvSpPr>
        <p:spPr>
          <a:xfrm>
            <a:off x="6433851" y="6521986"/>
            <a:ext cx="5758149" cy="369332"/>
          </a:xfrm>
          <a:prstGeom prst="rect">
            <a:avLst/>
          </a:prstGeom>
          <a:noFill/>
        </p:spPr>
        <p:txBody>
          <a:bodyPr wrap="square" rtlCol="0">
            <a:spAutoFit/>
          </a:bodyPr>
          <a:lstStyle/>
          <a:p>
            <a:r>
              <a:rPr lang="he-IL" dirty="0" smtClean="0"/>
              <a:t>משקי בית אופייניים לשוק העבודה הישראלי, ברנדר 2010</a:t>
            </a:r>
            <a:endParaRPr lang="en-US" dirty="0"/>
          </a:p>
        </p:txBody>
      </p:sp>
    </p:spTree>
    <p:extLst>
      <p:ext uri="{BB962C8B-B14F-4D97-AF65-F5344CB8AC3E}">
        <p14:creationId xmlns:p14="http://schemas.microsoft.com/office/powerpoint/2010/main" val="35330816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3591" y="274055"/>
            <a:ext cx="7877450" cy="936104"/>
          </a:xfrm>
        </p:spPr>
        <p:txBody>
          <a:bodyPr>
            <a:normAutofit/>
          </a:bodyPr>
          <a:lstStyle/>
          <a:p>
            <a:r>
              <a:rPr lang="he-IL" dirty="0" smtClean="0"/>
              <a:t>השלכות של הסדר פנסית החובה</a:t>
            </a:r>
            <a:endParaRPr lang="he-IL" dirty="0"/>
          </a:p>
        </p:txBody>
      </p:sp>
      <p:sp>
        <p:nvSpPr>
          <p:cNvPr id="3" name="Content Placeholder 2"/>
          <p:cNvSpPr>
            <a:spLocks noGrp="1"/>
          </p:cNvSpPr>
          <p:nvPr>
            <p:ph idx="1"/>
          </p:nvPr>
        </p:nvSpPr>
        <p:spPr>
          <a:xfrm>
            <a:off x="1729649" y="1299991"/>
            <a:ext cx="9022814" cy="5558010"/>
          </a:xfrm>
        </p:spPr>
        <p:txBody>
          <a:bodyPr>
            <a:normAutofit/>
          </a:bodyPr>
          <a:lstStyle/>
          <a:p>
            <a:pPr algn="r" rtl="1">
              <a:lnSpc>
                <a:spcPct val="150000"/>
              </a:lnSpc>
            </a:pPr>
            <a:r>
              <a:rPr lang="he-IL" dirty="0" smtClean="0">
                <a:cs typeface="+mj-cs"/>
              </a:rPr>
              <a:t>פנסיית החובה פוגעת בקבוצות </a:t>
            </a:r>
            <a:r>
              <a:rPr lang="he-IL" dirty="0">
                <a:cs typeface="+mj-cs"/>
              </a:rPr>
              <a:t>החלשות בשוק </a:t>
            </a:r>
            <a:r>
              <a:rPr lang="he-IL" dirty="0" smtClean="0">
                <a:cs typeface="+mj-cs"/>
              </a:rPr>
              <a:t>העבודה – בפרטים ששכרם נמוך מסף המס, ו/או מפרנסים יחידים.</a:t>
            </a:r>
          </a:p>
          <a:p>
            <a:pPr algn="r" rtl="1">
              <a:lnSpc>
                <a:spcPct val="150000"/>
              </a:lnSpc>
            </a:pPr>
            <a:r>
              <a:rPr lang="he-IL" dirty="0" smtClean="0">
                <a:cs typeface="+mj-cs"/>
              </a:rPr>
              <a:t>פגיעה בהכנסות המהוונות - פרטים אלו יסבלו מהפסד כספי בגין </a:t>
            </a:r>
            <a:r>
              <a:rPr lang="he-IL" dirty="0">
                <a:cs typeface="+mj-cs"/>
              </a:rPr>
              <a:t>קיזוז קצבת הפנסיה שלהם מהגמלה להשלמת ההכנסה לה הם זכאים. </a:t>
            </a:r>
          </a:p>
          <a:p>
            <a:pPr algn="r" rtl="1">
              <a:lnSpc>
                <a:spcPct val="150000"/>
              </a:lnSpc>
            </a:pPr>
            <a:r>
              <a:rPr lang="he-IL" dirty="0" smtClean="0">
                <a:cs typeface="+mj-cs"/>
              </a:rPr>
              <a:t>פגיעה בהחלקת התצרוכת – הקטנת ההכנסות </a:t>
            </a:r>
            <a:r>
              <a:rPr lang="he-IL" dirty="0">
                <a:cs typeface="+mj-cs"/>
              </a:rPr>
              <a:t>בשנים בהן ההכנסה הפנויה </a:t>
            </a:r>
            <a:r>
              <a:rPr lang="he-IL" dirty="0" smtClean="0">
                <a:cs typeface="+mj-cs"/>
              </a:rPr>
              <a:t>לנפש סטנדרטית נמוכה יחסית והגדלתן בתקופות </a:t>
            </a:r>
            <a:r>
              <a:rPr lang="he-IL" dirty="0">
                <a:cs typeface="+mj-cs"/>
              </a:rPr>
              <a:t>בהן היא </a:t>
            </a:r>
            <a:r>
              <a:rPr lang="he-IL" dirty="0" smtClean="0">
                <a:cs typeface="+mj-cs"/>
              </a:rPr>
              <a:t>גבוהה יותר.</a:t>
            </a:r>
          </a:p>
          <a:p>
            <a:pPr marL="0" indent="0" algn="r" rtl="1">
              <a:lnSpc>
                <a:spcPct val="150000"/>
              </a:lnSpc>
              <a:buNone/>
            </a:pPr>
            <a:endParaRPr lang="he-IL" dirty="0">
              <a:cs typeface="+mj-cs"/>
            </a:endParaRPr>
          </a:p>
        </p:txBody>
      </p:sp>
    </p:spTree>
    <p:extLst>
      <p:ext uri="{BB962C8B-B14F-4D97-AF65-F5344CB8AC3E}">
        <p14:creationId xmlns:p14="http://schemas.microsoft.com/office/powerpoint/2010/main" val="32326678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3591" y="274055"/>
            <a:ext cx="7877450" cy="936104"/>
          </a:xfrm>
        </p:spPr>
        <p:txBody>
          <a:bodyPr>
            <a:normAutofit fontScale="90000"/>
          </a:bodyPr>
          <a:lstStyle/>
          <a:p>
            <a:r>
              <a:rPr lang="he-IL" dirty="0" smtClean="0"/>
              <a:t>גובה ההפרשה האופטימלי לפנסית חובה?</a:t>
            </a:r>
            <a:endParaRPr lang="he-IL" dirty="0"/>
          </a:p>
        </p:txBody>
      </p:sp>
      <p:sp>
        <p:nvSpPr>
          <p:cNvPr id="3" name="Content Placeholder 2"/>
          <p:cNvSpPr>
            <a:spLocks noGrp="1"/>
          </p:cNvSpPr>
          <p:nvPr>
            <p:ph idx="1"/>
          </p:nvPr>
        </p:nvSpPr>
        <p:spPr>
          <a:xfrm>
            <a:off x="914400" y="1013552"/>
            <a:ext cx="10653311" cy="5844447"/>
          </a:xfrm>
        </p:spPr>
        <p:txBody>
          <a:bodyPr>
            <a:normAutofit/>
          </a:bodyPr>
          <a:lstStyle/>
          <a:p>
            <a:pPr algn="r" rtl="1">
              <a:lnSpc>
                <a:spcPct val="150000"/>
              </a:lnSpc>
            </a:pPr>
            <a:r>
              <a:rPr lang="he-IL" dirty="0"/>
              <a:t>אופציה </a:t>
            </a:r>
            <a:r>
              <a:rPr lang="he-IL" dirty="0" smtClean="0"/>
              <a:t>א': הפחתת </a:t>
            </a:r>
            <a:r>
              <a:rPr lang="he-IL" dirty="0"/>
              <a:t>שיעורי ההפרשה באופן </a:t>
            </a:r>
            <a:r>
              <a:rPr lang="he-IL" dirty="0" smtClean="0"/>
              <a:t>גורף. </a:t>
            </a:r>
          </a:p>
          <a:p>
            <a:pPr lvl="1" algn="r" rtl="1">
              <a:lnSpc>
                <a:spcPct val="150000"/>
              </a:lnSpc>
            </a:pPr>
            <a:r>
              <a:rPr lang="he-IL" dirty="0" smtClean="0"/>
              <a:t>אם </a:t>
            </a:r>
            <a:r>
              <a:rPr lang="he-IL" dirty="0"/>
              <a:t>מטרת ההסדר הינו להבטיח יחס תחלופה של מאה אחוזים והכנסה חלקה לנפש סטנדרטית, הרי שעבור השליש הנמוך של האוכלוסיה העובדת, שיעור ההפרשה הכולל האופטימלי הוא אחוזים בודדים (0.8% לטיפוס 1, 3.8% לטיפוס 2).</a:t>
            </a:r>
            <a:endParaRPr lang="en-US" dirty="0"/>
          </a:p>
          <a:p>
            <a:pPr algn="r" rtl="1">
              <a:lnSpc>
                <a:spcPct val="150000"/>
              </a:lnSpc>
            </a:pPr>
            <a:r>
              <a:rPr lang="he-IL" dirty="0"/>
              <a:t>אופציה </a:t>
            </a:r>
            <a:r>
              <a:rPr lang="he-IL" dirty="0" smtClean="0"/>
              <a:t>ב':</a:t>
            </a:r>
            <a:r>
              <a:rPr lang="en-US" dirty="0" smtClean="0"/>
              <a:t> </a:t>
            </a:r>
            <a:r>
              <a:rPr lang="he-IL" dirty="0" smtClean="0"/>
              <a:t>אחוז הפרשות עולה עם ההכנסה</a:t>
            </a:r>
          </a:p>
          <a:p>
            <a:pPr lvl="1" algn="r" rtl="1">
              <a:lnSpc>
                <a:spcPct val="150000"/>
              </a:lnSpc>
            </a:pPr>
            <a:r>
              <a:rPr lang="he-IL" dirty="0" smtClean="0"/>
              <a:t>פטור </a:t>
            </a:r>
            <a:r>
              <a:rPr lang="he-IL" dirty="0"/>
              <a:t>מהפרשה עד לרמת שכר מסויימת או שיעור הפרשה נמוך יותר לבעלי הכנסות </a:t>
            </a:r>
            <a:r>
              <a:rPr lang="he-IL" dirty="0" smtClean="0"/>
              <a:t>נמוכות</a:t>
            </a:r>
          </a:p>
          <a:p>
            <a:pPr lvl="1" algn="r" rtl="1">
              <a:lnSpc>
                <a:spcPct val="150000"/>
              </a:lnSpc>
            </a:pPr>
            <a:r>
              <a:rPr lang="he-IL" dirty="0" smtClean="0"/>
              <a:t>דומה </a:t>
            </a:r>
            <a:r>
              <a:rPr lang="he-IL" dirty="0"/>
              <a:t>להסכם שנחתם החודש עם </a:t>
            </a:r>
            <a:r>
              <a:rPr lang="he-IL" dirty="0" smtClean="0"/>
              <a:t>העצמאים לפיו ההפרשה היא 4.45% </a:t>
            </a:r>
            <a:r>
              <a:rPr lang="he-IL" dirty="0"/>
              <a:t>עד חצי מהשכר הממוצע במשק, </a:t>
            </a:r>
            <a:r>
              <a:rPr lang="he-IL" dirty="0" smtClean="0"/>
              <a:t>12.55</a:t>
            </a:r>
            <a:r>
              <a:rPr lang="he-IL" dirty="0"/>
              <a:t>% מהחלק </a:t>
            </a:r>
            <a:r>
              <a:rPr lang="he-IL" dirty="0" smtClean="0"/>
              <a:t>מעל)</a:t>
            </a:r>
            <a:endParaRPr lang="en-US" dirty="0"/>
          </a:p>
        </p:txBody>
      </p:sp>
    </p:spTree>
    <p:extLst>
      <p:ext uri="{BB962C8B-B14F-4D97-AF65-F5344CB8AC3E}">
        <p14:creationId xmlns:p14="http://schemas.microsoft.com/office/powerpoint/2010/main" val="22483352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3591" y="274055"/>
            <a:ext cx="7877450" cy="936104"/>
          </a:xfrm>
        </p:spPr>
        <p:txBody>
          <a:bodyPr>
            <a:normAutofit fontScale="90000"/>
          </a:bodyPr>
          <a:lstStyle/>
          <a:p>
            <a:r>
              <a:rPr lang="he-IL" dirty="0" smtClean="0"/>
              <a:t>גובה ההפרשה האופטימלי לפנסית חובה?</a:t>
            </a:r>
            <a:endParaRPr lang="he-IL" dirty="0"/>
          </a:p>
        </p:txBody>
      </p:sp>
      <p:sp>
        <p:nvSpPr>
          <p:cNvPr id="3" name="Content Placeholder 2"/>
          <p:cNvSpPr>
            <a:spLocks noGrp="1"/>
          </p:cNvSpPr>
          <p:nvPr>
            <p:ph idx="1"/>
          </p:nvPr>
        </p:nvSpPr>
        <p:spPr>
          <a:xfrm>
            <a:off x="1035660" y="1035585"/>
            <a:ext cx="10653311" cy="4566491"/>
          </a:xfrm>
        </p:spPr>
        <p:txBody>
          <a:bodyPr>
            <a:normAutofit/>
          </a:bodyPr>
          <a:lstStyle/>
          <a:p>
            <a:pPr algn="r" rtl="1"/>
            <a:r>
              <a:rPr lang="he-IL" dirty="0" smtClean="0"/>
              <a:t>אופציה ג': אחוז </a:t>
            </a:r>
            <a:r>
              <a:rPr lang="he-IL" dirty="0"/>
              <a:t>הפרשות </a:t>
            </a:r>
            <a:r>
              <a:rPr lang="he-IL" dirty="0" smtClean="0"/>
              <a:t>עולה </a:t>
            </a:r>
            <a:r>
              <a:rPr lang="he-IL" dirty="0"/>
              <a:t>עם הגיל (ולא עם הכנסה). </a:t>
            </a:r>
            <a:endParaRPr lang="he-IL" dirty="0" smtClean="0"/>
          </a:p>
          <a:p>
            <a:pPr lvl="1" algn="r" rtl="1"/>
            <a:r>
              <a:rPr lang="he-IL" dirty="0" smtClean="0"/>
              <a:t>מבנה </a:t>
            </a:r>
            <a:r>
              <a:rPr lang="he-IL" dirty="0"/>
              <a:t>זה תואם את העלייה בהכנסה לנפש סטנדרטית על פני גיל אשר מאפיינת את כל טיפוסי משקי הבית. </a:t>
            </a:r>
            <a:endParaRPr lang="he-IL" dirty="0" smtClean="0"/>
          </a:p>
          <a:p>
            <a:pPr lvl="1" algn="r" rtl="1"/>
            <a:r>
              <a:rPr lang="he-IL" dirty="0" smtClean="0"/>
              <a:t>העלייה </a:t>
            </a:r>
            <a:r>
              <a:rPr lang="he-IL" dirty="0"/>
              <a:t>בהכנסה לנפש סטנדרטית על פני גיל </a:t>
            </a:r>
            <a:r>
              <a:rPr lang="he-IL" dirty="0" smtClean="0"/>
              <a:t>נובעת:</a:t>
            </a:r>
          </a:p>
          <a:p>
            <a:pPr lvl="2" algn="r" rtl="1"/>
            <a:r>
              <a:rPr lang="he-IL" sz="2000" dirty="0" smtClean="0"/>
              <a:t>העליה </a:t>
            </a:r>
            <a:r>
              <a:rPr lang="he-IL" sz="2000" dirty="0"/>
              <a:t>בשכר על פני </a:t>
            </a:r>
            <a:r>
              <a:rPr lang="he-IL" sz="2000" dirty="0" smtClean="0"/>
              <a:t>גיל של </a:t>
            </a:r>
            <a:r>
              <a:rPr lang="he-IL" sz="2000" dirty="0"/>
              <a:t>מרבית העובדים במשק. </a:t>
            </a:r>
            <a:endParaRPr lang="he-IL" sz="2000" dirty="0" smtClean="0"/>
          </a:p>
          <a:p>
            <a:pPr lvl="2" algn="r" rtl="1"/>
            <a:r>
              <a:rPr lang="he-IL" sz="2000" dirty="0" smtClean="0"/>
              <a:t>הירידה </a:t>
            </a:r>
            <a:r>
              <a:rPr lang="he-IL" sz="2000" dirty="0"/>
              <a:t>במספר הנפשות במשק הבית כאשר הילדים גדלים ועוזבים את הבית. </a:t>
            </a:r>
            <a:endParaRPr lang="he-IL" sz="2000" dirty="0" smtClean="0"/>
          </a:p>
          <a:p>
            <a:pPr lvl="2" algn="r" rtl="1"/>
            <a:r>
              <a:rPr lang="he-IL" sz="2000" dirty="0" smtClean="0"/>
              <a:t>הירידה </a:t>
            </a:r>
            <a:r>
              <a:rPr lang="he-IL" sz="2000" dirty="0"/>
              <a:t>בתשלומי המשכנתא </a:t>
            </a:r>
            <a:r>
              <a:rPr lang="he-IL" sz="2000" dirty="0" smtClean="0"/>
              <a:t>עבור </a:t>
            </a:r>
            <a:r>
              <a:rPr lang="he-IL" sz="2000" dirty="0"/>
              <a:t>משקי בית מבוגרים. </a:t>
            </a:r>
            <a:endParaRPr lang="he-IL" sz="2000" dirty="0" smtClean="0"/>
          </a:p>
        </p:txBody>
      </p:sp>
    </p:spTree>
    <p:extLst>
      <p:ext uri="{BB962C8B-B14F-4D97-AF65-F5344CB8AC3E}">
        <p14:creationId xmlns:p14="http://schemas.microsoft.com/office/powerpoint/2010/main" val="16125254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0075" y="0"/>
            <a:ext cx="10018713" cy="1752599"/>
          </a:xfrm>
        </p:spPr>
        <p:txBody>
          <a:bodyPr/>
          <a:lstStyle/>
          <a:p>
            <a:r>
              <a:rPr lang="he-IL" dirty="0" smtClean="0"/>
              <a:t>שיווי משקל חלקי מול מלא</a:t>
            </a:r>
            <a:endParaRPr lang="en-US" dirty="0"/>
          </a:p>
        </p:txBody>
      </p:sp>
      <p:sp>
        <p:nvSpPr>
          <p:cNvPr id="3" name="Content Placeholder 2"/>
          <p:cNvSpPr>
            <a:spLocks noGrp="1"/>
          </p:cNvSpPr>
          <p:nvPr>
            <p:ph idx="1"/>
          </p:nvPr>
        </p:nvSpPr>
        <p:spPr>
          <a:xfrm>
            <a:off x="1496442" y="2046009"/>
            <a:ext cx="10018713" cy="3124201"/>
          </a:xfrm>
        </p:spPr>
        <p:txBody>
          <a:bodyPr/>
          <a:lstStyle/>
          <a:p>
            <a:pPr algn="r" rtl="1">
              <a:lnSpc>
                <a:spcPct val="150000"/>
              </a:lnSpc>
            </a:pPr>
            <a:r>
              <a:rPr lang="he-IL" dirty="0"/>
              <a:t>כל החישובים נעשו בשיווי משקל חלקי, כלומר בהנחה שהמעסיקים לא משנים את השכר </a:t>
            </a:r>
            <a:r>
              <a:rPr lang="he-IL" dirty="0" smtClean="0"/>
              <a:t>והתעסוקה בתגובה להסדר.</a:t>
            </a:r>
          </a:p>
          <a:p>
            <a:pPr algn="r" rtl="1">
              <a:lnSpc>
                <a:spcPct val="150000"/>
              </a:lnSpc>
            </a:pPr>
            <a:r>
              <a:rPr lang="he-IL" dirty="0" smtClean="0"/>
              <a:t>בשיווי משקל מלא, הגידול בתשלומי המעסיק עקב ההפרשה לפנסיה עלול להביא לירידה בשכר (ואף פגיעה בתעסוקה עבור פרטים שעובדים בשכר קרוב לשכר המינימום)</a:t>
            </a:r>
            <a:endParaRPr lang="he-IL" dirty="0"/>
          </a:p>
          <a:p>
            <a:pPr algn="r" rtl="1">
              <a:lnSpc>
                <a:spcPct val="150000"/>
              </a:lnSpc>
            </a:pPr>
            <a:endParaRPr lang="en-US" dirty="0"/>
          </a:p>
        </p:txBody>
      </p:sp>
    </p:spTree>
    <p:extLst>
      <p:ext uri="{BB962C8B-B14F-4D97-AF65-F5344CB8AC3E}">
        <p14:creationId xmlns:p14="http://schemas.microsoft.com/office/powerpoint/2010/main" val="37024439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5415" y="0"/>
            <a:ext cx="10018713" cy="1752599"/>
          </a:xfrm>
        </p:spPr>
        <p:txBody>
          <a:bodyPr/>
          <a:lstStyle/>
          <a:p>
            <a:r>
              <a:rPr lang="he-IL" dirty="0" smtClean="0"/>
              <a:t>סיכום</a:t>
            </a:r>
            <a:endParaRPr lang="en-US" dirty="0"/>
          </a:p>
        </p:txBody>
      </p:sp>
      <p:sp>
        <p:nvSpPr>
          <p:cNvPr id="3" name="Content Placeholder 2"/>
          <p:cNvSpPr>
            <a:spLocks noGrp="1"/>
          </p:cNvSpPr>
          <p:nvPr>
            <p:ph idx="1"/>
          </p:nvPr>
        </p:nvSpPr>
        <p:spPr>
          <a:xfrm>
            <a:off x="1583461" y="1752599"/>
            <a:ext cx="10018713" cy="4483261"/>
          </a:xfrm>
        </p:spPr>
        <p:txBody>
          <a:bodyPr/>
          <a:lstStyle/>
          <a:p>
            <a:pPr algn="r" rtl="1">
              <a:lnSpc>
                <a:spcPct val="150000"/>
              </a:lnSpc>
            </a:pPr>
            <a:r>
              <a:rPr lang="he-IL" dirty="0" smtClean="0"/>
              <a:t>הסדר הפנסיה הנוכחי מייצר הפסד נטו למשקי בית מעוטי הכנסה בשל קיצוץ השלמת ההכנסה ללא תמריצי מס רלוונטיים – מגדיל אי שיוויון</a:t>
            </a:r>
          </a:p>
          <a:p>
            <a:pPr algn="r" rtl="1">
              <a:lnSpc>
                <a:spcPct val="150000"/>
              </a:lnSpc>
            </a:pPr>
            <a:r>
              <a:rPr lang="he-IL" dirty="0" smtClean="0"/>
              <a:t>פגיעה בהחלקת ההכנסה הפנויה של משקי בית מעוטי הכנסה לאורך החיים</a:t>
            </a:r>
          </a:p>
          <a:p>
            <a:pPr algn="r" rtl="1">
              <a:lnSpc>
                <a:spcPct val="150000"/>
              </a:lnSpc>
            </a:pPr>
            <a:r>
              <a:rPr lang="he-IL" dirty="0" smtClean="0"/>
              <a:t>הפגיעה המתוארת במחקר הינה חסם תחתון שכן היא אינה לוקחת בחשבון את האפשרות להורדת שכר ע"י המעסיקים</a:t>
            </a:r>
          </a:p>
          <a:p>
            <a:pPr algn="r" rtl="1">
              <a:lnSpc>
                <a:spcPct val="150000"/>
              </a:lnSpc>
            </a:pPr>
            <a:r>
              <a:rPr lang="he-IL" dirty="0" smtClean="0"/>
              <a:t>ניתן לשפר את ההסדר על ידי הפיכת שיעור ההפרשה לתלוי גיל/ הכנסה</a:t>
            </a:r>
          </a:p>
          <a:p>
            <a:pPr algn="r" rtl="1">
              <a:lnSpc>
                <a:spcPct val="150000"/>
              </a:lnSpc>
            </a:pPr>
            <a:endParaRPr lang="he-IL" dirty="0" smtClean="0"/>
          </a:p>
          <a:p>
            <a:pPr algn="r" rtl="1">
              <a:lnSpc>
                <a:spcPct val="150000"/>
              </a:lnSpc>
            </a:pPr>
            <a:endParaRPr lang="en-US" dirty="0"/>
          </a:p>
        </p:txBody>
      </p:sp>
    </p:spTree>
    <p:extLst>
      <p:ext uri="{BB962C8B-B14F-4D97-AF65-F5344CB8AC3E}">
        <p14:creationId xmlns:p14="http://schemas.microsoft.com/office/powerpoint/2010/main" val="37136285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585" y="268758"/>
            <a:ext cx="7397293" cy="883226"/>
          </a:xfrm>
        </p:spPr>
        <p:txBody>
          <a:bodyPr>
            <a:normAutofit/>
          </a:bodyPr>
          <a:lstStyle/>
          <a:p>
            <a:r>
              <a:rPr lang="he-IL" dirty="0" smtClean="0"/>
              <a:t>2008: </a:t>
            </a:r>
            <a:r>
              <a:rPr lang="he-IL" dirty="0"/>
              <a:t>צו ההרחבה </a:t>
            </a:r>
            <a:r>
              <a:rPr lang="he-IL" dirty="0" smtClean="0"/>
              <a:t>- </a:t>
            </a:r>
            <a:r>
              <a:rPr lang="he-IL" dirty="0"/>
              <a:t>חוק פנסית חובה</a:t>
            </a:r>
          </a:p>
        </p:txBody>
      </p:sp>
      <p:sp>
        <p:nvSpPr>
          <p:cNvPr id="3" name="Content Placeholder 2"/>
          <p:cNvSpPr>
            <a:spLocks noGrp="1"/>
          </p:cNvSpPr>
          <p:nvPr>
            <p:ph idx="1"/>
          </p:nvPr>
        </p:nvSpPr>
        <p:spPr>
          <a:xfrm>
            <a:off x="1999281" y="1556792"/>
            <a:ext cx="7625111" cy="4176464"/>
          </a:xfrm>
        </p:spPr>
        <p:txBody>
          <a:bodyPr>
            <a:normAutofit fontScale="92500"/>
          </a:bodyPr>
          <a:lstStyle/>
          <a:p>
            <a:pPr marL="0" indent="0" algn="r" rtl="1">
              <a:lnSpc>
                <a:spcPct val="150000"/>
              </a:lnSpc>
              <a:buNone/>
            </a:pPr>
            <a:r>
              <a:rPr lang="he-IL" dirty="0">
                <a:cs typeface="+mj-cs"/>
              </a:rPr>
              <a:t>הרציונל מאחורי פנסיית </a:t>
            </a:r>
            <a:r>
              <a:rPr lang="he-IL" dirty="0" smtClean="0">
                <a:cs typeface="+mj-cs"/>
              </a:rPr>
              <a:t>חובה</a:t>
            </a:r>
          </a:p>
          <a:p>
            <a:pPr algn="r" rtl="1">
              <a:lnSpc>
                <a:spcPct val="150000"/>
              </a:lnSpc>
            </a:pPr>
            <a:r>
              <a:rPr lang="he-IL" dirty="0" smtClean="0">
                <a:cs typeface="+mj-cs"/>
              </a:rPr>
              <a:t>חוסר ידע והבנה לגבי הצורך לחסוך והיקף החיסכון הנדרש.</a:t>
            </a:r>
          </a:p>
          <a:p>
            <a:pPr algn="r" rtl="1">
              <a:lnSpc>
                <a:spcPct val="150000"/>
              </a:lnSpc>
            </a:pPr>
            <a:r>
              <a:rPr lang="he-IL" dirty="0" smtClean="0">
                <a:cs typeface="+mj-cs"/>
              </a:rPr>
              <a:t>גם כאשר יש הבנה של הצורך, עלויות </a:t>
            </a:r>
            <a:r>
              <a:rPr lang="he-IL" dirty="0">
                <a:cs typeface="+mj-cs"/>
              </a:rPr>
              <a:t>עסקה גבוהות בפתיחת חיסכון פנסיוני ובקביעת גודלו, הגורמות לפסיביות של </a:t>
            </a:r>
            <a:r>
              <a:rPr lang="he-IL" dirty="0" smtClean="0">
                <a:cs typeface="+mj-cs"/>
              </a:rPr>
              <a:t>העובדים.</a:t>
            </a:r>
          </a:p>
          <a:p>
            <a:pPr algn="r" rtl="1">
              <a:lnSpc>
                <a:spcPct val="150000"/>
              </a:lnSpc>
            </a:pPr>
            <a:r>
              <a:rPr lang="he-IL" dirty="0" smtClean="0">
                <a:cs typeface="+mj-cs"/>
              </a:rPr>
              <a:t>מיעוט חיסכון </a:t>
            </a:r>
            <a:r>
              <a:rPr lang="he-IL" dirty="0">
                <a:cs typeface="+mj-cs"/>
              </a:rPr>
              <a:t>מתוך ידיעה שהממשלה </a:t>
            </a:r>
            <a:r>
              <a:rPr lang="he-IL" dirty="0" smtClean="0">
                <a:cs typeface="+mj-cs"/>
              </a:rPr>
              <a:t>תספק לעובד הכנסה </a:t>
            </a:r>
            <a:r>
              <a:rPr lang="he-IL" dirty="0">
                <a:cs typeface="+mj-cs"/>
              </a:rPr>
              <a:t>מספקת בתקופת הפרישה</a:t>
            </a:r>
          </a:p>
          <a:p>
            <a:pPr>
              <a:lnSpc>
                <a:spcPct val="150000"/>
              </a:lnSpc>
            </a:pPr>
            <a:endParaRPr lang="he-IL" dirty="0"/>
          </a:p>
        </p:txBody>
      </p:sp>
    </p:spTree>
    <p:extLst>
      <p:ext uri="{BB962C8B-B14F-4D97-AF65-F5344CB8AC3E}">
        <p14:creationId xmlns:p14="http://schemas.microsoft.com/office/powerpoint/2010/main" val="30901577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22645" y="2967335"/>
            <a:ext cx="5546710" cy="923330"/>
          </a:xfrm>
          <a:prstGeom prst="rect">
            <a:avLst/>
          </a:prstGeom>
          <a:noFill/>
        </p:spPr>
        <p:txBody>
          <a:bodyPr wrap="none" lIns="91440" tIns="45720" rIns="91440" bIns="45720">
            <a:spAutoFit/>
          </a:bodyPr>
          <a:lstStyle/>
          <a:p>
            <a:pPr algn="ctr"/>
            <a:r>
              <a:rPr lang="he-IL"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תודה על ההקשבה!</a:t>
            </a:r>
          </a:p>
        </p:txBody>
      </p:sp>
    </p:spTree>
    <p:extLst>
      <p:ext uri="{BB962C8B-B14F-4D97-AF65-F5344CB8AC3E}">
        <p14:creationId xmlns:p14="http://schemas.microsoft.com/office/powerpoint/2010/main" val="26183504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7193" y="0"/>
            <a:ext cx="10018713" cy="1752599"/>
          </a:xfrm>
        </p:spPr>
        <p:txBody>
          <a:bodyPr/>
          <a:lstStyle/>
          <a:p>
            <a:r>
              <a:rPr lang="he-IL" dirty="0" smtClean="0"/>
              <a:t>גיל פרישה</a:t>
            </a:r>
            <a:endParaRPr lang="en-US" dirty="0"/>
          </a:p>
        </p:txBody>
      </p:sp>
      <p:sp>
        <p:nvSpPr>
          <p:cNvPr id="3" name="Content Placeholder 2"/>
          <p:cNvSpPr>
            <a:spLocks noGrp="1"/>
          </p:cNvSpPr>
          <p:nvPr>
            <p:ph idx="1"/>
          </p:nvPr>
        </p:nvSpPr>
        <p:spPr>
          <a:xfrm>
            <a:off x="1594669" y="3991302"/>
            <a:ext cx="10018713" cy="3124201"/>
          </a:xfrm>
        </p:spPr>
        <p:txBody>
          <a:bodyPr/>
          <a:lstStyle/>
          <a:p>
            <a:endParaRPr lang="he-IL" dirty="0" smtClean="0"/>
          </a:p>
          <a:p>
            <a:endParaRPr lang="he-IL" dirty="0"/>
          </a:p>
          <a:p>
            <a:pPr algn="r" rtl="1"/>
            <a:r>
              <a:rPr lang="he-IL" dirty="0" smtClean="0"/>
              <a:t>גיל הפרישה בישראל הוא מהגבוהים בעולם (עם נורבגיה ואיסלנד)</a:t>
            </a:r>
            <a:endParaRPr lang="en-US" dirty="0"/>
          </a:p>
        </p:txBody>
      </p:sp>
      <p:pic>
        <p:nvPicPr>
          <p:cNvPr id="4" name="Picture 3"/>
          <p:cNvPicPr>
            <a:picLocks noChangeAspect="1"/>
          </p:cNvPicPr>
          <p:nvPr/>
        </p:nvPicPr>
        <p:blipFill rotWithShape="1">
          <a:blip r:embed="rId3"/>
          <a:srcRect l="8142" t="24221" r="37886" b="19769"/>
          <a:stretch/>
        </p:blipFill>
        <p:spPr>
          <a:xfrm>
            <a:off x="2053134" y="1132866"/>
            <a:ext cx="8005266" cy="4673023"/>
          </a:xfrm>
          <a:prstGeom prst="rect">
            <a:avLst/>
          </a:prstGeom>
        </p:spPr>
      </p:pic>
    </p:spTree>
    <p:extLst>
      <p:ext uri="{BB962C8B-B14F-4D97-AF65-F5344CB8AC3E}">
        <p14:creationId xmlns:p14="http://schemas.microsoft.com/office/powerpoint/2010/main" val="16209172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0753" y="0"/>
            <a:ext cx="7416823" cy="955234"/>
          </a:xfrm>
        </p:spPr>
        <p:txBody>
          <a:bodyPr>
            <a:normAutofit fontScale="90000"/>
          </a:bodyPr>
          <a:lstStyle/>
          <a:p>
            <a:r>
              <a:rPr lang="he-IL" dirty="0"/>
              <a:t>2008: צו ההרחבה או חוק פנסית חובה</a:t>
            </a:r>
          </a:p>
        </p:txBody>
      </p:sp>
      <p:sp>
        <p:nvSpPr>
          <p:cNvPr id="3" name="Content Placeholder 2"/>
          <p:cNvSpPr>
            <a:spLocks noGrp="1"/>
          </p:cNvSpPr>
          <p:nvPr>
            <p:ph idx="1"/>
          </p:nvPr>
        </p:nvSpPr>
        <p:spPr>
          <a:xfrm>
            <a:off x="1531345" y="1189822"/>
            <a:ext cx="8901628" cy="5668178"/>
          </a:xfrm>
        </p:spPr>
        <p:txBody>
          <a:bodyPr>
            <a:normAutofit/>
          </a:bodyPr>
          <a:lstStyle/>
          <a:p>
            <a:pPr algn="r" rtl="1">
              <a:lnSpc>
                <a:spcPct val="150000"/>
              </a:lnSpc>
            </a:pPr>
            <a:r>
              <a:rPr lang="he-IL" dirty="0" smtClean="0">
                <a:cs typeface="+mj-cs"/>
              </a:rPr>
              <a:t>חובת ביטוח </a:t>
            </a:r>
            <a:r>
              <a:rPr lang="he-IL" dirty="0">
                <a:cs typeface="+mj-cs"/>
              </a:rPr>
              <a:t>פנסיוני לכל עובד </a:t>
            </a:r>
            <a:endParaRPr lang="he-IL" dirty="0" smtClean="0">
              <a:cs typeface="+mj-cs"/>
            </a:endParaRPr>
          </a:p>
          <a:p>
            <a:pPr algn="r" rtl="1">
              <a:lnSpc>
                <a:spcPct val="150000"/>
              </a:lnSpc>
            </a:pPr>
            <a:r>
              <a:rPr lang="he-IL" dirty="0" smtClean="0">
                <a:cs typeface="+mj-cs"/>
              </a:rPr>
              <a:t>הפרשות של 18.5% מהשכר (הדרגתית מ 2.5% בשנת 2008)</a:t>
            </a:r>
            <a:endParaRPr lang="en-US" dirty="0" smtClean="0">
              <a:cs typeface="+mj-cs"/>
            </a:endParaRPr>
          </a:p>
          <a:p>
            <a:pPr algn="r" rtl="1">
              <a:lnSpc>
                <a:spcPct val="150000"/>
              </a:lnSpc>
            </a:pPr>
            <a:r>
              <a:rPr lang="he-IL" dirty="0"/>
              <a:t>שליש מההפרשה לפנסיה מנוכה משכר העובד</a:t>
            </a:r>
            <a:r>
              <a:rPr lang="en-US" dirty="0"/>
              <a:t> </a:t>
            </a:r>
            <a:r>
              <a:rPr lang="he-IL" dirty="0"/>
              <a:t> (6%) ושני שלישים משולמים ישירות על יד המעסיק (6.5% הפקדות מעסיק, 6% פיצויים)</a:t>
            </a:r>
          </a:p>
          <a:p>
            <a:pPr algn="r" rtl="1">
              <a:lnSpc>
                <a:spcPct val="150000"/>
              </a:lnSpc>
            </a:pPr>
            <a:r>
              <a:rPr lang="he-IL" dirty="0" smtClean="0">
                <a:cs typeface="+mj-cs"/>
              </a:rPr>
              <a:t>חובת </a:t>
            </a:r>
            <a:r>
              <a:rPr lang="he-IL" dirty="0">
                <a:cs typeface="+mj-cs"/>
              </a:rPr>
              <a:t>ההפרשה לפנסיה חלה על שכר העובד עד לרמת </a:t>
            </a:r>
            <a:r>
              <a:rPr lang="he-IL" dirty="0" smtClean="0">
                <a:cs typeface="+mj-cs"/>
              </a:rPr>
              <a:t>השכר הממוצע </a:t>
            </a:r>
            <a:r>
              <a:rPr lang="he-IL" dirty="0">
                <a:cs typeface="+mj-cs"/>
              </a:rPr>
              <a:t>במשק </a:t>
            </a:r>
            <a:r>
              <a:rPr lang="he-IL" dirty="0" smtClean="0">
                <a:cs typeface="+mj-cs"/>
              </a:rPr>
              <a:t>(עבור</a:t>
            </a:r>
            <a:r>
              <a:rPr lang="he-IL" dirty="0" smtClean="0"/>
              <a:t> 70</a:t>
            </a:r>
            <a:r>
              <a:rPr lang="he-IL" dirty="0"/>
              <a:t>% מהשכירים </a:t>
            </a:r>
            <a:r>
              <a:rPr lang="he-IL" dirty="0" smtClean="0"/>
              <a:t>חובת </a:t>
            </a:r>
            <a:r>
              <a:rPr lang="he-IL" dirty="0"/>
              <a:t>ההפרשה חלה על כל </a:t>
            </a:r>
            <a:r>
              <a:rPr lang="he-IL" dirty="0" smtClean="0"/>
              <a:t>השכר</a:t>
            </a:r>
            <a:r>
              <a:rPr lang="en-US" dirty="0" smtClean="0">
                <a:cs typeface="+mj-cs"/>
              </a:rPr>
              <a:t>(</a:t>
            </a:r>
          </a:p>
        </p:txBody>
      </p:sp>
    </p:spTree>
    <p:extLst>
      <p:ext uri="{BB962C8B-B14F-4D97-AF65-F5344CB8AC3E}">
        <p14:creationId xmlns:p14="http://schemas.microsoft.com/office/powerpoint/2010/main" val="2525075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6176" y="1"/>
            <a:ext cx="10018713" cy="1428750"/>
          </a:xfrm>
        </p:spPr>
        <p:txBody>
          <a:bodyPr/>
          <a:lstStyle/>
          <a:p>
            <a:r>
              <a:rPr lang="he-IL" dirty="0" smtClean="0"/>
              <a:t>השפעת החוק על שיעור החוסכים</a:t>
            </a:r>
            <a:endParaRPr lang="en-US" dirty="0"/>
          </a:p>
        </p:txBody>
      </p:sp>
      <p:pic>
        <p:nvPicPr>
          <p:cNvPr id="4" name="Picture 3"/>
          <p:cNvPicPr>
            <a:picLocks noChangeAspect="1"/>
          </p:cNvPicPr>
          <p:nvPr/>
        </p:nvPicPr>
        <p:blipFill rotWithShape="1">
          <a:blip r:embed="rId3"/>
          <a:srcRect l="27037" t="13277" r="17422" b="4506"/>
          <a:stretch/>
        </p:blipFill>
        <p:spPr>
          <a:xfrm>
            <a:off x="2787269" y="1207236"/>
            <a:ext cx="6786390" cy="5650764"/>
          </a:xfrm>
          <a:prstGeom prst="rect">
            <a:avLst/>
          </a:prstGeom>
        </p:spPr>
      </p:pic>
      <p:sp>
        <p:nvSpPr>
          <p:cNvPr id="5" name="TextBox 4"/>
          <p:cNvSpPr txBox="1"/>
          <p:nvPr/>
        </p:nvSpPr>
        <p:spPr>
          <a:xfrm>
            <a:off x="9798892" y="6550223"/>
            <a:ext cx="2655631" cy="307777"/>
          </a:xfrm>
          <a:prstGeom prst="rect">
            <a:avLst/>
          </a:prstGeom>
          <a:noFill/>
        </p:spPr>
        <p:txBody>
          <a:bodyPr wrap="square" rtlCol="0">
            <a:spAutoFit/>
          </a:bodyPr>
          <a:lstStyle/>
          <a:p>
            <a:r>
              <a:rPr lang="he-IL" sz="1400" dirty="0" smtClean="0"/>
              <a:t>הלשכה המרכזית לסטטיסטיקה</a:t>
            </a:r>
            <a:endParaRPr lang="en-US" sz="1400" dirty="0"/>
          </a:p>
        </p:txBody>
      </p:sp>
      <p:sp>
        <p:nvSpPr>
          <p:cNvPr id="3" name="TextBox 2"/>
          <p:cNvSpPr txBox="1"/>
          <p:nvPr/>
        </p:nvSpPr>
        <p:spPr>
          <a:xfrm>
            <a:off x="5932170" y="4149090"/>
            <a:ext cx="3211831" cy="1615827"/>
          </a:xfrm>
          <a:prstGeom prst="rect">
            <a:avLst/>
          </a:prstGeom>
          <a:noFill/>
        </p:spPr>
        <p:txBody>
          <a:bodyPr wrap="square" rtlCol="0">
            <a:spAutoFit/>
          </a:bodyPr>
          <a:lstStyle/>
          <a:p>
            <a:pPr algn="r" rtl="1">
              <a:lnSpc>
                <a:spcPct val="150000"/>
              </a:lnSpc>
            </a:pPr>
            <a:r>
              <a:rPr lang="he-IL" b="1" dirty="0"/>
              <a:t>למעלה מ 90% </a:t>
            </a:r>
            <a:r>
              <a:rPr lang="he-IL" b="1" dirty="0" smtClean="0"/>
              <a:t>מהמצטרפים </a:t>
            </a:r>
            <a:r>
              <a:rPr lang="he-IL" b="1" dirty="0"/>
              <a:t>החדשים לקרנות הפנסיה הם בעלי הכנסות הנמוכות מ 6000₪.</a:t>
            </a:r>
          </a:p>
          <a:p>
            <a:endParaRPr lang="en-US" dirty="0"/>
          </a:p>
        </p:txBody>
      </p:sp>
    </p:spTree>
    <p:extLst>
      <p:ext uri="{BB962C8B-B14F-4D97-AF65-F5344CB8AC3E}">
        <p14:creationId xmlns:p14="http://schemas.microsoft.com/office/powerpoint/2010/main" val="3999245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029" y="209172"/>
            <a:ext cx="10018713" cy="1752599"/>
          </a:xfrm>
        </p:spPr>
        <p:txBody>
          <a:bodyPr>
            <a:normAutofit/>
          </a:bodyPr>
          <a:lstStyle/>
          <a:p>
            <a:r>
              <a:rPr lang="he-IL" b="1" dirty="0" smtClean="0"/>
              <a:t>שאלות המחקר:</a:t>
            </a:r>
            <a:endParaRPr lang="he-IL" dirty="0"/>
          </a:p>
        </p:txBody>
      </p:sp>
      <p:sp>
        <p:nvSpPr>
          <p:cNvPr id="3" name="Content Placeholder 2"/>
          <p:cNvSpPr>
            <a:spLocks noGrp="1"/>
          </p:cNvSpPr>
          <p:nvPr>
            <p:ph idx="1"/>
          </p:nvPr>
        </p:nvSpPr>
        <p:spPr>
          <a:xfrm>
            <a:off x="2056793" y="1380091"/>
            <a:ext cx="8810787" cy="3603812"/>
          </a:xfrm>
        </p:spPr>
        <p:txBody>
          <a:bodyPr>
            <a:normAutofit fontScale="85000" lnSpcReduction="10000"/>
          </a:bodyPr>
          <a:lstStyle/>
          <a:p>
            <a:pPr marL="0" indent="0" algn="r" rtl="1">
              <a:lnSpc>
                <a:spcPct val="150000"/>
              </a:lnSpc>
              <a:buNone/>
            </a:pPr>
            <a:r>
              <a:rPr lang="he-IL" sz="3500" b="1" dirty="0"/>
              <a:t>האם הפרשה לפנסיית חובה של 18.5% היא אופטימלית</a:t>
            </a:r>
            <a:r>
              <a:rPr lang="he-IL" sz="3500" b="1" dirty="0" smtClean="0"/>
              <a:t>?</a:t>
            </a:r>
          </a:p>
          <a:p>
            <a:pPr algn="r" rtl="1">
              <a:lnSpc>
                <a:spcPct val="150000"/>
              </a:lnSpc>
            </a:pPr>
            <a:r>
              <a:rPr lang="he-IL" b="1" dirty="0"/>
              <a:t>	</a:t>
            </a:r>
            <a:r>
              <a:rPr lang="he-IL" sz="2800" b="1" dirty="0" smtClean="0"/>
              <a:t>יחס תחלופה בהכנסה</a:t>
            </a:r>
          </a:p>
          <a:p>
            <a:pPr algn="r" rtl="1">
              <a:lnSpc>
                <a:spcPct val="150000"/>
              </a:lnSpc>
            </a:pPr>
            <a:r>
              <a:rPr lang="he-IL" sz="2800" b="1" dirty="0" smtClean="0"/>
              <a:t>	החלקת תצרוכת</a:t>
            </a:r>
            <a:r>
              <a:rPr lang="he-IL" sz="2800" b="1" dirty="0"/>
              <a:t/>
            </a:r>
            <a:br>
              <a:rPr lang="he-IL" sz="2800" b="1" dirty="0"/>
            </a:br>
            <a:r>
              <a:rPr lang="he-IL" sz="3500" b="1" dirty="0"/>
              <a:t>איך הסדר פנסיית החובה משפיע על </a:t>
            </a:r>
            <a:r>
              <a:rPr lang="he-IL" sz="3500" b="1" dirty="0" smtClean="0"/>
              <a:t>אי-השיויון</a:t>
            </a:r>
            <a:r>
              <a:rPr lang="he-IL" sz="3500" b="1" dirty="0"/>
              <a:t>? </a:t>
            </a:r>
            <a:endParaRPr lang="he-IL" b="1" dirty="0" smtClean="0"/>
          </a:p>
          <a:p>
            <a:pPr algn="r" rtl="1">
              <a:lnSpc>
                <a:spcPct val="150000"/>
              </a:lnSpc>
            </a:pPr>
            <a:r>
              <a:rPr lang="he-IL" b="1" dirty="0"/>
              <a:t>	</a:t>
            </a:r>
            <a:r>
              <a:rPr lang="he-IL" sz="2800" b="1" dirty="0" smtClean="0"/>
              <a:t>ערך מהוון של הכנסות על פני אופק החיים</a:t>
            </a:r>
          </a:p>
        </p:txBody>
      </p:sp>
      <p:sp>
        <p:nvSpPr>
          <p:cNvPr id="4" name="Rectangle 3"/>
          <p:cNvSpPr/>
          <p:nvPr/>
        </p:nvSpPr>
        <p:spPr>
          <a:xfrm>
            <a:off x="3833894" y="5204100"/>
            <a:ext cx="5256584"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 name="TextBox 4"/>
          <p:cNvSpPr txBox="1"/>
          <p:nvPr/>
        </p:nvSpPr>
        <p:spPr>
          <a:xfrm>
            <a:off x="3741635" y="5376628"/>
            <a:ext cx="5240943" cy="1338828"/>
          </a:xfrm>
          <a:prstGeom prst="rect">
            <a:avLst/>
          </a:prstGeom>
          <a:noFill/>
        </p:spPr>
        <p:txBody>
          <a:bodyPr wrap="square" rtlCol="1">
            <a:spAutoFit/>
          </a:bodyPr>
          <a:lstStyle/>
          <a:p>
            <a:pPr algn="r">
              <a:lnSpc>
                <a:spcPct val="150000"/>
              </a:lnSpc>
            </a:pPr>
            <a:r>
              <a:rPr lang="he-IL" b="1" dirty="0" smtClean="0">
                <a:solidFill>
                  <a:schemeClr val="bg1"/>
                </a:solidFill>
                <a:cs typeface="+mj-cs"/>
              </a:rPr>
              <a:t>יחס </a:t>
            </a:r>
            <a:r>
              <a:rPr lang="he-IL" b="1" dirty="0">
                <a:solidFill>
                  <a:schemeClr val="bg1"/>
                </a:solidFill>
                <a:cs typeface="+mj-cs"/>
              </a:rPr>
              <a:t>תחלופה בהכנסה - היחס בין ההכנסה לאחר הפרישה (סכום הפנסיה החודשית) וההכנסה לפני הפרישה (השכר החודשי בתקופת העבודה).</a:t>
            </a:r>
          </a:p>
        </p:txBody>
      </p:sp>
    </p:spTree>
    <p:extLst>
      <p:ext uri="{BB962C8B-B14F-4D97-AF65-F5344CB8AC3E}">
        <p14:creationId xmlns:p14="http://schemas.microsoft.com/office/powerpoint/2010/main" val="28733871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8284" y="768091"/>
            <a:ext cx="7662264" cy="4405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958493" y="0"/>
            <a:ext cx="8424936" cy="829325"/>
          </a:xfrm>
        </p:spPr>
        <p:txBody>
          <a:bodyPr>
            <a:normAutofit/>
          </a:bodyPr>
          <a:lstStyle/>
          <a:p>
            <a:r>
              <a:rPr lang="he-IL" sz="3600" dirty="0" smtClean="0"/>
              <a:t>לפני ההסדר: בני </a:t>
            </a:r>
            <a:r>
              <a:rPr lang="he-IL" sz="3600" dirty="0"/>
              <a:t>65+ מתחת לקו העוני</a:t>
            </a:r>
          </a:p>
        </p:txBody>
      </p:sp>
      <p:sp>
        <p:nvSpPr>
          <p:cNvPr id="7" name="Content Placeholder 2"/>
          <p:cNvSpPr>
            <a:spLocks noGrp="1"/>
          </p:cNvSpPr>
          <p:nvPr>
            <p:ph idx="1"/>
          </p:nvPr>
        </p:nvSpPr>
        <p:spPr>
          <a:xfrm>
            <a:off x="1101687" y="5072863"/>
            <a:ext cx="9918212" cy="1578389"/>
          </a:xfrm>
        </p:spPr>
        <p:txBody>
          <a:bodyPr>
            <a:normAutofit fontScale="85000" lnSpcReduction="10000"/>
          </a:bodyPr>
          <a:lstStyle/>
          <a:p>
            <a:pPr algn="r" rtl="1">
              <a:lnSpc>
                <a:spcPct val="110000"/>
              </a:lnSpc>
            </a:pPr>
            <a:r>
              <a:rPr lang="he-IL" dirty="0" smtClean="0"/>
              <a:t>2010 ישראל: 65+ מתחת לקן העוני 20.8% (באוכ' 20.9%)</a:t>
            </a:r>
          </a:p>
          <a:p>
            <a:pPr algn="r" rtl="1">
              <a:lnSpc>
                <a:spcPct val="110000"/>
              </a:lnSpc>
            </a:pPr>
            <a:r>
              <a:rPr lang="he-IL" dirty="0" smtClean="0"/>
              <a:t>2010 </a:t>
            </a:r>
            <a:r>
              <a:rPr lang="en-US" dirty="0" smtClean="0"/>
              <a:t>OECD</a:t>
            </a:r>
            <a:r>
              <a:rPr lang="he-IL" dirty="0"/>
              <a:t>: </a:t>
            </a:r>
            <a:r>
              <a:rPr lang="he-IL" dirty="0" smtClean="0"/>
              <a:t>65+ </a:t>
            </a:r>
            <a:r>
              <a:rPr lang="he-IL" dirty="0"/>
              <a:t>מתחת לקן העוני </a:t>
            </a:r>
            <a:r>
              <a:rPr lang="he-IL" dirty="0" smtClean="0"/>
              <a:t>12.8% </a:t>
            </a:r>
            <a:r>
              <a:rPr lang="he-IL" dirty="0"/>
              <a:t>(באוכ' </a:t>
            </a:r>
            <a:r>
              <a:rPr lang="he-IL" dirty="0" smtClean="0"/>
              <a:t>11.3%)</a:t>
            </a:r>
          </a:p>
          <a:p>
            <a:pPr algn="r" rtl="1">
              <a:lnSpc>
                <a:spcPct val="110000"/>
              </a:lnSpc>
            </a:pPr>
            <a:r>
              <a:rPr lang="he-IL" dirty="0" smtClean="0"/>
              <a:t>שיעור בני 65+ מתחת לקו העוני הוא תוצאה של שוק העבודה ולא של מבנה מערכת הפנסיה</a:t>
            </a:r>
            <a:endParaRPr lang="he-IL" dirty="0"/>
          </a:p>
        </p:txBody>
      </p:sp>
      <p:sp>
        <p:nvSpPr>
          <p:cNvPr id="5" name="TextBox 4"/>
          <p:cNvSpPr txBox="1"/>
          <p:nvPr/>
        </p:nvSpPr>
        <p:spPr>
          <a:xfrm>
            <a:off x="7688043" y="6550223"/>
            <a:ext cx="4536504" cy="307777"/>
          </a:xfrm>
          <a:prstGeom prst="rect">
            <a:avLst/>
          </a:prstGeom>
          <a:noFill/>
        </p:spPr>
        <p:txBody>
          <a:bodyPr wrap="square" rtlCol="1">
            <a:spAutoFit/>
          </a:bodyPr>
          <a:lstStyle/>
          <a:p>
            <a:pPr algn="r" rtl="1"/>
            <a:r>
              <a:rPr lang="he-IL" sz="1400" dirty="0"/>
              <a:t>מקור: </a:t>
            </a:r>
            <a:r>
              <a:rPr lang="en-US" sz="1400" dirty="0"/>
              <a:t>OECD pension at a glance 2013</a:t>
            </a:r>
            <a:endParaRPr lang="he-IL" sz="1400" dirty="0"/>
          </a:p>
        </p:txBody>
      </p:sp>
      <p:sp>
        <p:nvSpPr>
          <p:cNvPr id="4" name="Oval 3"/>
          <p:cNvSpPr/>
          <p:nvPr/>
        </p:nvSpPr>
        <p:spPr>
          <a:xfrm>
            <a:off x="9235246" y="2970991"/>
            <a:ext cx="298756" cy="1639624"/>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7483247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371116" y="785786"/>
            <a:ext cx="7325285" cy="771006"/>
          </a:xfrm>
        </p:spPr>
        <p:txBody>
          <a:bodyPr>
            <a:normAutofit/>
          </a:bodyPr>
          <a:lstStyle/>
          <a:p>
            <a:r>
              <a:rPr lang="he-IL" dirty="0" smtClean="0"/>
              <a:t>שינויים על פני זמן</a:t>
            </a:r>
            <a:endParaRPr lang="he-IL" dirty="0"/>
          </a:p>
        </p:txBody>
      </p:sp>
      <p:sp>
        <p:nvSpPr>
          <p:cNvPr id="3" name="Content Placeholder 2"/>
          <p:cNvSpPr>
            <a:spLocks noGrp="1"/>
          </p:cNvSpPr>
          <p:nvPr>
            <p:ph idx="1"/>
          </p:nvPr>
        </p:nvSpPr>
        <p:spPr>
          <a:xfrm>
            <a:off x="2627784" y="1556792"/>
            <a:ext cx="7353324" cy="4094269"/>
          </a:xfrm>
        </p:spPr>
        <p:txBody>
          <a:bodyPr>
            <a:normAutofit/>
          </a:bodyPr>
          <a:lstStyle/>
          <a:p>
            <a:pPr algn="r" rtl="1">
              <a:lnSpc>
                <a:spcPct val="150000"/>
              </a:lnSpc>
            </a:pPr>
            <a:r>
              <a:rPr lang="he-IL" dirty="0" smtClean="0">
                <a:cs typeface="+mj-cs"/>
              </a:rPr>
              <a:t>הכנסת בני 65+ ביחס להכנסת כלל האוכלוסיה עלתה בשני העשורים האחרונים בשיעור הגבוה ביותר במדינות </a:t>
            </a:r>
            <a:r>
              <a:rPr lang="en-US" dirty="0" smtClean="0">
                <a:cs typeface="+mj-cs"/>
              </a:rPr>
              <a:t>OECD</a:t>
            </a:r>
            <a:r>
              <a:rPr lang="he-IL" dirty="0" smtClean="0">
                <a:cs typeface="+mj-cs"/>
              </a:rPr>
              <a:t>*</a:t>
            </a:r>
          </a:p>
          <a:p>
            <a:pPr algn="r" rtl="1">
              <a:lnSpc>
                <a:spcPct val="150000"/>
              </a:lnSpc>
            </a:pPr>
            <a:r>
              <a:rPr lang="he-IL" dirty="0" smtClean="0">
                <a:cs typeface="+mj-cs"/>
              </a:rPr>
              <a:t>שיעור הפרטים מתחת לקו העוני בישראל עלה, אך שיעור הפרטים בני 65+ החיים מתחת לקו העוני ירד.</a:t>
            </a:r>
          </a:p>
        </p:txBody>
      </p:sp>
      <p:sp>
        <p:nvSpPr>
          <p:cNvPr id="8" name="TextBox 7"/>
          <p:cNvSpPr txBox="1"/>
          <p:nvPr/>
        </p:nvSpPr>
        <p:spPr>
          <a:xfrm>
            <a:off x="7460828" y="6334780"/>
            <a:ext cx="5040560" cy="523220"/>
          </a:xfrm>
          <a:prstGeom prst="rect">
            <a:avLst/>
          </a:prstGeom>
          <a:noFill/>
        </p:spPr>
        <p:txBody>
          <a:bodyPr wrap="square" rtlCol="1">
            <a:spAutoFit/>
          </a:bodyPr>
          <a:lstStyle/>
          <a:p>
            <a:pPr marL="285750" indent="-285750" algn="r" rtl="1">
              <a:buFont typeface="Arial" pitchFamily="34" charset="0"/>
              <a:buChar char="•"/>
            </a:pPr>
            <a:r>
              <a:rPr lang="he-IL" sz="1400" dirty="0"/>
              <a:t>יחד עם ניו זילנד ופורטוגל, עליה של מעל 10% מ 85% ל 95%</a:t>
            </a:r>
          </a:p>
          <a:p>
            <a:pPr marL="285750" indent="-285750" algn="r" rtl="1">
              <a:buFont typeface="Arial" pitchFamily="34" charset="0"/>
              <a:buChar char="•"/>
            </a:pPr>
            <a:r>
              <a:rPr lang="he-IL" sz="1400" dirty="0"/>
              <a:t>מקור: </a:t>
            </a:r>
            <a:r>
              <a:rPr lang="en-US" sz="1400" dirty="0"/>
              <a:t>OECD pension at a glance 2013</a:t>
            </a:r>
            <a:endParaRPr lang="he-IL" sz="1400" dirty="0"/>
          </a:p>
        </p:txBody>
      </p:sp>
    </p:spTree>
    <p:extLst>
      <p:ext uri="{BB962C8B-B14F-4D97-AF65-F5344CB8AC3E}">
        <p14:creationId xmlns:p14="http://schemas.microsoft.com/office/powerpoint/2010/main" val="918230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3995" y="51999"/>
            <a:ext cx="8372991" cy="720080"/>
          </a:xfrm>
        </p:spPr>
        <p:txBody>
          <a:bodyPr>
            <a:normAutofit fontScale="90000"/>
          </a:bodyPr>
          <a:lstStyle/>
          <a:p>
            <a:r>
              <a:rPr lang="he-IL" dirty="0" smtClean="0"/>
              <a:t>לפני ההסדר: הכנסה בקרב בני 65+:מקורות</a:t>
            </a:r>
            <a:endParaRPr lang="he-IL"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202" y="914400"/>
            <a:ext cx="5987866" cy="5827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7655496" y="6576867"/>
            <a:ext cx="4536504" cy="307777"/>
          </a:xfrm>
          <a:prstGeom prst="rect">
            <a:avLst/>
          </a:prstGeom>
          <a:noFill/>
        </p:spPr>
        <p:txBody>
          <a:bodyPr wrap="square" rtlCol="1">
            <a:spAutoFit/>
          </a:bodyPr>
          <a:lstStyle/>
          <a:p>
            <a:pPr algn="r" rtl="1"/>
            <a:r>
              <a:rPr lang="he-IL" sz="1400" dirty="0"/>
              <a:t>מקור: </a:t>
            </a:r>
            <a:r>
              <a:rPr lang="en-US" sz="1400" dirty="0"/>
              <a:t>OECD pension at a glance 2013</a:t>
            </a:r>
            <a:endParaRPr lang="he-IL" sz="1400" dirty="0"/>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72927"/>
          <a:stretch/>
        </p:blipFill>
        <p:spPr bwMode="auto">
          <a:xfrm>
            <a:off x="1233152" y="4055244"/>
            <a:ext cx="9569966" cy="2521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9887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355173" y="81473"/>
            <a:ext cx="8675500" cy="883226"/>
          </a:xfrm>
        </p:spPr>
        <p:txBody>
          <a:bodyPr>
            <a:normAutofit fontScale="90000"/>
          </a:bodyPr>
          <a:lstStyle/>
          <a:p>
            <a:r>
              <a:rPr lang="he-IL" dirty="0" smtClean="0"/>
              <a:t>אחרי ההסדר (14%): יחס התחלופה ברוטו בשכר</a:t>
            </a:r>
            <a:endParaRPr lang="he-IL"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775" y="1736203"/>
            <a:ext cx="11735349" cy="3839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655496" y="6550223"/>
            <a:ext cx="4536504" cy="307777"/>
          </a:xfrm>
          <a:prstGeom prst="rect">
            <a:avLst/>
          </a:prstGeom>
          <a:noFill/>
        </p:spPr>
        <p:txBody>
          <a:bodyPr wrap="square" rtlCol="1">
            <a:spAutoFit/>
          </a:bodyPr>
          <a:lstStyle/>
          <a:p>
            <a:pPr algn="r" rtl="1"/>
            <a:r>
              <a:rPr lang="he-IL" sz="1400" dirty="0"/>
              <a:t>מקור: </a:t>
            </a:r>
            <a:r>
              <a:rPr lang="en-US" sz="1400" dirty="0"/>
              <a:t>OECD pension at a glance 2013</a:t>
            </a:r>
            <a:endParaRPr lang="he-IL" sz="1400" dirty="0"/>
          </a:p>
        </p:txBody>
      </p:sp>
      <p:sp>
        <p:nvSpPr>
          <p:cNvPr id="8" name="TextBox 7"/>
          <p:cNvSpPr txBox="1"/>
          <p:nvPr/>
        </p:nvSpPr>
        <p:spPr>
          <a:xfrm>
            <a:off x="4525701" y="2856272"/>
            <a:ext cx="3494036" cy="461665"/>
          </a:xfrm>
          <a:prstGeom prst="rect">
            <a:avLst/>
          </a:prstGeom>
          <a:noFill/>
        </p:spPr>
        <p:txBody>
          <a:bodyPr wrap="square" rtlCol="1">
            <a:spAutoFit/>
          </a:bodyPr>
          <a:lstStyle/>
          <a:p>
            <a:r>
              <a:rPr lang="he-IL" sz="2400" b="1" dirty="0"/>
              <a:t>0.5 ו 1.5 משכר ממוצע</a:t>
            </a:r>
          </a:p>
        </p:txBody>
      </p:sp>
    </p:spTree>
    <p:extLst>
      <p:ext uri="{BB962C8B-B14F-4D97-AF65-F5344CB8AC3E}">
        <p14:creationId xmlns:p14="http://schemas.microsoft.com/office/powerpoint/2010/main" val="1160150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מסמך" ma:contentTypeID="0x0101003938928C2EE15146AFEC6527D0FF9201" ma:contentTypeVersion="1" ma:contentTypeDescription="צור מסמך חדש." ma:contentTypeScope="" ma:versionID="dd2e889350f60607b32dd65ff8bbb292">
  <xsd:schema xmlns:xsd="http://www.w3.org/2001/XMLSchema" xmlns:xs="http://www.w3.org/2001/XMLSchema" xmlns:p="http://schemas.microsoft.com/office/2006/metadata/properties" xmlns:ns1="http://schemas.microsoft.com/sharepoint/v3" targetNamespace="http://schemas.microsoft.com/office/2006/metadata/properties" ma:root="true" ma:fieldsID="75d0be1c5bbf6cd520794c7c6a473994"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מתזמן תאריך התחלה" ma:description="'מתזמן תאריך התחלה' הוא עמודת אתר שיוצרת תכונת הפרסום. היא משמשת לציון התאריך והשעה שבהם יופיע הדף לראשונה בפני מבקרי האתר." ma:hidden="true" ma:internalName="PublishingStartDate">
      <xsd:simpleType>
        <xsd:restriction base="dms:Unknown"/>
      </xsd:simpleType>
    </xsd:element>
    <xsd:element name="PublishingExpirationDate" ma:index="9" nillable="true" ma:displayName="מתזמן תאריך סיום" ma:description="'תזמון תאריך הסיום' הוא עמודת אתר שיוצרת תכונת הפרסום. היא משמשת לציון התאריך והשעה שבהם הדף לא יופיע עוד בפני מבקרי האתר."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סוג תוכן"/>
        <xsd:element ref="dc:title" minOccurs="0" maxOccurs="1" ma:index="4"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2058CC51-9328-4B67-8D9B-5A578E712751}"/>
</file>

<file path=customXml/itemProps2.xml><?xml version="1.0" encoding="utf-8"?>
<ds:datastoreItem xmlns:ds="http://schemas.openxmlformats.org/officeDocument/2006/customXml" ds:itemID="{6831772D-12BC-4E7B-9C43-569BFD7CC8EF}"/>
</file>

<file path=customXml/itemProps3.xml><?xml version="1.0" encoding="utf-8"?>
<ds:datastoreItem xmlns:ds="http://schemas.openxmlformats.org/officeDocument/2006/customXml" ds:itemID="{75163405-593D-41EB-8669-8A668EFCAF69}"/>
</file>

<file path=docProps/app.xml><?xml version="1.0" encoding="utf-8"?>
<Properties xmlns="http://schemas.openxmlformats.org/officeDocument/2006/extended-properties" xmlns:vt="http://schemas.openxmlformats.org/officeDocument/2006/docPropsVTypes">
  <Template/>
  <TotalTime>8206</TotalTime>
  <Words>2379</Words>
  <Application>Microsoft Office PowerPoint</Application>
  <PresentationFormat>Custom</PresentationFormat>
  <Paragraphs>273</Paragraphs>
  <Slides>21</Slides>
  <Notes>19</Notes>
  <HiddenSlides>4</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Parallax</vt:lpstr>
      <vt:lpstr>גובה ההפרשה האופטימלי לפנסיית חובה</vt:lpstr>
      <vt:lpstr>2008: צו ההרחבה - חוק פנסית חובה</vt:lpstr>
      <vt:lpstr>2008: צו ההרחבה או חוק פנסית חובה</vt:lpstr>
      <vt:lpstr>השפעת החוק על שיעור החוסכים</vt:lpstr>
      <vt:lpstr>שאלות המחקר:</vt:lpstr>
      <vt:lpstr>לפני ההסדר: בני 65+ מתחת לקו העוני</vt:lpstr>
      <vt:lpstr>שינויים על פני זמן</vt:lpstr>
      <vt:lpstr>לפני ההסדר: הכנסה בקרב בני 65+:מקורות</vt:lpstr>
      <vt:lpstr>אחרי ההסדר (14%): יחס התחלופה ברוטו בשכר</vt:lpstr>
      <vt:lpstr>אחרי ההסדר (14%): יחס תחלופה ברוטו ונטו</vt:lpstr>
      <vt:lpstr>אחרי ההסדר (14%): יחס התחלופה בחלוקה לפי רבדים</vt:lpstr>
      <vt:lpstr>המחקר</vt:lpstr>
      <vt:lpstr>הנחות המודל ומבחני רגישות</vt:lpstr>
      <vt:lpstr>יחס התחלופה הצפוי למשקי בית נבחרים</vt:lpstr>
      <vt:lpstr>השלכות של הסדר פנסית החובה</vt:lpstr>
      <vt:lpstr>גובה ההפרשה האופטימלי לפנסית חובה?</vt:lpstr>
      <vt:lpstr>גובה ההפרשה האופטימלי לפנסית חובה?</vt:lpstr>
      <vt:lpstr>שיווי משקל חלקי מול מלא</vt:lpstr>
      <vt:lpstr>סיכום</vt:lpstr>
      <vt:lpstr>PowerPoint Presentation</vt:lpstr>
      <vt:lpstr>גיל פרישה</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גובה ההפרשה האופטימלי לפנסיה</dc:title>
  <dc:creator>osnat</dc:creator>
  <cp:lastModifiedBy>Tzabar-Ninyo Vered</cp:lastModifiedBy>
  <cp:revision>74</cp:revision>
  <dcterms:created xsi:type="dcterms:W3CDTF">2016-12-21T10:34:16Z</dcterms:created>
  <dcterms:modified xsi:type="dcterms:W3CDTF">2017-02-23T15:14:03Z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0x0101003938928C2EE15146AFEC6527D0FF9201</vt:lpwstr>
  </property>
</Properties>
</file>