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38" r:id="rId2"/>
    <p:sldId id="1098" r:id="rId3"/>
    <p:sldId id="1104" r:id="rId4"/>
    <p:sldId id="1102" r:id="rId5"/>
    <p:sldId id="764" r:id="rId6"/>
    <p:sldId id="776" r:id="rId7"/>
    <p:sldId id="777" r:id="rId8"/>
    <p:sldId id="1105" r:id="rId9"/>
    <p:sldId id="779" r:id="rId10"/>
    <p:sldId id="787" r:id="rId11"/>
    <p:sldId id="785" r:id="rId12"/>
    <p:sldId id="786" r:id="rId13"/>
    <p:sldId id="788" r:id="rId14"/>
    <p:sldId id="761" r:id="rId15"/>
  </p:sldIdLst>
  <p:sldSz cx="9144000" cy="6858000" type="screen4x3"/>
  <p:notesSz cx="6797675" cy="9928225"/>
  <p:defaultTextStyle>
    <a:defPPr>
      <a:defRPr lang="he-IL"/>
    </a:defPPr>
    <a:lvl1pPr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or Avidor" initials="DA" lastIdx="8" clrIdx="0"/>
  <p:cmAuthor id="2" name="Avihai Lifschitz" initials="AL" lastIdx="5" clrIdx="1">
    <p:extLst>
      <p:ext uri="{19B8F6BF-5375-455C-9EA6-DF929625EA0E}">
        <p15:presenceInfo xmlns:p15="http://schemas.microsoft.com/office/powerpoint/2012/main" userId="4224b816ef3f9c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FF"/>
    <a:srgbClr val="FF6600"/>
    <a:srgbClr val="002A52"/>
    <a:srgbClr val="000C52"/>
    <a:srgbClr val="FF9900"/>
    <a:srgbClr val="008000"/>
    <a:srgbClr val="2D2A52"/>
    <a:srgbClr val="0033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216" autoAdjust="0"/>
    <p:restoredTop sz="91724" autoAdjust="0"/>
  </p:normalViewPr>
  <p:slideViewPr>
    <p:cSldViewPr>
      <p:cViewPr varScale="1">
        <p:scale>
          <a:sx n="103" d="100"/>
          <a:sy n="103" d="100"/>
        </p:scale>
        <p:origin x="1788" y="7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54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51276" y="0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9" y="0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51276" y="9430219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9" y="9430219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2199152-E0E1-4309-BB53-736E53B9448C}" type="slidenum">
              <a:rPr lang="he-IL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66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51276" y="0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9" y="0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109"/>
            <a:ext cx="5438775" cy="446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</a:p>
          <a:p>
            <a:pPr lvl="1"/>
            <a:r>
              <a:rPr lang="he-IL" noProof="0"/>
              <a:t>רמה שנייה</a:t>
            </a:r>
          </a:p>
          <a:p>
            <a:pPr lvl="2"/>
            <a:r>
              <a:rPr lang="he-IL" noProof="0"/>
              <a:t>רמה שלישית</a:t>
            </a:r>
          </a:p>
          <a:p>
            <a:pPr lvl="3"/>
            <a:r>
              <a:rPr lang="he-IL" noProof="0"/>
              <a:t>רמה רביעית</a:t>
            </a:r>
          </a:p>
          <a:p>
            <a:pPr lvl="4"/>
            <a:r>
              <a:rPr lang="he-IL" noProof="0"/>
              <a:t>רמה חמישית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51276" y="9430219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9" y="9430219"/>
            <a:ext cx="2946400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8" tIns="45864" rIns="91728" bIns="45864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8224EA-037D-477C-9EC7-D77A638C6281}" type="slidenum">
              <a:rPr lang="he-IL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989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274">
              <a:defRPr/>
            </a:pP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722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17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27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30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295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he-IL" sz="22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27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476">
              <a:defRPr/>
            </a:pPr>
            <a:r>
              <a:rPr lang="he-IL" dirty="0" smtClean="0"/>
              <a:t>2% הידבקות</a:t>
            </a:r>
            <a:r>
              <a:rPr lang="he-IL" baseline="0" dirty="0" smtClean="0"/>
              <a:t> בממוצע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10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47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317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27476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e-IL" sz="12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https://www.imf.org/external/pubs/ft/weo/2020/01/weodata/weoselgr.aspx</a:t>
            </a:r>
          </a:p>
          <a:p>
            <a:pPr defTabSz="92747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130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r>
              <a:rPr lang="he-IL" sz="2400"/>
              <a:t>;</a:t>
            </a: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993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47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8224EA-037D-477C-9EC7-D77A638C6281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875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47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8224EA-037D-477C-9EC7-D77A638C6281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84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47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8224EA-037D-477C-9EC7-D77A638C6281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13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4342">
              <a:defRPr/>
            </a:pPr>
            <a:endParaRPr lang="en-US" sz="2400" dirty="0"/>
          </a:p>
          <a:p>
            <a:pPr rtl="1"/>
            <a:endParaRPr lang="he-IL" sz="22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287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368690"/>
      </p:ext>
    </p:extLst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DBCEE49-9DF0-465B-B6F2-9EF52351CCC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" y="6036852"/>
            <a:ext cx="2504687" cy="821148"/>
            <a:chOff x="-36512" y="4762976"/>
            <a:chExt cx="2880118" cy="826264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F4566579-F56F-4DCD-8AF1-7D5E2B73D4F3}"/>
                </a:ext>
              </a:extLst>
            </p:cNvPr>
            <p:cNvSpPr/>
            <p:nvPr userDrawn="1"/>
          </p:nvSpPr>
          <p:spPr bwMode="auto">
            <a:xfrm>
              <a:off x="-36512" y="4762976"/>
              <a:ext cx="2880118" cy="826264"/>
            </a:xfrm>
            <a:prstGeom prst="rtTriangle">
              <a:avLst/>
            </a:prstGeom>
            <a:solidFill>
              <a:srgbClr val="002A52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A3FAF85-62D7-40A0-B5F3-95D7C98077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80" t="31259" r="20789" b="44889"/>
            <a:stretch/>
          </p:blipFill>
          <p:spPr>
            <a:xfrm>
              <a:off x="-36512" y="5085184"/>
              <a:ext cx="1728192" cy="504056"/>
            </a:xfrm>
            <a:prstGeom prst="rect">
              <a:avLst/>
            </a:prstGeom>
            <a:noFill/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A8633D7-83EC-4A34-A68E-9837DFB27B9A}"/>
              </a:ext>
            </a:extLst>
          </p:cNvPr>
          <p:cNvSpPr txBox="1"/>
          <p:nvPr userDrawn="1"/>
        </p:nvSpPr>
        <p:spPr>
          <a:xfrm>
            <a:off x="1619672" y="6669360"/>
            <a:ext cx="360040" cy="18466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fld id="{F3975508-7808-46CA-A9F7-D26EAE41C36B}" type="slidenum">
              <a:rPr lang="he-IL" sz="1200" smtClean="0">
                <a:solidFill>
                  <a:schemeClr val="bg1"/>
                </a:solidFill>
              </a:r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advTm="10000"/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89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77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566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754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891" indent="-342891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71" indent="-228594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60" indent="-228594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349" indent="-228594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537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726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914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103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843679"/>
            <a:ext cx="9144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6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מכת הקורונה:</a:t>
            </a:r>
          </a:p>
          <a:p>
            <a:pPr>
              <a:spcBef>
                <a:spcPct val="0"/>
              </a:spcBef>
              <a:defRPr/>
            </a:pPr>
            <a:r>
              <a:rPr lang="he-IL" sz="6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מה קרה? מה </a:t>
            </a:r>
            <a:r>
              <a:rPr lang="he-IL" sz="60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צפ</a:t>
            </a:r>
            <a:r>
              <a:rPr lang="he-IL" sz="6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ו</a:t>
            </a:r>
            <a:r>
              <a:rPr lang="he-IL" sz="60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י</a:t>
            </a:r>
            <a:r>
              <a:rPr lang="he-IL" sz="6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? </a:t>
            </a:r>
          </a:p>
          <a:p>
            <a:pPr>
              <a:spcBef>
                <a:spcPct val="0"/>
              </a:spcBef>
              <a:defRPr/>
            </a:pPr>
            <a:r>
              <a:rPr lang="he-IL" sz="6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איך מומלץ להמשיך?</a:t>
            </a:r>
          </a:p>
          <a:p>
            <a:pPr>
              <a:spcBef>
                <a:spcPct val="0"/>
              </a:spcBef>
              <a:defRPr/>
            </a:pPr>
            <a:endParaRPr lang="he-IL" sz="30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he-IL" sz="3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פרופ' צבי אקשטיין</a:t>
            </a:r>
          </a:p>
          <a:p>
            <a:pPr>
              <a:spcBef>
                <a:spcPct val="0"/>
              </a:spcBef>
              <a:defRPr/>
            </a:pPr>
            <a:endParaRPr lang="he-IL" sz="30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he-IL" sz="3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מכון אהרן למדיניות כלכלית</a:t>
            </a:r>
          </a:p>
          <a:p>
            <a:pPr>
              <a:spcBef>
                <a:spcPct val="0"/>
              </a:spcBef>
              <a:defRPr/>
            </a:pPr>
            <a:r>
              <a:rPr lang="he-IL" sz="3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שולחן עגול, 11 במאי 2020</a:t>
            </a:r>
          </a:p>
        </p:txBody>
      </p:sp>
    </p:spTree>
    <p:extLst>
      <p:ext uri="{BB962C8B-B14F-4D97-AF65-F5344CB8AC3E}">
        <p14:creationId xmlns:p14="http://schemas.microsoft.com/office/powerpoint/2010/main" val="4175919481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-33076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תעסוקה תומכת צמיחה ומצמצמת עוני</a:t>
            </a:r>
          </a:p>
          <a:p>
            <a:pPr>
              <a:spcBef>
                <a:spcPct val="0"/>
              </a:spcBef>
              <a:defRPr/>
            </a:pPr>
            <a:r>
              <a:rPr lang="he-IL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המלצות להיום: </a:t>
            </a:r>
            <a:r>
              <a:rPr lang="he-IL" sz="30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יעדי תעסוקה עם שעות עבודה </a:t>
            </a:r>
            <a:r>
              <a:rPr lang="he-IL" sz="3000" b="1" dirty="0" err="1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מירביות</a:t>
            </a:r>
            <a:endParaRPr lang="he-IL" sz="30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245600"/>
            <a:ext cx="8640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קביעת יעדים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כמותיים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ומדידים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ככלי למדיניות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כלכלית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מלווה באמצעים</a:t>
            </a:r>
          </a:p>
          <a:p>
            <a:pPr marL="457200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היעד: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העלאת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שיעור התעסוקה ל-72%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עם שעות עבודה </a:t>
            </a:r>
            <a:r>
              <a:rPr lang="he-IL" sz="2400" b="1" dirty="0" err="1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מירביות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עד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אוקטובר (גילאי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25-64)</a:t>
            </a:r>
          </a:p>
          <a:p>
            <a:pPr marL="914400" lvl="1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יעד משנה: סיום חל"ת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עד אוקטובר (חזרה לנורמה)</a:t>
            </a:r>
          </a:p>
          <a:p>
            <a:pPr marL="914400" lvl="1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דורש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החזרה של כ-800,000 אנשים למעגל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התעסוקה.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lvl="2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יביא את שיעור האבטלה </a:t>
            </a:r>
            <a:r>
              <a:rPr lang="he-IL" sz="2400" dirty="0" err="1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לכ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-9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%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יש לקבוע יעדים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ענפיים/קבוצות אוכלוסייה,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לכל חודש, עד השגת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היעד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r" defTabSz="6858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מכלול הצעדים הדרושים צריך להיות חלק מרכזי בתקציב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2020</a:t>
            </a:r>
            <a:endParaRPr lang="he-IL" sz="2400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18966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עקרונות למדיניות תמיכה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בתעסוקה בחודשים הקרובים</a:t>
            </a:r>
            <a:endParaRPr lang="he-IL" sz="36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245600"/>
            <a:ext cx="8640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כשל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השוק: אי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וודאות כלכלית ובריאותית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,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גורמת לביקוש נמוך לתעסוקה ולתצרוכת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היעד: </a:t>
            </a:r>
            <a:r>
              <a:rPr lang="he-IL" sz="2400" dirty="0" err="1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מיקסום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סה"כ שעות העבודה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בעלות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מינימלית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עדיפות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להחזרת עובדים למעסיקים הנוכחיים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(מודל חיפוש והתאמה)*</a:t>
            </a:r>
            <a:endParaRPr lang="he-IL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ההמלצה</a:t>
            </a:r>
            <a:r>
              <a:rPr lang="he-IL" sz="2400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 - הורדת עלות העסקה למעסיקים ולעובדים בחל"ת/אבטלה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: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אפשרות להחזרה מחל"ת/אבטלה לחצי משרה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(דמי אבטלה על החצי השני)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אופציה לעובד לוויתור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זמני על הפרשות לפנסיה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(לשכר עד 6,500 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₪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</a:t>
            </a:r>
            <a:endParaRPr lang="he-IL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מענק עבור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החזרת עובד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מחל"ת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למשרה מלאה**</a:t>
            </a:r>
            <a:endParaRPr lang="he-IL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פיצוי קטן למעסיקים שלא הוציאו עובדים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לחל"ת, בכפוף לירידה במחזור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מתנגד למדיניות של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סכום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קבוע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עבור שכירת עובד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- עלות גבוהה לשעת עבודה עקב עידוד פיצול משרות ותחלופת עובדים</a:t>
            </a:r>
            <a:endParaRPr lang="he-IL" sz="2400" b="1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19672" y="6334780"/>
            <a:ext cx="75243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r">
              <a:defRPr/>
            </a:pPr>
            <a:r>
              <a:rPr kumimoji="0" lang="he-IL" altLang="he-I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** </a:t>
            </a:r>
            <a:r>
              <a:rPr lang="he-IL" sz="1400" dirty="0">
                <a:solidFill>
                  <a:srgbClr val="002060"/>
                </a:solidFill>
                <a:latin typeface="Georgia" pitchFamily="18" charset="0"/>
              </a:rPr>
              <a:t>אופציה לעובד לחלוק עם המעסיק; בכפוף לקריטריונים - ירידה </a:t>
            </a:r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</a:rPr>
              <a:t>במחזור, </a:t>
            </a:r>
            <a:r>
              <a:rPr lang="he-IL" sz="1400" dirty="0">
                <a:solidFill>
                  <a:srgbClr val="002060"/>
                </a:solidFill>
                <a:latin typeface="Georgia" pitchFamily="18" charset="0"/>
              </a:rPr>
              <a:t>התחייבות להחזרת העובד לתקופה מינימלית </a:t>
            </a:r>
            <a:r>
              <a:rPr lang="he-IL" sz="1400" dirty="0" err="1">
                <a:solidFill>
                  <a:srgbClr val="002060"/>
                </a:solidFill>
                <a:latin typeface="Georgia" pitchFamily="18" charset="0"/>
              </a:rPr>
              <a:t>וכו</a:t>
            </a:r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</a:rPr>
              <a:t>'.</a:t>
            </a:r>
            <a:endParaRPr kumimoji="0" lang="en-US" altLang="he-IL" sz="14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19672" y="6073551"/>
            <a:ext cx="75243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* בהנחה שהביקוש למשרה מלאה יכול להתחלק למשרות חלקיות.</a:t>
            </a:r>
            <a:endParaRPr kumimoji="0" lang="en-US" altLang="he-IL" sz="14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368750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-1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תמיכה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בתעסוקה (לעתיד במשבר):</a:t>
            </a:r>
          </a:p>
          <a:p>
            <a:pPr>
              <a:spcBef>
                <a:spcPct val="0"/>
              </a:spcBef>
              <a:defRPr/>
            </a:pP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חל"ת גמיש</a:t>
            </a:r>
            <a:endParaRPr lang="he-IL" sz="36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000" y="1245600"/>
            <a:ext cx="8640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המודל הגרמני-אוסטרי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לשוק העבודה (</a:t>
            </a:r>
            <a:r>
              <a:rPr lang="en-US" sz="2400" b="1" dirty="0" err="1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Kurzarbeit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):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המעסיק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יכול לצמצם את היקף המשרה של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העובד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העובד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מקבל פיצוי השקול לדמי אבטלה על חלק המשרה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שאבד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בספרות נמצא שמודל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זה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תרם ליציבות שוק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העבודה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בגרמניה במשבר 2008-9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ההמלצה בישראל: </a:t>
            </a:r>
            <a:r>
              <a:rPr lang="he-IL" sz="2400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לאמץ היום מנגנון </a:t>
            </a:r>
            <a:r>
              <a:rPr lang="he-IL" sz="2400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חל"ת </a:t>
            </a:r>
            <a:r>
              <a:rPr lang="he-IL" sz="2400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גמיש הדומה למודל הגרמני, שיהיה ברור לזעזועים בעתיד:</a:t>
            </a:r>
            <a:endParaRPr lang="he-IL" sz="2400" b="1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מאפשר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גמישות בשוק העבודה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בזמן המשבר וביציאה ממנו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שומר על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הזיקה בין העובד למעסיק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(ערך ה-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match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 עבור מירב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העובדים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שומר על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יציבות בשוק העבודה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לאורך המשבר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הערה: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יתכן שהעלות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גבוהה יותר משל מנגנון </a:t>
            </a:r>
            <a:r>
              <a:rPr lang="he-IL" sz="2400" dirty="0" err="1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החל"ת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הנוכחי, אבל התרומה לצמיחה גבוהה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יותר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59706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כלי מדיניות נוספים ביציאה מהסגר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245600"/>
            <a:ext cx="8640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וודאות לדמי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אבטלה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לאופק התואם את הצפי לחזרה מקסימלית לתעסוקה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צמצום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מהותי של הנטל הבירוקרטי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על עסקים, ובפרט בתחום המסחר והשירותים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הכשרות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מקצועיות למובטלים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, ובפרט הכשרות בתחומי הון אנושי כללי והכשרות בתחומים שיש בהם ביקושים כבר כיום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הסכמה עם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המגזר הציבורי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 על תרומתו למאמץ הכלכלי-חברתי במונחי הורדת שכר לתקופה מוגבלת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(כך שתרומת המגזר הציבורי 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תהיה 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בהלימה להיקף הפגיעה בהכנסות עובדי המגזר הפרטי)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קריטי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-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הכנת התוכנית שתופעל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במקרה של "גל שני" של המגפה: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קביעה והכרזה מראש על מנגנון הפיצוי למעסיקים ולעובדים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צמצום אי הוודאות</a:t>
            </a:r>
          </a:p>
          <a:p>
            <a:pPr marL="914400" lvl="1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צמצום הסיכון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ל-</a:t>
            </a:r>
            <a: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moral 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hazard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החל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מ-2021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- קידום רפורמות ארוכות טווח להעלאת הפריון</a:t>
            </a:r>
            <a:endParaRPr lang="en-US" sz="2400" b="1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0866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3082752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תודה</a:t>
            </a:r>
          </a:p>
        </p:txBody>
      </p:sp>
    </p:spTree>
    <p:extLst>
      <p:ext uri="{BB962C8B-B14F-4D97-AF65-F5344CB8AC3E}">
        <p14:creationId xmlns:p14="http://schemas.microsoft.com/office/powerpoint/2010/main" val="519625750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1DAB02E-5A3B-430B-A88F-EE6D325FD7D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98672" y="1340768"/>
            <a:ext cx="7805776" cy="5038954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43200" y="6565612"/>
            <a:ext cx="7200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הנתונים מעודכנים 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ל-06.05.2020</a:t>
            </a:r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, 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מקור: </a:t>
            </a:r>
            <a:r>
              <a:rPr lang="en-US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https</a:t>
            </a:r>
            <a:r>
              <a:rPr lang="en-US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://www.worldometers.info/coronavirus</a:t>
            </a:r>
            <a:r>
              <a:rPr lang="en-US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/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.</a:t>
            </a:r>
            <a:endParaRPr lang="en-US" altLang="he-IL" sz="1400" dirty="0">
              <a:solidFill>
                <a:srgbClr val="002A52"/>
              </a:solidFill>
              <a:latin typeface="Georgia" panose="02040502050405020303" pitchFamily="18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6C57B3-2942-4701-BFB0-3A7132FAD551}"/>
              </a:ext>
            </a:extLst>
          </p:cNvPr>
          <p:cNvCxnSpPr>
            <a:cxnSpLocks/>
          </p:cNvCxnSpPr>
          <p:nvPr/>
        </p:nvCxnSpPr>
        <p:spPr>
          <a:xfrm flipV="1">
            <a:off x="1691680" y="4147474"/>
            <a:ext cx="5976664" cy="1"/>
          </a:xfrm>
          <a:prstGeom prst="line">
            <a:avLst/>
          </a:prstGeom>
          <a:ln w="34925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110AC8D-6A60-4366-B913-C5AC0E493667}"/>
              </a:ext>
            </a:extLst>
          </p:cNvPr>
          <p:cNvSpPr txBox="1"/>
          <p:nvPr/>
        </p:nvSpPr>
        <p:spPr>
          <a:xfrm>
            <a:off x="4499992" y="4219482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0000FF"/>
                </a:solidFill>
              </a:rPr>
              <a:t>EU</a:t>
            </a:r>
            <a:r>
              <a:rPr lang="he-IL" sz="1600" b="1" dirty="0">
                <a:solidFill>
                  <a:srgbClr val="0000FF"/>
                </a:solidFill>
              </a:rPr>
              <a:t> </a:t>
            </a:r>
            <a:r>
              <a:rPr lang="he-IL" sz="1600" b="1" dirty="0" smtClean="0">
                <a:solidFill>
                  <a:srgbClr val="0000FF"/>
                </a:solidFill>
              </a:rPr>
              <a:t>-  </a:t>
            </a:r>
            <a:r>
              <a:rPr lang="he-IL" sz="1600" b="1" dirty="0">
                <a:solidFill>
                  <a:srgbClr val="0000FF"/>
                </a:solidFill>
              </a:rPr>
              <a:t>1,800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DF74B8-2CEA-4D60-AB39-5F7DEC65DA82}"/>
              </a:ext>
            </a:extLst>
          </p:cNvPr>
          <p:cNvCxnSpPr>
            <a:cxnSpLocks/>
          </p:cNvCxnSpPr>
          <p:nvPr/>
        </p:nvCxnSpPr>
        <p:spPr>
          <a:xfrm flipV="1">
            <a:off x="1691680" y="4030962"/>
            <a:ext cx="5976664" cy="1"/>
          </a:xfrm>
          <a:prstGeom prst="line">
            <a:avLst/>
          </a:prstGeom>
          <a:ln w="34925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8ADBC9D-08C3-4DEA-977A-67EA8DCA3DA8}"/>
              </a:ext>
            </a:extLst>
          </p:cNvPr>
          <p:cNvSpPr txBox="1"/>
          <p:nvPr/>
        </p:nvSpPr>
        <p:spPr>
          <a:xfrm>
            <a:off x="6516216" y="3592963"/>
            <a:ext cx="1224136" cy="33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rgbClr val="FF0066"/>
                </a:solidFill>
              </a:rPr>
              <a:t>EU</a:t>
            </a:r>
            <a:r>
              <a:rPr lang="he-IL" sz="1600" b="1" dirty="0">
                <a:solidFill>
                  <a:srgbClr val="FF0066"/>
                </a:solidFill>
              </a:rPr>
              <a:t> </a:t>
            </a:r>
            <a:r>
              <a:rPr lang="he-IL" sz="1600" b="1" dirty="0" smtClean="0">
                <a:solidFill>
                  <a:srgbClr val="FF0066"/>
                </a:solidFill>
              </a:rPr>
              <a:t>- </a:t>
            </a:r>
            <a:r>
              <a:rPr lang="he-IL" sz="1600" b="1" dirty="0">
                <a:solidFill>
                  <a:srgbClr val="FF0066"/>
                </a:solidFill>
              </a:rPr>
              <a:t>6.3%</a:t>
            </a:r>
            <a:endParaRPr lang="en-US" sz="1600" b="1" dirty="0">
              <a:solidFill>
                <a:srgbClr val="FF0066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93A11F-853A-4A72-867D-ECD799CA6CCC}"/>
              </a:ext>
            </a:extLst>
          </p:cNvPr>
          <p:cNvSpPr/>
          <p:nvPr/>
        </p:nvSpPr>
        <p:spPr bwMode="auto">
          <a:xfrm>
            <a:off x="5508104" y="1843218"/>
            <a:ext cx="792088" cy="4536501"/>
          </a:xfrm>
          <a:prstGeom prst="rect">
            <a:avLst/>
          </a:prstGeom>
          <a:noFill/>
          <a:ln w="4445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FCEB170-524C-4A7D-917E-530ECD4E2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תחלואה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מס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' החולים בישראל דומה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לממוצע</a:t>
            </a:r>
            <a:r>
              <a:rPr lang="en-US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/>
            </a:r>
            <a:br>
              <a:rPr lang="en-US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</a:b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ה-</a:t>
            </a:r>
            <a:r>
              <a:rPr lang="en-US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EU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, שיעור התמותה - 1.5%, נמוך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EB43EA-8D4A-4B33-B64D-A2127267286A}"/>
              </a:ext>
            </a:extLst>
          </p:cNvPr>
          <p:cNvSpPr txBox="1"/>
          <p:nvPr/>
        </p:nvSpPr>
        <p:spPr>
          <a:xfrm>
            <a:off x="5400092" y="2021939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1600" b="1" dirty="0" err="1">
                <a:solidFill>
                  <a:srgbClr val="7030A0"/>
                </a:solidFill>
              </a:rPr>
              <a:t>אוכ</a:t>
            </a:r>
            <a:r>
              <a:rPr lang="he-IL" sz="1600" b="1" dirty="0">
                <a:solidFill>
                  <a:srgbClr val="7030A0"/>
                </a:solidFill>
              </a:rPr>
              <a:t>' </a:t>
            </a:r>
          </a:p>
          <a:p>
            <a:pPr>
              <a:spcBef>
                <a:spcPts val="0"/>
              </a:spcBef>
            </a:pPr>
            <a:r>
              <a:rPr lang="he-IL" sz="1600" b="1" dirty="0" smtClean="0">
                <a:solidFill>
                  <a:srgbClr val="7030A0"/>
                </a:solidFill>
              </a:rPr>
              <a:t>כ-9</a:t>
            </a:r>
            <a:endParaRPr lang="he-IL" sz="1600" b="1" dirty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7030A0"/>
                </a:solidFill>
              </a:rPr>
              <a:t>מיליון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5940152" y="3933056"/>
            <a:ext cx="360040" cy="338487"/>
          </a:xfrm>
          <a:prstGeom prst="ellips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940152" y="4941168"/>
            <a:ext cx="360040" cy="648072"/>
          </a:xfrm>
          <a:prstGeom prst="ellipse">
            <a:avLst/>
          </a:prstGeom>
          <a:noFill/>
          <a:ln w="38100" cap="flat" cmpd="sng" algn="ctr">
            <a:solidFill>
              <a:srgbClr val="FF0066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41695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 animBg="1"/>
      <p:bldP spid="12" grpId="0"/>
      <p:bldP spid="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375248" y="6119336"/>
            <a:ext cx="67687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ts val="0"/>
              </a:spcBef>
            </a:pPr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התפלגויות תחלואה 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נכונות לתחילת מאי, נתוני </a:t>
            </a:r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חולים מאומתים ומתים נכונים 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ל-06.05.2020.</a:t>
            </a:r>
          </a:p>
          <a:p>
            <a:pPr algn="r">
              <a:spcBef>
                <a:spcPts val="0"/>
              </a:spcBef>
            </a:pP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מקור: משרד </a:t>
            </a:r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הבריאות בישראל, </a:t>
            </a:r>
            <a:r>
              <a:rPr lang="en-US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https://www.worldometers.info/coronavirus</a:t>
            </a:r>
            <a:r>
              <a:rPr lang="en-US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/</a:t>
            </a:r>
            <a:r>
              <a:rPr lang="he-IL" altLang="he-IL" sz="1400" dirty="0" smtClean="0">
                <a:solidFill>
                  <a:srgbClr val="002A52"/>
                </a:solidFill>
                <a:latin typeface="Georgia" panose="02040502050405020303" pitchFamily="18" charset="0"/>
              </a:rPr>
              <a:t>, עיבודי מכון אהרן.</a:t>
            </a:r>
            <a:endParaRPr lang="en-US" altLang="he-IL" sz="1400" dirty="0">
              <a:solidFill>
                <a:srgbClr val="002A52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תמותה?</a:t>
            </a:r>
            <a:r>
              <a:rPr lang="he-IL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 שיעור בני 65+ באוסטריה כפול </a:t>
            </a:r>
            <a:r>
              <a:rPr lang="he-IL" sz="2800" b="1" dirty="0" err="1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מבישראל</a:t>
            </a:r>
            <a:r>
              <a:rPr lang="he-IL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,</a:t>
            </a:r>
            <a:r>
              <a:rPr lang="en-US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/>
            </a:r>
            <a:br>
              <a:rPr lang="en-US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</a:br>
            <a:r>
              <a:rPr lang="he-IL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והנדבקים יותר מכך; מזה </a:t>
            </a:r>
            <a:r>
              <a:rPr lang="he-IL" sz="2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נובע </a:t>
            </a:r>
            <a:r>
              <a:rPr lang="he-IL" sz="28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כ-80</a:t>
            </a:r>
            <a:r>
              <a:rPr lang="he-IL" sz="2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% מהפער במספר המתים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A494B0-D134-4147-9253-4F47953CF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6918"/>
              </p:ext>
            </p:extLst>
          </p:nvPr>
        </p:nvGraphicFramePr>
        <p:xfrm>
          <a:off x="4572000" y="1484784"/>
          <a:ext cx="4248472" cy="3834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47414346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577155136"/>
                    </a:ext>
                  </a:extLst>
                </a:gridCol>
                <a:gridCol w="1417641">
                  <a:extLst>
                    <a:ext uri="{9D8B030D-6E8A-4147-A177-3AD203B41FA5}">
                      <a16:colId xmlns:a16="http://schemas.microsoft.com/office/drawing/2014/main" val="3031037386"/>
                    </a:ext>
                  </a:extLst>
                </a:gridCol>
                <a:gridCol w="742599">
                  <a:extLst>
                    <a:ext uri="{9D8B030D-6E8A-4147-A177-3AD203B41FA5}">
                      <a16:colId xmlns:a16="http://schemas.microsoft.com/office/drawing/2014/main" val="130009029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מתים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שיעור המתים </a:t>
                      </a:r>
                    </a:p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מהחולים </a:t>
                      </a:r>
                    </a:p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המאומתים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שיעור החולים </a:t>
                      </a:r>
                    </a:p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</a:rPr>
                        <a:t>מקבוצת הגיל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קבוצת</a:t>
                      </a:r>
                    </a:p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גיל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436505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0.11%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5—14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712823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0.23%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15—24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91648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0.24%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25—34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181500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0.18%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35—44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29697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0.22%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45—54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671454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0.22%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55—64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3353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0.19%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65—74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9201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0.24%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75—84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08975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0.26%</a:t>
                      </a:r>
                    </a:p>
                  </a:txBody>
                  <a:tcPr marL="6350" marR="6350" marT="635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he-IL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0772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D13B15E-BBBC-42FD-81DB-D5C7D3F0E6EF}"/>
              </a:ext>
            </a:extLst>
          </p:cNvPr>
          <p:cNvSpPr txBox="1"/>
          <p:nvPr/>
        </p:nvSpPr>
        <p:spPr>
          <a:xfrm>
            <a:off x="4427984" y="5436513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מתים</a:t>
            </a:r>
            <a:endParaRPr lang="en-US" sz="16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239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F80AE6-D5F2-4AD0-A7EE-FD37659E20C3}"/>
              </a:ext>
            </a:extLst>
          </p:cNvPr>
          <p:cNvSpPr txBox="1"/>
          <p:nvPr/>
        </p:nvSpPr>
        <p:spPr>
          <a:xfrm>
            <a:off x="5508104" y="5436513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מאומתים</a:t>
            </a:r>
          </a:p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16,310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EDE2C9-FA33-4293-AAB6-23D14D41FBA9}"/>
              </a:ext>
            </a:extLst>
          </p:cNvPr>
          <p:cNvSpPr txBox="1"/>
          <p:nvPr/>
        </p:nvSpPr>
        <p:spPr>
          <a:xfrm>
            <a:off x="35496" y="5436513"/>
            <a:ext cx="10801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מתים</a:t>
            </a:r>
            <a:endParaRPr lang="en-US" sz="16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608</a:t>
            </a:r>
            <a:endParaRPr lang="en-US" sz="16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BA519-481B-4A5C-895C-078BFF37C398}"/>
              </a:ext>
            </a:extLst>
          </p:cNvPr>
          <p:cNvSpPr txBox="1"/>
          <p:nvPr/>
        </p:nvSpPr>
        <p:spPr>
          <a:xfrm>
            <a:off x="1115616" y="5436513"/>
            <a:ext cx="100811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מאומתים</a:t>
            </a:r>
          </a:p>
          <a:p>
            <a:pPr>
              <a:spcBef>
                <a:spcPts val="0"/>
              </a:spcBef>
            </a:pPr>
            <a:r>
              <a:rPr lang="he-IL" sz="1600" b="1" dirty="0">
                <a:solidFill>
                  <a:srgbClr val="002060"/>
                </a:solidFill>
              </a:rPr>
              <a:t>15,684</a:t>
            </a:r>
            <a:endParaRPr lang="en-US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B2A88AD-BD4E-4D39-AF1A-BDDFD91066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763100"/>
              </p:ext>
            </p:extLst>
          </p:nvPr>
        </p:nvGraphicFramePr>
        <p:xfrm>
          <a:off x="107504" y="1484784"/>
          <a:ext cx="4248472" cy="3834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47414346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577155136"/>
                    </a:ext>
                  </a:extLst>
                </a:gridCol>
                <a:gridCol w="1417641">
                  <a:extLst>
                    <a:ext uri="{9D8B030D-6E8A-4147-A177-3AD203B41FA5}">
                      <a16:colId xmlns:a16="http://schemas.microsoft.com/office/drawing/2014/main" val="3031037386"/>
                    </a:ext>
                  </a:extLst>
                </a:gridCol>
                <a:gridCol w="742599">
                  <a:extLst>
                    <a:ext uri="{9D8B030D-6E8A-4147-A177-3AD203B41FA5}">
                      <a16:colId xmlns:a16="http://schemas.microsoft.com/office/drawing/2014/main" val="130009029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מתים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שיעור המתים </a:t>
                      </a:r>
                    </a:p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מהחולים </a:t>
                      </a:r>
                    </a:p>
                    <a:p>
                      <a:pPr algn="ctr" rtl="1" fontAlgn="ctr"/>
                      <a:r>
                        <a:rPr lang="he-I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המאומתים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שיעור החולים </a:t>
                      </a:r>
                    </a:p>
                    <a:p>
                      <a:pPr algn="ctr" rtl="1" fontAlgn="ctr"/>
                      <a:r>
                        <a:rPr lang="he-IL" sz="1600" b="1" u="none" strike="noStrike" dirty="0" smtClean="0">
                          <a:effectLst/>
                        </a:rPr>
                        <a:t>מקבוצת</a:t>
                      </a:r>
                      <a:r>
                        <a:rPr lang="he-IL" sz="1600" b="1" u="none" strike="noStrike" baseline="0" dirty="0" smtClean="0">
                          <a:effectLst/>
                        </a:rPr>
                        <a:t> הגיל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קבוצת</a:t>
                      </a:r>
                    </a:p>
                    <a:p>
                      <a:pPr algn="ctr" rtl="1" fontAlgn="ctr"/>
                      <a:r>
                        <a:rPr lang="he-IL" sz="1600" b="1" u="none" strike="noStrike" dirty="0">
                          <a:effectLst/>
                        </a:rPr>
                        <a:t>גיל</a:t>
                      </a:r>
                      <a:endParaRPr lang="he-I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436505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0.04%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5—14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712823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0.15%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15—24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91648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0.18%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25—34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181500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0.19%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35—44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29697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0.25%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45—54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671454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0.20%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55—64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3353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0.16%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65—74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92016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225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0.21%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75—84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808975"/>
                  </a:ext>
                </a:extLst>
              </a:tr>
              <a:tr h="330037"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0.39%</a:t>
                      </a: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he-IL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07729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F0CF22E-1C57-49EF-B0E9-894155592F93}"/>
              </a:ext>
            </a:extLst>
          </p:cNvPr>
          <p:cNvSpPr/>
          <p:nvPr/>
        </p:nvSpPr>
        <p:spPr bwMode="auto">
          <a:xfrm>
            <a:off x="5364088" y="4293096"/>
            <a:ext cx="3456384" cy="1016823"/>
          </a:xfrm>
          <a:prstGeom prst="rect">
            <a:avLst/>
          </a:prstGeom>
          <a:noFill/>
          <a:ln w="444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C09967-580C-44F0-9FB1-1E890CBC485A}"/>
              </a:ext>
            </a:extLst>
          </p:cNvPr>
          <p:cNvSpPr/>
          <p:nvPr/>
        </p:nvSpPr>
        <p:spPr bwMode="auto">
          <a:xfrm>
            <a:off x="899592" y="4293096"/>
            <a:ext cx="3456384" cy="1016823"/>
          </a:xfrm>
          <a:prstGeom prst="rect">
            <a:avLst/>
          </a:prstGeom>
          <a:noFill/>
          <a:ln w="444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43C1BC-BBF9-4C04-B3ED-D653B6348D94}"/>
              </a:ext>
            </a:extLst>
          </p:cNvPr>
          <p:cNvSpPr txBox="1"/>
          <p:nvPr/>
        </p:nvSpPr>
        <p:spPr>
          <a:xfrm>
            <a:off x="6156176" y="98072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2400" b="1" dirty="0">
                <a:solidFill>
                  <a:srgbClr val="002060"/>
                </a:solidFill>
              </a:rPr>
              <a:t>ישראל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26DC19-172B-4B40-A068-1CA63F292EB9}"/>
              </a:ext>
            </a:extLst>
          </p:cNvPr>
          <p:cNvSpPr txBox="1"/>
          <p:nvPr/>
        </p:nvSpPr>
        <p:spPr>
          <a:xfrm>
            <a:off x="1403648" y="98072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he-IL" sz="2400" b="1" dirty="0">
                <a:solidFill>
                  <a:srgbClr val="002060"/>
                </a:solidFill>
              </a:rPr>
              <a:t>אוסטריה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983163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01B9B46-EEC4-4C9F-93F9-89E20C3DD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615367"/>
              </p:ext>
            </p:extLst>
          </p:nvPr>
        </p:nvGraphicFramePr>
        <p:xfrm>
          <a:off x="1295637" y="1807641"/>
          <a:ext cx="6552726" cy="4357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0">
                  <a:extLst>
                    <a:ext uri="{9D8B030D-6E8A-4147-A177-3AD203B41FA5}">
                      <a16:colId xmlns:a16="http://schemas.microsoft.com/office/drawing/2014/main" val="3754097877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422790856"/>
                    </a:ext>
                  </a:extLst>
                </a:gridCol>
                <a:gridCol w="1501481">
                  <a:extLst>
                    <a:ext uri="{9D8B030D-6E8A-4147-A177-3AD203B41FA5}">
                      <a16:colId xmlns:a16="http://schemas.microsoft.com/office/drawing/2014/main" val="552904485"/>
                    </a:ext>
                  </a:extLst>
                </a:gridCol>
                <a:gridCol w="1228636">
                  <a:extLst>
                    <a:ext uri="{9D8B030D-6E8A-4147-A177-3AD203B41FA5}">
                      <a16:colId xmlns:a16="http://schemas.microsoft.com/office/drawing/2014/main" val="2310664703"/>
                    </a:ext>
                  </a:extLst>
                </a:gridCol>
                <a:gridCol w="870283">
                  <a:extLst>
                    <a:ext uri="{9D8B030D-6E8A-4147-A177-3AD203B41FA5}">
                      <a16:colId xmlns:a16="http://schemas.microsoft.com/office/drawing/2014/main" val="3983663899"/>
                    </a:ext>
                  </a:extLst>
                </a:gridCol>
              </a:tblGrid>
              <a:tr h="700063">
                <a:tc>
                  <a:txBody>
                    <a:bodyPr/>
                    <a:lstStyle/>
                    <a:p>
                      <a:pPr marL="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גרעון </a:t>
                      </a:r>
                      <a:endParaRPr lang="he-IL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ממשלתי (% תוצר)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אבטלה (%)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צמיחת תוצר </a:t>
                      </a:r>
                    </a:p>
                    <a:p>
                      <a:pPr marL="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solidFill>
                            <a:schemeClr val="tx1"/>
                          </a:solidFill>
                          <a:effectLst/>
                        </a:rPr>
                        <a:t>לנפש (%)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מדינה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שנה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887131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-10.2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-8.1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FF0000"/>
                          </a:solidFill>
                          <a:effectLst/>
                        </a:rPr>
                        <a:t>ישראל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074870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-7.1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-7.6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solidFill>
                            <a:schemeClr val="tx1"/>
                          </a:solidFill>
                          <a:effectLst/>
                        </a:rPr>
                        <a:t>אוסטריה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540131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-6.3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-7.5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מדינות </a:t>
                      </a:r>
                      <a:r>
                        <a:rPr lang="he-IL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הסמן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856559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0000FF"/>
                          </a:solidFill>
                          <a:effectLst/>
                        </a:rPr>
                        <a:t>דרום קוריאה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58028794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-4.1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0000FF"/>
                          </a:solidFill>
                          <a:effectLst/>
                        </a:rPr>
                        <a:t>טאיוואן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45720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5926785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-5.9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FF0000"/>
                          </a:solidFill>
                          <a:effectLst/>
                        </a:rPr>
                        <a:t>ישראל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932519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solidFill>
                            <a:schemeClr val="tx1"/>
                          </a:solidFill>
                          <a:effectLst/>
                        </a:rPr>
                        <a:t>אוסטריה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499733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מדינות </a:t>
                      </a:r>
                      <a:r>
                        <a:rPr lang="he-IL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הסמן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517125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0000FF"/>
                          </a:solidFill>
                          <a:effectLst/>
                        </a:rPr>
                        <a:t>דרום קוריאה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47864510"/>
                  </a:ext>
                </a:extLst>
              </a:tr>
              <a:tr h="331705"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-1.2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77" rtl="0" eaLnBrk="1" fontAlgn="b" latinLnBrk="0" hangingPunct="1"/>
                      <a:r>
                        <a:rPr lang="en-US" sz="1800" b="1" i="0" u="none" strike="noStrike" kern="1200" dirty="0">
                          <a:solidFill>
                            <a:srgbClr val="0000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>
                          <a:solidFill>
                            <a:srgbClr val="0000FF"/>
                          </a:solidFill>
                          <a:effectLst/>
                        </a:rPr>
                        <a:t>טאיוואן 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45720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626090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61D0E7EC-E007-4CCE-B8B8-3E051C83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מאקרו כלכלה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: מדינות 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שנקטו ב</a:t>
            </a:r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סגר ממוקד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 </a:t>
            </a:r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צפויות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 להיפגע פחות ממדינות שנקטו ב</a:t>
            </a:r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סגר גורף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6427FF8-7D9F-44F3-B8F1-8EB66DB7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096" y="6565612"/>
            <a:ext cx="8136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</a:rPr>
              <a:t>מקור: </a:t>
            </a:r>
            <a:r>
              <a:rPr kumimoji="0" lang="en-US" alt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</a:rPr>
              <a:t>IMF</a:t>
            </a:r>
            <a:r>
              <a:rPr lang="he-IL" altLang="he-IL" sz="1400" dirty="0">
                <a:solidFill>
                  <a:srgbClr val="002A52"/>
                </a:solidFill>
                <a:latin typeface="Georgia" panose="02040502050405020303" pitchFamily="18" charset="0"/>
              </a:rPr>
              <a:t>, מדינות הסמן: אוסטריה, דנמרק, פינלנד, אירלנד, הולנד, שוודיה.</a:t>
            </a:r>
            <a:endParaRPr kumimoji="0" lang="en-US" altLang="he-IL" sz="14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244848"/>
            <a:ext cx="864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algn="r">
              <a:spcBef>
                <a:spcPts val="0"/>
              </a:spcBef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המלצה: בדיקות וניטור</a:t>
            </a:r>
            <a:endParaRPr lang="he-IL" sz="2400" b="1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974568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עלות חיי אדם?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בישראל אובדן תוצר גבוה יחסית לחיי אדם שנחסכו</a:t>
            </a:r>
            <a:endParaRPr lang="he-IL" sz="36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244848"/>
            <a:ext cx="8640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אובדן תוצר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עד סוף 2021 - 7% (</a:t>
            </a:r>
            <a:r>
              <a:rPr lang="en-US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IMF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 91</a:t>
            </a:r>
            <a: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מיליארד ₪,</a:t>
            </a:r>
            <a: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</a:b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עד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4.2% (בנק ישראל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 56 מיליארד ₪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סה"כ אובדן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שנות חיים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- 17.6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אלף* ללא סגר כלל</a:t>
            </a:r>
          </a:p>
          <a:p>
            <a: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המחיר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לשנת חיים שניצלה 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בעקבות הסגר הגורף - 3.7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מיליון ₪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(</a:t>
            </a:r>
            <a: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IMF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 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עד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2 מיליון 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(בנק ישראל)**</a:t>
            </a:r>
          </a:p>
          <a:p>
            <a: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שנת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חיים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על פי קריטריון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סל התרופות - 340 אלף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₪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בשיעור הידבקות של 10%-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20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%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- עלות הירידה בפעילות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משתווה לתועלת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הורדת שנות חיים על פי מחיר סל התרופות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5786100"/>
            <a:ext cx="687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*על </a:t>
            </a:r>
            <a:r>
              <a:rPr lang="he-IL" sz="1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פי התפלגות האוכלוסייה בגיל 65+ ותוחלת החיים, בהנחה שההסתברות לחלות בקורונה </a:t>
            </a:r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ללא סגר (לומברדיה) היא </a:t>
            </a:r>
            <a:r>
              <a:rPr lang="he-IL" sz="1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כ-2% והסתברות המוות המותנית היא 0.01%-0.23</a:t>
            </a:r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%.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6334780"/>
            <a:ext cx="6876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**כש-2/3 </a:t>
            </a:r>
            <a:r>
              <a:rPr lang="he-IL" sz="1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מאובדן התוצר מיוחס לסגר הגורף והיתר לעלייה באי הוודאות; 2.6 ו-1.5 </a:t>
            </a:r>
            <a:r>
              <a:rPr lang="he-IL" sz="1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מיליון ובפועל אבדו למשק 2252 שנות חיים.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41457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131840" y="6550223"/>
            <a:ext cx="601216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מקור: משרד האוצר, </a:t>
            </a:r>
            <a:r>
              <a:rPr kumimoji="0" lang="en-US" alt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IMF</a:t>
            </a:r>
            <a:r>
              <a:rPr kumimoji="0" lang="he-IL" alt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, אתר משרד אוצר במדינות נבחרות, חישובי מכון </a:t>
            </a:r>
            <a:r>
              <a:rPr kumimoji="0" lang="he-IL" altLang="he-I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אהרן.</a:t>
            </a:r>
            <a:endParaRPr kumimoji="0" lang="en-US" altLang="he-IL" sz="14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7E0B96-915D-4C46-9952-B58E7FEA1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965363"/>
              </p:ext>
            </p:extLst>
          </p:nvPr>
        </p:nvGraphicFramePr>
        <p:xfrm>
          <a:off x="936562" y="2718284"/>
          <a:ext cx="7269915" cy="304360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65915">
                  <a:extLst>
                    <a:ext uri="{9D8B030D-6E8A-4147-A177-3AD203B41FA5}">
                      <a16:colId xmlns:a16="http://schemas.microsoft.com/office/drawing/2014/main" val="3937068448"/>
                    </a:ext>
                  </a:extLst>
                </a:gridCol>
                <a:gridCol w="2268000">
                  <a:extLst>
                    <a:ext uri="{9D8B030D-6E8A-4147-A177-3AD203B41FA5}">
                      <a16:colId xmlns:a16="http://schemas.microsoft.com/office/drawing/2014/main" val="2216802577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1904644358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961896700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מדינה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סך תמיכה ממשלתית </a:t>
                      </a:r>
                      <a:r>
                        <a:rPr lang="he-IL" sz="14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(% מתמ"ג 2019)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תמיכה מידית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4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(% מתמ"ג 2019)</a:t>
                      </a:r>
                      <a:endParaRPr lang="en-US" sz="14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תמיכה</a:t>
                      </a:r>
                      <a:r>
                        <a:rPr lang="en-US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לטווח ארוך</a:t>
                      </a:r>
                    </a:p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4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(% מתמ"ג 2019)</a:t>
                      </a:r>
                      <a:endParaRPr lang="en-US" sz="14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124186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2000" b="1" kern="1200" dirty="0" smtClean="0">
                          <a:solidFill>
                            <a:srgbClr val="FF0000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ישראל*</a:t>
                      </a:r>
                      <a:endParaRPr lang="en-US" sz="2000" b="1" kern="1200" dirty="0">
                        <a:solidFill>
                          <a:srgbClr val="FF0000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5.7%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lnSpc>
                          <a:spcPct val="100000"/>
                        </a:lnSpc>
                      </a:pPr>
                      <a:r>
                        <a:rPr lang="en-US" sz="1800" b="1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2.7%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263808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גרמניה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23.9%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ctr">
                        <a:lnSpc>
                          <a:spcPct val="100000"/>
                        </a:lnSpc>
                      </a:pPr>
                      <a:r>
                        <a:rPr lang="en-US" sz="1600" b="0" kern="120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19.9%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903969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בריטניה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17.9%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16.5%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682633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דנמרק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12.2%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2.1%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10.1%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076535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ארה"ב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12.2%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6.7%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994191"/>
                  </a:ext>
                </a:extLst>
              </a:tr>
              <a:tr h="375253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>
                          <a:solidFill>
                            <a:srgbClr val="002A52"/>
                          </a:solidFill>
                          <a:effectLst/>
                          <a:latin typeface="Georgia" pitchFamily="18" charset="0"/>
                          <a:ea typeface="+mn-ea"/>
                          <a:cs typeface="Arial" pitchFamily="34" charset="0"/>
                        </a:rPr>
                        <a:t>הולנד</a:t>
                      </a:r>
                      <a:endParaRPr lang="en-US" sz="1800" b="1" kern="1200" dirty="0">
                        <a:solidFill>
                          <a:srgbClr val="002A52"/>
                        </a:solidFill>
                        <a:effectLst/>
                        <a:latin typeface="Georg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600" b="0" kern="1200" dirty="0">
                          <a:solidFill>
                            <a:srgbClr val="002A52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3.6%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598744"/>
                  </a:ext>
                </a:extLst>
              </a:tr>
            </a:tbl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1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כלכלית: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התמיכה 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לטווח ארוך בישראל </a:t>
            </a:r>
            <a:r>
              <a:rPr lang="he-IL" sz="36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נמוכה; התמיכה 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המידית גבוהה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83171" y="6289575"/>
            <a:ext cx="32608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he-IL" sz="1400" dirty="0" smtClean="0">
                <a:solidFill>
                  <a:srgbClr val="002060"/>
                </a:solidFill>
              </a:rPr>
              <a:t>* מסתמנת תוספת של לפחות 10% ב-10/5.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244848"/>
            <a:ext cx="864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algn="r">
              <a:spcBef>
                <a:spcPts val="0"/>
              </a:spcBef>
            </a:pP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הוודאות לגבי הטווח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הבינוני (מעל 3 חודשים) היא מרכיב מרכזי ליצירת "גשר" בהתערבות ממשלה ובנק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ישראל</a:t>
            </a:r>
            <a: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</a:b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בישראל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הגשר "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רעוע"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8812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עלויות קבועות לעסקים</a:t>
            </a:r>
            <a:r>
              <a:rPr lang="he-IL" sz="3000" b="1" dirty="0" smtClean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: בישראל מדיניות</a:t>
            </a:r>
            <a:endParaRPr lang="he-IL" sz="30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3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לא מוגדרת היטב, לא נותנת וודאות, מצומצמת בהיקפה </a:t>
            </a:r>
            <a:endParaRPr kumimoji="0" lang="he-IL" sz="3000" b="1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eorgia" pitchFamily="18" charset="0"/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DBEF863-CF18-4490-AD36-AF61469C0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399488"/>
            <a:ext cx="8640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כשל שוק: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הסכמים הכוללים הוצאות קבועות אינם מותנים באירוע של מניעת פעילות עסקית על ידי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הממשלה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העיקרון למדיניות ציבורית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: קביעת כללים לחלוקת הנטל בעת אירוע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של הפסקת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פעילות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20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דוגמא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: חלוקת הנטל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בין כלל הגורמים המעורבים בשוק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השכירות - משכיר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, שוכר, מתווך פיננסי,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ממשלה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  <a:p>
            <a:pPr lvl="0" algn="r">
              <a:spcBef>
                <a:spcPct val="0"/>
              </a:spcBef>
              <a:defRPr/>
            </a:pP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צעדי </a:t>
            </a: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מדיניות בתחום של הוצאות </a:t>
            </a: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קבועות </a:t>
            </a:r>
            <a:r>
              <a:rPr lang="he-IL" sz="20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- אוסטריה</a:t>
            </a:r>
            <a:r>
              <a:rPr lang="he-IL" sz="20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, גרמניה</a:t>
            </a:r>
            <a:r>
              <a:rPr lang="he-IL" sz="20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, דנמרק, אוסטרליה ועוד: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 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e-IL" sz="20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מיסים: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דחיית 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תשלום לתקופה של 6 חודשים ומעלה עם אפשרות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הארכה</a:t>
            </a:r>
          </a:p>
          <a:p>
            <a:pPr marL="342900" marR="0" lvl="0" indent="-3429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שוק </a:t>
            </a: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השכירות: 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מענקים, הנחה זמנית, דחייה של תשלום דמי שכירות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לעסקי.</a:t>
            </a:r>
            <a:endParaRPr lang="he-IL" sz="20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marL="742950" lvl="1" indent="-28575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 איסור על פינוי שוכר שנקלע לקשיים כלכליים בשל נגיף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הקורונה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  <a:p>
            <a:pPr marL="800100" lvl="1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דחיית תשלום דמי שכירות לתקופה של </a:t>
            </a: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6 חודשים,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פריסת החוב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ל</a:t>
            </a: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-24 </a:t>
            </a: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חודשים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ללא הצמדה 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לריבית</a:t>
            </a:r>
          </a:p>
          <a:p>
            <a:pPr marL="800100" lvl="1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הטבות </a:t>
            </a:r>
            <a:r>
              <a:rPr kumimoji="0" lang="he-IL" sz="2000" b="0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ממשלה ו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התחלקות בהן בין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</a:t>
            </a:r>
            <a:r>
              <a:rPr kumimoji="0" lang="he-I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שוכר למשכיר</a:t>
            </a:r>
          </a:p>
          <a:p>
            <a:pPr marL="342900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עלויות </a:t>
            </a:r>
            <a:r>
              <a:rPr kumimoji="0" lang="he-IL" sz="2000" b="1" i="0" u="none" strike="noStrike" kern="1200" cap="none" spc="0" normalizeH="0" baseline="0" noProof="0" dirty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קבועות </a:t>
            </a:r>
            <a:r>
              <a:rPr kumimoji="0" lang="he-IL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אחרות:</a:t>
            </a:r>
            <a:r>
              <a:rPr lang="he-IL" sz="20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סבסוד 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ממשלתי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במשך 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3-4 </a:t>
            </a:r>
            <a:r>
              <a:rPr lang="he-IL" sz="20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חודשים 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בין 25%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ל-80</a:t>
            </a:r>
            <a:r>
              <a:rPr lang="he-IL" sz="20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% </a:t>
            </a:r>
            <a:r>
              <a:rPr lang="he-IL" sz="20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מהעלויות הקבועות</a:t>
            </a:r>
            <a:endParaRPr kumimoji="0" lang="he-IL" sz="20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967542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30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עלויות קבועות לעסקים (המשך)</a:t>
            </a:r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/>
            </a:r>
            <a:b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</a:br>
            <a:r>
              <a:rPr lang="he-IL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בישראל איטיות בגיבוש מדיניות ובביצוע - "גשר צר ורעוע"</a:t>
            </a:r>
            <a:endParaRPr kumimoji="0" lang="he-IL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Georgia" pitchFamily="18" charset="0"/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DBEF863-CF18-4490-AD36-AF61469C0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245600"/>
            <a:ext cx="8640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e-IL" sz="24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מיסים: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מדיניות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של דחייה והורדה, לא מוגדרת היטב ולטווח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קצר</a:t>
            </a:r>
            <a:endParaRPr lang="he-IL" sz="24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marL="342900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e-IL" sz="24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שוק </a:t>
            </a:r>
            <a:r>
              <a:rPr lang="he-IL" sz="24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השכירות: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העדר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מדיניות ממשלתית כוללת, התוצאה - צפויים מאבקים משפטיים בעלויות כלכליות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גבוהות</a:t>
            </a:r>
            <a:endParaRPr lang="he-IL" sz="24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marL="342900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he-IL" sz="2400" b="1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הוצאות קבועות </a:t>
            </a:r>
            <a:r>
              <a:rPr lang="he-IL" sz="2400" b="1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אחרות: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מדיניות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לא ברורה וככל הנראה מצומצמת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מאוד</a:t>
            </a:r>
            <a:endParaRPr lang="he-IL" sz="24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algn="r">
              <a:spcBef>
                <a:spcPct val="0"/>
              </a:spcBef>
              <a:defRPr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מענק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הוצאות קבועות עליו הוכרז 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ב-24.04 </a:t>
            </a:r>
            <a:r>
              <a:rPr lang="he-IL" sz="2400" b="1" dirty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טרם פורסם 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ברשומות,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הגשת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הבקשה מתוכננת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ל-12.05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. היקף המענק עד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400,000,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לפי שיעור הירידה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בהכנסות </a:t>
            </a: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והיקף כוח אדם </a:t>
            </a:r>
            <a:r>
              <a:rPr lang="he-IL" sz="2400" dirty="0" smtClean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בחל"ת</a:t>
            </a:r>
          </a:p>
          <a:p>
            <a:pPr algn="r">
              <a:spcBef>
                <a:spcPct val="0"/>
              </a:spcBef>
              <a:defRPr/>
            </a:pPr>
            <a:endParaRPr lang="he-IL" sz="2400" dirty="0" smtClean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algn="r">
              <a:spcBef>
                <a:spcPct val="0"/>
              </a:spcBef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המלצה: </a:t>
            </a:r>
            <a:r>
              <a:rPr kumimoji="0" lang="he-I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אימוץ </a:t>
            </a:r>
            <a:r>
              <a:rPr kumimoji="0" lang="he-I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מיידי</a:t>
            </a:r>
            <a:r>
              <a:rPr kumimoji="0" lang="he-I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Georgia" pitchFamily="18" charset="0"/>
                <a:cs typeface="Arial" pitchFamily="34" charset="0"/>
              </a:rPr>
              <a:t> של כללים ברורים </a:t>
            </a:r>
            <a:r>
              <a:rPr kumimoji="0" lang="he-I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של מעורבות ממשלה</a:t>
            </a:r>
          </a:p>
          <a:p>
            <a:pPr marL="342900" indent="-342900" algn="r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he-IL" sz="2400" b="0" i="0" u="none" strike="noStrike" kern="1200" cap="none" spc="0" normalizeH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ח</a:t>
            </a:r>
            <a:r>
              <a:rPr kumimoji="0" lang="he-I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A52"/>
                </a:solidFill>
                <a:uLnTx/>
                <a:uFillTx/>
                <a:latin typeface="Georgia" pitchFamily="18" charset="0"/>
                <a:cs typeface="Arial" pitchFamily="34" charset="0"/>
              </a:rPr>
              <a:t>שוב במיוחד במקרה של גל נוסף</a:t>
            </a:r>
            <a:endParaRPr kumimoji="0" lang="he-IL" sz="2400" b="0" i="0" u="none" strike="noStrike" kern="1200" cap="none" spc="0" normalizeH="0" baseline="0" noProof="0" dirty="0">
              <a:ln>
                <a:noFill/>
              </a:ln>
              <a:solidFill>
                <a:srgbClr val="002A52"/>
              </a:solidFill>
              <a:uLnTx/>
              <a:uFillTx/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766809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מדיניות </a:t>
            </a:r>
            <a:r>
              <a:rPr lang="he-IL" sz="3600" b="1" dirty="0" err="1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החל"ת</a:t>
            </a: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 בישראל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1245600"/>
            <a:ext cx="8640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הורחבה והוגמשה הזכאות 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לדמי אבטלה לעובדים שהוצאו לחל"ת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ולמפוטרים –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רשת ביטחון חשובה </a:t>
            </a:r>
            <a:endParaRPr lang="he-IL" b="1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הזכאות מותנית ביציאה מלאה לחל"ת לחודש לפחות</a:t>
            </a:r>
            <a:r>
              <a:rPr lang="he-IL" sz="2400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, אך לא מותנית בהיקף הפגיעה בהכנסות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המעסיק</a:t>
            </a:r>
            <a:endParaRPr lang="he-IL" sz="2400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ההחלטה סיפקה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הקלה </a:t>
            </a:r>
            <a:r>
              <a:rPr lang="he-IL" sz="2400" b="1" dirty="0" err="1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תזרימית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מידית </a:t>
            </a: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לעסקים תוך שמירה על רמת חיים בסיסית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למועסקים</a:t>
            </a:r>
            <a:endParaRPr lang="he-IL" sz="2400" b="1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התוצאה - הוצאה המונית לחל"ת</a:t>
            </a:r>
            <a:r>
              <a:rPr lang="he-IL" dirty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 (כמיליון עובדים מושבתים, מתוכם 88% בחל"ת</a:t>
            </a:r>
            <a:r>
              <a:rPr lang="he-IL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)</a:t>
            </a:r>
            <a:endParaRPr lang="he-IL" dirty="0">
              <a:solidFill>
                <a:srgbClr val="002060"/>
              </a:solidFill>
              <a:latin typeface="Georgia" pitchFamily="18" charset="0"/>
              <a:cs typeface="Arial" pitchFamily="34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השכר הממוצע </a:t>
            </a:r>
            <a:r>
              <a:rPr lang="he-IL" sz="2400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של עובדי חל"ת (6,400 ₪) - שליש מהממוצע במשק. גם בענפים עם שכר ממוצע גבוה העובדים בחל"ת הם </a:t>
            </a:r>
            <a:r>
              <a:rPr lang="he-IL" sz="2400" b="1" dirty="0" smtClean="0">
                <a:solidFill>
                  <a:srgbClr val="002060"/>
                </a:solidFill>
                <a:latin typeface="Georgia" pitchFamily="18" charset="0"/>
                <a:cs typeface="Arial" pitchFamily="34" charset="0"/>
              </a:rPr>
              <a:t>בעלי השכר הנמוך ביותר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חסרון מרכזי:</a:t>
            </a:r>
            <a:r>
              <a:rPr lang="en-US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he-IL" sz="2400" b="1" dirty="0" smtClean="0">
                <a:solidFill>
                  <a:srgbClr val="FF0000"/>
                </a:solidFill>
                <a:latin typeface="Georgia" pitchFamily="18" charset="0"/>
                <a:cs typeface="Arial" pitchFamily="34" charset="0"/>
              </a:rPr>
              <a:t>קשר רופף למעסיק, אין גמישות למשרה חלקית ומדיניות החזרה לתעסוקה לא מוגדרת</a:t>
            </a:r>
            <a:endParaRPr lang="he-IL" sz="2400" b="1" dirty="0">
              <a:solidFill>
                <a:srgbClr val="FF0000"/>
              </a:solidFill>
              <a:latin typeface="Georg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86916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938928C2EE15146AFEC6527D0FF9201" ma:contentTypeVersion="1" ma:contentTypeDescription="צור מסמך חדש." ma:contentTypeScope="" ma:versionID="dd2e889350f60607b32dd65ff8bbb29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5d0be1c5bbf6cd520794c7c6a47399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description="'מתזמן תאריך התחלה' הוא עמודת אתר שיוצרת תכונת הפרסום. היא משמשת לציון התאריך והשעה שבהם יופיע הדף לראשונה בפני מבקרי האתר." ma:hidden="true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description="'תזמון תאריך הסיום' הוא עמודת אתר שיוצרת תכונת הפרסום. היא משמשת לציון התאריך והשעה שבהם הדף לא יופיע עוד בפני מבקרי האתר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F5144A1-2DC9-47B7-8FC1-4DE79FF1E8EC}"/>
</file>

<file path=customXml/itemProps2.xml><?xml version="1.0" encoding="utf-8"?>
<ds:datastoreItem xmlns:ds="http://schemas.openxmlformats.org/officeDocument/2006/customXml" ds:itemID="{E6590F9E-01ED-4D1F-8EA6-6544D0F1AE75}"/>
</file>

<file path=customXml/itemProps3.xml><?xml version="1.0" encoding="utf-8"?>
<ds:datastoreItem xmlns:ds="http://schemas.openxmlformats.org/officeDocument/2006/customXml" ds:itemID="{2C088684-9E5C-416A-A1B4-43F96859CEF0}"/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35641</TotalTime>
  <Words>1490</Words>
  <Application>Microsoft Office PowerPoint</Application>
  <PresentationFormat>On-screen Show (4:3)</PresentationFormat>
  <Paragraphs>300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עיצוב ברירת מחדל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Larom Tali</dc:creator>
  <cp:lastModifiedBy>Tzabar Vered</cp:lastModifiedBy>
  <cp:revision>2953</cp:revision>
  <cp:lastPrinted>2019-12-29T12:14:53Z</cp:lastPrinted>
  <dcterms:created xsi:type="dcterms:W3CDTF">2009-11-03T07:26:09Z</dcterms:created>
  <dcterms:modified xsi:type="dcterms:W3CDTF">2020-05-11T11:52:00Z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0x0101003938928C2EE15146AFEC6527D0FF9201</vt:lpwstr>
  </property>
</Properties>
</file>