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drawings/drawing1.xml" ContentType="application/vnd.openxmlformats-officedocument.drawingml.chartshapes+xml"/>
  <Override PartName="/ppt/drawings/drawing6.xml" ContentType="application/vnd.openxmlformats-officedocument.drawingml.chartshapes+xml"/>
  <Override PartName="/ppt/drawings/drawing5.xml" ContentType="application/vnd.openxmlformats-officedocument.drawingml.chartshapes+xml"/>
  <Override PartName="/ppt/drawings/drawing4.xml" ContentType="application/vnd.openxmlformats-officedocument.drawingml.chartshapes+xml"/>
  <Override PartName="/ppt/drawings/drawing3.xml" ContentType="application/vnd.openxmlformats-officedocument.drawingml.chartshapes+xml"/>
  <Override PartName="/ppt/drawings/drawing2.xml" ContentType="application/vnd.openxmlformats-officedocument.drawingml.chartshapes+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3.xml" ContentType="application/vnd.openxmlformats-officedocument.presentationml.slide+xml"/>
  <Override PartName="/ppt/slides/slide3.xml" ContentType="application/vnd.openxmlformats-officedocument.presentationml.slide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rts/chart10.xml" ContentType="application/vnd.openxmlformats-officedocument.drawingml.char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charts/chart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theme/themeOverride8.xml" ContentType="application/vnd.openxmlformats-officedocument.themeOverride+xml"/>
  <Override PartName="/ppt/charts/chart13.xml" ContentType="application/vnd.openxmlformats-officedocument.drawingml.chart+xml"/>
  <Override PartName="/ppt/theme/themeOverride7.xml" ContentType="application/vnd.openxmlformats-officedocument.themeOverride+xml"/>
  <Override PartName="/ppt/charts/chart12.xml" ContentType="application/vnd.openxmlformats-officedocument.drawingml.chart+xml"/>
  <Override PartName="/ppt/theme/themeOverride6.xml" ContentType="application/vnd.openxmlformats-officedocument.themeOverride+xml"/>
  <Override PartName="/ppt/charts/chart11.xml" ContentType="application/vnd.openxmlformats-officedocument.drawingml.chart+xml"/>
  <Override PartName="/ppt/theme/themeOverride5.xml" ContentType="application/vnd.openxmlformats-officedocument.themeOverride+xml"/>
  <Override PartName="/ppt/theme/theme1.xml" ContentType="application/vnd.openxmlformats-officedocument.them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Masters/notesMaster1.xml" ContentType="application/vnd.openxmlformats-officedocument.presentationml.notesMaster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1" r:id="rId6"/>
    <p:sldId id="282" r:id="rId7"/>
    <p:sldId id="279" r:id="rId8"/>
    <p:sldId id="274" r:id="rId9"/>
    <p:sldId id="266" r:id="rId10"/>
    <p:sldId id="280" r:id="rId11"/>
    <p:sldId id="281" r:id="rId12"/>
    <p:sldId id="263" r:id="rId13"/>
    <p:sldId id="271" r:id="rId14"/>
    <p:sldId id="264" r:id="rId15"/>
    <p:sldId id="277" r:id="rId16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126" d="100"/>
          <a:sy n="126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giladb\Dropbox\taub\Presentation\&#1502;&#1510;&#1490;&#1514;%20&#1500;&#1508;&#1493;&#1512;&#1493;&#1501;%20&#1488;&#1492;&#1512;&#1493;&#1503;%20&#1506;&#1500;%20&#1508;&#1512;&#1497;&#1493;&#1503;%20&#1489;&#1513;&#1497;&#1512;&#1493;&#1514;&#1497;&#1501;\trade%20fixed%20and%20current%20price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C:\Users\giladb\Dropbox\taub\Presentation\&#1502;&#1510;&#1490;&#1514;%20&#1500;&#1508;&#1493;&#1512;&#1493;&#1501;%20&#1488;&#1492;&#1512;&#1493;&#1503;%20&#1506;&#1500;%20&#1508;&#1512;&#1497;&#1493;&#1503;%20&#1489;&#1513;&#1497;&#1512;&#1493;&#1514;&#1497;&#1501;\trade%20fixed%20and%20current%20prices.xlsx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C:\Users\giladb\Dropbox\taub\Presentation\&#1502;&#1510;&#1490;&#1514;%20&#1500;&#1508;&#1493;&#1512;&#1493;&#1501;%20&#1488;&#1492;&#1512;&#1493;&#1503;%20&#1506;&#1500;%20&#1508;&#1512;&#1497;&#1493;&#1503;%20&#1489;&#1513;&#1497;&#1512;&#1493;&#1514;&#1497;&#1501;\trade%20fixed%20and%20current%20prices.xlsx" TargetMode="External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giladb\Dropbox\taub\Presentation\&#1502;&#1510;&#1490;&#1514;%20&#1500;&#1508;&#1493;&#1512;&#1493;&#1501;%20&#1488;&#1492;&#1512;&#1493;&#1503;%20&#1506;&#1500;%20&#1508;&#1512;&#1497;&#1493;&#1503;%20&#1489;&#1513;&#1497;&#1512;&#1493;&#1514;&#1497;&#1501;\Population%20growth%20and%20capital%20formation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giladb\Dropbox\taub\Presentation\&#1502;&#1510;&#1490;&#1514;%20&#1500;&#1508;&#1493;&#1512;&#1493;&#1501;%20&#1488;&#1492;&#1512;&#1493;&#1503;%20&#1506;&#1500;%20&#1508;&#1512;&#1497;&#1493;&#1503;%20&#1489;&#1513;&#1497;&#1512;&#1493;&#1514;&#1497;&#1501;\Emloyee%20skills%20figures%20GB%2028.11.2018.xlsx" TargetMode="External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giladb\Dropbox\taub\Presentation\&#1502;&#1510;&#1490;&#1514;%20&#1500;&#1508;&#1493;&#1512;&#1493;&#1501;%20&#1488;&#1492;&#1512;&#1493;&#1503;%20&#1506;&#1500;%20&#1508;&#1512;&#1497;&#1493;&#1503;%20&#1489;&#1513;&#1497;&#1512;&#1493;&#1514;&#1497;&#1501;\Emloyee%20skills%20figures%20GB%2028.11.2018.xlsx" TargetMode="External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iladb\Dropbox\taub\Paper%20July%202017\&#1514;&#1512;&#1513;&#1497;&#1502;&#1497;&#1501;\&#1505;&#1493;&#1508;&#1497;\Final%20Start-up%20Nation%2022.10.2017%20GIlad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iladb\Dropbox\taub\Paper%20July%202017\&#1514;&#1512;&#1513;&#1497;&#1502;&#1497;&#1501;\&#1505;&#1493;&#1508;&#1497;\Final%20Start-up%20Nation%2022.10.2017%20GIlad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Users\giladb\Dropbox\taub\Paper%20July%202017\&#1514;&#1512;&#1513;&#1497;&#1502;&#1497;&#1501;\&#1505;&#1493;&#1508;&#1497;\Final%20Start-up%20Nation%2022.10.2017%20GIlad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giladb\Downloads\b_15%20(14).xls" TargetMode="External"/><Relationship Id="rId1" Type="http://schemas.openxmlformats.org/officeDocument/2006/relationships/themeOverride" Target="../theme/themeOverride5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oleObject" Target="file:///C:\Users\giladb\Dropbox\taub\Paper%20July%202017\&#1514;&#1512;&#1513;&#1497;&#1502;&#1497;&#1501;\&#1505;&#1493;&#1508;&#1497;\Final%20Start-up%20Nation%2022.10.2017%20GIlad.xlsx" TargetMode="External"/><Relationship Id="rId1" Type="http://schemas.openxmlformats.org/officeDocument/2006/relationships/themeOverride" Target="../theme/themeOverride6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giladb\Dropbox\taub\Paper%20July%202017\&#1514;&#1512;&#1513;&#1497;&#1502;&#1497;&#1501;\&#1505;&#1493;&#1508;&#1497;\Final%20Start-up%20Nation%2022.10.2017%20GIlad.xlsx" TargetMode="External"/><Relationship Id="rId1" Type="http://schemas.openxmlformats.org/officeDocument/2006/relationships/themeOverride" Target="../theme/themeOverride7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iladb\Dropbox\taub\Paper%20July%202017\&#1514;&#1512;&#1513;&#1497;&#1502;&#1497;&#1501;\&#1505;&#1493;&#1508;&#1497;\Final%20Start-up%20Nation%2022.10.2017%20GIlad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iladb\Dropbox\taub\Presentation\&#1502;&#1510;&#1490;&#1514;%20&#1500;&#1508;&#1493;&#1512;&#1493;&#1501;%20&#1488;&#1492;&#1512;&#1493;&#1503;%20&#1506;&#1500;%20&#1508;&#1512;&#1497;&#1493;&#1503;%20&#1489;&#1513;&#1497;&#1512;&#1493;&#1514;&#1497;&#1501;\&#1508;&#1512;&#1497;&#1493;&#1503;%20&#1489;&#1506;&#1504;&#1508;&#1497;%20&#1492;&#1502;&#1513;&#1511;.xlsx" TargetMode="Externa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giladb\Dropbox\01%20Research%20and%20Editing\03%20Figures\Emloyee%20skills%20figures%20GB%2028.11.2018.xlsx" TargetMode="External"/><Relationship Id="rId1" Type="http://schemas.openxmlformats.org/officeDocument/2006/relationships/themeOverride" Target="../theme/themeOverrid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charts!$D$8</c:f>
              <c:strCache>
                <c:ptCount val="1"/>
                <c:pt idx="0">
                  <c:v>Imports (Israel)</c:v>
                </c:pt>
              </c:strCache>
            </c:strRef>
          </c:tx>
          <c:spPr>
            <a:ln w="66675"/>
          </c:spPr>
          <c:marker>
            <c:symbol val="none"/>
          </c:marker>
          <c:cat>
            <c:numRef>
              <c:f>charts!$E$14:$U$14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charts!$E$8:$U$8</c:f>
              <c:numCache>
                <c:formatCode>General</c:formatCode>
                <c:ptCount val="17"/>
                <c:pt idx="0">
                  <c:v>35.569606701803544</c:v>
                </c:pt>
                <c:pt idx="1">
                  <c:v>31.31300777876357</c:v>
                </c:pt>
                <c:pt idx="2">
                  <c:v>32.899786884785122</c:v>
                </c:pt>
                <c:pt idx="3">
                  <c:v>34.658763925009502</c:v>
                </c:pt>
                <c:pt idx="4">
                  <c:v>39.127958510239615</c:v>
                </c:pt>
                <c:pt idx="5">
                  <c:v>40.791867214434596</c:v>
                </c:pt>
                <c:pt idx="6">
                  <c:v>40.800775376004175</c:v>
                </c:pt>
                <c:pt idx="7">
                  <c:v>40.519784616214068</c:v>
                </c:pt>
                <c:pt idx="8">
                  <c:v>38.513616494580162</c:v>
                </c:pt>
                <c:pt idx="9">
                  <c:v>33.332181282336379</c:v>
                </c:pt>
                <c:pt idx="10">
                  <c:v>34.991172972419491</c:v>
                </c:pt>
                <c:pt idx="11">
                  <c:v>35.991249231192803</c:v>
                </c:pt>
                <c:pt idx="12">
                  <c:v>36.05054306760794</c:v>
                </c:pt>
                <c:pt idx="13">
                  <c:v>33.267717368019397</c:v>
                </c:pt>
                <c:pt idx="14">
                  <c:v>32.21466184076332</c:v>
                </c:pt>
                <c:pt idx="15">
                  <c:v>31.270733214663217</c:v>
                </c:pt>
                <c:pt idx="16">
                  <c:v>30.267289365379746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E0F-46D0-A931-2D9C50CDB932}"/>
            </c:ext>
          </c:extLst>
        </c:ser>
        <c:ser>
          <c:idx val="1"/>
          <c:order val="1"/>
          <c:tx>
            <c:strRef>
              <c:f>charts!$D$9</c:f>
              <c:strCache>
                <c:ptCount val="1"/>
                <c:pt idx="0">
                  <c:v>Exports (Israel)</c:v>
                </c:pt>
              </c:strCache>
            </c:strRef>
          </c:tx>
          <c:spPr>
            <a:ln w="66675">
              <a:solidFill>
                <a:schemeClr val="tx2">
                  <a:lumMod val="75000"/>
                </a:schemeClr>
              </a:solidFill>
            </a:ln>
          </c:spPr>
          <c:marker>
            <c:symbol val="none"/>
          </c:marker>
          <c:cat>
            <c:numRef>
              <c:f>charts!$E$14:$U$14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charts!$E$9:$U$9</c:f>
              <c:numCache>
                <c:formatCode>General</c:formatCode>
                <c:ptCount val="17"/>
                <c:pt idx="0">
                  <c:v>35.664494074901526</c:v>
                </c:pt>
                <c:pt idx="1">
                  <c:v>33.705356427749045</c:v>
                </c:pt>
                <c:pt idx="2">
                  <c:v>35.815743493382875</c:v>
                </c:pt>
                <c:pt idx="3">
                  <c:v>35.416177422289515</c:v>
                </c:pt>
                <c:pt idx="4">
                  <c:v>39.052348769420696</c:v>
                </c:pt>
                <c:pt idx="5">
                  <c:v>40.905736266111617</c:v>
                </c:pt>
                <c:pt idx="6">
                  <c:v>40.657053190028805</c:v>
                </c:pt>
                <c:pt idx="7">
                  <c:v>41.44221811097664</c:v>
                </c:pt>
                <c:pt idx="8">
                  <c:v>39.159506563767053</c:v>
                </c:pt>
                <c:pt idx="9">
                  <c:v>30.700367418281875</c:v>
                </c:pt>
                <c:pt idx="10">
                  <c:v>32.899734961647987</c:v>
                </c:pt>
                <c:pt idx="11">
                  <c:v>35.50328443628802</c:v>
                </c:pt>
                <c:pt idx="12">
                  <c:v>36.051973554318032</c:v>
                </c:pt>
                <c:pt idx="13">
                  <c:v>31.453866431692152</c:v>
                </c:pt>
                <c:pt idx="14">
                  <c:v>30.804604893700933</c:v>
                </c:pt>
                <c:pt idx="15">
                  <c:v>28.258480010049624</c:v>
                </c:pt>
                <c:pt idx="16">
                  <c:v>28.178684885561694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E0F-46D0-A931-2D9C50CDB932}"/>
            </c:ext>
          </c:extLst>
        </c:ser>
        <c:ser>
          <c:idx val="2"/>
          <c:order val="2"/>
          <c:tx>
            <c:strRef>
              <c:f>charts!$D$11</c:f>
              <c:strCache>
                <c:ptCount val="1"/>
                <c:pt idx="0">
                  <c:v>Imports (OECD)</c:v>
                </c:pt>
              </c:strCache>
            </c:strRef>
          </c:tx>
          <c:spPr>
            <a:ln w="66675"/>
          </c:spPr>
          <c:marker>
            <c:symbol val="none"/>
          </c:marker>
          <c:val>
            <c:numRef>
              <c:f>charts!$E$11:$U$11</c:f>
              <c:numCache>
                <c:formatCode>General</c:formatCode>
                <c:ptCount val="17"/>
                <c:pt idx="0">
                  <c:v>41.72335234239123</c:v>
                </c:pt>
                <c:pt idx="1">
                  <c:v>41.44101706556296</c:v>
                </c:pt>
                <c:pt idx="2">
                  <c:v>39.805150432615868</c:v>
                </c:pt>
                <c:pt idx="3">
                  <c:v>39.481782860259415</c:v>
                </c:pt>
                <c:pt idx="4">
                  <c:v>41.838764344115404</c:v>
                </c:pt>
                <c:pt idx="5">
                  <c:v>43.972436938059481</c:v>
                </c:pt>
                <c:pt idx="6">
                  <c:v>46.559088291928127</c:v>
                </c:pt>
                <c:pt idx="7">
                  <c:v>47.191615003225181</c:v>
                </c:pt>
                <c:pt idx="8">
                  <c:v>48.821522809870991</c:v>
                </c:pt>
                <c:pt idx="9">
                  <c:v>42.202392959718772</c:v>
                </c:pt>
                <c:pt idx="10">
                  <c:v>46.727380375885794</c:v>
                </c:pt>
                <c:pt idx="11">
                  <c:v>50.252949728084886</c:v>
                </c:pt>
                <c:pt idx="12">
                  <c:v>51.290662931950038</c:v>
                </c:pt>
                <c:pt idx="13">
                  <c:v>50.798507388957773</c:v>
                </c:pt>
                <c:pt idx="14">
                  <c:v>51.341902361731194</c:v>
                </c:pt>
                <c:pt idx="15">
                  <c:v>50.975941612349899</c:v>
                </c:pt>
                <c:pt idx="16">
                  <c:v>50.601071640053242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E0F-46D0-A931-2D9C50CDB932}"/>
            </c:ext>
          </c:extLst>
        </c:ser>
        <c:ser>
          <c:idx val="3"/>
          <c:order val="3"/>
          <c:tx>
            <c:strRef>
              <c:f>charts!$D$12</c:f>
              <c:strCache>
                <c:ptCount val="1"/>
                <c:pt idx="0">
                  <c:v>Exports (OECD)</c:v>
                </c:pt>
              </c:strCache>
            </c:strRef>
          </c:tx>
          <c:spPr>
            <a:ln w="66675">
              <a:solidFill>
                <a:schemeClr val="accent3">
                  <a:lumMod val="50000"/>
                </a:schemeClr>
              </a:solidFill>
            </a:ln>
          </c:spPr>
          <c:marker>
            <c:symbol val="none"/>
          </c:marker>
          <c:val>
            <c:numRef>
              <c:f>charts!$E$12:$U$12</c:f>
              <c:numCache>
                <c:formatCode>General</c:formatCode>
                <c:ptCount val="17"/>
                <c:pt idx="0">
                  <c:v>42.594683850740275</c:v>
                </c:pt>
                <c:pt idx="1">
                  <c:v>42.888459559266714</c:v>
                </c:pt>
                <c:pt idx="2">
                  <c:v>41.456807486048035</c:v>
                </c:pt>
                <c:pt idx="3">
                  <c:v>40.650110773272829</c:v>
                </c:pt>
                <c:pt idx="4">
                  <c:v>43.050973458427698</c:v>
                </c:pt>
                <c:pt idx="5">
                  <c:v>44.796888148331625</c:v>
                </c:pt>
                <c:pt idx="6">
                  <c:v>47.04579832881317</c:v>
                </c:pt>
                <c:pt idx="7">
                  <c:v>47.984223078490061</c:v>
                </c:pt>
                <c:pt idx="8">
                  <c:v>49.376947165967024</c:v>
                </c:pt>
                <c:pt idx="9">
                  <c:v>45.064309474681131</c:v>
                </c:pt>
                <c:pt idx="10">
                  <c:v>49.607664869711137</c:v>
                </c:pt>
                <c:pt idx="11">
                  <c:v>52.838599694433583</c:v>
                </c:pt>
                <c:pt idx="12">
                  <c:v>54.357396995912076</c:v>
                </c:pt>
                <c:pt idx="13">
                  <c:v>54.483170829229223</c:v>
                </c:pt>
                <c:pt idx="14">
                  <c:v>55.17984308210093</c:v>
                </c:pt>
                <c:pt idx="15">
                  <c:v>55.501006810540325</c:v>
                </c:pt>
                <c:pt idx="16">
                  <c:v>54.893551475315959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8E0F-46D0-A931-2D9C50CDB9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7318144"/>
        <c:axId val="157575040"/>
      </c:lineChart>
      <c:catAx>
        <c:axId val="157318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he-IL"/>
          </a:p>
        </c:txPr>
        <c:crossAx val="157575040"/>
        <c:crosses val="autoZero"/>
        <c:auto val="1"/>
        <c:lblAlgn val="ctr"/>
        <c:lblOffset val="100"/>
        <c:noMultiLvlLbl val="0"/>
      </c:catAx>
      <c:valAx>
        <c:axId val="157575040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/>
            </a:pPr>
            <a:endParaRPr lang="he-IL"/>
          </a:p>
        </c:txPr>
        <c:crossAx val="157318144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'יבוא ויצא מחירים קבועים'!$A$46</c:f>
              <c:strCache>
                <c:ptCount val="1"/>
                <c:pt idx="0">
                  <c:v>Imports of goods and services (annual % growth)</c:v>
                </c:pt>
              </c:strCache>
            </c:strRef>
          </c:tx>
          <c:spPr>
            <a:ln w="53975"/>
          </c:spPr>
          <c:marker>
            <c:symbol val="none"/>
          </c:marker>
          <c:cat>
            <c:numRef>
              <c:f>'יבוא ויצא מחירים קבועים'!$J$87:$Z$87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'יבוא ויצא מחירים קבועים'!$J$46:$Z$46</c:f>
              <c:numCache>
                <c:formatCode>General</c:formatCode>
                <c:ptCount val="17"/>
                <c:pt idx="0">
                  <c:v>100</c:v>
                </c:pt>
                <c:pt idx="1">
                  <c:v>102.63977773741166</c:v>
                </c:pt>
                <c:pt idx="2">
                  <c:v>106.6452450404431</c:v>
                </c:pt>
                <c:pt idx="3">
                  <c:v>113.02320206121655</c:v>
                </c:pt>
                <c:pt idx="4">
                  <c:v>125.64255691426266</c:v>
                </c:pt>
                <c:pt idx="5">
                  <c:v>137.53735177419915</c:v>
                </c:pt>
                <c:pt idx="6">
                  <c:v>150.98879333003967</c:v>
                </c:pt>
                <c:pt idx="7">
                  <c:v>163.70662742596315</c:v>
                </c:pt>
                <c:pt idx="8">
                  <c:v>166.53647466765568</c:v>
                </c:pt>
                <c:pt idx="9">
                  <c:v>143.3229375660618</c:v>
                </c:pt>
                <c:pt idx="10">
                  <c:v>159.17095989903763</c:v>
                </c:pt>
                <c:pt idx="11">
                  <c:v>170.27829398611675</c:v>
                </c:pt>
                <c:pt idx="12">
                  <c:v>172.78203776804204</c:v>
                </c:pt>
                <c:pt idx="13">
                  <c:v>177.2072730172961</c:v>
                </c:pt>
                <c:pt idx="14">
                  <c:v>185.44212455618077</c:v>
                </c:pt>
                <c:pt idx="15">
                  <c:v>194.65024967181469</c:v>
                </c:pt>
                <c:pt idx="16">
                  <c:v>202.77971008882525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CA8-40B8-BAD4-22A69DCF4D03}"/>
            </c:ext>
          </c:extLst>
        </c:ser>
        <c:ser>
          <c:idx val="1"/>
          <c:order val="1"/>
          <c:tx>
            <c:strRef>
              <c:f>'יבוא ויצא מחירים קבועים'!$A$84</c:f>
              <c:strCache>
                <c:ptCount val="1"/>
                <c:pt idx="0">
                  <c:v>Exports of goods and services </c:v>
                </c:pt>
              </c:strCache>
            </c:strRef>
          </c:tx>
          <c:spPr>
            <a:ln w="53975">
              <a:solidFill>
                <a:sysClr val="window" lastClr="FFFFFF">
                  <a:lumMod val="50000"/>
                </a:sysClr>
              </a:solidFill>
            </a:ln>
          </c:spPr>
          <c:marker>
            <c:symbol val="none"/>
          </c:marker>
          <c:cat>
            <c:numRef>
              <c:f>'יבוא ויצא מחירים קבועים'!$J$87:$Z$87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'יבוא ויצא מחירים קבועים'!$J$84:$Z$84</c:f>
              <c:numCache>
                <c:formatCode>General</c:formatCode>
                <c:ptCount val="17"/>
                <c:pt idx="0">
                  <c:v>100</c:v>
                </c:pt>
                <c:pt idx="1">
                  <c:v>104.1971561195481</c:v>
                </c:pt>
                <c:pt idx="2">
                  <c:v>107.83989328721219</c:v>
                </c:pt>
                <c:pt idx="3">
                  <c:v>111.85037312511207</c:v>
                </c:pt>
                <c:pt idx="4">
                  <c:v>123.23046927521816</c:v>
                </c:pt>
                <c:pt idx="5">
                  <c:v>132.59675088221513</c:v>
                </c:pt>
                <c:pt idx="6">
                  <c:v>143.82729826911901</c:v>
                </c:pt>
                <c:pt idx="7">
                  <c:v>155.47397654647142</c:v>
                </c:pt>
                <c:pt idx="8">
                  <c:v>159.2552693579932</c:v>
                </c:pt>
                <c:pt idx="9">
                  <c:v>143.52352084736518</c:v>
                </c:pt>
                <c:pt idx="10">
                  <c:v>158.36656162987228</c:v>
                </c:pt>
                <c:pt idx="11">
                  <c:v>169.15612400102657</c:v>
                </c:pt>
                <c:pt idx="12">
                  <c:v>174.83618893832477</c:v>
                </c:pt>
                <c:pt idx="13">
                  <c:v>180.24111139194287</c:v>
                </c:pt>
                <c:pt idx="14">
                  <c:v>188.96561840792597</c:v>
                </c:pt>
                <c:pt idx="15">
                  <c:v>198.75567764784606</c:v>
                </c:pt>
                <c:pt idx="16">
                  <c:v>205.43300350877681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CA8-40B8-BAD4-22A69DCF4D03}"/>
            </c:ext>
          </c:extLst>
        </c:ser>
        <c:ser>
          <c:idx val="2"/>
          <c:order val="2"/>
          <c:tx>
            <c:strRef>
              <c:f>'יבוא ויצא מחירים קבועים'!$A$124</c:f>
              <c:strCache>
                <c:ptCount val="1"/>
                <c:pt idx="0">
                  <c:v>GDP growth (annual %)</c:v>
                </c:pt>
              </c:strCache>
            </c:strRef>
          </c:tx>
          <c:spPr>
            <a:ln w="53975"/>
          </c:spPr>
          <c:marker>
            <c:symbol val="none"/>
          </c:marker>
          <c:cat>
            <c:numRef>
              <c:f>'יבוא ויצא מחירים קבועים'!$J$87:$Z$87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'יבוא ויצא מחירים קבועים'!$J$124:$Z$124</c:f>
              <c:numCache>
                <c:formatCode>General</c:formatCode>
                <c:ptCount val="17"/>
                <c:pt idx="0">
                  <c:v>100</c:v>
                </c:pt>
                <c:pt idx="1">
                  <c:v>102.82460267987111</c:v>
                </c:pt>
                <c:pt idx="2">
                  <c:v>105.75868585593042</c:v>
                </c:pt>
                <c:pt idx="3">
                  <c:v>110.29784598895625</c:v>
                </c:pt>
                <c:pt idx="4">
                  <c:v>114.57936289430582</c:v>
                </c:pt>
                <c:pt idx="5">
                  <c:v>119.88044899195235</c:v>
                </c:pt>
                <c:pt idx="6">
                  <c:v>125.35389640525744</c:v>
                </c:pt>
                <c:pt idx="7">
                  <c:v>126.20856015689255</c:v>
                </c:pt>
                <c:pt idx="8">
                  <c:v>120.42013106336471</c:v>
                </c:pt>
                <c:pt idx="9">
                  <c:v>123.20772420400924</c:v>
                </c:pt>
                <c:pt idx="10">
                  <c:v>126.20727511925479</c:v>
                </c:pt>
                <c:pt idx="11">
                  <c:v>127.15938777994683</c:v>
                </c:pt>
                <c:pt idx="12">
                  <c:v>128.90647029554373</c:v>
                </c:pt>
                <c:pt idx="13">
                  <c:v>132.08059008031501</c:v>
                </c:pt>
                <c:pt idx="14">
                  <c:v>136.22437902135079</c:v>
                </c:pt>
                <c:pt idx="15">
                  <c:v>139.42934463342095</c:v>
                </c:pt>
                <c:pt idx="16">
                  <c:v>143.68159546109058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0CA8-40B8-BAD4-22A69DCF4D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8307456"/>
        <c:axId val="159928320"/>
      </c:lineChart>
      <c:catAx>
        <c:axId val="158307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0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he-IL"/>
          </a:p>
        </c:txPr>
        <c:crossAx val="159928320"/>
        <c:crosses val="autoZero"/>
        <c:auto val="1"/>
        <c:lblAlgn val="ctr"/>
        <c:lblOffset val="100"/>
        <c:noMultiLvlLbl val="0"/>
      </c:catAx>
      <c:valAx>
        <c:axId val="159928320"/>
        <c:scaling>
          <c:orientation val="minMax"/>
          <c:min val="100"/>
        </c:scaling>
        <c:delete val="0"/>
        <c:axPos val="l"/>
        <c:majorGridlines>
          <c:spPr>
            <a:ln>
              <a:prstDash val="lgDash"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he-IL"/>
          </a:p>
        </c:txPr>
        <c:crossAx val="158307456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'יבוא ויצא מחירים קבועים'!$A$2</c:f>
              <c:strCache>
                <c:ptCount val="1"/>
                <c:pt idx="0">
                  <c:v>Imports of goods and services (annual % growth)</c:v>
                </c:pt>
              </c:strCache>
            </c:strRef>
          </c:tx>
          <c:spPr>
            <a:ln w="53975"/>
          </c:spPr>
          <c:marker>
            <c:symbol val="none"/>
          </c:marker>
          <c:cat>
            <c:numRef>
              <c:f>'יבוא ויצא מחירים קבועים'!$J$9:$Z$9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'יבוא ויצא מחירים קבועים'!$J$5:$Z$5</c:f>
              <c:numCache>
                <c:formatCode>General</c:formatCode>
                <c:ptCount val="17"/>
                <c:pt idx="0">
                  <c:v>100</c:v>
                </c:pt>
                <c:pt idx="1">
                  <c:v>94.558850006600863</c:v>
                </c:pt>
                <c:pt idx="2">
                  <c:v>93.379937564305507</c:v>
                </c:pt>
                <c:pt idx="3">
                  <c:v>92.646316764630981</c:v>
                </c:pt>
                <c:pt idx="4">
                  <c:v>103.62293191232295</c:v>
                </c:pt>
                <c:pt idx="5">
                  <c:v>107.23725832151452</c:v>
                </c:pt>
                <c:pt idx="6">
                  <c:v>110.89735176490493</c:v>
                </c:pt>
                <c:pt idx="7">
                  <c:v>123.19948333861645</c:v>
                </c:pt>
                <c:pt idx="8">
                  <c:v>126.24620652882687</c:v>
                </c:pt>
                <c:pt idx="9">
                  <c:v>108.77701392706653</c:v>
                </c:pt>
                <c:pt idx="10">
                  <c:v>125.36226700574861</c:v>
                </c:pt>
                <c:pt idx="11">
                  <c:v>139.298489413082</c:v>
                </c:pt>
                <c:pt idx="12">
                  <c:v>142.47292085406559</c:v>
                </c:pt>
                <c:pt idx="13">
                  <c:v>142.21193893932934</c:v>
                </c:pt>
                <c:pt idx="14">
                  <c:v>147.89349082406838</c:v>
                </c:pt>
                <c:pt idx="15">
                  <c:v>147.46875547322688</c:v>
                </c:pt>
                <c:pt idx="16">
                  <c:v>161.33804071711273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457-4C87-A2AC-0219F219DA43}"/>
            </c:ext>
          </c:extLst>
        </c:ser>
        <c:ser>
          <c:idx val="1"/>
          <c:order val="1"/>
          <c:tx>
            <c:strRef>
              <c:f>'יבוא ויצא מחירים קבועים'!$A$3</c:f>
              <c:strCache>
                <c:ptCount val="1"/>
                <c:pt idx="0">
                  <c:v>Exports of goods and services (annual % growth)</c:v>
                </c:pt>
              </c:strCache>
            </c:strRef>
          </c:tx>
          <c:spPr>
            <a:ln w="53975">
              <a:solidFill>
                <a:sysClr val="window" lastClr="FFFFFF">
                  <a:lumMod val="50000"/>
                </a:sysClr>
              </a:solidFill>
            </a:ln>
          </c:spPr>
          <c:marker>
            <c:symbol val="none"/>
          </c:marker>
          <c:cat>
            <c:numRef>
              <c:f>'יבוא ויצא מחירים קבועים'!$J$9:$Z$9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'יבוא ויצא מחירים קבועים'!$J$6:$Z$6</c:f>
              <c:numCache>
                <c:formatCode>General</c:formatCode>
                <c:ptCount val="17"/>
                <c:pt idx="0">
                  <c:v>100</c:v>
                </c:pt>
                <c:pt idx="1">
                  <c:v>88.32850001979547</c:v>
                </c:pt>
                <c:pt idx="2">
                  <c:v>86.491435065268632</c:v>
                </c:pt>
                <c:pt idx="3">
                  <c:v>93.49594390678557</c:v>
                </c:pt>
                <c:pt idx="4">
                  <c:v>109.87943452323179</c:v>
                </c:pt>
                <c:pt idx="5">
                  <c:v>115.01508940267664</c:v>
                </c:pt>
                <c:pt idx="6">
                  <c:v>120.74037953458901</c:v>
                </c:pt>
                <c:pt idx="7">
                  <c:v>133.26772514353254</c:v>
                </c:pt>
                <c:pt idx="8">
                  <c:v>140.91328123782037</c:v>
                </c:pt>
                <c:pt idx="9">
                  <c:v>124.27986341804689</c:v>
                </c:pt>
                <c:pt idx="10">
                  <c:v>143.13928296917459</c:v>
                </c:pt>
                <c:pt idx="11">
                  <c:v>156.84826172703072</c:v>
                </c:pt>
                <c:pt idx="12">
                  <c:v>153.75389649391607</c:v>
                </c:pt>
                <c:pt idx="13">
                  <c:v>158.83603164247933</c:v>
                </c:pt>
                <c:pt idx="14">
                  <c:v>161.82516691025006</c:v>
                </c:pt>
                <c:pt idx="15">
                  <c:v>157.5046291673853</c:v>
                </c:pt>
                <c:pt idx="16">
                  <c:v>161.51361417017483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457-4C87-A2AC-0219F219DA43}"/>
            </c:ext>
          </c:extLst>
        </c:ser>
        <c:ser>
          <c:idx val="2"/>
          <c:order val="2"/>
          <c:tx>
            <c:strRef>
              <c:f>'יבוא ויצא מחירים קבועים'!$A$4</c:f>
              <c:strCache>
                <c:ptCount val="1"/>
                <c:pt idx="0">
                  <c:v>GDP growth (annual %)</c:v>
                </c:pt>
              </c:strCache>
            </c:strRef>
          </c:tx>
          <c:spPr>
            <a:ln w="53975"/>
          </c:spPr>
          <c:marker>
            <c:symbol val="none"/>
          </c:marker>
          <c:cat>
            <c:numRef>
              <c:f>'יבוא ויצא מחירים קבועים'!$J$9:$Z$9</c:f>
              <c:numCache>
                <c:formatCode>General</c:formatCod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numCache>
            </c:numRef>
          </c:cat>
          <c:val>
            <c:numRef>
              <c:f>'יבוא ויצא מחירים קבועים'!$J$7:$Z$7</c:f>
              <c:numCache>
                <c:formatCode>General</c:formatCode>
                <c:ptCount val="17"/>
                <c:pt idx="0">
                  <c:v>100</c:v>
                </c:pt>
                <c:pt idx="1">
                  <c:v>103.6158388826704</c:v>
                </c:pt>
                <c:pt idx="2">
                  <c:v>112.08027039631487</c:v>
                </c:pt>
                <c:pt idx="3">
                  <c:v>112.10862145400064</c:v>
                </c:pt>
                <c:pt idx="4">
                  <c:v>112.29004650586683</c:v>
                </c:pt>
                <c:pt idx="5">
                  <c:v>113.15194685478059</c:v>
                </c:pt>
                <c:pt idx="6">
                  <c:v>118.32266872970378</c:v>
                </c:pt>
                <c:pt idx="7">
                  <c:v>123.21347278559787</c:v>
                </c:pt>
                <c:pt idx="8">
                  <c:v>129.63390661624612</c:v>
                </c:pt>
                <c:pt idx="9">
                  <c:v>137.11838933387384</c:v>
                </c:pt>
                <c:pt idx="10">
                  <c:v>141.21602904004524</c:v>
                </c:pt>
                <c:pt idx="11">
                  <c:v>143.16707973778034</c:v>
                </c:pt>
                <c:pt idx="12">
                  <c:v>150.64599044093961</c:v>
                </c:pt>
                <c:pt idx="13">
                  <c:v>157.66282640011619</c:v>
                </c:pt>
                <c:pt idx="14">
                  <c:v>160.7254389235122</c:v>
                </c:pt>
                <c:pt idx="15">
                  <c:v>167.33311117390582</c:v>
                </c:pt>
                <c:pt idx="16">
                  <c:v>173.0393986991009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A457-4C87-A2AC-0219F219DA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461760"/>
        <c:axId val="170856448"/>
      </c:lineChart>
      <c:catAx>
        <c:axId val="161461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0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he-IL"/>
          </a:p>
        </c:txPr>
        <c:crossAx val="170856448"/>
        <c:crosses val="autoZero"/>
        <c:auto val="1"/>
        <c:lblAlgn val="ctr"/>
        <c:lblOffset val="100"/>
        <c:noMultiLvlLbl val="0"/>
      </c:catAx>
      <c:valAx>
        <c:axId val="170856448"/>
        <c:scaling>
          <c:orientation val="minMax"/>
          <c:max val="200"/>
          <c:min val="80"/>
        </c:scaling>
        <c:delete val="0"/>
        <c:axPos val="l"/>
        <c:majorGridlines>
          <c:spPr>
            <a:ln>
              <a:prstDash val="lgDash"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he-IL"/>
          </a:p>
        </c:txPr>
        <c:crossAx val="161461760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972508591065291"/>
          <c:y val="2.6505560261322319E-2"/>
          <c:w val="0.83645014476283253"/>
          <c:h val="0.86474686421112112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pPr>
              <a:solidFill>
                <a:schemeClr val="accent3"/>
              </a:solidFill>
            </c:spPr>
          </c:marker>
          <c:dPt>
            <c:idx val="33"/>
            <c:marker>
              <c:spPr>
                <a:solidFill>
                  <a:srgbClr val="FF0000"/>
                </a:solidFill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5E9E-427F-8686-864C2DD6FFF6}"/>
              </c:ext>
            </c:extLst>
          </c:dPt>
          <c:dLbls>
            <c:dLbl>
              <c:idx val="0"/>
              <c:layout/>
              <c:tx>
                <c:strRef>
                  <c:f>Chart!$A$44</c:f>
                  <c:strCache>
                    <c:ptCount val="1"/>
                    <c:pt idx="0">
                      <c:v>Latvia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{139772DD-D77B-4F54-82F5-69E588FBDB45}</c15:txfldGUID>
                      <c15:f>Chart!$A$44</c15:f>
                      <c15:dlblFieldTableCache>
                        <c:ptCount val="1"/>
                        <c:pt idx="0">
                          <c:v>Latvia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5E9E-427F-8686-864C2DD6FFF6}"/>
                </c:ext>
              </c:extLst>
            </c:dLbl>
            <c:dLbl>
              <c:idx val="1"/>
              <c:layout/>
              <c:tx>
                <c:strRef>
                  <c:f>Chart!$A$45</c:f>
                  <c:strCache>
                    <c:ptCount val="1"/>
                    <c:pt idx="0">
                      <c:v>Estonia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{1F47CCA9-6686-4439-80BF-905F5FF09094}</c15:txfldGUID>
                      <c15:f>Chart!$A$45</c15:f>
                      <c15:dlblFieldTableCache>
                        <c:ptCount val="1"/>
                        <c:pt idx="0">
                          <c:v>Estonia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5E9E-427F-8686-864C2DD6FFF6}"/>
                </c:ext>
              </c:extLst>
            </c:dLbl>
            <c:dLbl>
              <c:idx val="2"/>
              <c:layout/>
              <c:tx>
                <c:strRef>
                  <c:f>Chart!$A$46</c:f>
                  <c:strCache>
                    <c:ptCount val="1"/>
                    <c:pt idx="0">
                      <c:v>Hungary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{E8374E98-EC41-4201-861E-D6F93F8E2213}</c15:txfldGUID>
                      <c15:f>Chart!$A$46</c15:f>
                      <c15:dlblFieldTableCache>
                        <c:ptCount val="1"/>
                        <c:pt idx="0">
                          <c:v>Hungary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5E9E-427F-8686-864C2DD6FFF6}"/>
                </c:ext>
              </c:extLst>
            </c:dLbl>
            <c:dLbl>
              <c:idx val="3"/>
              <c:layout/>
              <c:tx>
                <c:strRef>
                  <c:f>Chart!$A$47</c:f>
                  <c:strCache>
                    <c:ptCount val="1"/>
                    <c:pt idx="0">
                      <c:v>Greece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{573F6616-5328-4E63-B404-9BFF6DFBD987}</c15:txfldGUID>
                      <c15:f>Chart!$A$47</c15:f>
                      <c15:dlblFieldTableCache>
                        <c:ptCount val="1"/>
                        <c:pt idx="0">
                          <c:v>Greece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5E9E-427F-8686-864C2DD6FFF6}"/>
                </c:ext>
              </c:extLst>
            </c:dLbl>
            <c:dLbl>
              <c:idx val="4"/>
              <c:layout/>
              <c:tx>
                <c:strRef>
                  <c:f>Chart!$A$48</c:f>
                  <c:strCache>
                    <c:ptCount val="1"/>
                    <c:pt idx="0">
                      <c:v>Portugal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{54429FE8-3FAF-4CEC-B449-C7C50B23AD4E}</c15:txfldGUID>
                      <c15:f>Chart!$A$48</c15:f>
                      <c15:dlblFieldTableCache>
                        <c:ptCount val="1"/>
                        <c:pt idx="0">
                          <c:v>Portugal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5E9E-427F-8686-864C2DD6FFF6}"/>
                </c:ext>
              </c:extLst>
            </c:dLbl>
            <c:dLbl>
              <c:idx val="5"/>
              <c:layout/>
              <c:tx>
                <c:strRef>
                  <c:f>Chart!$A$49</c:f>
                  <c:strCache>
                    <c:ptCount val="1"/>
                    <c:pt idx="0">
                      <c:v>Germany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{D4ED8E92-3E1D-43F8-974C-1EF57851D021}</c15:txfldGUID>
                      <c15:f>Chart!$A$49</c15:f>
                      <c15:dlblFieldTableCache>
                        <c:ptCount val="1"/>
                        <c:pt idx="0">
                          <c:v>Germany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5E9E-427F-8686-864C2DD6FFF6}"/>
                </c:ext>
              </c:extLst>
            </c:dLbl>
            <c:dLbl>
              <c:idx val="6"/>
              <c:layout/>
              <c:tx>
                <c:strRef>
                  <c:f>Chart!$A$50</c:f>
                  <c:strCache>
                    <c:ptCount val="1"/>
                    <c:pt idx="0">
                      <c:v>Japan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{49505E6A-5BB7-4DDC-BF7F-6BE031E1CFA9}</c15:txfldGUID>
                      <c15:f>Chart!$A$50</c15:f>
                      <c15:dlblFieldTableCache>
                        <c:ptCount val="1"/>
                        <c:pt idx="0">
                          <c:v>Japan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5E9E-427F-8686-864C2DD6FFF6}"/>
                </c:ext>
              </c:extLst>
            </c:dLbl>
            <c:dLbl>
              <c:idx val="7"/>
              <c:layout/>
              <c:tx>
                <c:strRef>
                  <c:f>Chart!$A$51</c:f>
                  <c:strCache>
                    <c:ptCount val="1"/>
                    <c:pt idx="0">
                      <c:v>Poland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{C3BF3D1C-B07B-412B-AB07-206348F6721E}</c15:txfldGUID>
                      <c15:f>Chart!$A$51</c15:f>
                      <c15:dlblFieldTableCache>
                        <c:ptCount val="1"/>
                        <c:pt idx="0">
                          <c:v>Poland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5E9E-427F-8686-864C2DD6FFF6}"/>
                </c:ext>
              </c:extLst>
            </c:dLbl>
            <c:dLbl>
              <c:idx val="8"/>
              <c:layout/>
              <c:tx>
                <c:strRef>
                  <c:f>Chart!$A$52</c:f>
                  <c:strCache>
                    <c:ptCount val="1"/>
                    <c:pt idx="0">
                      <c:v>Slovakia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{2945814F-93CC-4CF7-833C-30D482D8E1FA}</c15:txfldGUID>
                      <c15:f>Chart!$A$52</c15:f>
                      <c15:dlblFieldTableCache>
                        <c:ptCount val="1"/>
                        <c:pt idx="0">
                          <c:v>Slovakia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9-5E9E-427F-8686-864C2DD6FFF6}"/>
                </c:ext>
              </c:extLst>
            </c:dLbl>
            <c:dLbl>
              <c:idx val="9"/>
              <c:layout/>
              <c:tx>
                <c:strRef>
                  <c:f>Chart!$A$53</c:f>
                  <c:strCache>
                    <c:ptCount val="1"/>
                    <c:pt idx="0">
                      <c:v>Slovenia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{0E423DC2-A13E-424F-AB7A-B67B1E4C19FD}</c15:txfldGUID>
                      <c15:f>Chart!$A$53</c15:f>
                      <c15:dlblFieldTableCache>
                        <c:ptCount val="1"/>
                        <c:pt idx="0">
                          <c:v>Slovenia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A-5E9E-427F-8686-864C2DD6FFF6}"/>
                </c:ext>
              </c:extLst>
            </c:dLbl>
            <c:dLbl>
              <c:idx val="10"/>
              <c:layout/>
              <c:tx>
                <c:strRef>
                  <c:f>Chart!$A$54</c:f>
                  <c:strCache>
                    <c:ptCount val="1"/>
                    <c:pt idx="0">
                      <c:v>Czech Republic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{6DEA2BC4-67E8-420C-990D-7A8982939BDF}</c15:txfldGUID>
                      <c15:f>Chart!$A$54</c15:f>
                      <c15:dlblFieldTableCache>
                        <c:ptCount val="1"/>
                        <c:pt idx="0">
                          <c:v>Czech Republic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5E9E-427F-8686-864C2DD6FFF6}"/>
                </c:ext>
              </c:extLst>
            </c:dLbl>
            <c:dLbl>
              <c:idx val="11"/>
              <c:layout/>
              <c:tx>
                <c:strRef>
                  <c:f>Chart!$A$55</c:f>
                  <c:strCache>
                    <c:ptCount val="1"/>
                    <c:pt idx="0">
                      <c:v>Netherlands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{75FF9446-B352-4138-A3F2-88F425B26BB8}</c15:txfldGUID>
                      <c15:f>Chart!$A$55</c15:f>
                      <c15:dlblFieldTableCache>
                        <c:ptCount val="1"/>
                        <c:pt idx="0">
                          <c:v>Netherlands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5E9E-427F-8686-864C2DD6FFF6}"/>
                </c:ext>
              </c:extLst>
            </c:dLbl>
            <c:dLbl>
              <c:idx val="12"/>
              <c:layout/>
              <c:tx>
                <c:strRef>
                  <c:f>Chart!$A$56</c:f>
                  <c:strCache>
                    <c:ptCount val="1"/>
                    <c:pt idx="0">
                      <c:v>Finland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{7452CE49-0F81-4F75-867A-923E13BE7CCF}</c15:txfldGUID>
                      <c15:f>Chart!$A$56</c15:f>
                      <c15:dlblFieldTableCache>
                        <c:ptCount val="1"/>
                        <c:pt idx="0">
                          <c:v>Finland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5E9E-427F-8686-864C2DD6FFF6}"/>
                </c:ext>
              </c:extLst>
            </c:dLbl>
            <c:dLbl>
              <c:idx val="13"/>
              <c:layout/>
              <c:tx>
                <c:strRef>
                  <c:f>Chart!$A$57</c:f>
                  <c:strCache>
                    <c:ptCount val="1"/>
                    <c:pt idx="0">
                      <c:v>Italy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{B17EF9A3-5434-4F31-8354-EBED65DD5C60}</c15:txfldGUID>
                      <c15:f>Chart!$A$57</c15:f>
                      <c15:dlblFieldTableCache>
                        <c:ptCount val="1"/>
                        <c:pt idx="0">
                          <c:v>Italy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E-5E9E-427F-8686-864C2DD6FFF6}"/>
                </c:ext>
              </c:extLst>
            </c:dLbl>
            <c:dLbl>
              <c:idx val="14"/>
              <c:layout/>
              <c:tx>
                <c:strRef>
                  <c:f>Chart!$A$58</c:f>
                  <c:strCache>
                    <c:ptCount val="1"/>
                    <c:pt idx="0">
                      <c:v>Denmark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{E009D9A0-2C03-4782-989F-1BC19D0918D9}</c15:txfldGUID>
                      <c15:f>Chart!$A$58</c15:f>
                      <c15:dlblFieldTableCache>
                        <c:ptCount val="1"/>
                        <c:pt idx="0">
                          <c:v>Denmark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F-5E9E-427F-8686-864C2DD6FFF6}"/>
                </c:ext>
              </c:extLst>
            </c:dLbl>
            <c:dLbl>
              <c:idx val="15"/>
              <c:layout/>
              <c:tx>
                <c:strRef>
                  <c:f>Chart!$A$59</c:f>
                  <c:strCache>
                    <c:ptCount val="1"/>
                    <c:pt idx="0">
                      <c:v>Austria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{1131D3C7-58BC-464A-9BA4-7BCB9A646608}</c15:txfldGUID>
                      <c15:f>Chart!$A$59</c15:f>
                      <c15:dlblFieldTableCache>
                        <c:ptCount val="1"/>
                        <c:pt idx="0">
                          <c:v>Austria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0-5E9E-427F-8686-864C2DD6FFF6}"/>
                </c:ext>
              </c:extLst>
            </c:dLbl>
            <c:dLbl>
              <c:idx val="16"/>
              <c:layout/>
              <c:tx>
                <c:strRef>
                  <c:f>Chart!$A$60</c:f>
                  <c:strCache>
                    <c:ptCount val="1"/>
                    <c:pt idx="0">
                      <c:v>France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{A7E2E420-FAB1-4420-9F65-77E146774135}</c15:txfldGUID>
                      <c15:f>Chart!$A$60</c15:f>
                      <c15:dlblFieldTableCache>
                        <c:ptCount val="1"/>
                        <c:pt idx="0">
                          <c:v>France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1-5E9E-427F-8686-864C2DD6FFF6}"/>
                </c:ext>
              </c:extLst>
            </c:dLbl>
            <c:dLbl>
              <c:idx val="17"/>
              <c:layout/>
              <c:tx>
                <c:strRef>
                  <c:f>Chart!$A$61</c:f>
                  <c:strCache>
                    <c:ptCount val="1"/>
                    <c:pt idx="0">
                      <c:v>South Korea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{70D32EC2-419E-4036-9D11-4A33120BA7B9}</c15:txfldGUID>
                      <c15:f>Chart!$A$61</c15:f>
                      <c15:dlblFieldTableCache>
                        <c:ptCount val="1"/>
                        <c:pt idx="0">
                          <c:v>South Korea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2-5E9E-427F-8686-864C2DD6FFF6}"/>
                </c:ext>
              </c:extLst>
            </c:dLbl>
            <c:dLbl>
              <c:idx val="18"/>
              <c:layout/>
              <c:tx>
                <c:strRef>
                  <c:f>Chart!$A$62</c:f>
                  <c:strCache>
                    <c:ptCount val="1"/>
                    <c:pt idx="0">
                      <c:v>Spain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{D484A7D8-13B1-422F-B307-BF77B8638400}</c15:txfldGUID>
                      <c15:f>Chart!$A$62</c15:f>
                      <c15:dlblFieldTableCache>
                        <c:ptCount val="1"/>
                        <c:pt idx="0">
                          <c:v>Spain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3-5E9E-427F-8686-864C2DD6FFF6}"/>
                </c:ext>
              </c:extLst>
            </c:dLbl>
            <c:dLbl>
              <c:idx val="19"/>
              <c:layout/>
              <c:tx>
                <c:strRef>
                  <c:f>Chart!$A$63</c:f>
                  <c:strCache>
                    <c:ptCount val="1"/>
                    <c:pt idx="0">
                      <c:v>Belgium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{9CC9DDBE-B5D2-40A1-B5B9-160E739969A7}</c15:txfldGUID>
                      <c15:f>Chart!$A$63</c15:f>
                      <c15:dlblFieldTableCache>
                        <c:ptCount val="1"/>
                        <c:pt idx="0">
                          <c:v>Belgium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4-5E9E-427F-8686-864C2DD6FFF6}"/>
                </c:ext>
              </c:extLst>
            </c:dLbl>
            <c:dLbl>
              <c:idx val="20"/>
              <c:layout/>
              <c:tx>
                <c:strRef>
                  <c:f>Chart!$A$64</c:f>
                  <c:strCache>
                    <c:ptCount val="1"/>
                    <c:pt idx="0">
                      <c:v>UK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{9D043077-2C79-4D8A-ACFB-22E099865E13}</c15:txfldGUID>
                      <c15:f>Chart!$A$64</c15:f>
                      <c15:dlblFieldTableCache>
                        <c:ptCount val="1"/>
                        <c:pt idx="0">
                          <c:v>UK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5-5E9E-427F-8686-864C2DD6FFF6}"/>
                </c:ext>
              </c:extLst>
            </c:dLbl>
            <c:dLbl>
              <c:idx val="21"/>
              <c:layout/>
              <c:tx>
                <c:strRef>
                  <c:f>Chart!$A$65</c:f>
                  <c:strCache>
                    <c:ptCount val="1"/>
                    <c:pt idx="0">
                      <c:v>Sweden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{95D50DBD-A788-4138-A4A2-57D64F1FC9A7}</c15:txfldGUID>
                      <c15:f>Chart!$A$65</c15:f>
                      <c15:dlblFieldTableCache>
                        <c:ptCount val="1"/>
                        <c:pt idx="0">
                          <c:v>Sweden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6-5E9E-427F-8686-864C2DD6FFF6}"/>
                </c:ext>
              </c:extLst>
            </c:dLbl>
            <c:dLbl>
              <c:idx val="22"/>
              <c:layout/>
              <c:tx>
                <c:strRef>
                  <c:f>Chart!$A$66</c:f>
                  <c:strCache>
                    <c:ptCount val="1"/>
                    <c:pt idx="0">
                      <c:v>US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{A62C04B8-C45B-4C30-ABE9-6CAAF115B5A9}</c15:txfldGUID>
                      <c15:f>Chart!$A$66</c15:f>
                      <c15:dlblFieldTableCache>
                        <c:ptCount val="1"/>
                        <c:pt idx="0">
                          <c:v>US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7-5E9E-427F-8686-864C2DD6FFF6}"/>
                </c:ext>
              </c:extLst>
            </c:dLbl>
            <c:dLbl>
              <c:idx val="23"/>
              <c:layout/>
              <c:tx>
                <c:strRef>
                  <c:f>Chart!$A$67</c:f>
                  <c:strCache>
                    <c:ptCount val="1"/>
                    <c:pt idx="0">
                      <c:v>Chile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{C89EB075-5268-4CB6-BEA5-21C33DC6313A}</c15:txfldGUID>
                      <c15:f>Chart!$A$67</c15:f>
                      <c15:dlblFieldTableCache>
                        <c:ptCount val="1"/>
                        <c:pt idx="0">
                          <c:v>Chile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8-5E9E-427F-8686-864C2DD6FFF6}"/>
                </c:ext>
              </c:extLst>
            </c:dLbl>
            <c:dLbl>
              <c:idx val="24"/>
              <c:layout/>
              <c:tx>
                <c:strRef>
                  <c:f>Chart!$A$68</c:f>
                  <c:strCache>
                    <c:ptCount val="1"/>
                    <c:pt idx="0">
                      <c:v>Canada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{EA38224D-FB06-4B8E-ADA2-3B811A12B039}</c15:txfldGUID>
                      <c15:f>Chart!$A$68</c15:f>
                      <c15:dlblFieldTableCache>
                        <c:ptCount val="1"/>
                        <c:pt idx="0">
                          <c:v>Canada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9-5E9E-427F-8686-864C2DD6FFF6}"/>
                </c:ext>
              </c:extLst>
            </c:dLbl>
            <c:dLbl>
              <c:idx val="25"/>
              <c:layout/>
              <c:tx>
                <c:strRef>
                  <c:f>Chart!$A$69</c:f>
                  <c:strCache>
                    <c:ptCount val="1"/>
                    <c:pt idx="0">
                      <c:v>New Zealand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{7DACCE0C-88A2-43B8-A167-F8FD4248B88C}</c15:txfldGUID>
                      <c15:f>Chart!$A$69</c15:f>
                      <c15:dlblFieldTableCache>
                        <c:ptCount val="1"/>
                        <c:pt idx="0">
                          <c:v>New Zealand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A-5E9E-427F-8686-864C2DD6FFF6}"/>
                </c:ext>
              </c:extLst>
            </c:dLbl>
            <c:dLbl>
              <c:idx val="26"/>
              <c:layout/>
              <c:tx>
                <c:strRef>
                  <c:f>Chart!$A$70</c:f>
                  <c:strCache>
                    <c:ptCount val="1"/>
                    <c:pt idx="0">
                      <c:v>Switzerland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{3B349CBC-FE54-473E-82E8-082BF6E9CFB0}</c15:txfldGUID>
                      <c15:f>Chart!$A$70</c15:f>
                      <c15:dlblFieldTableCache>
                        <c:ptCount val="1"/>
                        <c:pt idx="0">
                          <c:v>Switzerland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B-5E9E-427F-8686-864C2DD6FFF6}"/>
                </c:ext>
              </c:extLst>
            </c:dLbl>
            <c:dLbl>
              <c:idx val="27"/>
              <c:layout/>
              <c:tx>
                <c:strRef>
                  <c:f>Chart!$A$71</c:f>
                  <c:strCache>
                    <c:ptCount val="1"/>
                    <c:pt idx="0">
                      <c:v>Iceland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{A5B5E097-AF9E-4FD6-89A0-74144A4EBFA0}</c15:txfldGUID>
                      <c15:f>Chart!$A$71</c15:f>
                      <c15:dlblFieldTableCache>
                        <c:ptCount val="1"/>
                        <c:pt idx="0">
                          <c:v>Iceland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C-5E9E-427F-8686-864C2DD6FFF6}"/>
                </c:ext>
              </c:extLst>
            </c:dLbl>
            <c:dLbl>
              <c:idx val="28"/>
              <c:layout/>
              <c:tx>
                <c:strRef>
                  <c:f>Chart!$A$72</c:f>
                  <c:strCache>
                    <c:ptCount val="1"/>
                    <c:pt idx="0">
                      <c:v>Norway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{165AAE49-98E6-457E-B8EA-A31A609E7961}</c15:txfldGUID>
                      <c15:f>Chart!$A$72</c15:f>
                      <c15:dlblFieldTableCache>
                        <c:ptCount val="1"/>
                        <c:pt idx="0">
                          <c:v>Norway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D-5E9E-427F-8686-864C2DD6FFF6}"/>
                </c:ext>
              </c:extLst>
            </c:dLbl>
            <c:dLbl>
              <c:idx val="29"/>
              <c:layout/>
              <c:tx>
                <c:strRef>
                  <c:f>Chart!$A$73</c:f>
                  <c:strCache>
                    <c:ptCount val="1"/>
                    <c:pt idx="0">
                      <c:v>Ireland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{06D0EC10-EF63-4B4A-A793-B5144CB2AD17}</c15:txfldGUID>
                      <c15:f>Chart!$A$73</c15:f>
                      <c15:dlblFieldTableCache>
                        <c:ptCount val="1"/>
                        <c:pt idx="0">
                          <c:v>Ireland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E-5E9E-427F-8686-864C2DD6FFF6}"/>
                </c:ext>
              </c:extLst>
            </c:dLbl>
            <c:dLbl>
              <c:idx val="30"/>
              <c:layout/>
              <c:tx>
                <c:strRef>
                  <c:f>Chart!$A$74</c:f>
                  <c:strCache>
                    <c:ptCount val="1"/>
                    <c:pt idx="0">
                      <c:v>Turkey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{82D2D47E-7287-40BD-B2F9-4613481470F0}</c15:txfldGUID>
                      <c15:f>Chart!$A$74</c15:f>
                      <c15:dlblFieldTableCache>
                        <c:ptCount val="1"/>
                        <c:pt idx="0">
                          <c:v>Turkey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F-5E9E-427F-8686-864C2DD6FFF6}"/>
                </c:ext>
              </c:extLst>
            </c:dLbl>
            <c:dLbl>
              <c:idx val="31"/>
              <c:layout/>
              <c:tx>
                <c:strRef>
                  <c:f>Chart!$A$75</c:f>
                  <c:strCache>
                    <c:ptCount val="1"/>
                    <c:pt idx="0">
                      <c:v>Mexico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{C5FB6E0C-EF97-478E-9756-6F7CB800DEEE}</c15:txfldGUID>
                      <c15:f>Chart!$A$75</c15:f>
                      <c15:dlblFieldTableCache>
                        <c:ptCount val="1"/>
                        <c:pt idx="0">
                          <c:v>Mexico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0-5E9E-427F-8686-864C2DD6FFF6}"/>
                </c:ext>
              </c:extLst>
            </c:dLbl>
            <c:dLbl>
              <c:idx val="32"/>
              <c:layout/>
              <c:tx>
                <c:strRef>
                  <c:f>Chart!$A$76</c:f>
                  <c:strCache>
                    <c:ptCount val="1"/>
                    <c:pt idx="0">
                      <c:v>Australia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{BB584399-6BA2-418C-916E-14726AD89244}</c15:txfldGUID>
                      <c15:f>Chart!$A$76</c15:f>
                      <c15:dlblFieldTableCache>
                        <c:ptCount val="1"/>
                        <c:pt idx="0">
                          <c:v>Australia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21-5E9E-427F-8686-864C2DD6FFF6}"/>
                </c:ext>
              </c:extLst>
            </c:dLbl>
            <c:dLbl>
              <c:idx val="33"/>
              <c:layout/>
              <c:tx>
                <c:strRef>
                  <c:f>Chart!$A$77</c:f>
                  <c:strCache>
                    <c:ptCount val="1"/>
                    <c:pt idx="0">
                      <c:v>Israel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>
                      <a:latin typeface="Arial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>
                    <c15:dlblFTEntry>
                      <c15:txfldGUID>{EDFF1132-4DD4-443D-93E3-E61278CD7B9D}</c15:txfldGUID>
                      <c15:f>Chart!$A$77</c15:f>
                      <c15:dlblFieldTableCache>
                        <c:ptCount val="1"/>
                        <c:pt idx="0">
                          <c:v>Israel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0-5E9E-427F-8686-864C2DD6FF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trendlineType val="linear"/>
            <c:dispRSqr val="1"/>
            <c:dispEq val="0"/>
            <c:trendlineLbl>
              <c:layout>
                <c:manualLayout>
                  <c:x val="0.13706956733501097"/>
                  <c:y val="0.58088517540604623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b="1"/>
                  </a:pPr>
                  <a:endParaRPr lang="he-IL"/>
                </a:p>
              </c:txPr>
            </c:trendlineLbl>
          </c:trendline>
          <c:xVal>
            <c:numRef>
              <c:f>Chart!$C$44:$C$77</c:f>
              <c:numCache>
                <c:formatCode>General</c:formatCode>
                <c:ptCount val="34"/>
                <c:pt idx="0">
                  <c:v>-1.2409248719761325</c:v>
                </c:pt>
                <c:pt idx="1">
                  <c:v>-0.29489265436904188</c:v>
                </c:pt>
                <c:pt idx="2">
                  <c:v>-0.24490522685469068</c:v>
                </c:pt>
                <c:pt idx="3">
                  <c:v>-0.15263456318705071</c:v>
                </c:pt>
                <c:pt idx="4">
                  <c:v>-0.13925844442865357</c:v>
                </c:pt>
                <c:pt idx="5">
                  <c:v>-9.5374738243172275E-2</c:v>
                </c:pt>
                <c:pt idx="6">
                  <c:v>-4.9585451950366212E-2</c:v>
                </c:pt>
                <c:pt idx="7">
                  <c:v>-4.702008247848688E-2</c:v>
                </c:pt>
                <c:pt idx="8">
                  <c:v>9.4463704154036682E-2</c:v>
                </c:pt>
                <c:pt idx="9">
                  <c:v>0.31034440636915572</c:v>
                </c:pt>
                <c:pt idx="10">
                  <c:v>0.32265511623356796</c:v>
                </c:pt>
                <c:pt idx="11">
                  <c:v>0.37289882491075099</c:v>
                </c:pt>
                <c:pt idx="12">
                  <c:v>0.43535332421677275</c:v>
                </c:pt>
                <c:pt idx="13">
                  <c:v>0.46530659109251032</c:v>
                </c:pt>
                <c:pt idx="14">
                  <c:v>0.47573236113534767</c:v>
                </c:pt>
                <c:pt idx="15">
                  <c:v>0.480894562256797</c:v>
                </c:pt>
                <c:pt idx="16">
                  <c:v>0.5308829142229351</c:v>
                </c:pt>
                <c:pt idx="17">
                  <c:v>0.57080009673960475</c:v>
                </c:pt>
                <c:pt idx="18">
                  <c:v>0.62051324667386887</c:v>
                </c:pt>
                <c:pt idx="19">
                  <c:v>0.73179870106391398</c:v>
                </c:pt>
                <c:pt idx="20">
                  <c:v>0.75358712675818884</c:v>
                </c:pt>
                <c:pt idx="21">
                  <c:v>0.81794352260344283</c:v>
                </c:pt>
                <c:pt idx="22">
                  <c:v>0.82394001094152858</c:v>
                </c:pt>
                <c:pt idx="23">
                  <c:v>0.95361445902142583</c:v>
                </c:pt>
                <c:pt idx="24">
                  <c:v>1.0386611536896113</c:v>
                </c:pt>
                <c:pt idx="25">
                  <c:v>1.0589981238445165</c:v>
                </c:pt>
                <c:pt idx="26">
                  <c:v>1.0764929369182139</c:v>
                </c:pt>
                <c:pt idx="27">
                  <c:v>1.0872319214334698</c:v>
                </c:pt>
                <c:pt idx="28">
                  <c:v>1.1535847121721694</c:v>
                </c:pt>
                <c:pt idx="29">
                  <c:v>1.1712719811385566</c:v>
                </c:pt>
                <c:pt idx="30">
                  <c:v>1.4209699902515294</c:v>
                </c:pt>
                <c:pt idx="31">
                  <c:v>1.4892187099414558</c:v>
                </c:pt>
                <c:pt idx="32">
                  <c:v>1.5395753071334286</c:v>
                </c:pt>
                <c:pt idx="33">
                  <c:v>1.8998560448488622</c:v>
                </c:pt>
              </c:numCache>
            </c:numRef>
          </c:xVal>
          <c:yVal>
            <c:numRef>
              <c:f>Chart!$B$44:$B$77</c:f>
              <c:numCache>
                <c:formatCode>General</c:formatCode>
                <c:ptCount val="34"/>
                <c:pt idx="0">
                  <c:v>19.579013831432938</c:v>
                </c:pt>
                <c:pt idx="1">
                  <c:v>24.242637730948061</c:v>
                </c:pt>
                <c:pt idx="2">
                  <c:v>19.777308618329815</c:v>
                </c:pt>
                <c:pt idx="3">
                  <c:v>10.609862858324053</c:v>
                </c:pt>
                <c:pt idx="4">
                  <c:v>15.481965134199665</c:v>
                </c:pt>
                <c:pt idx="5">
                  <c:v>19.197881713077084</c:v>
                </c:pt>
                <c:pt idx="6">
                  <c:v>23.564284464657355</c:v>
                </c:pt>
                <c:pt idx="7">
                  <c:v>19.597048805119019</c:v>
                </c:pt>
                <c:pt idx="8">
                  <c:v>22.570402782286695</c:v>
                </c:pt>
                <c:pt idx="9">
                  <c:v>18.700507762309726</c:v>
                </c:pt>
                <c:pt idx="10">
                  <c:v>26.339760833312383</c:v>
                </c:pt>
                <c:pt idx="11">
                  <c:v>20.055618729906168</c:v>
                </c:pt>
                <c:pt idx="12">
                  <c:v>21.897549739772817</c:v>
                </c:pt>
                <c:pt idx="13">
                  <c:v>17.094977530835127</c:v>
                </c:pt>
                <c:pt idx="14">
                  <c:v>20.977394550335386</c:v>
                </c:pt>
                <c:pt idx="15">
                  <c:v>24.118144024578534</c:v>
                </c:pt>
                <c:pt idx="16">
                  <c:v>22.685778490941271</c:v>
                </c:pt>
                <c:pt idx="17">
                  <c:v>29.252387339153827</c:v>
                </c:pt>
                <c:pt idx="18">
                  <c:v>20.487840203411288</c:v>
                </c:pt>
                <c:pt idx="19">
                  <c:v>23.951588633984862</c:v>
                </c:pt>
                <c:pt idx="20">
                  <c:v>16.968580117974177</c:v>
                </c:pt>
                <c:pt idx="21">
                  <c:v>24.749421199863239</c:v>
                </c:pt>
                <c:pt idx="22">
                  <c:v>19.688785858393324</c:v>
                </c:pt>
                <c:pt idx="23">
                  <c:v>22.245883373285334</c:v>
                </c:pt>
                <c:pt idx="24">
                  <c:v>23.1849967526502</c:v>
                </c:pt>
                <c:pt idx="25">
                  <c:v>24.382341475613615</c:v>
                </c:pt>
                <c:pt idx="26">
                  <c:v>23.109734563814126</c:v>
                </c:pt>
                <c:pt idx="27">
                  <c:v>21.474109103706184</c:v>
                </c:pt>
                <c:pt idx="28">
                  <c:v>29.317857500340068</c:v>
                </c:pt>
                <c:pt idx="29">
                  <c:v>32.676284650816442</c:v>
                </c:pt>
                <c:pt idx="30">
                  <c:v>28.226639444991729</c:v>
                </c:pt>
                <c:pt idx="31">
                  <c:v>23.744630090538145</c:v>
                </c:pt>
                <c:pt idx="32">
                  <c:v>25.295492177652012</c:v>
                </c:pt>
                <c:pt idx="33">
                  <c:v>20.483090277577144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23-5E9E-427F-8686-864C2DD6FF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6576256"/>
        <c:axId val="226912128"/>
      </c:scatterChart>
      <c:valAx>
        <c:axId val="2265762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600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 i="0" baseline="0" dirty="0">
                    <a:effectLst/>
                  </a:rPr>
                  <a:t>Population growth (annual %)</a:t>
                </a:r>
                <a:endParaRPr lang="he-IL" sz="160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0.31805839218551291"/>
              <c:y val="0.9446015330899367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he-IL"/>
          </a:p>
        </c:txPr>
        <c:crossAx val="226912128"/>
        <c:crosses val="autoZero"/>
        <c:crossBetween val="midCat"/>
      </c:valAx>
      <c:valAx>
        <c:axId val="226912128"/>
        <c:scaling>
          <c:orientation val="minMax"/>
          <c:min val="5"/>
        </c:scaling>
        <c:delete val="0"/>
        <c:axPos val="l"/>
        <c:majorGridlines>
          <c:spPr>
            <a:ln>
              <a:prstDash val="lgDash"/>
            </a:ln>
          </c:spPr>
        </c:majorGridlines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lang="he-IL" sz="1800" b="1" i="0" u="none" strike="noStrike" kern="1200" baseline="0" dirty="0">
                    <a:solidFill>
                      <a:prstClr val="black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he-IL" sz="2000" dirty="0">
                  <a:effectLst/>
                </a:endParaRPr>
              </a:p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lang="he-IL" sz="1800" b="1" i="0" u="none" strike="noStrike" kern="1200" baseline="0" dirty="0">
                    <a:solidFill>
                      <a:prstClr val="black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r>
                  <a:rPr lang="en-US" sz="2000" b="1" i="0" baseline="0" dirty="0">
                    <a:effectLst/>
                  </a:rPr>
                  <a:t>Gross capital formation (% of GDP)</a:t>
                </a:r>
                <a:endParaRPr lang="he-IL" sz="200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2.7491408934707906E-3"/>
              <c:y val="0.134184388099463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he-IL"/>
          </a:p>
        </c:txPr>
        <c:crossAx val="226576256"/>
        <c:crossesAt val="-1.5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'4 skills by deciles'!$L$3</c:f>
              <c:strCache>
                <c:ptCount val="1"/>
                <c:pt idx="0">
                  <c:v>יהודים (ללא חרדים)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'4 skills by deciles'!$J$4:$J$13</c:f>
              <c:strCache>
                <c:ptCount val="10"/>
                <c:pt idx="0">
                  <c:v>תחתון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עליון</c:v>
                </c:pt>
              </c:strCache>
            </c:strRef>
          </c:cat>
          <c:val>
            <c:numRef>
              <c:f>'4 skills by deciles'!$AJ$18:$AJ$27</c:f>
              <c:numCache>
                <c:formatCode>0.0%</c:formatCode>
                <c:ptCount val="10"/>
                <c:pt idx="0">
                  <c:v>0.11509487696056199</c:v>
                </c:pt>
                <c:pt idx="1">
                  <c:v>9.7646270844979816E-2</c:v>
                </c:pt>
                <c:pt idx="2">
                  <c:v>8.4615323763013284E-2</c:v>
                </c:pt>
                <c:pt idx="3">
                  <c:v>7.9893098610862079E-2</c:v>
                </c:pt>
                <c:pt idx="4">
                  <c:v>6.8076196905291805E-2</c:v>
                </c:pt>
                <c:pt idx="5">
                  <c:v>7.3169438965477243E-2</c:v>
                </c:pt>
                <c:pt idx="6">
                  <c:v>8.140142605503814E-2</c:v>
                </c:pt>
                <c:pt idx="7">
                  <c:v>7.9013944118050364E-2</c:v>
                </c:pt>
                <c:pt idx="8">
                  <c:v>7.9451675509192368E-2</c:v>
                </c:pt>
                <c:pt idx="9">
                  <c:v>5.963140907316971E-2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396-4917-A619-B804FA10C678}"/>
            </c:ext>
          </c:extLst>
        </c:ser>
        <c:ser>
          <c:idx val="2"/>
          <c:order val="1"/>
          <c:tx>
            <c:strRef>
              <c:f>'4 skills by deciles'!$K$3</c:f>
              <c:strCache>
                <c:ptCount val="1"/>
                <c:pt idx="0">
                  <c:v>חרדים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'4 skills by deciles'!$J$4:$J$13</c:f>
              <c:strCache>
                <c:ptCount val="10"/>
                <c:pt idx="0">
                  <c:v>תחתון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עליון</c:v>
                </c:pt>
              </c:strCache>
            </c:strRef>
          </c:cat>
          <c:val>
            <c:numRef>
              <c:f>'4 skills by deciles'!$AI$18:$AI$27</c:f>
              <c:numCache>
                <c:formatCode>0.0%</c:formatCode>
                <c:ptCount val="10"/>
                <c:pt idx="0">
                  <c:v>8.3485396647926848E-3</c:v>
                </c:pt>
                <c:pt idx="1">
                  <c:v>1.0242387165504657E-2</c:v>
                </c:pt>
                <c:pt idx="2">
                  <c:v>6.1770227936755731E-3</c:v>
                </c:pt>
                <c:pt idx="3">
                  <c:v>5.944181336821122E-3</c:v>
                </c:pt>
                <c:pt idx="4">
                  <c:v>5.2878479437172363E-3</c:v>
                </c:pt>
                <c:pt idx="5">
                  <c:v>8.1723923338993965E-3</c:v>
                </c:pt>
                <c:pt idx="6">
                  <c:v>4.6054088833103043E-3</c:v>
                </c:pt>
                <c:pt idx="7">
                  <c:v>5.4460641091902502E-3</c:v>
                </c:pt>
                <c:pt idx="8">
                  <c:v>2.9520499541173125E-3</c:v>
                </c:pt>
                <c:pt idx="9">
                  <c:v>3.4140411572985119E-3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396-4917-A619-B804FA10C678}"/>
            </c:ext>
          </c:extLst>
        </c:ser>
        <c:ser>
          <c:idx val="0"/>
          <c:order val="2"/>
          <c:tx>
            <c:strRef>
              <c:f>'4 skills by deciles'!$M$3</c:f>
              <c:strCache>
                <c:ptCount val="1"/>
                <c:pt idx="0">
                  <c:v>ערבים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'4 skills by deciles'!$J$4:$J$13</c:f>
              <c:strCache>
                <c:ptCount val="10"/>
                <c:pt idx="0">
                  <c:v>תחתון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עליון</c:v>
                </c:pt>
              </c:strCache>
            </c:strRef>
          </c:cat>
          <c:val>
            <c:numRef>
              <c:f>'4 skills by deciles'!$AK$18:$AK$27</c:f>
              <c:numCache>
                <c:formatCode>0.0%</c:formatCode>
                <c:ptCount val="10"/>
                <c:pt idx="0">
                  <c:v>4.3310093136582746E-2</c:v>
                </c:pt>
                <c:pt idx="1">
                  <c:v>2.2772316390139973E-2</c:v>
                </c:pt>
                <c:pt idx="2">
                  <c:v>1.7575179047960597E-2</c:v>
                </c:pt>
                <c:pt idx="3">
                  <c:v>1.4153754469606676E-2</c:v>
                </c:pt>
                <c:pt idx="4">
                  <c:v>7.665309523558388E-3</c:v>
                </c:pt>
                <c:pt idx="5">
                  <c:v>5.2962861392091302E-3</c:v>
                </c:pt>
                <c:pt idx="6">
                  <c:v>5.7184596074129554E-3</c:v>
                </c:pt>
                <c:pt idx="7">
                  <c:v>3.103410085753162E-3</c:v>
                </c:pt>
                <c:pt idx="8">
                  <c:v>9.4270465261003951E-4</c:v>
                </c:pt>
                <c:pt idx="9">
                  <c:v>8.7889079920259073E-4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396-4917-A619-B804FA10C6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29288576"/>
        <c:axId val="231045376"/>
      </c:barChart>
      <c:catAx>
        <c:axId val="229288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accent5"/>
            </a:solidFill>
            <a:round/>
          </a:ln>
          <a:effectLst/>
        </c:spPr>
        <c:txPr>
          <a:bodyPr rot="-60000000" vert="horz"/>
          <a:lstStyle/>
          <a:p>
            <a:pPr>
              <a:defRPr sz="1400"/>
            </a:pPr>
            <a:endParaRPr lang="he-IL"/>
          </a:p>
        </c:txPr>
        <c:crossAx val="231045376"/>
        <c:crosses val="autoZero"/>
        <c:auto val="1"/>
        <c:lblAlgn val="ctr"/>
        <c:lblOffset val="100"/>
        <c:noMultiLvlLbl val="0"/>
      </c:catAx>
      <c:valAx>
        <c:axId val="231045376"/>
        <c:scaling>
          <c:orientation val="minMax"/>
          <c:max val="0.18000000000000002"/>
        </c:scaling>
        <c:delete val="0"/>
        <c:axPos val="l"/>
        <c:majorGridlines>
          <c:spPr>
            <a:ln w="6350" cap="flat" cmpd="sng" algn="ctr">
              <a:solidFill>
                <a:schemeClr val="accent5"/>
              </a:solidFill>
              <a:prstDash val="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600"/>
            </a:pPr>
            <a:endParaRPr lang="he-IL"/>
          </a:p>
        </c:txPr>
        <c:crossAx val="22928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794127873812466"/>
          <c:y val="2.8644538197040589E-2"/>
          <c:w val="0.50060110585296058"/>
          <c:h val="7.0874180933488656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600"/>
          </a:pPr>
          <a:endParaRPr lang="he-IL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he-IL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'4 skills by deciles'!$L$3</c:f>
              <c:strCache>
                <c:ptCount val="1"/>
                <c:pt idx="0">
                  <c:v>יהודים (ללא חרדים)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'4 skills by deciles'!$J$4:$J$13</c:f>
              <c:strCache>
                <c:ptCount val="10"/>
                <c:pt idx="0">
                  <c:v>תחתון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עליון</c:v>
                </c:pt>
              </c:strCache>
            </c:strRef>
          </c:cat>
          <c:val>
            <c:numRef>
              <c:f>'4 skills by deciles'!$Z$4:$Z$13</c:f>
              <c:numCache>
                <c:formatCode>0%</c:formatCode>
                <c:ptCount val="10"/>
                <c:pt idx="0">
                  <c:v>0.17181792675427632</c:v>
                </c:pt>
                <c:pt idx="1">
                  <c:v>0.10741517758728532</c:v>
                </c:pt>
                <c:pt idx="2">
                  <c:v>8.9575495032534549E-2</c:v>
                </c:pt>
                <c:pt idx="3">
                  <c:v>6.7003298283141846E-2</c:v>
                </c:pt>
                <c:pt idx="4">
                  <c:v>7.4254352794996994E-2</c:v>
                </c:pt>
                <c:pt idx="5">
                  <c:v>7.4925717431959069E-2</c:v>
                </c:pt>
                <c:pt idx="6">
                  <c:v>6.6199823008662867E-2</c:v>
                </c:pt>
                <c:pt idx="7">
                  <c:v>7.2178290820604826E-2</c:v>
                </c:pt>
                <c:pt idx="8">
                  <c:v>5.1180873965924426E-2</c:v>
                </c:pt>
                <c:pt idx="9">
                  <c:v>4.3442776844301416E-2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396-4917-A619-B804FA10C678}"/>
            </c:ext>
          </c:extLst>
        </c:ser>
        <c:ser>
          <c:idx val="2"/>
          <c:order val="1"/>
          <c:tx>
            <c:strRef>
              <c:f>'4 skills by deciles'!$K$3</c:f>
              <c:strCache>
                <c:ptCount val="1"/>
                <c:pt idx="0">
                  <c:v>חרדים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'4 skills by deciles'!$J$4:$J$13</c:f>
              <c:strCache>
                <c:ptCount val="10"/>
                <c:pt idx="0">
                  <c:v>תחתון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עליון</c:v>
                </c:pt>
              </c:strCache>
            </c:strRef>
          </c:cat>
          <c:val>
            <c:numRef>
              <c:f>'4 skills by deciles'!$Y$4:$Y$13</c:f>
              <c:numCache>
                <c:formatCode>0%</c:formatCode>
                <c:ptCount val="10"/>
                <c:pt idx="0">
                  <c:v>1.3551492560140665E-2</c:v>
                </c:pt>
                <c:pt idx="1">
                  <c:v>1.0410107281221092E-2</c:v>
                </c:pt>
                <c:pt idx="2">
                  <c:v>5.7962553358458088E-3</c:v>
                </c:pt>
                <c:pt idx="3">
                  <c:v>5.962118790931884E-3</c:v>
                </c:pt>
                <c:pt idx="4">
                  <c:v>7.0187401971797412E-3</c:v>
                </c:pt>
                <c:pt idx="5">
                  <c:v>5.5022366515517333E-3</c:v>
                </c:pt>
                <c:pt idx="6">
                  <c:v>3.52031339491113E-3</c:v>
                </c:pt>
                <c:pt idx="7">
                  <c:v>3.1875317091899428E-3</c:v>
                </c:pt>
                <c:pt idx="8">
                  <c:v>3.1659088104346836E-3</c:v>
                </c:pt>
                <c:pt idx="9">
                  <c:v>2.47529451970268E-3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396-4917-A619-B804FA10C678}"/>
            </c:ext>
          </c:extLst>
        </c:ser>
        <c:ser>
          <c:idx val="0"/>
          <c:order val="2"/>
          <c:tx>
            <c:strRef>
              <c:f>'4 skills by deciles'!$M$3</c:f>
              <c:strCache>
                <c:ptCount val="1"/>
                <c:pt idx="0">
                  <c:v>ערבים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'4 skills by deciles'!$J$4:$J$13</c:f>
              <c:strCache>
                <c:ptCount val="10"/>
                <c:pt idx="0">
                  <c:v>תחתון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עליון</c:v>
                </c:pt>
              </c:strCache>
            </c:strRef>
          </c:cat>
          <c:val>
            <c:numRef>
              <c:f>'4 skills by deciles'!$AA$4:$AA$13</c:f>
              <c:numCache>
                <c:formatCode>0%</c:formatCode>
                <c:ptCount val="10"/>
                <c:pt idx="0">
                  <c:v>5.9224855996768168E-2</c:v>
                </c:pt>
                <c:pt idx="1">
                  <c:v>1.8528450988271949E-2</c:v>
                </c:pt>
                <c:pt idx="2">
                  <c:v>1.7710736243880983E-2</c:v>
                </c:pt>
                <c:pt idx="3">
                  <c:v>1.0012720593121386E-2</c:v>
                </c:pt>
                <c:pt idx="4">
                  <c:v>4.9983176329992862E-3</c:v>
                </c:pt>
                <c:pt idx="5">
                  <c:v>4.8746451998746927E-3</c:v>
                </c:pt>
                <c:pt idx="6">
                  <c:v>3.5176764560385372E-3</c:v>
                </c:pt>
                <c:pt idx="7">
                  <c:v>1.0286698541983759E-3</c:v>
                </c:pt>
                <c:pt idx="8">
                  <c:v>1.5201952600496376E-3</c:v>
                </c:pt>
                <c:pt idx="9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396-4917-A619-B804FA10C6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36087552"/>
        <c:axId val="238764032"/>
      </c:barChart>
      <c:catAx>
        <c:axId val="23608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accent5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he-IL"/>
          </a:p>
        </c:txPr>
        <c:crossAx val="238764032"/>
        <c:crosses val="autoZero"/>
        <c:auto val="1"/>
        <c:lblAlgn val="ctr"/>
        <c:lblOffset val="100"/>
        <c:noMultiLvlLbl val="0"/>
      </c:catAx>
      <c:valAx>
        <c:axId val="238764032"/>
        <c:scaling>
          <c:orientation val="minMax"/>
          <c:max val="0.25"/>
        </c:scaling>
        <c:delete val="0"/>
        <c:axPos val="l"/>
        <c:majorGridlines>
          <c:spPr>
            <a:ln w="6350" cap="flat" cmpd="sng" algn="ctr">
              <a:solidFill>
                <a:schemeClr val="accent5"/>
              </a:solidFill>
              <a:prstDash val="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600"/>
            </a:pPr>
            <a:endParaRPr lang="he-IL"/>
          </a:p>
        </c:txPr>
        <c:crossAx val="23608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794127873812466"/>
          <c:y val="2.8644538197040589E-2"/>
          <c:w val="0.50060110585296058"/>
          <c:h val="7.0874180933488656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600"/>
          </a:pPr>
          <a:endParaRPr lang="he-IL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he-IL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F2C85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149B9E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5DB-4F24-8ACC-CDE06E69ADCD}"/>
              </c:ext>
            </c:extLst>
          </c:dPt>
          <c:dPt>
            <c:idx val="2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5D56-4986-9D47-445597D8A4B9}"/>
              </c:ext>
            </c:extLst>
          </c:dPt>
          <c:dPt>
            <c:idx val="2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4238-4A0D-9C1A-0A14DF061F7A}"/>
              </c:ext>
            </c:extLst>
          </c:dPt>
          <c:dLbls>
            <c:dLbl>
              <c:idx val="4"/>
              <c:layout>
                <c:manualLayout>
                  <c:x val="1.7138076217208247E-2"/>
                  <c:y val="4.351785302787455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5DB-4F24-8ACC-CDE06E69AD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rgbClr val="4D4D4F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'שיעור העובדים במדיום-טק23'!$M$9:$N$33</c:f>
              <c:strCache>
                <c:ptCount val="25"/>
                <c:pt idx="0">
                  <c:v>יוון</c:v>
                </c:pt>
                <c:pt idx="1">
                  <c:v>אירלנד</c:v>
                </c:pt>
                <c:pt idx="2">
                  <c:v>צ'ילה</c:v>
                </c:pt>
                <c:pt idx="3">
                  <c:v>תורכיה</c:v>
                </c:pt>
                <c:pt idx="4">
                  <c:v>ישראל</c:v>
                </c:pt>
                <c:pt idx="5">
                  <c:v>נורווגיה</c:v>
                </c:pt>
                <c:pt idx="6">
                  <c:v>ניו זילנד</c:v>
                </c:pt>
                <c:pt idx="7">
                  <c:v>ליטא</c:v>
                </c:pt>
                <c:pt idx="8">
                  <c:v>הממלכה המאוחדת</c:v>
                </c:pt>
                <c:pt idx="9">
                  <c:v>ספרד</c:v>
                </c:pt>
                <c:pt idx="10">
                  <c:v>הולנד</c:v>
                </c:pt>
                <c:pt idx="11">
                  <c:v>ארה"ב</c:v>
                </c:pt>
                <c:pt idx="12">
                  <c:v>דנמרק</c:v>
                </c:pt>
                <c:pt idx="13">
                  <c:v>ממוצע</c:v>
                </c:pt>
                <c:pt idx="14">
                  <c:v>צרפת</c:v>
                </c:pt>
                <c:pt idx="15">
                  <c:v>שוודיה</c:v>
                </c:pt>
                <c:pt idx="16">
                  <c:v>פולין</c:v>
                </c:pt>
                <c:pt idx="17">
                  <c:v>איטליה</c:v>
                </c:pt>
                <c:pt idx="18">
                  <c:v>דרום קוריאה</c:v>
                </c:pt>
                <c:pt idx="19">
                  <c:v>בלגיה</c:v>
                </c:pt>
                <c:pt idx="20">
                  <c:v>יפן</c:v>
                </c:pt>
                <c:pt idx="21">
                  <c:v>גרמניה</c:v>
                </c:pt>
                <c:pt idx="22">
                  <c:v>סלובקיה</c:v>
                </c:pt>
                <c:pt idx="23">
                  <c:v>דלובניה</c:v>
                </c:pt>
                <c:pt idx="24">
                  <c:v>צ'כיה</c:v>
                </c:pt>
              </c:strCache>
              <c:extLst xmlns:c16r2="http://schemas.microsoft.com/office/drawing/2015/06/chart"/>
            </c:strRef>
          </c:cat>
          <c:val>
            <c:numRef>
              <c:f>'שיעור העובדים במדיום-טק23'!$O$9:$O$33</c:f>
              <c:numCache>
                <c:formatCode>0%</c:formatCode>
                <c:ptCount val="25"/>
                <c:pt idx="0" formatCode="0.0%">
                  <c:v>1.9474000000000002E-2</c:v>
                </c:pt>
                <c:pt idx="1">
                  <c:v>2.40888E-2</c:v>
                </c:pt>
                <c:pt idx="2">
                  <c:v>3.58833E-2</c:v>
                </c:pt>
                <c:pt idx="3">
                  <c:v>3.6918300000000001E-2</c:v>
                </c:pt>
                <c:pt idx="4">
                  <c:v>3.7796700000000003E-2</c:v>
                </c:pt>
                <c:pt idx="5">
                  <c:v>3.8455000000000003E-2</c:v>
                </c:pt>
                <c:pt idx="6">
                  <c:v>3.9178999999999999E-2</c:v>
                </c:pt>
                <c:pt idx="7">
                  <c:v>4.0009900000000001E-2</c:v>
                </c:pt>
                <c:pt idx="8">
                  <c:v>4.03238E-2</c:v>
                </c:pt>
                <c:pt idx="9">
                  <c:v>4.45891E-2</c:v>
                </c:pt>
                <c:pt idx="10">
                  <c:v>4.8852E-2</c:v>
                </c:pt>
                <c:pt idx="11">
                  <c:v>5.0099400000000002E-2</c:v>
                </c:pt>
                <c:pt idx="12">
                  <c:v>6.20951E-2</c:v>
                </c:pt>
                <c:pt idx="13">
                  <c:v>6.324073333333334E-2</c:v>
                </c:pt>
                <c:pt idx="14">
                  <c:v>6.32408E-2</c:v>
                </c:pt>
                <c:pt idx="15">
                  <c:v>6.5176499999999998E-2</c:v>
                </c:pt>
                <c:pt idx="16">
                  <c:v>6.8741099999999999E-2</c:v>
                </c:pt>
                <c:pt idx="17">
                  <c:v>7.0924699999999993E-2</c:v>
                </c:pt>
                <c:pt idx="18">
                  <c:v>7.6020199999999996E-2</c:v>
                </c:pt>
                <c:pt idx="19">
                  <c:v>7.9451099999999997E-2</c:v>
                </c:pt>
                <c:pt idx="20">
                  <c:v>8.2445599999999994E-2</c:v>
                </c:pt>
                <c:pt idx="21">
                  <c:v>0.1032795</c:v>
                </c:pt>
                <c:pt idx="22">
                  <c:v>0.1044176</c:v>
                </c:pt>
                <c:pt idx="23">
                  <c:v>0.1194407</c:v>
                </c:pt>
                <c:pt idx="24">
                  <c:v>0.16687540000000001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238-4A0D-9C1A-0A14DF061F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254592896"/>
        <c:axId val="255817600"/>
      </c:barChart>
      <c:catAx>
        <c:axId val="2545928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rgbClr val="939598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4D4D4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he-IL"/>
          </a:p>
        </c:txPr>
        <c:crossAx val="255817600"/>
        <c:crosses val="autoZero"/>
        <c:auto val="1"/>
        <c:lblAlgn val="ctr"/>
        <c:lblOffset val="100"/>
        <c:noMultiLvlLbl val="0"/>
      </c:catAx>
      <c:valAx>
        <c:axId val="255817600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rgbClr val="939598"/>
              </a:solidFill>
              <a:prstDash val="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rgbClr val="4D4D4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he-IL"/>
          </a:p>
        </c:txPr>
        <c:crossAx val="254592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solidFill>
            <a:srgbClr val="4D4D4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he-IL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623106021617059E-2"/>
          <c:y val="2.2594893136443452E-2"/>
          <c:w val="0.89188888427102153"/>
          <c:h val="0.90041220197942495"/>
        </c:manualLayout>
      </c:layout>
      <c:lineChart>
        <c:grouping val="standard"/>
        <c:varyColors val="0"/>
        <c:ser>
          <c:idx val="0"/>
          <c:order val="0"/>
          <c:tx>
            <c:strRef>
              <c:f>'פריון לעובד בתעשיה למול מסחר וש'!$B$1</c:f>
              <c:strCache>
                <c:ptCount val="1"/>
                <c:pt idx="0">
                  <c:v>OECD*</c:v>
                </c:pt>
              </c:strCache>
            </c:strRef>
          </c:tx>
          <c:spPr>
            <a:ln w="57150">
              <a:solidFill>
                <a:schemeClr val="accent4"/>
              </a:solidFill>
            </a:ln>
          </c:spPr>
          <c:marker>
            <c:symbol val="none"/>
          </c:marker>
          <c:cat>
            <c:numRef>
              <c:f>'פריון לעובד בתעשיה למול מסחר וש'!$A$3:$A$23</c:f>
              <c:numCache>
                <c:formatCode>General</c:formatCode>
                <c:ptCount val="21"/>
                <c:pt idx="0">
                  <c:v>1995</c:v>
                </c:pt>
                <c:pt idx="5">
                  <c:v>2000</c:v>
                </c:pt>
                <c:pt idx="10">
                  <c:v>2005</c:v>
                </c:pt>
                <c:pt idx="15">
                  <c:v>2010</c:v>
                </c:pt>
                <c:pt idx="20">
                  <c:v>2015</c:v>
                </c:pt>
              </c:numCache>
            </c:numRef>
          </c:cat>
          <c:val>
            <c:numRef>
              <c:f>'פריון לעובד בתעשיה למול מסחר וש'!$D$3:$D$23</c:f>
              <c:numCache>
                <c:formatCode>General</c:formatCode>
                <c:ptCount val="21"/>
                <c:pt idx="0">
                  <c:v>47.007350000000002</c:v>
                </c:pt>
                <c:pt idx="1">
                  <c:v>47.741500000000002</c:v>
                </c:pt>
                <c:pt idx="2">
                  <c:v>48.912660000000002</c:v>
                </c:pt>
                <c:pt idx="3">
                  <c:v>49.688389999999998</c:v>
                </c:pt>
                <c:pt idx="4">
                  <c:v>50.161099999999998</c:v>
                </c:pt>
                <c:pt idx="5">
                  <c:v>51.36551</c:v>
                </c:pt>
                <c:pt idx="6">
                  <c:v>51.78454</c:v>
                </c:pt>
                <c:pt idx="7">
                  <c:v>51.761159999999997</c:v>
                </c:pt>
                <c:pt idx="8">
                  <c:v>52.252499999999998</c:v>
                </c:pt>
                <c:pt idx="9">
                  <c:v>53.129750000000001</c:v>
                </c:pt>
                <c:pt idx="10">
                  <c:v>54.0274</c:v>
                </c:pt>
                <c:pt idx="11">
                  <c:v>54.836460000000002</c:v>
                </c:pt>
                <c:pt idx="12">
                  <c:v>55.59742</c:v>
                </c:pt>
                <c:pt idx="13">
                  <c:v>55.103360000000002</c:v>
                </c:pt>
                <c:pt idx="14">
                  <c:v>52.57911</c:v>
                </c:pt>
                <c:pt idx="15">
                  <c:v>53.886139999999997</c:v>
                </c:pt>
                <c:pt idx="16">
                  <c:v>54.923990000000003</c:v>
                </c:pt>
                <c:pt idx="17">
                  <c:v>54.464559999999999</c:v>
                </c:pt>
                <c:pt idx="18">
                  <c:v>55.016669999999998</c:v>
                </c:pt>
                <c:pt idx="19">
                  <c:v>55.470759999999999</c:v>
                </c:pt>
                <c:pt idx="20">
                  <c:v>55.974739999999997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1EC-4552-99FF-C55A8A3323C2}"/>
            </c:ext>
          </c:extLst>
        </c:ser>
        <c:ser>
          <c:idx val="1"/>
          <c:order val="1"/>
          <c:tx>
            <c:strRef>
              <c:f>'פריון לעובד בתעשיה למול מסחר וש'!$C$1</c:f>
              <c:strCache>
                <c:ptCount val="1"/>
                <c:pt idx="0">
                  <c:v>Israel</c:v>
                </c:pt>
              </c:strCache>
            </c:strRef>
          </c:tx>
          <c:spPr>
            <a:ln w="57150">
              <a:solidFill>
                <a:srgbClr val="149B9E"/>
              </a:solidFill>
            </a:ln>
          </c:spPr>
          <c:marker>
            <c:symbol val="none"/>
          </c:marker>
          <c:cat>
            <c:numRef>
              <c:f>'פריון לעובד בתעשיה למול מסחר וש'!$A$3:$A$23</c:f>
              <c:numCache>
                <c:formatCode>General</c:formatCode>
                <c:ptCount val="21"/>
                <c:pt idx="0">
                  <c:v>1995</c:v>
                </c:pt>
                <c:pt idx="5">
                  <c:v>2000</c:v>
                </c:pt>
                <c:pt idx="10">
                  <c:v>2005</c:v>
                </c:pt>
                <c:pt idx="15">
                  <c:v>2010</c:v>
                </c:pt>
                <c:pt idx="20">
                  <c:v>2015</c:v>
                </c:pt>
              </c:numCache>
            </c:numRef>
          </c:cat>
          <c:val>
            <c:numRef>
              <c:f>'פריון לעובד בתעשיה למול מסחר וש'!$E$3:$E$23</c:f>
              <c:numCache>
                <c:formatCode>General</c:formatCode>
                <c:ptCount val="21"/>
                <c:pt idx="0">
                  <c:v>36.443190000000001</c:v>
                </c:pt>
                <c:pt idx="1">
                  <c:v>37.953600000000002</c:v>
                </c:pt>
                <c:pt idx="2">
                  <c:v>37.984209999999997</c:v>
                </c:pt>
                <c:pt idx="3">
                  <c:v>37.778979999999997</c:v>
                </c:pt>
                <c:pt idx="4">
                  <c:v>36.834820000000001</c:v>
                </c:pt>
                <c:pt idx="5">
                  <c:v>37.030900000000003</c:v>
                </c:pt>
                <c:pt idx="6">
                  <c:v>36.636099999999999</c:v>
                </c:pt>
                <c:pt idx="7">
                  <c:v>35.474550000000001</c:v>
                </c:pt>
                <c:pt idx="8">
                  <c:v>34.870649999999998</c:v>
                </c:pt>
                <c:pt idx="9">
                  <c:v>37.891539999999999</c:v>
                </c:pt>
                <c:pt idx="10">
                  <c:v>38.28201</c:v>
                </c:pt>
                <c:pt idx="11">
                  <c:v>38.171430000000001</c:v>
                </c:pt>
                <c:pt idx="12">
                  <c:v>39.756</c:v>
                </c:pt>
                <c:pt idx="13">
                  <c:v>39.048360000000002</c:v>
                </c:pt>
                <c:pt idx="14">
                  <c:v>38.394060000000003</c:v>
                </c:pt>
                <c:pt idx="15">
                  <c:v>39.77337</c:v>
                </c:pt>
                <c:pt idx="16">
                  <c:v>39.787939999999999</c:v>
                </c:pt>
                <c:pt idx="17">
                  <c:v>38.748399999999997</c:v>
                </c:pt>
                <c:pt idx="18">
                  <c:v>39.141539999999999</c:v>
                </c:pt>
                <c:pt idx="19">
                  <c:v>39.907499999999999</c:v>
                </c:pt>
                <c:pt idx="20">
                  <c:v>40.891840000000002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1EC-4552-99FF-C55A8A3323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0039808"/>
        <c:axId val="260041344"/>
      </c:lineChart>
      <c:catAx>
        <c:axId val="260039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6350">
            <a:solidFill>
              <a:srgbClr val="939598"/>
            </a:solidFill>
          </a:ln>
        </c:spPr>
        <c:txPr>
          <a:bodyPr/>
          <a:lstStyle/>
          <a:p>
            <a:pPr>
              <a:defRPr sz="1400" b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he-IL"/>
          </a:p>
        </c:txPr>
        <c:crossAx val="260041344"/>
        <c:crosses val="autoZero"/>
        <c:auto val="1"/>
        <c:lblAlgn val="ctr"/>
        <c:lblOffset val="100"/>
        <c:tickMarkSkip val="5"/>
        <c:noMultiLvlLbl val="0"/>
      </c:catAx>
      <c:valAx>
        <c:axId val="260041344"/>
        <c:scaling>
          <c:orientation val="minMax"/>
          <c:max val="90"/>
          <c:min val="0"/>
        </c:scaling>
        <c:delete val="0"/>
        <c:axPos val="l"/>
        <c:majorGridlines>
          <c:spPr>
            <a:ln w="6350">
              <a:solidFill>
                <a:srgbClr val="939598"/>
              </a:solidFill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he-IL"/>
          </a:p>
        </c:txPr>
        <c:crossAx val="260039808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022561773345515E-2"/>
          <c:y val="1.7043512259321613E-2"/>
          <c:w val="0.79227814667621144"/>
          <c:h val="0.89460252279661234"/>
        </c:manualLayout>
      </c:layout>
      <c:lineChart>
        <c:grouping val="standard"/>
        <c:varyColors val="0"/>
        <c:ser>
          <c:idx val="0"/>
          <c:order val="0"/>
          <c:tx>
            <c:strRef>
              <c:f>'פריון לעובד בתעשיה למול מסחר וש'!$B$1</c:f>
              <c:strCache>
                <c:ptCount val="1"/>
                <c:pt idx="0">
                  <c:v>OECD*</c:v>
                </c:pt>
              </c:strCache>
            </c:strRef>
          </c:tx>
          <c:spPr>
            <a:ln w="57150">
              <a:solidFill>
                <a:schemeClr val="accent4"/>
              </a:solidFill>
            </a:ln>
          </c:spPr>
          <c:marker>
            <c:symbol val="none"/>
          </c:marker>
          <c:cat>
            <c:numRef>
              <c:f>'פריון לעובד בתעשיה למול מסחר וש'!$A$3:$A$23</c:f>
              <c:numCache>
                <c:formatCode>General</c:formatCode>
                <c:ptCount val="21"/>
                <c:pt idx="0">
                  <c:v>1995</c:v>
                </c:pt>
                <c:pt idx="5">
                  <c:v>2000</c:v>
                </c:pt>
                <c:pt idx="10">
                  <c:v>2005</c:v>
                </c:pt>
                <c:pt idx="15">
                  <c:v>2010</c:v>
                </c:pt>
                <c:pt idx="20">
                  <c:v>2015</c:v>
                </c:pt>
              </c:numCache>
            </c:numRef>
          </c:cat>
          <c:val>
            <c:numRef>
              <c:f>'פריון לעובד בתעשיה למול מסחר וש'!$B$3:$B$23</c:f>
              <c:numCache>
                <c:formatCode>General</c:formatCode>
                <c:ptCount val="21"/>
                <c:pt idx="0">
                  <c:v>52.363849999999999</c:v>
                </c:pt>
                <c:pt idx="1">
                  <c:v>53.298969999999997</c:v>
                </c:pt>
                <c:pt idx="2">
                  <c:v>55.684959999999997</c:v>
                </c:pt>
                <c:pt idx="3">
                  <c:v>56.980130000000003</c:v>
                </c:pt>
                <c:pt idx="4">
                  <c:v>59.102699999999999</c:v>
                </c:pt>
                <c:pt idx="5">
                  <c:v>62.832340000000002</c:v>
                </c:pt>
                <c:pt idx="6">
                  <c:v>63.272689999999997</c:v>
                </c:pt>
                <c:pt idx="7">
                  <c:v>65.023610000000005</c:v>
                </c:pt>
                <c:pt idx="8">
                  <c:v>67.993549999999999</c:v>
                </c:pt>
                <c:pt idx="9">
                  <c:v>71.739379999999997</c:v>
                </c:pt>
                <c:pt idx="10">
                  <c:v>74.075869999999995</c:v>
                </c:pt>
                <c:pt idx="11">
                  <c:v>76.682469999999995</c:v>
                </c:pt>
                <c:pt idx="12">
                  <c:v>80.182919999999996</c:v>
                </c:pt>
                <c:pt idx="13">
                  <c:v>77.790180000000007</c:v>
                </c:pt>
                <c:pt idx="14">
                  <c:v>72.096419999999995</c:v>
                </c:pt>
                <c:pt idx="15">
                  <c:v>80.457970000000003</c:v>
                </c:pt>
                <c:pt idx="16">
                  <c:v>81.920330000000007</c:v>
                </c:pt>
                <c:pt idx="17">
                  <c:v>81.590389999999999</c:v>
                </c:pt>
                <c:pt idx="18">
                  <c:v>83.484889999999993</c:v>
                </c:pt>
                <c:pt idx="19">
                  <c:v>85.820239999999998</c:v>
                </c:pt>
                <c:pt idx="20">
                  <c:v>87.350539999999995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1EC-4552-99FF-C55A8A3323C2}"/>
            </c:ext>
          </c:extLst>
        </c:ser>
        <c:ser>
          <c:idx val="1"/>
          <c:order val="1"/>
          <c:tx>
            <c:strRef>
              <c:f>'פריון לעובד בתעשיה למול מסחר וש'!$C$1</c:f>
              <c:strCache>
                <c:ptCount val="1"/>
                <c:pt idx="0">
                  <c:v>Israel</c:v>
                </c:pt>
              </c:strCache>
            </c:strRef>
          </c:tx>
          <c:spPr>
            <a:ln w="57150">
              <a:solidFill>
                <a:srgbClr val="149B9E"/>
              </a:solidFill>
            </a:ln>
          </c:spPr>
          <c:marker>
            <c:symbol val="none"/>
          </c:marker>
          <c:cat>
            <c:numRef>
              <c:f>'פריון לעובד בתעשיה למול מסחר וש'!$A$3:$A$23</c:f>
              <c:numCache>
                <c:formatCode>General</c:formatCode>
                <c:ptCount val="21"/>
                <c:pt idx="0">
                  <c:v>1995</c:v>
                </c:pt>
                <c:pt idx="5">
                  <c:v>2000</c:v>
                </c:pt>
                <c:pt idx="10">
                  <c:v>2005</c:v>
                </c:pt>
                <c:pt idx="15">
                  <c:v>2010</c:v>
                </c:pt>
                <c:pt idx="20">
                  <c:v>2015</c:v>
                </c:pt>
              </c:numCache>
            </c:numRef>
          </c:cat>
          <c:val>
            <c:numRef>
              <c:f>'פריון לעובד בתעשיה למול מסחר וש'!$C$3:$C$23</c:f>
              <c:numCache>
                <c:formatCode>General</c:formatCode>
                <c:ptCount val="21"/>
                <c:pt idx="0">
                  <c:v>44.576920000000001</c:v>
                </c:pt>
                <c:pt idx="1">
                  <c:v>48.005040000000001</c:v>
                </c:pt>
                <c:pt idx="2">
                  <c:v>51.57103</c:v>
                </c:pt>
                <c:pt idx="3">
                  <c:v>54.801220000000001</c:v>
                </c:pt>
                <c:pt idx="4">
                  <c:v>56.662329999999997</c:v>
                </c:pt>
                <c:pt idx="5">
                  <c:v>63.018250000000002</c:v>
                </c:pt>
                <c:pt idx="6">
                  <c:v>60.265569999999997</c:v>
                </c:pt>
                <c:pt idx="7">
                  <c:v>59.459389999999999</c:v>
                </c:pt>
                <c:pt idx="8">
                  <c:v>65.232489999999999</c:v>
                </c:pt>
                <c:pt idx="9">
                  <c:v>67.296559999999999</c:v>
                </c:pt>
                <c:pt idx="10">
                  <c:v>70.657470000000004</c:v>
                </c:pt>
                <c:pt idx="11">
                  <c:v>72.863680000000002</c:v>
                </c:pt>
                <c:pt idx="12">
                  <c:v>74.845849999999999</c:v>
                </c:pt>
                <c:pt idx="13">
                  <c:v>74.128010000000003</c:v>
                </c:pt>
                <c:pt idx="14">
                  <c:v>72.722480000000004</c:v>
                </c:pt>
                <c:pt idx="15">
                  <c:v>83.124870000000001</c:v>
                </c:pt>
                <c:pt idx="16">
                  <c:v>80.758979999999994</c:v>
                </c:pt>
                <c:pt idx="17">
                  <c:v>80.401229999999998</c:v>
                </c:pt>
                <c:pt idx="18">
                  <c:v>79.529139999999998</c:v>
                </c:pt>
                <c:pt idx="19">
                  <c:v>79.97363</c:v>
                </c:pt>
                <c:pt idx="20">
                  <c:v>80.740039999999993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1EC-4552-99FF-C55A8A3323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6926208"/>
        <c:axId val="338515840"/>
      </c:lineChart>
      <c:catAx>
        <c:axId val="336926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6350">
            <a:solidFill>
              <a:srgbClr val="939598"/>
            </a:solidFill>
          </a:ln>
        </c:spPr>
        <c:txPr>
          <a:bodyPr/>
          <a:lstStyle/>
          <a:p>
            <a:pPr>
              <a:defRPr sz="1400" b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he-IL"/>
          </a:p>
        </c:txPr>
        <c:crossAx val="338515840"/>
        <c:crosses val="autoZero"/>
        <c:auto val="1"/>
        <c:lblAlgn val="ctr"/>
        <c:lblOffset val="100"/>
        <c:tickMarkSkip val="5"/>
        <c:noMultiLvlLbl val="0"/>
      </c:catAx>
      <c:valAx>
        <c:axId val="338515840"/>
        <c:scaling>
          <c:orientation val="minMax"/>
          <c:max val="90"/>
        </c:scaling>
        <c:delete val="0"/>
        <c:axPos val="l"/>
        <c:majorGridlines>
          <c:spPr>
            <a:ln w="6350">
              <a:solidFill>
                <a:srgbClr val="939598"/>
              </a:solidFill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he-IL"/>
          </a:p>
        </c:txPr>
        <c:crossAx val="336926208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5308594166071532E-2"/>
          <c:y val="2.7172256171001639E-2"/>
          <c:w val="0.84999080503385105"/>
          <c:h val="0.88695692391298064"/>
        </c:manualLayout>
      </c:layout>
      <c:lineChart>
        <c:grouping val="standard"/>
        <c:varyColors val="0"/>
        <c:ser>
          <c:idx val="0"/>
          <c:order val="0"/>
          <c:spPr>
            <a:ln w="104775">
              <a:solidFill>
                <a:srgbClr val="4F81BD"/>
              </a:solidFill>
            </a:ln>
          </c:spPr>
          <c:marker>
            <c:symbol val="none"/>
          </c:marker>
          <c:cat>
            <c:strRef>
              <c:f>'לוח ב-נ-15'!$A$21:$A$63</c:f>
              <c:strCache>
                <c:ptCount val="43"/>
                <c:pt idx="0">
                  <c:v>1975</c:v>
                </c:pt>
                <c:pt idx="1">
                  <c:v>1976</c:v>
                </c:pt>
                <c:pt idx="2">
                  <c:v>1977</c:v>
                </c:pt>
                <c:pt idx="3">
                  <c:v>1978</c:v>
                </c:pt>
                <c:pt idx="4">
                  <c:v>1979</c:v>
                </c:pt>
                <c:pt idx="5">
                  <c:v>1980</c:v>
                </c:pt>
                <c:pt idx="6">
                  <c:v>1981</c:v>
                </c:pt>
                <c:pt idx="7">
                  <c:v>1982</c:v>
                </c:pt>
                <c:pt idx="8">
                  <c:v>1983</c:v>
                </c:pt>
                <c:pt idx="9">
                  <c:v>1984</c:v>
                </c:pt>
                <c:pt idx="10">
                  <c:v>1985</c:v>
                </c:pt>
                <c:pt idx="11">
                  <c:v>1986</c:v>
                </c:pt>
                <c:pt idx="12">
                  <c:v>1987</c:v>
                </c:pt>
                <c:pt idx="13">
                  <c:v>1988</c:v>
                </c:pt>
                <c:pt idx="14">
                  <c:v>1989</c:v>
                </c:pt>
                <c:pt idx="15">
                  <c:v>1990</c:v>
                </c:pt>
                <c:pt idx="16">
                  <c:v>1991</c:v>
                </c:pt>
                <c:pt idx="17">
                  <c:v>1992</c:v>
                </c:pt>
                <c:pt idx="18">
                  <c:v>1993</c:v>
                </c:pt>
                <c:pt idx="19">
                  <c:v>1994</c:v>
                </c:pt>
                <c:pt idx="20">
                  <c:v>1995</c:v>
                </c:pt>
                <c:pt idx="21">
                  <c:v>1996</c:v>
                </c:pt>
                <c:pt idx="22">
                  <c:v>1997</c:v>
                </c:pt>
                <c:pt idx="23">
                  <c:v>1998</c:v>
                </c:pt>
                <c:pt idx="24">
                  <c:v>1999</c:v>
                </c:pt>
                <c:pt idx="25">
                  <c:v>2000</c:v>
                </c:pt>
                <c:pt idx="26">
                  <c:v>2001</c:v>
                </c:pt>
                <c:pt idx="27">
                  <c:v>2002</c:v>
                </c:pt>
                <c:pt idx="28">
                  <c:v>2003</c:v>
                </c:pt>
                <c:pt idx="29">
                  <c:v>2004</c:v>
                </c:pt>
                <c:pt idx="30">
                  <c:v>2005</c:v>
                </c:pt>
                <c:pt idx="31">
                  <c:v>2006</c:v>
                </c:pt>
                <c:pt idx="32">
                  <c:v>2007</c:v>
                </c:pt>
                <c:pt idx="33">
                  <c:v>2008</c:v>
                </c:pt>
                <c:pt idx="34">
                  <c:v>2009</c:v>
                </c:pt>
                <c:pt idx="35">
                  <c:v>2010</c:v>
                </c:pt>
                <c:pt idx="36">
                  <c:v>2011</c:v>
                </c:pt>
                <c:pt idx="37">
                  <c:v>2012</c:v>
                </c:pt>
                <c:pt idx="38">
                  <c:v>2013</c:v>
                </c:pt>
                <c:pt idx="39">
                  <c:v>2014</c:v>
                </c:pt>
                <c:pt idx="40">
                  <c:v>2015</c:v>
                </c:pt>
                <c:pt idx="41">
                  <c:v>2016</c:v>
                </c:pt>
                <c:pt idx="42">
                  <c:v>2017</c:v>
                </c:pt>
              </c:strCache>
            </c:strRef>
          </c:cat>
          <c:val>
            <c:numRef>
              <c:f>'לוח ב-נ-15'!$L$21:$L$63</c:f>
              <c:numCache>
                <c:formatCode>General</c:formatCode>
                <c:ptCount val="43"/>
                <c:pt idx="0">
                  <c:v>100</c:v>
                </c:pt>
                <c:pt idx="1">
                  <c:v>101.1411819431768</c:v>
                </c:pt>
                <c:pt idx="2">
                  <c:v>105.84782892771995</c:v>
                </c:pt>
                <c:pt idx="3">
                  <c:v>108.97093002144132</c:v>
                </c:pt>
                <c:pt idx="4">
                  <c:v>105.87545626784419</c:v>
                </c:pt>
                <c:pt idx="5">
                  <c:v>103.78614682841229</c:v>
                </c:pt>
                <c:pt idx="6">
                  <c:v>107.0343570666501</c:v>
                </c:pt>
                <c:pt idx="7">
                  <c:v>108.65605931994928</c:v>
                </c:pt>
                <c:pt idx="8">
                  <c:v>109.09757578428663</c:v>
                </c:pt>
                <c:pt idx="9">
                  <c:v>109.64961104155893</c:v>
                </c:pt>
                <c:pt idx="10">
                  <c:v>110.88318419542485</c:v>
                </c:pt>
                <c:pt idx="11">
                  <c:v>109.75105204900396</c:v>
                </c:pt>
                <c:pt idx="12">
                  <c:v>112.52589373946329</c:v>
                </c:pt>
                <c:pt idx="13">
                  <c:v>110.37699757055604</c:v>
                </c:pt>
                <c:pt idx="14">
                  <c:v>107.84638372517114</c:v>
                </c:pt>
                <c:pt idx="15">
                  <c:v>112.79900638122724</c:v>
                </c:pt>
                <c:pt idx="16">
                  <c:v>115.33432555953001</c:v>
                </c:pt>
                <c:pt idx="17">
                  <c:v>117.97288605070602</c:v>
                </c:pt>
                <c:pt idx="18">
                  <c:v>115.79891957813513</c:v>
                </c:pt>
                <c:pt idx="19">
                  <c:v>118.17075936159974</c:v>
                </c:pt>
                <c:pt idx="20">
                  <c:v>123.10310131160324</c:v>
                </c:pt>
                <c:pt idx="21">
                  <c:v>123.78011625177217</c:v>
                </c:pt>
                <c:pt idx="22">
                  <c:v>127.88125023935012</c:v>
                </c:pt>
                <c:pt idx="23">
                  <c:v>133.39021762641215</c:v>
                </c:pt>
                <c:pt idx="24">
                  <c:v>130.0499206547187</c:v>
                </c:pt>
                <c:pt idx="25">
                  <c:v>144.42525464804504</c:v>
                </c:pt>
                <c:pt idx="26">
                  <c:v>130.89298767223357</c:v>
                </c:pt>
                <c:pt idx="27">
                  <c:v>123.94246655450617</c:v>
                </c:pt>
                <c:pt idx="28">
                  <c:v>130.16252623563409</c:v>
                </c:pt>
                <c:pt idx="29">
                  <c:v>132.03742016971307</c:v>
                </c:pt>
                <c:pt idx="30">
                  <c:v>140.95992125570626</c:v>
                </c:pt>
                <c:pt idx="31">
                  <c:v>149.09698258978878</c:v>
                </c:pt>
                <c:pt idx="32">
                  <c:v>153.80594137201851</c:v>
                </c:pt>
                <c:pt idx="33">
                  <c:v>151.77427890446654</c:v>
                </c:pt>
                <c:pt idx="34">
                  <c:v>146.79208237391077</c:v>
                </c:pt>
                <c:pt idx="35">
                  <c:v>167.06837842954681</c:v>
                </c:pt>
                <c:pt idx="36">
                  <c:v>163.25496465023801</c:v>
                </c:pt>
                <c:pt idx="37">
                  <c:v>160.68394131578304</c:v>
                </c:pt>
                <c:pt idx="38">
                  <c:v>157.59460072044413</c:v>
                </c:pt>
                <c:pt idx="39">
                  <c:v>161.46437491691799</c:v>
                </c:pt>
                <c:pt idx="40">
                  <c:v>159.31405851078259</c:v>
                </c:pt>
                <c:pt idx="41">
                  <c:v>158.16817139588892</c:v>
                </c:pt>
                <c:pt idx="42">
                  <c:v>159.51586325579464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A72-4EEF-9634-100986AE5E57}"/>
            </c:ext>
          </c:extLst>
        </c:ser>
        <c:ser>
          <c:idx val="1"/>
          <c:order val="1"/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'לוח ב-נ-15'!$A$21:$A$63</c:f>
              <c:strCache>
                <c:ptCount val="43"/>
                <c:pt idx="0">
                  <c:v>1975</c:v>
                </c:pt>
                <c:pt idx="1">
                  <c:v>1976</c:v>
                </c:pt>
                <c:pt idx="2">
                  <c:v>1977</c:v>
                </c:pt>
                <c:pt idx="3">
                  <c:v>1978</c:v>
                </c:pt>
                <c:pt idx="4">
                  <c:v>1979</c:v>
                </c:pt>
                <c:pt idx="5">
                  <c:v>1980</c:v>
                </c:pt>
                <c:pt idx="6">
                  <c:v>1981</c:v>
                </c:pt>
                <c:pt idx="7">
                  <c:v>1982</c:v>
                </c:pt>
                <c:pt idx="8">
                  <c:v>1983</c:v>
                </c:pt>
                <c:pt idx="9">
                  <c:v>1984</c:v>
                </c:pt>
                <c:pt idx="10">
                  <c:v>1985</c:v>
                </c:pt>
                <c:pt idx="11">
                  <c:v>1986</c:v>
                </c:pt>
                <c:pt idx="12">
                  <c:v>1987</c:v>
                </c:pt>
                <c:pt idx="13">
                  <c:v>1988</c:v>
                </c:pt>
                <c:pt idx="14">
                  <c:v>1989</c:v>
                </c:pt>
                <c:pt idx="15">
                  <c:v>1990</c:v>
                </c:pt>
                <c:pt idx="16">
                  <c:v>1991</c:v>
                </c:pt>
                <c:pt idx="17">
                  <c:v>1992</c:v>
                </c:pt>
                <c:pt idx="18">
                  <c:v>1993</c:v>
                </c:pt>
                <c:pt idx="19">
                  <c:v>1994</c:v>
                </c:pt>
                <c:pt idx="20">
                  <c:v>1995</c:v>
                </c:pt>
                <c:pt idx="21">
                  <c:v>1996</c:v>
                </c:pt>
                <c:pt idx="22">
                  <c:v>1997</c:v>
                </c:pt>
                <c:pt idx="23">
                  <c:v>1998</c:v>
                </c:pt>
                <c:pt idx="24">
                  <c:v>1999</c:v>
                </c:pt>
                <c:pt idx="25">
                  <c:v>2000</c:v>
                </c:pt>
                <c:pt idx="26">
                  <c:v>2001</c:v>
                </c:pt>
                <c:pt idx="27">
                  <c:v>2002</c:v>
                </c:pt>
                <c:pt idx="28">
                  <c:v>2003</c:v>
                </c:pt>
                <c:pt idx="29">
                  <c:v>2004</c:v>
                </c:pt>
                <c:pt idx="30">
                  <c:v>2005</c:v>
                </c:pt>
                <c:pt idx="31">
                  <c:v>2006</c:v>
                </c:pt>
                <c:pt idx="32">
                  <c:v>2007</c:v>
                </c:pt>
                <c:pt idx="33">
                  <c:v>2008</c:v>
                </c:pt>
                <c:pt idx="34">
                  <c:v>2009</c:v>
                </c:pt>
                <c:pt idx="35">
                  <c:v>2010</c:v>
                </c:pt>
                <c:pt idx="36">
                  <c:v>2011</c:v>
                </c:pt>
                <c:pt idx="37">
                  <c:v>2012</c:v>
                </c:pt>
                <c:pt idx="38">
                  <c:v>2013</c:v>
                </c:pt>
                <c:pt idx="39">
                  <c:v>2014</c:v>
                </c:pt>
                <c:pt idx="40">
                  <c:v>2015</c:v>
                </c:pt>
                <c:pt idx="41">
                  <c:v>2016</c:v>
                </c:pt>
                <c:pt idx="42">
                  <c:v>2017</c:v>
                </c:pt>
              </c:strCache>
            </c:strRef>
          </c:cat>
          <c:val>
            <c:numRef>
              <c:f>'לוח ב-נ-15'!$M$21:$M$63</c:f>
              <c:numCache>
                <c:formatCode>General</c:formatCode>
                <c:ptCount val="43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A72-4EEF-9634-100986AE5E57}"/>
            </c:ext>
          </c:extLst>
        </c:ser>
        <c:ser>
          <c:idx val="2"/>
          <c:order val="2"/>
          <c:spPr>
            <a:ln w="104775">
              <a:solidFill>
                <a:srgbClr val="9BBB59">
                  <a:lumMod val="75000"/>
                </a:srgbClr>
              </a:solidFill>
            </a:ln>
          </c:spPr>
          <c:marker>
            <c:symbol val="none"/>
          </c:marker>
          <c:cat>
            <c:strRef>
              <c:f>'לוח ב-נ-15'!$A$21:$A$63</c:f>
              <c:strCache>
                <c:ptCount val="43"/>
                <c:pt idx="0">
                  <c:v>1975</c:v>
                </c:pt>
                <c:pt idx="1">
                  <c:v>1976</c:v>
                </c:pt>
                <c:pt idx="2">
                  <c:v>1977</c:v>
                </c:pt>
                <c:pt idx="3">
                  <c:v>1978</c:v>
                </c:pt>
                <c:pt idx="4">
                  <c:v>1979</c:v>
                </c:pt>
                <c:pt idx="5">
                  <c:v>1980</c:v>
                </c:pt>
                <c:pt idx="6">
                  <c:v>1981</c:v>
                </c:pt>
                <c:pt idx="7">
                  <c:v>1982</c:v>
                </c:pt>
                <c:pt idx="8">
                  <c:v>1983</c:v>
                </c:pt>
                <c:pt idx="9">
                  <c:v>1984</c:v>
                </c:pt>
                <c:pt idx="10">
                  <c:v>1985</c:v>
                </c:pt>
                <c:pt idx="11">
                  <c:v>1986</c:v>
                </c:pt>
                <c:pt idx="12">
                  <c:v>1987</c:v>
                </c:pt>
                <c:pt idx="13">
                  <c:v>1988</c:v>
                </c:pt>
                <c:pt idx="14">
                  <c:v>1989</c:v>
                </c:pt>
                <c:pt idx="15">
                  <c:v>1990</c:v>
                </c:pt>
                <c:pt idx="16">
                  <c:v>1991</c:v>
                </c:pt>
                <c:pt idx="17">
                  <c:v>1992</c:v>
                </c:pt>
                <c:pt idx="18">
                  <c:v>1993</c:v>
                </c:pt>
                <c:pt idx="19">
                  <c:v>1994</c:v>
                </c:pt>
                <c:pt idx="20">
                  <c:v>1995</c:v>
                </c:pt>
                <c:pt idx="21">
                  <c:v>1996</c:v>
                </c:pt>
                <c:pt idx="22">
                  <c:v>1997</c:v>
                </c:pt>
                <c:pt idx="23">
                  <c:v>1998</c:v>
                </c:pt>
                <c:pt idx="24">
                  <c:v>1999</c:v>
                </c:pt>
                <c:pt idx="25">
                  <c:v>2000</c:v>
                </c:pt>
                <c:pt idx="26">
                  <c:v>2001</c:v>
                </c:pt>
                <c:pt idx="27">
                  <c:v>2002</c:v>
                </c:pt>
                <c:pt idx="28">
                  <c:v>2003</c:v>
                </c:pt>
                <c:pt idx="29">
                  <c:v>2004</c:v>
                </c:pt>
                <c:pt idx="30">
                  <c:v>2005</c:v>
                </c:pt>
                <c:pt idx="31">
                  <c:v>2006</c:v>
                </c:pt>
                <c:pt idx="32">
                  <c:v>2007</c:v>
                </c:pt>
                <c:pt idx="33">
                  <c:v>2008</c:v>
                </c:pt>
                <c:pt idx="34">
                  <c:v>2009</c:v>
                </c:pt>
                <c:pt idx="35">
                  <c:v>2010</c:v>
                </c:pt>
                <c:pt idx="36">
                  <c:v>2011</c:v>
                </c:pt>
                <c:pt idx="37">
                  <c:v>2012</c:v>
                </c:pt>
                <c:pt idx="38">
                  <c:v>2013</c:v>
                </c:pt>
                <c:pt idx="39">
                  <c:v>2014</c:v>
                </c:pt>
                <c:pt idx="40">
                  <c:v>2015</c:v>
                </c:pt>
                <c:pt idx="41">
                  <c:v>2016</c:v>
                </c:pt>
                <c:pt idx="42">
                  <c:v>2017</c:v>
                </c:pt>
              </c:strCache>
            </c:strRef>
          </c:cat>
          <c:val>
            <c:numRef>
              <c:f>'לוח ב-נ-15'!$N$21:$N$63</c:f>
              <c:numCache>
                <c:formatCode>General</c:formatCode>
                <c:ptCount val="43"/>
                <c:pt idx="0">
                  <c:v>100</c:v>
                </c:pt>
                <c:pt idx="1">
                  <c:v>100.34431587924063</c:v>
                </c:pt>
                <c:pt idx="2">
                  <c:v>98.335631312641794</c:v>
                </c:pt>
                <c:pt idx="3">
                  <c:v>102.35346917819551</c:v>
                </c:pt>
                <c:pt idx="4">
                  <c:v>105.95040109757974</c:v>
                </c:pt>
                <c:pt idx="5">
                  <c:v>100.93190336469566</c:v>
                </c:pt>
                <c:pt idx="6">
                  <c:v>103.57356239018721</c:v>
                </c:pt>
                <c:pt idx="7">
                  <c:v>104.69010423475217</c:v>
                </c:pt>
                <c:pt idx="8">
                  <c:v>104.5085424198506</c:v>
                </c:pt>
                <c:pt idx="9">
                  <c:v>102.18144212307612</c:v>
                </c:pt>
                <c:pt idx="10">
                  <c:v>103.2988682595805</c:v>
                </c:pt>
                <c:pt idx="11">
                  <c:v>106.49758794804168</c:v>
                </c:pt>
                <c:pt idx="12">
                  <c:v>108.14299354554628</c:v>
                </c:pt>
                <c:pt idx="13">
                  <c:v>106.64573996501056</c:v>
                </c:pt>
                <c:pt idx="14">
                  <c:v>104.19406281827499</c:v>
                </c:pt>
                <c:pt idx="15">
                  <c:v>107.48307893146202</c:v>
                </c:pt>
                <c:pt idx="16">
                  <c:v>106.6062285073215</c:v>
                </c:pt>
                <c:pt idx="17">
                  <c:v>111.47403649809787</c:v>
                </c:pt>
                <c:pt idx="18">
                  <c:v>116.83452160642288</c:v>
                </c:pt>
                <c:pt idx="19">
                  <c:v>116.23593191861582</c:v>
                </c:pt>
                <c:pt idx="20">
                  <c:v>112.03853875328926</c:v>
                </c:pt>
                <c:pt idx="21">
                  <c:v>105.977213980307</c:v>
                </c:pt>
                <c:pt idx="22">
                  <c:v>96.134272878387961</c:v>
                </c:pt>
                <c:pt idx="23">
                  <c:v>94.039597050490599</c:v>
                </c:pt>
                <c:pt idx="24">
                  <c:v>93.289255659275014</c:v>
                </c:pt>
                <c:pt idx="25">
                  <c:v>99.075688234232629</c:v>
                </c:pt>
                <c:pt idx="26">
                  <c:v>96.270675586516887</c:v>
                </c:pt>
                <c:pt idx="27">
                  <c:v>92.552220073687593</c:v>
                </c:pt>
                <c:pt idx="28">
                  <c:v>91.690673611789762</c:v>
                </c:pt>
                <c:pt idx="29">
                  <c:v>97.245630349515991</c:v>
                </c:pt>
                <c:pt idx="30">
                  <c:v>100.08369231636806</c:v>
                </c:pt>
                <c:pt idx="31">
                  <c:v>101.26225123417193</c:v>
                </c:pt>
                <c:pt idx="32">
                  <c:v>102.10842530598006</c:v>
                </c:pt>
                <c:pt idx="33">
                  <c:v>97.974553604812897</c:v>
                </c:pt>
                <c:pt idx="34">
                  <c:v>95.036671747110844</c:v>
                </c:pt>
                <c:pt idx="35">
                  <c:v>95.926688925227765</c:v>
                </c:pt>
                <c:pt idx="36">
                  <c:v>103.11064814741725</c:v>
                </c:pt>
                <c:pt idx="37">
                  <c:v>100.09575774704398</c:v>
                </c:pt>
                <c:pt idx="38">
                  <c:v>101.56142850004949</c:v>
                </c:pt>
                <c:pt idx="39">
                  <c:v>101.72367878755172</c:v>
                </c:pt>
                <c:pt idx="40">
                  <c:v>102.3380163717752</c:v>
                </c:pt>
                <c:pt idx="41">
                  <c:v>102.25908617035464</c:v>
                </c:pt>
                <c:pt idx="42">
                  <c:v>103.83745204099893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BA72-4EEF-9634-100986AE5E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4504192"/>
        <c:axId val="364505728"/>
      </c:lineChart>
      <c:catAx>
        <c:axId val="364504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0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he-IL"/>
          </a:p>
        </c:txPr>
        <c:crossAx val="364505728"/>
        <c:crosses val="autoZero"/>
        <c:auto val="1"/>
        <c:lblAlgn val="ctr"/>
        <c:lblOffset val="100"/>
        <c:noMultiLvlLbl val="0"/>
      </c:catAx>
      <c:valAx>
        <c:axId val="364505728"/>
        <c:scaling>
          <c:orientation val="minMax"/>
          <c:min val="80"/>
        </c:scaling>
        <c:delete val="0"/>
        <c:axPos val="l"/>
        <c:majorGridlines>
          <c:spPr>
            <a:ln>
              <a:prstDash val="lgDash"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he-IL"/>
          </a:p>
        </c:txPr>
        <c:crossAx val="364504192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'תרשים 15ב'!$D$1</c:f>
              <c:strCache>
                <c:ptCount val="1"/>
                <c:pt idx="0">
                  <c:v>המסחר והשירותים </c:v>
                </c:pt>
              </c:strCache>
            </c:strRef>
          </c:tx>
          <c:spPr>
            <a:ln w="69850">
              <a:solidFill>
                <a:srgbClr val="22487F"/>
              </a:solidFill>
            </a:ln>
          </c:spPr>
          <c:marker>
            <c:symbol val="none"/>
          </c:marker>
          <c:cat>
            <c:numRef>
              <c:f>'תרשים 15ב'!$B$2:$B$43</c:f>
              <c:numCache>
                <c:formatCode>General</c:formatCode>
                <c:ptCount val="42"/>
                <c:pt idx="0">
                  <c:v>1975</c:v>
                </c:pt>
                <c:pt idx="41">
                  <c:v>2016</c:v>
                </c:pt>
              </c:numCache>
            </c:numRef>
          </c:cat>
          <c:val>
            <c:numRef>
              <c:f>'תרשים 15ב'!$D$2:$D$43</c:f>
              <c:numCache>
                <c:formatCode>General</c:formatCode>
                <c:ptCount val="42"/>
                <c:pt idx="0">
                  <c:v>0.31550716699827047</c:v>
                </c:pt>
                <c:pt idx="1">
                  <c:v>0.32652037259252487</c:v>
                </c:pt>
                <c:pt idx="2">
                  <c:v>0.34000120427676356</c:v>
                </c:pt>
                <c:pt idx="3">
                  <c:v>0.35918515278372243</c:v>
                </c:pt>
                <c:pt idx="4">
                  <c:v>0.35050930743596398</c:v>
                </c:pt>
                <c:pt idx="5">
                  <c:v>0.36307760900453234</c:v>
                </c:pt>
                <c:pt idx="6">
                  <c:v>0.37170021190756736</c:v>
                </c:pt>
                <c:pt idx="7">
                  <c:v>0.38297146685229977</c:v>
                </c:pt>
                <c:pt idx="8">
                  <c:v>0.3863729641736694</c:v>
                </c:pt>
                <c:pt idx="9">
                  <c:v>0.37582910345671627</c:v>
                </c:pt>
                <c:pt idx="10">
                  <c:v>0.38126007102262438</c:v>
                </c:pt>
                <c:pt idx="11">
                  <c:v>0.38980927622063621</c:v>
                </c:pt>
                <c:pt idx="12">
                  <c:v>0.3952728662914568</c:v>
                </c:pt>
                <c:pt idx="13">
                  <c:v>0.41868307682085326</c:v>
                </c:pt>
                <c:pt idx="14">
                  <c:v>0.42763481808884823</c:v>
                </c:pt>
                <c:pt idx="15">
                  <c:v>0.4262287427267541</c:v>
                </c:pt>
                <c:pt idx="16">
                  <c:v>0.42336989653299939</c:v>
                </c:pt>
                <c:pt idx="17">
                  <c:v>0.41927374448728344</c:v>
                </c:pt>
                <c:pt idx="18">
                  <c:v>0.42019197157697125</c:v>
                </c:pt>
                <c:pt idx="19">
                  <c:v>0.4441023308151606</c:v>
                </c:pt>
                <c:pt idx="20">
                  <c:v>0.46459046112296193</c:v>
                </c:pt>
                <c:pt idx="21">
                  <c:v>0.47163416522497026</c:v>
                </c:pt>
                <c:pt idx="22">
                  <c:v>0.48119437739763099</c:v>
                </c:pt>
                <c:pt idx="23">
                  <c:v>0.49505511504229299</c:v>
                </c:pt>
                <c:pt idx="24">
                  <c:v>0.50725784558291021</c:v>
                </c:pt>
                <c:pt idx="25">
                  <c:v>0.5190241557844818</c:v>
                </c:pt>
                <c:pt idx="26">
                  <c:v>0.53872732479070151</c:v>
                </c:pt>
                <c:pt idx="27">
                  <c:v>0.55175825602936579</c:v>
                </c:pt>
                <c:pt idx="28">
                  <c:v>0.55708478896590308</c:v>
                </c:pt>
                <c:pt idx="29">
                  <c:v>0.56329142617746686</c:v>
                </c:pt>
                <c:pt idx="30">
                  <c:v>0.57108605892652486</c:v>
                </c:pt>
                <c:pt idx="31">
                  <c:v>0.57356071070395687</c:v>
                </c:pt>
                <c:pt idx="32">
                  <c:v>0.57792111831936488</c:v>
                </c:pt>
                <c:pt idx="33">
                  <c:v>0.58346718630003558</c:v>
                </c:pt>
                <c:pt idx="34">
                  <c:v>0.59613850511849054</c:v>
                </c:pt>
                <c:pt idx="35">
                  <c:v>0.59819532421588317</c:v>
                </c:pt>
                <c:pt idx="36">
                  <c:v>0.59812079646793126</c:v>
                </c:pt>
                <c:pt idx="37">
                  <c:v>0.605355332519805</c:v>
                </c:pt>
                <c:pt idx="38">
                  <c:v>0.59501904205181766</c:v>
                </c:pt>
                <c:pt idx="39">
                  <c:v>0.59705562162299486</c:v>
                </c:pt>
                <c:pt idx="40">
                  <c:v>0.59796794845490442</c:v>
                </c:pt>
                <c:pt idx="41">
                  <c:v>0.59967669164853865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F6B-4E4E-98AC-0C7B11705205}"/>
            </c:ext>
          </c:extLst>
        </c:ser>
        <c:ser>
          <c:idx val="1"/>
          <c:order val="1"/>
          <c:tx>
            <c:strRef>
              <c:f>'תרשים 15ב'!$C$1</c:f>
              <c:strCache>
                <c:ptCount val="1"/>
                <c:pt idx="0">
                  <c:v>התעשייה</c:v>
                </c:pt>
              </c:strCache>
            </c:strRef>
          </c:tx>
          <c:spPr>
            <a:ln w="69850">
              <a:solidFill>
                <a:srgbClr val="939598"/>
              </a:solidFill>
            </a:ln>
          </c:spPr>
          <c:marker>
            <c:symbol val="none"/>
          </c:marker>
          <c:cat>
            <c:numRef>
              <c:f>'תרשים 15ב'!$B$2:$B$43</c:f>
              <c:numCache>
                <c:formatCode>General</c:formatCode>
                <c:ptCount val="42"/>
                <c:pt idx="0">
                  <c:v>1975</c:v>
                </c:pt>
                <c:pt idx="41">
                  <c:v>2016</c:v>
                </c:pt>
              </c:numCache>
            </c:numRef>
          </c:cat>
          <c:val>
            <c:numRef>
              <c:f>'תרשים 15ב'!$C$2:$C$43</c:f>
              <c:numCache>
                <c:formatCode>General</c:formatCode>
                <c:ptCount val="42"/>
                <c:pt idx="0">
                  <c:v>0.27301975211560059</c:v>
                </c:pt>
                <c:pt idx="1">
                  <c:v>0.27294444673002072</c:v>
                </c:pt>
                <c:pt idx="2">
                  <c:v>0.26594755292960148</c:v>
                </c:pt>
                <c:pt idx="3">
                  <c:v>0.26185972790537454</c:v>
                </c:pt>
                <c:pt idx="4">
                  <c:v>0.27160701370487106</c:v>
                </c:pt>
                <c:pt idx="5">
                  <c:v>0.26181231679162281</c:v>
                </c:pt>
                <c:pt idx="6">
                  <c:v>0.26239767972854422</c:v>
                </c:pt>
                <c:pt idx="7">
                  <c:v>0.25489429731532759</c:v>
                </c:pt>
                <c:pt idx="8">
                  <c:v>0.25264356357828316</c:v>
                </c:pt>
                <c:pt idx="9">
                  <c:v>0.26316952854517117</c:v>
                </c:pt>
                <c:pt idx="10">
                  <c:v>0.26296214090454878</c:v>
                </c:pt>
                <c:pt idx="11">
                  <c:v>0.27097626496241856</c:v>
                </c:pt>
                <c:pt idx="12">
                  <c:v>0.26081083342768052</c:v>
                </c:pt>
                <c:pt idx="13">
                  <c:v>0.24738240986207877</c:v>
                </c:pt>
                <c:pt idx="14">
                  <c:v>0.24188447854191414</c:v>
                </c:pt>
                <c:pt idx="15">
                  <c:v>0.23899823088074326</c:v>
                </c:pt>
                <c:pt idx="16">
                  <c:v>0.2388574393500536</c:v>
                </c:pt>
                <c:pt idx="17">
                  <c:v>0.2336358836346159</c:v>
                </c:pt>
                <c:pt idx="18">
                  <c:v>0.24814075967154167</c:v>
                </c:pt>
                <c:pt idx="19">
                  <c:v>0.23416338094430039</c:v>
                </c:pt>
                <c:pt idx="20">
                  <c:v>0.21256856087918749</c:v>
                </c:pt>
                <c:pt idx="21">
                  <c:v>0.20133659361399722</c:v>
                </c:pt>
                <c:pt idx="22">
                  <c:v>0.19382415868964054</c:v>
                </c:pt>
                <c:pt idx="23">
                  <c:v>0.18579551087440135</c:v>
                </c:pt>
                <c:pt idx="24">
                  <c:v>0.18208712424573478</c:v>
                </c:pt>
                <c:pt idx="25">
                  <c:v>0.17880165953141453</c:v>
                </c:pt>
                <c:pt idx="26">
                  <c:v>0.17229672992830791</c:v>
                </c:pt>
                <c:pt idx="27">
                  <c:v>0.16722034105379008</c:v>
                </c:pt>
                <c:pt idx="28">
                  <c:v>0.16619386711856224</c:v>
                </c:pt>
                <c:pt idx="29">
                  <c:v>0.16848632486575787</c:v>
                </c:pt>
                <c:pt idx="30">
                  <c:v>0.16762625567781622</c:v>
                </c:pt>
                <c:pt idx="31">
                  <c:v>0.16574817003774081</c:v>
                </c:pt>
                <c:pt idx="32">
                  <c:v>0.16464474883330754</c:v>
                </c:pt>
                <c:pt idx="33">
                  <c:v>0.15959007679873047</c:v>
                </c:pt>
                <c:pt idx="34">
                  <c:v>0.15174615978303777</c:v>
                </c:pt>
                <c:pt idx="35">
                  <c:v>0.14888671024316563</c:v>
                </c:pt>
                <c:pt idx="36">
                  <c:v>0.14751803968338795</c:v>
                </c:pt>
                <c:pt idx="37">
                  <c:v>0.1467820853790357</c:v>
                </c:pt>
                <c:pt idx="38">
                  <c:v>0.14488137400986417</c:v>
                </c:pt>
                <c:pt idx="39">
                  <c:v>0.14281144504312199</c:v>
                </c:pt>
                <c:pt idx="40">
                  <c:v>0.14043970155202606</c:v>
                </c:pt>
                <c:pt idx="41">
                  <c:v>0.13633186110196269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5F6B-4E4E-98AC-0C7B117052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8622720"/>
        <c:axId val="378645120"/>
      </c:lineChart>
      <c:catAx>
        <c:axId val="378622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6350">
            <a:solidFill>
              <a:srgbClr val="939598"/>
            </a:solidFill>
          </a:ln>
        </c:spPr>
        <c:txPr>
          <a:bodyPr/>
          <a:lstStyle/>
          <a:p>
            <a:pPr>
              <a:defRPr sz="1100"/>
            </a:pPr>
            <a:endParaRPr lang="he-IL"/>
          </a:p>
        </c:txPr>
        <c:crossAx val="378645120"/>
        <c:crosses val="autoZero"/>
        <c:auto val="1"/>
        <c:lblAlgn val="ctr"/>
        <c:lblOffset val="100"/>
        <c:tickMarkSkip val="10"/>
        <c:noMultiLvlLbl val="0"/>
      </c:catAx>
      <c:valAx>
        <c:axId val="378645120"/>
        <c:scaling>
          <c:orientation val="minMax"/>
        </c:scaling>
        <c:delete val="0"/>
        <c:axPos val="l"/>
        <c:majorGridlines>
          <c:spPr>
            <a:ln w="6350">
              <a:solidFill>
                <a:srgbClr val="939598"/>
              </a:solidFill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/>
            </a:pPr>
            <a:endParaRPr lang="he-IL"/>
          </a:p>
        </c:txPr>
        <c:crossAx val="378622720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900">
          <a:solidFill>
            <a:srgbClr val="4D4D4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he-IL"/>
    </a:p>
  </c:txPr>
  <c:externalData r:id="rId2">
    <c:autoUpdate val="0"/>
  </c:externalData>
  <c:userShapes r:id="rId3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'תרשים 15 א'!$B$6</c:f>
              <c:strCache>
                <c:ptCount val="1"/>
                <c:pt idx="0">
                  <c:v>התעשייה</c:v>
                </c:pt>
              </c:strCache>
            </c:strRef>
          </c:tx>
          <c:spPr>
            <a:ln w="69850">
              <a:solidFill>
                <a:srgbClr val="939598"/>
              </a:solidFill>
            </a:ln>
          </c:spPr>
          <c:marker>
            <c:symbol val="none"/>
          </c:marker>
          <c:cat>
            <c:numRef>
              <c:f>'תרשים 15 א'!$A$7:$A$48</c:f>
              <c:numCache>
                <c:formatCode>General</c:formatCode>
                <c:ptCount val="42"/>
                <c:pt idx="0">
                  <c:v>1975</c:v>
                </c:pt>
                <c:pt idx="41">
                  <c:v>2016</c:v>
                </c:pt>
              </c:numCache>
            </c:numRef>
          </c:cat>
          <c:val>
            <c:numRef>
              <c:f>'תרשים 15 א'!$B$7:$B$48</c:f>
              <c:numCache>
                <c:formatCode>General</c:formatCode>
                <c:ptCount val="42"/>
                <c:pt idx="0">
                  <c:v>0.22036134812152167</c:v>
                </c:pt>
                <c:pt idx="1">
                  <c:v>0.22507622638624203</c:v>
                </c:pt>
                <c:pt idx="2">
                  <c:v>0.23414383627650348</c:v>
                </c:pt>
                <c:pt idx="3">
                  <c:v>0.22949134895380657</c:v>
                </c:pt>
                <c:pt idx="4">
                  <c:v>0.22596648241030129</c:v>
                </c:pt>
                <c:pt idx="5">
                  <c:v>0.22265850634346315</c:v>
                </c:pt>
                <c:pt idx="6">
                  <c:v>0.22123810485443302</c:v>
                </c:pt>
                <c:pt idx="7">
                  <c:v>0.21611779528108435</c:v>
                </c:pt>
                <c:pt idx="8">
                  <c:v>0.21594560873905855</c:v>
                </c:pt>
                <c:pt idx="9">
                  <c:v>0.22600350602559896</c:v>
                </c:pt>
                <c:pt idx="10">
                  <c:v>0.22867747399747429</c:v>
                </c:pt>
                <c:pt idx="11">
                  <c:v>0.22710576204666549</c:v>
                </c:pt>
                <c:pt idx="12">
                  <c:v>0.22815769365478139</c:v>
                </c:pt>
                <c:pt idx="13">
                  <c:v>0.21708029739023565</c:v>
                </c:pt>
                <c:pt idx="14">
                  <c:v>0.2156259317742964</c:v>
                </c:pt>
                <c:pt idx="15">
                  <c:v>0.21563324618899132</c:v>
                </c:pt>
                <c:pt idx="16">
                  <c:v>0.21547123521741163</c:v>
                </c:pt>
                <c:pt idx="17">
                  <c:v>0.21168073463402287</c:v>
                </c:pt>
                <c:pt idx="18">
                  <c:v>0.21028004583216439</c:v>
                </c:pt>
                <c:pt idx="19">
                  <c:v>0.20508487066402623</c:v>
                </c:pt>
                <c:pt idx="20">
                  <c:v>0.20172225767793844</c:v>
                </c:pt>
                <c:pt idx="21">
                  <c:v>0.20554543599423086</c:v>
                </c:pt>
                <c:pt idx="22">
                  <c:v>0.21177706031620244</c:v>
                </c:pt>
                <c:pt idx="23">
                  <c:v>0.21432068986790614</c:v>
                </c:pt>
                <c:pt idx="24">
                  <c:v>0.20906970657250812</c:v>
                </c:pt>
                <c:pt idx="25">
                  <c:v>0.21495923172722098</c:v>
                </c:pt>
                <c:pt idx="26">
                  <c:v>0.19472913611286458</c:v>
                </c:pt>
                <c:pt idx="27">
                  <c:v>0.18790668994306176</c:v>
                </c:pt>
                <c:pt idx="28">
                  <c:v>0.19443597538641977</c:v>
                </c:pt>
                <c:pt idx="29">
                  <c:v>0.19009888349612697</c:v>
                </c:pt>
                <c:pt idx="30">
                  <c:v>0.19751321422367002</c:v>
                </c:pt>
                <c:pt idx="31">
                  <c:v>0.20124310775023244</c:v>
                </c:pt>
                <c:pt idx="32">
                  <c:v>0.20342207191876099</c:v>
                </c:pt>
                <c:pt idx="33">
                  <c:v>0.20087452626120886</c:v>
                </c:pt>
                <c:pt idx="34">
                  <c:v>0.19184944507064342</c:v>
                </c:pt>
                <c:pt idx="35">
                  <c:v>0.20671339659003626</c:v>
                </c:pt>
                <c:pt idx="36">
                  <c:v>0.1935826430857546</c:v>
                </c:pt>
                <c:pt idx="37">
                  <c:v>0.19436967326286836</c:v>
                </c:pt>
                <c:pt idx="38">
                  <c:v>0.18392175027279103</c:v>
                </c:pt>
                <c:pt idx="39">
                  <c:v>0.18058163038038255</c:v>
                </c:pt>
                <c:pt idx="40">
                  <c:v>0.17856853545715257</c:v>
                </c:pt>
                <c:pt idx="41">
                  <c:v>0.17278118869298043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F8B-45BF-8BF6-6471FA26D4CA}"/>
            </c:ext>
          </c:extLst>
        </c:ser>
        <c:ser>
          <c:idx val="1"/>
          <c:order val="1"/>
          <c:tx>
            <c:strRef>
              <c:f>'תרשים 15 א'!$C$6</c:f>
              <c:strCache>
                <c:ptCount val="1"/>
                <c:pt idx="0">
                  <c:v>המסחר והשירותים </c:v>
                </c:pt>
              </c:strCache>
            </c:strRef>
          </c:tx>
          <c:spPr>
            <a:ln w="69850">
              <a:solidFill>
                <a:srgbClr val="22487F"/>
              </a:solidFill>
            </a:ln>
          </c:spPr>
          <c:marker>
            <c:symbol val="none"/>
          </c:marker>
          <c:cat>
            <c:numRef>
              <c:f>'תרשים 15 א'!$A$7:$A$48</c:f>
              <c:numCache>
                <c:formatCode>General</c:formatCode>
                <c:ptCount val="42"/>
                <c:pt idx="0">
                  <c:v>1975</c:v>
                </c:pt>
                <c:pt idx="41">
                  <c:v>2016</c:v>
                </c:pt>
              </c:numCache>
            </c:numRef>
          </c:cat>
          <c:val>
            <c:numRef>
              <c:f>'תרשים 15 א'!$C$7:$C$48</c:f>
              <c:numCache>
                <c:formatCode>General</c:formatCode>
                <c:ptCount val="42"/>
                <c:pt idx="0">
                  <c:v>0.4445241506540597</c:v>
                </c:pt>
                <c:pt idx="1">
                  <c:v>0.45558704229815072</c:v>
                </c:pt>
                <c:pt idx="2">
                  <c:v>0.45963993783275847</c:v>
                </c:pt>
                <c:pt idx="3">
                  <c:v>0.47604067240506726</c:v>
                </c:pt>
                <c:pt idx="4">
                  <c:v>0.4786059747728304</c:v>
                </c:pt>
                <c:pt idx="5">
                  <c:v>0.47595368874393207</c:v>
                </c:pt>
                <c:pt idx="6">
                  <c:v>0.48282804441816124</c:v>
                </c:pt>
                <c:pt idx="7">
                  <c:v>0.49468871401939057</c:v>
                </c:pt>
                <c:pt idx="8">
                  <c:v>0.49714665580595752</c:v>
                </c:pt>
                <c:pt idx="9">
                  <c:v>0.49059994974475085</c:v>
                </c:pt>
                <c:pt idx="10">
                  <c:v>0.49831223779101447</c:v>
                </c:pt>
                <c:pt idx="11">
                  <c:v>0.50861182523509352</c:v>
                </c:pt>
                <c:pt idx="12">
                  <c:v>0.50624900895992353</c:v>
                </c:pt>
                <c:pt idx="13">
                  <c:v>0.51325213311692641</c:v>
                </c:pt>
                <c:pt idx="14">
                  <c:v>0.5113320437504828</c:v>
                </c:pt>
                <c:pt idx="15">
                  <c:v>0.50653971761553129</c:v>
                </c:pt>
                <c:pt idx="16">
                  <c:v>0.4895542402732686</c:v>
                </c:pt>
                <c:pt idx="17">
                  <c:v>0.49561183955904847</c:v>
                </c:pt>
                <c:pt idx="18">
                  <c:v>0.50892651658297983</c:v>
                </c:pt>
                <c:pt idx="19">
                  <c:v>0.51899822602092827</c:v>
                </c:pt>
                <c:pt idx="20">
                  <c:v>0.51756637068290479</c:v>
                </c:pt>
                <c:pt idx="21">
                  <c:v>0.49801277473947358</c:v>
                </c:pt>
                <c:pt idx="22">
                  <c:v>0.49017581292798157</c:v>
                </c:pt>
                <c:pt idx="23">
                  <c:v>0.486585233831485</c:v>
                </c:pt>
                <c:pt idx="24">
                  <c:v>0.4926737960591942</c:v>
                </c:pt>
                <c:pt idx="25">
                  <c:v>0.48176730416698438</c:v>
                </c:pt>
                <c:pt idx="26">
                  <c:v>0.50076092932756455</c:v>
                </c:pt>
                <c:pt idx="27">
                  <c:v>0.4978741185129496</c:v>
                </c:pt>
                <c:pt idx="28">
                  <c:v>0.51063500806193918</c:v>
                </c:pt>
                <c:pt idx="29">
                  <c:v>0.51828178879443865</c:v>
                </c:pt>
                <c:pt idx="30">
                  <c:v>0.50361691140918274</c:v>
                </c:pt>
                <c:pt idx="31">
                  <c:v>0.51289588923259022</c:v>
                </c:pt>
                <c:pt idx="32">
                  <c:v>0.50852491038617498</c:v>
                </c:pt>
                <c:pt idx="33">
                  <c:v>0.49429686492084324</c:v>
                </c:pt>
                <c:pt idx="34">
                  <c:v>0.49165167008023586</c:v>
                </c:pt>
                <c:pt idx="35">
                  <c:v>0.48452447814333949</c:v>
                </c:pt>
                <c:pt idx="36">
                  <c:v>0.5083338298236495</c:v>
                </c:pt>
                <c:pt idx="37">
                  <c:v>0.51039910959670187</c:v>
                </c:pt>
                <c:pt idx="38">
                  <c:v>0.5057527626330256</c:v>
                </c:pt>
                <c:pt idx="39">
                  <c:v>0.50832541692824462</c:v>
                </c:pt>
                <c:pt idx="40">
                  <c:v>0.50830463572381912</c:v>
                </c:pt>
                <c:pt idx="41">
                  <c:v>0.50899800161086839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F8B-45BF-8BF6-6471FA26D4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84605184"/>
        <c:axId val="384959232"/>
      </c:lineChart>
      <c:catAx>
        <c:axId val="384605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6350">
            <a:solidFill>
              <a:srgbClr val="939598"/>
            </a:solidFill>
          </a:ln>
        </c:spPr>
        <c:txPr>
          <a:bodyPr/>
          <a:lstStyle/>
          <a:p>
            <a:pPr>
              <a:defRPr sz="1050"/>
            </a:pPr>
            <a:endParaRPr lang="he-IL"/>
          </a:p>
        </c:txPr>
        <c:crossAx val="384959232"/>
        <c:crosses val="autoZero"/>
        <c:auto val="1"/>
        <c:lblAlgn val="ctr"/>
        <c:lblOffset val="100"/>
        <c:tickMarkSkip val="10"/>
        <c:noMultiLvlLbl val="0"/>
      </c:catAx>
      <c:valAx>
        <c:axId val="384959232"/>
        <c:scaling>
          <c:orientation val="minMax"/>
          <c:max val="0.55000000000000004"/>
          <c:min val="0"/>
        </c:scaling>
        <c:delete val="0"/>
        <c:axPos val="l"/>
        <c:majorGridlines>
          <c:spPr>
            <a:ln w="6350">
              <a:solidFill>
                <a:srgbClr val="939598"/>
              </a:solidFill>
              <a:prstDash val="dash"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rgbClr val="4D4D4F"/>
                </a:solidFill>
              </a:defRPr>
            </a:pPr>
            <a:endParaRPr lang="he-IL"/>
          </a:p>
        </c:txPr>
        <c:crossAx val="384605184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900">
          <a:latin typeface="Arial" panose="020B0604020202020204" pitchFamily="34" charset="0"/>
          <a:cs typeface="Arial" panose="020B0604020202020204" pitchFamily="34" charset="0"/>
        </a:defRPr>
      </a:pPr>
      <a:endParaRPr lang="he-IL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07013545786006"/>
          <c:y val="2.3696590014898149E-2"/>
          <c:w val="0.81322460957047016"/>
          <c:h val="0.8911644626463205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F2C851"/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rgbClr val="149B9E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D56-4986-9D47-445597D8A4B9}"/>
              </c:ext>
            </c:extLst>
          </c:dPt>
          <c:dPt>
            <c:idx val="2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4238-4A0D-9C1A-0A14DF061F7A}"/>
              </c:ext>
            </c:extLst>
          </c:dPt>
          <c:dLbls>
            <c:dLbl>
              <c:idx val="2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D56-4986-9D47-445597D8A4B9}"/>
                </c:ext>
              </c:extLst>
            </c:dLbl>
            <c:dLbl>
              <c:idx val="23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238-4A0D-9C1A-0A14DF061F7A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rgbClr val="4D4D4F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'שיעור העובדים בהי-טק12'!$M$9:$N$30</c:f>
              <c:strCache>
                <c:ptCount val="22"/>
                <c:pt idx="0">
                  <c:v>תורכיה</c:v>
                </c:pt>
                <c:pt idx="1">
                  <c:v>צ'כיה</c:v>
                </c:pt>
                <c:pt idx="2">
                  <c:v>סלובניה</c:v>
                </c:pt>
                <c:pt idx="3">
                  <c:v>פולין</c:v>
                </c:pt>
                <c:pt idx="4">
                  <c:v>צ'ילה</c:v>
                </c:pt>
                <c:pt idx="5">
                  <c:v>יוון</c:v>
                </c:pt>
                <c:pt idx="6">
                  <c:v>סלובקיה</c:v>
                </c:pt>
                <c:pt idx="7">
                  <c:v>ספרד</c:v>
                </c:pt>
                <c:pt idx="8">
                  <c:v>גרמניה</c:v>
                </c:pt>
                <c:pt idx="9">
                  <c:v>בלגיה</c:v>
                </c:pt>
                <c:pt idx="10">
                  <c:v>ממוצע</c:v>
                </c:pt>
                <c:pt idx="11">
                  <c:v>הולנד</c:v>
                </c:pt>
                <c:pt idx="12">
                  <c:v>דרום קוריאה</c:v>
                </c:pt>
                <c:pt idx="13">
                  <c:v>שוודיה</c:v>
                </c:pt>
                <c:pt idx="14">
                  <c:v>נורווגיה</c:v>
                </c:pt>
                <c:pt idx="15">
                  <c:v>ניו זילנה</c:v>
                </c:pt>
                <c:pt idx="16">
                  <c:v>ארה"ב</c:v>
                </c:pt>
                <c:pt idx="17">
                  <c:v>הממלכה המאוחדת</c:v>
                </c:pt>
                <c:pt idx="18">
                  <c:v>יפן</c:v>
                </c:pt>
                <c:pt idx="19">
                  <c:v>דנמרק</c:v>
                </c:pt>
                <c:pt idx="20">
                  <c:v>אירלנד</c:v>
                </c:pt>
                <c:pt idx="21">
                  <c:v>ישראל</c:v>
                </c:pt>
              </c:strCache>
              <c:extLst xmlns:c16r2="http://schemas.microsoft.com/office/drawing/2015/06/chart"/>
            </c:strRef>
          </c:cat>
          <c:val>
            <c:numRef>
              <c:f>'שיעור העובדים בהי-טק12'!$O$9:$O$30</c:f>
              <c:numCache>
                <c:formatCode>General</c:formatCode>
                <c:ptCount val="22"/>
                <c:pt idx="0">
                  <c:v>4.123861089827676E-2</c:v>
                </c:pt>
                <c:pt idx="1">
                  <c:v>0.12172139636136123</c:v>
                </c:pt>
                <c:pt idx="2">
                  <c:v>0.14374175167212455</c:v>
                </c:pt>
                <c:pt idx="3">
                  <c:v>0.15413083197576757</c:v>
                </c:pt>
                <c:pt idx="4">
                  <c:v>0.15481129496518567</c:v>
                </c:pt>
                <c:pt idx="5">
                  <c:v>0.16077149116788358</c:v>
                </c:pt>
                <c:pt idx="6">
                  <c:v>0.16558415220459793</c:v>
                </c:pt>
                <c:pt idx="7">
                  <c:v>0.16947347244728111</c:v>
                </c:pt>
                <c:pt idx="8">
                  <c:v>0.18654874077347602</c:v>
                </c:pt>
                <c:pt idx="9">
                  <c:v>0.21559262065139348</c:v>
                </c:pt>
                <c:pt idx="10">
                  <c:v>0.25655774624435151</c:v>
                </c:pt>
                <c:pt idx="11">
                  <c:v>0.27136913158853132</c:v>
                </c:pt>
                <c:pt idx="12">
                  <c:v>0.27973914998875649</c:v>
                </c:pt>
                <c:pt idx="13">
                  <c:v>0.28195783491509901</c:v>
                </c:pt>
                <c:pt idx="14">
                  <c:v>0.286615210237189</c:v>
                </c:pt>
                <c:pt idx="15">
                  <c:v>0.32033436874108012</c:v>
                </c:pt>
                <c:pt idx="16">
                  <c:v>0.32423897112196942</c:v>
                </c:pt>
                <c:pt idx="17">
                  <c:v>0.36263283621111725</c:v>
                </c:pt>
                <c:pt idx="18">
                  <c:v>0.36391518573135423</c:v>
                </c:pt>
                <c:pt idx="19">
                  <c:v>0.36698008618339978</c:v>
                </c:pt>
                <c:pt idx="20">
                  <c:v>0.46050437193167976</c:v>
                </c:pt>
                <c:pt idx="21">
                  <c:v>0.555811161363859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238-4A0D-9C1A-0A14DF061F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445731584"/>
        <c:axId val="445733120"/>
      </c:barChart>
      <c:catAx>
        <c:axId val="4457315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rgbClr val="939598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4D4D4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he-IL"/>
          </a:p>
        </c:txPr>
        <c:crossAx val="445733120"/>
        <c:crosses val="autoZero"/>
        <c:auto val="1"/>
        <c:lblAlgn val="ctr"/>
        <c:lblOffset val="100"/>
        <c:noMultiLvlLbl val="0"/>
      </c:catAx>
      <c:valAx>
        <c:axId val="445733120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rgbClr val="939598"/>
              </a:solidFill>
              <a:prstDash val="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4D4D4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he-IL"/>
          </a:p>
        </c:txPr>
        <c:crossAx val="445731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solidFill>
            <a:srgbClr val="4D4D4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he-IL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Sheet1!$BH$52</c:f>
              <c:strCache>
                <c:ptCount val="1"/>
                <c:pt idx="0">
                  <c:v>1995</c:v>
                </c:pt>
              </c:strCache>
            </c:strRef>
          </c:tx>
          <c:invertIfNegative val="0"/>
          <c:cat>
            <c:strRef>
              <c:f>Sheet1!$BG$53:$BG$60</c:f>
              <c:strCache>
                <c:ptCount val="8"/>
                <c:pt idx="0">
                  <c:v>Financial and insurance activities</c:v>
                </c:pt>
                <c:pt idx="1">
                  <c:v>Arts, entertainment, repair of household goods and other services</c:v>
                </c:pt>
                <c:pt idx="2">
                  <c:v>Wholesale and retail trade</c:v>
                </c:pt>
                <c:pt idx="3">
                  <c:v>Construction</c:v>
                </c:pt>
                <c:pt idx="4">
                  <c:v>Manufacturing</c:v>
                </c:pt>
                <c:pt idx="5">
                  <c:v>Professional, scientific and technical activities</c:v>
                </c:pt>
                <c:pt idx="6">
                  <c:v>Agriculture</c:v>
                </c:pt>
                <c:pt idx="7">
                  <c:v>Information and communication</c:v>
                </c:pt>
              </c:strCache>
            </c:strRef>
          </c:cat>
          <c:val>
            <c:numRef>
              <c:f>Sheet1!$BH$53:$BH$60</c:f>
              <c:numCache>
                <c:formatCode>0%</c:formatCode>
                <c:ptCount val="8"/>
                <c:pt idx="0">
                  <c:v>0.98212781665988569</c:v>
                </c:pt>
                <c:pt idx="1">
                  <c:v>1.0328255223829028</c:v>
                </c:pt>
                <c:pt idx="2">
                  <c:v>1.0598287118634806</c:v>
                </c:pt>
                <c:pt idx="3">
                  <c:v>0.93562209846516353</c:v>
                </c:pt>
                <c:pt idx="4">
                  <c:v>1.0114485153253008</c:v>
                </c:pt>
                <c:pt idx="5">
                  <c:v>1.2393910169765339</c:v>
                </c:pt>
                <c:pt idx="6">
                  <c:v>1.1723833994560795</c:v>
                </c:pt>
                <c:pt idx="7">
                  <c:v>1.0907251063821846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06A-4E2B-B965-BC27B9E9AE6A}"/>
            </c:ext>
          </c:extLst>
        </c:ser>
        <c:ser>
          <c:idx val="1"/>
          <c:order val="1"/>
          <c:tx>
            <c:strRef>
              <c:f>Sheet1!$BI$52</c:f>
              <c:strCache>
                <c:ptCount val="1"/>
                <c:pt idx="0">
                  <c:v>2015</c:v>
                </c:pt>
              </c:strCache>
            </c:strRef>
          </c:tx>
          <c:invertIfNegative val="0"/>
          <c:cat>
            <c:strRef>
              <c:f>Sheet1!$BG$53:$BG$60</c:f>
              <c:strCache>
                <c:ptCount val="8"/>
                <c:pt idx="0">
                  <c:v>Financial and insurance activities</c:v>
                </c:pt>
                <c:pt idx="1">
                  <c:v>Arts, entertainment, repair of household goods and other services</c:v>
                </c:pt>
                <c:pt idx="2">
                  <c:v>Wholesale and retail trade</c:v>
                </c:pt>
                <c:pt idx="3">
                  <c:v>Construction</c:v>
                </c:pt>
                <c:pt idx="4">
                  <c:v>Manufacturing</c:v>
                </c:pt>
                <c:pt idx="5">
                  <c:v>Professional, scientific and technical activities</c:v>
                </c:pt>
                <c:pt idx="6">
                  <c:v>Agriculture</c:v>
                </c:pt>
                <c:pt idx="7">
                  <c:v>Information and communication</c:v>
                </c:pt>
              </c:strCache>
            </c:strRef>
          </c:cat>
          <c:val>
            <c:numRef>
              <c:f>Sheet1!$BI$53:$BI$60</c:f>
              <c:numCache>
                <c:formatCode>0%</c:formatCode>
                <c:ptCount val="8"/>
                <c:pt idx="0">
                  <c:v>0.59291008368769249</c:v>
                </c:pt>
                <c:pt idx="1">
                  <c:v>0.6099035728837725</c:v>
                </c:pt>
                <c:pt idx="2">
                  <c:v>0.82988705275024999</c:v>
                </c:pt>
                <c:pt idx="3">
                  <c:v>0.90646769844139397</c:v>
                </c:pt>
                <c:pt idx="4">
                  <c:v>0.99678370650078751</c:v>
                </c:pt>
                <c:pt idx="5">
                  <c:v>1.0640863425657661</c:v>
                </c:pt>
                <c:pt idx="6">
                  <c:v>1.0895145203347558</c:v>
                </c:pt>
                <c:pt idx="7">
                  <c:v>1.1853454147762212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06A-4E2B-B965-BC27B9E9AE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66992512"/>
        <c:axId val="467006592"/>
      </c:barChart>
      <c:catAx>
        <c:axId val="466992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/>
          <a:lstStyle/>
          <a:p>
            <a:pPr>
              <a:defRPr sz="1100"/>
            </a:pPr>
            <a:endParaRPr lang="he-IL"/>
          </a:p>
        </c:txPr>
        <c:crossAx val="467006592"/>
        <c:crosses val="autoZero"/>
        <c:auto val="1"/>
        <c:lblAlgn val="ctr"/>
        <c:lblOffset val="100"/>
        <c:noMultiLvlLbl val="0"/>
      </c:catAx>
      <c:valAx>
        <c:axId val="467006592"/>
        <c:scaling>
          <c:orientation val="minMax"/>
        </c:scaling>
        <c:delete val="0"/>
        <c:axPos val="l"/>
        <c:majorGridlines>
          <c:spPr>
            <a:ln>
              <a:prstDash val="lgDash"/>
            </a:ln>
          </c:spPr>
        </c:majorGridlines>
        <c:numFmt formatCode="#,##0.00" sourceLinked="0"/>
        <c:majorTickMark val="out"/>
        <c:minorTickMark val="none"/>
        <c:tickLblPos val="nextTo"/>
        <c:crossAx val="46699251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/>
          </a:pPr>
          <a:endParaRPr lang="he-IL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'4 skills by deciles'!$L$3</c:f>
              <c:strCache>
                <c:ptCount val="1"/>
                <c:pt idx="0">
                  <c:v>יהודים (ללא חרדים)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'4 skills by deciles'!$J$4:$J$13</c:f>
              <c:strCache>
                <c:ptCount val="10"/>
                <c:pt idx="0">
                  <c:v>תחתון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עליון</c:v>
                </c:pt>
              </c:strCache>
            </c:strRef>
          </c:cat>
          <c:val>
            <c:numRef>
              <c:f>'4 skills by deciles'!$L$4:$L$13</c:f>
              <c:numCache>
                <c:formatCode>0.00%</c:formatCode>
                <c:ptCount val="10"/>
                <c:pt idx="0">
                  <c:v>8.3183633951553357E-2</c:v>
                </c:pt>
                <c:pt idx="1">
                  <c:v>7.9112186510024232E-2</c:v>
                </c:pt>
                <c:pt idx="2">
                  <c:v>7.8714992120671665E-2</c:v>
                </c:pt>
                <c:pt idx="3">
                  <c:v>6.8078052591570418E-2</c:v>
                </c:pt>
                <c:pt idx="4">
                  <c:v>6.0789494556817751E-2</c:v>
                </c:pt>
                <c:pt idx="5">
                  <c:v>6.340804673203089E-2</c:v>
                </c:pt>
                <c:pt idx="6">
                  <c:v>6.8977683536907405E-2</c:v>
                </c:pt>
                <c:pt idx="7">
                  <c:v>6.5493624702129827E-2</c:v>
                </c:pt>
                <c:pt idx="8">
                  <c:v>7.4390635558161611E-2</c:v>
                </c:pt>
                <c:pt idx="9">
                  <c:v>6.8628857504565793E-2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396-4917-A619-B804FA10C678}"/>
            </c:ext>
          </c:extLst>
        </c:ser>
        <c:ser>
          <c:idx val="2"/>
          <c:order val="1"/>
          <c:tx>
            <c:strRef>
              <c:f>'4 skills by deciles'!$K$3</c:f>
              <c:strCache>
                <c:ptCount val="1"/>
                <c:pt idx="0">
                  <c:v>חרדים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'4 skills by deciles'!$J$4:$J$13</c:f>
              <c:strCache>
                <c:ptCount val="10"/>
                <c:pt idx="0">
                  <c:v>תחתון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עליון</c:v>
                </c:pt>
              </c:strCache>
            </c:strRef>
          </c:cat>
          <c:val>
            <c:numRef>
              <c:f>'4 skills by deciles'!$K$4:$K$13</c:f>
              <c:numCache>
                <c:formatCode>0.00%</c:formatCode>
                <c:ptCount val="10"/>
                <c:pt idx="0">
                  <c:v>8.5088342959524482E-3</c:v>
                </c:pt>
                <c:pt idx="1">
                  <c:v>1.1091520104737986E-2</c:v>
                </c:pt>
                <c:pt idx="2">
                  <c:v>1.1016918062568567E-2</c:v>
                </c:pt>
                <c:pt idx="3">
                  <c:v>9.5760124101726841E-3</c:v>
                </c:pt>
                <c:pt idx="4">
                  <c:v>9.12829768182352E-3</c:v>
                </c:pt>
                <c:pt idx="5">
                  <c:v>1.1089573073417631E-2</c:v>
                </c:pt>
                <c:pt idx="6">
                  <c:v>6.9482374550210143E-3</c:v>
                </c:pt>
                <c:pt idx="7">
                  <c:v>7.1690717968824133E-3</c:v>
                </c:pt>
                <c:pt idx="8">
                  <c:v>5.4409277870677356E-3</c:v>
                </c:pt>
                <c:pt idx="9">
                  <c:v>3.5095751926075111E-3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396-4917-A619-B804FA10C678}"/>
            </c:ext>
          </c:extLst>
        </c:ser>
        <c:ser>
          <c:idx val="0"/>
          <c:order val="2"/>
          <c:tx>
            <c:strRef>
              <c:f>'4 skills by deciles'!$M$3</c:f>
              <c:strCache>
                <c:ptCount val="1"/>
                <c:pt idx="0">
                  <c:v>ערבים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'4 skills by deciles'!$J$4:$J$13</c:f>
              <c:strCache>
                <c:ptCount val="10"/>
                <c:pt idx="0">
                  <c:v>תחתון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עליון</c:v>
                </c:pt>
              </c:strCache>
            </c:strRef>
          </c:cat>
          <c:val>
            <c:numRef>
              <c:f>'4 skills by deciles'!$M$4:$M$13</c:f>
              <c:numCache>
                <c:formatCode>0.00%</c:formatCode>
                <c:ptCount val="10"/>
                <c:pt idx="0">
                  <c:v>7.1245770074456524E-2</c:v>
                </c:pt>
                <c:pt idx="1">
                  <c:v>4.0419038031260297E-2</c:v>
                </c:pt>
                <c:pt idx="2">
                  <c:v>2.9123182113217613E-2</c:v>
                </c:pt>
                <c:pt idx="3">
                  <c:v>2.2219726378564782E-2</c:v>
                </c:pt>
                <c:pt idx="4">
                  <c:v>1.6873075897535325E-2</c:v>
                </c:pt>
                <c:pt idx="5">
                  <c:v>1.1333566840457998E-2</c:v>
                </c:pt>
                <c:pt idx="6">
                  <c:v>7.6063340413012473E-3</c:v>
                </c:pt>
                <c:pt idx="7">
                  <c:v>4.6774865588229929E-3</c:v>
                </c:pt>
                <c:pt idx="8">
                  <c:v>1.3831095647811136E-3</c:v>
                </c:pt>
                <c:pt idx="9">
                  <c:v>8.6253487491758422E-4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396-4917-A619-B804FA10C6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69074304"/>
        <c:axId val="469076224"/>
      </c:barChart>
      <c:catAx>
        <c:axId val="46907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accent5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he-IL"/>
          </a:p>
        </c:txPr>
        <c:crossAx val="469076224"/>
        <c:crosses val="autoZero"/>
        <c:auto val="1"/>
        <c:lblAlgn val="ctr"/>
        <c:lblOffset val="100"/>
        <c:noMultiLvlLbl val="0"/>
      </c:catAx>
      <c:valAx>
        <c:axId val="46907622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accent5"/>
              </a:solidFill>
              <a:prstDash val="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600"/>
            </a:pPr>
            <a:endParaRPr lang="he-IL"/>
          </a:p>
        </c:txPr>
        <c:crossAx val="46907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6568994558620862"/>
          <c:y val="2.8644538197040589E-2"/>
          <c:w val="0.71432401932537337"/>
          <c:h val="7.0874180933488656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400"/>
          </a:pPr>
          <a:endParaRPr lang="he-IL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he-IL"/>
    </a:p>
  </c:txPr>
  <c:externalData r:id="rId2">
    <c:autoUpdate val="0"/>
  </c:externalData>
</c:chartSpace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0.14019</cdr:x>
      <cdr:y>0.08262</cdr:y>
    </cdr:from>
    <cdr:to>
      <cdr:x>0.92242</cdr:x>
      <cdr:y>0.60175</cdr:y>
    </cdr:to>
    <cdr:grpSp>
      <cdr:nvGrpSpPr>
        <cdr:cNvPr id="10" name="Group 9">
          <a:extLst xmlns:a="http://schemas.openxmlformats.org/drawingml/2006/main">
            <a:ext uri="{FF2B5EF4-FFF2-40B4-BE49-F238E27FC236}">
              <a16:creationId xmlns="" xmlns:a16="http://schemas.microsoft.com/office/drawing/2014/main" id="{D830156A-9B12-4351-A721-95FFC9190254}"/>
            </a:ext>
          </a:extLst>
        </cdr:cNvPr>
        <cdr:cNvGrpSpPr/>
      </cdr:nvGrpSpPr>
      <cdr:grpSpPr>
        <a:xfrm xmlns:a="http://schemas.openxmlformats.org/drawingml/2006/main">
          <a:off x="1246637" y="476808"/>
          <a:ext cx="6955964" cy="2995947"/>
          <a:chOff x="1080120" y="432048"/>
          <a:chExt cx="6026968" cy="2714600"/>
        </a:xfrm>
      </cdr:grpSpPr>
      <cdr:sp macro="" textlink="">
        <cdr:nvSpPr>
          <cdr:cNvPr id="2" name="TextBox 1"/>
          <cdr:cNvSpPr txBox="1"/>
        </cdr:nvSpPr>
        <cdr:spPr>
          <a:xfrm xmlns:a="http://schemas.openxmlformats.org/drawingml/2006/main">
            <a:off x="5472608" y="2232248"/>
            <a:ext cx="914400" cy="914400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vertOverflow="clip" wrap="none" rtlCol="1"/>
          <a:lstStyle xmlns:a="http://schemas.openxmlformats.org/drawingml/2006/main"/>
          <a:p xmlns:a="http://schemas.openxmlformats.org/drawingml/2006/main">
            <a:r>
              <a:rPr lang="he-IL" sz="1400" b="1" dirty="0">
                <a:solidFill>
                  <a:schemeClr val="tx2"/>
                </a:solidFill>
              </a:rPr>
              <a:t>היבוא</a:t>
            </a:r>
          </a:p>
        </cdr:txBody>
      </cdr:sp>
      <cdr:sp macro="" textlink="">
        <cdr:nvSpPr>
          <cdr:cNvPr id="4" name="TextBox 1"/>
          <cdr:cNvSpPr txBox="1"/>
        </cdr:nvSpPr>
        <cdr:spPr>
          <a:xfrm xmlns:a="http://schemas.openxmlformats.org/drawingml/2006/main">
            <a:off x="6192688" y="1872208"/>
            <a:ext cx="914400" cy="914400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none" rtlCol="1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he-IL" sz="1400" b="1" dirty="0">
                <a:solidFill>
                  <a:schemeClr val="tx2"/>
                </a:solidFill>
              </a:rPr>
              <a:t>היצוא</a:t>
            </a:r>
          </a:p>
        </cdr:txBody>
      </cdr:sp>
      <cdr:sp macro="" textlink="">
        <cdr:nvSpPr>
          <cdr:cNvPr id="5" name="TextBox 1"/>
          <cdr:cNvSpPr txBox="1"/>
        </cdr:nvSpPr>
        <cdr:spPr>
          <a:xfrm xmlns:a="http://schemas.openxmlformats.org/drawingml/2006/main">
            <a:off x="4752528" y="432048"/>
            <a:ext cx="914400" cy="914400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none" rtlCol="1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he-IL" sz="1400" b="1" dirty="0">
                <a:solidFill>
                  <a:schemeClr val="accent3">
                    <a:lumMod val="50000"/>
                  </a:schemeClr>
                </a:solidFill>
              </a:rPr>
              <a:t>היצוא</a:t>
            </a:r>
          </a:p>
        </cdr:txBody>
      </cdr:sp>
      <cdr:sp macro="" textlink="">
        <cdr:nvSpPr>
          <cdr:cNvPr id="7" name="TextBox 1"/>
          <cdr:cNvSpPr txBox="1"/>
        </cdr:nvSpPr>
        <cdr:spPr>
          <a:xfrm xmlns:a="http://schemas.openxmlformats.org/drawingml/2006/main">
            <a:off x="5112568" y="1008112"/>
            <a:ext cx="914400" cy="914400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none" rtlCol="1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he-IL" sz="1400" b="1" dirty="0">
                <a:solidFill>
                  <a:schemeClr val="accent3">
                    <a:lumMod val="75000"/>
                  </a:schemeClr>
                </a:solidFill>
              </a:rPr>
              <a:t>היבוא</a:t>
            </a:r>
          </a:p>
        </cdr:txBody>
      </cdr:sp>
      <cdr:sp macro="" textlink="">
        <cdr:nvSpPr>
          <cdr:cNvPr id="8" name="TextBox 1"/>
          <cdr:cNvSpPr txBox="1"/>
        </cdr:nvSpPr>
        <cdr:spPr>
          <a:xfrm xmlns:a="http://schemas.openxmlformats.org/drawingml/2006/main">
            <a:off x="1080120" y="1008112"/>
            <a:ext cx="914400" cy="914400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none" rtlCol="1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en-US" sz="2000" b="1" dirty="0">
                <a:solidFill>
                  <a:schemeClr val="accent3">
                    <a:lumMod val="75000"/>
                  </a:schemeClr>
                </a:solidFill>
              </a:rPr>
              <a:t>OECD</a:t>
            </a:r>
            <a:endParaRPr lang="he-IL" sz="2000" b="1" dirty="0">
              <a:solidFill>
                <a:schemeClr val="accent3">
                  <a:lumMod val="75000"/>
                </a:schemeClr>
              </a:solidFill>
            </a:endParaRPr>
          </a:p>
        </cdr:txBody>
      </cdr:sp>
      <cdr:sp macro="" textlink="">
        <cdr:nvSpPr>
          <cdr:cNvPr id="9" name="TextBox 1"/>
          <cdr:cNvSpPr txBox="1"/>
        </cdr:nvSpPr>
        <cdr:spPr>
          <a:xfrm xmlns:a="http://schemas.openxmlformats.org/drawingml/2006/main">
            <a:off x="1224136" y="2232248"/>
            <a:ext cx="914401" cy="914399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none" rtlCol="1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he-IL" sz="2000" b="1" dirty="0">
                <a:solidFill>
                  <a:schemeClr val="tx2"/>
                </a:solidFill>
              </a:rPr>
              <a:t>ישראל</a:t>
            </a:r>
          </a:p>
        </cdr:txBody>
      </cdr:sp>
    </cdr:grp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0.37593</cdr:x>
      <cdr:y>0.35219</cdr:y>
    </cdr:from>
    <cdr:to>
      <cdr:x>0.51954</cdr:x>
      <cdr:y>0.45158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="" xmlns:a16="http://schemas.microsoft.com/office/drawing/2014/main" id="{39842D37-A5DD-4CB9-9787-1EB7C857F0F7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691679" y="1728192"/>
          <a:ext cx="646232" cy="487722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0.75049</cdr:x>
      <cdr:y>0.17219</cdr:y>
    </cdr:from>
    <cdr:to>
      <cdr:x>0.92297</cdr:x>
      <cdr:y>0.27205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="" xmlns:a16="http://schemas.microsoft.com/office/drawing/2014/main" id="{71465536-C635-4A21-9923-CBA1DF94621D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3209748" y="840939"/>
          <a:ext cx="737680" cy="487722"/>
        </a:xfrm>
        <a:prstGeom xmlns:a="http://schemas.openxmlformats.org/drawingml/2006/main" prst="rect">
          <a:avLst/>
        </a:prstGeom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0.81175</cdr:x>
      <cdr:y>0.32896</cdr:y>
    </cdr:from>
    <cdr:to>
      <cdr:x>0.87816</cdr:x>
      <cdr:y>0.51364</cdr:y>
    </cdr:to>
    <cdr:sp macro="" textlink="">
      <cdr:nvSpPr>
        <cdr:cNvPr id="2" name="Oval 1"/>
        <cdr:cNvSpPr/>
      </cdr:nvSpPr>
      <cdr:spPr>
        <a:xfrm xmlns:a="http://schemas.openxmlformats.org/drawingml/2006/main">
          <a:off x="7499945" y="1795761"/>
          <a:ext cx="613614" cy="1008112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he-IL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0.00196</cdr:y>
    </cdr:from>
    <cdr:to>
      <cdr:x>0</cdr:x>
      <cdr:y>0.00196</cdr:y>
    </cdr:to>
    <cdr:grpSp>
      <cdr:nvGrpSpPr>
        <cdr:cNvPr id="4" name="Group 3">
          <a:extLst xmlns:a="http://schemas.openxmlformats.org/drawingml/2006/main">
            <a:ext uri="{FF2B5EF4-FFF2-40B4-BE49-F238E27FC236}">
              <a16:creationId xmlns="" xmlns:a16="http://schemas.microsoft.com/office/drawing/2014/main" id="{1B742C9B-68CB-4CC5-8777-2696CBBB50FE}"/>
            </a:ext>
          </a:extLst>
        </cdr:cNvPr>
        <cdr:cNvGrpSpPr/>
      </cdr:nvGrpSpPr>
      <cdr:grpSpPr>
        <a:xfrm xmlns:a="http://schemas.openxmlformats.org/drawingml/2006/main">
          <a:off x="0" y="9306"/>
          <a:ext cx="0" cy="0"/>
          <a:chOff x="0" y="9306"/>
          <a:chExt cx="0" cy="0"/>
        </a:xfrm>
      </cdr:grpSpPr>
    </cdr:grp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0.8536</cdr:x>
      <cdr:y>0.63735</cdr:y>
    </cdr:from>
    <cdr:to>
      <cdr:x>1</cdr:x>
      <cdr:y>0.68831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59150" y="2065020"/>
          <a:ext cx="527050" cy="1651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32AA3E6-FEFF-4E33-A2D0-BDC40027F6BF}" type="datetimeFigureOut">
              <a:rPr lang="he-IL" smtClean="0"/>
              <a:t>ד'/שבט/תשע"ט</a:t>
            </a:fld>
            <a:endParaRPr lang="he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C35E17B-342D-4806-A1D4-A774B2DB3F2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66132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BA0BF-DE32-4BB7-B86B-6401560722A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831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4213"/>
            <a:ext cx="4562475" cy="3422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162464A-DE91-42E9-9241-DA6DEEC2E1E3}" type="slidenum">
              <a:rPr lang="he-IL" altLang="en-US" smtClean="0"/>
              <a:pPr>
                <a:defRPr/>
              </a:pPr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77581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4213"/>
            <a:ext cx="4562475" cy="34226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162464A-DE91-42E9-9241-DA6DEEC2E1E3}" type="slidenum">
              <a:rPr lang="he-IL" altLang="en-US" smtClean="0"/>
              <a:pPr>
                <a:defRPr/>
              </a:pPr>
              <a:t>11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77581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6587-60B4-4427-B321-FD39CE24A77E}" type="datetimeFigureOut">
              <a:rPr lang="he-IL" smtClean="0"/>
              <a:t>ד'/שבט/תשע"ט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D255C-8925-42CE-91F1-6E248517835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16050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6587-60B4-4427-B321-FD39CE24A77E}" type="datetimeFigureOut">
              <a:rPr lang="he-IL" smtClean="0"/>
              <a:t>ד'/שבט/תשע"ט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D255C-8925-42CE-91F1-6E248517835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8922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6587-60B4-4427-B321-FD39CE24A77E}" type="datetimeFigureOut">
              <a:rPr lang="he-IL" smtClean="0"/>
              <a:t>ד'/שבט/תשע"ט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D255C-8925-42CE-91F1-6E248517835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83834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6587-60B4-4427-B321-FD39CE24A77E}" type="datetimeFigureOut">
              <a:rPr lang="he-IL" smtClean="0"/>
              <a:t>ד'/שבט/תשע"ט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D255C-8925-42CE-91F1-6E248517835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0741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6587-60B4-4427-B321-FD39CE24A77E}" type="datetimeFigureOut">
              <a:rPr lang="he-IL" smtClean="0"/>
              <a:t>ד'/שבט/תשע"ט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D255C-8925-42CE-91F1-6E248517835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28712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6587-60B4-4427-B321-FD39CE24A77E}" type="datetimeFigureOut">
              <a:rPr lang="he-IL" smtClean="0"/>
              <a:t>ד'/שבט/תשע"ט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D255C-8925-42CE-91F1-6E248517835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9928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6587-60B4-4427-B321-FD39CE24A77E}" type="datetimeFigureOut">
              <a:rPr lang="he-IL" smtClean="0"/>
              <a:t>ד'/שבט/תשע"ט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D255C-8925-42CE-91F1-6E248517835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07560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6587-60B4-4427-B321-FD39CE24A77E}" type="datetimeFigureOut">
              <a:rPr lang="he-IL" smtClean="0"/>
              <a:t>ד'/שבט/תשע"ט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D255C-8925-42CE-91F1-6E248517835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05389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6587-60B4-4427-B321-FD39CE24A77E}" type="datetimeFigureOut">
              <a:rPr lang="he-IL" smtClean="0"/>
              <a:t>ד'/שבט/תשע"ט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D255C-8925-42CE-91F1-6E248517835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28316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6587-60B4-4427-B321-FD39CE24A77E}" type="datetimeFigureOut">
              <a:rPr lang="he-IL" smtClean="0"/>
              <a:t>ד'/שבט/תשע"ט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D255C-8925-42CE-91F1-6E248517835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850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A6587-60B4-4427-B321-FD39CE24A77E}" type="datetimeFigureOut">
              <a:rPr lang="he-IL" smtClean="0"/>
              <a:t>ד'/שבט/תשע"ט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D255C-8925-42CE-91F1-6E248517835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7124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A6587-60B4-4427-B321-FD39CE24A77E}" type="datetimeFigureOut">
              <a:rPr lang="he-IL" smtClean="0"/>
              <a:t>ד'/שבט/תשע"ט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AD255C-8925-42CE-91F1-6E248517835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76236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648627" y="4677608"/>
            <a:ext cx="3960440" cy="840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he-IL" altLang="en-US" b="1" dirty="0">
                <a:solidFill>
                  <a:srgbClr val="003366"/>
                </a:solidFill>
                <a:latin typeface="Arial" pitchFamily="34" charset="0"/>
                <a:cs typeface="Arial" charset="0"/>
              </a:rPr>
              <a:t>פרופ' אבי וייס</a:t>
            </a:r>
            <a:endParaRPr lang="en-US" altLang="en-US" b="1" dirty="0">
              <a:solidFill>
                <a:srgbClr val="003366"/>
              </a:solidFill>
              <a:latin typeface="Arial" pitchFamily="34" charset="0"/>
              <a:cs typeface="Arial" charset="0"/>
            </a:endParaRPr>
          </a:p>
          <a:p>
            <a:pPr algn="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he-IL" altLang="en-US" b="1" dirty="0">
                <a:solidFill>
                  <a:srgbClr val="003366"/>
                </a:solidFill>
                <a:latin typeface="Arial" pitchFamily="34" charset="0"/>
                <a:cs typeface="Arial" charset="0"/>
              </a:rPr>
              <a:t>נשיא, מרכז </a:t>
            </a:r>
            <a:r>
              <a:rPr lang="he-IL" altLang="en-US" b="1" dirty="0" err="1">
                <a:solidFill>
                  <a:srgbClr val="003366"/>
                </a:solidFill>
                <a:latin typeface="Arial" pitchFamily="34" charset="0"/>
                <a:cs typeface="Arial" charset="0"/>
              </a:rPr>
              <a:t>טאוב</a:t>
            </a:r>
            <a:endParaRPr lang="he-IL" altLang="en-US" b="1" dirty="0">
              <a:solidFill>
                <a:srgbClr val="003366"/>
              </a:solidFill>
              <a:latin typeface="Arial" pitchFamily="34" charset="0"/>
              <a:cs typeface="Arial" charset="0"/>
            </a:endParaRPr>
          </a:p>
          <a:p>
            <a:pPr algn="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he-IL" altLang="en-US" b="1" dirty="0">
                <a:solidFill>
                  <a:srgbClr val="003366"/>
                </a:solidFill>
                <a:latin typeface="Arial" pitchFamily="34" charset="0"/>
                <a:cs typeface="Arial" charset="0"/>
              </a:rPr>
              <a:t>מחלקה לכלכלה, אוניברסיטת בר-אילן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940000" y="0"/>
            <a:ext cx="3288540" cy="6870700"/>
            <a:chOff x="-12702" y="0"/>
            <a:chExt cx="3288540" cy="68707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702" y="0"/>
              <a:ext cx="3288540" cy="6870700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336168" y="4677608"/>
              <a:ext cx="2590800" cy="669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he-IL" sz="2800" b="1" dirty="0">
                  <a:solidFill>
                    <a:srgbClr val="009999"/>
                  </a:solidFill>
                  <a:latin typeface="Arial" pitchFamily="34" charset="0"/>
                  <a:cs typeface="Arial" pitchFamily="34" charset="0"/>
                </a:rPr>
                <a:t>מרכז </a:t>
              </a:r>
              <a:r>
                <a:rPr lang="he-IL" sz="2800" b="1" dirty="0" err="1">
                  <a:solidFill>
                    <a:srgbClr val="009999"/>
                  </a:solidFill>
                  <a:latin typeface="Arial" pitchFamily="34" charset="0"/>
                  <a:cs typeface="Arial" pitchFamily="34" charset="0"/>
                </a:rPr>
                <a:t>טאוב</a:t>
              </a:r>
              <a:endParaRPr lang="en-US" sz="2800" dirty="0">
                <a:solidFill>
                  <a:srgbClr val="009999"/>
                </a:solidFill>
                <a:cs typeface="Arial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44010" y="5432842"/>
              <a:ext cx="257511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he-IL" sz="2000" b="1" spc="120" dirty="0">
                  <a:solidFill>
                    <a:srgbClr val="009999"/>
                  </a:solidFill>
                  <a:latin typeface="Arial" pitchFamily="34" charset="0"/>
                  <a:cs typeface="Arial" pitchFamily="34" charset="0"/>
                </a:rPr>
                <a:t>לחקר המדיניות </a:t>
              </a:r>
              <a:r>
                <a:rPr lang="he-IL" sz="2000" b="1" dirty="0">
                  <a:solidFill>
                    <a:srgbClr val="009999"/>
                  </a:solidFill>
                  <a:latin typeface="Arial" pitchFamily="34" charset="0"/>
                  <a:cs typeface="Arial" pitchFamily="34" charset="0"/>
                </a:rPr>
                <a:t>החברתית בישראל</a:t>
              </a:r>
              <a:endParaRPr lang="en-US" sz="2000" dirty="0">
                <a:solidFill>
                  <a:srgbClr val="009999"/>
                </a:solidFill>
                <a:cs typeface="Arial" charset="0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0" y="6007100"/>
            <a:ext cx="2077556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dirty="0">
                <a:solidFill>
                  <a:srgbClr val="009999"/>
                </a:solidFill>
                <a:latin typeface="Arial" pitchFamily="34" charset="0"/>
                <a:cs typeface="Arial" charset="0"/>
              </a:rPr>
              <a:t>info@taubcenter.org.il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9999"/>
                </a:solidFill>
                <a:latin typeface="Arial" pitchFamily="34" charset="0"/>
                <a:cs typeface="Arial" charset="0"/>
              </a:rPr>
              <a:t>taubcenter.org.il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9999"/>
                </a:solidFill>
                <a:latin typeface="Arial" pitchFamily="34" charset="0"/>
                <a:cs typeface="Arial" charset="0"/>
              </a:rPr>
              <a:t>(02) 567-1818</a:t>
            </a:r>
            <a:endParaRPr lang="en-US" sz="1400" b="1" dirty="0">
              <a:solidFill>
                <a:srgbClr val="009999"/>
              </a:solidFill>
              <a:cs typeface="Arial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26280" y="6376432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lang="he-IL" sz="1400" b="1" dirty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ינואר 2019</a:t>
            </a:r>
            <a:endParaRPr lang="en-US" sz="1400" b="1" dirty="0">
              <a:solidFill>
                <a:srgbClr val="0099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lowchart: Terminator 18"/>
          <p:cNvSpPr/>
          <p:nvPr/>
        </p:nvSpPr>
        <p:spPr>
          <a:xfrm>
            <a:off x="304800" y="2133600"/>
            <a:ext cx="4953000" cy="45719"/>
          </a:xfrm>
          <a:prstGeom prst="flowChartTerminator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24" name="Flowchart: Terminator 23"/>
          <p:cNvSpPr/>
          <p:nvPr/>
        </p:nvSpPr>
        <p:spPr>
          <a:xfrm>
            <a:off x="419100" y="4437381"/>
            <a:ext cx="4953000" cy="45719"/>
          </a:xfrm>
          <a:prstGeom prst="flowChartTerminator">
            <a:avLst/>
          </a:prstGeom>
          <a:solidFill>
            <a:srgbClr val="00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419100" cy="20160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BE63A2EA-EBE5-41ED-A139-E42FCADA0F22}"/>
              </a:ext>
            </a:extLst>
          </p:cNvPr>
          <p:cNvSpPr txBox="1"/>
          <p:nvPr/>
        </p:nvSpPr>
        <p:spPr>
          <a:xfrm>
            <a:off x="241531" y="2373827"/>
            <a:ext cx="5194300" cy="1703245"/>
          </a:xfrm>
          <a:prstGeom prst="rect">
            <a:avLst/>
          </a:prstGeom>
          <a:noFill/>
        </p:spPr>
        <p:txBody>
          <a:bodyPr wrap="square" rtlCol="0">
            <a:normAutofit fontScale="70000" lnSpcReduction="20000"/>
          </a:bodyPr>
          <a:lstStyle/>
          <a:p>
            <a:pPr algn="ctr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he-IL" sz="2800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הערות - שולחן עגול של מכון אהרון ומשרד הכלכלה והתעשייה</a:t>
            </a:r>
          </a:p>
          <a:p>
            <a:pPr algn="ctr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he-IL" sz="2800" b="1" dirty="0">
              <a:solidFill>
                <a:srgbClr val="003366"/>
              </a:solidFill>
              <a:latin typeface="Arial" pitchFamily="34" charset="0"/>
              <a:cs typeface="Arial" pitchFamily="34" charset="0"/>
            </a:endParaRPr>
          </a:p>
          <a:p>
            <a:pPr algn="ctr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he-IL" sz="2800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קידום כלכלי של ענפי המסחר והשירותים</a:t>
            </a:r>
          </a:p>
        </p:txBody>
      </p:sp>
    </p:spTree>
    <p:extLst>
      <p:ext uri="{BB962C8B-B14F-4D97-AF65-F5344CB8AC3E}">
        <p14:creationId xmlns:p14="http://schemas.microsoft.com/office/powerpoint/2010/main" val="795285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179EABA-0408-440A-8F79-C41BEA3343C0}"/>
              </a:ext>
            </a:extLst>
          </p:cNvPr>
          <p:cNvSpPr txBox="1"/>
          <p:nvPr/>
        </p:nvSpPr>
        <p:spPr>
          <a:xfrm>
            <a:off x="0" y="0"/>
            <a:ext cx="9235482" cy="666133"/>
          </a:xfrm>
          <a:prstGeom prst="rect">
            <a:avLst/>
          </a:prstGeom>
          <a:solidFill>
            <a:srgbClr val="22487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243408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he-IL" sz="2400" b="1" dirty="0">
                <a:solidFill>
                  <a:schemeClr val="bg1"/>
                </a:solidFill>
              </a:rPr>
              <a:t>היצוא והיבוא כ-% מהתוצר </a:t>
            </a:r>
            <a:br>
              <a:rPr lang="he-IL" sz="2400" b="1" dirty="0">
                <a:solidFill>
                  <a:schemeClr val="bg1"/>
                </a:solidFill>
              </a:rPr>
            </a:br>
            <a:r>
              <a:rPr lang="he-IL" sz="2000" b="1" dirty="0">
                <a:solidFill>
                  <a:schemeClr val="bg1"/>
                </a:solidFill>
              </a:rPr>
              <a:t>מחירים שוטפים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7830908"/>
              </p:ext>
            </p:extLst>
          </p:nvPr>
        </p:nvGraphicFramePr>
        <p:xfrm>
          <a:off x="0" y="764705"/>
          <a:ext cx="8892480" cy="5771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518999" y="6535797"/>
            <a:ext cx="3655168" cy="30777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altLang="en-US" sz="1400" dirty="0">
                <a:solidFill>
                  <a:srgbClr val="3D3D3D"/>
                </a:solidFill>
                <a:latin typeface="Arial" pitchFamily="34" charset="0"/>
              </a:rPr>
              <a:t>מקור: גלעד ברנד, מרכז טאוב נתונים: </a:t>
            </a:r>
            <a:r>
              <a:rPr lang="en-US" sz="1400" dirty="0">
                <a:solidFill>
                  <a:srgbClr val="3D3D3D"/>
                </a:solidFill>
                <a:latin typeface="Arial" pitchFamily="34" charset="0"/>
              </a:rPr>
              <a:t>OECD stat</a:t>
            </a:r>
            <a:endParaRPr lang="he-IL" sz="1400" dirty="0">
              <a:solidFill>
                <a:srgbClr val="3D3D3D"/>
              </a:solidFill>
              <a:latin typeface="Arial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D6CD0F20-9445-4F06-8606-228A3DB6959A}"/>
              </a:ext>
            </a:extLst>
          </p:cNvPr>
          <p:cNvGrpSpPr/>
          <p:nvPr/>
        </p:nvGrpSpPr>
        <p:grpSpPr>
          <a:xfrm>
            <a:off x="0" y="0"/>
            <a:ext cx="971600" cy="666133"/>
            <a:chOff x="0" y="6132160"/>
            <a:chExt cx="1097280" cy="731520"/>
          </a:xfrm>
        </p:grpSpPr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B1C6D93A-EF69-4B4D-9397-34847978173D}"/>
                </a:ext>
              </a:extLst>
            </p:cNvPr>
            <p:cNvSpPr txBox="1"/>
            <p:nvPr/>
          </p:nvSpPr>
          <p:spPr>
            <a:xfrm>
              <a:off x="0" y="6132160"/>
              <a:ext cx="1097280" cy="731520"/>
            </a:xfrm>
            <a:prstGeom prst="rect">
              <a:avLst/>
            </a:prstGeom>
            <a:solidFill>
              <a:srgbClr val="22487F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="" xmlns:a16="http://schemas.microsoft.com/office/drawing/2014/main" id="{9532042A-57A4-4261-AFA9-7A5638681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9512" y="6230675"/>
              <a:ext cx="348750" cy="585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624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5179EABA-0408-440A-8F79-C41BEA3343C0}"/>
              </a:ext>
            </a:extLst>
          </p:cNvPr>
          <p:cNvSpPr txBox="1"/>
          <p:nvPr/>
        </p:nvSpPr>
        <p:spPr>
          <a:xfrm>
            <a:off x="0" y="0"/>
            <a:ext cx="9144000" cy="666133"/>
          </a:xfrm>
          <a:prstGeom prst="rect">
            <a:avLst/>
          </a:prstGeom>
          <a:solidFill>
            <a:srgbClr val="22487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2920" y="225895"/>
            <a:ext cx="4211960" cy="476672"/>
          </a:xfrm>
        </p:spPr>
        <p:txBody>
          <a:bodyPr>
            <a:normAutofit fontScale="90000"/>
          </a:bodyPr>
          <a:lstStyle/>
          <a:p>
            <a:pPr algn="just"/>
            <a:r>
              <a:rPr lang="he-IL" sz="2400" b="1" dirty="0">
                <a:solidFill>
                  <a:schemeClr val="bg1"/>
                </a:solidFill>
              </a:rPr>
              <a:t>היצוא, היבוא והתוצר במחירים קבועים </a:t>
            </a:r>
            <a:br>
              <a:rPr lang="he-IL" sz="2400" b="1" dirty="0">
                <a:solidFill>
                  <a:schemeClr val="bg1"/>
                </a:solidFill>
              </a:rPr>
            </a:br>
            <a:r>
              <a:rPr lang="he-IL" sz="2400" b="1" dirty="0">
                <a:solidFill>
                  <a:schemeClr val="bg1"/>
                </a:solidFill>
              </a:rPr>
              <a:t/>
            </a:r>
            <a:br>
              <a:rPr lang="he-IL" sz="2400" b="1" dirty="0">
                <a:solidFill>
                  <a:schemeClr val="bg1"/>
                </a:solidFill>
              </a:rPr>
            </a:br>
            <a:endParaRPr lang="he-IL" sz="24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04710" y="6535797"/>
            <a:ext cx="3169457" cy="27699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altLang="en-US" sz="1200" dirty="0">
                <a:solidFill>
                  <a:srgbClr val="3D3D3D"/>
                </a:solidFill>
                <a:latin typeface="Arial" pitchFamily="34" charset="0"/>
              </a:rPr>
              <a:t>מקור: גלעד ברנד, מרכז טאוב נתונים: </a:t>
            </a:r>
            <a:r>
              <a:rPr lang="en-US" sz="1200" dirty="0">
                <a:solidFill>
                  <a:srgbClr val="3D3D3D"/>
                </a:solidFill>
                <a:latin typeface="Arial" pitchFamily="34" charset="0"/>
              </a:rPr>
              <a:t>OECD stat</a:t>
            </a:r>
            <a:endParaRPr lang="he-IL" sz="1200" dirty="0">
              <a:solidFill>
                <a:srgbClr val="3D3D3D"/>
              </a:solidFill>
              <a:latin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747464" y="359789"/>
            <a:ext cx="13965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400" dirty="0">
                <a:solidFill>
                  <a:schemeClr val="bg1"/>
                </a:solidFill>
              </a:rPr>
              <a:t>מדד, 2000=100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1" y="1171437"/>
            <a:ext cx="4583240" cy="5364359"/>
            <a:chOff x="1" y="1628800"/>
            <a:chExt cx="4499992" cy="4906996"/>
          </a:xfrm>
        </p:grpSpPr>
        <p:graphicFrame>
          <p:nvGraphicFramePr>
            <p:cNvPr id="8" name="Chart 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07099962"/>
                </p:ext>
              </p:extLst>
            </p:nvPr>
          </p:nvGraphicFramePr>
          <p:xfrm>
            <a:off x="1" y="1628800"/>
            <a:ext cx="4499992" cy="490699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2" name="TextBox 11"/>
            <p:cNvSpPr txBox="1"/>
            <p:nvPr/>
          </p:nvSpPr>
          <p:spPr>
            <a:xfrm>
              <a:off x="2771800" y="4149080"/>
              <a:ext cx="540534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he-IL" dirty="0">
                  <a:solidFill>
                    <a:schemeClr val="bg1">
                      <a:lumMod val="50000"/>
                    </a:schemeClr>
                  </a:solidFill>
                </a:rPr>
                <a:t>יצוא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075021" y="5013176"/>
              <a:ext cx="646331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he-IL" dirty="0">
                  <a:solidFill>
                    <a:schemeClr val="accent3"/>
                  </a:solidFill>
                </a:rPr>
                <a:t>תמ"ג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788024" y="1196752"/>
            <a:ext cx="4355976" cy="5339045"/>
            <a:chOff x="4788024" y="1651957"/>
            <a:chExt cx="4276856" cy="4883840"/>
          </a:xfrm>
        </p:grpSpPr>
        <p:graphicFrame>
          <p:nvGraphicFramePr>
            <p:cNvPr id="9" name="Chart 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181662659"/>
                </p:ext>
              </p:extLst>
            </p:nvPr>
          </p:nvGraphicFramePr>
          <p:xfrm>
            <a:off x="4788024" y="1651957"/>
            <a:ext cx="4276856" cy="48838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" name="TextBox 9"/>
            <p:cNvSpPr txBox="1"/>
            <p:nvPr/>
          </p:nvSpPr>
          <p:spPr>
            <a:xfrm>
              <a:off x="7668344" y="4149080"/>
              <a:ext cx="554960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he-IL" dirty="0">
                  <a:solidFill>
                    <a:schemeClr val="tx2"/>
                  </a:solidFill>
                </a:rPr>
                <a:t>יבוא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660232" y="3501008"/>
              <a:ext cx="554960" cy="369332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he-IL" dirty="0">
                  <a:solidFill>
                    <a:schemeClr val="bg1">
                      <a:lumMod val="50000"/>
                    </a:schemeClr>
                  </a:solidFill>
                </a:rPr>
                <a:t>יצוא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588225" y="933091"/>
            <a:ext cx="100121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/>
              <a:t>ישראל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66799" y="933091"/>
            <a:ext cx="72574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b="1" dirty="0"/>
              <a:t>OECD</a:t>
            </a:r>
            <a:endParaRPr lang="he-IL" b="1" dirty="0"/>
          </a:p>
        </p:txBody>
      </p: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D6CD0F20-9445-4F06-8606-228A3DB6959A}"/>
              </a:ext>
            </a:extLst>
          </p:cNvPr>
          <p:cNvGrpSpPr/>
          <p:nvPr/>
        </p:nvGrpSpPr>
        <p:grpSpPr>
          <a:xfrm>
            <a:off x="0" y="0"/>
            <a:ext cx="971600" cy="666133"/>
            <a:chOff x="0" y="6132160"/>
            <a:chExt cx="1097280" cy="731520"/>
          </a:xfrm>
        </p:grpSpPr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B1C6D93A-EF69-4B4D-9397-34847978173D}"/>
                </a:ext>
              </a:extLst>
            </p:cNvPr>
            <p:cNvSpPr txBox="1"/>
            <p:nvPr/>
          </p:nvSpPr>
          <p:spPr>
            <a:xfrm>
              <a:off x="0" y="6132160"/>
              <a:ext cx="1097280" cy="731520"/>
            </a:xfrm>
            <a:prstGeom prst="rect">
              <a:avLst/>
            </a:prstGeom>
            <a:solidFill>
              <a:srgbClr val="22487F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="" xmlns:a16="http://schemas.microsoft.com/office/drawing/2014/main" id="{9532042A-57A4-4261-AFA9-7A5638681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9512" y="6230675"/>
              <a:ext cx="348750" cy="585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1005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179EABA-0408-440A-8F79-C41BEA3343C0}"/>
              </a:ext>
            </a:extLst>
          </p:cNvPr>
          <p:cNvSpPr txBox="1"/>
          <p:nvPr/>
        </p:nvSpPr>
        <p:spPr>
          <a:xfrm>
            <a:off x="0" y="0"/>
            <a:ext cx="9235482" cy="666133"/>
          </a:xfrm>
          <a:prstGeom prst="rect">
            <a:avLst/>
          </a:prstGeom>
          <a:solidFill>
            <a:srgbClr val="22487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5950" y="427797"/>
            <a:ext cx="6006668" cy="476672"/>
          </a:xfrm>
        </p:spPr>
        <p:txBody>
          <a:bodyPr>
            <a:noAutofit/>
          </a:bodyPr>
          <a:lstStyle/>
          <a:p>
            <a:pPr algn="r"/>
            <a:r>
              <a:rPr lang="he-IL" sz="2400" b="1" dirty="0">
                <a:solidFill>
                  <a:schemeClr val="bg1"/>
                </a:solidFill>
              </a:rPr>
              <a:t>ההשקעות ושיעור הגידול של האוכלוסייה</a:t>
            </a:r>
            <a:br>
              <a:rPr lang="he-IL" sz="2400" b="1" dirty="0">
                <a:solidFill>
                  <a:schemeClr val="bg1"/>
                </a:solidFill>
              </a:rPr>
            </a:br>
            <a:r>
              <a:rPr lang="he-IL" sz="2400" b="1" dirty="0">
                <a:solidFill>
                  <a:schemeClr val="bg1"/>
                </a:solidFill>
              </a:rPr>
              <a:t/>
            </a:r>
            <a:br>
              <a:rPr lang="he-IL" sz="2400" b="1" dirty="0">
                <a:solidFill>
                  <a:schemeClr val="bg1"/>
                </a:solidFill>
              </a:rPr>
            </a:br>
            <a:endParaRPr lang="he-IL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3412258"/>
              </p:ext>
            </p:extLst>
          </p:nvPr>
        </p:nvGraphicFramePr>
        <p:xfrm>
          <a:off x="-32903" y="666134"/>
          <a:ext cx="9239250" cy="5884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518999" y="6535797"/>
            <a:ext cx="3655168" cy="30777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altLang="en-US" sz="1400" dirty="0">
                <a:solidFill>
                  <a:srgbClr val="3D3D3D"/>
                </a:solidFill>
                <a:latin typeface="Arial" pitchFamily="34" charset="0"/>
              </a:rPr>
              <a:t>מקור: גלעד ברנד, מרכז טאוב נתונים: </a:t>
            </a:r>
            <a:r>
              <a:rPr lang="en-US" sz="1400" dirty="0">
                <a:solidFill>
                  <a:srgbClr val="3D3D3D"/>
                </a:solidFill>
                <a:latin typeface="Arial" pitchFamily="34" charset="0"/>
              </a:rPr>
              <a:t>OECD stat</a:t>
            </a:r>
            <a:endParaRPr lang="he-IL" sz="1400" dirty="0">
              <a:solidFill>
                <a:srgbClr val="3D3D3D"/>
              </a:solidFill>
              <a:latin typeface="Arial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="" xmlns:a16="http://schemas.microsoft.com/office/drawing/2014/main" id="{D6CD0F20-9445-4F06-8606-228A3DB6959A}"/>
              </a:ext>
            </a:extLst>
          </p:cNvPr>
          <p:cNvGrpSpPr/>
          <p:nvPr/>
        </p:nvGrpSpPr>
        <p:grpSpPr>
          <a:xfrm>
            <a:off x="0" y="0"/>
            <a:ext cx="971600" cy="666133"/>
            <a:chOff x="0" y="6132160"/>
            <a:chExt cx="1097280" cy="731520"/>
          </a:xfrm>
        </p:grpSpPr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B1C6D93A-EF69-4B4D-9397-34847978173D}"/>
                </a:ext>
              </a:extLst>
            </p:cNvPr>
            <p:cNvSpPr txBox="1"/>
            <p:nvPr/>
          </p:nvSpPr>
          <p:spPr>
            <a:xfrm>
              <a:off x="0" y="6132160"/>
              <a:ext cx="1097280" cy="731520"/>
            </a:xfrm>
            <a:prstGeom prst="rect">
              <a:avLst/>
            </a:prstGeom>
            <a:solidFill>
              <a:srgbClr val="22487F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="" xmlns:a16="http://schemas.microsoft.com/office/drawing/2014/main" id="{9532042A-57A4-4261-AFA9-7A5638681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9512" y="6230675"/>
              <a:ext cx="348750" cy="585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1839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5179EABA-0408-440A-8F79-C41BEA3343C0}"/>
              </a:ext>
            </a:extLst>
          </p:cNvPr>
          <p:cNvSpPr txBox="1"/>
          <p:nvPr/>
        </p:nvSpPr>
        <p:spPr>
          <a:xfrm>
            <a:off x="0" y="0"/>
            <a:ext cx="9235482" cy="666133"/>
          </a:xfrm>
          <a:prstGeom prst="rect">
            <a:avLst/>
          </a:prstGeom>
          <a:solidFill>
            <a:srgbClr val="22487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683568" y="-17743"/>
            <a:ext cx="84916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b="1" dirty="0">
                <a:solidFill>
                  <a:schemeClr val="bg1"/>
                </a:solidFill>
              </a:rPr>
              <a:t>רמת המיומנויות בענפי המסחר והשירותים (ללא שירותי הי-טק)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he-IL" dirty="0">
                <a:solidFill>
                  <a:schemeClr val="bg1"/>
                </a:solidFill>
              </a:rPr>
              <a:t>חלוקה לפי </a:t>
            </a:r>
            <a:r>
              <a:rPr lang="he-IL" dirty="0" err="1">
                <a:solidFill>
                  <a:schemeClr val="bg1"/>
                </a:solidFill>
              </a:rPr>
              <a:t>עשירוני</a:t>
            </a:r>
            <a:r>
              <a:rPr lang="he-IL" dirty="0">
                <a:solidFill>
                  <a:schemeClr val="bg1"/>
                </a:solidFill>
              </a:rPr>
              <a:t> המיומנות בענפי השירותים והמסחר במדינות ה-</a:t>
            </a:r>
            <a:r>
              <a:rPr lang="en-US" dirty="0">
                <a:solidFill>
                  <a:schemeClr val="bg1"/>
                </a:solidFill>
              </a:rPr>
              <a:t>*OECD</a:t>
            </a:r>
            <a:r>
              <a:rPr lang="he-IL" dirty="0">
                <a:solidFill>
                  <a:schemeClr val="bg1"/>
                </a:solidFill>
              </a:rPr>
              <a:t>, גילאי (25-65)</a:t>
            </a:r>
            <a:endParaRPr lang="en-US" dirty="0">
              <a:solidFill>
                <a:schemeClr val="bg1"/>
              </a:solidFill>
            </a:endParaRPr>
          </a:p>
          <a:p>
            <a:endParaRPr lang="he-IL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67265" y="6258713"/>
            <a:ext cx="3906902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altLang="en-US" sz="1400" dirty="0" smtClean="0">
                <a:solidFill>
                  <a:srgbClr val="3D3D3D"/>
                </a:solidFill>
                <a:latin typeface="Arial" pitchFamily="34" charset="0"/>
              </a:rPr>
              <a:t>* 21 מדינות </a:t>
            </a:r>
            <a:r>
              <a:rPr lang="en-US" altLang="en-US" sz="1400" dirty="0" smtClean="0">
                <a:solidFill>
                  <a:srgbClr val="3D3D3D"/>
                </a:solidFill>
                <a:latin typeface="Arial" pitchFamily="34" charset="0"/>
              </a:rPr>
              <a:t>OECD</a:t>
            </a:r>
            <a:endParaRPr lang="he-IL" altLang="en-US" sz="1400" dirty="0" smtClean="0">
              <a:solidFill>
                <a:srgbClr val="3D3D3D"/>
              </a:solidFill>
              <a:latin typeface="Arial" pitchFamily="34" charset="0"/>
            </a:endParaRPr>
          </a:p>
          <a:p>
            <a:r>
              <a:rPr lang="he-IL" altLang="en-US" sz="1400" dirty="0" smtClean="0">
                <a:solidFill>
                  <a:srgbClr val="3D3D3D"/>
                </a:solidFill>
                <a:latin typeface="Arial" pitchFamily="34" charset="0"/>
              </a:rPr>
              <a:t>מקור</a:t>
            </a:r>
            <a:r>
              <a:rPr lang="he-IL" altLang="en-US" sz="1400" dirty="0">
                <a:solidFill>
                  <a:srgbClr val="3D3D3D"/>
                </a:solidFill>
                <a:latin typeface="Arial" pitchFamily="34" charset="0"/>
              </a:rPr>
              <a:t>: גלעד ברנד, מרכז טאוב נתונים: </a:t>
            </a:r>
            <a:r>
              <a:rPr lang="en-US" sz="1400" dirty="0">
                <a:solidFill>
                  <a:srgbClr val="3D3D3D"/>
                </a:solidFill>
                <a:latin typeface="Arial" pitchFamily="34" charset="0"/>
              </a:rPr>
              <a:t>OECD PIAAC</a:t>
            </a:r>
            <a:endParaRPr lang="he-IL" sz="1400" dirty="0">
              <a:solidFill>
                <a:srgbClr val="3D3D3D"/>
              </a:solidFill>
              <a:latin typeface="Arial" pitchFamily="34" charset="0"/>
            </a:endParaRPr>
          </a:p>
        </p:txBody>
      </p:sp>
      <p:grpSp>
        <p:nvGrpSpPr>
          <p:cNvPr id="42" name="קבוצה 21"/>
          <p:cNvGrpSpPr/>
          <p:nvPr/>
        </p:nvGrpSpPr>
        <p:grpSpPr>
          <a:xfrm>
            <a:off x="165873" y="964604"/>
            <a:ext cx="9000958" cy="5195029"/>
            <a:chOff x="1" y="0"/>
            <a:chExt cx="5237876" cy="2846466"/>
          </a:xfrm>
        </p:grpSpPr>
        <p:graphicFrame>
          <p:nvGraphicFramePr>
            <p:cNvPr id="43" name="Chart 42"/>
            <p:cNvGraphicFramePr/>
            <p:nvPr>
              <p:extLst>
                <p:ext uri="{D42A27DB-BD31-4B8C-83A1-F6EECF244321}">
                  <p14:modId xmlns:p14="http://schemas.microsoft.com/office/powerpoint/2010/main" val="3323287068"/>
                </p:ext>
              </p:extLst>
            </p:nvPr>
          </p:nvGraphicFramePr>
          <p:xfrm>
            <a:off x="1" y="0"/>
            <a:ext cx="3797503" cy="266019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4" name="TextBox 23">
              <a:extLst>
                <a:ext uri="{FF2B5EF4-FFF2-40B4-BE49-F238E27FC236}">
                  <a16:creationId xmlns:lc="http://schemas.openxmlformats.org/drawingml/2006/lockedCanvas" xmlns:a16="http://schemas.microsoft.com/office/drawing/2014/main" xmlns="" xmlns:xdr="http://schemas.openxmlformats.org/drawingml/2006/spreadsheetDrawing" id="{00000000-0008-0000-0600-000004000000}"/>
                </a:ext>
              </a:extLst>
            </p:cNvPr>
            <p:cNvSpPr txBox="1"/>
            <p:nvPr/>
          </p:nvSpPr>
          <p:spPr>
            <a:xfrm>
              <a:off x="770791" y="2623773"/>
              <a:ext cx="2335846" cy="222693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4D4D4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עשירון מיומנות במדינות ה-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4D4D4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OECD</a:t>
              </a: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lc="http://schemas.openxmlformats.org/drawingml/2006/lockedCanvas" xmlns:a16="http://schemas.microsoft.com/office/drawing/2014/main" xmlns="" xmlns:xdr="http://schemas.openxmlformats.org/drawingml/2006/spreadsheetDrawing" id="{00000000-0008-0000-0600-00000C000000}"/>
                </a:ext>
              </a:extLst>
            </p:cNvPr>
            <p:cNvGrpSpPr/>
            <p:nvPr/>
          </p:nvGrpSpPr>
          <p:grpSpPr>
            <a:xfrm>
              <a:off x="3717419" y="719019"/>
              <a:ext cx="1520458" cy="1068419"/>
              <a:chOff x="3721382" y="708518"/>
              <a:chExt cx="1343062" cy="1151348"/>
            </a:xfrm>
          </p:grpSpPr>
          <p:sp>
            <p:nvSpPr>
              <p:cNvPr id="47" name="TextBox 26">
                <a:extLst>
                  <a:ext uri="{FF2B5EF4-FFF2-40B4-BE49-F238E27FC236}">
                    <a16:creationId xmlns:lc="http://schemas.openxmlformats.org/drawingml/2006/lockedCanvas" xmlns:a16="http://schemas.microsoft.com/office/drawing/2014/main" xmlns="" xmlns:xdr="http://schemas.openxmlformats.org/drawingml/2006/spreadsheetDrawing" id="{00000000-0008-0000-0600-000007000000}"/>
                  </a:ext>
                </a:extLst>
              </p:cNvPr>
              <p:cNvSpPr txBox="1"/>
              <p:nvPr/>
            </p:nvSpPr>
            <p:spPr>
              <a:xfrm>
                <a:off x="3721382" y="708518"/>
                <a:ext cx="1331325" cy="360000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עובדים ישראלים </a:t>
                </a:r>
                <a:r>
                  <a:rPr kumimoji="0" lang="he-IL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רבים </a:t>
                </a:r>
                <a:r>
                  <a:rPr kumimoji="0" lang="he-IL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יותר</a:t>
                </a:r>
                <a:r>
                  <a:rPr kumimoji="0" lang="he-IL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he-IL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באותה רמת הישגים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D4D4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TextBox 27">
                <a:extLst>
                  <a:ext uri="{FF2B5EF4-FFF2-40B4-BE49-F238E27FC236}">
                    <a16:creationId xmlns:lc="http://schemas.openxmlformats.org/drawingml/2006/lockedCanvas" xmlns:a16="http://schemas.microsoft.com/office/drawing/2014/main" xmlns="" xmlns:xdr="http://schemas.openxmlformats.org/drawingml/2006/spreadsheetDrawing" id="{00000000-0008-0000-0600-000009000000}"/>
                  </a:ext>
                </a:extLst>
              </p:cNvPr>
              <p:cNvSpPr txBox="1"/>
              <p:nvPr/>
            </p:nvSpPr>
            <p:spPr>
              <a:xfrm>
                <a:off x="3733119" y="1499866"/>
                <a:ext cx="1331325" cy="360000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just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עובדים ישראלים </a:t>
                </a:r>
                <a:r>
                  <a:rPr kumimoji="0" lang="he-IL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מעטים </a:t>
                </a:r>
                <a:r>
                  <a:rPr kumimoji="0" lang="he-IL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יותר</a:t>
                </a:r>
                <a:r>
                  <a:rPr kumimoji="0" lang="he-IL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he-IL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באותה רמת הישגים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D4D4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49" name="Straight Arrow Connector 48">
                <a:extLst>
                  <a:ext uri="{FF2B5EF4-FFF2-40B4-BE49-F238E27FC236}">
                    <a16:creationId xmlns:lc="http://schemas.openxmlformats.org/drawingml/2006/lockedCanvas" xmlns:a16="http://schemas.microsoft.com/office/drawing/2014/main" xmlns="" xmlns:xdr="http://schemas.openxmlformats.org/drawingml/2006/spreadsheetDrawing" id="{00000000-0008-0000-0600-00000B000000}"/>
                  </a:ext>
                </a:extLst>
              </p:cNvPr>
              <p:cNvCxnSpPr/>
              <p:nvPr/>
            </p:nvCxnSpPr>
            <p:spPr>
              <a:xfrm>
                <a:off x="4444001" y="1162142"/>
                <a:ext cx="1" cy="337655"/>
              </a:xfrm>
              <a:prstGeom prst="straightConnector1">
                <a:avLst/>
              </a:prstGeom>
              <a:noFill/>
              <a:ln w="31750" cap="flat" cmpd="sng" algn="ctr">
                <a:solidFill>
                  <a:srgbClr val="96486B"/>
                </a:solidFill>
                <a:prstDash val="solid"/>
                <a:headEnd type="triangle"/>
                <a:tailEnd type="triangle"/>
              </a:ln>
              <a:effectLst/>
            </p:spPr>
          </p:cxnSp>
        </p:grpSp>
        <p:cxnSp>
          <p:nvCxnSpPr>
            <p:cNvPr id="46" name="Straight Connector 45">
              <a:extLst>
                <a:ext uri="{FF2B5EF4-FFF2-40B4-BE49-F238E27FC236}">
                  <a16:creationId xmlns:lc="http://schemas.openxmlformats.org/drawingml/2006/lockedCanvas" xmlns:a16="http://schemas.microsoft.com/office/drawing/2014/main" xmlns="" xmlns:xdr="http://schemas.openxmlformats.org/drawingml/2006/spreadsheetDrawing" id="{00000000-0008-0000-0600-000006000000}"/>
                </a:ext>
              </a:extLst>
            </p:cNvPr>
            <p:cNvCxnSpPr/>
            <p:nvPr/>
          </p:nvCxnSpPr>
          <p:spPr>
            <a:xfrm flipV="1">
              <a:off x="301260" y="1231930"/>
              <a:ext cx="3510392" cy="8938"/>
            </a:xfrm>
            <a:prstGeom prst="line">
              <a:avLst/>
            </a:prstGeom>
            <a:noFill/>
            <a:ln w="19050" cap="flat" cmpd="sng" algn="ctr">
              <a:solidFill>
                <a:srgbClr val="96486B"/>
              </a:solidFill>
              <a:prstDash val="solid"/>
            </a:ln>
            <a:effectLst/>
          </p:spPr>
        </p:cxnSp>
      </p:grpSp>
      <p:sp>
        <p:nvSpPr>
          <p:cNvPr id="24" name="Oval 23"/>
          <p:cNvSpPr/>
          <p:nvPr/>
        </p:nvSpPr>
        <p:spPr>
          <a:xfrm>
            <a:off x="683568" y="1171406"/>
            <a:ext cx="1296144" cy="5348917"/>
          </a:xfrm>
          <a:prstGeom prst="ellipse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4940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5179EABA-0408-440A-8F79-C41BEA3343C0}"/>
              </a:ext>
            </a:extLst>
          </p:cNvPr>
          <p:cNvSpPr txBox="1"/>
          <p:nvPr/>
        </p:nvSpPr>
        <p:spPr>
          <a:xfrm>
            <a:off x="0" y="0"/>
            <a:ext cx="9235482" cy="666133"/>
          </a:xfrm>
          <a:prstGeom prst="rect">
            <a:avLst/>
          </a:prstGeom>
          <a:solidFill>
            <a:srgbClr val="22487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537947" y="0"/>
            <a:ext cx="84916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b="1" dirty="0">
                <a:solidFill>
                  <a:schemeClr val="bg1"/>
                </a:solidFill>
              </a:rPr>
              <a:t>רמת המיומנויות בענפי המסחר והשירותים (ללא שירותי הי-טק)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he-IL" dirty="0">
                <a:solidFill>
                  <a:schemeClr val="bg1"/>
                </a:solidFill>
              </a:rPr>
              <a:t>חלוקה לפי </a:t>
            </a:r>
            <a:r>
              <a:rPr lang="he-IL" dirty="0" err="1">
                <a:solidFill>
                  <a:schemeClr val="bg1"/>
                </a:solidFill>
              </a:rPr>
              <a:t>עשירוני</a:t>
            </a:r>
            <a:r>
              <a:rPr lang="he-IL" dirty="0">
                <a:solidFill>
                  <a:schemeClr val="bg1"/>
                </a:solidFill>
              </a:rPr>
              <a:t> המיומנות בענפי השירותים והמסחר במדינות הסמן, גילאי (25-65)</a:t>
            </a:r>
            <a:endParaRPr lang="en-US" dirty="0">
              <a:solidFill>
                <a:schemeClr val="bg1"/>
              </a:solidFill>
            </a:endParaRPr>
          </a:p>
          <a:p>
            <a:endParaRPr lang="he-IL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23300" y="6274187"/>
            <a:ext cx="4867038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altLang="en-US" sz="1400" dirty="0">
                <a:solidFill>
                  <a:srgbClr val="3D3D3D"/>
                </a:solidFill>
                <a:latin typeface="Arial" pitchFamily="34" charset="0"/>
              </a:rPr>
              <a:t>* הנתונים זמינים עבור מדינות הסמן : דנמרק, שבדיה, אירלנד והולנד</a:t>
            </a:r>
          </a:p>
          <a:p>
            <a:r>
              <a:rPr lang="he-IL" altLang="en-US" sz="1400" dirty="0">
                <a:solidFill>
                  <a:srgbClr val="3D3D3D"/>
                </a:solidFill>
                <a:latin typeface="Arial" pitchFamily="34" charset="0"/>
              </a:rPr>
              <a:t>מקור: גלעד ברנד, מרכז טאוב נתונים: </a:t>
            </a:r>
            <a:r>
              <a:rPr lang="en-US" sz="1400" dirty="0">
                <a:solidFill>
                  <a:srgbClr val="3D3D3D"/>
                </a:solidFill>
                <a:latin typeface="Arial" pitchFamily="34" charset="0"/>
              </a:rPr>
              <a:t>OECD PIAAC</a:t>
            </a:r>
            <a:endParaRPr lang="he-IL" sz="1400" dirty="0">
              <a:solidFill>
                <a:srgbClr val="3D3D3D"/>
              </a:solidFill>
              <a:latin typeface="Arial" pitchFamily="34" charset="0"/>
            </a:endParaRPr>
          </a:p>
        </p:txBody>
      </p:sp>
      <p:grpSp>
        <p:nvGrpSpPr>
          <p:cNvPr id="22" name="קבוצה 21"/>
          <p:cNvGrpSpPr/>
          <p:nvPr/>
        </p:nvGrpSpPr>
        <p:grpSpPr>
          <a:xfrm>
            <a:off x="264729" y="969012"/>
            <a:ext cx="8939160" cy="5348917"/>
            <a:chOff x="0" y="0"/>
            <a:chExt cx="5399374" cy="2846466"/>
          </a:xfrm>
        </p:grpSpPr>
        <p:graphicFrame>
          <p:nvGraphicFramePr>
            <p:cNvPr id="27" name="Chart 26"/>
            <p:cNvGraphicFramePr/>
            <p:nvPr>
              <p:extLst>
                <p:ext uri="{D42A27DB-BD31-4B8C-83A1-F6EECF244321}">
                  <p14:modId xmlns:p14="http://schemas.microsoft.com/office/powerpoint/2010/main" val="3556391812"/>
                </p:ext>
              </p:extLst>
            </p:nvPr>
          </p:nvGraphicFramePr>
          <p:xfrm>
            <a:off x="0" y="0"/>
            <a:ext cx="3960201" cy="266019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8" name="TextBox 23">
              <a:extLst>
                <a:ext uri="{FF2B5EF4-FFF2-40B4-BE49-F238E27FC236}">
                  <a16:creationId xmlns:lc="http://schemas.openxmlformats.org/drawingml/2006/lockedCanvas" xmlns:a16="http://schemas.microsoft.com/office/drawing/2014/main" xmlns="" xmlns:xdr="http://schemas.openxmlformats.org/drawingml/2006/spreadsheetDrawing" id="{00000000-0008-0000-0600-000004000000}"/>
                </a:ext>
              </a:extLst>
            </p:cNvPr>
            <p:cNvSpPr txBox="1"/>
            <p:nvPr/>
          </p:nvSpPr>
          <p:spPr>
            <a:xfrm>
              <a:off x="770791" y="2623773"/>
              <a:ext cx="2335846" cy="222693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4D4D4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עשירון מיומנות במדינות </a:t>
              </a:r>
              <a:r>
                <a:rPr kumimoji="0" lang="he-IL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D4D4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ה</a:t>
              </a:r>
              <a:r>
                <a:rPr lang="he-IL" sz="1400" b="1" kern="0" dirty="0" smtClean="0">
                  <a:solidFill>
                    <a:srgbClr val="4D4D4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סמן*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lc="http://schemas.openxmlformats.org/drawingml/2006/lockedCanvas" xmlns:a16="http://schemas.microsoft.com/office/drawing/2014/main" xmlns="" xmlns:xdr="http://schemas.openxmlformats.org/drawingml/2006/spreadsheetDrawing" id="{00000000-0008-0000-0600-00000C000000}"/>
                </a:ext>
              </a:extLst>
            </p:cNvPr>
            <p:cNvGrpSpPr/>
            <p:nvPr/>
          </p:nvGrpSpPr>
          <p:grpSpPr>
            <a:xfrm>
              <a:off x="3834914" y="1099387"/>
              <a:ext cx="1564460" cy="970536"/>
              <a:chOff x="3825169" y="1118411"/>
              <a:chExt cx="1381930" cy="1045869"/>
            </a:xfrm>
          </p:grpSpPr>
          <p:sp>
            <p:nvSpPr>
              <p:cNvPr id="31" name="TextBox 26">
                <a:extLst>
                  <a:ext uri="{FF2B5EF4-FFF2-40B4-BE49-F238E27FC236}">
                    <a16:creationId xmlns:lc="http://schemas.openxmlformats.org/drawingml/2006/lockedCanvas" xmlns:a16="http://schemas.microsoft.com/office/drawing/2014/main" xmlns="" xmlns:xdr="http://schemas.openxmlformats.org/drawingml/2006/spreadsheetDrawing" id="{00000000-0008-0000-0600-000007000000}"/>
                  </a:ext>
                </a:extLst>
              </p:cNvPr>
              <p:cNvSpPr txBox="1"/>
              <p:nvPr/>
            </p:nvSpPr>
            <p:spPr>
              <a:xfrm>
                <a:off x="3875774" y="1118411"/>
                <a:ext cx="1331325" cy="360000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עובדים ישראלים </a:t>
                </a:r>
                <a:r>
                  <a:rPr kumimoji="0" lang="he-IL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רבים </a:t>
                </a:r>
                <a:r>
                  <a:rPr kumimoji="0" lang="he-IL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יותר</a:t>
                </a:r>
                <a:r>
                  <a:rPr kumimoji="0" lang="he-IL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he-IL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באותה רמת הישגים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D4D4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2" name="TextBox 27">
                <a:extLst>
                  <a:ext uri="{FF2B5EF4-FFF2-40B4-BE49-F238E27FC236}">
                    <a16:creationId xmlns:lc="http://schemas.openxmlformats.org/drawingml/2006/lockedCanvas" xmlns:a16="http://schemas.microsoft.com/office/drawing/2014/main" xmlns="" xmlns:xdr="http://schemas.openxmlformats.org/drawingml/2006/spreadsheetDrawing" id="{00000000-0008-0000-0600-000009000000}"/>
                  </a:ext>
                </a:extLst>
              </p:cNvPr>
              <p:cNvSpPr txBox="1"/>
              <p:nvPr/>
            </p:nvSpPr>
            <p:spPr>
              <a:xfrm>
                <a:off x="3825169" y="1804280"/>
                <a:ext cx="1331325" cy="360000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עובדים ישראלים </a:t>
                </a:r>
                <a:r>
                  <a:rPr kumimoji="0" lang="he-IL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מעטים </a:t>
                </a:r>
                <a:r>
                  <a:rPr kumimoji="0" lang="he-IL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יותר</a:t>
                </a:r>
                <a:r>
                  <a:rPr kumimoji="0" lang="he-IL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he-IL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באותה רמת הישגים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D4D4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0" name="Straight Connector 29">
              <a:extLst>
                <a:ext uri="{FF2B5EF4-FFF2-40B4-BE49-F238E27FC236}">
                  <a16:creationId xmlns:lc="http://schemas.openxmlformats.org/drawingml/2006/lockedCanvas" xmlns:a16="http://schemas.microsoft.com/office/drawing/2014/main" xmlns="" xmlns:xdr="http://schemas.openxmlformats.org/drawingml/2006/spreadsheetDrawing" id="{00000000-0008-0000-0600-000006000000}"/>
                </a:ext>
              </a:extLst>
            </p:cNvPr>
            <p:cNvCxnSpPr/>
            <p:nvPr/>
          </p:nvCxnSpPr>
          <p:spPr>
            <a:xfrm flipV="1">
              <a:off x="375959" y="1585742"/>
              <a:ext cx="3510392" cy="8938"/>
            </a:xfrm>
            <a:prstGeom prst="line">
              <a:avLst/>
            </a:prstGeom>
            <a:noFill/>
            <a:ln w="19050" cap="flat" cmpd="sng" algn="ctr">
              <a:solidFill>
                <a:srgbClr val="96486B"/>
              </a:solidFill>
              <a:prstDash val="solid"/>
            </a:ln>
            <a:effectLst/>
          </p:spPr>
        </p:cxnSp>
      </p:grpSp>
      <p:sp>
        <p:nvSpPr>
          <p:cNvPr id="24" name="Oval 23"/>
          <p:cNvSpPr/>
          <p:nvPr/>
        </p:nvSpPr>
        <p:spPr>
          <a:xfrm>
            <a:off x="755575" y="969012"/>
            <a:ext cx="864097" cy="5348917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lc="http://schemas.openxmlformats.org/drawingml/2006/lockedCanvas" xmlns:a16="http://schemas.microsoft.com/office/drawing/2014/main" xmlns="" xmlns:xdr="http://schemas.openxmlformats.org/drawingml/2006/spreadsheetDrawing" id="{00000000-0008-0000-0600-00000B000000}"/>
              </a:ext>
            </a:extLst>
          </p:cNvPr>
          <p:cNvCxnSpPr/>
          <p:nvPr/>
        </p:nvCxnSpPr>
        <p:spPr>
          <a:xfrm>
            <a:off x="7842707" y="3650996"/>
            <a:ext cx="2" cy="571861"/>
          </a:xfrm>
          <a:prstGeom prst="straightConnector1">
            <a:avLst/>
          </a:prstGeom>
          <a:noFill/>
          <a:ln w="31750" cap="flat" cmpd="sng" algn="ctr">
            <a:solidFill>
              <a:srgbClr val="96486B"/>
            </a:solidFill>
            <a:prstDash val="solid"/>
            <a:headEnd type="triangle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219323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sz="3600" dirty="0"/>
              <a:t>פתרונות אפשריים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e-IL" sz="2800" dirty="0"/>
              <a:t>מתן תמריצים לפירמות לרכישת טכנולוגיות מתקדמות.</a:t>
            </a:r>
          </a:p>
          <a:p>
            <a:pPr>
              <a:buFontTx/>
              <a:buChar char="-"/>
            </a:pPr>
            <a:r>
              <a:rPr lang="he-IL" sz="2800" dirty="0"/>
              <a:t>יכול לסייע לפריון במידה מסוימת, אך סביר כי יוביל לדחיקת העובדים נטולי הכישורים לענפים שבהם הפריון נמוך אף יותר, או לאבטלה. </a:t>
            </a:r>
          </a:p>
          <a:p>
            <a:pPr>
              <a:buFontTx/>
              <a:buChar char="-"/>
            </a:pPr>
            <a:r>
              <a:rPr lang="he-IL" sz="2800" dirty="0"/>
              <a:t>יש צורך בצעד משלים – הכשרות מקצועיות (</a:t>
            </a:r>
            <a:r>
              <a:rPr lang="en-US" sz="2800" dirty="0"/>
              <a:t>vouchers?</a:t>
            </a:r>
            <a:r>
              <a:rPr lang="he-IL" sz="2800" dirty="0"/>
              <a:t>)</a:t>
            </a:r>
          </a:p>
          <a:p>
            <a:endParaRPr lang="he-IL" sz="2800" dirty="0"/>
          </a:p>
          <a:p>
            <a:r>
              <a:rPr lang="he-IL" sz="2800" dirty="0"/>
              <a:t>ייתכן והמפתח להעלאת הפריון במשק הוא ביצירת הזדמנויות תעסוקה </a:t>
            </a:r>
            <a:r>
              <a:rPr lang="he-IL" sz="2800" u="sng" dirty="0"/>
              <a:t>מחוץ</a:t>
            </a:r>
            <a:r>
              <a:rPr lang="he-IL" sz="2800" dirty="0"/>
              <a:t> לענפי המסחר והשירותים. </a:t>
            </a:r>
          </a:p>
          <a:p>
            <a:r>
              <a:rPr lang="he-IL" sz="2800" dirty="0"/>
              <a:t>הכשרות מקצועיות, למשל בתעשייה, יסייעו בהקטנת כוח העבודה הבלתי מיומן במסחר ובשירותים ויגבירו את הכדאיות של הפירמות לרכוש טכנולוגיות מתקדמות.</a:t>
            </a:r>
          </a:p>
          <a:p>
            <a:r>
              <a:rPr lang="he-IL" sz="2800" dirty="0"/>
              <a:t>בהקשר זה כדאי לציין כי (</a:t>
            </a:r>
            <a:r>
              <a:rPr lang="en-US" sz="2800" dirty="0"/>
              <a:t>QJE</a:t>
            </a:r>
            <a:r>
              <a:rPr lang="he-IL" sz="2800" dirty="0"/>
              <a:t> ,2011) </a:t>
            </a:r>
            <a:r>
              <a:rPr lang="en-US" sz="2800" dirty="0"/>
              <a:t>Rodrick</a:t>
            </a:r>
            <a:r>
              <a:rPr lang="he-IL" sz="2800" dirty="0"/>
              <a:t> מראה כי הפריון בתעשייה נוטה להתכנס בין מדינות העולם, בניגוד לענפי המסחר והשירותים. </a:t>
            </a:r>
          </a:p>
          <a:p>
            <a:endParaRPr lang="he-IL" sz="2800" dirty="0"/>
          </a:p>
          <a:p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86001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179EABA-0408-440A-8F79-C41BEA3343C0}"/>
              </a:ext>
            </a:extLst>
          </p:cNvPr>
          <p:cNvSpPr txBox="1"/>
          <p:nvPr/>
        </p:nvSpPr>
        <p:spPr>
          <a:xfrm>
            <a:off x="0" y="0"/>
            <a:ext cx="9235482" cy="666133"/>
          </a:xfrm>
          <a:prstGeom prst="rect">
            <a:avLst/>
          </a:prstGeom>
          <a:solidFill>
            <a:srgbClr val="22487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15100" y="109383"/>
            <a:ext cx="7596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b="1" dirty="0">
                <a:solidFill>
                  <a:schemeClr val="bg1"/>
                </a:solidFill>
              </a:rPr>
              <a:t>שיעור המועסקים בשוק העבודה בתעשייה </a:t>
            </a:r>
            <a:r>
              <a:rPr lang="he-IL" b="1" u="sng" dirty="0">
                <a:solidFill>
                  <a:schemeClr val="bg1"/>
                </a:solidFill>
              </a:rPr>
              <a:t>המייצאת</a:t>
            </a:r>
            <a:r>
              <a:rPr lang="he-IL" b="1" dirty="0">
                <a:solidFill>
                  <a:schemeClr val="bg1"/>
                </a:solidFill>
              </a:rPr>
              <a:t> שאינה בטכנולוגיה עלית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6841" y="6344778"/>
            <a:ext cx="88924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1200" dirty="0"/>
              <a:t>התעשייה המייצאת: ענפי התעשייה ללא ענפי הנייר והדפוס וענפי המזון, המשקאות והטבק</a:t>
            </a:r>
          </a:p>
          <a:p>
            <a:r>
              <a:rPr lang="he-IL" sz="1200" dirty="0"/>
              <a:t>מקור: גלעד ברנד, מרכז טאוב |נתונים:  </a:t>
            </a:r>
            <a:r>
              <a:rPr lang="en-US" sz="1200" dirty="0"/>
              <a:t>OECD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8670619"/>
              </p:ext>
            </p:extLst>
          </p:nvPr>
        </p:nvGraphicFramePr>
        <p:xfrm>
          <a:off x="251520" y="692696"/>
          <a:ext cx="8892480" cy="5446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D6CD0F20-9445-4F06-8606-228A3DB6959A}"/>
              </a:ext>
            </a:extLst>
          </p:cNvPr>
          <p:cNvGrpSpPr/>
          <p:nvPr/>
        </p:nvGrpSpPr>
        <p:grpSpPr>
          <a:xfrm>
            <a:off x="0" y="0"/>
            <a:ext cx="971600" cy="666133"/>
            <a:chOff x="0" y="6132160"/>
            <a:chExt cx="1097280" cy="731520"/>
          </a:xfrm>
        </p:grpSpPr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B1C6D93A-EF69-4B4D-9397-34847978173D}"/>
                </a:ext>
              </a:extLst>
            </p:cNvPr>
            <p:cNvSpPr txBox="1"/>
            <p:nvPr/>
          </p:nvSpPr>
          <p:spPr>
            <a:xfrm>
              <a:off x="0" y="6132160"/>
              <a:ext cx="1097280" cy="731520"/>
            </a:xfrm>
            <a:prstGeom prst="rect">
              <a:avLst/>
            </a:prstGeom>
            <a:solidFill>
              <a:srgbClr val="22487F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10" name="Picture 9">
              <a:extLst>
                <a:ext uri="{FF2B5EF4-FFF2-40B4-BE49-F238E27FC236}">
                  <a16:creationId xmlns="" xmlns:a16="http://schemas.microsoft.com/office/drawing/2014/main" id="{9532042A-57A4-4261-AFA9-7A5638681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9512" y="6230675"/>
              <a:ext cx="348750" cy="585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72798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9969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e-IL" dirty="0"/>
              <a:t>שקפים נוספים</a:t>
            </a:r>
            <a:br>
              <a:rPr lang="he-IL" dirty="0"/>
            </a:b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85054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5179EABA-0408-440A-8F79-C41BEA3343C0}"/>
              </a:ext>
            </a:extLst>
          </p:cNvPr>
          <p:cNvSpPr txBox="1"/>
          <p:nvPr/>
        </p:nvSpPr>
        <p:spPr>
          <a:xfrm>
            <a:off x="0" y="0"/>
            <a:ext cx="9235482" cy="666133"/>
          </a:xfrm>
          <a:prstGeom prst="rect">
            <a:avLst/>
          </a:prstGeom>
          <a:solidFill>
            <a:srgbClr val="22487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D6CD0F20-9445-4F06-8606-228A3DB6959A}"/>
              </a:ext>
            </a:extLst>
          </p:cNvPr>
          <p:cNvGrpSpPr/>
          <p:nvPr/>
        </p:nvGrpSpPr>
        <p:grpSpPr>
          <a:xfrm>
            <a:off x="0" y="0"/>
            <a:ext cx="971600" cy="666133"/>
            <a:chOff x="0" y="6132160"/>
            <a:chExt cx="1097280" cy="731520"/>
          </a:xfrm>
        </p:grpSpPr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B1C6D93A-EF69-4B4D-9397-34847978173D}"/>
                </a:ext>
              </a:extLst>
            </p:cNvPr>
            <p:cNvSpPr txBox="1"/>
            <p:nvPr/>
          </p:nvSpPr>
          <p:spPr>
            <a:xfrm>
              <a:off x="0" y="6132160"/>
              <a:ext cx="1097280" cy="731520"/>
            </a:xfrm>
            <a:prstGeom prst="rect">
              <a:avLst/>
            </a:prstGeom>
            <a:solidFill>
              <a:srgbClr val="22487F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="" xmlns:a16="http://schemas.microsoft.com/office/drawing/2014/main" id="{9532042A-57A4-4261-AFA9-7A5638681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9512" y="6230675"/>
              <a:ext cx="348750" cy="585000"/>
            </a:xfrm>
            <a:prstGeom prst="rect">
              <a:avLst/>
            </a:prstGeom>
          </p:spPr>
        </p:pic>
      </p:grp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5394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377904"/>
            <a:ext cx="9144000" cy="60282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he-IL" sz="1200" dirty="0">
                <a:solidFill>
                  <a:schemeClr val="bg1"/>
                </a:solidFill>
                <a:latin typeface="Arial" panose="020B0604020202020204" pitchFamily="34" charset="0"/>
                <a:cs typeface="Arial"/>
              </a:rPr>
              <a:t>בדולרים קבועים לפי שווי כוח קנייה (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/>
              </a:rPr>
              <a:t>(PPP</a:t>
            </a:r>
            <a:endParaRPr lang="he-IL" sz="1200" dirty="0">
              <a:solidFill>
                <a:schemeClr val="bg1"/>
              </a:solidFill>
              <a:latin typeface="Arial" panose="020B0604020202020204" pitchFamily="34" charset="0"/>
              <a:cs typeface="Arial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1744" y="6312400"/>
            <a:ext cx="828092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l" rtl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l" rtl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l" rtl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l" rtl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l" rtl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just" rtl="1">
              <a:spcBef>
                <a:spcPts val="0"/>
              </a:spcBef>
              <a:buNone/>
            </a:pPr>
            <a:r>
              <a:rPr lang="he-IL" sz="900" dirty="0"/>
              <a:t>* 22 מדינות </a:t>
            </a:r>
            <a:r>
              <a:rPr lang="en-US" sz="900" dirty="0"/>
              <a:t>OECD </a:t>
            </a:r>
            <a:r>
              <a:rPr lang="he-IL" sz="900" dirty="0"/>
              <a:t>עבורם הנתונים זמינים, אוסטרליה, אוסטריה, צ'כיה, דנמרק, פינלנד, צרפת, גרמניה, הונגריה, יוון, ישראל, איטליה, יפן, לטביה, לוקסמבורג, הולנד, פורטוגל, סלובקיה, סלובניה, ספרד, שוודיה ובריטניה. *ענפי המסחר השירותים כוללים מסחר סיטוני וקמעוני , שירותי תחבורה, אחסנה, דואר ובלדרות, שירותי אירוח ואוכל.</a:t>
            </a:r>
            <a:endParaRPr lang="en-US" sz="900" dirty="0"/>
          </a:p>
          <a:p>
            <a:pPr algn="just" rtl="1">
              <a:spcBef>
                <a:spcPts val="0"/>
              </a:spcBef>
              <a:buNone/>
            </a:pPr>
            <a:r>
              <a:rPr lang="he-IL" sz="900" dirty="0"/>
              <a:t>מקור: גלעד ברנד, מרכז טאוב</a:t>
            </a:r>
            <a:endParaRPr lang="en-US" sz="900" dirty="0"/>
          </a:p>
          <a:p>
            <a:pPr algn="just" rtl="1">
              <a:spcBef>
                <a:spcPts val="0"/>
              </a:spcBef>
              <a:buNone/>
            </a:pPr>
            <a:r>
              <a:rPr lang="he-IL" sz="900" dirty="0"/>
              <a:t>נתונים: </a:t>
            </a:r>
            <a:r>
              <a:rPr lang="en-US" sz="900" dirty="0"/>
              <a:t>OECD Stat</a:t>
            </a:r>
          </a:p>
        </p:txBody>
      </p:sp>
      <p:sp>
        <p:nvSpPr>
          <p:cNvPr id="10" name="מלבן 26666"/>
          <p:cNvSpPr/>
          <p:nvPr/>
        </p:nvSpPr>
        <p:spPr>
          <a:xfrm>
            <a:off x="467544" y="0"/>
            <a:ext cx="8684471" cy="45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  <a:defRPr/>
            </a:pPr>
            <a:r>
              <a:rPr lang="he-IL" sz="2400" b="1" dirty="0">
                <a:solidFill>
                  <a:schemeClr val="bg1"/>
                </a:solidFill>
              </a:rPr>
              <a:t>הפריון לעובד בענפי המשק בהשוואה למדינות </a:t>
            </a:r>
            <a:r>
              <a:rPr lang="en-US" sz="2400" b="1" dirty="0">
                <a:solidFill>
                  <a:schemeClr val="bg1"/>
                </a:solidFill>
              </a:rPr>
              <a:t>OECD</a:t>
            </a:r>
          </a:p>
        </p:txBody>
      </p:sp>
      <p:sp>
        <p:nvSpPr>
          <p:cNvPr id="14" name="TextBox 11"/>
          <p:cNvSpPr txBox="1"/>
          <p:nvPr/>
        </p:nvSpPr>
        <p:spPr>
          <a:xfrm>
            <a:off x="3779912" y="2924944"/>
            <a:ext cx="792088" cy="281497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US" sz="1200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OECD*</a:t>
            </a:r>
          </a:p>
        </p:txBody>
      </p:sp>
      <p:sp>
        <p:nvSpPr>
          <p:cNvPr id="15" name="TextBox 12"/>
          <p:cNvSpPr txBox="1"/>
          <p:nvPr/>
        </p:nvSpPr>
        <p:spPr>
          <a:xfrm>
            <a:off x="3728252" y="3590769"/>
            <a:ext cx="693078" cy="351871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1200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ישראל</a:t>
            </a:r>
            <a:endParaRPr lang="en-US" sz="1200" dirty="0">
              <a:solidFill>
                <a:srgbClr val="4D4D4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Chart 17">
            <a:extLst>
              <a:ext uri="{FF2B5EF4-FFF2-40B4-BE49-F238E27FC236}">
                <a16:creationId xmlns=""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9822247"/>
              </p:ext>
            </p:extLst>
          </p:nvPr>
        </p:nvGraphicFramePr>
        <p:xfrm>
          <a:off x="499537" y="1441459"/>
          <a:ext cx="4248472" cy="4650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9" name="Group 18"/>
          <p:cNvGrpSpPr/>
          <p:nvPr/>
        </p:nvGrpSpPr>
        <p:grpSpPr>
          <a:xfrm>
            <a:off x="5148064" y="1419645"/>
            <a:ext cx="4003951" cy="4804223"/>
            <a:chOff x="-1" y="-24421"/>
            <a:chExt cx="2787203" cy="2086631"/>
          </a:xfrm>
        </p:grpSpPr>
        <p:graphicFrame>
          <p:nvGraphicFramePr>
            <p:cNvPr id="20" name="Chart 19">
              <a:extLst>
                <a:ext uri="{FF2B5EF4-FFF2-40B4-BE49-F238E27FC236}">
                  <a16:creationId xmlns="" xmlns:a16="http://schemas.microsoft.com/office/drawing/2014/main" id="{00000000-0008-0000-0000-00000300000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21149334"/>
                </p:ext>
              </p:extLst>
            </p:nvPr>
          </p:nvGraphicFramePr>
          <p:xfrm>
            <a:off x="-1" y="0"/>
            <a:ext cx="2735000" cy="206221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1" name="TextBox 16"/>
            <p:cNvSpPr txBox="1"/>
            <p:nvPr/>
          </p:nvSpPr>
          <p:spPr>
            <a:xfrm>
              <a:off x="2160402" y="-24421"/>
              <a:ext cx="626800" cy="20701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>
                  <a:solidFill>
                    <a:srgbClr val="4D4D4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OECD*</a:t>
              </a:r>
            </a:p>
          </p:txBody>
        </p:sp>
        <p:sp>
          <p:nvSpPr>
            <p:cNvPr id="22" name="TextBox 17"/>
            <p:cNvSpPr txBox="1"/>
            <p:nvPr/>
          </p:nvSpPr>
          <p:spPr>
            <a:xfrm>
              <a:off x="2108200" y="177800"/>
              <a:ext cx="626800" cy="19812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he-IL" sz="1200" dirty="0">
                  <a:solidFill>
                    <a:srgbClr val="4D4D4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ישראל</a:t>
              </a:r>
              <a:endParaRPr lang="en-US" sz="1200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1567651" y="1135643"/>
            <a:ext cx="30043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400" b="1" dirty="0"/>
              <a:t>הפריון לעובד בענפי המסחר והשירותים</a:t>
            </a:r>
            <a:endParaRPr lang="en-US" sz="1400" b="1" dirty="0"/>
          </a:p>
        </p:txBody>
      </p:sp>
      <p:sp>
        <p:nvSpPr>
          <p:cNvPr id="23" name="Rectangle 22"/>
          <p:cNvSpPr/>
          <p:nvPr/>
        </p:nvSpPr>
        <p:spPr>
          <a:xfrm>
            <a:off x="7169848" y="1124744"/>
            <a:ext cx="18405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400" b="1" dirty="0"/>
              <a:t>הפריון לעובד בתעשייה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422279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9235482" cy="1220300"/>
            <a:chOff x="0" y="0"/>
            <a:chExt cx="9235482" cy="1220300"/>
          </a:xfrm>
        </p:grpSpPr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5179EABA-0408-440A-8F79-C41BEA3343C0}"/>
                </a:ext>
              </a:extLst>
            </p:cNvPr>
            <p:cNvSpPr txBox="1"/>
            <p:nvPr/>
          </p:nvSpPr>
          <p:spPr>
            <a:xfrm>
              <a:off x="0" y="0"/>
              <a:ext cx="9235482" cy="666133"/>
            </a:xfrm>
            <a:prstGeom prst="rect">
              <a:avLst/>
            </a:prstGeom>
            <a:solidFill>
              <a:srgbClr val="22487F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5179EABA-0408-440A-8F79-C41BEA3343C0}"/>
                </a:ext>
              </a:extLst>
            </p:cNvPr>
            <p:cNvSpPr txBox="1"/>
            <p:nvPr/>
          </p:nvSpPr>
          <p:spPr>
            <a:xfrm>
              <a:off x="0" y="554167"/>
              <a:ext cx="9235482" cy="666133"/>
            </a:xfrm>
            <a:prstGeom prst="rect">
              <a:avLst/>
            </a:prstGeom>
            <a:solidFill>
              <a:srgbClr val="22487F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5394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altLang="he-IL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377904"/>
            <a:ext cx="9144000" cy="60282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he-IL" sz="1800" dirty="0">
                <a:solidFill>
                  <a:schemeClr val="bg1"/>
                </a:solidFill>
                <a:latin typeface="Arial" panose="020B0604020202020204" pitchFamily="34" charset="0"/>
                <a:cs typeface="Arial"/>
              </a:rPr>
              <a:t>הפריון הכולל בענף התעשייה ובענף המסחר והשירותים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5901731" y="6457950"/>
            <a:ext cx="31956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 rtl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l" rtl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l" rtl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l" rtl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l" rtl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rtl="1">
              <a:spcBef>
                <a:spcPct val="0"/>
              </a:spcBef>
              <a:buNone/>
            </a:pPr>
            <a:r>
              <a:rPr lang="he-IL" altLang="en-US" sz="1200" dirty="0">
                <a:solidFill>
                  <a:srgbClr val="3D3D3D"/>
                </a:solidFill>
                <a:latin typeface="Arial" pitchFamily="34" charset="0"/>
                <a:cs typeface="Arial"/>
              </a:rPr>
              <a:t>מקור: גלעד ברנד, מרכז טאוב.</a:t>
            </a:r>
            <a:endParaRPr lang="en-US" altLang="en-US" sz="1200" dirty="0">
              <a:solidFill>
                <a:srgbClr val="3D3D3D"/>
              </a:solidFill>
              <a:latin typeface="Arial" pitchFamily="34" charset="0"/>
              <a:cs typeface="Arial"/>
            </a:endParaRPr>
          </a:p>
          <a:p>
            <a:pPr algn="r" rtl="1">
              <a:spcBef>
                <a:spcPct val="0"/>
              </a:spcBef>
              <a:buNone/>
            </a:pPr>
            <a:r>
              <a:rPr lang="he-IL" altLang="en-US" sz="1200" dirty="0">
                <a:solidFill>
                  <a:srgbClr val="3D3D3D"/>
                </a:solidFill>
                <a:latin typeface="Arial" pitchFamily="34" charset="0"/>
                <a:cs typeface="Arial"/>
              </a:rPr>
              <a:t>נתונים: בנק ישראל.</a:t>
            </a:r>
            <a:endParaRPr lang="en-US" altLang="en-US" sz="1200" dirty="0">
              <a:solidFill>
                <a:srgbClr val="3D3D3D"/>
              </a:solidFill>
              <a:latin typeface="Arial" pitchFamily="34" charset="0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18198" y="702568"/>
            <a:ext cx="32458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dirty="0">
                <a:solidFill>
                  <a:schemeClr val="bg1"/>
                </a:solidFill>
                <a:latin typeface="Arial" panose="020B0604020202020204" pitchFamily="34" charset="0"/>
                <a:ea typeface="+mj-ea"/>
              </a:rPr>
              <a:t>מדד</a:t>
            </a:r>
            <a:r>
              <a:rPr lang="he-IL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/>
              </a:rPr>
              <a:t>: 1975= 100</a:t>
            </a:r>
            <a:endParaRPr lang="en-US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10" name="מלבן 26666"/>
          <p:cNvSpPr/>
          <p:nvPr/>
        </p:nvSpPr>
        <p:spPr>
          <a:xfrm>
            <a:off x="1361160" y="0"/>
            <a:ext cx="7790855" cy="466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ts val="2800"/>
              </a:lnSpc>
              <a:defRPr/>
            </a:pPr>
            <a:r>
              <a:rPr lang="he-IL" sz="2800" b="1" dirty="0">
                <a:solidFill>
                  <a:schemeClr val="bg1"/>
                </a:solidFill>
                <a:latin typeface="Arial" pitchFamily="34" charset="0"/>
                <a:cs typeface="Arial" charset="0"/>
              </a:rPr>
              <a:t>סיפור של שני קצוות:</a:t>
            </a:r>
            <a:endParaRPr lang="en-US" sz="2800" b="1" dirty="0">
              <a:solidFill>
                <a:schemeClr val="bg1"/>
              </a:solidFill>
              <a:latin typeface="Arial" pitchFamily="34" charset="0"/>
              <a:cs typeface="Arial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8395067" y="2413873"/>
            <a:ext cx="568973" cy="307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en-US" sz="16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תעשייה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8326091" y="4899357"/>
            <a:ext cx="70692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en-US" sz="16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מסחר 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en-US" sz="16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ושירותים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9881511"/>
              </p:ext>
            </p:extLst>
          </p:nvPr>
        </p:nvGraphicFramePr>
        <p:xfrm>
          <a:off x="0" y="1268760"/>
          <a:ext cx="9097369" cy="5189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D6CD0F20-9445-4F06-8606-228A3DB6959A}"/>
              </a:ext>
            </a:extLst>
          </p:cNvPr>
          <p:cNvGrpSpPr/>
          <p:nvPr/>
        </p:nvGrpSpPr>
        <p:grpSpPr>
          <a:xfrm>
            <a:off x="-40128" y="-11079"/>
            <a:ext cx="1353787" cy="932856"/>
            <a:chOff x="-38501" y="6056024"/>
            <a:chExt cx="1097280" cy="759651"/>
          </a:xfrm>
        </p:grpSpPr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B1C6D93A-EF69-4B4D-9397-34847978173D}"/>
                </a:ext>
              </a:extLst>
            </p:cNvPr>
            <p:cNvSpPr txBox="1"/>
            <p:nvPr/>
          </p:nvSpPr>
          <p:spPr>
            <a:xfrm>
              <a:off x="-38501" y="6056024"/>
              <a:ext cx="1097280" cy="731520"/>
            </a:xfrm>
            <a:prstGeom prst="rect">
              <a:avLst/>
            </a:prstGeom>
            <a:solidFill>
              <a:srgbClr val="22487F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="" xmlns:a16="http://schemas.microsoft.com/office/drawing/2014/main" id="{9532042A-57A4-4261-AFA9-7A5638681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9512" y="6230675"/>
              <a:ext cx="348750" cy="585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24415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3814"/>
            <a:ext cx="8229600" cy="1143000"/>
          </a:xfrm>
        </p:spPr>
        <p:txBody>
          <a:bodyPr>
            <a:noAutofit/>
          </a:bodyPr>
          <a:lstStyle/>
          <a:p>
            <a:pPr algn="just"/>
            <a:r>
              <a:rPr lang="he-IL" sz="2400" dirty="0"/>
              <a:t>חלקם של הענפים המייצאים ושל הענפים המקומיים בתוצר ובתעסוקה, </a:t>
            </a:r>
            <a:br>
              <a:rPr lang="he-IL" sz="2400" dirty="0"/>
            </a:br>
            <a:r>
              <a:rPr lang="he-IL" sz="1800" b="1" dirty="0"/>
              <a:t>המגזר העסקי</a:t>
            </a:r>
            <a:endParaRPr lang="he-IL" sz="2400" b="1" dirty="0"/>
          </a:p>
        </p:txBody>
      </p:sp>
      <p:grpSp>
        <p:nvGrpSpPr>
          <p:cNvPr id="4" name="Group 3"/>
          <p:cNvGrpSpPr/>
          <p:nvPr/>
        </p:nvGrpSpPr>
        <p:grpSpPr>
          <a:xfrm>
            <a:off x="29384" y="2132856"/>
            <a:ext cx="4614624" cy="4725144"/>
            <a:chOff x="0" y="0"/>
            <a:chExt cx="3600000" cy="3240000"/>
          </a:xfrm>
        </p:grpSpPr>
        <p:graphicFrame>
          <p:nvGraphicFramePr>
            <p:cNvPr id="5" name="Chart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665292674"/>
                </p:ext>
              </p:extLst>
            </p:nvPr>
          </p:nvGraphicFramePr>
          <p:xfrm>
            <a:off x="0" y="0"/>
            <a:ext cx="3600000" cy="32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" name="TextBox 3"/>
            <p:cNvSpPr txBox="1"/>
            <p:nvPr/>
          </p:nvSpPr>
          <p:spPr>
            <a:xfrm>
              <a:off x="2162649" y="227681"/>
              <a:ext cx="1303228" cy="54356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he-IL" sz="1600" dirty="0">
                  <a:solidFill>
                    <a:srgbClr val="4D4D4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המסחר והשירותים</a:t>
              </a:r>
              <a:endParaRPr lang="en-US" sz="1600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4"/>
            <p:cNvSpPr txBox="1"/>
            <p:nvPr/>
          </p:nvSpPr>
          <p:spPr>
            <a:xfrm>
              <a:off x="2257689" y="2616897"/>
              <a:ext cx="1208188" cy="30861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he-IL" sz="1600" dirty="0">
                  <a:solidFill>
                    <a:srgbClr val="4D4D4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התעשייה</a:t>
              </a:r>
              <a:endParaRPr lang="en-US" sz="1800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788024" y="2132856"/>
            <a:ext cx="4235408" cy="4725144"/>
            <a:chOff x="0" y="0"/>
            <a:chExt cx="4313269" cy="3240000"/>
          </a:xfrm>
        </p:grpSpPr>
        <p:graphicFrame>
          <p:nvGraphicFramePr>
            <p:cNvPr id="9" name="Chart 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65062670"/>
                </p:ext>
              </p:extLst>
            </p:nvPr>
          </p:nvGraphicFramePr>
          <p:xfrm>
            <a:off x="0" y="0"/>
            <a:ext cx="4313269" cy="32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0" name="TextBox 17"/>
            <p:cNvSpPr txBox="1"/>
            <p:nvPr/>
          </p:nvSpPr>
          <p:spPr>
            <a:xfrm>
              <a:off x="1613298" y="475614"/>
              <a:ext cx="2517600" cy="572136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he-IL" sz="1600" dirty="0">
                  <a:solidFill>
                    <a:srgbClr val="4D4D4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המסחר והשירותים</a:t>
              </a:r>
              <a:endParaRPr lang="en-US" sz="1600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8"/>
            <p:cNvSpPr txBox="1"/>
            <p:nvPr/>
          </p:nvSpPr>
          <p:spPr>
            <a:xfrm>
              <a:off x="3023681" y="2079560"/>
              <a:ext cx="1107216" cy="232412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rtl="1"/>
              <a:r>
                <a:rPr lang="he-IL" sz="1600" dirty="0">
                  <a:solidFill>
                    <a:srgbClr val="4D4D4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התעשייה</a:t>
              </a:r>
              <a:endParaRPr lang="en-US" sz="1600" dirty="0">
                <a:solidFill>
                  <a:srgbClr val="4D4D4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412918" y="1700808"/>
            <a:ext cx="32175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dirty="0"/>
              <a:t>חלקם של העובדים בסך התעסוקה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580112" y="1713196"/>
            <a:ext cx="2924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dirty="0"/>
              <a:t>חלקם של העובדים בסך התוצר</a:t>
            </a:r>
          </a:p>
        </p:txBody>
      </p:sp>
    </p:spTree>
    <p:extLst>
      <p:ext uri="{BB962C8B-B14F-4D97-AF65-F5344CB8AC3E}">
        <p14:creationId xmlns:p14="http://schemas.microsoft.com/office/powerpoint/2010/main" val="364683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3484944"/>
              </p:ext>
            </p:extLst>
          </p:nvPr>
        </p:nvGraphicFramePr>
        <p:xfrm>
          <a:off x="107504" y="557972"/>
          <a:ext cx="8712968" cy="5895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1403648" y="188640"/>
            <a:ext cx="77052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b="1" dirty="0"/>
              <a:t>שיעור המועסקים בהיי-טק וטכנולוגיה עילית מכלל המועסקים בענפים הסחירים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235388" y="6257836"/>
            <a:ext cx="885742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1100" dirty="0"/>
              <a:t>הענפים הסחירים: שירותי היי-טק (ללא שירותי תקשורת) מחקר מדעי ופיתוח; ענפי התעשייה (ללא ענפי הנייר והדפוס וענפי המזון, המשקאות והטבק) והובלה ימית ואווירית. יתר המגזר העסקי הוגדר כענפים  בלתי סחירים. הענפים חקלאות, כרייה וחציבה, פיננסים, מים וחשמל הוחרגו מההשוואה. </a:t>
            </a:r>
          </a:p>
          <a:p>
            <a:r>
              <a:rPr lang="he-IL" sz="1100" dirty="0"/>
              <a:t>מקור: גלעד ברנד, מרכז טאוב | נתונים:  </a:t>
            </a:r>
            <a:r>
              <a:rPr lang="en-US" sz="1100" dirty="0"/>
              <a:t>OECD</a:t>
            </a:r>
          </a:p>
        </p:txBody>
      </p:sp>
    </p:spTree>
    <p:extLst>
      <p:ext uri="{BB962C8B-B14F-4D97-AF65-F5344CB8AC3E}">
        <p14:creationId xmlns:p14="http://schemas.microsoft.com/office/powerpoint/2010/main" val="275212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1143000"/>
          </a:xfrm>
        </p:spPr>
        <p:txBody>
          <a:bodyPr>
            <a:normAutofit/>
          </a:bodyPr>
          <a:lstStyle/>
          <a:p>
            <a:pPr algn="just"/>
            <a:r>
              <a:rPr lang="he-IL" sz="3200" dirty="0"/>
              <a:t>הפריון בענפי המגזר העסקי, ביחס לממוצע מדינות </a:t>
            </a:r>
            <a:r>
              <a:rPr lang="en-US" sz="3200" dirty="0"/>
              <a:t>OECD*</a:t>
            </a:r>
            <a:endParaRPr lang="he-IL" sz="32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1017691"/>
              </p:ext>
            </p:extLst>
          </p:nvPr>
        </p:nvGraphicFramePr>
        <p:xfrm>
          <a:off x="0" y="1295400"/>
          <a:ext cx="9324528" cy="5013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08520" y="6309320"/>
            <a:ext cx="925252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dirty="0"/>
              <a:t>מדגם של 21 מדינות </a:t>
            </a:r>
            <a:r>
              <a:rPr lang="en-US" sz="1400" dirty="0"/>
              <a:t>OECD</a:t>
            </a:r>
            <a:r>
              <a:rPr lang="he-IL" sz="1400" dirty="0"/>
              <a:t>: אוסטרליה, יפן, איטליה, הולנד, סלובניה, לטביה, אוסטריה, שבדיה, פינלנד, יוון, צ'כיה, דנמרק, לוקסמבורג, נורבגיה, גרמניה, הונגריה, ובריטניה.</a:t>
            </a:r>
          </a:p>
          <a:p>
            <a:endParaRPr lang="he-IL" sz="1400" dirty="0"/>
          </a:p>
          <a:p>
            <a:endParaRPr lang="he-IL" sz="1400" dirty="0"/>
          </a:p>
        </p:txBody>
      </p:sp>
    </p:spTree>
    <p:extLst>
      <p:ext uri="{BB962C8B-B14F-4D97-AF65-F5344CB8AC3E}">
        <p14:creationId xmlns:p14="http://schemas.microsoft.com/office/powerpoint/2010/main" val="352013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822451" y="6535797"/>
            <a:ext cx="1351716" cy="30777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400" dirty="0"/>
              <a:t>מקור: </a:t>
            </a:r>
            <a:r>
              <a:rPr lang="en-US" sz="1400" dirty="0"/>
              <a:t>OECD stat</a:t>
            </a:r>
            <a:endParaRPr lang="he-IL" sz="1400" dirty="0"/>
          </a:p>
        </p:txBody>
      </p:sp>
      <p:sp>
        <p:nvSpPr>
          <p:cNvPr id="23" name="Rectangle 22"/>
          <p:cNvSpPr/>
          <p:nvPr/>
        </p:nvSpPr>
        <p:spPr>
          <a:xfrm>
            <a:off x="683568" y="-17743"/>
            <a:ext cx="84916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b="1" dirty="0"/>
              <a:t>רמת המיומנויות של האוכלוסייה בישראל </a:t>
            </a:r>
            <a:endParaRPr lang="en-US" dirty="0"/>
          </a:p>
          <a:p>
            <a:r>
              <a:rPr lang="he-IL" dirty="0"/>
              <a:t>חלוקה לפי </a:t>
            </a:r>
            <a:r>
              <a:rPr lang="he-IL" dirty="0" err="1"/>
              <a:t>עשירוני</a:t>
            </a:r>
            <a:r>
              <a:rPr lang="he-IL" dirty="0"/>
              <a:t> המיומנות במדינות ה-</a:t>
            </a:r>
            <a:r>
              <a:rPr lang="en-US" dirty="0"/>
              <a:t>*OECD</a:t>
            </a:r>
            <a:r>
              <a:rPr lang="he-IL" dirty="0"/>
              <a:t>, גילאי (25-65)</a:t>
            </a:r>
            <a:endParaRPr lang="en-US" dirty="0"/>
          </a:p>
          <a:p>
            <a:endParaRPr lang="he-IL" dirty="0"/>
          </a:p>
        </p:txBody>
      </p:sp>
      <p:grpSp>
        <p:nvGrpSpPr>
          <p:cNvPr id="29" name="קבוצה 21"/>
          <p:cNvGrpSpPr/>
          <p:nvPr/>
        </p:nvGrpSpPr>
        <p:grpSpPr>
          <a:xfrm>
            <a:off x="0" y="905587"/>
            <a:ext cx="9468544" cy="5784098"/>
            <a:chOff x="0" y="0"/>
            <a:chExt cx="5258556" cy="2846466"/>
          </a:xfrm>
        </p:grpSpPr>
        <p:graphicFrame>
          <p:nvGraphicFramePr>
            <p:cNvPr id="30" name="Chart 29"/>
            <p:cNvGraphicFramePr/>
            <p:nvPr>
              <p:extLst>
                <p:ext uri="{D42A27DB-BD31-4B8C-83A1-F6EECF244321}">
                  <p14:modId xmlns:p14="http://schemas.microsoft.com/office/powerpoint/2010/main" val="3497110729"/>
                </p:ext>
              </p:extLst>
            </p:nvPr>
          </p:nvGraphicFramePr>
          <p:xfrm>
            <a:off x="0" y="0"/>
            <a:ext cx="3960201" cy="266019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1" name="TextBox 3">
              <a:extLst>
                <a:ext uri="{FF2B5EF4-FFF2-40B4-BE49-F238E27FC236}">
                  <a16:creationId xmlns="" xmlns:a16="http://schemas.microsoft.com/office/drawing/2014/main" id="{00000000-0008-0000-0600-000004000000}"/>
                </a:ext>
              </a:extLst>
            </p:cNvPr>
            <p:cNvSpPr txBox="1"/>
            <p:nvPr/>
          </p:nvSpPr>
          <p:spPr>
            <a:xfrm>
              <a:off x="770791" y="2623773"/>
              <a:ext cx="2335846" cy="222693"/>
            </a:xfrm>
            <a:prstGeom prst="rect">
              <a:avLst/>
            </a:prstGeom>
            <a:noFill/>
            <a:ln w="9525" cmpd="sng">
              <a:noFill/>
            </a:ln>
            <a:effectLst/>
          </p:spPr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800" b="1" i="0" u="none" strike="noStrike" kern="0" cap="none" spc="0" normalizeH="0" baseline="0" noProof="0">
                  <a:ln>
                    <a:noFill/>
                  </a:ln>
                  <a:solidFill>
                    <a:srgbClr val="4D4D4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עשירון מיומנות במדינות ה-</a:t>
              </a:r>
              <a:r>
                <a:rPr kumimoji="0" lang="en-US" sz="800" b="1" i="0" u="none" strike="noStrike" kern="0" cap="none" spc="0" normalizeH="0" baseline="0" noProof="0">
                  <a:ln>
                    <a:noFill/>
                  </a:ln>
                  <a:solidFill>
                    <a:srgbClr val="4D4D4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OECD</a:t>
              </a: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="" xmlns:a16="http://schemas.microsoft.com/office/drawing/2014/main" id="{00000000-0008-0000-0600-00000C000000}"/>
                </a:ext>
              </a:extLst>
            </p:cNvPr>
            <p:cNvGrpSpPr/>
            <p:nvPr/>
          </p:nvGrpSpPr>
          <p:grpSpPr>
            <a:xfrm>
              <a:off x="3751385" y="854315"/>
              <a:ext cx="1507171" cy="814998"/>
              <a:chOff x="3751385" y="854315"/>
              <a:chExt cx="1331325" cy="878257"/>
            </a:xfrm>
          </p:grpSpPr>
          <p:sp>
            <p:nvSpPr>
              <p:cNvPr id="34" name="TextBox 6">
                <a:extLst>
                  <a:ext uri="{FF2B5EF4-FFF2-40B4-BE49-F238E27FC236}">
                    <a16:creationId xmlns="" xmlns:a16="http://schemas.microsoft.com/office/drawing/2014/main" id="{00000000-0008-0000-0600-000007000000}"/>
                  </a:ext>
                </a:extLst>
              </p:cNvPr>
              <p:cNvSpPr txBox="1"/>
              <p:nvPr/>
            </p:nvSpPr>
            <p:spPr>
              <a:xfrm>
                <a:off x="3751385" y="854315"/>
                <a:ext cx="1331325" cy="360000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עובדים ישראלים </a:t>
                </a:r>
                <a:r>
                  <a:rPr kumimoji="0" lang="he-IL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רבים </a:t>
                </a:r>
                <a:r>
                  <a:rPr kumimoji="0" lang="he-IL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יותר</a:t>
                </a:r>
                <a:r>
                  <a:rPr kumimoji="0" lang="he-IL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he-IL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באותה רמת הישגים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D4D4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5" name="TextBox 8">
                <a:extLst>
                  <a:ext uri="{FF2B5EF4-FFF2-40B4-BE49-F238E27FC236}">
                    <a16:creationId xmlns="" xmlns:a16="http://schemas.microsoft.com/office/drawing/2014/main" id="{00000000-0008-0000-0600-000009000000}"/>
                  </a:ext>
                </a:extLst>
              </p:cNvPr>
              <p:cNvSpPr txBox="1"/>
              <p:nvPr/>
            </p:nvSpPr>
            <p:spPr>
              <a:xfrm>
                <a:off x="3751385" y="1372572"/>
                <a:ext cx="1331325" cy="360000"/>
              </a:xfrm>
              <a:prstGeom prst="rect">
                <a:avLst/>
              </a:prstGeom>
              <a:noFill/>
              <a:ln w="9525" cmpd="sng">
                <a:noFill/>
              </a:ln>
              <a:effectLst/>
            </p:spPr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he-IL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עובדים ישראלים </a:t>
                </a:r>
                <a:r>
                  <a:rPr kumimoji="0" lang="he-IL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מעטים </a:t>
                </a:r>
                <a:r>
                  <a:rPr kumimoji="0" lang="he-IL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יותר</a:t>
                </a:r>
                <a:r>
                  <a:rPr kumimoji="0" lang="he-IL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he-IL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באותה רמת הישגים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4D4D4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36" name="Straight Arrow Connector 35">
                <a:extLst>
                  <a:ext uri="{FF2B5EF4-FFF2-40B4-BE49-F238E27FC236}">
                    <a16:creationId xmlns="" xmlns:a16="http://schemas.microsoft.com/office/drawing/2014/main" id="{00000000-0008-0000-0600-00000B000000}"/>
                  </a:ext>
                </a:extLst>
              </p:cNvPr>
              <p:cNvCxnSpPr/>
              <p:nvPr/>
            </p:nvCxnSpPr>
            <p:spPr>
              <a:xfrm>
                <a:off x="4142944" y="1158293"/>
                <a:ext cx="5999" cy="261014"/>
              </a:xfrm>
              <a:prstGeom prst="straightConnector1">
                <a:avLst/>
              </a:prstGeom>
              <a:noFill/>
              <a:ln w="12700" cap="flat" cmpd="sng" algn="ctr">
                <a:solidFill>
                  <a:srgbClr val="96486B"/>
                </a:solidFill>
                <a:prstDash val="solid"/>
                <a:headEnd type="triangle"/>
                <a:tailEnd type="triangle"/>
              </a:ln>
              <a:effectLst/>
            </p:spPr>
          </p:cxnSp>
        </p:grpSp>
        <p:cxnSp>
          <p:nvCxnSpPr>
            <p:cNvPr id="33" name="Straight Connector 32">
              <a:extLst>
                <a:ext uri="{FF2B5EF4-FFF2-40B4-BE49-F238E27FC236}">
                  <a16:creationId xmlns="" xmlns:a16="http://schemas.microsoft.com/office/drawing/2014/main" id="{00000000-0008-0000-0600-000006000000}"/>
                </a:ext>
              </a:extLst>
            </p:cNvPr>
            <p:cNvCxnSpPr/>
            <p:nvPr/>
          </p:nvCxnSpPr>
          <p:spPr>
            <a:xfrm flipV="1">
              <a:off x="375959" y="1287699"/>
              <a:ext cx="3510392" cy="8938"/>
            </a:xfrm>
            <a:prstGeom prst="line">
              <a:avLst/>
            </a:prstGeom>
            <a:noFill/>
            <a:ln w="19050" cap="flat" cmpd="sng" algn="ctr">
              <a:solidFill>
                <a:srgbClr val="96486B"/>
              </a:solidFill>
              <a:prstDash val="soli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51046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Custom 3">
    <a:dk1>
      <a:sysClr val="windowText" lastClr="000000"/>
    </a:dk1>
    <a:lt1>
      <a:sysClr val="window" lastClr="FFFFFF"/>
    </a:lt1>
    <a:dk2>
      <a:srgbClr val="4D4D4F"/>
    </a:dk2>
    <a:lt2>
      <a:srgbClr val="E7E6E6"/>
    </a:lt2>
    <a:accent1>
      <a:srgbClr val="485F88"/>
    </a:accent1>
    <a:accent2>
      <a:srgbClr val="379A9F"/>
    </a:accent2>
    <a:accent3>
      <a:srgbClr val="87D1D5"/>
    </a:accent3>
    <a:accent4>
      <a:srgbClr val="FFC000"/>
    </a:accent4>
    <a:accent5>
      <a:srgbClr val="939598"/>
    </a:accent5>
    <a:accent6>
      <a:srgbClr val="77B032"/>
    </a:accent6>
    <a:hlink>
      <a:srgbClr val="22487F"/>
    </a:hlink>
    <a:folHlink>
      <a:srgbClr val="B37AB4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Custom 3">
    <a:dk1>
      <a:sysClr val="windowText" lastClr="000000"/>
    </a:dk1>
    <a:lt1>
      <a:sysClr val="window" lastClr="FFFFFF"/>
    </a:lt1>
    <a:dk2>
      <a:srgbClr val="4D4D4F"/>
    </a:dk2>
    <a:lt2>
      <a:srgbClr val="E7E6E6"/>
    </a:lt2>
    <a:accent1>
      <a:srgbClr val="485F88"/>
    </a:accent1>
    <a:accent2>
      <a:srgbClr val="379A9F"/>
    </a:accent2>
    <a:accent3>
      <a:srgbClr val="87D1D5"/>
    </a:accent3>
    <a:accent4>
      <a:srgbClr val="FFC000"/>
    </a:accent4>
    <a:accent5>
      <a:srgbClr val="939598"/>
    </a:accent5>
    <a:accent6>
      <a:srgbClr val="77B032"/>
    </a:accent6>
    <a:hlink>
      <a:srgbClr val="22487F"/>
    </a:hlink>
    <a:folHlink>
      <a:srgbClr val="B37AB4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Custom 3">
    <a:dk1>
      <a:sysClr val="windowText" lastClr="000000"/>
    </a:dk1>
    <a:lt1>
      <a:sysClr val="window" lastClr="FFFFFF"/>
    </a:lt1>
    <a:dk2>
      <a:srgbClr val="4D4D4F"/>
    </a:dk2>
    <a:lt2>
      <a:srgbClr val="E7E6E6"/>
    </a:lt2>
    <a:accent1>
      <a:srgbClr val="485F88"/>
    </a:accent1>
    <a:accent2>
      <a:srgbClr val="379A9F"/>
    </a:accent2>
    <a:accent3>
      <a:srgbClr val="87D1D5"/>
    </a:accent3>
    <a:accent4>
      <a:srgbClr val="FFC000"/>
    </a:accent4>
    <a:accent5>
      <a:srgbClr val="939598"/>
    </a:accent5>
    <a:accent6>
      <a:srgbClr val="77B032"/>
    </a:accent6>
    <a:hlink>
      <a:srgbClr val="22487F"/>
    </a:hlink>
    <a:folHlink>
      <a:srgbClr val="B37AB4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מסמך" ma:contentTypeID="0x0101003938928C2EE15146AFEC6527D0FF9201" ma:contentTypeVersion="1" ma:contentTypeDescription="צור מסמך חדש." ma:contentTypeScope="" ma:versionID="dd2e889350f60607b32dd65ff8bbb292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75d0be1c5bbf6cd520794c7c6a473994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מתזמן תאריך התחלה" ma:description="'מתזמן תאריך התחלה' הוא עמודת אתר שיוצרת תכונת הפרסום. היא משמשת לציון התאריך והשעה שבהם יופיע הדף לראשונה בפני מבקרי האתר." ma:hidden="true" ma:internalName="PublishingStartDate">
      <xsd:simpleType>
        <xsd:restriction base="dms:Unknown"/>
      </xsd:simpleType>
    </xsd:element>
    <xsd:element name="PublishingExpirationDate" ma:index="9" nillable="true" ma:displayName="מתזמן תאריך סיום" ma:description="'תזמון תאריך הסיום' הוא עמודת אתר שיוצרת תכונת הפרסום. היא משמשת לציון התאריך והשעה שבהם הדף לא יופיע עוד בפני מבקרי האתר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סוג תוכן"/>
        <xsd:element ref="dc:title" minOccurs="0" maxOccurs="1" ma:index="4" ma:displayName="כותרת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B7A50642-DA0C-4AC4-A05C-5620C129560E}"/>
</file>

<file path=customXml/itemProps2.xml><?xml version="1.0" encoding="utf-8"?>
<ds:datastoreItem xmlns:ds="http://schemas.openxmlformats.org/officeDocument/2006/customXml" ds:itemID="{2C6B1B70-2CCB-4330-A0A4-4D68DBD514B6}"/>
</file>

<file path=customXml/itemProps3.xml><?xml version="1.0" encoding="utf-8"?>
<ds:datastoreItem xmlns:ds="http://schemas.openxmlformats.org/officeDocument/2006/customXml" ds:itemID="{5656D9D5-05F4-4313-B416-AF003D358AA1}"/>
</file>

<file path=docProps/app.xml><?xml version="1.0" encoding="utf-8"?>
<Properties xmlns="http://schemas.openxmlformats.org/officeDocument/2006/extended-properties" xmlns:vt="http://schemas.openxmlformats.org/officeDocument/2006/docPropsVTypes">
  <TotalTime>1636</TotalTime>
  <Words>727</Words>
  <Application>Microsoft Office PowerPoint</Application>
  <PresentationFormat>On-screen Show (4:3)</PresentationFormat>
  <Paragraphs>101</Paragraphs>
  <Slides>15</Slides>
  <Notes>3</Notes>
  <HiddenSlides>7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היצוא והיבוא כ-% מהתוצר  מחירים שוטפים</vt:lpstr>
      <vt:lpstr>היצוא, היבוא והתוצר במחירים קבועים   </vt:lpstr>
      <vt:lpstr>ההשקעות ושיעור הגידול של האוכלוסייה  </vt:lpstr>
      <vt:lpstr>PowerPoint Presentation</vt:lpstr>
      <vt:lpstr>PowerPoint Presentation</vt:lpstr>
      <vt:lpstr>פתרונות אפשריים</vt:lpstr>
      <vt:lpstr>PowerPoint Presentation</vt:lpstr>
      <vt:lpstr>שקפים נוספים </vt:lpstr>
      <vt:lpstr>PowerPoint Presentation</vt:lpstr>
      <vt:lpstr>PowerPoint Presentation</vt:lpstr>
      <vt:lpstr>חלקם של הענפים המייצאים ושל הענפים המקומיים בתוצר ובתעסוקה,  המגזר העסקי</vt:lpstr>
      <vt:lpstr>PowerPoint Presentation</vt:lpstr>
      <vt:lpstr>הפריון בענפי המגזר העסקי, ביחס לממוצע מדינות OECD*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Gilad Brand</dc:creator>
  <cp:lastModifiedBy>Gilad Brand</cp:lastModifiedBy>
  <cp:revision>38</cp:revision>
  <dcterms:created xsi:type="dcterms:W3CDTF">2019-01-09T11:36:01Z</dcterms:created>
  <dcterms:modified xsi:type="dcterms:W3CDTF">2019-01-10T15:19:21Z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0x0101003938928C2EE15146AFEC6527D0FF9201</vt:lpwstr>
  </property>
</Properties>
</file>