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762" r:id="rId1"/>
  </p:sldMasterIdLst>
  <p:sldIdLst>
    <p:sldId id="256" r:id="rId2"/>
    <p:sldId id="257" r:id="rId3"/>
    <p:sldId id="259" r:id="rId4"/>
    <p:sldId id="260" r:id="rId5"/>
    <p:sldId id="261" r:id="rId6"/>
    <p:sldId id="263" r:id="rId7"/>
    <p:sldId id="262" r:id="rId8"/>
    <p:sldId id="265" r:id="rId9"/>
    <p:sldId id="264" r:id="rId10"/>
  </p:sldIdLst>
  <p:sldSz cx="12192000" cy="6858000"/>
  <p:notesSz cx="6797675" cy="9929813"/>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99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84986" autoAdjust="0"/>
    <p:restoredTop sz="94660"/>
  </p:normalViewPr>
  <p:slideViewPr>
    <p:cSldViewPr snapToGrid="0">
      <p:cViewPr varScale="1">
        <p:scale>
          <a:sx n="112" d="100"/>
          <a:sy n="112" d="100"/>
        </p:scale>
        <p:origin x="552"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1100051" y="4455620"/>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02AC24A9-CCB6-4F8D-B8DB-C2F3692CFA5A}" type="datetimeFigureOut">
              <a:rPr lang="en-US" smtClean="0"/>
              <a:t>1/27/2025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2DC25EE-239B-4C5F-AAD1-255A7D5F1EE2}" type="slidenum">
              <a:rPr lang="en-US" smtClean="0"/>
              <a:t>‹#›</a:t>
            </a:fld>
            <a:endParaRPr lang="en-US" dirty="0"/>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2252790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2AC24A9-CCB6-4F8D-B8DB-C2F3692CFA5A}" type="datetimeFigureOut">
              <a:rPr lang="en-US" smtClean="0"/>
              <a:t>1/27/2025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2DC25EE-239B-4C5F-AAD1-255A7D5F1EE2}" type="slidenum">
              <a:rPr lang="en-US" smtClean="0"/>
              <a:t>‹#›</a:t>
            </a:fld>
            <a:endParaRPr lang="en-US" dirty="0"/>
          </a:p>
        </p:txBody>
      </p:sp>
    </p:spTree>
    <p:extLst>
      <p:ext uri="{BB962C8B-B14F-4D97-AF65-F5344CB8AC3E}">
        <p14:creationId xmlns:p14="http://schemas.microsoft.com/office/powerpoint/2010/main" val="152792239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4778"/>
            <a:ext cx="2628900" cy="5757421"/>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414778"/>
            <a:ext cx="7734300" cy="5757422"/>
          </a:xfrm>
        </p:spPr>
        <p:txBody>
          <a:bodyPr vert="eaVert" lIns="45720" tIns="0" rIns="45720" bIns="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2AC24A9-CCB6-4F8D-B8DB-C2F3692CFA5A}" type="datetimeFigureOut">
              <a:rPr lang="en-US" smtClean="0"/>
              <a:t>1/27/2025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2DC25EE-239B-4C5F-AAD1-255A7D5F1EE2}" type="slidenum">
              <a:rPr lang="en-US" smtClean="0"/>
              <a:t>‹#›</a:t>
            </a:fld>
            <a:endParaRPr lang="en-US" dirty="0"/>
          </a:p>
        </p:txBody>
      </p:sp>
    </p:spTree>
    <p:extLst>
      <p:ext uri="{BB962C8B-B14F-4D97-AF65-F5344CB8AC3E}">
        <p14:creationId xmlns:p14="http://schemas.microsoft.com/office/powerpoint/2010/main" val="4434200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2AC24A9-CCB6-4F8D-B8DB-C2F3692CFA5A}" type="datetimeFigureOut">
              <a:rPr lang="en-US" smtClean="0"/>
              <a:t>1/27/2025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2DC25EE-239B-4C5F-AAD1-255A7D5F1EE2}" type="slidenum">
              <a:rPr lang="en-US" smtClean="0"/>
              <a:t>‹#›</a:t>
            </a:fld>
            <a:endParaRPr lang="en-US" dirty="0"/>
          </a:p>
        </p:txBody>
      </p:sp>
    </p:spTree>
    <p:extLst>
      <p:ext uri="{BB962C8B-B14F-4D97-AF65-F5344CB8AC3E}">
        <p14:creationId xmlns:p14="http://schemas.microsoft.com/office/powerpoint/2010/main" val="6507294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02AC24A9-CCB6-4F8D-B8DB-C2F3692CFA5A}" type="datetimeFigureOut">
              <a:rPr lang="en-US" smtClean="0"/>
              <a:t>1/27/2025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2DC25EE-239B-4C5F-AAD1-255A7D5F1EE2}" type="slidenum">
              <a:rPr lang="en-US" smtClean="0"/>
              <a:t>‹#›</a:t>
            </a:fld>
            <a:endParaRPr lang="en-US" dirty="0"/>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992581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097279" y="1845734"/>
            <a:ext cx="4937760" cy="402336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2AC24A9-CCB6-4F8D-B8DB-C2F3692CFA5A}" type="datetimeFigureOut">
              <a:rPr lang="en-US" smtClean="0"/>
              <a:t>1/27/2025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2DC25EE-239B-4C5F-AAD1-255A7D5F1EE2}" type="slidenum">
              <a:rPr lang="en-US" smtClean="0"/>
              <a:t>‹#›</a:t>
            </a:fld>
            <a:endParaRPr lang="en-US" dirty="0"/>
          </a:p>
        </p:txBody>
      </p:sp>
    </p:spTree>
    <p:extLst>
      <p:ext uri="{BB962C8B-B14F-4D97-AF65-F5344CB8AC3E}">
        <p14:creationId xmlns:p14="http://schemas.microsoft.com/office/powerpoint/2010/main" val="1822039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097280" y="2582334"/>
            <a:ext cx="4937760" cy="33782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217920" y="2582334"/>
            <a:ext cx="4937760" cy="33782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02AC24A9-CCB6-4F8D-B8DB-C2F3692CFA5A}" type="datetimeFigureOut">
              <a:rPr lang="en-US" smtClean="0"/>
              <a:t>1/27/2025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B2DC25EE-239B-4C5F-AAD1-255A7D5F1EE2}" type="slidenum">
              <a:rPr lang="en-US" smtClean="0"/>
              <a:t>‹#›</a:t>
            </a:fld>
            <a:endParaRPr lang="en-US" dirty="0"/>
          </a:p>
        </p:txBody>
      </p:sp>
    </p:spTree>
    <p:extLst>
      <p:ext uri="{BB962C8B-B14F-4D97-AF65-F5344CB8AC3E}">
        <p14:creationId xmlns:p14="http://schemas.microsoft.com/office/powerpoint/2010/main" val="20843895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02AC24A9-CCB6-4F8D-B8DB-C2F3692CFA5A}" type="datetimeFigureOut">
              <a:rPr lang="en-US" smtClean="0"/>
              <a:t>1/27/2025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B2DC25EE-239B-4C5F-AAD1-255A7D5F1EE2}" type="slidenum">
              <a:rPr lang="en-US" smtClean="0"/>
              <a:t>‹#›</a:t>
            </a:fld>
            <a:endParaRPr lang="en-US" dirty="0"/>
          </a:p>
        </p:txBody>
      </p:sp>
    </p:spTree>
    <p:extLst>
      <p:ext uri="{BB962C8B-B14F-4D97-AF65-F5344CB8AC3E}">
        <p14:creationId xmlns:p14="http://schemas.microsoft.com/office/powerpoint/2010/main" val="187986144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02AC24A9-CCB6-4F8D-B8DB-C2F3692CFA5A}" type="datetimeFigureOut">
              <a:rPr lang="en-US" smtClean="0"/>
              <a:t>1/27/2025</a:t>
            </a:fld>
            <a:endParaRPr lang="en-US" dirty="0"/>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US" dirty="0"/>
          </a:p>
        </p:txBody>
      </p:sp>
      <p:sp>
        <p:nvSpPr>
          <p:cNvPr id="9" name="Slide Number Placeholder 8"/>
          <p:cNvSpPr>
            <a:spLocks noGrp="1"/>
          </p:cNvSpPr>
          <p:nvPr>
            <p:ph type="sldNum" sz="quarter" idx="12"/>
          </p:nvPr>
        </p:nvSpPr>
        <p:spPr/>
        <p:txBody>
          <a:bodyPr/>
          <a:lstStyle/>
          <a:p>
            <a:fld id="{B2DC25EE-239B-4C5F-AAD1-255A7D5F1EE2}" type="slidenum">
              <a:rPr lang="en-US" smtClean="0"/>
              <a:t>‹#›</a:t>
            </a:fld>
            <a:endParaRPr lang="en-US" dirty="0"/>
          </a:p>
        </p:txBody>
      </p:sp>
    </p:spTree>
    <p:extLst>
      <p:ext uri="{BB962C8B-B14F-4D97-AF65-F5344CB8AC3E}">
        <p14:creationId xmlns:p14="http://schemas.microsoft.com/office/powerpoint/2010/main" val="417344580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02AC24A9-CCB6-4F8D-B8DB-C2F3692CFA5A}" type="datetimeFigureOut">
              <a:rPr lang="en-US" smtClean="0"/>
              <a:t>1/27/2025</a:t>
            </a:fld>
            <a:endParaRPr lang="en-US" dirty="0"/>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en-US" dirty="0"/>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B2DC25EE-239B-4C5F-AAD1-255A7D5F1EE2}" type="slidenum">
              <a:rPr lang="en-US" smtClean="0"/>
              <a:t>‹#›</a:t>
            </a:fld>
            <a:endParaRPr lang="en-US" dirty="0"/>
          </a:p>
        </p:txBody>
      </p:sp>
    </p:spTree>
    <p:extLst>
      <p:ext uri="{BB962C8B-B14F-4D97-AF65-F5344CB8AC3E}">
        <p14:creationId xmlns:p14="http://schemas.microsoft.com/office/powerpoint/2010/main" val="305191114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264" cy="822960"/>
          </a:xfrm>
        </p:spPr>
        <p:txBody>
          <a:bodyPr lIns="91440" tIns="0" rIns="91440" bIns="0" anchor="b">
            <a:noAutofit/>
          </a:bodyPr>
          <a:lstStyle>
            <a:lvl1pPr>
              <a:defRPr sz="3600" b="0">
                <a:solidFill>
                  <a:srgbClr val="FFFFFF"/>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15" y="0"/>
            <a:ext cx="12191985"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p:cNvSpPr>
            <a:spLocks noGrp="1"/>
          </p:cNvSpPr>
          <p:nvPr>
            <p:ph type="body" sz="half" idx="2"/>
          </p:nvPr>
        </p:nvSpPr>
        <p:spPr>
          <a:xfrm>
            <a:off x="1097280" y="5907023"/>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02AC24A9-CCB6-4F8D-B8DB-C2F3692CFA5A}" type="datetimeFigureOut">
              <a:rPr lang="en-US" smtClean="0"/>
              <a:t>1/27/2025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2DC25EE-239B-4C5F-AAD1-255A7D5F1EE2}" type="slidenum">
              <a:rPr lang="en-US" smtClean="0"/>
              <a:t>‹#›</a:t>
            </a:fld>
            <a:endParaRPr lang="en-US" dirty="0"/>
          </a:p>
        </p:txBody>
      </p:sp>
    </p:spTree>
    <p:extLst>
      <p:ext uri="{BB962C8B-B14F-4D97-AF65-F5344CB8AC3E}">
        <p14:creationId xmlns:p14="http://schemas.microsoft.com/office/powerpoint/2010/main" val="24587396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02AC24A9-CCB6-4F8D-B8DB-C2F3692CFA5A}" type="datetimeFigureOut">
              <a:rPr lang="en-US" smtClean="0"/>
              <a:t>1/27/2025</a:t>
            </a:fld>
            <a:endParaRPr lang="en-US" dirty="0"/>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US" dirty="0"/>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B2DC25EE-239B-4C5F-AAD1-255A7D5F1EE2}" type="slidenum">
              <a:rPr lang="en-US" smtClean="0"/>
              <a:t>‹#›</a:t>
            </a:fld>
            <a:endParaRPr lang="en-US" dirty="0"/>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58286663"/>
      </p:ext>
    </p:extLst>
  </p:cSld>
  <p:clrMap bg1="lt1" tx1="dk1" bg2="lt2" tx2="dk2" accent1="accent1" accent2="accent2" accent3="accent3" accent4="accent4" accent5="accent5" accent6="accent6" hlink="hlink" folHlink="folHlink"/>
  <p:sldLayoutIdLst>
    <p:sldLayoutId id="2147483763" r:id="rId1"/>
    <p:sldLayoutId id="2147483764" r:id="rId2"/>
    <p:sldLayoutId id="2147483765" r:id="rId3"/>
    <p:sldLayoutId id="2147483766" r:id="rId4"/>
    <p:sldLayoutId id="2147483767" r:id="rId5"/>
    <p:sldLayoutId id="2147483768" r:id="rId6"/>
    <p:sldLayoutId id="2147483769" r:id="rId7"/>
    <p:sldLayoutId id="2147483770" r:id="rId8"/>
    <p:sldLayoutId id="2147483771" r:id="rId9"/>
    <p:sldLayoutId id="2147483772" r:id="rId10"/>
    <p:sldLayoutId id="2147483773" r:id="rId11"/>
  </p:sldLayoutIdLst>
  <p:txStyles>
    <p:titleStyle>
      <a:lvl1pPr algn="l" defTabSz="914400" rtl="1"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r" defTabSz="914400" rtl="1"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r" defTabSz="914400" rtl="1"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r" defTabSz="914400" rtl="1"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r" defTabSz="914400" rtl="1"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r" defTabSz="914400" rtl="1"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r" defTabSz="914400" rtl="1"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r" defTabSz="914400" rtl="1"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r" defTabSz="914400" rtl="1"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r" defTabSz="914400" rtl="1"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5B853681-1A5C-4B08-8CFA-26BA1378CC3E}"/>
              </a:ext>
            </a:extLst>
          </p:cNvPr>
          <p:cNvSpPr>
            <a:spLocks noGrp="1"/>
          </p:cNvSpPr>
          <p:nvPr>
            <p:ph type="ctrTitle"/>
          </p:nvPr>
        </p:nvSpPr>
        <p:spPr>
          <a:xfrm>
            <a:off x="4878299" y="2658359"/>
            <a:ext cx="4350541" cy="1941921"/>
          </a:xfrm>
        </p:spPr>
        <p:txBody>
          <a:bodyPr anchor="b">
            <a:noAutofit/>
          </a:bodyPr>
          <a:lstStyle/>
          <a:p>
            <a:r>
              <a:rPr lang="en-US" sz="2200" b="1" dirty="0">
                <a:latin typeface="Aharoni" panose="02010803020104030203" pitchFamily="2" charset="-79"/>
                <a:cs typeface="Aharoni" panose="02010803020104030203" pitchFamily="2" charset="-79"/>
              </a:rPr>
              <a:t>ALEX MINTZ</a:t>
            </a:r>
            <a:br>
              <a:rPr lang="en-US" sz="2200" b="0" dirty="0"/>
            </a:br>
            <a:r>
              <a:rPr lang="en-US" sz="2200" b="0" dirty="0"/>
              <a:t>IDC Herzliya</a:t>
            </a:r>
            <a:br>
              <a:rPr lang="en-US" sz="2200" b="0" dirty="0"/>
            </a:br>
            <a:r>
              <a:rPr lang="en-US" sz="2200" b="1" dirty="0">
                <a:latin typeface="Aharoni" panose="02010803020104030203" pitchFamily="2" charset="-79"/>
                <a:cs typeface="Aharoni" panose="02010803020104030203" pitchFamily="2" charset="-79"/>
              </a:rPr>
              <a:t>NICHOLAS A. VALENTINO</a:t>
            </a:r>
            <a:br>
              <a:rPr lang="en-US" sz="2200" b="0" dirty="0"/>
            </a:br>
            <a:r>
              <a:rPr lang="en-US" sz="2200" b="0" dirty="0"/>
              <a:t>University of Michigan</a:t>
            </a:r>
            <a:br>
              <a:rPr lang="en-US" sz="2200" b="0" dirty="0"/>
            </a:br>
            <a:r>
              <a:rPr lang="en-US" sz="2200" b="1" dirty="0">
                <a:latin typeface="Aharoni" panose="02010803020104030203" pitchFamily="2" charset="-79"/>
                <a:cs typeface="Aharoni" panose="02010803020104030203" pitchFamily="2" charset="-79"/>
              </a:rPr>
              <a:t>CARLY WAYNE</a:t>
            </a:r>
            <a:br>
              <a:rPr lang="en-US" sz="2200" b="0" dirty="0"/>
            </a:br>
            <a:r>
              <a:rPr lang="en-US" sz="2200" b="0" dirty="0"/>
              <a:t>Washington University in St Louis</a:t>
            </a:r>
            <a:endParaRPr lang="he-IL" sz="2200" dirty="0"/>
          </a:p>
        </p:txBody>
      </p:sp>
      <p:sp>
        <p:nvSpPr>
          <p:cNvPr id="4" name="כותרת 1">
            <a:extLst>
              <a:ext uri="{FF2B5EF4-FFF2-40B4-BE49-F238E27FC236}">
                <a16:creationId xmlns:a16="http://schemas.microsoft.com/office/drawing/2014/main" id="{5CBB19BA-EE2D-47C4-B973-7279FD328DD5}"/>
              </a:ext>
            </a:extLst>
          </p:cNvPr>
          <p:cNvSpPr txBox="1">
            <a:spLocks/>
          </p:cNvSpPr>
          <p:nvPr/>
        </p:nvSpPr>
        <p:spPr>
          <a:xfrm>
            <a:off x="1304127" y="434855"/>
            <a:ext cx="9144000" cy="2168636"/>
          </a:xfrm>
          <a:prstGeom prst="rect">
            <a:avLst/>
          </a:prstGeom>
        </p:spPr>
        <p:txBody>
          <a:bodyPr vert="horz" lIns="91440" tIns="45720" rIns="91440" bIns="45720" rtlCol="1" anchor="b">
            <a:normAutofit/>
          </a:bodyPr>
          <a:lstStyle>
            <a:lvl1pPr algn="ctr" defTabSz="914400" rtl="1" eaLnBrk="1" latinLnBrk="0" hangingPunct="1">
              <a:lnSpc>
                <a:spcPct val="90000"/>
              </a:lnSpc>
              <a:spcBef>
                <a:spcPct val="0"/>
              </a:spcBef>
              <a:buNone/>
              <a:defRPr sz="6000" kern="1200">
                <a:solidFill>
                  <a:schemeClr val="tx1"/>
                </a:solidFill>
                <a:latin typeface="+mj-lt"/>
                <a:ea typeface="+mj-ea"/>
                <a:cs typeface="+mj-cs"/>
              </a:defRPr>
            </a:lvl1pPr>
          </a:lstStyle>
          <a:p>
            <a:pPr>
              <a:spcAft>
                <a:spcPts val="600"/>
              </a:spcAft>
            </a:pPr>
            <a:r>
              <a:rPr lang="en-US" b="1" dirty="0"/>
              <a:t>Behavioral Political Science</a:t>
            </a:r>
            <a:endParaRPr lang="he-IL" b="1" dirty="0"/>
          </a:p>
        </p:txBody>
      </p:sp>
      <p:pic>
        <p:nvPicPr>
          <p:cNvPr id="6" name="תמונה 5">
            <a:extLst>
              <a:ext uri="{FF2B5EF4-FFF2-40B4-BE49-F238E27FC236}">
                <a16:creationId xmlns:a16="http://schemas.microsoft.com/office/drawing/2014/main" id="{2EC16703-842A-4F32-8836-36F2C7236F5C}"/>
              </a:ext>
            </a:extLst>
          </p:cNvPr>
          <p:cNvPicPr>
            <a:picLocks noChangeAspect="1"/>
          </p:cNvPicPr>
          <p:nvPr/>
        </p:nvPicPr>
        <p:blipFill>
          <a:blip r:embed="rId2"/>
          <a:stretch>
            <a:fillRect/>
          </a:stretch>
        </p:blipFill>
        <p:spPr>
          <a:xfrm>
            <a:off x="481029" y="4853153"/>
            <a:ext cx="4732713" cy="1108909"/>
          </a:xfrm>
          <a:prstGeom prst="rect">
            <a:avLst/>
          </a:prstGeom>
        </p:spPr>
      </p:pic>
      <p:sp>
        <p:nvSpPr>
          <p:cNvPr id="5" name="תיבת טקסט 4">
            <a:extLst>
              <a:ext uri="{FF2B5EF4-FFF2-40B4-BE49-F238E27FC236}">
                <a16:creationId xmlns:a16="http://schemas.microsoft.com/office/drawing/2014/main" id="{9C395091-2C2C-134F-B3F0-DAE18C2F8B7B}"/>
              </a:ext>
            </a:extLst>
          </p:cNvPr>
          <p:cNvSpPr txBox="1"/>
          <p:nvPr/>
        </p:nvSpPr>
        <p:spPr>
          <a:xfrm>
            <a:off x="4230169" y="5893956"/>
            <a:ext cx="3495230" cy="738664"/>
          </a:xfrm>
          <a:prstGeom prst="rect">
            <a:avLst/>
          </a:prstGeom>
          <a:noFill/>
        </p:spPr>
        <p:txBody>
          <a:bodyPr wrap="square" rtlCol="1">
            <a:spAutoFit/>
          </a:bodyPr>
          <a:lstStyle/>
          <a:p>
            <a:pPr algn="ctr"/>
            <a:r>
              <a:rPr lang="en-US" sz="1400" dirty="0"/>
              <a:t>Presented at the Israel Political Science Association Annual Meeting,</a:t>
            </a:r>
            <a:br>
              <a:rPr lang="en-US" sz="1400" dirty="0"/>
            </a:br>
            <a:r>
              <a:rPr lang="en-US" sz="1400" dirty="0"/>
              <a:t> 2021/22</a:t>
            </a:r>
            <a:endParaRPr lang="he-IL" sz="1400" dirty="0"/>
          </a:p>
        </p:txBody>
      </p:sp>
    </p:spTree>
    <p:extLst>
      <p:ext uri="{BB962C8B-B14F-4D97-AF65-F5344CB8AC3E}">
        <p14:creationId xmlns:p14="http://schemas.microsoft.com/office/powerpoint/2010/main" val="268495581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5B853681-1A5C-4B08-8CFA-26BA1378CC3E}"/>
              </a:ext>
            </a:extLst>
          </p:cNvPr>
          <p:cNvSpPr>
            <a:spLocks noGrp="1"/>
          </p:cNvSpPr>
          <p:nvPr>
            <p:ph type="ctrTitle"/>
          </p:nvPr>
        </p:nvSpPr>
        <p:spPr>
          <a:xfrm>
            <a:off x="1394687" y="2143240"/>
            <a:ext cx="10012638" cy="1004414"/>
          </a:xfrm>
          <a:ln>
            <a:solidFill>
              <a:schemeClr val="bg1"/>
            </a:solidFill>
          </a:ln>
        </p:spPr>
        <p:txBody>
          <a:bodyPr anchor="b">
            <a:noAutofit/>
          </a:bodyPr>
          <a:lstStyle/>
          <a:p>
            <a:r>
              <a:rPr lang="en-US" sz="2100" b="0" dirty="0">
                <a:latin typeface="+mn-lt"/>
                <a:ea typeface="+mn-ea"/>
                <a:cs typeface="+mn-cs"/>
              </a:rPr>
              <a:t>These approaches, which we refer to collectively as BPS, can help explain the many deviations we see in political attitudes, political decision-making, and political behavior that are often predicted from the dominant, alternative approach to understanding politics: Rational Choice.</a:t>
            </a:r>
            <a:r>
              <a:rPr lang="he-IL" sz="2100" b="0" dirty="0">
                <a:latin typeface="+mn-lt"/>
                <a:ea typeface="+mn-ea"/>
                <a:cs typeface="+mn-cs"/>
              </a:rPr>
              <a:t> </a:t>
            </a:r>
          </a:p>
        </p:txBody>
      </p:sp>
      <p:sp>
        <p:nvSpPr>
          <p:cNvPr id="4" name="כותרת 1">
            <a:extLst>
              <a:ext uri="{FF2B5EF4-FFF2-40B4-BE49-F238E27FC236}">
                <a16:creationId xmlns:a16="http://schemas.microsoft.com/office/drawing/2014/main" id="{5CBB19BA-EE2D-47C4-B973-7279FD328DD5}"/>
              </a:ext>
            </a:extLst>
          </p:cNvPr>
          <p:cNvSpPr txBox="1">
            <a:spLocks/>
          </p:cNvSpPr>
          <p:nvPr/>
        </p:nvSpPr>
        <p:spPr>
          <a:xfrm>
            <a:off x="1394688" y="1172654"/>
            <a:ext cx="10012638" cy="548043"/>
          </a:xfrm>
          <a:prstGeom prst="rect">
            <a:avLst/>
          </a:prstGeom>
          <a:ln>
            <a:solidFill>
              <a:schemeClr val="bg1"/>
            </a:solidFill>
          </a:ln>
        </p:spPr>
        <p:txBody>
          <a:bodyPr vert="horz" lIns="91440" tIns="45720" rIns="91440" bIns="45720" rtlCol="1" anchor="b">
            <a:noAutofit/>
          </a:bodyPr>
          <a:lstStyle>
            <a:lvl1pPr algn="ctr" defTabSz="914400" rtl="1" eaLnBrk="1" latinLnBrk="0" hangingPunct="1">
              <a:lnSpc>
                <a:spcPct val="90000"/>
              </a:lnSpc>
              <a:spcBef>
                <a:spcPct val="0"/>
              </a:spcBef>
              <a:buNone/>
              <a:defRPr sz="6000" kern="1200">
                <a:solidFill>
                  <a:schemeClr val="tx1"/>
                </a:solidFill>
                <a:latin typeface="+mj-lt"/>
                <a:ea typeface="+mj-ea"/>
                <a:cs typeface="+mj-cs"/>
              </a:defRPr>
            </a:lvl1pPr>
          </a:lstStyle>
          <a:p>
            <a:pPr algn="l" rtl="0"/>
            <a:r>
              <a:rPr lang="en-US" sz="2100" dirty="0">
                <a:latin typeface="+mn-lt"/>
                <a:ea typeface="+mn-ea"/>
                <a:cs typeface="+mn-cs"/>
              </a:rPr>
              <a:t>A set of ideas from psychology, economics, political science, and communication studies combined in a simple way to greatly enhance our understanding of politics.</a:t>
            </a:r>
            <a:endParaRPr lang="he-IL" sz="2100" dirty="0">
              <a:latin typeface="+mn-lt"/>
              <a:ea typeface="+mn-ea"/>
              <a:cs typeface="+mn-cs"/>
            </a:endParaRPr>
          </a:p>
        </p:txBody>
      </p:sp>
      <p:sp>
        <p:nvSpPr>
          <p:cNvPr id="11" name="כותרת משנה 2">
            <a:extLst>
              <a:ext uri="{FF2B5EF4-FFF2-40B4-BE49-F238E27FC236}">
                <a16:creationId xmlns:a16="http://schemas.microsoft.com/office/drawing/2014/main" id="{A2D1F8FD-EDAF-41B1-BE5A-99C11883DADE}"/>
              </a:ext>
            </a:extLst>
          </p:cNvPr>
          <p:cNvSpPr txBox="1">
            <a:spLocks/>
          </p:cNvSpPr>
          <p:nvPr/>
        </p:nvSpPr>
        <p:spPr>
          <a:xfrm>
            <a:off x="1394687" y="4986543"/>
            <a:ext cx="10012638" cy="1212412"/>
          </a:xfrm>
          <a:prstGeom prst="rect">
            <a:avLst/>
          </a:prstGeom>
          <a:ln>
            <a:solidFill>
              <a:schemeClr val="bg1"/>
            </a:solidFill>
          </a:ln>
        </p:spPr>
        <p:txBody>
          <a:bodyPr vert="horz" lIns="91440" tIns="45720" rIns="91440" bIns="45720" rtlCol="0">
            <a:noAutofit/>
          </a:bodyPr>
          <a:lstStyle>
            <a:lvl1pPr marL="0" indent="0" algn="l" defTabSz="914400" rtl="0" eaLnBrk="1" latinLnBrk="0" hangingPunct="1">
              <a:lnSpc>
                <a:spcPct val="110000"/>
              </a:lnSpc>
              <a:spcBef>
                <a:spcPts val="1000"/>
              </a:spcBef>
              <a:buFont typeface="Arial" panose="020B0604020202020204" pitchFamily="34" charset="0"/>
              <a:buNone/>
              <a:defRPr sz="2800" kern="1200">
                <a:solidFill>
                  <a:schemeClr val="tx1"/>
                </a:solidFill>
                <a:latin typeface="+mn-lt"/>
                <a:ea typeface="+mn-ea"/>
                <a:cs typeface="+mn-cs"/>
              </a:defRPr>
            </a:lvl1pPr>
            <a:lvl2pPr marL="457200" indent="0" algn="ctr" defTabSz="914400" rtl="0" eaLnBrk="1" latinLnBrk="0" hangingPunct="1">
              <a:lnSpc>
                <a:spcPct val="11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1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1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1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sz="2100" dirty="0"/>
              <a:t>BPS is an umbrella framework that consists of various intellectual schools that consider the cognitive constraints and diverse motivations that structure human decision-making in the political realm. </a:t>
            </a:r>
            <a:endParaRPr lang="he-IL" sz="2100" dirty="0"/>
          </a:p>
        </p:txBody>
      </p:sp>
      <p:sp>
        <p:nvSpPr>
          <p:cNvPr id="6" name="TextBox 5"/>
          <p:cNvSpPr txBox="1"/>
          <p:nvPr/>
        </p:nvSpPr>
        <p:spPr>
          <a:xfrm>
            <a:off x="3393094" y="165336"/>
            <a:ext cx="5054138" cy="584775"/>
          </a:xfrm>
          <a:prstGeom prst="rect">
            <a:avLst/>
          </a:prstGeom>
          <a:noFill/>
          <a:ln>
            <a:solidFill>
              <a:schemeClr val="bg1"/>
            </a:solidFill>
          </a:ln>
        </p:spPr>
        <p:txBody>
          <a:bodyPr wrap="square" rtlCol="1">
            <a:spAutoFit/>
          </a:bodyPr>
          <a:lstStyle/>
          <a:p>
            <a:pPr algn="ctr"/>
            <a:r>
              <a:rPr lang="en-US" sz="3200" b="1" dirty="0"/>
              <a:t>Behavioral Political Science</a:t>
            </a:r>
            <a:endParaRPr lang="he-IL" sz="3200" b="1" dirty="0"/>
          </a:p>
        </p:txBody>
      </p:sp>
      <p:sp>
        <p:nvSpPr>
          <p:cNvPr id="7" name="כותרת משנה 2">
            <a:extLst>
              <a:ext uri="{FF2B5EF4-FFF2-40B4-BE49-F238E27FC236}">
                <a16:creationId xmlns:a16="http://schemas.microsoft.com/office/drawing/2014/main" id="{12F31409-2039-426A-9121-2FD039A784C6}"/>
              </a:ext>
            </a:extLst>
          </p:cNvPr>
          <p:cNvSpPr txBox="1">
            <a:spLocks/>
          </p:cNvSpPr>
          <p:nvPr/>
        </p:nvSpPr>
        <p:spPr>
          <a:xfrm>
            <a:off x="1394687" y="3434194"/>
            <a:ext cx="10012638" cy="1395892"/>
          </a:xfrm>
          <a:prstGeom prst="rect">
            <a:avLst/>
          </a:prstGeom>
          <a:ln>
            <a:solidFill>
              <a:schemeClr val="bg1"/>
            </a:solidFill>
          </a:ln>
        </p:spPr>
        <p:txBody>
          <a:bodyPr vert="horz" lIns="91440" tIns="45720" rIns="91440" bIns="45720" rtlCol="0">
            <a:noAutofit/>
          </a:bodyPr>
          <a:lstStyle>
            <a:lvl1pPr marL="0" indent="0" algn="l" defTabSz="914400" rtl="0" eaLnBrk="1" latinLnBrk="0" hangingPunct="1">
              <a:lnSpc>
                <a:spcPct val="110000"/>
              </a:lnSpc>
              <a:spcBef>
                <a:spcPts val="1000"/>
              </a:spcBef>
              <a:buFont typeface="Arial" panose="020B0604020202020204" pitchFamily="34" charset="0"/>
              <a:buNone/>
              <a:defRPr sz="2800" kern="1200">
                <a:solidFill>
                  <a:schemeClr val="tx1"/>
                </a:solidFill>
                <a:latin typeface="+mn-lt"/>
                <a:ea typeface="+mn-ea"/>
                <a:cs typeface="+mn-cs"/>
              </a:defRPr>
            </a:lvl1pPr>
            <a:lvl2pPr marL="457200" indent="0" algn="ctr" defTabSz="914400" rtl="0" eaLnBrk="1" latinLnBrk="0" hangingPunct="1">
              <a:lnSpc>
                <a:spcPct val="11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1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1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1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sz="2100" dirty="0"/>
              <a:t>What is BPS? One way to define a paradigm is in the negative, listing features that it does not include. Therefore, BPS might simply be considered</a:t>
            </a:r>
            <a:r>
              <a:rPr lang="he-IL" sz="2100" dirty="0"/>
              <a:t> </a:t>
            </a:r>
            <a:r>
              <a:rPr lang="en-US" sz="2100" dirty="0"/>
              <a:t>as any approach that does not adopt classical rational choice assumptions about how individuals make decisions. </a:t>
            </a:r>
            <a:endParaRPr lang="he-IL" sz="2100" dirty="0"/>
          </a:p>
        </p:txBody>
      </p:sp>
    </p:spTree>
    <p:extLst>
      <p:ext uri="{BB962C8B-B14F-4D97-AF65-F5344CB8AC3E}">
        <p14:creationId xmlns:p14="http://schemas.microsoft.com/office/powerpoint/2010/main" val="212977746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כותרת 1">
            <a:extLst>
              <a:ext uri="{FF2B5EF4-FFF2-40B4-BE49-F238E27FC236}">
                <a16:creationId xmlns:a16="http://schemas.microsoft.com/office/drawing/2014/main" id="{5CBB19BA-EE2D-47C4-B973-7279FD328DD5}"/>
              </a:ext>
            </a:extLst>
          </p:cNvPr>
          <p:cNvSpPr txBox="1">
            <a:spLocks/>
          </p:cNvSpPr>
          <p:nvPr/>
        </p:nvSpPr>
        <p:spPr>
          <a:xfrm>
            <a:off x="1132354" y="885463"/>
            <a:ext cx="9927291" cy="5602148"/>
          </a:xfrm>
          <a:prstGeom prst="rect">
            <a:avLst/>
          </a:prstGeom>
          <a:ln>
            <a:solidFill>
              <a:schemeClr val="bg1"/>
            </a:solidFill>
          </a:ln>
        </p:spPr>
        <p:txBody>
          <a:bodyPr vert="horz" lIns="91440" tIns="45720" rIns="91440" bIns="45720" rtlCol="1" anchor="b">
            <a:noAutofit/>
          </a:bodyPr>
          <a:lstStyle>
            <a:lvl1pPr algn="ctr" defTabSz="914400" rtl="1"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2100" dirty="0">
                <a:latin typeface="+mn-lt"/>
              </a:rPr>
              <a:t>BPS encapsulates a broad rich set of research programs that test and modify traditional assumptions about the processes and motivations structuring political decision-making, including:</a:t>
            </a:r>
          </a:p>
          <a:p>
            <a:pPr algn="l"/>
            <a:r>
              <a:rPr lang="en-US" sz="2100" dirty="0">
                <a:latin typeface="+mn-lt"/>
              </a:rPr>
              <a:t> </a:t>
            </a:r>
          </a:p>
          <a:p>
            <a:pPr algn="l"/>
            <a:r>
              <a:rPr lang="en-US" sz="2100" dirty="0">
                <a:latin typeface="+mn-lt"/>
              </a:rPr>
              <a:t>(1) the role, use, influence of heuristics and cognitive biases on decision-making;</a:t>
            </a:r>
          </a:p>
          <a:p>
            <a:pPr algn="l"/>
            <a:r>
              <a:rPr lang="en-US" sz="2100" dirty="0">
                <a:latin typeface="+mn-lt"/>
              </a:rPr>
              <a:t> </a:t>
            </a:r>
          </a:p>
          <a:p>
            <a:pPr algn="l"/>
            <a:r>
              <a:rPr lang="en-US" sz="2100" dirty="0">
                <a:latin typeface="+mn-lt"/>
              </a:rPr>
              <a:t>(2) the effects of message framing on political attitudes;</a:t>
            </a:r>
          </a:p>
          <a:p>
            <a:pPr algn="l"/>
            <a:r>
              <a:rPr lang="en-US" sz="2100" dirty="0">
                <a:latin typeface="+mn-lt"/>
              </a:rPr>
              <a:t> </a:t>
            </a:r>
          </a:p>
          <a:p>
            <a:pPr algn="l"/>
            <a:r>
              <a:rPr lang="en-US" sz="2100" dirty="0">
                <a:latin typeface="+mn-lt"/>
              </a:rPr>
              <a:t>(3) institutional factors and the psychology of group decision-making in policy formation;</a:t>
            </a:r>
          </a:p>
          <a:p>
            <a:pPr algn="l"/>
            <a:r>
              <a:rPr lang="en-US" sz="2100" dirty="0">
                <a:latin typeface="+mn-lt"/>
              </a:rPr>
              <a:t> </a:t>
            </a:r>
          </a:p>
          <a:p>
            <a:pPr algn="l"/>
            <a:r>
              <a:rPr lang="en-US" sz="2100" dirty="0">
                <a:latin typeface="+mn-lt"/>
              </a:rPr>
              <a:t>(4) the role of emotions in political behavior;</a:t>
            </a:r>
          </a:p>
          <a:p>
            <a:pPr algn="l"/>
            <a:r>
              <a:rPr lang="en-US" sz="2100" dirty="0">
                <a:latin typeface="+mn-lt"/>
              </a:rPr>
              <a:t> </a:t>
            </a:r>
          </a:p>
          <a:p>
            <a:pPr algn="l"/>
            <a:r>
              <a:rPr lang="en-US" sz="2100" dirty="0">
                <a:latin typeface="+mn-lt"/>
              </a:rPr>
              <a:t>(5) individual differences in preferences stemming from personality, values, and norms; and</a:t>
            </a:r>
          </a:p>
          <a:p>
            <a:pPr algn="l"/>
            <a:endParaRPr lang="en-US" sz="2100" dirty="0">
              <a:latin typeface="+mn-lt"/>
            </a:endParaRPr>
          </a:p>
          <a:p>
            <a:pPr algn="l"/>
            <a:r>
              <a:rPr lang="en-US" sz="2100" dirty="0">
                <a:latin typeface="+mn-lt"/>
              </a:rPr>
              <a:t>(6) the importance of motivation and identity in information processing and reasoning.</a:t>
            </a:r>
          </a:p>
          <a:p>
            <a:pPr algn="l"/>
            <a:r>
              <a:rPr lang="en-US" sz="2100" dirty="0">
                <a:latin typeface="+mn-lt"/>
              </a:rPr>
              <a:t> </a:t>
            </a:r>
            <a:endParaRPr lang="he-IL" sz="2100" dirty="0">
              <a:latin typeface="+mn-lt"/>
            </a:endParaRPr>
          </a:p>
          <a:p>
            <a:pPr algn="l"/>
            <a:r>
              <a:rPr lang="en-US" sz="2100" dirty="0">
                <a:latin typeface="+mn-lt"/>
              </a:rPr>
              <a:t>A common thread connecting all these diverse research programs is that humans regularly fail to live up to at least some of the classical assumptions of RCT.</a:t>
            </a:r>
            <a:endParaRPr lang="he-IL" sz="2100" dirty="0">
              <a:latin typeface="+mn-lt"/>
              <a:ea typeface="+mn-ea"/>
              <a:cs typeface="+mn-cs"/>
            </a:endParaRPr>
          </a:p>
        </p:txBody>
      </p:sp>
      <p:sp>
        <p:nvSpPr>
          <p:cNvPr id="9" name="TextBox 8"/>
          <p:cNvSpPr txBox="1"/>
          <p:nvPr/>
        </p:nvSpPr>
        <p:spPr>
          <a:xfrm>
            <a:off x="3393094" y="165336"/>
            <a:ext cx="5054138" cy="584775"/>
          </a:xfrm>
          <a:prstGeom prst="rect">
            <a:avLst/>
          </a:prstGeom>
          <a:noFill/>
          <a:ln>
            <a:solidFill>
              <a:schemeClr val="bg1"/>
            </a:solidFill>
          </a:ln>
        </p:spPr>
        <p:txBody>
          <a:bodyPr wrap="square" rtlCol="1">
            <a:spAutoFit/>
          </a:bodyPr>
          <a:lstStyle/>
          <a:p>
            <a:pPr algn="ctr"/>
            <a:r>
              <a:rPr lang="en-US" sz="3200" b="1" dirty="0"/>
              <a:t>BPS Programs</a:t>
            </a:r>
            <a:endParaRPr lang="he-IL" sz="3200" b="1" dirty="0"/>
          </a:p>
        </p:txBody>
      </p:sp>
    </p:spTree>
    <p:extLst>
      <p:ext uri="{BB962C8B-B14F-4D97-AF65-F5344CB8AC3E}">
        <p14:creationId xmlns:p14="http://schemas.microsoft.com/office/powerpoint/2010/main" val="297619180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כותרת 1">
            <a:extLst>
              <a:ext uri="{FF2B5EF4-FFF2-40B4-BE49-F238E27FC236}">
                <a16:creationId xmlns:a16="http://schemas.microsoft.com/office/drawing/2014/main" id="{5CBB19BA-EE2D-47C4-B973-7279FD328DD5}"/>
              </a:ext>
            </a:extLst>
          </p:cNvPr>
          <p:cNvSpPr txBox="1">
            <a:spLocks/>
          </p:cNvSpPr>
          <p:nvPr/>
        </p:nvSpPr>
        <p:spPr>
          <a:xfrm>
            <a:off x="1132353" y="4641448"/>
            <a:ext cx="9927291" cy="1618747"/>
          </a:xfrm>
          <a:prstGeom prst="rect">
            <a:avLst/>
          </a:prstGeom>
          <a:ln>
            <a:noFill/>
          </a:ln>
        </p:spPr>
        <p:txBody>
          <a:bodyPr vert="horz" lIns="91440" tIns="45720" rIns="91440" bIns="45720" rtlCol="1" anchor="b">
            <a:noAutofit/>
          </a:bodyPr>
          <a:lstStyle>
            <a:lvl1pPr algn="ctr" defTabSz="914400" rtl="1"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2100" dirty="0">
                <a:latin typeface="+mn-lt"/>
              </a:rPr>
              <a:t>Figure 1.1 BPS is an umbrella framework that consists of various intellectual schools that consider the cognitive constraints and diverse motivations that structure human decision-making in the political realm. It does not replace RCT, but substantially expands our understanding by improving assumptions about human cognitive abilities and motivations in the political realm.</a:t>
            </a:r>
            <a:endParaRPr lang="he-IL" sz="2100" dirty="0">
              <a:latin typeface="+mn-lt"/>
              <a:ea typeface="+mn-ea"/>
              <a:cs typeface="+mn-cs"/>
            </a:endParaRPr>
          </a:p>
        </p:txBody>
      </p:sp>
      <p:pic>
        <p:nvPicPr>
          <p:cNvPr id="2" name="תמונה 1">
            <a:extLst>
              <a:ext uri="{FF2B5EF4-FFF2-40B4-BE49-F238E27FC236}">
                <a16:creationId xmlns:a16="http://schemas.microsoft.com/office/drawing/2014/main" id="{354EC846-95D9-4B5A-AD78-24D819DE00D4}"/>
              </a:ext>
            </a:extLst>
          </p:cNvPr>
          <p:cNvPicPr>
            <a:picLocks noChangeAspect="1"/>
          </p:cNvPicPr>
          <p:nvPr/>
        </p:nvPicPr>
        <p:blipFill>
          <a:blip r:embed="rId2"/>
          <a:stretch>
            <a:fillRect/>
          </a:stretch>
        </p:blipFill>
        <p:spPr>
          <a:xfrm>
            <a:off x="1966912" y="405114"/>
            <a:ext cx="8258175" cy="4236334"/>
          </a:xfrm>
          <a:prstGeom prst="rect">
            <a:avLst/>
          </a:prstGeom>
        </p:spPr>
      </p:pic>
    </p:spTree>
    <p:extLst>
      <p:ext uri="{BB962C8B-B14F-4D97-AF65-F5344CB8AC3E}">
        <p14:creationId xmlns:p14="http://schemas.microsoft.com/office/powerpoint/2010/main" val="93667899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כותרת 1">
            <a:extLst>
              <a:ext uri="{FF2B5EF4-FFF2-40B4-BE49-F238E27FC236}">
                <a16:creationId xmlns:a16="http://schemas.microsoft.com/office/drawing/2014/main" id="{5CBB19BA-EE2D-47C4-B973-7279FD328DD5}"/>
              </a:ext>
            </a:extLst>
          </p:cNvPr>
          <p:cNvSpPr txBox="1">
            <a:spLocks/>
          </p:cNvSpPr>
          <p:nvPr/>
        </p:nvSpPr>
        <p:spPr>
          <a:xfrm>
            <a:off x="1401701" y="1957332"/>
            <a:ext cx="9927291" cy="703872"/>
          </a:xfrm>
          <a:prstGeom prst="rect">
            <a:avLst/>
          </a:prstGeom>
          <a:ln>
            <a:solidFill>
              <a:schemeClr val="bg1"/>
            </a:solidFill>
          </a:ln>
        </p:spPr>
        <p:txBody>
          <a:bodyPr vert="horz" lIns="91440" tIns="45720" rIns="91440" bIns="45720" rtlCol="1" anchor="b">
            <a:noAutofit/>
          </a:bodyPr>
          <a:lstStyle>
            <a:lvl1pPr algn="ctr" defTabSz="914400" rtl="1" eaLnBrk="1" latinLnBrk="0" hangingPunct="1">
              <a:lnSpc>
                <a:spcPct val="90000"/>
              </a:lnSpc>
              <a:spcBef>
                <a:spcPct val="0"/>
              </a:spcBef>
              <a:buNone/>
              <a:defRPr sz="6000" kern="1200">
                <a:solidFill>
                  <a:schemeClr val="tx1"/>
                </a:solidFill>
                <a:latin typeface="+mj-lt"/>
                <a:ea typeface="+mj-ea"/>
                <a:cs typeface="+mj-cs"/>
              </a:defRPr>
            </a:lvl1pPr>
          </a:lstStyle>
          <a:p>
            <a:pPr algn="l"/>
            <a:endParaRPr lang="he-IL" sz="1300" dirty="0">
              <a:latin typeface="+mn-lt"/>
              <a:ea typeface="+mn-ea"/>
              <a:cs typeface="+mn-cs"/>
            </a:endParaRPr>
          </a:p>
        </p:txBody>
      </p:sp>
      <p:sp>
        <p:nvSpPr>
          <p:cNvPr id="8" name="כותרת 1">
            <a:extLst>
              <a:ext uri="{FF2B5EF4-FFF2-40B4-BE49-F238E27FC236}">
                <a16:creationId xmlns:a16="http://schemas.microsoft.com/office/drawing/2014/main" id="{78DD4190-5B8F-4401-8E8C-F6CDCB576D6C}"/>
              </a:ext>
            </a:extLst>
          </p:cNvPr>
          <p:cNvSpPr txBox="1">
            <a:spLocks/>
          </p:cNvSpPr>
          <p:nvPr/>
        </p:nvSpPr>
        <p:spPr>
          <a:xfrm>
            <a:off x="1401700" y="3031214"/>
            <a:ext cx="9844165" cy="1231996"/>
          </a:xfrm>
          <a:prstGeom prst="rect">
            <a:avLst/>
          </a:prstGeom>
          <a:ln>
            <a:solidFill>
              <a:schemeClr val="bg1"/>
            </a:solidFill>
          </a:ln>
        </p:spPr>
        <p:txBody>
          <a:bodyPr vert="horz" lIns="91440" tIns="45720" rIns="91440" bIns="45720" rtlCol="1" anchor="b">
            <a:noAutofit/>
          </a:bodyPr>
          <a:lstStyle>
            <a:lvl1pPr algn="ctr" defTabSz="914400" rtl="1"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2100" dirty="0">
                <a:latin typeface="+mn-lt"/>
              </a:rPr>
              <a:t>BPS recognizes that humans are suboptimal information processors, whose behavior is influenced by a wide range of factors such as cognitive and information processing limitations, group dynamics, world views, misperceptions, emotions, and framing.</a:t>
            </a:r>
          </a:p>
          <a:p>
            <a:pPr algn="l"/>
            <a:endParaRPr lang="he-IL" sz="1800" dirty="0">
              <a:latin typeface="+mn-lt"/>
              <a:ea typeface="+mn-ea"/>
              <a:cs typeface="+mn-cs"/>
            </a:endParaRPr>
          </a:p>
        </p:txBody>
      </p:sp>
      <p:sp>
        <p:nvSpPr>
          <p:cNvPr id="9" name="כותרת 1">
            <a:extLst>
              <a:ext uri="{FF2B5EF4-FFF2-40B4-BE49-F238E27FC236}">
                <a16:creationId xmlns:a16="http://schemas.microsoft.com/office/drawing/2014/main" id="{998361CE-7522-4967-9F21-6AAAD4CB8568}"/>
              </a:ext>
            </a:extLst>
          </p:cNvPr>
          <p:cNvSpPr txBox="1">
            <a:spLocks/>
          </p:cNvSpPr>
          <p:nvPr/>
        </p:nvSpPr>
        <p:spPr>
          <a:xfrm>
            <a:off x="1401700" y="4421026"/>
            <a:ext cx="9774299" cy="1231996"/>
          </a:xfrm>
          <a:prstGeom prst="rect">
            <a:avLst/>
          </a:prstGeom>
          <a:ln>
            <a:solidFill>
              <a:schemeClr val="bg1"/>
            </a:solidFill>
          </a:ln>
        </p:spPr>
        <p:txBody>
          <a:bodyPr vert="horz" lIns="91440" tIns="45720" rIns="91440" bIns="45720" rtlCol="1" anchor="b">
            <a:noAutofit/>
          </a:bodyPr>
          <a:lstStyle>
            <a:lvl1pPr algn="ctr" defTabSz="914400" rtl="1"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2100" dirty="0">
                <a:latin typeface="+mn-lt"/>
              </a:rPr>
              <a:t>A second major distinction involves motivations. Several approaches in the BPS tradition identify very different motivations for human decision-making compared to those often invoked by RCT. The sources of our varied motivations and goals– have not traditionally received much attention in RCT.</a:t>
            </a:r>
            <a:endParaRPr lang="he-IL" sz="2100" dirty="0">
              <a:latin typeface="+mn-lt"/>
              <a:ea typeface="+mn-ea"/>
              <a:cs typeface="+mn-cs"/>
            </a:endParaRPr>
          </a:p>
        </p:txBody>
      </p:sp>
      <p:sp>
        <p:nvSpPr>
          <p:cNvPr id="6" name="כותרת משנה 2">
            <a:extLst>
              <a:ext uri="{FF2B5EF4-FFF2-40B4-BE49-F238E27FC236}">
                <a16:creationId xmlns:a16="http://schemas.microsoft.com/office/drawing/2014/main" id="{1C0F007D-61B7-49E3-BE6A-DFA821A4D4B5}"/>
              </a:ext>
            </a:extLst>
          </p:cNvPr>
          <p:cNvSpPr txBox="1">
            <a:spLocks/>
          </p:cNvSpPr>
          <p:nvPr/>
        </p:nvSpPr>
        <p:spPr>
          <a:xfrm>
            <a:off x="1401700" y="1200088"/>
            <a:ext cx="9550401" cy="1461116"/>
          </a:xfrm>
          <a:prstGeom prst="rect">
            <a:avLst/>
          </a:prstGeom>
          <a:ln>
            <a:solidFill>
              <a:schemeClr val="bg1"/>
            </a:solidFill>
          </a:ln>
        </p:spPr>
        <p:txBody>
          <a:bodyPr vert="horz" lIns="91440" tIns="45720" rIns="91440" bIns="45720" rtlCol="0">
            <a:noAutofit/>
          </a:bodyPr>
          <a:lstStyle>
            <a:lvl1pPr marL="0" indent="0" algn="l" defTabSz="914400" rtl="0" eaLnBrk="1" latinLnBrk="0" hangingPunct="1">
              <a:lnSpc>
                <a:spcPct val="110000"/>
              </a:lnSpc>
              <a:spcBef>
                <a:spcPts val="1000"/>
              </a:spcBef>
              <a:buFont typeface="Arial" panose="020B0604020202020204" pitchFamily="34" charset="0"/>
              <a:buNone/>
              <a:defRPr sz="2800" kern="1200">
                <a:solidFill>
                  <a:schemeClr val="tx1"/>
                </a:solidFill>
                <a:latin typeface="+mn-lt"/>
                <a:ea typeface="+mn-ea"/>
                <a:cs typeface="+mn-cs"/>
              </a:defRPr>
            </a:lvl1pPr>
            <a:lvl2pPr marL="457200" indent="0" algn="ctr" defTabSz="914400" rtl="0" eaLnBrk="1" latinLnBrk="0" hangingPunct="1">
              <a:lnSpc>
                <a:spcPct val="11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1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1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1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sz="2100" dirty="0">
                <a:cs typeface="+mj-cs"/>
              </a:rPr>
              <a:t>We organize the BPS framework along two main dimensions of distinction between the RCT and BPS schools:</a:t>
            </a:r>
          </a:p>
          <a:p>
            <a:pPr>
              <a:lnSpc>
                <a:spcPct val="100000"/>
              </a:lnSpc>
            </a:pPr>
            <a:r>
              <a:rPr lang="en-US" sz="2100" dirty="0">
                <a:cs typeface="+mj-cs"/>
              </a:rPr>
              <a:t>First, each approach makes very different assumptions about the abilities political actors possess as they process information and make decisions. </a:t>
            </a:r>
          </a:p>
          <a:p>
            <a:endParaRPr lang="he-IL" sz="1300" dirty="0"/>
          </a:p>
        </p:txBody>
      </p:sp>
      <p:sp>
        <p:nvSpPr>
          <p:cNvPr id="7" name="TextBox 6"/>
          <p:cNvSpPr txBox="1"/>
          <p:nvPr/>
        </p:nvSpPr>
        <p:spPr>
          <a:xfrm>
            <a:off x="3393094" y="236691"/>
            <a:ext cx="5054138" cy="584775"/>
          </a:xfrm>
          <a:prstGeom prst="rect">
            <a:avLst/>
          </a:prstGeom>
          <a:noFill/>
          <a:ln>
            <a:solidFill>
              <a:schemeClr val="bg1"/>
            </a:solidFill>
          </a:ln>
        </p:spPr>
        <p:txBody>
          <a:bodyPr wrap="square" rtlCol="1">
            <a:spAutoFit/>
          </a:bodyPr>
          <a:lstStyle/>
          <a:p>
            <a:pPr algn="ctr"/>
            <a:r>
              <a:rPr lang="en-US" sz="3200" b="1" dirty="0"/>
              <a:t>Organizing Themes</a:t>
            </a:r>
            <a:endParaRPr lang="he-IL" sz="3200" b="1" dirty="0"/>
          </a:p>
        </p:txBody>
      </p:sp>
    </p:spTree>
    <p:extLst>
      <p:ext uri="{BB962C8B-B14F-4D97-AF65-F5344CB8AC3E}">
        <p14:creationId xmlns:p14="http://schemas.microsoft.com/office/powerpoint/2010/main" val="347184642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כותרת 1">
            <a:extLst>
              <a:ext uri="{FF2B5EF4-FFF2-40B4-BE49-F238E27FC236}">
                <a16:creationId xmlns:a16="http://schemas.microsoft.com/office/drawing/2014/main" id="{78DD4190-5B8F-4401-8E8C-F6CDCB576D6C}"/>
              </a:ext>
            </a:extLst>
          </p:cNvPr>
          <p:cNvSpPr txBox="1">
            <a:spLocks/>
          </p:cNvSpPr>
          <p:nvPr/>
        </p:nvSpPr>
        <p:spPr>
          <a:xfrm>
            <a:off x="1910815" y="4674073"/>
            <a:ext cx="8370369" cy="2018591"/>
          </a:xfrm>
          <a:prstGeom prst="rect">
            <a:avLst/>
          </a:prstGeom>
          <a:ln>
            <a:solidFill>
              <a:schemeClr val="bg1"/>
            </a:solidFill>
          </a:ln>
        </p:spPr>
        <p:txBody>
          <a:bodyPr vert="horz" lIns="91440" tIns="45720" rIns="91440" bIns="45720" rtlCol="1" anchor="b">
            <a:noAutofit/>
          </a:bodyPr>
          <a:lstStyle>
            <a:lvl1pPr algn="ctr" defTabSz="914400" rtl="1"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2100" dirty="0">
                <a:latin typeface="+mn-lt"/>
              </a:rPr>
              <a:t>Figure 1.2 Scheme of the book</a:t>
            </a:r>
          </a:p>
          <a:p>
            <a:pPr algn="l"/>
            <a:r>
              <a:rPr lang="en-US" sz="2100" dirty="0">
                <a:latin typeface="+mn-lt"/>
              </a:rPr>
              <a:t>The book is organized around two complementary ways in which BPS improves our understanding of politics. The first half of the book focuses on insights about limitations on human cognitive processes and abilities, represented by the first four boxes in the bottom row. The last half takes on new perspectives about the origins of human goals and motivation in the political domain, represented by the last three boxes.</a:t>
            </a:r>
            <a:endParaRPr lang="he-IL" sz="2100" dirty="0">
              <a:latin typeface="+mn-lt"/>
              <a:ea typeface="+mn-ea"/>
              <a:cs typeface="+mn-cs"/>
            </a:endParaRPr>
          </a:p>
        </p:txBody>
      </p:sp>
      <p:pic>
        <p:nvPicPr>
          <p:cNvPr id="2" name="תמונה 1">
            <a:extLst>
              <a:ext uri="{FF2B5EF4-FFF2-40B4-BE49-F238E27FC236}">
                <a16:creationId xmlns:a16="http://schemas.microsoft.com/office/drawing/2014/main" id="{98FD3B39-33B7-422F-ACFB-5A5EF59FF652}"/>
              </a:ext>
            </a:extLst>
          </p:cNvPr>
          <p:cNvPicPr>
            <a:picLocks noChangeAspect="1"/>
          </p:cNvPicPr>
          <p:nvPr/>
        </p:nvPicPr>
        <p:blipFill>
          <a:blip r:embed="rId2"/>
          <a:stretch>
            <a:fillRect/>
          </a:stretch>
        </p:blipFill>
        <p:spPr>
          <a:xfrm>
            <a:off x="1798697" y="821803"/>
            <a:ext cx="8991600" cy="3761772"/>
          </a:xfrm>
          <a:prstGeom prst="rect">
            <a:avLst/>
          </a:prstGeom>
        </p:spPr>
      </p:pic>
      <p:sp>
        <p:nvSpPr>
          <p:cNvPr id="6" name="TextBox 5"/>
          <p:cNvSpPr txBox="1"/>
          <p:nvPr/>
        </p:nvSpPr>
        <p:spPr>
          <a:xfrm>
            <a:off x="3393094" y="165336"/>
            <a:ext cx="5054138" cy="584775"/>
          </a:xfrm>
          <a:prstGeom prst="rect">
            <a:avLst/>
          </a:prstGeom>
          <a:noFill/>
          <a:ln>
            <a:solidFill>
              <a:schemeClr val="bg1"/>
            </a:solidFill>
          </a:ln>
        </p:spPr>
        <p:txBody>
          <a:bodyPr wrap="square" rtlCol="1">
            <a:spAutoFit/>
          </a:bodyPr>
          <a:lstStyle/>
          <a:p>
            <a:pPr algn="ctr"/>
            <a:r>
              <a:rPr lang="en-US" sz="3200" b="1" dirty="0"/>
              <a:t>The Book</a:t>
            </a:r>
            <a:endParaRPr lang="he-IL" sz="3200" b="1" dirty="0"/>
          </a:p>
        </p:txBody>
      </p:sp>
    </p:spTree>
    <p:extLst>
      <p:ext uri="{BB962C8B-B14F-4D97-AF65-F5344CB8AC3E}">
        <p14:creationId xmlns:p14="http://schemas.microsoft.com/office/powerpoint/2010/main" val="277175079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כותרת 1">
            <a:extLst>
              <a:ext uri="{FF2B5EF4-FFF2-40B4-BE49-F238E27FC236}">
                <a16:creationId xmlns:a16="http://schemas.microsoft.com/office/drawing/2014/main" id="{5CBB19BA-EE2D-47C4-B973-7279FD328DD5}"/>
              </a:ext>
            </a:extLst>
          </p:cNvPr>
          <p:cNvSpPr txBox="1">
            <a:spLocks/>
          </p:cNvSpPr>
          <p:nvPr/>
        </p:nvSpPr>
        <p:spPr>
          <a:xfrm>
            <a:off x="1401700" y="1872724"/>
            <a:ext cx="9927291" cy="424873"/>
          </a:xfrm>
          <a:prstGeom prst="rect">
            <a:avLst/>
          </a:prstGeom>
          <a:ln>
            <a:solidFill>
              <a:schemeClr val="bg1"/>
            </a:solidFill>
          </a:ln>
        </p:spPr>
        <p:txBody>
          <a:bodyPr vert="horz" lIns="91440" tIns="45720" rIns="91440" bIns="45720" rtlCol="1" anchor="b">
            <a:noAutofit/>
          </a:bodyPr>
          <a:lstStyle>
            <a:lvl1pPr algn="ctr" defTabSz="914400" rtl="1" eaLnBrk="1" latinLnBrk="0" hangingPunct="1">
              <a:lnSpc>
                <a:spcPct val="90000"/>
              </a:lnSpc>
              <a:spcBef>
                <a:spcPct val="0"/>
              </a:spcBef>
              <a:buNone/>
              <a:defRPr sz="6000" kern="1200">
                <a:solidFill>
                  <a:schemeClr val="tx1"/>
                </a:solidFill>
                <a:latin typeface="+mj-lt"/>
                <a:ea typeface="+mj-ea"/>
                <a:cs typeface="+mj-cs"/>
              </a:defRPr>
            </a:lvl1pPr>
          </a:lstStyle>
          <a:p>
            <a:pPr algn="l"/>
            <a:endParaRPr lang="en-US" sz="1800" dirty="0">
              <a:latin typeface="+mn-lt"/>
            </a:endParaRPr>
          </a:p>
          <a:p>
            <a:pPr algn="l"/>
            <a:r>
              <a:rPr lang="en-US" sz="2100" dirty="0">
                <a:latin typeface="+mn-lt"/>
              </a:rPr>
              <a:t>BPS exhibits a diverse and pluralistic array and scope of methodological orientations.</a:t>
            </a:r>
            <a:endParaRPr lang="he-IL" sz="2100" dirty="0">
              <a:latin typeface="+mn-lt"/>
              <a:ea typeface="+mn-ea"/>
              <a:cs typeface="+mn-cs"/>
            </a:endParaRPr>
          </a:p>
        </p:txBody>
      </p:sp>
      <p:sp>
        <p:nvSpPr>
          <p:cNvPr id="8" name="כותרת 1">
            <a:extLst>
              <a:ext uri="{FF2B5EF4-FFF2-40B4-BE49-F238E27FC236}">
                <a16:creationId xmlns:a16="http://schemas.microsoft.com/office/drawing/2014/main" id="{78DD4190-5B8F-4401-8E8C-F6CDCB576D6C}"/>
              </a:ext>
            </a:extLst>
          </p:cNvPr>
          <p:cNvSpPr txBox="1">
            <a:spLocks/>
          </p:cNvSpPr>
          <p:nvPr/>
        </p:nvSpPr>
        <p:spPr>
          <a:xfrm>
            <a:off x="1401699" y="2902718"/>
            <a:ext cx="9927291" cy="563644"/>
          </a:xfrm>
          <a:prstGeom prst="rect">
            <a:avLst/>
          </a:prstGeom>
          <a:ln>
            <a:solidFill>
              <a:schemeClr val="bg1"/>
            </a:solidFill>
          </a:ln>
        </p:spPr>
        <p:txBody>
          <a:bodyPr vert="horz" lIns="91440" tIns="45720" rIns="91440" bIns="45720" rtlCol="1" anchor="b">
            <a:noAutofit/>
          </a:bodyPr>
          <a:lstStyle>
            <a:lvl1pPr algn="ctr" defTabSz="914400" rtl="1"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2100" dirty="0">
                <a:latin typeface="+mn-lt"/>
              </a:rPr>
              <a:t>Research in the BPS tradition consists of four main methodological approaches: </a:t>
            </a:r>
          </a:p>
          <a:p>
            <a:pPr algn="l"/>
            <a:r>
              <a:rPr lang="en-US" sz="2100" dirty="0">
                <a:latin typeface="+mn-lt"/>
              </a:rPr>
              <a:t>experimental, observational, case study, and, increasingly, formal modeling.</a:t>
            </a:r>
            <a:endParaRPr lang="he-IL" sz="2100" dirty="0">
              <a:latin typeface="+mn-lt"/>
              <a:ea typeface="+mn-ea"/>
              <a:cs typeface="+mn-cs"/>
            </a:endParaRPr>
          </a:p>
        </p:txBody>
      </p:sp>
      <p:sp>
        <p:nvSpPr>
          <p:cNvPr id="9" name="כותרת 1">
            <a:extLst>
              <a:ext uri="{FF2B5EF4-FFF2-40B4-BE49-F238E27FC236}">
                <a16:creationId xmlns:a16="http://schemas.microsoft.com/office/drawing/2014/main" id="{998361CE-7522-4967-9F21-6AAAD4CB8568}"/>
              </a:ext>
            </a:extLst>
          </p:cNvPr>
          <p:cNvSpPr txBox="1">
            <a:spLocks/>
          </p:cNvSpPr>
          <p:nvPr/>
        </p:nvSpPr>
        <p:spPr>
          <a:xfrm>
            <a:off x="1401699" y="4071483"/>
            <a:ext cx="9927291" cy="1149719"/>
          </a:xfrm>
          <a:prstGeom prst="rect">
            <a:avLst/>
          </a:prstGeom>
          <a:ln>
            <a:solidFill>
              <a:schemeClr val="bg1"/>
            </a:solidFill>
          </a:ln>
        </p:spPr>
        <p:txBody>
          <a:bodyPr vert="horz" lIns="91440" tIns="45720" rIns="91440" bIns="45720" rtlCol="1" anchor="b">
            <a:noAutofit/>
          </a:bodyPr>
          <a:lstStyle>
            <a:lvl1pPr algn="ctr" defTabSz="914400" rtl="1"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2100" dirty="0">
                <a:latin typeface="+mn-lt"/>
              </a:rPr>
              <a:t>BPS augments RCT both by adding new factors to our understanding of what motivates individual behavior and by demonstrating that people’s ability to process information departs from the maximizing and holistic assessment of information assumed in most RCT models.</a:t>
            </a:r>
            <a:endParaRPr lang="he-IL" sz="2100" dirty="0">
              <a:latin typeface="+mn-lt"/>
              <a:ea typeface="+mn-ea"/>
              <a:cs typeface="+mn-cs"/>
            </a:endParaRPr>
          </a:p>
        </p:txBody>
      </p:sp>
      <p:sp>
        <p:nvSpPr>
          <p:cNvPr id="6" name="TextBox 5"/>
          <p:cNvSpPr txBox="1"/>
          <p:nvPr/>
        </p:nvSpPr>
        <p:spPr>
          <a:xfrm>
            <a:off x="3119716" y="401006"/>
            <a:ext cx="5054138" cy="584775"/>
          </a:xfrm>
          <a:prstGeom prst="rect">
            <a:avLst/>
          </a:prstGeom>
          <a:noFill/>
          <a:ln>
            <a:solidFill>
              <a:schemeClr val="bg1"/>
            </a:solidFill>
          </a:ln>
        </p:spPr>
        <p:txBody>
          <a:bodyPr wrap="square" rtlCol="1">
            <a:spAutoFit/>
          </a:bodyPr>
          <a:lstStyle/>
          <a:p>
            <a:pPr algn="ctr"/>
            <a:r>
              <a:rPr lang="en-US" sz="3200" b="1" dirty="0"/>
              <a:t>BPS Methods</a:t>
            </a:r>
            <a:endParaRPr lang="he-IL" sz="3200" b="1" dirty="0"/>
          </a:p>
        </p:txBody>
      </p:sp>
    </p:spTree>
    <p:extLst>
      <p:ext uri="{BB962C8B-B14F-4D97-AF65-F5344CB8AC3E}">
        <p14:creationId xmlns:p14="http://schemas.microsoft.com/office/powerpoint/2010/main" val="116616850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כותרת 1">
            <a:extLst>
              <a:ext uri="{FF2B5EF4-FFF2-40B4-BE49-F238E27FC236}">
                <a16:creationId xmlns:a16="http://schemas.microsoft.com/office/drawing/2014/main" id="{78DD4190-5B8F-4401-8E8C-F6CDCB576D6C}"/>
              </a:ext>
            </a:extLst>
          </p:cNvPr>
          <p:cNvSpPr txBox="1">
            <a:spLocks/>
          </p:cNvSpPr>
          <p:nvPr/>
        </p:nvSpPr>
        <p:spPr>
          <a:xfrm>
            <a:off x="2003412" y="4486275"/>
            <a:ext cx="8370369" cy="1588229"/>
          </a:xfrm>
          <a:prstGeom prst="rect">
            <a:avLst/>
          </a:prstGeom>
          <a:ln>
            <a:solidFill>
              <a:schemeClr val="bg1"/>
            </a:solidFill>
          </a:ln>
        </p:spPr>
        <p:txBody>
          <a:bodyPr vert="horz" lIns="91440" tIns="45720" rIns="91440" bIns="45720" rtlCol="1" anchor="b">
            <a:noAutofit/>
          </a:bodyPr>
          <a:lstStyle>
            <a:lvl1pPr algn="ctr" defTabSz="914400" rtl="1"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2100" dirty="0">
                <a:latin typeface="+mn-lt"/>
              </a:rPr>
              <a:t>9.1 BPS and public policy issue areas:</a:t>
            </a:r>
          </a:p>
          <a:p>
            <a:pPr algn="l"/>
            <a:r>
              <a:rPr lang="en-US" sz="2100" dirty="0">
                <a:latin typeface="+mn-lt"/>
              </a:rPr>
              <a:t>As we have shown throughout the book, BPS is a broad umbrella paradigm that has been applied to a broad set of domains of inquiry within political science, crossing traditional subfields’ boundaries with numerous important policy applications.</a:t>
            </a:r>
            <a:endParaRPr lang="he-IL" sz="2100" dirty="0">
              <a:latin typeface="+mn-lt"/>
              <a:ea typeface="+mn-ea"/>
              <a:cs typeface="+mn-cs"/>
            </a:endParaRPr>
          </a:p>
        </p:txBody>
      </p:sp>
      <p:sp>
        <p:nvSpPr>
          <p:cNvPr id="6" name="TextBox 5"/>
          <p:cNvSpPr txBox="1"/>
          <p:nvPr/>
        </p:nvSpPr>
        <p:spPr>
          <a:xfrm>
            <a:off x="3120273" y="165336"/>
            <a:ext cx="5797484" cy="584775"/>
          </a:xfrm>
          <a:prstGeom prst="rect">
            <a:avLst/>
          </a:prstGeom>
          <a:noFill/>
          <a:ln>
            <a:solidFill>
              <a:schemeClr val="bg1"/>
            </a:solidFill>
          </a:ln>
        </p:spPr>
        <p:txBody>
          <a:bodyPr wrap="square" rtlCol="1">
            <a:spAutoFit/>
          </a:bodyPr>
          <a:lstStyle/>
          <a:p>
            <a:pPr algn="ctr"/>
            <a:r>
              <a:rPr lang="en-US" sz="3200" b="1" dirty="0"/>
              <a:t>BPS and Public Policy Issue Areas</a:t>
            </a:r>
            <a:endParaRPr lang="he-IL" sz="3200" b="1" dirty="0"/>
          </a:p>
        </p:txBody>
      </p:sp>
      <p:pic>
        <p:nvPicPr>
          <p:cNvPr id="3" name="תמונה 2">
            <a:extLst>
              <a:ext uri="{FF2B5EF4-FFF2-40B4-BE49-F238E27FC236}">
                <a16:creationId xmlns:a16="http://schemas.microsoft.com/office/drawing/2014/main" id="{751298EC-E6D2-4C48-AB52-22C1E73E3E2D}"/>
              </a:ext>
            </a:extLst>
          </p:cNvPr>
          <p:cNvPicPr>
            <a:picLocks noChangeAspect="1"/>
          </p:cNvPicPr>
          <p:nvPr/>
        </p:nvPicPr>
        <p:blipFill>
          <a:blip r:embed="rId2"/>
          <a:stretch>
            <a:fillRect/>
          </a:stretch>
        </p:blipFill>
        <p:spPr>
          <a:xfrm>
            <a:off x="1719072" y="1158240"/>
            <a:ext cx="9265919" cy="3328035"/>
          </a:xfrm>
          <a:prstGeom prst="rect">
            <a:avLst/>
          </a:prstGeom>
        </p:spPr>
      </p:pic>
    </p:spTree>
    <p:extLst>
      <p:ext uri="{BB962C8B-B14F-4D97-AF65-F5344CB8AC3E}">
        <p14:creationId xmlns:p14="http://schemas.microsoft.com/office/powerpoint/2010/main" val="329278573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TextBox 5"/>
          <p:cNvSpPr txBox="1"/>
          <p:nvPr/>
        </p:nvSpPr>
        <p:spPr>
          <a:xfrm>
            <a:off x="3523488" y="2206572"/>
            <a:ext cx="5054138" cy="707886"/>
          </a:xfrm>
          <a:prstGeom prst="rect">
            <a:avLst/>
          </a:prstGeom>
          <a:noFill/>
          <a:ln>
            <a:solidFill>
              <a:schemeClr val="bg1"/>
            </a:solidFill>
          </a:ln>
        </p:spPr>
        <p:txBody>
          <a:bodyPr wrap="square" rtlCol="1">
            <a:spAutoFit/>
          </a:bodyPr>
          <a:lstStyle/>
          <a:p>
            <a:pPr algn="ctr"/>
            <a:r>
              <a:rPr lang="en-US" sz="4000" b="1" dirty="0"/>
              <a:t>Thank You!</a:t>
            </a:r>
            <a:endParaRPr lang="he-IL" sz="4000" b="1" dirty="0"/>
          </a:p>
        </p:txBody>
      </p:sp>
    </p:spTree>
    <p:extLst>
      <p:ext uri="{BB962C8B-B14F-4D97-AF65-F5344CB8AC3E}">
        <p14:creationId xmlns:p14="http://schemas.microsoft.com/office/powerpoint/2010/main" val="319992245"/>
      </p:ext>
    </p:extLst>
  </p:cSld>
  <p:clrMapOvr>
    <a:masterClrMapping/>
  </p:clrMapOvr>
</p:sld>
</file>

<file path=ppt/theme/theme1.xml><?xml version="1.0" encoding="utf-8"?>
<a:theme xmlns:a="http://schemas.openxmlformats.org/drawingml/2006/main" name="Retrospect">
  <a:themeElements>
    <a:clrScheme name="Retrospect">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docProps/app.xml><?xml version="1.0" encoding="utf-8"?>
<Properties xmlns="http://schemas.openxmlformats.org/officeDocument/2006/extended-properties" xmlns:vt="http://schemas.openxmlformats.org/officeDocument/2006/docPropsVTypes">
  <Template>Retrospect</Template>
  <TotalTime>148</TotalTime>
  <Words>743</Words>
  <Application>Microsoft Office PowerPoint</Application>
  <PresentationFormat>מסך רחב</PresentationFormat>
  <Paragraphs>43</Paragraphs>
  <Slides>9</Slides>
  <Notes>0</Notes>
  <HiddenSlides>0</HiddenSlides>
  <MMClips>0</MMClips>
  <ScaleCrop>false</ScaleCrop>
  <HeadingPairs>
    <vt:vector size="6" baseType="variant">
      <vt:variant>
        <vt:lpstr>גופנים בשימוש</vt:lpstr>
      </vt:variant>
      <vt:variant>
        <vt:i4>3</vt:i4>
      </vt:variant>
      <vt:variant>
        <vt:lpstr>ערכת נושא</vt:lpstr>
      </vt:variant>
      <vt:variant>
        <vt:i4>1</vt:i4>
      </vt:variant>
      <vt:variant>
        <vt:lpstr>כותרות שקופיות</vt:lpstr>
      </vt:variant>
      <vt:variant>
        <vt:i4>9</vt:i4>
      </vt:variant>
    </vt:vector>
  </HeadingPairs>
  <TitlesOfParts>
    <vt:vector size="13" baseType="lpstr">
      <vt:lpstr>Aharoni</vt:lpstr>
      <vt:lpstr>Calibri</vt:lpstr>
      <vt:lpstr>Calibri Light</vt:lpstr>
      <vt:lpstr>Retrospect</vt:lpstr>
      <vt:lpstr>ALEX MINTZ IDC Herzliya NICHOLAS A. VALENTINO University of Michigan CARLY WAYNE Washington University in St Louis</vt:lpstr>
      <vt:lpstr>These approaches, which we refer to collectively as BPS, can help explain the many deviations we see in political attitudes, political decision-making, and political behavior that are often predicted from the dominant, alternative approach to understanding politics: Rational Choice. </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פרופ' אלכס מינץ</dc:title>
  <dc:creator>Shira Akiva</dc:creator>
  <cp:lastModifiedBy>Shira Akiva</cp:lastModifiedBy>
  <cp:revision>24</cp:revision>
  <cp:lastPrinted>2021-05-26T08:55:02Z</cp:lastPrinted>
  <dcterms:created xsi:type="dcterms:W3CDTF">2021-05-24T05:32:42Z</dcterms:created>
  <dcterms:modified xsi:type="dcterms:W3CDTF">2025-01-27T05:54:17Z</dcterms:modified>
</cp:coreProperties>
</file>