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5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notesSlides/notesSlide9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colors1.xml" ContentType="application/vnd.openxmlformats-officedocument.drawingml.diagramColors+xml"/>
  <Override PartName="/ppt/diagrams/layout1.xml" ContentType="application/vnd.openxmlformats-officedocument.drawingml.diagramLayout+xml"/>
  <Override PartName="/ppt/diagrams/drawing1.xml" ContentType="application/vnd.ms-office.drawingml.diagramDrawing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309" r:id="rId2"/>
    <p:sldId id="284" r:id="rId3"/>
    <p:sldId id="285" r:id="rId4"/>
    <p:sldId id="286" r:id="rId5"/>
    <p:sldId id="287" r:id="rId6"/>
    <p:sldId id="308" r:id="rId7"/>
    <p:sldId id="31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298" r:id="rId16"/>
    <p:sldId id="299" r:id="rId17"/>
    <p:sldId id="300" r:id="rId18"/>
    <p:sldId id="301" r:id="rId19"/>
    <p:sldId id="302" r:id="rId20"/>
    <p:sldId id="303" r:id="rId21"/>
    <p:sldId id="304" r:id="rId22"/>
    <p:sldId id="306" r:id="rId23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openxmlformats.org/officeDocument/2006/relationships/customXml" Target="../customXml/item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514;&#1512;&#1513;&#1497;&#1501;%20&#1489;-%20Microsoft%20PowerPoint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1902356933018375E-2"/>
          <c:y val="4.3392504930966469E-2"/>
          <c:w val="0.82559451499924419"/>
          <c:h val="0.73835687207793044"/>
        </c:manualLayout>
      </c:layout>
      <c:lineChart>
        <c:grouping val="standard"/>
        <c:varyColors val="0"/>
        <c:ser>
          <c:idx val="1"/>
          <c:order val="0"/>
          <c:tx>
            <c:strRef>
              <c:f>'נתוני תרשים 1'!$L$3</c:f>
              <c:strCache>
                <c:ptCount val="1"/>
                <c:pt idx="0">
                  <c:v>אוכלוסיה</c:v>
                </c:pt>
              </c:strCache>
            </c:strRef>
          </c:tx>
          <c:marker>
            <c:symbol val="none"/>
          </c:marker>
          <c:dLbls>
            <c:dLbl>
              <c:idx val="13"/>
              <c:layout>
                <c:manualLayout>
                  <c:x val="-4.3369498106767629E-2"/>
                  <c:y val="6.9063520980226889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2">
                            <a:lumMod val="75000"/>
                          </a:schemeClr>
                        </a:solidFill>
                      </a:defRPr>
                    </a:pPr>
                    <a:r>
                      <a:rPr lang="he-IL" dirty="0" smtClean="0">
                        <a:solidFill>
                          <a:schemeClr val="accent2">
                            <a:lumMod val="75000"/>
                          </a:schemeClr>
                        </a:solidFill>
                      </a:rPr>
                      <a:t>אוכלוסייה</a:t>
                    </a:r>
                    <a:endParaRPr lang="en-US" dirty="0">
                      <a:solidFill>
                        <a:schemeClr val="accent2">
                          <a:lumMod val="75000"/>
                        </a:schemeClr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'נתוני תרשים 1'!$A$5:$A$19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'נתוני תרשים 1'!$L$4:$L$18</c:f>
              <c:numCache>
                <c:formatCode>0.0</c:formatCode>
                <c:ptCount val="15"/>
                <c:pt idx="0" formatCode="General">
                  <c:v>100</c:v>
                </c:pt>
                <c:pt idx="1">
                  <c:v>102.38186096800865</c:v>
                </c:pt>
                <c:pt idx="2">
                  <c:v>104.41633837133213</c:v>
                </c:pt>
                <c:pt idx="3">
                  <c:v>106.23825617955129</c:v>
                </c:pt>
                <c:pt idx="4">
                  <c:v>108.02159474480831</c:v>
                </c:pt>
                <c:pt idx="5">
                  <c:v>109.80012316307824</c:v>
                </c:pt>
                <c:pt idx="6">
                  <c:v>111.58364721035028</c:v>
                </c:pt>
                <c:pt idx="7">
                  <c:v>113.37561454664188</c:v>
                </c:pt>
                <c:pt idx="8">
                  <c:v>115.16806869073457</c:v>
                </c:pt>
                <c:pt idx="9">
                  <c:v>117.58707044204806</c:v>
                </c:pt>
                <c:pt idx="10">
                  <c:v>119.43061003807242</c:v>
                </c:pt>
                <c:pt idx="11">
                  <c:v>121.29587054491958</c:v>
                </c:pt>
                <c:pt idx="12">
                  <c:v>123.15916859534582</c:v>
                </c:pt>
                <c:pt idx="13">
                  <c:v>125.04274106232009</c:v>
                </c:pt>
                <c:pt idx="14">
                  <c:v>126.97834500797427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'נתוני תרשים 1'!$D$4</c:f>
              <c:strCache>
                <c:ptCount val="1"/>
                <c:pt idx="0">
                  <c:v>שטח כבישים</c:v>
                </c:pt>
              </c:strCache>
            </c:strRef>
          </c:tx>
          <c:marker>
            <c:symbol val="none"/>
          </c:marker>
          <c:dLbls>
            <c:dLbl>
              <c:idx val="13"/>
              <c:layout>
                <c:manualLayout>
                  <c:x val="-0.1098693952038116"/>
                  <c:y val="-7.2698443137080931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accent3">
                            <a:lumMod val="75000"/>
                          </a:schemeClr>
                        </a:solidFill>
                      </a:defRPr>
                    </a:pPr>
                    <a:r>
                      <a:rPr lang="he-IL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שטח</a:t>
                    </a:r>
                    <a:r>
                      <a:rPr lang="he-IL" baseline="0" dirty="0" smtClean="0">
                        <a:solidFill>
                          <a:schemeClr val="accent3">
                            <a:lumMod val="75000"/>
                          </a:schemeClr>
                        </a:solidFill>
                      </a:rPr>
                      <a:t> הכבישים</a:t>
                    </a:r>
                    <a:endParaRPr lang="en-US" dirty="0">
                      <a:solidFill>
                        <a:schemeClr val="accent3">
                          <a:lumMod val="75000"/>
                        </a:schemeClr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'נתוני תרשים 1'!$A$5:$A$19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'נתוני תרשים 1'!$D$5:$D$19</c:f>
              <c:numCache>
                <c:formatCode>0</c:formatCode>
                <c:ptCount val="15"/>
                <c:pt idx="0">
                  <c:v>100</c:v>
                </c:pt>
                <c:pt idx="1">
                  <c:v>102.77954243566792</c:v>
                </c:pt>
                <c:pt idx="2">
                  <c:v>106.52355062001368</c:v>
                </c:pt>
                <c:pt idx="3">
                  <c:v>110.31706089582285</c:v>
                </c:pt>
                <c:pt idx="4">
                  <c:v>112.96872292854374</c:v>
                </c:pt>
                <c:pt idx="5">
                  <c:v>115.03956042142779</c:v>
                </c:pt>
                <c:pt idx="6">
                  <c:v>116.9693169536413</c:v>
                </c:pt>
                <c:pt idx="7">
                  <c:v>119.42709579479734</c:v>
                </c:pt>
                <c:pt idx="8">
                  <c:v>122.24458983392049</c:v>
                </c:pt>
                <c:pt idx="9">
                  <c:v>126.10410289834746</c:v>
                </c:pt>
                <c:pt idx="10">
                  <c:v>128.30694596846718</c:v>
                </c:pt>
                <c:pt idx="11">
                  <c:v>130.34065689275371</c:v>
                </c:pt>
                <c:pt idx="12">
                  <c:v>132.63837897151154</c:v>
                </c:pt>
                <c:pt idx="13">
                  <c:v>134.68034024437532</c:v>
                </c:pt>
                <c:pt idx="14">
                  <c:v>137.71481845107957</c:v>
                </c:pt>
              </c:numCache>
            </c:numRef>
          </c:val>
          <c:smooth val="0"/>
        </c:ser>
        <c:ser>
          <c:idx val="0"/>
          <c:order val="2"/>
          <c:tx>
            <c:strRef>
              <c:f>'נתוני תרשים 1'!$K$3</c:f>
              <c:strCache>
                <c:ptCount val="1"/>
                <c:pt idx="0">
                  <c:v>כלי רכב</c:v>
                </c:pt>
              </c:strCache>
            </c:strRef>
          </c:tx>
          <c:marker>
            <c:symbol val="none"/>
          </c:marker>
          <c:dLbls>
            <c:dLbl>
              <c:idx val="13"/>
              <c:layout>
                <c:manualLayout>
                  <c:x val="-0.24286918939789931"/>
                  <c:y val="3.6349221568540381E-3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tx2"/>
                        </a:solidFill>
                      </a:defRPr>
                    </a:pPr>
                    <a:r>
                      <a:rPr lang="he-IL" dirty="0" smtClean="0">
                        <a:solidFill>
                          <a:schemeClr val="tx2"/>
                        </a:solidFill>
                      </a:rPr>
                      <a:t>כלי</a:t>
                    </a:r>
                    <a:r>
                      <a:rPr lang="he-IL" baseline="0" dirty="0" smtClean="0">
                        <a:solidFill>
                          <a:schemeClr val="tx2"/>
                        </a:solidFill>
                      </a:rPr>
                      <a:t> רכב</a:t>
                    </a:r>
                    <a:endParaRPr lang="en-US" dirty="0">
                      <a:solidFill>
                        <a:schemeClr val="tx2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'נתוני תרשים 1'!$A$5:$A$19</c:f>
              <c:numCache>
                <c:formatCode>General</c:formatCode>
                <c:ptCount val="15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</c:numCache>
            </c:numRef>
          </c:cat>
          <c:val>
            <c:numRef>
              <c:f>'נתוני תרשים 1'!$K$4:$K$18</c:f>
              <c:numCache>
                <c:formatCode>0.0</c:formatCode>
                <c:ptCount val="15"/>
                <c:pt idx="0" formatCode="General">
                  <c:v>100</c:v>
                </c:pt>
                <c:pt idx="1">
                  <c:v>104.58765701802292</c:v>
                </c:pt>
                <c:pt idx="2">
                  <c:v>107.04533042053524</c:v>
                </c:pt>
                <c:pt idx="3">
                  <c:v>108.24685963954124</c:v>
                </c:pt>
                <c:pt idx="4">
                  <c:v>111.30529765155653</c:v>
                </c:pt>
                <c:pt idx="5">
                  <c:v>115.07373020207537</c:v>
                </c:pt>
                <c:pt idx="6">
                  <c:v>118.84216275259421</c:v>
                </c:pt>
                <c:pt idx="7">
                  <c:v>124.74057891862371</c:v>
                </c:pt>
                <c:pt idx="8">
                  <c:v>130.58438012015293</c:v>
                </c:pt>
                <c:pt idx="9">
                  <c:v>134.28268705625342</c:v>
                </c:pt>
                <c:pt idx="10">
                  <c:v>140.15243036592025</c:v>
                </c:pt>
                <c:pt idx="11">
                  <c:v>146.53194975423264</c:v>
                </c:pt>
                <c:pt idx="12">
                  <c:v>150.79191698525395</c:v>
                </c:pt>
                <c:pt idx="13">
                  <c:v>155.70726379027852</c:v>
                </c:pt>
                <c:pt idx="14">
                  <c:v>161.98798470780991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067072"/>
        <c:axId val="104383232"/>
      </c:lineChart>
      <c:catAx>
        <c:axId val="104067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5400000" vert="horz"/>
          <a:lstStyle/>
          <a:p>
            <a:pPr algn="ctr">
              <a:defRPr/>
            </a:pPr>
            <a:endParaRPr lang="he-IL"/>
          </a:p>
        </c:txPr>
        <c:crossAx val="104383232"/>
        <c:crosses val="autoZero"/>
        <c:auto val="1"/>
        <c:lblAlgn val="ctr"/>
        <c:lblOffset val="100"/>
        <c:noMultiLvlLbl val="0"/>
      </c:catAx>
      <c:valAx>
        <c:axId val="104383232"/>
        <c:scaling>
          <c:orientation val="minMax"/>
          <c:max val="160"/>
          <c:min val="1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he-IL"/>
          </a:p>
        </c:txPr>
        <c:crossAx val="104067072"/>
        <c:crosses val="autoZero"/>
        <c:crossBetween val="between"/>
        <c:majorUnit val="10"/>
      </c:valAx>
    </c:plotArea>
    <c:plotVisOnly val="1"/>
    <c:dispBlanksAs val="gap"/>
    <c:showDLblsOverMax val="0"/>
  </c:chart>
  <c:txPr>
    <a:bodyPr/>
    <a:lstStyle/>
    <a:p>
      <a:pPr algn="ctr">
        <a:defRPr lang="he-IL" sz="1400" b="0" i="0" u="none" strike="noStrike" kern="1200" baseline="0">
          <a:solidFill>
            <a:prstClr val="black"/>
          </a:solidFill>
          <a:latin typeface="+mn-lt"/>
          <a:ea typeface="+mn-ea"/>
          <a:cs typeface="David" panose="020E0502060401010101" pitchFamily="34" charset="-79"/>
        </a:defRPr>
      </a:pPr>
      <a:endParaRPr lang="he-IL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'[תרשים ב- Microsoft PowerPoint]מזומן תחצ מול כבישים-נתונים'!$F$2</c:f>
              <c:strCache>
                <c:ptCount val="1"/>
                <c:pt idx="0">
                  <c:v>תחבורה ציבורית</c:v>
                </c:pt>
              </c:strCache>
            </c:strRef>
          </c:tx>
          <c:invertIfNegative val="0"/>
          <c:cat>
            <c:strRef>
              <c:f>'[תרשים ב- Microsoft PowerPoint]מזומן תחצ מול כבישים-נתונים'!$E$3:$E$13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strCache>
            </c:strRef>
          </c:cat>
          <c:val>
            <c:numRef>
              <c:f>'[תרשים ב- Microsoft PowerPoint]מזומן תחצ מול כבישים-נתונים'!$F$3:$F$13</c:f>
              <c:numCache>
                <c:formatCode>_ * #,##0_ ;_ * \-#,##0_ ;_ * "-"??_ ;_ @_ </c:formatCode>
                <c:ptCount val="11"/>
                <c:pt idx="0">
                  <c:v>3249.5384112599991</c:v>
                </c:pt>
                <c:pt idx="1">
                  <c:v>4946.5096240999974</c:v>
                </c:pt>
                <c:pt idx="2">
                  <c:v>5686.2051178200009</c:v>
                </c:pt>
                <c:pt idx="3">
                  <c:v>6353.1756083800074</c:v>
                </c:pt>
                <c:pt idx="4">
                  <c:v>4964.0357162799919</c:v>
                </c:pt>
                <c:pt idx="5">
                  <c:v>4973.853734420024</c:v>
                </c:pt>
                <c:pt idx="6">
                  <c:v>5700</c:v>
                </c:pt>
                <c:pt idx="7" formatCode="General">
                  <c:v>6743</c:v>
                </c:pt>
                <c:pt idx="8" formatCode="General">
                  <c:v>6654</c:v>
                </c:pt>
                <c:pt idx="9">
                  <c:v>8325</c:v>
                </c:pt>
                <c:pt idx="10">
                  <c:v>8863</c:v>
                </c:pt>
              </c:numCache>
            </c:numRef>
          </c:val>
        </c:ser>
        <c:ser>
          <c:idx val="1"/>
          <c:order val="1"/>
          <c:tx>
            <c:strRef>
              <c:f>'[תרשים ב- Microsoft PowerPoint]מזומן תחצ מול כבישים-נתונים'!$G$2</c:f>
              <c:strCache>
                <c:ptCount val="1"/>
                <c:pt idx="0">
                  <c:v>כבישים</c:v>
                </c:pt>
              </c:strCache>
            </c:strRef>
          </c:tx>
          <c:invertIfNegative val="0"/>
          <c:cat>
            <c:strRef>
              <c:f>'[תרשים ב- Microsoft PowerPoint]מזומן תחצ מול כבישים-נתונים'!$E$3:$E$13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strCache>
            </c:strRef>
          </c:cat>
          <c:val>
            <c:numRef>
              <c:f>'[תרשים ב- Microsoft PowerPoint]מזומן תחצ מול כבישים-נתונים'!$G$3:$G$13</c:f>
              <c:numCache>
                <c:formatCode>_ * #,##0_ ;_ * \-#,##0_ ;_ * "-"??_ ;_ @_ </c:formatCode>
                <c:ptCount val="11"/>
                <c:pt idx="0">
                  <c:v>5165.8899821200012</c:v>
                </c:pt>
                <c:pt idx="1">
                  <c:v>5939.4593883199996</c:v>
                </c:pt>
                <c:pt idx="2">
                  <c:v>5341.8625777100033</c:v>
                </c:pt>
                <c:pt idx="3">
                  <c:v>6417.5342013700028</c:v>
                </c:pt>
                <c:pt idx="4">
                  <c:v>5807.2020456600012</c:v>
                </c:pt>
                <c:pt idx="5">
                  <c:v>6079.147725049992</c:v>
                </c:pt>
                <c:pt idx="6">
                  <c:v>5363</c:v>
                </c:pt>
                <c:pt idx="7" formatCode="General">
                  <c:v>5877</c:v>
                </c:pt>
                <c:pt idx="8" formatCode="General">
                  <c:v>6253</c:v>
                </c:pt>
                <c:pt idx="9">
                  <c:v>7300</c:v>
                </c:pt>
                <c:pt idx="10">
                  <c:v>7500</c:v>
                </c:pt>
              </c:numCache>
            </c:numRef>
          </c:val>
        </c:ser>
        <c:ser>
          <c:idx val="2"/>
          <c:order val="2"/>
          <c:tx>
            <c:strRef>
              <c:f>'[תרשים ב- Microsoft PowerPoint]מזומן תחצ מול כבישים-נתונים'!$H$2</c:f>
              <c:strCache>
                <c:ptCount val="1"/>
                <c:pt idx="0">
                  <c:v>סובסידיה</c:v>
                </c:pt>
              </c:strCache>
            </c:strRef>
          </c:tx>
          <c:invertIfNegative val="0"/>
          <c:cat>
            <c:strRef>
              <c:f>'[תרשים ב- Microsoft PowerPoint]מזומן תחצ מול כבישים-נתונים'!$E$3:$E$13</c:f>
              <c:strCache>
                <c:ptCount val="11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</c:strCache>
            </c:strRef>
          </c:cat>
          <c:val>
            <c:numRef>
              <c:f>'[תרשים ב- Microsoft PowerPoint]מזומן תחצ מול כבישים-נתונים'!$H$3:$H$13</c:f>
              <c:numCache>
                <c:formatCode>General</c:formatCode>
                <c:ptCount val="11"/>
                <c:pt idx="0">
                  <c:v>2721</c:v>
                </c:pt>
                <c:pt idx="1">
                  <c:v>3354</c:v>
                </c:pt>
                <c:pt idx="2">
                  <c:v>3840</c:v>
                </c:pt>
                <c:pt idx="3" formatCode="_ * #,##0_ ;_ * \-#,##0_ ;_ * &quot;-&quot;??_ ;_ @_ ">
                  <c:v>4834.2030000000004</c:v>
                </c:pt>
                <c:pt idx="4" formatCode="_ * #,##0_ ;_ * \-#,##0_ ;_ * &quot;-&quot;??_ ;_ @_ ">
                  <c:v>4863.9539999999997</c:v>
                </c:pt>
                <c:pt idx="5" formatCode="_ * #,##0_ ;_ * \-#,##0_ ;_ * &quot;-&quot;??_ ;_ @_ ">
                  <c:v>5001.7944040000002</c:v>
                </c:pt>
                <c:pt idx="6" formatCode="_ * #,##0_ ;_ * \-#,##0_ ;_ * &quot;-&quot;??_ ;_ @_ ">
                  <c:v>5205</c:v>
                </c:pt>
                <c:pt idx="7" formatCode="_ * #,##0_ ;_ * \-#,##0_ ;_ * &quot;-&quot;??_ ;_ @_ ">
                  <c:v>6295</c:v>
                </c:pt>
                <c:pt idx="8" formatCode="_ * #,##0_ ;_ * \-#,##0_ ;_ * &quot;-&quot;??_ ;_ @_ ">
                  <c:v>6502</c:v>
                </c:pt>
                <c:pt idx="9" formatCode="_ * #,##0_ ;_ * \-#,##0_ ;_ * &quot;-&quot;??_ ;_ @_ ">
                  <c:v>6750</c:v>
                </c:pt>
                <c:pt idx="10" formatCode="_ * #,##0_ ;_ * \-#,##0_ ;_ * &quot;-&quot;??_ ;_ @_ ">
                  <c:v>7000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95"/>
        <c:overlap val="100"/>
        <c:axId val="138452352"/>
        <c:axId val="139843072"/>
      </c:barChart>
      <c:catAx>
        <c:axId val="138452352"/>
        <c:scaling>
          <c:orientation val="minMax"/>
        </c:scaling>
        <c:delete val="0"/>
        <c:axPos val="b"/>
        <c:majorTickMark val="out"/>
        <c:minorTickMark val="none"/>
        <c:tickLblPos val="nextTo"/>
        <c:crossAx val="139843072"/>
        <c:crosses val="autoZero"/>
        <c:auto val="1"/>
        <c:lblAlgn val="ctr"/>
        <c:lblOffset val="100"/>
        <c:noMultiLvlLbl val="0"/>
      </c:catAx>
      <c:valAx>
        <c:axId val="139843072"/>
        <c:scaling>
          <c:orientation val="minMax"/>
        </c:scaling>
        <c:delete val="1"/>
        <c:axPos val="l"/>
        <c:majorGridlines/>
        <c:numFmt formatCode="_ * #,##0_ ;_ * \-#,##0_ ;_ * &quot;-&quot;??_ ;_ @_ " sourceLinked="1"/>
        <c:majorTickMark val="none"/>
        <c:minorTickMark val="none"/>
        <c:tickLblPos val="none"/>
        <c:crossAx val="13845235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0.27175707203266258"/>
          <c:y val="0"/>
          <c:w val="0.38017838836265527"/>
          <c:h val="6.4914101233713828E-2"/>
        </c:manualLayout>
      </c:layout>
      <c:overlay val="0"/>
      <c:txPr>
        <a:bodyPr/>
        <a:lstStyle/>
        <a:p>
          <a:pPr>
            <a:defRPr sz="1400"/>
          </a:pPr>
          <a:endParaRPr lang="he-IL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E11C21-7B85-4708-9C96-21C58B1AD3FF}" type="doc">
      <dgm:prSet loTypeId="urn:microsoft.com/office/officeart/2005/8/layout/default" loCatId="list" qsTypeId="urn:microsoft.com/office/officeart/2005/8/quickstyle/3d1" qsCatId="3D" csTypeId="urn:microsoft.com/office/officeart/2005/8/colors/accent2_5" csCatId="accent2" phldr="1"/>
      <dgm:spPr/>
      <dgm:t>
        <a:bodyPr/>
        <a:lstStyle/>
        <a:p>
          <a:pPr rtl="1"/>
          <a:endParaRPr lang="he-IL"/>
        </a:p>
      </dgm:t>
    </dgm:pt>
    <dgm:pt modelId="{EF5C72E3-0984-4076-8D62-A38ACB91860A}">
      <dgm:prSet phldrT="[טקסט]" custT="1"/>
      <dgm:spPr/>
      <dgm:t>
        <a:bodyPr/>
        <a:lstStyle/>
        <a:p>
          <a:pPr rtl="1"/>
          <a:r>
            <a:rPr lang="he-IL" sz="3500" b="1" dirty="0" smtClean="0">
              <a:latin typeface="David" panose="020E0502060401010101" pitchFamily="34" charset="-79"/>
              <a:cs typeface="David" panose="020E0502060401010101" pitchFamily="34" charset="-79"/>
            </a:rPr>
            <a:t>הסעת המונים</a:t>
          </a:r>
        </a:p>
        <a:p>
          <a:pPr rtl="1"/>
          <a:r>
            <a:rPr lang="he-IL" sz="3200" dirty="0" smtClean="0">
              <a:latin typeface="David" panose="020E0502060401010101" pitchFamily="34" charset="-79"/>
              <a:cs typeface="David" panose="020E0502060401010101" pitchFamily="34" charset="-79"/>
            </a:rPr>
            <a:t>54 מיליארד</a:t>
          </a:r>
          <a:endParaRPr lang="he-IL" sz="32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CBC9C00D-C168-47EE-8018-F005D5D7F43F}" type="parTrans" cxnId="{EAD16C78-E95A-44BD-96FE-0DB1F880784C}">
      <dgm:prSet/>
      <dgm:spPr/>
      <dgm:t>
        <a:bodyPr/>
        <a:lstStyle/>
        <a:p>
          <a:pPr rtl="1"/>
          <a:endParaRPr lang="he-IL"/>
        </a:p>
      </dgm:t>
    </dgm:pt>
    <dgm:pt modelId="{BAF8CB33-6B62-49F6-BDDC-F10C1873488F}" type="sibTrans" cxnId="{EAD16C78-E95A-44BD-96FE-0DB1F880784C}">
      <dgm:prSet/>
      <dgm:spPr/>
      <dgm:t>
        <a:bodyPr/>
        <a:lstStyle/>
        <a:p>
          <a:pPr rtl="1"/>
          <a:endParaRPr lang="he-IL"/>
        </a:p>
      </dgm:t>
    </dgm:pt>
    <dgm:pt modelId="{D55FBD58-BD6E-4309-A3CC-B4E663132B55}">
      <dgm:prSet phldrT="[טקסט]" custT="1"/>
      <dgm:spPr/>
      <dgm:t>
        <a:bodyPr/>
        <a:lstStyle/>
        <a:p>
          <a:pPr rtl="1"/>
          <a:r>
            <a:rPr lang="he-IL" sz="3500" b="1" dirty="0" smtClean="0">
              <a:latin typeface="David" panose="020E0502060401010101" pitchFamily="34" charset="-79"/>
              <a:cs typeface="David" panose="020E0502060401010101" pitchFamily="34" charset="-79"/>
            </a:rPr>
            <a:t>חומש נתיבי ישראל</a:t>
          </a:r>
        </a:p>
        <a:p>
          <a:pPr rtl="1"/>
          <a:r>
            <a:rPr lang="he-IL" sz="3200" dirty="0" smtClean="0">
              <a:latin typeface="David" panose="020E0502060401010101" pitchFamily="34" charset="-79"/>
              <a:cs typeface="David" panose="020E0502060401010101" pitchFamily="34" charset="-79"/>
            </a:rPr>
            <a:t>42 מיליארד</a:t>
          </a:r>
          <a:endParaRPr lang="he-IL" sz="32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3E860488-0C0C-40CB-8D27-7D944D5DEEE0}" type="parTrans" cxnId="{F5898225-977F-436D-9510-3998D15B935C}">
      <dgm:prSet/>
      <dgm:spPr/>
      <dgm:t>
        <a:bodyPr/>
        <a:lstStyle/>
        <a:p>
          <a:pPr rtl="1"/>
          <a:endParaRPr lang="he-IL"/>
        </a:p>
      </dgm:t>
    </dgm:pt>
    <dgm:pt modelId="{32656649-D2B7-418D-8E42-E784EA6DBF70}" type="sibTrans" cxnId="{F5898225-977F-436D-9510-3998D15B935C}">
      <dgm:prSet/>
      <dgm:spPr/>
      <dgm:t>
        <a:bodyPr/>
        <a:lstStyle/>
        <a:p>
          <a:pPr rtl="1"/>
          <a:endParaRPr lang="he-IL"/>
        </a:p>
      </dgm:t>
    </dgm:pt>
    <dgm:pt modelId="{C5DB6038-4D10-4F58-9A29-9F2AA9064EF6}">
      <dgm:prSet phldrT="[טקסט]" custT="1"/>
      <dgm:spPr/>
      <dgm:t>
        <a:bodyPr/>
        <a:lstStyle/>
        <a:p>
          <a:pPr rtl="1"/>
          <a:r>
            <a:rPr lang="he-IL" sz="3500" b="1" dirty="0" smtClean="0">
              <a:latin typeface="David" panose="020E0502060401010101" pitchFamily="34" charset="-79"/>
              <a:cs typeface="David" panose="020E0502060401010101" pitchFamily="34" charset="-79"/>
            </a:rPr>
            <a:t>פרויקטים עירוניים</a:t>
          </a:r>
        </a:p>
        <a:p>
          <a:pPr rtl="1"/>
          <a:r>
            <a:rPr lang="he-IL" sz="3200" dirty="0" smtClean="0">
              <a:latin typeface="David" panose="020E0502060401010101" pitchFamily="34" charset="-79"/>
              <a:cs typeface="David" panose="020E0502060401010101" pitchFamily="34" charset="-79"/>
            </a:rPr>
            <a:t>1.3 מיליארד ש"ח בשנה</a:t>
          </a:r>
          <a:endParaRPr lang="he-IL" sz="32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946A8B49-31F8-47F4-84CF-706CD0761522}" type="parTrans" cxnId="{098805B5-9BE0-4853-9F6F-193660D223A5}">
      <dgm:prSet/>
      <dgm:spPr/>
      <dgm:t>
        <a:bodyPr/>
        <a:lstStyle/>
        <a:p>
          <a:pPr rtl="1"/>
          <a:endParaRPr lang="he-IL"/>
        </a:p>
      </dgm:t>
    </dgm:pt>
    <dgm:pt modelId="{8930DF16-9853-40B0-955B-851695D8338B}" type="sibTrans" cxnId="{098805B5-9BE0-4853-9F6F-193660D223A5}">
      <dgm:prSet/>
      <dgm:spPr/>
      <dgm:t>
        <a:bodyPr/>
        <a:lstStyle/>
        <a:p>
          <a:pPr rtl="1"/>
          <a:endParaRPr lang="he-IL"/>
        </a:p>
      </dgm:t>
    </dgm:pt>
    <dgm:pt modelId="{4469E4D1-D8D9-4922-841C-FFEE3985D63A}">
      <dgm:prSet phldrT="[טקסט]" custT="1"/>
      <dgm:spPr/>
      <dgm:t>
        <a:bodyPr/>
        <a:lstStyle/>
        <a:p>
          <a:pPr rtl="1"/>
          <a:r>
            <a:rPr lang="he-IL" sz="3500" b="1" dirty="0" smtClean="0">
              <a:latin typeface="David" panose="020E0502060401010101" pitchFamily="34" charset="-79"/>
              <a:cs typeface="David" panose="020E0502060401010101" pitchFamily="34" charset="-79"/>
            </a:rPr>
            <a:t>רכבת ישראל</a:t>
          </a:r>
        </a:p>
        <a:p>
          <a:pPr rtl="1"/>
          <a:r>
            <a:rPr lang="he-IL" sz="3200" dirty="0" smtClean="0">
              <a:latin typeface="David" panose="020E0502060401010101" pitchFamily="34" charset="-79"/>
              <a:cs typeface="David" panose="020E0502060401010101" pitchFamily="34" charset="-79"/>
            </a:rPr>
            <a:t>16 מיליארד</a:t>
          </a:r>
          <a:endParaRPr lang="he-IL" sz="3200" dirty="0">
            <a:latin typeface="David" panose="020E0502060401010101" pitchFamily="34" charset="-79"/>
            <a:cs typeface="David" panose="020E0502060401010101" pitchFamily="34" charset="-79"/>
          </a:endParaRPr>
        </a:p>
      </dgm:t>
    </dgm:pt>
    <dgm:pt modelId="{9E269060-1802-4622-881E-97D7AC59ABAE}" type="parTrans" cxnId="{34272368-18A2-4BA5-B4BD-01376DC6A99C}">
      <dgm:prSet/>
      <dgm:spPr/>
      <dgm:t>
        <a:bodyPr/>
        <a:lstStyle/>
        <a:p>
          <a:pPr rtl="1"/>
          <a:endParaRPr lang="he-IL"/>
        </a:p>
      </dgm:t>
    </dgm:pt>
    <dgm:pt modelId="{C51E84ED-A83C-4763-A2C0-F8C1452874A3}" type="sibTrans" cxnId="{34272368-18A2-4BA5-B4BD-01376DC6A99C}">
      <dgm:prSet/>
      <dgm:spPr/>
      <dgm:t>
        <a:bodyPr/>
        <a:lstStyle/>
        <a:p>
          <a:pPr rtl="1"/>
          <a:endParaRPr lang="he-IL"/>
        </a:p>
      </dgm:t>
    </dgm:pt>
    <dgm:pt modelId="{CA1C0E64-9508-4A0B-A242-6CD99C120E84}" type="pres">
      <dgm:prSet presAssocID="{47E11C21-7B85-4708-9C96-21C58B1AD3FF}" presName="diagram" presStyleCnt="0">
        <dgm:presLayoutVars>
          <dgm:dir/>
          <dgm:resizeHandles val="exact"/>
        </dgm:presLayoutVars>
      </dgm:prSet>
      <dgm:spPr/>
    </dgm:pt>
    <dgm:pt modelId="{A5A19B1B-6694-49C6-95A9-B3182E35BFB2}" type="pres">
      <dgm:prSet presAssocID="{EF5C72E3-0984-4076-8D62-A38ACB91860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B7B0BEB8-8E3C-4D73-A417-E7BE0B0BB94B}" type="pres">
      <dgm:prSet presAssocID="{BAF8CB33-6B62-49F6-BDDC-F10C1873488F}" presName="sibTrans" presStyleCnt="0"/>
      <dgm:spPr/>
    </dgm:pt>
    <dgm:pt modelId="{C2C65141-647F-4C03-B0D0-9DD72A38F1DB}" type="pres">
      <dgm:prSet presAssocID="{D55FBD58-BD6E-4309-A3CC-B4E663132B55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FB19A48F-DE1F-4268-9048-5FE279D0C19B}" type="pres">
      <dgm:prSet presAssocID="{32656649-D2B7-418D-8E42-E784EA6DBF70}" presName="sibTrans" presStyleCnt="0"/>
      <dgm:spPr/>
    </dgm:pt>
    <dgm:pt modelId="{CC232C86-4199-4B3B-AC51-1EF5BAD91F4F}" type="pres">
      <dgm:prSet presAssocID="{C5DB6038-4D10-4F58-9A29-9F2AA9064EF6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A1E7DAD1-3CF2-4FA4-9670-3E865EE9730B}" type="pres">
      <dgm:prSet presAssocID="{8930DF16-9853-40B0-955B-851695D8338B}" presName="sibTrans" presStyleCnt="0"/>
      <dgm:spPr/>
    </dgm:pt>
    <dgm:pt modelId="{680165BD-3BF0-4B3A-A3A8-2F0626F17D80}" type="pres">
      <dgm:prSet presAssocID="{4469E4D1-D8D9-4922-841C-FFEE3985D63A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850BA524-2014-42EF-BAA8-2D38AD9EBE9A}" type="presOf" srcId="{C5DB6038-4D10-4F58-9A29-9F2AA9064EF6}" destId="{CC232C86-4199-4B3B-AC51-1EF5BAD91F4F}" srcOrd="0" destOrd="0" presId="urn:microsoft.com/office/officeart/2005/8/layout/default"/>
    <dgm:cxn modelId="{34272368-18A2-4BA5-B4BD-01376DC6A99C}" srcId="{47E11C21-7B85-4708-9C96-21C58B1AD3FF}" destId="{4469E4D1-D8D9-4922-841C-FFEE3985D63A}" srcOrd="3" destOrd="0" parTransId="{9E269060-1802-4622-881E-97D7AC59ABAE}" sibTransId="{C51E84ED-A83C-4763-A2C0-F8C1452874A3}"/>
    <dgm:cxn modelId="{EAD16C78-E95A-44BD-96FE-0DB1F880784C}" srcId="{47E11C21-7B85-4708-9C96-21C58B1AD3FF}" destId="{EF5C72E3-0984-4076-8D62-A38ACB91860A}" srcOrd="0" destOrd="0" parTransId="{CBC9C00D-C168-47EE-8018-F005D5D7F43F}" sibTransId="{BAF8CB33-6B62-49F6-BDDC-F10C1873488F}"/>
    <dgm:cxn modelId="{5B13ED02-192B-4941-9136-7E125B16CDF8}" type="presOf" srcId="{47E11C21-7B85-4708-9C96-21C58B1AD3FF}" destId="{CA1C0E64-9508-4A0B-A242-6CD99C120E84}" srcOrd="0" destOrd="0" presId="urn:microsoft.com/office/officeart/2005/8/layout/default"/>
    <dgm:cxn modelId="{253B0828-748B-4D32-9C67-424F14FBA155}" type="presOf" srcId="{4469E4D1-D8D9-4922-841C-FFEE3985D63A}" destId="{680165BD-3BF0-4B3A-A3A8-2F0626F17D80}" srcOrd="0" destOrd="0" presId="urn:microsoft.com/office/officeart/2005/8/layout/default"/>
    <dgm:cxn modelId="{EDFF3C86-3541-4FD7-9F06-01A41CC0CBF3}" type="presOf" srcId="{EF5C72E3-0984-4076-8D62-A38ACB91860A}" destId="{A5A19B1B-6694-49C6-95A9-B3182E35BFB2}" srcOrd="0" destOrd="0" presId="urn:microsoft.com/office/officeart/2005/8/layout/default"/>
    <dgm:cxn modelId="{5CDAF4F6-19EE-4A43-BF67-614C241BCBB8}" type="presOf" srcId="{D55FBD58-BD6E-4309-A3CC-B4E663132B55}" destId="{C2C65141-647F-4C03-B0D0-9DD72A38F1DB}" srcOrd="0" destOrd="0" presId="urn:microsoft.com/office/officeart/2005/8/layout/default"/>
    <dgm:cxn modelId="{098805B5-9BE0-4853-9F6F-193660D223A5}" srcId="{47E11C21-7B85-4708-9C96-21C58B1AD3FF}" destId="{C5DB6038-4D10-4F58-9A29-9F2AA9064EF6}" srcOrd="2" destOrd="0" parTransId="{946A8B49-31F8-47F4-84CF-706CD0761522}" sibTransId="{8930DF16-9853-40B0-955B-851695D8338B}"/>
    <dgm:cxn modelId="{F5898225-977F-436D-9510-3998D15B935C}" srcId="{47E11C21-7B85-4708-9C96-21C58B1AD3FF}" destId="{D55FBD58-BD6E-4309-A3CC-B4E663132B55}" srcOrd="1" destOrd="0" parTransId="{3E860488-0C0C-40CB-8D27-7D944D5DEEE0}" sibTransId="{32656649-D2B7-418D-8E42-E784EA6DBF70}"/>
    <dgm:cxn modelId="{83E4DEF5-3CD1-4675-9451-D582E439B4EB}" type="presParOf" srcId="{CA1C0E64-9508-4A0B-A242-6CD99C120E84}" destId="{A5A19B1B-6694-49C6-95A9-B3182E35BFB2}" srcOrd="0" destOrd="0" presId="urn:microsoft.com/office/officeart/2005/8/layout/default"/>
    <dgm:cxn modelId="{FF149C40-560F-462B-9FEE-DFC7DA7289C2}" type="presParOf" srcId="{CA1C0E64-9508-4A0B-A242-6CD99C120E84}" destId="{B7B0BEB8-8E3C-4D73-A417-E7BE0B0BB94B}" srcOrd="1" destOrd="0" presId="urn:microsoft.com/office/officeart/2005/8/layout/default"/>
    <dgm:cxn modelId="{B48EFD4B-3FBF-4C9D-8362-350A2CD22353}" type="presParOf" srcId="{CA1C0E64-9508-4A0B-A242-6CD99C120E84}" destId="{C2C65141-647F-4C03-B0D0-9DD72A38F1DB}" srcOrd="2" destOrd="0" presId="urn:microsoft.com/office/officeart/2005/8/layout/default"/>
    <dgm:cxn modelId="{FDE20659-A661-4F1D-A8D6-D04B94901E5A}" type="presParOf" srcId="{CA1C0E64-9508-4A0B-A242-6CD99C120E84}" destId="{FB19A48F-DE1F-4268-9048-5FE279D0C19B}" srcOrd="3" destOrd="0" presId="urn:microsoft.com/office/officeart/2005/8/layout/default"/>
    <dgm:cxn modelId="{F9C3065C-2C09-4CE0-A975-D8DCB52AE9CA}" type="presParOf" srcId="{CA1C0E64-9508-4A0B-A242-6CD99C120E84}" destId="{CC232C86-4199-4B3B-AC51-1EF5BAD91F4F}" srcOrd="4" destOrd="0" presId="urn:microsoft.com/office/officeart/2005/8/layout/default"/>
    <dgm:cxn modelId="{A95ED01D-E477-4ADD-85DE-8ACA0BB87DF5}" type="presParOf" srcId="{CA1C0E64-9508-4A0B-A242-6CD99C120E84}" destId="{A1E7DAD1-3CF2-4FA4-9670-3E865EE9730B}" srcOrd="5" destOrd="0" presId="urn:microsoft.com/office/officeart/2005/8/layout/default"/>
    <dgm:cxn modelId="{92D72594-DDFD-446E-9770-8C37741BA630}" type="presParOf" srcId="{CA1C0E64-9508-4A0B-A242-6CD99C120E84}" destId="{680165BD-3BF0-4B3A-A3A8-2F0626F17D80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A19B1B-6694-49C6-95A9-B3182E35BFB2}">
      <dsp:nvSpPr>
        <dsp:cNvPr id="0" name=""/>
        <dsp:cNvSpPr/>
      </dsp:nvSpPr>
      <dsp:spPr>
        <a:xfrm>
          <a:off x="460905" y="1047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הסעת המונים</a:t>
          </a:r>
        </a:p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54 מיליארד</a:t>
          </a:r>
          <a:endParaRPr lang="he-IL" sz="3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460905" y="1047"/>
        <a:ext cx="3479899" cy="2087939"/>
      </dsp:txXfrm>
    </dsp:sp>
    <dsp:sp modelId="{C2C65141-647F-4C03-B0D0-9DD72A38F1DB}">
      <dsp:nvSpPr>
        <dsp:cNvPr id="0" name=""/>
        <dsp:cNvSpPr/>
      </dsp:nvSpPr>
      <dsp:spPr>
        <a:xfrm>
          <a:off x="4288794" y="1047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חומש נתיבי ישראל</a:t>
          </a:r>
        </a:p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42 מיליארד</a:t>
          </a:r>
          <a:endParaRPr lang="he-IL" sz="3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4288794" y="1047"/>
        <a:ext cx="3479899" cy="2087939"/>
      </dsp:txXfrm>
    </dsp:sp>
    <dsp:sp modelId="{CC232C86-4199-4B3B-AC51-1EF5BAD91F4F}">
      <dsp:nvSpPr>
        <dsp:cNvPr id="0" name=""/>
        <dsp:cNvSpPr/>
      </dsp:nvSpPr>
      <dsp:spPr>
        <a:xfrm>
          <a:off x="460905" y="2436976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פרויקטים עירוניים</a:t>
          </a:r>
        </a:p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1.3 מיליארד ש"ח בשנה</a:t>
          </a:r>
          <a:endParaRPr lang="he-IL" sz="3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460905" y="2436976"/>
        <a:ext cx="3479899" cy="2087939"/>
      </dsp:txXfrm>
    </dsp:sp>
    <dsp:sp modelId="{680165BD-3BF0-4B3A-A3A8-2F0626F17D80}">
      <dsp:nvSpPr>
        <dsp:cNvPr id="0" name=""/>
        <dsp:cNvSpPr/>
      </dsp:nvSpPr>
      <dsp:spPr>
        <a:xfrm>
          <a:off x="4288794" y="2436976"/>
          <a:ext cx="3479899" cy="2087939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2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500" b="1" kern="1200" dirty="0" smtClean="0">
              <a:latin typeface="David" panose="020E0502060401010101" pitchFamily="34" charset="-79"/>
              <a:cs typeface="David" panose="020E0502060401010101" pitchFamily="34" charset="-79"/>
            </a:rPr>
            <a:t>רכבת ישראל</a:t>
          </a:r>
        </a:p>
        <a:p>
          <a:pPr lvl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e-IL" sz="3200" kern="1200" dirty="0" smtClean="0">
              <a:latin typeface="David" panose="020E0502060401010101" pitchFamily="34" charset="-79"/>
              <a:cs typeface="David" panose="020E0502060401010101" pitchFamily="34" charset="-79"/>
            </a:rPr>
            <a:t>16 מיליארד</a:t>
          </a:r>
          <a:endParaRPr lang="he-IL" sz="3200" kern="1200" dirty="0">
            <a:latin typeface="David" panose="020E0502060401010101" pitchFamily="34" charset="-79"/>
            <a:cs typeface="David" panose="020E0502060401010101" pitchFamily="34" charset="-79"/>
          </a:endParaRPr>
        </a:p>
      </dsp:txBody>
      <dsp:txXfrm>
        <a:off x="4288794" y="2436976"/>
        <a:ext cx="3479899" cy="2087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EC1E3A84-98E0-4DF6-BF6B-D51FD160D7A2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89C85A6-8A39-4650-A508-BAE4E5D23F2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2544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C1C06-1C9A-4CB2-937A-594AA2764527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36291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C1C06-1C9A-4CB2-937A-594AA2764527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96375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C1C06-1C9A-4CB2-937A-594AA2764527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89139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algn="ctr" rtl="1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he-IL" sz="1200" b="1" i="0" u="none" strike="noStrike" kern="1200" dirty="0" smtClean="0">
                <a:solidFill>
                  <a:srgbClr val="FFFFFF"/>
                </a:solidFill>
                <a:effectLst/>
                <a:latin typeface="Heebo"/>
                <a:cs typeface="Heebo"/>
              </a:rPr>
              <a:t>אומדן </a:t>
            </a:r>
            <a:r>
              <a:rPr lang="he-IL" sz="1200" b="1" i="0" u="none" strike="noStrike" kern="1200" dirty="0" err="1" smtClean="0">
                <a:solidFill>
                  <a:srgbClr val="FFFFFF"/>
                </a:solidFill>
                <a:effectLst/>
                <a:latin typeface="Heebo"/>
                <a:cs typeface="Heebo"/>
              </a:rPr>
              <a:t>במליארדי</a:t>
            </a:r>
            <a:r>
              <a:rPr lang="he-IL" sz="1200" b="1" i="0" u="none" strike="noStrike" kern="1200" dirty="0" smtClean="0">
                <a:solidFill>
                  <a:srgbClr val="FFFFFF"/>
                </a:solidFill>
                <a:effectLst/>
                <a:latin typeface="Heebo"/>
                <a:cs typeface="Heebo"/>
              </a:rPr>
              <a:t> ש"ח</a:t>
            </a:r>
            <a:endParaRPr lang="he-IL" sz="1600" b="0" i="0" u="none" strike="noStrike" dirty="0" smtClean="0">
              <a:effectLst/>
              <a:latin typeface="Arial"/>
            </a:endParaRPr>
          </a:p>
          <a:p>
            <a:pPr marL="0" algn="ctr" rtl="1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he-IL" sz="1200" b="1" i="0" u="none" strike="noStrike" kern="1200" dirty="0" smtClean="0">
                <a:solidFill>
                  <a:srgbClr val="FFFFFF"/>
                </a:solidFill>
                <a:effectLst/>
                <a:latin typeface="Heebo"/>
                <a:cs typeface="Heebo"/>
              </a:rPr>
              <a:t>יעד יציאה לביצוע</a:t>
            </a:r>
            <a:endParaRPr lang="he-IL" sz="1600" b="0" i="0" u="none" strike="noStrike" dirty="0" smtClean="0">
              <a:effectLst/>
              <a:latin typeface="Arial"/>
            </a:endParaRPr>
          </a:p>
          <a:p>
            <a:pPr marL="0" algn="r" rtl="1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he-IL" sz="1200" b="0" i="0" u="none" strike="noStrike" kern="1200" dirty="0" smtClean="0">
                <a:solidFill>
                  <a:srgbClr val="6A8527"/>
                </a:solidFill>
                <a:effectLst/>
                <a:latin typeface="Heebo"/>
                <a:cs typeface="Heebo"/>
              </a:rPr>
              <a:t>הקו הירוק תל אביב</a:t>
            </a:r>
            <a:endParaRPr lang="he-IL" sz="1600" b="0" i="0" u="none" strike="noStrike" dirty="0" smtClean="0">
              <a:effectLst/>
              <a:latin typeface="Arial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he-IL" sz="1200" b="0" i="0" u="none" strike="noStrike" kern="1200" dirty="0" smtClean="0">
                <a:solidFill>
                  <a:srgbClr val="000000"/>
                </a:solidFill>
                <a:effectLst/>
                <a:latin typeface="Heebo"/>
                <a:cs typeface="Heebo"/>
              </a:rPr>
              <a:t>20</a:t>
            </a:r>
            <a:endParaRPr lang="he-IL" sz="1600" b="0" i="0" u="none" strike="noStrike" dirty="0" smtClean="0">
              <a:effectLst/>
              <a:latin typeface="Arial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he-IL" sz="1200" b="0" i="0" u="none" strike="noStrike" kern="1200" dirty="0" smtClean="0">
                <a:solidFill>
                  <a:srgbClr val="000000"/>
                </a:solidFill>
                <a:effectLst/>
                <a:latin typeface="Heebo"/>
                <a:cs typeface="Heebo"/>
              </a:rPr>
              <a:t>2018</a:t>
            </a:r>
            <a:endParaRPr lang="he-IL" sz="1600" b="0" i="0" u="none" strike="noStrike" dirty="0" smtClean="0">
              <a:effectLst/>
              <a:latin typeface="Arial"/>
            </a:endParaRPr>
          </a:p>
          <a:p>
            <a:pPr marL="0" algn="r" rtl="1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he-IL" sz="1200" b="0" i="0" u="none" strike="noStrike" kern="1200" dirty="0" smtClean="0">
                <a:solidFill>
                  <a:srgbClr val="953735"/>
                </a:solidFill>
                <a:effectLst/>
                <a:latin typeface="Heebo"/>
                <a:cs typeface="Heebo"/>
              </a:rPr>
              <a:t>הקו הסגול</a:t>
            </a:r>
            <a:endParaRPr lang="he-IL" sz="1600" b="0" i="0" u="none" strike="noStrike" dirty="0" smtClean="0">
              <a:effectLst/>
              <a:latin typeface="Arial"/>
            </a:endParaRPr>
          </a:p>
          <a:p>
            <a:pPr marL="0" algn="ctr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he-IL" sz="1200" b="0" i="0" u="none" strike="noStrike" kern="1200" dirty="0" smtClean="0">
                <a:solidFill>
                  <a:srgbClr val="000000"/>
                </a:solidFill>
                <a:effectLst/>
                <a:latin typeface="Heebo"/>
                <a:cs typeface="Heebo"/>
              </a:rPr>
              <a:t>8.6</a:t>
            </a:r>
            <a:endParaRPr lang="he-IL" sz="1600" b="0" i="0" u="none" strike="noStrike" dirty="0" smtClean="0">
              <a:effectLst/>
              <a:latin typeface="Arial"/>
            </a:endParaRPr>
          </a:p>
          <a:p>
            <a:r>
              <a:rPr lang="he-IL" dirty="0" smtClean="0"/>
              <a:t>ירוק ירושלים 8.5 </a:t>
            </a:r>
          </a:p>
          <a:p>
            <a:endParaRPr lang="he-IL" dirty="0" smtClean="0"/>
          </a:p>
          <a:p>
            <a:r>
              <a:rPr lang="he-IL" dirty="0" smtClean="0"/>
              <a:t>חיפה נצרת 5.9 </a:t>
            </a:r>
          </a:p>
          <a:p>
            <a:endParaRPr lang="he-IL" dirty="0" smtClean="0"/>
          </a:p>
          <a:p>
            <a:r>
              <a:rPr lang="he-IL" dirty="0" smtClean="0"/>
              <a:t>מסילה מזרחית 8 </a:t>
            </a:r>
          </a:p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9C1C06-1C9A-4CB2-937A-594AA2764527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6773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e-IL" dirty="0" smtClean="0">
                <a:cs typeface="Arial" pitchFamily="34" charset="0"/>
              </a:rPr>
              <a:t>לו"ז ותקציב</a:t>
            </a: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e-IL" dirty="0" smtClean="0">
                <a:cs typeface="Arial" pitchFamily="34" charset="0"/>
              </a:rPr>
              <a:t>תקציב</a:t>
            </a: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e-IL" dirty="0" smtClean="0">
                <a:cs typeface="Arial" pitchFamily="34" charset="0"/>
              </a:rPr>
              <a:t>מחלף קדרים</a:t>
            </a: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e-IL" dirty="0" smtClean="0">
                <a:cs typeface="Arial" pitchFamily="34" charset="0"/>
              </a:rPr>
              <a:t>תמונות</a:t>
            </a: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D1782A2-1A17-4E8B-8E7C-6640FDFD4D6D}" type="slidenum">
              <a:rPr lang="he-I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he-IL" dirty="0" smtClean="0">
                <a:cs typeface="Arial" pitchFamily="34" charset="0"/>
              </a:rPr>
              <a:t>כביש 31 ערד – מאחז – עד ערד 2.5 מיליארד</a:t>
            </a:r>
            <a:r>
              <a:rPr lang="he-IL" baseline="0" dirty="0" smtClean="0">
                <a:cs typeface="Arial" pitchFamily="34" charset="0"/>
              </a:rPr>
              <a:t> </a:t>
            </a:r>
            <a:endParaRPr lang="en-US" dirty="0" smtClean="0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3827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7490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6909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52388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48247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93518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9160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8893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84049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6741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0045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C6E2A7-DA94-4831-9C8B-54CE670191CB}" type="datetimeFigureOut">
              <a:rPr lang="he-IL" smtClean="0"/>
              <a:t>כ"ה/כסלו/תשע"ז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7B4B4-C86B-4804-B474-96832E88068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42002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image" Target="../media/image5.png"/><Relationship Id="rId3" Type="http://schemas.openxmlformats.org/officeDocument/2006/relationships/slide" Target="slide2.xml"/><Relationship Id="rId7" Type="http://schemas.openxmlformats.org/officeDocument/2006/relationships/slide" Target="slide15.xml"/><Relationship Id="rId12" Type="http://schemas.microsoft.com/office/2007/relationships/hdphoto" Target="../media/hdphoto2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11" Type="http://schemas.openxmlformats.org/officeDocument/2006/relationships/image" Target="../media/image4.png"/><Relationship Id="rId5" Type="http://schemas.openxmlformats.org/officeDocument/2006/relationships/slide" Target="slide12.xml"/><Relationship Id="rId10" Type="http://schemas.microsoft.com/office/2007/relationships/hdphoto" Target="../media/hdphoto1.wdp"/><Relationship Id="rId4" Type="http://schemas.openxmlformats.org/officeDocument/2006/relationships/slide" Target="slide14.xml"/><Relationship Id="rId9" Type="http://schemas.openxmlformats.org/officeDocument/2006/relationships/image" Target="../media/image3.png"/><Relationship Id="rId1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il/url?sa=i&amp;rct=j&amp;q=&amp;esrc=s&amp;frm=1&amp;source=images&amp;cd=&amp;cad=rja&amp;uact=8&amp;ved=&amp;url=http://www.kikar.co.il/200276.html&amp;bvm=bv.137904068,d.d24&amp;psig=AFQjCNE_xnbZ6JpupwgRZccZXc4g6afneQ&amp;ust=1478668873229496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e-IL" b="1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e-IL" b="1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4" name="Picture 2" descr="E:\Dropbox\Work\Temp_Head\משרד התחבורה\exported\ope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6813"/>
            <a:ext cx="9167955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3528" y="5868561"/>
            <a:ext cx="828092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 smtClean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השקעה בתחבורה ציבורית – מפתח להגדלת הפריון</a:t>
            </a:r>
            <a:endParaRPr lang="he-IL" sz="3200" b="1" dirty="0">
              <a:solidFill>
                <a:schemeClr val="tx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0474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בדיקת כדאיות </a:t>
            </a: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כלכלית (נוהל </a:t>
            </a:r>
            <a:r>
              <a:rPr lang="he-IL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פר"ת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)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יחס עלות תועלת</a:t>
            </a:r>
          </a:p>
          <a:p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עלות:</a:t>
            </a:r>
          </a:p>
          <a:p>
            <a:pPr lv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עלות הקמה ואחזקה (תכנון, הפקעות, תשתיות, סלילה)</a:t>
            </a:r>
          </a:p>
          <a:p>
            <a:pPr lv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הפרעה לתנועה בתקופת ההקמה</a:t>
            </a:r>
          </a:p>
          <a:p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תועלת</a:t>
            </a:r>
          </a:p>
          <a:p>
            <a:pPr lv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חיסכון בזמן נסיעה</a:t>
            </a:r>
          </a:p>
          <a:p>
            <a:pPr lv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חיסכון בבלאי רכב</a:t>
            </a:r>
          </a:p>
          <a:p>
            <a:pPr lvl="1"/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השפעות חיצוניות (בטיחות, זיהום אויר)</a:t>
            </a:r>
          </a:p>
        </p:txBody>
      </p:sp>
    </p:spTree>
    <p:extLst>
      <p:ext uri="{BB962C8B-B14F-4D97-AF65-F5344CB8AC3E}">
        <p14:creationId xmlns:p14="http://schemas.microsoft.com/office/powerpoint/2010/main" val="1385980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1143719"/>
            <a:ext cx="8162925" cy="538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מלבן מעוגל 6"/>
          <p:cNvSpPr/>
          <p:nvPr/>
        </p:nvSpPr>
        <p:spPr>
          <a:xfrm>
            <a:off x="1835696" y="44624"/>
            <a:ext cx="5544616" cy="100811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50800"/>
            <a:bevelB h="444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כותרת 1"/>
          <p:cNvSpPr>
            <a:spLocks noGrp="1"/>
          </p:cNvSpPr>
          <p:nvPr>
            <p:ph type="title"/>
          </p:nvPr>
        </p:nvSpPr>
        <p:spPr>
          <a:xfrm>
            <a:off x="2195736" y="-27384"/>
            <a:ext cx="4680520" cy="1143000"/>
          </a:xfrm>
          <a:scene3d>
            <a:camera prst="orthographicFront"/>
            <a:lightRig rig="threePt" dir="t"/>
          </a:scene3d>
          <a:sp3d>
            <a:bevelT w="50800"/>
            <a:bevelB h="44450"/>
          </a:sp3d>
        </p:spPr>
        <p:txBody>
          <a:bodyPr>
            <a:normAutofit fontScale="90000"/>
          </a:bodyPr>
          <a:lstStyle/>
          <a:p>
            <a:r>
              <a:rPr lang="he-IL" sz="3600" dirty="0" smtClean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שעת בוקר טיפוסית באיילון..</a:t>
            </a:r>
            <a:endParaRPr lang="he-IL" sz="3600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45698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ציין מיקום תוכן 2"/>
          <p:cNvSpPr txBox="1">
            <a:spLocks/>
          </p:cNvSpPr>
          <p:nvPr/>
        </p:nvSpPr>
        <p:spPr>
          <a:xfrm>
            <a:off x="1043608" y="1844824"/>
            <a:ext cx="7632848" cy="417646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David" panose="020E0502060401010101" pitchFamily="34" charset="-79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39750" lvl="1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3000" dirty="0" smtClean="0">
                <a:solidFill>
                  <a:prstClr val="black"/>
                </a:solidFill>
                <a:ea typeface="Tahoma" panose="020B0604030504040204" pitchFamily="34" charset="0"/>
                <a:cs typeface="David" panose="020E0502060401010101" pitchFamily="34" charset="-79"/>
              </a:rPr>
              <a:t>תשתיות תחבורה ציבורית קיימות אינן מספקות</a:t>
            </a:r>
          </a:p>
          <a:p>
            <a:pPr marL="539750" lvl="1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3000" dirty="0" smtClean="0">
                <a:solidFill>
                  <a:prstClr val="black"/>
                </a:solidFill>
                <a:ea typeface="Tahoma" panose="020B0604030504040204" pitchFamily="34" charset="0"/>
                <a:cs typeface="David" panose="020E0502060401010101" pitchFamily="34" charset="-79"/>
              </a:rPr>
              <a:t>פקקי התנועה </a:t>
            </a:r>
            <a:r>
              <a:rPr lang="he-IL" sz="3000" dirty="0" smtClean="0">
                <a:solidFill>
                  <a:schemeClr val="accent2">
                    <a:lumMod val="75000"/>
                  </a:schemeClr>
                </a:solidFill>
                <a:ea typeface="Tahoma" panose="020B0604030504040204" pitchFamily="34" charset="0"/>
                <a:cs typeface="David" panose="020E0502060401010101" pitchFamily="34" charset="-79"/>
              </a:rPr>
              <a:t>–</a:t>
            </a:r>
            <a:r>
              <a:rPr lang="he-IL" sz="3000" b="1" dirty="0" smtClean="0">
                <a:solidFill>
                  <a:schemeClr val="accent2">
                    <a:lumMod val="75000"/>
                  </a:schemeClr>
                </a:solidFill>
                <a:ea typeface="Tahoma" panose="020B0604030504040204" pitchFamily="34" charset="0"/>
                <a:cs typeface="David" panose="020E0502060401010101" pitchFamily="34" charset="-79"/>
              </a:rPr>
              <a:t> יוכפלו </a:t>
            </a:r>
            <a:r>
              <a:rPr lang="he-IL" sz="3000" dirty="0" smtClean="0">
                <a:solidFill>
                  <a:prstClr val="black"/>
                </a:solidFill>
                <a:ea typeface="Tahoma" panose="020B0604030504040204" pitchFamily="34" charset="0"/>
                <a:cs typeface="David" panose="020E0502060401010101" pitchFamily="34" charset="-79"/>
              </a:rPr>
              <a:t>עד 2030</a:t>
            </a:r>
          </a:p>
          <a:p>
            <a:pPr marL="539750" lvl="1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3000" dirty="0" smtClean="0">
                <a:solidFill>
                  <a:prstClr val="black"/>
                </a:solidFill>
                <a:cs typeface="David" panose="020E0502060401010101" pitchFamily="34" charset="-79"/>
              </a:rPr>
              <a:t>כל </a:t>
            </a:r>
            <a:r>
              <a:rPr lang="he-IL" sz="3000" dirty="0">
                <a:solidFill>
                  <a:prstClr val="black"/>
                </a:solidFill>
                <a:cs typeface="David" panose="020E0502060401010101" pitchFamily="34" charset="-79"/>
              </a:rPr>
              <a:t>נהג </a:t>
            </a:r>
            <a:r>
              <a:rPr lang="he-IL" sz="3000" dirty="0" smtClean="0">
                <a:solidFill>
                  <a:prstClr val="black"/>
                </a:solidFill>
                <a:cs typeface="David" panose="020E0502060401010101" pitchFamily="34" charset="-79"/>
              </a:rPr>
              <a:t>צפוי לבזבז </a:t>
            </a:r>
            <a:r>
              <a:rPr lang="he-IL" sz="3000" b="1" dirty="0">
                <a:solidFill>
                  <a:schemeClr val="accent2">
                    <a:lumMod val="75000"/>
                  </a:schemeClr>
                </a:solidFill>
                <a:cs typeface="David" panose="020E0502060401010101" pitchFamily="34" charset="-79"/>
              </a:rPr>
              <a:t>60 דקות נוספות ביום</a:t>
            </a:r>
          </a:p>
          <a:p>
            <a:pPr marL="539750" lvl="1" indent="-4572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e-IL" sz="3000" dirty="0" smtClean="0">
                <a:solidFill>
                  <a:prstClr val="black"/>
                </a:solidFill>
                <a:ea typeface="Tahoma" panose="020B0604030504040204" pitchFamily="34" charset="0"/>
                <a:cs typeface="David" panose="020E0502060401010101" pitchFamily="34" charset="-79"/>
              </a:rPr>
              <a:t>אובדן תוצר עלול להגיע </a:t>
            </a:r>
            <a:r>
              <a:rPr lang="he-IL" sz="3000" b="1" dirty="0" smtClean="0">
                <a:solidFill>
                  <a:schemeClr val="accent2">
                    <a:lumMod val="75000"/>
                  </a:schemeClr>
                </a:solidFill>
                <a:ea typeface="Tahoma" panose="020B0604030504040204" pitchFamily="34" charset="0"/>
                <a:cs typeface="David" panose="020E0502060401010101" pitchFamily="34" charset="-79"/>
              </a:rPr>
              <a:t>לכ-40 מיליארד ש"ח </a:t>
            </a:r>
            <a:r>
              <a:rPr lang="he-IL" sz="3000" dirty="0" smtClean="0">
                <a:solidFill>
                  <a:prstClr val="black"/>
                </a:solidFill>
                <a:ea typeface="Tahoma" panose="020B0604030504040204" pitchFamily="34" charset="0"/>
                <a:cs typeface="David" panose="020E0502060401010101" pitchFamily="34" charset="-79"/>
              </a:rPr>
              <a:t>בשנה למשק</a:t>
            </a:r>
          </a:p>
        </p:txBody>
      </p:sp>
      <p:sp>
        <p:nvSpPr>
          <p:cNvPr id="6" name="כותרת 1"/>
          <p:cNvSpPr>
            <a:spLocks noGrp="1"/>
          </p:cNvSpPr>
          <p:nvPr>
            <p:ph type="title"/>
          </p:nvPr>
        </p:nvSpPr>
        <p:spPr>
          <a:xfrm>
            <a:off x="1907704" y="332656"/>
            <a:ext cx="5580112" cy="1143000"/>
          </a:xfrm>
        </p:spPr>
        <p:txBody>
          <a:bodyPr>
            <a:normAutofit/>
          </a:bodyPr>
          <a:lstStyle/>
          <a:p>
            <a:r>
              <a:rPr lang="he-IL" sz="3600" b="1" dirty="0" smtClean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המשך המגמה הקיימת..</a:t>
            </a:r>
            <a:endParaRPr lang="he-IL" sz="3600" b="1" dirty="0">
              <a:solidFill>
                <a:schemeClr val="tx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7015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תרשים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7098456"/>
              </p:ext>
            </p:extLst>
          </p:nvPr>
        </p:nvGraphicFramePr>
        <p:xfrm>
          <a:off x="755576" y="1196752"/>
          <a:ext cx="777686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כותרת 1"/>
          <p:cNvSpPr>
            <a:spLocks noGrp="1"/>
          </p:cNvSpPr>
          <p:nvPr>
            <p:ph type="title"/>
          </p:nvPr>
        </p:nvSpPr>
        <p:spPr>
          <a:xfrm>
            <a:off x="1835696" y="116632"/>
            <a:ext cx="5580112" cy="1143000"/>
          </a:xfrm>
        </p:spPr>
        <p:txBody>
          <a:bodyPr>
            <a:normAutofit/>
          </a:bodyPr>
          <a:lstStyle/>
          <a:p>
            <a:r>
              <a:rPr lang="he-IL" sz="3600" b="1" dirty="0" smtClean="0">
                <a:solidFill>
                  <a:schemeClr val="tx2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איך הגענו למצב הזה ?</a:t>
            </a:r>
            <a:endParaRPr lang="he-IL" sz="3600" b="1" dirty="0">
              <a:solidFill>
                <a:schemeClr val="tx2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9810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Sub>
          <a:bldChart bld="series" animBg="0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תקציב כבישים מול </a:t>
            </a:r>
            <a:r>
              <a:rPr lang="he-IL" b="1" dirty="0" err="1" smtClean="0">
                <a:latin typeface="David" panose="020E0502060401010101" pitchFamily="34" charset="-79"/>
                <a:cs typeface="David" panose="020E0502060401010101" pitchFamily="34" charset="-79"/>
              </a:rPr>
              <a:t>תח"צ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/>
          </a:p>
        </p:txBody>
      </p:sp>
      <p:graphicFrame>
        <p:nvGraphicFramePr>
          <p:cNvPr id="5" name="מציין מיקום תוכן 3"/>
          <p:cNvGraphicFramePr>
            <a:graphicFrameLocks noGrp="1"/>
          </p:cNvGraphicFramePr>
          <p:nvPr/>
        </p:nvGraphicFramePr>
        <p:xfrm>
          <a:off x="94690" y="1187029"/>
          <a:ext cx="8954620" cy="44839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164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תשתיות עתידיות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graphicFrame>
        <p:nvGraphicFramePr>
          <p:cNvPr id="4" name="מציין מיקום תוכן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8553761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3762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3" action="ppaction://hlinksldjump"/>
          </p:cNvPr>
          <p:cNvSpPr txBox="1"/>
          <p:nvPr/>
        </p:nvSpPr>
        <p:spPr>
          <a:xfrm>
            <a:off x="532200" y="6084168"/>
            <a:ext cx="8216264" cy="5232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2800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תכנון </a:t>
            </a:r>
            <a:r>
              <a:rPr lang="he-IL" sz="2800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  <a:hlinkClick r:id="rId4" action="ppaction://hlinksldjump"/>
              </a:rPr>
              <a:t>מואץ</a:t>
            </a:r>
            <a:r>
              <a:rPr lang="he-IL" sz="2800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 של מערכת קווי מטרו בגוש דן</a:t>
            </a:r>
          </a:p>
        </p:txBody>
      </p:sp>
      <p:sp>
        <p:nvSpPr>
          <p:cNvPr id="15" name="מלבן מעוגל 14"/>
          <p:cNvSpPr/>
          <p:nvPr/>
        </p:nvSpPr>
        <p:spPr>
          <a:xfrm>
            <a:off x="508173" y="476671"/>
            <a:ext cx="8168283" cy="66223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כותרת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r>
              <a:rPr lang="he-IL" sz="2800" b="1" dirty="0">
                <a:latin typeface="David" panose="020E0502060401010101" pitchFamily="34" charset="-79"/>
                <a:cs typeface="David" panose="020E0502060401010101" pitchFamily="34" charset="-79"/>
              </a:rPr>
              <a:t>החלטת ממשלה 1838, התכנית הכלכלית  2017-2018 :</a:t>
            </a:r>
          </a:p>
        </p:txBody>
      </p:sp>
      <p:grpSp>
        <p:nvGrpSpPr>
          <p:cNvPr id="49" name="קבוצה 48"/>
          <p:cNvGrpSpPr/>
          <p:nvPr/>
        </p:nvGrpSpPr>
        <p:grpSpPr>
          <a:xfrm>
            <a:off x="6156176" y="1431940"/>
            <a:ext cx="1944216" cy="928514"/>
            <a:chOff x="6156176" y="1820441"/>
            <a:chExt cx="1944216" cy="928514"/>
          </a:xfrm>
        </p:grpSpPr>
        <p:sp>
          <p:nvSpPr>
            <p:cNvPr id="21" name="אליפסה 20"/>
            <p:cNvSpPr/>
            <p:nvPr/>
          </p:nvSpPr>
          <p:spPr>
            <a:xfrm>
              <a:off x="6857206" y="1820441"/>
              <a:ext cx="540060" cy="5591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0" name="אליפסה 19"/>
            <p:cNvSpPr/>
            <p:nvPr/>
          </p:nvSpPr>
          <p:spPr>
            <a:xfrm>
              <a:off x="6912260" y="1894588"/>
              <a:ext cx="432048" cy="4151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" name="אליפסה 1"/>
            <p:cNvSpPr/>
            <p:nvPr/>
          </p:nvSpPr>
          <p:spPr>
            <a:xfrm>
              <a:off x="7020272" y="1987785"/>
              <a:ext cx="216024" cy="22877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156176" y="2379623"/>
              <a:ext cx="194421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dirty="0" smtClean="0">
                  <a:latin typeface="Alef" panose="00000500000000000000" pitchFamily="2" charset="-79"/>
                  <a:cs typeface="Alef" panose="00000500000000000000" pitchFamily="2" charset="-79"/>
                </a:rPr>
                <a:t>גוש דן</a:t>
              </a:r>
              <a:endParaRPr lang="he-IL" dirty="0">
                <a:latin typeface="Alef" panose="00000500000000000000" pitchFamily="2" charset="-79"/>
                <a:cs typeface="Alef" panose="00000500000000000000" pitchFamily="2" charset="-79"/>
              </a:endParaRPr>
            </a:p>
          </p:txBody>
        </p:sp>
      </p:grpSp>
      <p:grpSp>
        <p:nvGrpSpPr>
          <p:cNvPr id="5" name="קבוצה 4"/>
          <p:cNvGrpSpPr/>
          <p:nvPr/>
        </p:nvGrpSpPr>
        <p:grpSpPr>
          <a:xfrm>
            <a:off x="1187624" y="1431940"/>
            <a:ext cx="1944216" cy="928514"/>
            <a:chOff x="1187624" y="1886322"/>
            <a:chExt cx="1944216" cy="928514"/>
          </a:xfrm>
        </p:grpSpPr>
        <p:sp>
          <p:nvSpPr>
            <p:cNvPr id="22" name="אליפסה 21"/>
            <p:cNvSpPr/>
            <p:nvPr/>
          </p:nvSpPr>
          <p:spPr>
            <a:xfrm>
              <a:off x="1888654" y="1886322"/>
              <a:ext cx="540060" cy="5591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3" name="אליפסה 22"/>
            <p:cNvSpPr/>
            <p:nvPr/>
          </p:nvSpPr>
          <p:spPr>
            <a:xfrm>
              <a:off x="1943708" y="1960469"/>
              <a:ext cx="432048" cy="4151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4" name="אליפסה 23"/>
            <p:cNvSpPr/>
            <p:nvPr/>
          </p:nvSpPr>
          <p:spPr>
            <a:xfrm>
              <a:off x="2051720" y="2053666"/>
              <a:ext cx="216024" cy="22877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87624" y="2445504"/>
              <a:ext cx="194421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dirty="0" smtClean="0">
                  <a:latin typeface="Alef" panose="00000500000000000000" pitchFamily="2" charset="-79"/>
                  <a:cs typeface="Alef" panose="00000500000000000000" pitchFamily="2" charset="-79"/>
                </a:rPr>
                <a:t>חיפה </a:t>
              </a:r>
              <a:endParaRPr lang="he-IL" dirty="0">
                <a:latin typeface="Alef" panose="00000500000000000000" pitchFamily="2" charset="-79"/>
                <a:cs typeface="Alef" panose="00000500000000000000" pitchFamily="2" charset="-79"/>
              </a:endParaRPr>
            </a:p>
          </p:txBody>
        </p:sp>
      </p:grpSp>
      <p:sp>
        <p:nvSpPr>
          <p:cNvPr id="4" name="מלבן מעוגל 3">
            <a:hlinkClick r:id="rId5" action="ppaction://hlinksldjump"/>
          </p:cNvPr>
          <p:cNvSpPr/>
          <p:nvPr/>
        </p:nvSpPr>
        <p:spPr>
          <a:xfrm>
            <a:off x="6156176" y="2464435"/>
            <a:ext cx="1944216" cy="399932"/>
          </a:xfrm>
          <a:prstGeom prst="roundRect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Alef" panose="00000500000000000000" pitchFamily="2" charset="-79"/>
                <a:cs typeface="Alef" panose="00000500000000000000" pitchFamily="2" charset="-79"/>
              </a:rPr>
              <a:t>קו ירוק</a:t>
            </a:r>
            <a:endParaRPr lang="he-IL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39" name="מלבן מעוגל 38">
            <a:hlinkClick r:id="rId5" action="ppaction://hlinksldjump"/>
          </p:cNvPr>
          <p:cNvSpPr/>
          <p:nvPr/>
        </p:nvSpPr>
        <p:spPr>
          <a:xfrm>
            <a:off x="6155128" y="3000607"/>
            <a:ext cx="1944216" cy="399932"/>
          </a:xfrm>
          <a:prstGeom prst="roundRect">
            <a:avLst/>
          </a:prstGeom>
          <a:solidFill>
            <a:srgbClr val="462066"/>
          </a:solidFill>
          <a:ln>
            <a:solidFill>
              <a:srgbClr val="462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Alef" panose="00000500000000000000" pitchFamily="2" charset="-79"/>
                <a:cs typeface="Alef" panose="00000500000000000000" pitchFamily="2" charset="-79"/>
              </a:rPr>
              <a:t>קו סגול</a:t>
            </a:r>
            <a:endParaRPr lang="he-IL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40" name="מלבן מעוגל 39">
            <a:hlinkClick r:id="rId6" action="ppaction://hlinksldjump"/>
          </p:cNvPr>
          <p:cNvSpPr/>
          <p:nvPr/>
        </p:nvSpPr>
        <p:spPr>
          <a:xfrm>
            <a:off x="6155128" y="3940357"/>
            <a:ext cx="1944216" cy="399932"/>
          </a:xfrm>
          <a:prstGeom prst="roundRect">
            <a:avLst/>
          </a:prstGeom>
          <a:solidFill>
            <a:srgbClr val="FF7A5A"/>
          </a:solidFill>
          <a:ln>
            <a:solidFill>
              <a:srgbClr val="FF7A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המסילה המזרחית</a:t>
            </a:r>
            <a:endParaRPr lang="he-IL" dirty="0">
              <a:solidFill>
                <a:schemeClr val="tx1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50" name="מלבן מעוגל 49">
            <a:hlinkClick r:id="rId7" action="ppaction://hlinksldjump"/>
          </p:cNvPr>
          <p:cNvSpPr/>
          <p:nvPr/>
        </p:nvSpPr>
        <p:spPr>
          <a:xfrm>
            <a:off x="1153294" y="2424543"/>
            <a:ext cx="1944216" cy="399932"/>
          </a:xfrm>
          <a:prstGeom prst="roundRect">
            <a:avLst/>
          </a:prstGeom>
          <a:solidFill>
            <a:srgbClr val="FFB85F"/>
          </a:solidFill>
          <a:ln>
            <a:solidFill>
              <a:srgbClr val="FFB85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קו חיפה מטרופולין </a:t>
            </a:r>
            <a:r>
              <a:rPr lang="he-IL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  <a:hlinkClick r:id="rId7" action="ppaction://hlinksldjump"/>
              </a:rPr>
              <a:t>חיפה</a:t>
            </a:r>
            <a:r>
              <a:rPr lang="he-IL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 - נצרת</a:t>
            </a:r>
            <a:endParaRPr lang="he-IL" dirty="0">
              <a:solidFill>
                <a:schemeClr val="tx1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51" name="מלבן מעוגל 50">
            <a:hlinkClick r:id="rId7" action="ppaction://hlinksldjump"/>
          </p:cNvPr>
          <p:cNvSpPr/>
          <p:nvPr/>
        </p:nvSpPr>
        <p:spPr>
          <a:xfrm>
            <a:off x="1188790" y="3904595"/>
            <a:ext cx="1944216" cy="39993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solidFill>
                  <a:schemeClr val="tx1"/>
                </a:solidFill>
                <a:latin typeface="Alef" panose="00000500000000000000" pitchFamily="2" charset="-79"/>
                <a:cs typeface="Alef" panose="00000500000000000000" pitchFamily="2" charset="-79"/>
              </a:rPr>
              <a:t>מטרונית</a:t>
            </a:r>
            <a:endParaRPr lang="he-IL" dirty="0">
              <a:solidFill>
                <a:schemeClr val="tx1"/>
              </a:solidFill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53" name="מלבן מעוגל 52"/>
          <p:cNvSpPr/>
          <p:nvPr/>
        </p:nvSpPr>
        <p:spPr>
          <a:xfrm>
            <a:off x="532200" y="2362711"/>
            <a:ext cx="8216264" cy="1157461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מלבן מעוגל 53"/>
          <p:cNvSpPr/>
          <p:nvPr/>
        </p:nvSpPr>
        <p:spPr>
          <a:xfrm>
            <a:off x="6012160" y="3592180"/>
            <a:ext cx="2736304" cy="1157461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5" name="מלבן מעוגל 54"/>
          <p:cNvSpPr/>
          <p:nvPr/>
        </p:nvSpPr>
        <p:spPr>
          <a:xfrm>
            <a:off x="539552" y="3592180"/>
            <a:ext cx="2808312" cy="1157461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4" name="מלבן מעוגל 43">
            <a:hlinkClick r:id="rId8" action="ppaction://hlinksldjump"/>
          </p:cNvPr>
          <p:cNvSpPr/>
          <p:nvPr/>
        </p:nvSpPr>
        <p:spPr>
          <a:xfrm>
            <a:off x="3743908" y="2424543"/>
            <a:ext cx="1944216" cy="399932"/>
          </a:xfrm>
          <a:prstGeom prst="roundRect">
            <a:avLst/>
          </a:prstGeom>
          <a:solidFill>
            <a:srgbClr val="00CC00"/>
          </a:solidFill>
          <a:ln>
            <a:solidFill>
              <a:srgbClr val="00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 smtClean="0">
                <a:latin typeface="Alef" panose="00000500000000000000" pitchFamily="2" charset="-79"/>
                <a:cs typeface="Alef" panose="00000500000000000000" pitchFamily="2" charset="-79"/>
              </a:rPr>
              <a:t>קו ירוק</a:t>
            </a:r>
            <a:endParaRPr lang="he-IL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grpSp>
        <p:nvGrpSpPr>
          <p:cNvPr id="8" name="קבוצה 7"/>
          <p:cNvGrpSpPr/>
          <p:nvPr/>
        </p:nvGrpSpPr>
        <p:grpSpPr>
          <a:xfrm>
            <a:off x="3743908" y="1431940"/>
            <a:ext cx="1944216" cy="928514"/>
            <a:chOff x="3563888" y="1846963"/>
            <a:chExt cx="1944216" cy="928514"/>
          </a:xfrm>
        </p:grpSpPr>
        <p:sp>
          <p:nvSpPr>
            <p:cNvPr id="45" name="אליפסה 44"/>
            <p:cNvSpPr/>
            <p:nvPr/>
          </p:nvSpPr>
          <p:spPr>
            <a:xfrm>
              <a:off x="4264918" y="1846963"/>
              <a:ext cx="540060" cy="55918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6" name="אליפסה 45"/>
            <p:cNvSpPr/>
            <p:nvPr/>
          </p:nvSpPr>
          <p:spPr>
            <a:xfrm>
              <a:off x="4319972" y="1921110"/>
              <a:ext cx="432048" cy="41516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7" name="אליפסה 46"/>
            <p:cNvSpPr/>
            <p:nvPr/>
          </p:nvSpPr>
          <p:spPr>
            <a:xfrm>
              <a:off x="4427984" y="2014307"/>
              <a:ext cx="216024" cy="22877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563888" y="2406145"/>
              <a:ext cx="1944216" cy="369332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he-IL" dirty="0" smtClean="0">
                  <a:latin typeface="Alef" panose="00000500000000000000" pitchFamily="2" charset="-79"/>
                  <a:cs typeface="Alef" panose="00000500000000000000" pitchFamily="2" charset="-79"/>
                </a:rPr>
                <a:t>ירושלים</a:t>
              </a:r>
              <a:endParaRPr lang="he-IL" dirty="0">
                <a:latin typeface="Alef" panose="00000500000000000000" pitchFamily="2" charset="-79"/>
                <a:cs typeface="Alef" panose="00000500000000000000" pitchFamily="2" charset="-79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93729" y="5123681"/>
            <a:ext cx="8216263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>
                <a:latin typeface="Alef" panose="00000500000000000000" pitchFamily="2" charset="-79"/>
                <a:cs typeface="Alef" panose="00000500000000000000" pitchFamily="2" charset="-79"/>
              </a:rPr>
              <a:t>יציאה לביצוע של מערכות הסעת המונים בהיקף של</a:t>
            </a:r>
          </a:p>
          <a:p>
            <a:pPr algn="ctr"/>
            <a:r>
              <a:rPr lang="he-IL" sz="2800" dirty="0" smtClean="0">
                <a:latin typeface="Alef" panose="00000500000000000000" pitchFamily="2" charset="-79"/>
                <a:cs typeface="Alef" panose="00000500000000000000" pitchFamily="2" charset="-79"/>
              </a:rPr>
              <a:t> </a:t>
            </a:r>
            <a:r>
              <a:rPr lang="he-IL" sz="2800" b="1" dirty="0" smtClean="0">
                <a:latin typeface="Alef" panose="00000500000000000000" pitchFamily="2" charset="-79"/>
                <a:cs typeface="Alef" panose="00000500000000000000" pitchFamily="2" charset="-79"/>
              </a:rPr>
              <a:t>כ-54 מיליארד ש"ח</a:t>
            </a:r>
            <a:endParaRPr lang="he-IL" sz="2800" b="1" dirty="0">
              <a:latin typeface="Alef" panose="00000500000000000000" pitchFamily="2" charset="-79"/>
              <a:cs typeface="Alef" panose="00000500000000000000" pitchFamily="2" charset="-79"/>
            </a:endParaRPr>
          </a:p>
        </p:txBody>
      </p:sp>
      <p:sp>
        <p:nvSpPr>
          <p:cNvPr id="52" name="חיבור 51"/>
          <p:cNvSpPr/>
          <p:nvPr/>
        </p:nvSpPr>
        <p:spPr>
          <a:xfrm>
            <a:off x="8493968" y="5900305"/>
            <a:ext cx="432048" cy="392738"/>
          </a:xfrm>
          <a:prstGeom prst="mathPlus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6" name="מלבן מעוגל 55"/>
          <p:cNvSpPr/>
          <p:nvPr/>
        </p:nvSpPr>
        <p:spPr>
          <a:xfrm>
            <a:off x="6012160" y="1201084"/>
            <a:ext cx="2232248" cy="3922598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8" name="מלבן מעוגל 57"/>
          <p:cNvSpPr/>
          <p:nvPr/>
        </p:nvSpPr>
        <p:spPr>
          <a:xfrm>
            <a:off x="3563888" y="1244800"/>
            <a:ext cx="2232248" cy="3922598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9" name="מלבן מעוגל 58"/>
          <p:cNvSpPr/>
          <p:nvPr/>
        </p:nvSpPr>
        <p:spPr>
          <a:xfrm>
            <a:off x="1115616" y="1244800"/>
            <a:ext cx="2232248" cy="3922598"/>
          </a:xfrm>
          <a:prstGeom prst="roundRect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97486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2673355"/>
            <a:ext cx="509213" cy="536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167" b="97778" l="9845" r="8963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963974"/>
            <a:ext cx="511507" cy="477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3261" b="9592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709" y="3848366"/>
            <a:ext cx="631063" cy="64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9933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403648" y="48305"/>
            <a:ext cx="5901816" cy="1362249"/>
          </a:xfrm>
        </p:spPr>
        <p:txBody>
          <a:bodyPr>
            <a:noAutofit/>
          </a:bodyPr>
          <a:lstStyle/>
          <a:p>
            <a:pPr algn="ctr"/>
            <a:r>
              <a:rPr lang="he-IL" sz="4400" b="1" dirty="0">
                <a:latin typeface="Guttman David" pitchFamily="2" charset="-79"/>
                <a:cs typeface="Guttman David" pitchFamily="2" charset="-79"/>
              </a:rPr>
              <a:t>פיתוח תשתיות </a:t>
            </a:r>
            <a:r>
              <a:rPr lang="he-IL" sz="4400" b="1" dirty="0" smtClean="0">
                <a:latin typeface="Guttman David" pitchFamily="2" charset="-79"/>
                <a:cs typeface="Guttman David" pitchFamily="2" charset="-79"/>
              </a:rPr>
              <a:t>ימיות</a:t>
            </a:r>
            <a:endParaRPr lang="he-IL" sz="4400" b="1" dirty="0">
              <a:latin typeface="Guttman David" pitchFamily="2" charset="-79"/>
              <a:cs typeface="Guttman David" pitchFamily="2" charset="-79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247643" y="5445224"/>
            <a:ext cx="8284797" cy="212157"/>
          </a:xfrm>
          <a:prstGeom prst="rect">
            <a:avLst/>
          </a:prstGeom>
        </p:spPr>
        <p:txBody>
          <a:bodyPr vert="horz" lIns="182880" tIns="91440">
            <a:noAutofit/>
          </a:bodyPr>
          <a:lstStyle>
            <a:lvl1pPr marL="265176" indent="-265176" algn="r" rtl="1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r" rtl="1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r" rtl="1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r" rtl="1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r" rtl="1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r" rtl="1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r" rtl="1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r" rtl="1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r" rtl="1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347472" lvl="1" indent="0" algn="just">
              <a:lnSpc>
                <a:spcPts val="3600"/>
              </a:lnSpc>
              <a:buNone/>
            </a:pPr>
            <a:r>
              <a:rPr lang="he-IL" sz="1800" b="1" dirty="0" smtClean="0">
                <a:latin typeface="David" pitchFamily="34" charset="-79"/>
                <a:cs typeface="David" pitchFamily="34" charset="-79"/>
              </a:rPr>
              <a:t>הקמת שני נמלי ים חדשים אשר יופעלו ע"י חברות בינ"ל פרטיות</a:t>
            </a:r>
          </a:p>
          <a:p>
            <a:pPr marL="347472" lvl="1" indent="0" algn="just">
              <a:lnSpc>
                <a:spcPts val="3600"/>
              </a:lnSpc>
              <a:buNone/>
            </a:pPr>
            <a:r>
              <a:rPr lang="he-IL" sz="1800" b="1" dirty="0" smtClean="0">
                <a:latin typeface="David" pitchFamily="34" charset="-79"/>
                <a:cs typeface="David" pitchFamily="34" charset="-79"/>
              </a:rPr>
              <a:t>הרפורמה בנמלים כוללת שדרוג הנמלים הקיימים</a:t>
            </a:r>
          </a:p>
        </p:txBody>
      </p:sp>
      <p:sp>
        <p:nvSpPr>
          <p:cNvPr id="15" name="מלבן 14"/>
          <p:cNvSpPr/>
          <p:nvPr/>
        </p:nvSpPr>
        <p:spPr bwMode="auto">
          <a:xfrm>
            <a:off x="179512" y="1470410"/>
            <a:ext cx="3926090" cy="772229"/>
          </a:xfrm>
          <a:prstGeom prst="rect">
            <a:avLst/>
          </a:prstGeom>
          <a:gradFill flip="none" rotWithShape="1">
            <a:gsLst>
              <a:gs pos="0">
                <a:srgbClr val="DCEBF5"/>
              </a:gs>
              <a:gs pos="27000">
                <a:srgbClr val="83A7C3"/>
              </a:gs>
              <a:gs pos="62000">
                <a:srgbClr val="768FB9"/>
              </a:gs>
              <a:gs pos="85000">
                <a:srgbClr val="83A7C3"/>
              </a:gs>
              <a:gs pos="98000">
                <a:srgbClr val="FFFFFF"/>
              </a:gs>
              <a:gs pos="100000">
                <a:srgbClr val="EBDAD4"/>
              </a:gs>
            </a:gsLst>
            <a:lin ang="2700000" scaled="0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3600" b="1" dirty="0" smtClean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נמל הדרום</a:t>
            </a:r>
            <a:endParaRPr lang="he-IL" sz="36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6" name="Picture 3" descr="H:\My Documents\מצגת כנס חברה 100713\Hamifrats_prin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344271"/>
            <a:ext cx="4017596" cy="2260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" descr="H:\My Documents\מצגת כנס חברה 100713\HaDarom_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48880"/>
            <a:ext cx="4017597" cy="22605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מלבן 17"/>
          <p:cNvSpPr/>
          <p:nvPr/>
        </p:nvSpPr>
        <p:spPr bwMode="auto">
          <a:xfrm>
            <a:off x="5004048" y="1480639"/>
            <a:ext cx="3930587" cy="772229"/>
          </a:xfrm>
          <a:prstGeom prst="rect">
            <a:avLst/>
          </a:prstGeom>
          <a:gradFill flip="none" rotWithShape="1">
            <a:gsLst>
              <a:gs pos="0">
                <a:srgbClr val="DCEBF5"/>
              </a:gs>
              <a:gs pos="27000">
                <a:srgbClr val="83A7C3"/>
              </a:gs>
              <a:gs pos="62000">
                <a:srgbClr val="768FB9"/>
              </a:gs>
              <a:gs pos="85000">
                <a:srgbClr val="83A7C3"/>
              </a:gs>
              <a:gs pos="98000">
                <a:srgbClr val="FFFFFF"/>
              </a:gs>
              <a:gs pos="100000">
                <a:srgbClr val="EBDAD4"/>
              </a:gs>
            </a:gsLst>
            <a:lin ang="2700000" scaled="0"/>
            <a:tileRect/>
          </a:gradFill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1" anchor="ctr"/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he-IL" sz="3600" b="1" dirty="0" smtClean="0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נמל המפרץ</a:t>
            </a:r>
            <a:endParaRPr lang="he-IL" sz="3600" b="1" dirty="0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מלבן 1"/>
          <p:cNvSpPr/>
          <p:nvPr/>
        </p:nvSpPr>
        <p:spPr>
          <a:xfrm>
            <a:off x="4860032" y="4725145"/>
            <a:ext cx="36724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אומדן תקציב: 4 מיליארד ₪ 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650797" y="4725145"/>
            <a:ext cx="3672408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אומדן תקציב: 3.3מיליארד ₪ 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4100236" y="328498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סיום 2021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9068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403648" y="82878"/>
            <a:ext cx="5901816" cy="1362249"/>
          </a:xfrm>
        </p:spPr>
        <p:txBody>
          <a:bodyPr>
            <a:noAutofit/>
          </a:bodyPr>
          <a:lstStyle/>
          <a:p>
            <a:pPr algn="ctr"/>
            <a:r>
              <a:rPr lang="he-IL" sz="4400" b="1" dirty="0">
                <a:latin typeface="David" panose="020E0502060401010101" pitchFamily="34" charset="-79"/>
                <a:cs typeface="David" panose="020E0502060401010101" pitchFamily="34" charset="-79"/>
              </a:rPr>
              <a:t>פיתוח תשתית אווירית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33" y="1484784"/>
            <a:ext cx="4345951" cy="360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479575" y="1196752"/>
            <a:ext cx="455692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/>
            <a:r>
              <a:rPr lang="he-IL" sz="2000" b="1" dirty="0" smtClean="0">
                <a:latin typeface="David" pitchFamily="34" charset="-79"/>
                <a:cs typeface="David" pitchFamily="34" charset="-79"/>
              </a:rPr>
              <a:t>פתיחת שדה </a:t>
            </a:r>
            <a:r>
              <a:rPr lang="he-IL" sz="2000" b="1" dirty="0">
                <a:latin typeface="David" pitchFamily="34" charset="-79"/>
                <a:cs typeface="David" pitchFamily="34" charset="-79"/>
              </a:rPr>
              <a:t>תעופה תמנע </a:t>
            </a:r>
            <a:r>
              <a:rPr lang="he-IL" sz="2000" b="1" dirty="0" smtClean="0">
                <a:latin typeface="David" pitchFamily="34" charset="-79"/>
                <a:cs typeface="David" pitchFamily="34" charset="-79"/>
              </a:rPr>
              <a:t>ע"ש אילן </a:t>
            </a:r>
            <a:r>
              <a:rPr lang="he-IL" sz="2000" b="1" dirty="0">
                <a:latin typeface="David" pitchFamily="34" charset="-79"/>
                <a:cs typeface="David" pitchFamily="34" charset="-79"/>
              </a:rPr>
              <a:t>ואסף רמון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80528" y="1196752"/>
            <a:ext cx="43815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000" b="1" dirty="0" smtClean="0">
                <a:latin typeface="David" pitchFamily="34" charset="-79"/>
                <a:cs typeface="David" pitchFamily="34" charset="-79"/>
              </a:rPr>
              <a:t>תכנון וקידום שדה </a:t>
            </a:r>
            <a:r>
              <a:rPr lang="he-IL" sz="2000" b="1" dirty="0">
                <a:latin typeface="David" pitchFamily="34" charset="-79"/>
                <a:cs typeface="David" pitchFamily="34" charset="-79"/>
              </a:rPr>
              <a:t>תעופה משלים ברמת </a:t>
            </a:r>
            <a:r>
              <a:rPr lang="he-IL" sz="2000" b="1" dirty="0" smtClean="0">
                <a:latin typeface="David" pitchFamily="34" charset="-79"/>
                <a:cs typeface="David" pitchFamily="34" charset="-79"/>
              </a:rPr>
              <a:t>דוד בהפעלת המגזר הפרטי </a:t>
            </a:r>
            <a:endParaRPr lang="he-IL" sz="2000" b="1" dirty="0">
              <a:latin typeface="David" pitchFamily="34" charset="-79"/>
              <a:cs typeface="David" pitchFamily="34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34975" y="5809503"/>
            <a:ext cx="3646119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היקף תקציבי: 1.7 מיליארד ₪ </a:t>
            </a:r>
          </a:p>
          <a:p>
            <a:pPr algn="ctr"/>
            <a:r>
              <a:rPr lang="he-IL" sz="24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פתיחה ברבעון 3, 2017</a:t>
            </a:r>
            <a:endParaRPr lang="he-IL" sz="2400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5380" y="1829543"/>
            <a:ext cx="4553123" cy="3257477"/>
          </a:xfrm>
          <a:prstGeom prst="rect">
            <a:avLst/>
          </a:prstGeom>
        </p:spPr>
      </p:pic>
      <p:pic>
        <p:nvPicPr>
          <p:cNvPr id="3074" name="Picture 2" descr="C:\Users\kahanat\Desktop\57b377de1cebd588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280" y="1821556"/>
            <a:ext cx="4588620" cy="3335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34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561998" y="2492896"/>
            <a:ext cx="5901816" cy="1362249"/>
          </a:xfrm>
        </p:spPr>
        <p:txBody>
          <a:bodyPr>
            <a:normAutofit/>
          </a:bodyPr>
          <a:lstStyle/>
          <a:p>
            <a:pPr algn="ctr"/>
            <a:r>
              <a:rPr lang="he-IL" sz="4400" dirty="0">
                <a:latin typeface="Guttman David" pitchFamily="2" charset="-79"/>
                <a:cs typeface="Guttman David" pitchFamily="2" charset="-79"/>
              </a:rPr>
              <a:t>פרויקטים מרכזיים</a:t>
            </a:r>
          </a:p>
        </p:txBody>
      </p:sp>
    </p:spTree>
    <p:extLst>
      <p:ext uri="{BB962C8B-B14F-4D97-AF65-F5344CB8AC3E}">
        <p14:creationId xmlns:p14="http://schemas.microsoft.com/office/powerpoint/2010/main" val="72903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32048"/>
            <a:ext cx="7620000" cy="1143000"/>
          </a:xfrm>
        </p:spPr>
        <p:txBody>
          <a:bodyPr/>
          <a:lstStyle/>
          <a:p>
            <a:pPr algn="ctr"/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מטרופולין תל אביב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2627784" y="1268760"/>
            <a:ext cx="6048673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קווי רכבת קלה: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קו </a:t>
            </a:r>
            <a:r>
              <a:rPr lang="he-IL" sz="16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אדום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(בביצוע) 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קו </a:t>
            </a:r>
            <a:r>
              <a:rPr lang="he-IL" sz="1600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סגול</a:t>
            </a:r>
            <a:r>
              <a:rPr lang="he-IL" sz="1600" b="1" dirty="0" smtClean="0">
                <a:solidFill>
                  <a:srgbClr val="7030A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1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– </a:t>
            </a:r>
            <a:r>
              <a:rPr lang="he-IL" sz="1600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יציאה לביצוע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אומדן פרויקט 8.6 מיליארד ₪ </a:t>
            </a:r>
            <a:endParaRPr lang="he-IL" sz="1600" u="sng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קו </a:t>
            </a:r>
            <a:r>
              <a:rPr lang="he-IL" sz="1600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ירוק</a:t>
            </a:r>
            <a:r>
              <a:rPr lang="he-IL" sz="1600" b="1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 </a:t>
            </a:r>
            <a:r>
              <a:rPr lang="he-IL" sz="1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– </a:t>
            </a:r>
            <a:r>
              <a:rPr lang="he-IL" sz="1600" u="sng" dirty="0">
                <a:latin typeface="David" panose="020E0502060401010101" pitchFamily="34" charset="-79"/>
                <a:cs typeface="David" panose="020E0502060401010101" pitchFamily="34" charset="-79"/>
              </a:rPr>
              <a:t>יציאה </a:t>
            </a:r>
            <a:r>
              <a:rPr lang="he-IL" sz="1600" u="sng" dirty="0" smtClean="0">
                <a:latin typeface="David" panose="020E0502060401010101" pitchFamily="34" charset="-79"/>
                <a:cs typeface="David" panose="020E0502060401010101" pitchFamily="34" charset="-79"/>
              </a:rPr>
              <a:t>לביצוע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, אומדן פרויקט 20 מיליארד ₪ </a:t>
            </a:r>
            <a:endParaRPr lang="he-IL" sz="1600" u="sng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9" r="3615" b="5215"/>
          <a:stretch/>
        </p:blipFill>
        <p:spPr bwMode="auto">
          <a:xfrm>
            <a:off x="5076056" y="3391217"/>
            <a:ext cx="3384377" cy="335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332646"/>
            <a:ext cx="3540742" cy="3480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5" y="1268760"/>
            <a:ext cx="1676970" cy="1502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חץ מעוקל למעלה 7">
            <a:hlinkClick r:id="rId5" action="ppaction://hlinksldjump"/>
          </p:cNvPr>
          <p:cNvSpPr/>
          <p:nvPr/>
        </p:nvSpPr>
        <p:spPr>
          <a:xfrm>
            <a:off x="259904" y="6217695"/>
            <a:ext cx="504056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22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מטרופולין ירושלים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>
                <a:solidFill>
                  <a:prstClr val="black">
                    <a:tint val="75000"/>
                  </a:prstClr>
                </a:solidFill>
              </a:rPr>
              <a:t>משרד האוצר – אגף התקציבים</a:t>
            </a:r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29919" y="2047488"/>
            <a:ext cx="4806577" cy="187743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/>
            <a:r>
              <a:rPr lang="he-IL" sz="20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תכנית אסטרטגית:</a:t>
            </a:r>
            <a:endParaRPr lang="he-IL" sz="20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הפעלת הקו </a:t>
            </a:r>
            <a:r>
              <a:rPr lang="he-IL" sz="16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האדום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הארכות ושלוחות לקו </a:t>
            </a:r>
            <a:r>
              <a:rPr lang="he-IL" sz="1600" dirty="0" smtClean="0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האדום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– בתהליך מו"מ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קו </a:t>
            </a:r>
            <a:r>
              <a:rPr lang="he-IL" sz="1600" dirty="0" smtClean="0">
                <a:solidFill>
                  <a:srgbClr val="00B05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ירוק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- יציאה לביצוע, אומדן הפרויקט 8.5 מיליארד ₪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קו </a:t>
            </a:r>
            <a:r>
              <a:rPr lang="he-IL" sz="1600" dirty="0" smtClean="0">
                <a:solidFill>
                  <a:srgbClr val="0070C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כחול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- המשך תכנון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56" y="2420888"/>
            <a:ext cx="339788" cy="36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56792"/>
            <a:ext cx="4050407" cy="4511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88840"/>
            <a:ext cx="1037150" cy="98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חץ מעוקל למעלה 8">
            <a:hlinkClick r:id="rId5" action="ppaction://hlinksldjump"/>
          </p:cNvPr>
          <p:cNvSpPr/>
          <p:nvPr/>
        </p:nvSpPr>
        <p:spPr>
          <a:xfrm>
            <a:off x="107504" y="6381328"/>
            <a:ext cx="504056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060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39552" y="32048"/>
            <a:ext cx="7620000" cy="1143000"/>
          </a:xfrm>
        </p:spPr>
        <p:txBody>
          <a:bodyPr/>
          <a:lstStyle/>
          <a:p>
            <a:pPr algn="ctr"/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שלב הבא – מטרופולין תל אביב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5" name="מלבן 4"/>
          <p:cNvSpPr/>
          <p:nvPr/>
        </p:nvSpPr>
        <p:spPr>
          <a:xfrm>
            <a:off x="4330649" y="2276872"/>
            <a:ext cx="453650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he-IL" sz="1600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קווי מטרו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: (תכנון על פי מודל בלבד)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קו צפון דרום – </a:t>
            </a:r>
            <a:r>
              <a:rPr lang="he-IL" sz="1600" dirty="0" smtClean="0">
                <a:solidFill>
                  <a:srgbClr val="FFC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הקו הצהוב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קו טבעתי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קו רוחבי</a:t>
            </a:r>
            <a:r>
              <a:rPr lang="en-US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;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 מראש העין 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ל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מטרופולין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he-IL" sz="16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6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24" y="1856134"/>
            <a:ext cx="4284476" cy="47165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91424" y="1453426"/>
            <a:ext cx="4284476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1600" b="1" dirty="0" smtClean="0"/>
              <a:t>חלופת שלושה קווי רכבת קלה ושלושה קווי מטרו</a:t>
            </a:r>
            <a:endParaRPr lang="he-IL" sz="1600" b="1" dirty="0"/>
          </a:p>
        </p:txBody>
      </p:sp>
      <p:sp>
        <p:nvSpPr>
          <p:cNvPr id="7" name="חץ מעוקל למעלה 6">
            <a:hlinkClick r:id="rId3" action="ppaction://hlinksldjump"/>
          </p:cNvPr>
          <p:cNvSpPr/>
          <p:nvPr/>
        </p:nvSpPr>
        <p:spPr>
          <a:xfrm>
            <a:off x="226005" y="6196217"/>
            <a:ext cx="504056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251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תמונה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70" r="1092" b="13470"/>
          <a:stretch/>
        </p:blipFill>
        <p:spPr>
          <a:xfrm>
            <a:off x="35496" y="3074750"/>
            <a:ext cx="5708947" cy="28888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מטרופולין חיפה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he-IL" smtClean="0">
                <a:solidFill>
                  <a:prstClr val="black">
                    <a:tint val="75000"/>
                  </a:prstClr>
                </a:solidFill>
              </a:rPr>
              <a:t>משרד האוצר – אגף התקציבים</a:t>
            </a:r>
            <a:endParaRPr lang="he-IL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32" y="1307030"/>
            <a:ext cx="2132826" cy="1391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4725144"/>
            <a:ext cx="1547664" cy="1270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744443" y="1240884"/>
            <a:ext cx="3292053" cy="153888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 smtClean="0"/>
              <a:t>מטרונית </a:t>
            </a:r>
            <a:endParaRPr lang="he-IL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הארכות קווי המטרונית הקיימים </a:t>
            </a:r>
            <a:endParaRPr lang="he-IL" sz="14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הוספת </a:t>
            </a:r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קווים </a:t>
            </a:r>
            <a:r>
              <a:rPr lang="he-IL" sz="1400" dirty="0" smtClean="0">
                <a:latin typeface="David" panose="020E0502060401010101" pitchFamily="34" charset="-79"/>
                <a:cs typeface="David" panose="020E0502060401010101" pitchFamily="34" charset="-79"/>
              </a:rPr>
              <a:t>חדשים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אומדן פרויקטים 2.6 מיליארד ₪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הפרויקטים: רכס הכרמל, נווה שאנן, נשר, עכו, טירת הכרמל וקריית אתא מזרח</a:t>
            </a:r>
            <a:endParaRPr lang="he-IL" sz="1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5744443" y="3250719"/>
            <a:ext cx="336406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he-IL" sz="1600" dirty="0"/>
              <a:t>קו רכבת נצרת-חיפה - </a:t>
            </a:r>
            <a:r>
              <a:rPr lang="en-US" sz="1400" dirty="0"/>
              <a:t>TRAM TRAIN</a:t>
            </a:r>
            <a:r>
              <a:rPr lang="he-IL" sz="1400" dirty="0"/>
              <a:t>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מסילת רכבת קלה באורך של כ-40 ק"מ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תפעל בטכנולוגיה המשלבת מאפייני רכבת כבדה וקלה ומתאימה גם לתנועה עירונית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>
                <a:latin typeface="David" panose="020E0502060401010101" pitchFamily="34" charset="-79"/>
                <a:cs typeface="David" panose="020E0502060401010101" pitchFamily="34" charset="-79"/>
              </a:rPr>
              <a:t> מהירות מקסימלית של כ-100 ק"מ ויכולת עמידה בשיפועים גבוהים יחסית (עד 8</a:t>
            </a:r>
            <a:r>
              <a:rPr lang="he-IL" sz="1400" dirty="0" smtClean="0">
                <a:latin typeface="David" panose="020E0502060401010101" pitchFamily="34" charset="-79"/>
                <a:cs typeface="David" panose="020E0502060401010101" pitchFamily="34" charset="-79"/>
              </a:rPr>
              <a:t>%)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he-IL" sz="14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אומדן פרויקט 5.9 מיליארד ₪ </a:t>
            </a:r>
            <a:endParaRPr lang="he-IL" sz="14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12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124414"/>
            <a:ext cx="2088233" cy="185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חץ מעוקל למעלה 12">
            <a:hlinkClick r:id="rId6" action="ppaction://hlinksldjump"/>
          </p:cNvPr>
          <p:cNvSpPr/>
          <p:nvPr/>
        </p:nvSpPr>
        <p:spPr>
          <a:xfrm>
            <a:off x="107504" y="6381328"/>
            <a:ext cx="504056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469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36"/>
          <a:stretch/>
        </p:blipFill>
        <p:spPr>
          <a:xfrm>
            <a:off x="107504" y="1278120"/>
            <a:ext cx="3168352" cy="5103208"/>
          </a:xfrm>
          <a:prstGeom prst="rect">
            <a:avLst/>
          </a:prstGeom>
        </p:spPr>
      </p:pic>
      <p:sp>
        <p:nvSpPr>
          <p:cNvPr id="100" name="מלבן 99"/>
          <p:cNvSpPr/>
          <p:nvPr/>
        </p:nvSpPr>
        <p:spPr>
          <a:xfrm>
            <a:off x="3707904" y="1220951"/>
            <a:ext cx="4608512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מסילת רכבת 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כבדה כפולה, 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המשתרעת לאורך כ-63 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ק"מ: 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ממסילת החוף באזור חדרה ועד 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לוד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. </a:t>
            </a:r>
            <a:endParaRPr lang="he-IL" sz="16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000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על 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המסילה מתוכננות 8 תחנות חדשות. </a:t>
            </a:r>
            <a:endParaRPr lang="he-IL" sz="1600" dirty="0" smtClean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4000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התשתית 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תאפשר מהירות 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נסיעה 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של עד 160 קמ"ש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pPr marL="4000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אומדן פרויקט: 8.1 מיליארד ש"ח.</a:t>
            </a:r>
            <a:endParaRPr lang="he-IL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101" name="מלבן 100"/>
          <p:cNvSpPr/>
          <p:nvPr/>
        </p:nvSpPr>
        <p:spPr>
          <a:xfrm>
            <a:off x="3612629" y="4437112"/>
            <a:ext cx="4572000" cy="2000548"/>
          </a:xfrm>
          <a:prstGeom prst="rect">
            <a:avLst/>
          </a:prstGeom>
        </p:spPr>
        <p:txBody>
          <a:bodyPr>
            <a:spAutoFit/>
          </a:bodyPr>
          <a:lstStyle/>
          <a:p>
            <a:pPr marL="114300" indent="0" algn="just">
              <a:lnSpc>
                <a:spcPct val="150000"/>
              </a:lnSpc>
              <a:buNone/>
            </a:pP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יתרונות בפרויקט: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שדרה מסילתית מקבילה למסילת החוף – התגברות על מצוקת הקיבולת בקטע 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איילון.</a:t>
            </a:r>
            <a:endParaRPr lang="he-IL" sz="1600" dirty="0">
              <a:latin typeface="David" panose="020E0502060401010101" pitchFamily="34" charset="-79"/>
              <a:cs typeface="David" panose="020E0502060401010101" pitchFamily="34" charset="-79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שירות רכבתי ליישובים בפרוזדור המסילה</a:t>
            </a:r>
            <a:r>
              <a:rPr lang="he-IL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מענה 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עיקרי להובלת מטענים</a:t>
            </a:r>
            <a:r>
              <a:rPr lang="en-US" sz="1600" dirty="0">
                <a:latin typeface="David" panose="020E0502060401010101" pitchFamily="34" charset="-79"/>
                <a:cs typeface="David" panose="020E0502060401010101" pitchFamily="34" charset="-79"/>
              </a:rPr>
              <a:t>;</a:t>
            </a:r>
            <a:r>
              <a:rPr lang="he-IL" sz="1600" dirty="0">
                <a:latin typeface="David" panose="020E0502060401010101" pitchFamily="34" charset="-79"/>
                <a:cs typeface="David" panose="020E0502060401010101" pitchFamily="34" charset="-79"/>
              </a:rPr>
              <a:t> תחליף למסילת החוף</a:t>
            </a:r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.</a:t>
            </a:r>
            <a:endParaRPr lang="he-IL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" name="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מסילה מזרחית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8" name="חץ מעוקל למעלה 7">
            <a:hlinkClick r:id="rId3" action="ppaction://hlinksldjump"/>
          </p:cNvPr>
          <p:cNvSpPr/>
          <p:nvPr/>
        </p:nvSpPr>
        <p:spPr>
          <a:xfrm>
            <a:off x="107504" y="6381328"/>
            <a:ext cx="504056" cy="36004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92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899592" y="39042"/>
            <a:ext cx="6768752" cy="1872208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כביש</a:t>
            </a:r>
            <a:r>
              <a:rPr lang="he-IL" sz="4000" dirty="0" smtClean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16</a:t>
            </a:r>
          </a:p>
        </p:txBody>
      </p:sp>
      <p:grpSp>
        <p:nvGrpSpPr>
          <p:cNvPr id="12" name="קבוצה 1"/>
          <p:cNvGrpSpPr>
            <a:grpSpLocks/>
          </p:cNvGrpSpPr>
          <p:nvPr/>
        </p:nvGrpSpPr>
        <p:grpSpPr bwMode="auto">
          <a:xfrm>
            <a:off x="-29369" y="1556792"/>
            <a:ext cx="9209881" cy="2952278"/>
            <a:chOff x="200947" y="3297087"/>
            <a:chExt cx="9589558" cy="3001962"/>
          </a:xfrm>
        </p:grpSpPr>
        <p:pic>
          <p:nvPicPr>
            <p:cNvPr id="16" name="Picture 60" descr="K:\19690\Doc\שיפוט 2\10beautifuldrawing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947" y="3297087"/>
              <a:ext cx="9589558" cy="3001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 Box 10"/>
            <p:cNvSpPr txBox="1">
              <a:spLocks noChangeArrowheads="1"/>
            </p:cNvSpPr>
            <p:nvPr/>
          </p:nvSpPr>
          <p:spPr bwMode="auto">
            <a:xfrm>
              <a:off x="1755508" y="5287604"/>
              <a:ext cx="983721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he-IL" altLang="he-IL" sz="1200" b="1">
                  <a:cs typeface="Narkisim" pitchFamily="34" charset="-79"/>
                </a:rPr>
                <a:t>רמת מוצא</a:t>
              </a:r>
              <a:endParaRPr lang="en-US" altLang="he-IL" sz="1200" b="1">
                <a:cs typeface="Narkisim" pitchFamily="34" charset="-79"/>
              </a:endParaRP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6098726" y="4434752"/>
              <a:ext cx="1396471" cy="2816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he-IL" altLang="he-IL" sz="1200" b="1" dirty="0">
                  <a:cs typeface="Narkisim" pitchFamily="34" charset="-79"/>
                </a:rPr>
                <a:t>בית הכרם</a:t>
              </a:r>
              <a:endParaRPr lang="en-US" altLang="he-IL" sz="1200" b="1" dirty="0">
                <a:cs typeface="Narkisim" pitchFamily="34" charset="-79"/>
              </a:endParaRPr>
            </a:p>
          </p:txBody>
        </p:sp>
        <p:sp>
          <p:nvSpPr>
            <p:cNvPr id="21" name="Text Box 21"/>
            <p:cNvSpPr txBox="1">
              <a:spLocks noChangeArrowheads="1"/>
            </p:cNvSpPr>
            <p:nvPr/>
          </p:nvSpPr>
          <p:spPr bwMode="auto">
            <a:xfrm>
              <a:off x="3017965" y="4565508"/>
              <a:ext cx="139647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he-IL" altLang="he-IL" sz="1200" b="1">
                  <a:cs typeface="Narkisim" pitchFamily="34" charset="-79"/>
                </a:rPr>
                <a:t>הר נוף</a:t>
              </a:r>
              <a:endParaRPr lang="en-US" altLang="he-IL" sz="1200" b="1">
                <a:cs typeface="Narkisim" pitchFamily="34" charset="-79"/>
              </a:endParaRPr>
            </a:p>
          </p:txBody>
        </p:sp>
        <p:sp>
          <p:nvSpPr>
            <p:cNvPr id="22" name="Text Box 40"/>
            <p:cNvSpPr txBox="1">
              <a:spLocks noChangeArrowheads="1"/>
            </p:cNvSpPr>
            <p:nvPr/>
          </p:nvSpPr>
          <p:spPr bwMode="auto">
            <a:xfrm>
              <a:off x="3910542" y="3965432"/>
              <a:ext cx="1396471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he-IL" altLang="he-IL" sz="1200" b="1">
                  <a:cs typeface="Narkisim" pitchFamily="34" charset="-79"/>
                </a:rPr>
                <a:t>גבעת שאול</a:t>
              </a:r>
              <a:endParaRPr lang="en-US" altLang="he-IL" sz="1200" b="1">
                <a:cs typeface="Narkisim" pitchFamily="34" charset="-79"/>
              </a:endParaRPr>
            </a:p>
          </p:txBody>
        </p:sp>
        <p:sp>
          <p:nvSpPr>
            <p:cNvPr id="23" name="Text Box 41"/>
            <p:cNvSpPr txBox="1">
              <a:spLocks noChangeArrowheads="1"/>
            </p:cNvSpPr>
            <p:nvPr/>
          </p:nvSpPr>
          <p:spPr bwMode="auto">
            <a:xfrm>
              <a:off x="343152" y="4855798"/>
              <a:ext cx="959884" cy="277386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he-IL" sz="1200" b="1" dirty="0" smtClean="0">
                  <a:solidFill>
                    <a:srgbClr val="800000"/>
                  </a:solidFill>
                  <a:cs typeface="Narkisim" pitchFamily="34" charset="-79"/>
                </a:rPr>
                <a:t>מחלף מוצא</a:t>
              </a:r>
              <a:endParaRPr lang="en-US" sz="1200" b="1" dirty="0" smtClean="0">
                <a:solidFill>
                  <a:srgbClr val="800000"/>
                </a:solidFill>
                <a:cs typeface="Narkisim" pitchFamily="34" charset="-79"/>
              </a:endParaRPr>
            </a:p>
          </p:txBody>
        </p:sp>
        <p:sp>
          <p:nvSpPr>
            <p:cNvPr id="24" name="Text Box 43"/>
            <p:cNvSpPr txBox="1">
              <a:spLocks noChangeArrowheads="1"/>
            </p:cNvSpPr>
            <p:nvPr/>
          </p:nvSpPr>
          <p:spPr bwMode="auto">
            <a:xfrm>
              <a:off x="5558363" y="4524906"/>
              <a:ext cx="1083540" cy="274569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he-IL" sz="1200" b="1" dirty="0" smtClean="0">
                  <a:solidFill>
                    <a:srgbClr val="800000"/>
                  </a:solidFill>
                  <a:cs typeface="Narkisim" pitchFamily="34" charset="-79"/>
                </a:rPr>
                <a:t>מחלפון רבידה</a:t>
              </a:r>
              <a:endParaRPr lang="en-US" sz="1200" b="1" dirty="0" smtClean="0">
                <a:solidFill>
                  <a:srgbClr val="800000"/>
                </a:solidFill>
                <a:cs typeface="Narkisim" pitchFamily="34" charset="-79"/>
              </a:endParaRPr>
            </a:p>
          </p:txBody>
        </p:sp>
        <p:sp>
          <p:nvSpPr>
            <p:cNvPr id="25" name="Text Box 46"/>
            <p:cNvSpPr txBox="1">
              <a:spLocks noChangeArrowheads="1"/>
            </p:cNvSpPr>
            <p:nvPr/>
          </p:nvSpPr>
          <p:spPr bwMode="auto">
            <a:xfrm>
              <a:off x="7343653" y="4837493"/>
              <a:ext cx="1077356" cy="277385"/>
            </a:xfrm>
            <a:prstGeom prst="rect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he-IL" sz="1200" b="1" dirty="0" smtClean="0">
                  <a:solidFill>
                    <a:srgbClr val="800000"/>
                  </a:solidFill>
                  <a:cs typeface="Narkisim" pitchFamily="34" charset="-79"/>
                </a:rPr>
                <a:t>מחלפון בייט </a:t>
              </a:r>
              <a:endParaRPr lang="en-US" sz="1200" b="1" dirty="0" smtClean="0">
                <a:solidFill>
                  <a:srgbClr val="800000"/>
                </a:solidFill>
                <a:cs typeface="Narkisim" pitchFamily="34" charset="-79"/>
              </a:endParaRPr>
            </a:p>
          </p:txBody>
        </p:sp>
        <p:sp>
          <p:nvSpPr>
            <p:cNvPr id="26" name="Text Box 52"/>
            <p:cNvSpPr txBox="1">
              <a:spLocks noChangeArrowheads="1"/>
            </p:cNvSpPr>
            <p:nvPr/>
          </p:nvSpPr>
          <p:spPr bwMode="auto">
            <a:xfrm>
              <a:off x="7749117" y="3687612"/>
              <a:ext cx="1396471" cy="27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</a:pPr>
              <a:r>
                <a:rPr lang="he-IL" altLang="he-IL" sz="1200" b="1">
                  <a:cs typeface="Narkisim" pitchFamily="34" charset="-79"/>
                </a:rPr>
                <a:t>גבעת רם</a:t>
              </a:r>
            </a:p>
          </p:txBody>
        </p:sp>
        <p:sp>
          <p:nvSpPr>
            <p:cNvPr id="27" name="Text Box 68"/>
            <p:cNvSpPr txBox="1">
              <a:spLocks noChangeArrowheads="1"/>
            </p:cNvSpPr>
            <p:nvPr/>
          </p:nvSpPr>
          <p:spPr bwMode="auto">
            <a:xfrm>
              <a:off x="8886268" y="4329187"/>
              <a:ext cx="904237" cy="461840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algn="r" rtl="1" eaLnBrk="1" hangingPunct="1">
                <a:spcBef>
                  <a:spcPct val="50000"/>
                </a:spcBef>
                <a:defRPr/>
              </a:pPr>
              <a:r>
                <a:rPr lang="he-IL" sz="1200" b="1" dirty="0" smtClean="0">
                  <a:solidFill>
                    <a:srgbClr val="800000"/>
                  </a:solidFill>
                  <a:cs typeface="Narkisim" pitchFamily="34" charset="-79"/>
                </a:rPr>
                <a:t>מחלף גבעת מרדכי (קיים)</a:t>
              </a:r>
              <a:endParaRPr lang="en-US" sz="1200" b="1" dirty="0" smtClean="0">
                <a:solidFill>
                  <a:srgbClr val="800000"/>
                </a:solidFill>
                <a:cs typeface="Narkisim" pitchFamily="34" charset="-79"/>
              </a:endParaRPr>
            </a:p>
          </p:txBody>
        </p:sp>
        <p:sp>
          <p:nvSpPr>
            <p:cNvPr id="28" name="אליפסה 27"/>
            <p:cNvSpPr/>
            <p:nvPr/>
          </p:nvSpPr>
          <p:spPr>
            <a:xfrm>
              <a:off x="656931" y="5175425"/>
              <a:ext cx="1757467" cy="95324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rtl="1" eaLnBrk="1" hangingPunct="1">
                <a:defRPr/>
              </a:pPr>
              <a:endParaRPr lang="he-IL"/>
            </a:p>
          </p:txBody>
        </p:sp>
        <p:sp>
          <p:nvSpPr>
            <p:cNvPr id="29" name="אליפסה 28"/>
            <p:cNvSpPr/>
            <p:nvPr/>
          </p:nvSpPr>
          <p:spPr>
            <a:xfrm>
              <a:off x="4426906" y="4865654"/>
              <a:ext cx="1759013" cy="95465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rtl="1" eaLnBrk="1" hangingPunct="1">
                <a:defRPr/>
              </a:pPr>
              <a:endParaRPr lang="he-IL"/>
            </a:p>
          </p:txBody>
        </p:sp>
        <p:sp>
          <p:nvSpPr>
            <p:cNvPr id="30" name="אליפסה 29"/>
            <p:cNvSpPr/>
            <p:nvPr/>
          </p:nvSpPr>
          <p:spPr>
            <a:xfrm>
              <a:off x="7238545" y="5214851"/>
              <a:ext cx="1759013" cy="95465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rtl="1" eaLnBrk="1" hangingPunct="1">
                <a:defRPr/>
              </a:pPr>
              <a:endParaRPr lang="he-IL"/>
            </a:p>
          </p:txBody>
        </p:sp>
      </p:grpSp>
      <p:grpSp>
        <p:nvGrpSpPr>
          <p:cNvPr id="31" name="Group 3"/>
          <p:cNvGrpSpPr/>
          <p:nvPr/>
        </p:nvGrpSpPr>
        <p:grpSpPr>
          <a:xfrm>
            <a:off x="3702689" y="4381674"/>
            <a:ext cx="2602802" cy="2659364"/>
            <a:chOff x="4889127" y="3955860"/>
            <a:chExt cx="3427289" cy="3217556"/>
          </a:xfrm>
        </p:grpSpPr>
        <p:pic>
          <p:nvPicPr>
            <p:cNvPr id="32" name="Picture 125" descr="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127" y="3955860"/>
              <a:ext cx="3427289" cy="321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0"/>
            <p:cNvSpPr txBox="1">
              <a:spLocks noChangeArrowheads="1"/>
            </p:cNvSpPr>
            <p:nvPr/>
          </p:nvSpPr>
          <p:spPr bwMode="auto">
            <a:xfrm rot="21376995">
              <a:off x="5292788" y="4419576"/>
              <a:ext cx="2619967" cy="2290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he-IL" sz="1600" b="1" dirty="0" smtClean="0">
                  <a:solidFill>
                    <a:srgbClr val="000000"/>
                  </a:solidFill>
                  <a:cs typeface="David" pitchFamily="2" charset="-79"/>
                </a:rPr>
                <a:t>אורך הציר: 5 ק"מ</a:t>
              </a:r>
            </a:p>
            <a:p>
              <a:endParaRPr lang="he-IL" sz="1600" b="1" dirty="0" smtClean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sz="1600" b="1" dirty="0" smtClean="0">
                  <a:solidFill>
                    <a:srgbClr val="000000"/>
                  </a:solidFill>
                  <a:cs typeface="David" pitchFamily="2" charset="-79"/>
                </a:rPr>
                <a:t>יציאה למכרז </a:t>
              </a:r>
              <a:r>
                <a:rPr lang="en-US" sz="1600" b="1" dirty="0" smtClean="0">
                  <a:solidFill>
                    <a:srgbClr val="000000"/>
                  </a:solidFill>
                  <a:cs typeface="David" pitchFamily="2" charset="-79"/>
                </a:rPr>
                <a:t>PFI</a:t>
              </a:r>
              <a:r>
                <a:rPr lang="he-IL" sz="1600" b="1" dirty="0" smtClean="0">
                  <a:solidFill>
                    <a:srgbClr val="000000"/>
                  </a:solidFill>
                  <a:cs typeface="David" pitchFamily="2" charset="-79"/>
                </a:rPr>
                <a:t> :</a:t>
              </a:r>
            </a:p>
            <a:p>
              <a:r>
                <a:rPr lang="he-IL" sz="1600" b="1" dirty="0" smtClean="0">
                  <a:solidFill>
                    <a:srgbClr val="000000"/>
                  </a:solidFill>
                  <a:cs typeface="David" pitchFamily="2" charset="-79"/>
                </a:rPr>
                <a:t>רבעון 4, 2016 </a:t>
              </a:r>
            </a:p>
            <a:p>
              <a:endParaRPr lang="he-IL" sz="1600" dirty="0" smtClean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sz="1600" b="1" dirty="0" smtClean="0">
                  <a:solidFill>
                    <a:srgbClr val="000000"/>
                  </a:solidFill>
                  <a:cs typeface="David" pitchFamily="2" charset="-79"/>
                </a:rPr>
                <a:t>היקף תקציבי: כ-2 מיליארד ₪ </a:t>
              </a:r>
              <a:endParaRPr lang="he-IL" sz="1600" b="1" dirty="0">
                <a:solidFill>
                  <a:srgbClr val="000000"/>
                </a:solidFill>
                <a:cs typeface="David" pitchFamily="2" charset="-79"/>
              </a:endParaRPr>
            </a:p>
            <a:p>
              <a:endParaRPr lang="he-IL" sz="500" dirty="0">
                <a:solidFill>
                  <a:srgbClr val="000000"/>
                </a:solidFill>
                <a:cs typeface="David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8945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256792" y="-315416"/>
            <a:ext cx="6768752" cy="1872208"/>
          </a:xfrm>
        </p:spPr>
        <p:txBody>
          <a:bodyPr>
            <a:normAutofit/>
          </a:bodyPr>
          <a:lstStyle/>
          <a:p>
            <a:r>
              <a:rPr lang="he-IL" b="1" dirty="0" smtClean="0">
                <a:latin typeface="David" panose="020E0502060401010101" pitchFamily="34" charset="-79"/>
                <a:cs typeface="David" panose="020E0502060401010101" pitchFamily="34" charset="-79"/>
              </a:rPr>
              <a:t>כביש 1</a:t>
            </a:r>
            <a:endParaRPr lang="he-IL" b="1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3074" name="Picture 2" descr="תוצאת תמונה עבור גשר מוצא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722" y="1412776"/>
            <a:ext cx="447675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קבוצה 1"/>
          <p:cNvGrpSpPr/>
          <p:nvPr/>
        </p:nvGrpSpPr>
        <p:grpSpPr>
          <a:xfrm>
            <a:off x="5148064" y="4005064"/>
            <a:ext cx="3888432" cy="2852936"/>
            <a:chOff x="4889140" y="3955860"/>
            <a:chExt cx="3427289" cy="3217556"/>
          </a:xfrm>
        </p:grpSpPr>
        <p:pic>
          <p:nvPicPr>
            <p:cNvPr id="10" name="Picture 125" descr="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140" y="3955860"/>
              <a:ext cx="3427289" cy="321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30"/>
            <p:cNvSpPr txBox="1">
              <a:spLocks noChangeArrowheads="1"/>
            </p:cNvSpPr>
            <p:nvPr/>
          </p:nvSpPr>
          <p:spPr bwMode="auto">
            <a:xfrm rot="21376995">
              <a:off x="5145970" y="4648535"/>
              <a:ext cx="2913604" cy="1527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he-IL" b="1" dirty="0">
                  <a:solidFill>
                    <a:srgbClr val="000000"/>
                  </a:solidFill>
                  <a:cs typeface="David" pitchFamily="2" charset="-79"/>
                </a:rPr>
                <a:t>גורם </a:t>
              </a:r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אחראי:</a:t>
              </a:r>
              <a:endParaRPr lang="he-IL" b="1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נתיבי ישראל</a:t>
              </a:r>
              <a:endParaRPr lang="he-IL" dirty="0">
                <a:solidFill>
                  <a:srgbClr val="000000"/>
                </a:solidFill>
                <a:cs typeface="David" pitchFamily="2" charset="-79"/>
              </a:endParaRPr>
            </a:p>
            <a:p>
              <a:endParaRPr lang="he-IL" sz="500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b="1" dirty="0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David" pitchFamily="2" charset="-79"/>
                </a:rPr>
                <a:t>אורך </a:t>
              </a:r>
              <a:r>
                <a:rPr lang="he-IL" b="1" dirty="0" smtClean="0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David" pitchFamily="2" charset="-79"/>
                </a:rPr>
                <a:t>הדרך:</a:t>
              </a:r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 16.5 ק"מ</a:t>
              </a:r>
            </a:p>
            <a:p>
              <a:endParaRPr lang="he-IL" sz="500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אומדן תקציבי: 2.35 מיליארד </a:t>
              </a:r>
              <a:r>
                <a:rPr lang="he-IL" sz="1400" b="1" dirty="0" smtClean="0">
                  <a:solidFill>
                    <a:srgbClr val="000000"/>
                  </a:solidFill>
                  <a:cs typeface="David" pitchFamily="2" charset="-79"/>
                </a:rPr>
                <a:t>₪</a:t>
              </a:r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 </a:t>
              </a:r>
              <a:endParaRPr lang="he-IL" dirty="0">
                <a:solidFill>
                  <a:srgbClr val="000000"/>
                </a:solidFill>
                <a:cs typeface="David" pitchFamily="2" charset="-79"/>
              </a:endParaRPr>
            </a:p>
          </p:txBody>
        </p:sp>
      </p:grpSp>
      <p:graphicFrame>
        <p:nvGraphicFramePr>
          <p:cNvPr id="14" name="טבלה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7709974"/>
              </p:ext>
            </p:extLst>
          </p:nvPr>
        </p:nvGraphicFramePr>
        <p:xfrm>
          <a:off x="323528" y="1484784"/>
          <a:ext cx="3673885" cy="2834640"/>
        </p:xfrm>
        <a:graphic>
          <a:graphicData uri="http://schemas.openxmlformats.org/drawingml/2006/table">
            <a:tbl>
              <a:tblPr rtl="1" firstRow="1" bandRow="1">
                <a:tableStyleId>{6E25E649-3F16-4E02-A733-19D2CDBF48F0}</a:tableStyleId>
              </a:tblPr>
              <a:tblGrid>
                <a:gridCol w="1386372"/>
                <a:gridCol w="1057392"/>
                <a:gridCol w="1230121"/>
              </a:tblGrid>
              <a:tr h="519129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קטע</a:t>
                      </a:r>
                      <a:endParaRPr lang="he-IL" sz="18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פתיחה לתנועה</a:t>
                      </a:r>
                      <a:endParaRPr lang="he-IL" sz="18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מועד סיום צפוי</a:t>
                      </a:r>
                      <a:endParaRPr lang="he-IL" sz="18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  <a:tr h="517259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חמד- </a:t>
                      </a:r>
                      <a:r>
                        <a:rPr lang="he-IL" sz="1800" dirty="0" err="1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סחרוב</a:t>
                      </a:r>
                      <a:endParaRPr lang="he-IL" sz="1800" dirty="0" smtClean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(כולל גשר</a:t>
                      </a:r>
                      <a:r>
                        <a:rPr lang="he-IL" sz="1800" baseline="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 ו</a:t>
                      </a:r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מנהור)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03/17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06/17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  <a:tr h="512266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שורש-חמד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05/15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e-IL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08/15</a:t>
                      </a:r>
                    </a:p>
                    <a:p>
                      <a:pPr algn="ctr" rtl="1"/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  <a:tr h="519129"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שער הגיא-שורש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04/16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u="none" strike="noStrike" dirty="0" smtClean="0">
                          <a:solidFill>
                            <a:schemeClr val="tx1"/>
                          </a:solidFill>
                          <a:effectLst/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08/16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540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187624" y="-243408"/>
            <a:ext cx="6768752" cy="1872208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כביש</a:t>
            </a:r>
            <a:r>
              <a:rPr lang="he-IL" sz="5400" dirty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531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253" y="1362248"/>
            <a:ext cx="4967603" cy="2786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טבלה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842927"/>
              </p:ext>
            </p:extLst>
          </p:nvPr>
        </p:nvGraphicFramePr>
        <p:xfrm>
          <a:off x="179512" y="1628800"/>
          <a:ext cx="3717065" cy="1828800"/>
        </p:xfrm>
        <a:graphic>
          <a:graphicData uri="http://schemas.openxmlformats.org/drawingml/2006/table">
            <a:tbl>
              <a:tblPr rtl="1" firstRow="1" bandRow="1">
                <a:tableStyleId>{74C1A8A3-306A-4EB7-A6B1-4F7E0EB9C5D6}</a:tableStyleId>
              </a:tblPr>
              <a:tblGrid>
                <a:gridCol w="1766691"/>
                <a:gridCol w="1950374"/>
              </a:tblGrid>
              <a:tr h="272133"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קטע</a:t>
                      </a:r>
                      <a:endParaRPr lang="he-IL" sz="18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מועד סיום צפוי</a:t>
                      </a:r>
                      <a:endParaRPr lang="he-IL" sz="18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272133"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רעננה דרום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4/2018</a:t>
                      </a:r>
                      <a:endParaRPr lang="he-IL" sz="1800" b="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  <a:tr h="272133"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קטע מרכזי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12/2015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  <a:tr h="279621"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כביש 20 דרומי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2/2019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  <a:tr h="272133">
                <a:tc>
                  <a:txBody>
                    <a:bodyPr/>
                    <a:lstStyle/>
                    <a:p>
                      <a:pPr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כביש 20 צפוני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800" dirty="0" smtClean="0">
                          <a:solidFill>
                            <a:schemeClr val="tx1"/>
                          </a:solidFill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4/2017</a:t>
                      </a:r>
                      <a:endParaRPr lang="he-IL" sz="1800" dirty="0">
                        <a:solidFill>
                          <a:schemeClr val="tx1"/>
                        </a:solidFill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2" name="קבוצה 1"/>
          <p:cNvGrpSpPr/>
          <p:nvPr/>
        </p:nvGrpSpPr>
        <p:grpSpPr>
          <a:xfrm>
            <a:off x="3094765" y="4005064"/>
            <a:ext cx="3427289" cy="3217556"/>
            <a:chOff x="2555789" y="4315900"/>
            <a:chExt cx="3427289" cy="3217556"/>
          </a:xfrm>
        </p:grpSpPr>
        <p:pic>
          <p:nvPicPr>
            <p:cNvPr id="10" name="Picture 125" descr="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5789" y="4315900"/>
              <a:ext cx="3427289" cy="3217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30"/>
            <p:cNvSpPr txBox="1">
              <a:spLocks noChangeArrowheads="1"/>
            </p:cNvSpPr>
            <p:nvPr/>
          </p:nvSpPr>
          <p:spPr bwMode="auto">
            <a:xfrm rot="21376995">
              <a:off x="2812632" y="4475340"/>
              <a:ext cx="2913604" cy="246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he-IL"/>
              </a:defPPr>
              <a:lvl1pPr marL="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r" defTabSz="914400" rtl="1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he-IL" b="1" dirty="0">
                  <a:solidFill>
                    <a:srgbClr val="000000"/>
                  </a:solidFill>
                  <a:cs typeface="David" pitchFamily="2" charset="-79"/>
                </a:rPr>
                <a:t>גורם </a:t>
              </a:r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אחראי:</a:t>
              </a:r>
              <a:endParaRPr lang="he-IL" b="1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נתיבי ישראל</a:t>
              </a:r>
              <a:endParaRPr lang="he-IL" dirty="0">
                <a:solidFill>
                  <a:srgbClr val="000000"/>
                </a:solidFill>
                <a:cs typeface="David" pitchFamily="2" charset="-79"/>
              </a:endParaRPr>
            </a:p>
            <a:p>
              <a:endParaRPr lang="he-IL" sz="500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b="1" dirty="0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David" pitchFamily="2" charset="-79"/>
                </a:rPr>
                <a:t>אורך </a:t>
              </a:r>
              <a:r>
                <a:rPr lang="he-IL" b="1" dirty="0" smtClean="0">
                  <a:solidFill>
                    <a:srgbClr val="000000"/>
                  </a:solidFill>
                  <a:latin typeface="Calibri" pitchFamily="34" charset="0"/>
                  <a:ea typeface="Calibri" pitchFamily="34" charset="0"/>
                  <a:cs typeface="David" pitchFamily="2" charset="-79"/>
                </a:rPr>
                <a:t>הדרך:</a:t>
              </a:r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 14 ק"מ</a:t>
              </a:r>
            </a:p>
            <a:p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דרך </a:t>
              </a:r>
              <a:r>
                <a:rPr lang="he-IL" dirty="0">
                  <a:solidFill>
                    <a:srgbClr val="000000"/>
                  </a:solidFill>
                  <a:cs typeface="David" pitchFamily="2" charset="-79"/>
                </a:rPr>
                <a:t>משולבת במסילת </a:t>
              </a:r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ברזל </a:t>
              </a:r>
              <a:r>
                <a:rPr lang="he-IL" dirty="0">
                  <a:solidFill>
                    <a:srgbClr val="000000"/>
                  </a:solidFill>
                  <a:cs typeface="David" pitchFamily="2" charset="-79"/>
                </a:rPr>
                <a:t>אשר משלימה את "טבעת השרון" וכן חיבור למסילות </a:t>
              </a:r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החוף, ולצידה הקמת 2 תחנות חדשות.</a:t>
              </a:r>
              <a:endParaRPr lang="he-IL" dirty="0">
                <a:solidFill>
                  <a:srgbClr val="000000"/>
                </a:solidFill>
                <a:cs typeface="David" pitchFamily="2" charset="-79"/>
              </a:endParaRPr>
            </a:p>
            <a:p>
              <a:endParaRPr lang="he-IL" sz="500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אומדן תקציבי: 4.5 מיליארד </a:t>
              </a:r>
              <a:r>
                <a:rPr lang="he-IL" sz="1400" b="1" dirty="0" smtClean="0">
                  <a:solidFill>
                    <a:srgbClr val="000000"/>
                  </a:solidFill>
                  <a:cs typeface="David" pitchFamily="2" charset="-79"/>
                </a:rPr>
                <a:t>₪</a:t>
              </a:r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 </a:t>
              </a:r>
              <a:endParaRPr lang="he-IL" dirty="0">
                <a:solidFill>
                  <a:srgbClr val="000000"/>
                </a:solidFill>
                <a:cs typeface="David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41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842108" y="82878"/>
            <a:ext cx="5901816" cy="1362249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כביש</a:t>
            </a:r>
            <a:r>
              <a:rPr lang="he-IL" sz="4400" dirty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65-85</a:t>
            </a:r>
            <a:r>
              <a:rPr lang="he-IL" sz="4400" dirty="0">
                <a:latin typeface="Guttman David" pitchFamily="2" charset="-79"/>
                <a:cs typeface="Guttman David" pitchFamily="2" charset="-79"/>
              </a:rPr>
              <a:t> </a:t>
            </a:r>
          </a:p>
        </p:txBody>
      </p:sp>
      <p:pic>
        <p:nvPicPr>
          <p:cNvPr id="6146" name="Picture 2" descr="C:\Users\kahanat\AppData\Local\Microsoft\Windows\Temporary Internet Files\Content.Outlook\7JFSJXFI\FB_IMG_147858386377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381649"/>
            <a:ext cx="5650245" cy="322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5" descr="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129" y="3955861"/>
            <a:ext cx="3427289" cy="3217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0"/>
          <p:cNvSpPr txBox="1">
            <a:spLocks noChangeArrowheads="1"/>
          </p:cNvSpPr>
          <p:nvPr/>
        </p:nvSpPr>
        <p:spPr bwMode="auto">
          <a:xfrm rot="21376995">
            <a:off x="5145959" y="4211854"/>
            <a:ext cx="2913604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he-IL" b="1" dirty="0">
                <a:solidFill>
                  <a:srgbClr val="000000"/>
                </a:solidFill>
                <a:cs typeface="David" pitchFamily="2" charset="-79"/>
              </a:rPr>
              <a:t>גורם </a:t>
            </a:r>
            <a:r>
              <a:rPr lang="he-IL" b="1" dirty="0" smtClean="0">
                <a:solidFill>
                  <a:srgbClr val="000000"/>
                </a:solidFill>
                <a:cs typeface="David" pitchFamily="2" charset="-79"/>
              </a:rPr>
              <a:t>אחראי:</a:t>
            </a:r>
            <a:endParaRPr lang="he-IL" b="1" dirty="0">
              <a:solidFill>
                <a:srgbClr val="000000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</a:pPr>
            <a:r>
              <a:rPr lang="he-IL" dirty="0" smtClean="0">
                <a:solidFill>
                  <a:srgbClr val="000000"/>
                </a:solidFill>
                <a:cs typeface="David" pitchFamily="2" charset="-79"/>
              </a:rPr>
              <a:t>נתיבי ישראל</a:t>
            </a:r>
            <a:endParaRPr lang="he-IL" dirty="0">
              <a:solidFill>
                <a:srgbClr val="000000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</a:pPr>
            <a:endParaRPr lang="he-IL" sz="500" dirty="0">
              <a:solidFill>
                <a:srgbClr val="000000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</a:pPr>
            <a:r>
              <a:rPr lang="he-IL" b="1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David" pitchFamily="2" charset="-79"/>
              </a:rPr>
              <a:t>אורך </a:t>
            </a:r>
            <a:r>
              <a:rPr lang="he-IL" b="1" dirty="0" smtClean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David" pitchFamily="2" charset="-79"/>
              </a:rPr>
              <a:t>הדרך:</a:t>
            </a:r>
            <a:r>
              <a:rPr lang="he-IL" dirty="0" smtClean="0">
                <a:solidFill>
                  <a:srgbClr val="000000"/>
                </a:solidFill>
                <a:cs typeface="David" pitchFamily="2" charset="-79"/>
              </a:rPr>
              <a:t> 28.5 ק"מ</a:t>
            </a:r>
          </a:p>
          <a:p>
            <a:pPr>
              <a:lnSpc>
                <a:spcPct val="150000"/>
              </a:lnSpc>
            </a:pPr>
            <a:r>
              <a:rPr lang="he-IL" b="1" dirty="0" smtClean="0">
                <a:solidFill>
                  <a:srgbClr val="000000"/>
                </a:solidFill>
                <a:cs typeface="David" pitchFamily="2" charset="-79"/>
              </a:rPr>
              <a:t>נפתח לתנועה: 09/16</a:t>
            </a:r>
          </a:p>
          <a:p>
            <a:pPr>
              <a:lnSpc>
                <a:spcPct val="150000"/>
              </a:lnSpc>
            </a:pPr>
            <a:r>
              <a:rPr lang="he-IL" b="1" dirty="0" smtClean="0">
                <a:solidFill>
                  <a:srgbClr val="000000"/>
                </a:solidFill>
                <a:cs typeface="David" pitchFamily="2" charset="-79"/>
              </a:rPr>
              <a:t>אומדן תקציבי: </a:t>
            </a:r>
            <a:r>
              <a:rPr lang="he-IL" dirty="0" smtClean="0">
                <a:solidFill>
                  <a:srgbClr val="000000"/>
                </a:solidFill>
                <a:cs typeface="David" pitchFamily="2" charset="-79"/>
              </a:rPr>
              <a:t>1.2 מיליארד ₪ </a:t>
            </a:r>
            <a:endParaRPr lang="he-IL" b="1" dirty="0" smtClean="0">
              <a:solidFill>
                <a:srgbClr val="000000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</a:pPr>
            <a:endParaRPr lang="he-IL" sz="500" dirty="0">
              <a:solidFill>
                <a:srgbClr val="000000"/>
              </a:solidFill>
              <a:cs typeface="David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57106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842108" y="82878"/>
            <a:ext cx="5901816" cy="1362249"/>
          </a:xfrm>
        </p:spPr>
        <p:txBody>
          <a:bodyPr>
            <a:noAutofit/>
          </a:bodyPr>
          <a:lstStyle/>
          <a:p>
            <a:pPr algn="ct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כביש 6 - צפון </a:t>
            </a:r>
            <a:b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</a:br>
            <a:r>
              <a:rPr lang="he-IL" b="1" dirty="0" err="1">
                <a:latin typeface="David" panose="020E0502060401010101" pitchFamily="34" charset="-79"/>
                <a:cs typeface="David" panose="020E0502060401010101" pitchFamily="34" charset="-79"/>
              </a:rPr>
              <a:t>יקנעם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 - סומך</a:t>
            </a:r>
          </a:p>
        </p:txBody>
      </p:sp>
      <p:pic>
        <p:nvPicPr>
          <p:cNvPr id="6" name="Picture 125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7697" y="3523795"/>
            <a:ext cx="3551542" cy="3334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30"/>
          <p:cNvSpPr txBox="1">
            <a:spLocks noChangeArrowheads="1"/>
          </p:cNvSpPr>
          <p:nvPr/>
        </p:nvSpPr>
        <p:spPr bwMode="auto">
          <a:xfrm rot="21376995">
            <a:off x="2538990" y="3645807"/>
            <a:ext cx="2913604" cy="281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he-IL"/>
            </a:defPPr>
            <a:lvl1pPr marL="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r" defTabSz="914400" rtl="1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he-IL" sz="1400" b="1" dirty="0">
                <a:solidFill>
                  <a:srgbClr val="000000"/>
                </a:solidFill>
                <a:cs typeface="David" pitchFamily="2" charset="-79"/>
              </a:rPr>
              <a:t>גורם </a:t>
            </a:r>
            <a:r>
              <a:rPr lang="he-IL" sz="1400" b="1" dirty="0" smtClean="0">
                <a:solidFill>
                  <a:srgbClr val="000000"/>
                </a:solidFill>
                <a:cs typeface="David" pitchFamily="2" charset="-79"/>
              </a:rPr>
              <a:t>אחראי:</a:t>
            </a:r>
            <a:endParaRPr lang="he-IL" sz="1400" b="1" dirty="0">
              <a:solidFill>
                <a:srgbClr val="000000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</a:pP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חוצה ישראל</a:t>
            </a:r>
          </a:p>
          <a:p>
            <a:pPr>
              <a:lnSpc>
                <a:spcPct val="150000"/>
              </a:lnSpc>
            </a:pPr>
            <a:r>
              <a:rPr lang="he-IL" sz="1400" b="1" dirty="0" smtClean="0">
                <a:solidFill>
                  <a:srgbClr val="000000"/>
                </a:solidFill>
                <a:cs typeface="David" pitchFamily="2" charset="-79"/>
              </a:rPr>
              <a:t>אומדן עלות:  </a:t>
            </a: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3  מיליארד ₪ </a:t>
            </a:r>
          </a:p>
          <a:p>
            <a:pPr>
              <a:lnSpc>
                <a:spcPct val="150000"/>
              </a:lnSpc>
            </a:pPr>
            <a:r>
              <a:rPr lang="he-IL" sz="1400" b="1" dirty="0" smtClean="0">
                <a:solidFill>
                  <a:srgbClr val="000000"/>
                </a:solidFill>
                <a:cs typeface="David" pitchFamily="2" charset="-79"/>
              </a:rPr>
              <a:t>לוחות זמנים: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סיום קטע 7 </a:t>
            </a:r>
            <a:r>
              <a:rPr lang="he-IL" sz="900" dirty="0" smtClean="0">
                <a:solidFill>
                  <a:srgbClr val="000000"/>
                </a:solidFill>
                <a:cs typeface="David" pitchFamily="2" charset="-79"/>
              </a:rPr>
              <a:t>(</a:t>
            </a:r>
            <a:r>
              <a:rPr lang="he-IL" sz="900" dirty="0" err="1" smtClean="0">
                <a:solidFill>
                  <a:srgbClr val="000000"/>
                </a:solidFill>
                <a:cs typeface="David" pitchFamily="2" charset="-79"/>
              </a:rPr>
              <a:t>יקנעם</a:t>
            </a:r>
            <a:r>
              <a:rPr lang="he-IL" sz="900" dirty="0" smtClean="0">
                <a:solidFill>
                  <a:srgbClr val="000000"/>
                </a:solidFill>
                <a:cs typeface="David" pitchFamily="2" charset="-79"/>
              </a:rPr>
              <a:t>-תל קשיש)</a:t>
            </a:r>
            <a:r>
              <a:rPr lang="he-IL" sz="1100" dirty="0">
                <a:solidFill>
                  <a:srgbClr val="000000"/>
                </a:solidFill>
                <a:cs typeface="David" pitchFamily="2" charset="-79"/>
              </a:rPr>
              <a:t> </a:t>
            </a:r>
            <a:r>
              <a:rPr lang="he-IL" sz="1100" dirty="0" smtClean="0">
                <a:solidFill>
                  <a:srgbClr val="000000"/>
                </a:solidFill>
                <a:cs typeface="David" pitchFamily="2" charset="-79"/>
              </a:rPr>
              <a:t> -</a:t>
            </a: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 6 ק"מ</a:t>
            </a:r>
          </a:p>
          <a:p>
            <a:pPr>
              <a:lnSpc>
                <a:spcPct val="150000"/>
              </a:lnSpc>
            </a:pP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        רבעון 3, 2018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סיום קטע 3 </a:t>
            </a:r>
            <a:r>
              <a:rPr lang="he-IL" sz="900" dirty="0" smtClean="0">
                <a:solidFill>
                  <a:srgbClr val="000000"/>
                </a:solidFill>
                <a:cs typeface="David" pitchFamily="2" charset="-79"/>
              </a:rPr>
              <a:t>(תל קשיש-סומך)</a:t>
            </a: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  - 14 ק"מ</a:t>
            </a:r>
          </a:p>
          <a:p>
            <a:pPr>
              <a:lnSpc>
                <a:spcPct val="150000"/>
              </a:lnSpc>
            </a:pPr>
            <a:r>
              <a:rPr lang="he-IL" sz="1400" dirty="0" smtClean="0">
                <a:solidFill>
                  <a:srgbClr val="000000"/>
                </a:solidFill>
                <a:cs typeface="David" pitchFamily="2" charset="-79"/>
              </a:rPr>
              <a:t>        רבעון 2, 2019</a:t>
            </a:r>
            <a:endParaRPr lang="he-IL" sz="1400" dirty="0">
              <a:solidFill>
                <a:srgbClr val="000000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</a:pPr>
            <a:endParaRPr lang="he-IL" sz="300" dirty="0">
              <a:solidFill>
                <a:srgbClr val="000000"/>
              </a:solidFill>
              <a:cs typeface="David" pitchFamily="2" charset="-79"/>
            </a:endParaRPr>
          </a:p>
          <a:p>
            <a:pPr>
              <a:lnSpc>
                <a:spcPct val="150000"/>
              </a:lnSpc>
            </a:pPr>
            <a:endParaRPr lang="he-IL" sz="300" dirty="0">
              <a:solidFill>
                <a:srgbClr val="000000"/>
              </a:solidFill>
              <a:cs typeface="David" pitchFamily="2" charset="-79"/>
            </a:endParaRPr>
          </a:p>
        </p:txBody>
      </p:sp>
      <p:grpSp>
        <p:nvGrpSpPr>
          <p:cNvPr id="8" name="קבוצה 12"/>
          <p:cNvGrpSpPr>
            <a:grpSpLocks/>
          </p:cNvGrpSpPr>
          <p:nvPr/>
        </p:nvGrpSpPr>
        <p:grpSpPr bwMode="auto">
          <a:xfrm>
            <a:off x="5830987" y="1533742"/>
            <a:ext cx="3180099" cy="5077289"/>
            <a:chOff x="2031606" y="744765"/>
            <a:chExt cx="4154312" cy="6153768"/>
          </a:xfrm>
        </p:grpSpPr>
        <p:pic>
          <p:nvPicPr>
            <p:cNvPr id="9" name="Picture 2" descr="2691_500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177137" y="744765"/>
              <a:ext cx="3985114" cy="6121401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 rot="1117292">
              <a:off x="4772025" y="4933950"/>
              <a:ext cx="7413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800" b="1">
                  <a:solidFill>
                    <a:schemeClr val="tx2"/>
                  </a:solidFill>
                </a:rPr>
                <a:t>ציר מסילת רכבת</a:t>
              </a:r>
              <a:r>
                <a:rPr lang="he-IL" altLang="he-IL" sz="1000" b="1">
                  <a:solidFill>
                    <a:schemeClr val="tx2"/>
                  </a:solidFill>
                </a:rPr>
                <a:t> </a:t>
              </a:r>
              <a:r>
                <a:rPr lang="he-IL" altLang="he-IL" sz="800" b="1">
                  <a:solidFill>
                    <a:schemeClr val="tx2"/>
                  </a:solidFill>
                </a:rPr>
                <a:t>העמק</a:t>
              </a:r>
              <a:endParaRPr lang="en-US" altLang="he-IL" sz="800" b="1">
                <a:solidFill>
                  <a:schemeClr val="tx2"/>
                </a:solidFill>
              </a:endParaRPr>
            </a:p>
          </p:txBody>
        </p:sp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2031606" y="5845267"/>
              <a:ext cx="1014413" cy="59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400" b="1" dirty="0">
                  <a:solidFill>
                    <a:srgbClr val="0033CC"/>
                  </a:solidFill>
                </a:rPr>
                <a:t>מחלף </a:t>
              </a:r>
            </a:p>
            <a:p>
              <a:r>
                <a:rPr lang="he-IL" altLang="he-IL" sz="1400" b="1" dirty="0">
                  <a:solidFill>
                    <a:srgbClr val="0033CC"/>
                  </a:solidFill>
                </a:rPr>
                <a:t>אליקים</a:t>
              </a:r>
              <a:endParaRPr lang="en-US" altLang="he-IL" sz="1400" b="1" dirty="0">
                <a:solidFill>
                  <a:srgbClr val="0033CC"/>
                </a:solidFill>
              </a:endParaRPr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H="1">
              <a:off x="2849563" y="5794024"/>
              <a:ext cx="647184" cy="144977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 rot="1865947">
              <a:off x="4494213" y="6021388"/>
              <a:ext cx="1058862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he-IL" altLang="he-IL" sz="800" b="1">
                <a:solidFill>
                  <a:srgbClr val="FFFF00"/>
                </a:solidFill>
              </a:endParaRPr>
            </a:p>
            <a:p>
              <a:r>
                <a:rPr lang="he-IL" altLang="he-IL" sz="1000" b="1">
                  <a:solidFill>
                    <a:schemeClr val="tx2"/>
                  </a:solidFill>
                </a:rPr>
                <a:t>דרך מס' 66</a:t>
              </a: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2068513" y="1627188"/>
              <a:ext cx="996949" cy="386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he-IL" altLang="he-IL" sz="1600" b="1" dirty="0">
                  <a:solidFill>
                    <a:srgbClr val="FF3300"/>
                  </a:solidFill>
                </a:rPr>
                <a:t>חיפה</a:t>
              </a:r>
              <a:endParaRPr lang="en-US" altLang="he-IL" sz="1600" b="1" dirty="0">
                <a:solidFill>
                  <a:srgbClr val="FF3300"/>
                </a:solidFill>
              </a:endParaRPr>
            </a:p>
          </p:txBody>
        </p:sp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3880888" y="6300677"/>
              <a:ext cx="1014412" cy="59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400" b="1" dirty="0">
                  <a:solidFill>
                    <a:srgbClr val="0033CC"/>
                  </a:solidFill>
                </a:rPr>
                <a:t>מחלף </a:t>
              </a:r>
            </a:p>
            <a:p>
              <a:r>
                <a:rPr lang="he-IL" altLang="he-IL" sz="1400" b="1" dirty="0">
                  <a:solidFill>
                    <a:srgbClr val="0033CC"/>
                  </a:solidFill>
                </a:rPr>
                <a:t>עין תות</a:t>
              </a:r>
              <a:endParaRPr lang="en-US" altLang="he-IL" sz="1400" b="1" dirty="0">
                <a:solidFill>
                  <a:srgbClr val="0033CC"/>
                </a:solidFill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3387130" y="6285774"/>
              <a:ext cx="600360" cy="313832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  <p:sp>
          <p:nvSpPr>
            <p:cNvPr id="18" name="Text Box 13"/>
            <p:cNvSpPr txBox="1">
              <a:spLocks noChangeArrowheads="1"/>
            </p:cNvSpPr>
            <p:nvPr/>
          </p:nvSpPr>
          <p:spPr bwMode="auto">
            <a:xfrm>
              <a:off x="2445457" y="4094371"/>
              <a:ext cx="1241854" cy="59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400" b="1" dirty="0">
                  <a:solidFill>
                    <a:srgbClr val="0033CC"/>
                  </a:solidFill>
                </a:rPr>
                <a:t>מחלף </a:t>
              </a:r>
            </a:p>
            <a:p>
              <a:r>
                <a:rPr lang="he-IL" altLang="he-IL" sz="1400" b="1" dirty="0">
                  <a:solidFill>
                    <a:srgbClr val="0033CC"/>
                  </a:solidFill>
                </a:rPr>
                <a:t>תל קשיש</a:t>
              </a:r>
              <a:endParaRPr lang="en-US" altLang="he-IL" sz="1400" b="1" dirty="0">
                <a:solidFill>
                  <a:srgbClr val="0033CC"/>
                </a:solidFill>
              </a:endParaRPr>
            </a:p>
          </p:txBody>
        </p:sp>
        <p:sp>
          <p:nvSpPr>
            <p:cNvPr id="19" name="Line 14"/>
            <p:cNvSpPr>
              <a:spLocks noChangeShapeType="1"/>
            </p:cNvSpPr>
            <p:nvPr/>
          </p:nvSpPr>
          <p:spPr bwMode="auto">
            <a:xfrm flipH="1" flipV="1">
              <a:off x="3663062" y="4328151"/>
              <a:ext cx="648856" cy="359882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  <p:sp>
          <p:nvSpPr>
            <p:cNvPr id="20" name="Text Box 15"/>
            <p:cNvSpPr txBox="1">
              <a:spLocks noChangeArrowheads="1"/>
            </p:cNvSpPr>
            <p:nvPr/>
          </p:nvSpPr>
          <p:spPr bwMode="auto">
            <a:xfrm>
              <a:off x="4559908" y="2674704"/>
              <a:ext cx="1170782" cy="597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400" b="1" dirty="0">
                  <a:solidFill>
                    <a:srgbClr val="0033CC"/>
                  </a:solidFill>
                </a:rPr>
                <a:t>מחלף </a:t>
              </a:r>
            </a:p>
            <a:p>
              <a:r>
                <a:rPr lang="he-IL" altLang="he-IL" sz="1400" b="1" dirty="0">
                  <a:solidFill>
                    <a:srgbClr val="0033CC"/>
                  </a:solidFill>
                </a:rPr>
                <a:t>העמקים</a:t>
              </a:r>
              <a:endParaRPr lang="en-US" altLang="he-IL" sz="1400" b="1" dirty="0">
                <a:solidFill>
                  <a:srgbClr val="0033CC"/>
                </a:solidFill>
              </a:endParaRPr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V="1">
              <a:off x="4555890" y="3267905"/>
              <a:ext cx="423094" cy="407638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  <p:sp>
          <p:nvSpPr>
            <p:cNvPr id="22" name="Text Box 17"/>
            <p:cNvSpPr txBox="1">
              <a:spLocks noChangeArrowheads="1"/>
            </p:cNvSpPr>
            <p:nvPr/>
          </p:nvSpPr>
          <p:spPr bwMode="auto">
            <a:xfrm>
              <a:off x="5031808" y="3175593"/>
              <a:ext cx="1154110" cy="386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600" b="1" dirty="0">
                  <a:solidFill>
                    <a:srgbClr val="0033CC"/>
                  </a:solidFill>
                </a:rPr>
                <a:t>מחלף  ישי</a:t>
              </a:r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 flipV="1">
              <a:off x="5235282" y="3623270"/>
              <a:ext cx="392992" cy="574788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 rot="-4553503">
              <a:off x="3513138" y="2973388"/>
              <a:ext cx="754062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endParaRPr lang="he-IL" altLang="he-IL" sz="800" b="1" dirty="0">
                <a:solidFill>
                  <a:srgbClr val="FFFF00"/>
                </a:solidFill>
              </a:endParaRPr>
            </a:p>
            <a:p>
              <a:r>
                <a:rPr lang="he-IL" altLang="he-IL" sz="1000" b="1" dirty="0">
                  <a:solidFill>
                    <a:schemeClr val="tx2"/>
                  </a:solidFill>
                </a:rPr>
                <a:t>דרך מס' 6</a:t>
              </a:r>
            </a:p>
          </p:txBody>
        </p:sp>
        <p:sp>
          <p:nvSpPr>
            <p:cNvPr id="25" name="Text Box 20"/>
            <p:cNvSpPr txBox="1">
              <a:spLocks noChangeArrowheads="1"/>
            </p:cNvSpPr>
            <p:nvPr/>
          </p:nvSpPr>
          <p:spPr bwMode="auto">
            <a:xfrm>
              <a:off x="4361255" y="5508237"/>
              <a:ext cx="1090611" cy="597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400" b="1" dirty="0">
                  <a:solidFill>
                    <a:srgbClr val="0033CC"/>
                  </a:solidFill>
                </a:rPr>
                <a:t>מחלפון </a:t>
              </a:r>
            </a:p>
            <a:p>
              <a:r>
                <a:rPr lang="he-IL" altLang="he-IL" sz="1400" b="1" dirty="0" err="1">
                  <a:solidFill>
                    <a:srgbClr val="0033CC"/>
                  </a:solidFill>
                </a:rPr>
                <a:t>התישבי</a:t>
              </a:r>
              <a:endParaRPr lang="en-US" altLang="he-IL" sz="1400" b="1" dirty="0">
                <a:solidFill>
                  <a:srgbClr val="0033CC"/>
                </a:solidFill>
              </a:endParaRPr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>
              <a:off x="4555890" y="5052722"/>
              <a:ext cx="314395" cy="467335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  <p:sp>
          <p:nvSpPr>
            <p:cNvPr id="27" name="Text Box 22"/>
            <p:cNvSpPr txBox="1">
              <a:spLocks noChangeArrowheads="1"/>
            </p:cNvSpPr>
            <p:nvPr/>
          </p:nvSpPr>
          <p:spPr bwMode="auto">
            <a:xfrm>
              <a:off x="2406134" y="4927220"/>
              <a:ext cx="1090613" cy="5978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400" b="1" dirty="0">
                  <a:solidFill>
                    <a:srgbClr val="0033CC"/>
                  </a:solidFill>
                </a:rPr>
                <a:t>מחלף </a:t>
              </a:r>
            </a:p>
            <a:p>
              <a:r>
                <a:rPr lang="he-IL" altLang="he-IL" sz="1400" b="1" dirty="0" err="1">
                  <a:solidFill>
                    <a:srgbClr val="0033CC"/>
                  </a:solidFill>
                </a:rPr>
                <a:t>יקנעם</a:t>
              </a:r>
              <a:endParaRPr lang="en-US" altLang="he-IL" sz="1400" b="1" dirty="0">
                <a:solidFill>
                  <a:srgbClr val="0033CC"/>
                </a:solidFill>
              </a:endParaRPr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 flipH="1" flipV="1">
              <a:off x="3521340" y="5011243"/>
              <a:ext cx="719093" cy="214905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3753409" y="867829"/>
              <a:ext cx="1604963" cy="597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5pPr>
              <a:lvl6pPr marL="25146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6pPr>
              <a:lvl7pPr marL="29718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7pPr>
              <a:lvl8pPr marL="34290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8pPr>
              <a:lvl9pPr marL="3886200" indent="-228600" algn="l" rtl="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pitchFamily="34" charset="0"/>
                </a:defRPr>
              </a:lvl9pPr>
            </a:lstStyle>
            <a:p>
              <a:r>
                <a:rPr lang="he-IL" altLang="he-IL" sz="1400" b="1" dirty="0">
                  <a:solidFill>
                    <a:srgbClr val="0033CC"/>
                  </a:solidFill>
                </a:rPr>
                <a:t>מחלף</a:t>
              </a:r>
            </a:p>
            <a:p>
              <a:r>
                <a:rPr lang="he-IL" altLang="he-IL" sz="1400" b="1" dirty="0">
                  <a:solidFill>
                    <a:srgbClr val="0033CC"/>
                  </a:solidFill>
                </a:rPr>
                <a:t>סומך</a:t>
              </a:r>
            </a:p>
          </p:txBody>
        </p:sp>
        <p:sp>
          <p:nvSpPr>
            <p:cNvPr id="30" name="Line 28"/>
            <p:cNvSpPr>
              <a:spLocks noChangeShapeType="1"/>
            </p:cNvSpPr>
            <p:nvPr/>
          </p:nvSpPr>
          <p:spPr bwMode="auto">
            <a:xfrm flipH="1" flipV="1">
              <a:off x="4747510" y="1414842"/>
              <a:ext cx="309378" cy="424694"/>
            </a:xfrm>
            <a:prstGeom prst="line">
              <a:avLst/>
            </a:prstGeom>
            <a:noFill/>
            <a:ln w="57150">
              <a:solidFill>
                <a:srgbClr val="003399"/>
              </a:solidFill>
              <a:round/>
              <a:headEnd type="triangle" w="med" len="med"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he-IL">
                <a:cs typeface="+mn-cs"/>
              </a:endParaRPr>
            </a:p>
          </p:txBody>
        </p:sp>
      </p:grpSp>
      <p:grpSp>
        <p:nvGrpSpPr>
          <p:cNvPr id="5" name="קבוצה 4"/>
          <p:cNvGrpSpPr/>
          <p:nvPr/>
        </p:nvGrpSpPr>
        <p:grpSpPr>
          <a:xfrm>
            <a:off x="256804" y="1481169"/>
            <a:ext cx="3364823" cy="2180458"/>
            <a:chOff x="1899372" y="2389297"/>
            <a:chExt cx="7620000" cy="507682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99372" y="2389297"/>
              <a:ext cx="7620000" cy="5076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מלבן 1"/>
            <p:cNvSpPr/>
            <p:nvPr/>
          </p:nvSpPr>
          <p:spPr>
            <a:xfrm>
              <a:off x="5234512" y="2931206"/>
              <a:ext cx="2360336" cy="609114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>
              <a:spAutoFit/>
            </a:bodyPr>
            <a:lstStyle/>
            <a:p>
              <a:r>
                <a:rPr lang="he-IL" sz="1100" dirty="0" smtClean="0"/>
                <a:t>מחלף תל קשיש</a:t>
              </a:r>
              <a:endParaRPr lang="he-IL" sz="1100" dirty="0"/>
            </a:p>
          </p:txBody>
        </p:sp>
        <p:sp>
          <p:nvSpPr>
            <p:cNvPr id="3" name="מלבן 2"/>
            <p:cNvSpPr/>
            <p:nvPr/>
          </p:nvSpPr>
          <p:spPr>
            <a:xfrm>
              <a:off x="2376615" y="5403129"/>
              <a:ext cx="2001994" cy="931588"/>
            </a:xfrm>
            <a:prstGeom prst="rect">
              <a:avLst/>
            </a:prstGeom>
            <a:solidFill>
              <a:srgbClr val="92D050"/>
            </a:solidFill>
          </p:spPr>
          <p:txBody>
            <a:bodyPr wrap="square">
              <a:spAutoFit/>
            </a:bodyPr>
            <a:lstStyle/>
            <a:p>
              <a:r>
                <a:rPr lang="he-IL" sz="1000" dirty="0" smtClean="0"/>
                <a:t>פורטל צפוני</a:t>
              </a:r>
            </a:p>
            <a:p>
              <a:r>
                <a:rPr lang="he-IL" sz="1000" dirty="0" smtClean="0"/>
                <a:t>מנהרת יוקנעם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14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קבוצה 53"/>
          <p:cNvGrpSpPr/>
          <p:nvPr/>
        </p:nvGrpSpPr>
        <p:grpSpPr>
          <a:xfrm>
            <a:off x="1331640" y="1178179"/>
            <a:ext cx="7167074" cy="4796706"/>
            <a:chOff x="0" y="0"/>
            <a:chExt cx="7669096" cy="4671669"/>
          </a:xfrm>
        </p:grpSpPr>
        <p:pic>
          <p:nvPicPr>
            <p:cNvPr id="55" name="Picture 2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0" y="423197"/>
              <a:ext cx="7669096" cy="42484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56" name="Straight Connector 3"/>
            <p:cNvCxnSpPr/>
            <p:nvPr/>
          </p:nvCxnSpPr>
          <p:spPr>
            <a:xfrm flipH="1">
              <a:off x="2922751" y="3097786"/>
              <a:ext cx="546968" cy="64663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57" name="Straight Arrow Connector 6"/>
            <p:cNvCxnSpPr/>
            <p:nvPr/>
          </p:nvCxnSpPr>
          <p:spPr>
            <a:xfrm flipV="1">
              <a:off x="1096703" y="3011266"/>
              <a:ext cx="1518419" cy="1126263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58" name="TextBox 10"/>
            <p:cNvSpPr txBox="1"/>
            <p:nvPr/>
          </p:nvSpPr>
          <p:spPr>
            <a:xfrm>
              <a:off x="246873" y="4132667"/>
              <a:ext cx="849830" cy="370850"/>
            </a:xfrm>
            <a:prstGeom prst="roundRect">
              <a:avLst/>
            </a:prstGeom>
            <a:gradFill rotWithShape="1">
              <a:gsLst>
                <a:gs pos="0">
                  <a:srgbClr val="C0504D">
                    <a:shade val="51000"/>
                    <a:satMod val="130000"/>
                  </a:srgbClr>
                </a:gs>
                <a:gs pos="80000">
                  <a:srgbClr val="C0504D">
                    <a:shade val="93000"/>
                    <a:satMod val="130000"/>
                  </a:srgbClr>
                </a:gs>
                <a:gs pos="100000">
                  <a:srgbClr val="C0504D">
                    <a:shade val="94000"/>
                    <a:satMod val="135000"/>
                  </a:srgbClr>
                </a:gs>
              </a:gsLst>
              <a:lin ang="16200000" scaled="0"/>
            </a:gradFill>
            <a:ln w="9525" cap="flat" cmpd="sng" algn="ctr">
              <a:solidFill>
                <a:srgbClr val="C0504D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rtlCol="0">
              <a:noAutofit/>
            </a:bodyPr>
            <a:lstStyle/>
            <a:p>
              <a:pPr algn="ctr" rtl="1" fontAlgn="base">
                <a:spcAft>
                  <a:spcPts val="0"/>
                </a:spcAft>
              </a:pPr>
              <a:r>
                <a:rPr lang="he-IL" sz="1600" b="1" kern="1200">
                  <a:solidFill>
                    <a:srgbClr val="FFFFFF"/>
                  </a:solidFill>
                  <a:effectLst/>
                  <a:latin typeface="Calibri"/>
                  <a:ea typeface="Times New Roman"/>
                  <a:cs typeface="Arial"/>
                </a:rPr>
                <a:t>שוקת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61" name="Freeform 2"/>
            <p:cNvSpPr/>
            <p:nvPr/>
          </p:nvSpPr>
          <p:spPr>
            <a:xfrm>
              <a:off x="4298246" y="3573001"/>
              <a:ext cx="1813447" cy="112557"/>
            </a:xfrm>
            <a:custGeom>
              <a:avLst/>
              <a:gdLst>
                <a:gd name="connsiteX0" fmla="*/ 0 w 2022437"/>
                <a:gd name="connsiteY0" fmla="*/ 50 h 161847"/>
                <a:gd name="connsiteX1" fmla="*/ 225910 w 2022437"/>
                <a:gd name="connsiteY1" fmla="*/ 21566 h 161847"/>
                <a:gd name="connsiteX2" fmla="*/ 355002 w 2022437"/>
                <a:gd name="connsiteY2" fmla="*/ 64596 h 161847"/>
                <a:gd name="connsiteX3" fmla="*/ 656216 w 2022437"/>
                <a:gd name="connsiteY3" fmla="*/ 50 h 161847"/>
                <a:gd name="connsiteX4" fmla="*/ 785308 w 2022437"/>
                <a:gd name="connsiteY4" fmla="*/ 53838 h 161847"/>
                <a:gd name="connsiteX5" fmla="*/ 1247887 w 2022437"/>
                <a:gd name="connsiteY5" fmla="*/ 53838 h 161847"/>
                <a:gd name="connsiteX6" fmla="*/ 1688950 w 2022437"/>
                <a:gd name="connsiteY6" fmla="*/ 43081 h 161847"/>
                <a:gd name="connsiteX7" fmla="*/ 1807284 w 2022437"/>
                <a:gd name="connsiteY7" fmla="*/ 161415 h 161847"/>
                <a:gd name="connsiteX8" fmla="*/ 2022437 w 2022437"/>
                <a:gd name="connsiteY8" fmla="*/ 75354 h 161847"/>
                <a:gd name="connsiteX0" fmla="*/ 0 w 2022437"/>
                <a:gd name="connsiteY0" fmla="*/ 50 h 151204"/>
                <a:gd name="connsiteX1" fmla="*/ 225910 w 2022437"/>
                <a:gd name="connsiteY1" fmla="*/ 21566 h 151204"/>
                <a:gd name="connsiteX2" fmla="*/ 355002 w 2022437"/>
                <a:gd name="connsiteY2" fmla="*/ 64596 h 151204"/>
                <a:gd name="connsiteX3" fmla="*/ 656216 w 2022437"/>
                <a:gd name="connsiteY3" fmla="*/ 50 h 151204"/>
                <a:gd name="connsiteX4" fmla="*/ 785308 w 2022437"/>
                <a:gd name="connsiteY4" fmla="*/ 53838 h 151204"/>
                <a:gd name="connsiteX5" fmla="*/ 1247887 w 2022437"/>
                <a:gd name="connsiteY5" fmla="*/ 53838 h 151204"/>
                <a:gd name="connsiteX6" fmla="*/ 1688950 w 2022437"/>
                <a:gd name="connsiteY6" fmla="*/ 43081 h 151204"/>
                <a:gd name="connsiteX7" fmla="*/ 1861072 w 2022437"/>
                <a:gd name="connsiteY7" fmla="*/ 150657 h 151204"/>
                <a:gd name="connsiteX8" fmla="*/ 2022437 w 2022437"/>
                <a:gd name="connsiteY8" fmla="*/ 75354 h 151204"/>
                <a:gd name="connsiteX0" fmla="*/ 0 w 2022437"/>
                <a:gd name="connsiteY0" fmla="*/ 50 h 151204"/>
                <a:gd name="connsiteX1" fmla="*/ 225910 w 2022437"/>
                <a:gd name="connsiteY1" fmla="*/ 21566 h 151204"/>
                <a:gd name="connsiteX2" fmla="*/ 355002 w 2022437"/>
                <a:gd name="connsiteY2" fmla="*/ 64596 h 151204"/>
                <a:gd name="connsiteX3" fmla="*/ 656216 w 2022437"/>
                <a:gd name="connsiteY3" fmla="*/ 50 h 151204"/>
                <a:gd name="connsiteX4" fmla="*/ 785308 w 2022437"/>
                <a:gd name="connsiteY4" fmla="*/ 53838 h 151204"/>
                <a:gd name="connsiteX5" fmla="*/ 1247887 w 2022437"/>
                <a:gd name="connsiteY5" fmla="*/ 53838 h 151204"/>
                <a:gd name="connsiteX6" fmla="*/ 1613646 w 2022437"/>
                <a:gd name="connsiteY6" fmla="*/ 43081 h 151204"/>
                <a:gd name="connsiteX7" fmla="*/ 1861072 w 2022437"/>
                <a:gd name="connsiteY7" fmla="*/ 150657 h 151204"/>
                <a:gd name="connsiteX8" fmla="*/ 2022437 w 2022437"/>
                <a:gd name="connsiteY8" fmla="*/ 75354 h 151204"/>
                <a:gd name="connsiteX0" fmla="*/ 0 w 1861072"/>
                <a:gd name="connsiteY0" fmla="*/ 50 h 150657"/>
                <a:gd name="connsiteX1" fmla="*/ 225910 w 1861072"/>
                <a:gd name="connsiteY1" fmla="*/ 21566 h 150657"/>
                <a:gd name="connsiteX2" fmla="*/ 355002 w 1861072"/>
                <a:gd name="connsiteY2" fmla="*/ 64596 h 150657"/>
                <a:gd name="connsiteX3" fmla="*/ 656216 w 1861072"/>
                <a:gd name="connsiteY3" fmla="*/ 50 h 150657"/>
                <a:gd name="connsiteX4" fmla="*/ 785308 w 1861072"/>
                <a:gd name="connsiteY4" fmla="*/ 53838 h 150657"/>
                <a:gd name="connsiteX5" fmla="*/ 1247887 w 1861072"/>
                <a:gd name="connsiteY5" fmla="*/ 53838 h 150657"/>
                <a:gd name="connsiteX6" fmla="*/ 1613646 w 1861072"/>
                <a:gd name="connsiteY6" fmla="*/ 43081 h 150657"/>
                <a:gd name="connsiteX7" fmla="*/ 1861072 w 1861072"/>
                <a:gd name="connsiteY7" fmla="*/ 150657 h 150657"/>
                <a:gd name="connsiteX0" fmla="*/ 0 w 1813447"/>
                <a:gd name="connsiteY0" fmla="*/ 50 h 112557"/>
                <a:gd name="connsiteX1" fmla="*/ 225910 w 1813447"/>
                <a:gd name="connsiteY1" fmla="*/ 21566 h 112557"/>
                <a:gd name="connsiteX2" fmla="*/ 355002 w 1813447"/>
                <a:gd name="connsiteY2" fmla="*/ 64596 h 112557"/>
                <a:gd name="connsiteX3" fmla="*/ 656216 w 1813447"/>
                <a:gd name="connsiteY3" fmla="*/ 50 h 112557"/>
                <a:gd name="connsiteX4" fmla="*/ 785308 w 1813447"/>
                <a:gd name="connsiteY4" fmla="*/ 53838 h 112557"/>
                <a:gd name="connsiteX5" fmla="*/ 1247887 w 1813447"/>
                <a:gd name="connsiteY5" fmla="*/ 53838 h 112557"/>
                <a:gd name="connsiteX6" fmla="*/ 1613646 w 1813447"/>
                <a:gd name="connsiteY6" fmla="*/ 43081 h 112557"/>
                <a:gd name="connsiteX7" fmla="*/ 1813447 w 1813447"/>
                <a:gd name="connsiteY7" fmla="*/ 112557 h 11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13447" h="112557">
                  <a:moveTo>
                    <a:pt x="0" y="50"/>
                  </a:moveTo>
                  <a:cubicBezTo>
                    <a:pt x="83371" y="5429"/>
                    <a:pt x="166743" y="10808"/>
                    <a:pt x="225910" y="21566"/>
                  </a:cubicBezTo>
                  <a:cubicBezTo>
                    <a:pt x="285077" y="32324"/>
                    <a:pt x="283284" y="68182"/>
                    <a:pt x="355002" y="64596"/>
                  </a:cubicBezTo>
                  <a:cubicBezTo>
                    <a:pt x="426720" y="61010"/>
                    <a:pt x="584498" y="1843"/>
                    <a:pt x="656216" y="50"/>
                  </a:cubicBezTo>
                  <a:cubicBezTo>
                    <a:pt x="727934" y="-1743"/>
                    <a:pt x="686696" y="44873"/>
                    <a:pt x="785308" y="53838"/>
                  </a:cubicBezTo>
                  <a:cubicBezTo>
                    <a:pt x="883920" y="62803"/>
                    <a:pt x="1109831" y="55631"/>
                    <a:pt x="1247887" y="53838"/>
                  </a:cubicBezTo>
                  <a:cubicBezTo>
                    <a:pt x="1385943" y="52045"/>
                    <a:pt x="1519386" y="33295"/>
                    <a:pt x="1613646" y="43081"/>
                  </a:cubicBezTo>
                  <a:cubicBezTo>
                    <a:pt x="1707906" y="52868"/>
                    <a:pt x="1745315" y="107178"/>
                    <a:pt x="1813447" y="112557"/>
                  </a:cubicBezTo>
                </a:path>
              </a:pathLst>
            </a:custGeom>
            <a:noFill/>
            <a:ln w="25400" cap="flat" cmpd="sng" algn="ctr">
              <a:solidFill>
                <a:sysClr val="windowText" lastClr="000000"/>
              </a:solidFill>
              <a:prstDash val="dash"/>
            </a:ln>
            <a:effectLst/>
          </p:spPr>
          <p:txBody>
            <a:bodyPr rtlCol="0" anchor="ctr"/>
            <a:lstStyle/>
            <a:p>
              <a:endParaRPr lang="he-IL"/>
            </a:p>
          </p:txBody>
        </p:sp>
        <p:cxnSp>
          <p:nvCxnSpPr>
            <p:cNvPr id="62" name="Straight Arrow Connector 16"/>
            <p:cNvCxnSpPr>
              <a:stCxn id="63" idx="2"/>
            </p:cNvCxnSpPr>
            <p:nvPr/>
          </p:nvCxnSpPr>
          <p:spPr>
            <a:xfrm flipH="1">
              <a:off x="3212384" y="360000"/>
              <a:ext cx="432000" cy="2934354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63" name="TextBox 19"/>
            <p:cNvSpPr txBox="1"/>
            <p:nvPr/>
          </p:nvSpPr>
          <p:spPr>
            <a:xfrm>
              <a:off x="3212300" y="0"/>
              <a:ext cx="864476" cy="388444"/>
            </a:xfrm>
            <a:prstGeom prst="roundRect">
              <a:avLst/>
            </a:prstGeom>
            <a:solidFill>
              <a:srgbClr val="C0504D"/>
            </a:solidFill>
            <a:ln w="25400" cap="flat" cmpd="sng" algn="ctr">
              <a:solidFill>
                <a:srgbClr val="C0504D">
                  <a:shade val="50000"/>
                </a:srgbClr>
              </a:solidFill>
              <a:prstDash val="solid"/>
            </a:ln>
            <a:effectLst/>
          </p:spPr>
          <p:txBody>
            <a:bodyPr wrap="square" rtlCol="0">
              <a:noAutofit/>
            </a:bodyPr>
            <a:lstStyle/>
            <a:p>
              <a:pPr algn="ctr" rtl="1" fontAlgn="base">
                <a:spcAft>
                  <a:spcPts val="0"/>
                </a:spcAft>
              </a:pPr>
              <a:r>
                <a:rPr lang="he-IL" sz="1600" kern="1200">
                  <a:solidFill>
                    <a:srgbClr val="FFFFFF"/>
                  </a:solidFill>
                  <a:effectLst/>
                  <a:latin typeface="Calibri"/>
                  <a:ea typeface="Times New Roman"/>
                  <a:cs typeface="Arial"/>
                </a:rPr>
                <a:t>מולדה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66" name="TextBox 31"/>
            <p:cNvSpPr txBox="1"/>
            <p:nvPr/>
          </p:nvSpPr>
          <p:spPr>
            <a:xfrm>
              <a:off x="2198465" y="2334801"/>
              <a:ext cx="1053465" cy="441960"/>
            </a:xfrm>
            <a:prstGeom prst="rect">
              <a:avLst/>
            </a:prstGeom>
            <a:solidFill>
              <a:srgbClr val="92D050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noAutofit/>
            </a:bodyPr>
            <a:lstStyle/>
            <a:p>
              <a:pPr algn="r" rtl="1" fontAlgn="base">
                <a:spcAft>
                  <a:spcPts val="0"/>
                </a:spcAft>
              </a:pPr>
              <a:r>
                <a:rPr lang="he-IL" sz="1200" b="1" kern="1200" dirty="0">
                  <a:solidFill>
                    <a:srgbClr val="000000"/>
                  </a:solidFill>
                  <a:effectLst/>
                  <a:latin typeface="David" panose="020E0502060401010101" pitchFamily="34" charset="-79"/>
                  <a:ea typeface="Times New Roman"/>
                  <a:cs typeface="David" panose="020E0502060401010101" pitchFamily="34" charset="-79"/>
                </a:rPr>
                <a:t>מקטע</a:t>
              </a:r>
              <a:endParaRPr lang="en-US" sz="1200" b="1" dirty="0">
                <a:effectLst/>
                <a:latin typeface="David" panose="020E0502060401010101" pitchFamily="34" charset="-79"/>
                <a:ea typeface="Times New Roman"/>
                <a:cs typeface="David" panose="020E0502060401010101" pitchFamily="34" charset="-79"/>
              </a:endParaRPr>
            </a:p>
            <a:p>
              <a:pPr algn="r" rtl="1" fontAlgn="base">
                <a:spcAft>
                  <a:spcPts val="0"/>
                </a:spcAft>
              </a:pPr>
              <a:r>
                <a:rPr lang="he-IL" sz="1200" b="1" kern="1200" dirty="0" err="1">
                  <a:solidFill>
                    <a:srgbClr val="000000"/>
                  </a:solidFill>
                  <a:effectLst/>
                  <a:latin typeface="David" panose="020E0502060401010101" pitchFamily="34" charset="-79"/>
                  <a:ea typeface="Times New Roman"/>
                  <a:cs typeface="David" panose="020E0502060401010101" pitchFamily="34" charset="-79"/>
                </a:rPr>
                <a:t>מולדה</a:t>
              </a:r>
              <a:r>
                <a:rPr lang="he-IL" sz="1200" b="1" kern="1200" dirty="0">
                  <a:solidFill>
                    <a:srgbClr val="000000"/>
                  </a:solidFill>
                  <a:effectLst/>
                  <a:latin typeface="David" panose="020E0502060401010101" pitchFamily="34" charset="-79"/>
                  <a:ea typeface="Times New Roman"/>
                  <a:cs typeface="David" panose="020E0502060401010101" pitchFamily="34" charset="-79"/>
                </a:rPr>
                <a:t> שוקת</a:t>
              </a:r>
              <a:endParaRPr lang="en-US" sz="1200" b="1" dirty="0">
                <a:effectLst/>
                <a:latin typeface="David" panose="020E0502060401010101" pitchFamily="34" charset="-79"/>
                <a:ea typeface="Times New Roman"/>
                <a:cs typeface="David" panose="020E0502060401010101" pitchFamily="34" charset="-79"/>
              </a:endParaRPr>
            </a:p>
          </p:txBody>
        </p:sp>
        <p:sp>
          <p:nvSpPr>
            <p:cNvPr id="67" name="צורה חופשית 66"/>
            <p:cNvSpPr/>
            <p:nvPr/>
          </p:nvSpPr>
          <p:spPr>
            <a:xfrm>
              <a:off x="2615123" y="3030476"/>
              <a:ext cx="550334" cy="406411"/>
            </a:xfrm>
            <a:custGeom>
              <a:avLst/>
              <a:gdLst>
                <a:gd name="connsiteX0" fmla="*/ 550334 w 550334"/>
                <a:gd name="connsiteY0" fmla="*/ 406411 h 406411"/>
                <a:gd name="connsiteX1" fmla="*/ 448734 w 550334"/>
                <a:gd name="connsiteY1" fmla="*/ 313278 h 406411"/>
                <a:gd name="connsiteX2" fmla="*/ 397934 w 550334"/>
                <a:gd name="connsiteY2" fmla="*/ 270944 h 406411"/>
                <a:gd name="connsiteX3" fmla="*/ 330200 w 550334"/>
                <a:gd name="connsiteY3" fmla="*/ 203211 h 406411"/>
                <a:gd name="connsiteX4" fmla="*/ 296334 w 550334"/>
                <a:gd name="connsiteY4" fmla="*/ 143944 h 406411"/>
                <a:gd name="connsiteX5" fmla="*/ 287867 w 550334"/>
                <a:gd name="connsiteY5" fmla="*/ 118544 h 406411"/>
                <a:gd name="connsiteX6" fmla="*/ 262467 w 550334"/>
                <a:gd name="connsiteY6" fmla="*/ 101611 h 406411"/>
                <a:gd name="connsiteX7" fmla="*/ 245534 w 550334"/>
                <a:gd name="connsiteY7" fmla="*/ 76211 h 406411"/>
                <a:gd name="connsiteX8" fmla="*/ 169334 w 550334"/>
                <a:gd name="connsiteY8" fmla="*/ 59278 h 406411"/>
                <a:gd name="connsiteX9" fmla="*/ 76200 w 550334"/>
                <a:gd name="connsiteY9" fmla="*/ 25411 h 406411"/>
                <a:gd name="connsiteX10" fmla="*/ 42334 w 550334"/>
                <a:gd name="connsiteY10" fmla="*/ 8478 h 406411"/>
                <a:gd name="connsiteX11" fmla="*/ 0 w 550334"/>
                <a:gd name="connsiteY11" fmla="*/ 11 h 406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50334" h="406411">
                  <a:moveTo>
                    <a:pt x="550334" y="406411"/>
                  </a:moveTo>
                  <a:cubicBezTo>
                    <a:pt x="468542" y="357337"/>
                    <a:pt x="543872" y="408417"/>
                    <a:pt x="448734" y="313278"/>
                  </a:cubicBezTo>
                  <a:cubicBezTo>
                    <a:pt x="433148" y="297692"/>
                    <a:pt x="413520" y="286530"/>
                    <a:pt x="397934" y="270944"/>
                  </a:cubicBezTo>
                  <a:cubicBezTo>
                    <a:pt x="312574" y="185584"/>
                    <a:pt x="411849" y="264447"/>
                    <a:pt x="330200" y="203211"/>
                  </a:cubicBezTo>
                  <a:cubicBezTo>
                    <a:pt x="313193" y="177701"/>
                    <a:pt x="309225" y="174024"/>
                    <a:pt x="296334" y="143944"/>
                  </a:cubicBezTo>
                  <a:cubicBezTo>
                    <a:pt x="292818" y="135741"/>
                    <a:pt x="293442" y="125513"/>
                    <a:pt x="287867" y="118544"/>
                  </a:cubicBezTo>
                  <a:cubicBezTo>
                    <a:pt x="281510" y="110598"/>
                    <a:pt x="270934" y="107255"/>
                    <a:pt x="262467" y="101611"/>
                  </a:cubicBezTo>
                  <a:cubicBezTo>
                    <a:pt x="256823" y="93144"/>
                    <a:pt x="253480" y="82568"/>
                    <a:pt x="245534" y="76211"/>
                  </a:cubicBezTo>
                  <a:cubicBezTo>
                    <a:pt x="234563" y="67434"/>
                    <a:pt x="169857" y="59365"/>
                    <a:pt x="169334" y="59278"/>
                  </a:cubicBezTo>
                  <a:cubicBezTo>
                    <a:pt x="41572" y="-4603"/>
                    <a:pt x="185815" y="61949"/>
                    <a:pt x="76200" y="25411"/>
                  </a:cubicBezTo>
                  <a:cubicBezTo>
                    <a:pt x="64227" y="21420"/>
                    <a:pt x="54152" y="12910"/>
                    <a:pt x="42334" y="8478"/>
                  </a:cubicBezTo>
                  <a:cubicBezTo>
                    <a:pt x="17930" y="-674"/>
                    <a:pt x="17144" y="11"/>
                    <a:pt x="0" y="11"/>
                  </a:cubicBez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ysDot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1" anchor="ctr"/>
            <a:lstStyle/>
            <a:p>
              <a:endParaRPr lang="he-IL"/>
            </a:p>
          </p:txBody>
        </p:sp>
        <p:sp>
          <p:nvSpPr>
            <p:cNvPr id="68" name="TextBox 20"/>
            <p:cNvSpPr txBox="1"/>
            <p:nvPr/>
          </p:nvSpPr>
          <p:spPr>
            <a:xfrm>
              <a:off x="5922401" y="2166311"/>
              <a:ext cx="833498" cy="295555"/>
            </a:xfrm>
            <a:prstGeom prst="roundRect">
              <a:avLst/>
            </a:prstGeom>
            <a:solidFill>
              <a:sysClr val="window" lastClr="FFFFFF">
                <a:lumMod val="85000"/>
              </a:sys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noAutofit/>
            </a:bodyPr>
            <a:lstStyle/>
            <a:p>
              <a:pPr algn="r" rtl="1" fontAlgn="base">
                <a:spcAft>
                  <a:spcPts val="0"/>
                </a:spcAft>
              </a:pPr>
              <a:r>
                <a:rPr lang="he-IL" sz="1200" kern="1200">
                  <a:solidFill>
                    <a:srgbClr val="000000"/>
                  </a:solidFill>
                  <a:effectLst/>
                  <a:latin typeface="Times New Roman"/>
                  <a:ea typeface="Times New Roman"/>
                  <a:cs typeface="Arial"/>
                </a:rPr>
                <a:t>ערד</a:t>
              </a:r>
              <a:endParaRPr lang="en-US" sz="1200">
                <a:effectLst/>
                <a:latin typeface="Times New Roman"/>
                <a:ea typeface="Times New Roman"/>
              </a:endParaRPr>
            </a:p>
          </p:txBody>
        </p:sp>
        <p:cxnSp>
          <p:nvCxnSpPr>
            <p:cNvPr id="69" name="Straight Arrow Connector 26"/>
            <p:cNvCxnSpPr/>
            <p:nvPr/>
          </p:nvCxnSpPr>
          <p:spPr>
            <a:xfrm rot="10800000" flipV="1">
              <a:off x="6350842" y="2514419"/>
              <a:ext cx="0" cy="948804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70" name="צורה חופשית 69"/>
            <p:cNvSpPr/>
            <p:nvPr/>
          </p:nvSpPr>
          <p:spPr>
            <a:xfrm>
              <a:off x="6109136" y="3620241"/>
              <a:ext cx="213173" cy="74156"/>
            </a:xfrm>
            <a:custGeom>
              <a:avLst/>
              <a:gdLst>
                <a:gd name="connsiteX0" fmla="*/ 213173 w 213173"/>
                <a:gd name="connsiteY0" fmla="*/ 0 h 74156"/>
                <a:gd name="connsiteX1" fmla="*/ 157075 w 213173"/>
                <a:gd name="connsiteY1" fmla="*/ 11219 h 74156"/>
                <a:gd name="connsiteX2" fmla="*/ 134636 w 213173"/>
                <a:gd name="connsiteY2" fmla="*/ 16829 h 74156"/>
                <a:gd name="connsiteX3" fmla="*/ 117806 w 213173"/>
                <a:gd name="connsiteY3" fmla="*/ 39268 h 74156"/>
                <a:gd name="connsiteX4" fmla="*/ 100977 w 213173"/>
                <a:gd name="connsiteY4" fmla="*/ 44878 h 74156"/>
                <a:gd name="connsiteX5" fmla="*/ 84148 w 213173"/>
                <a:gd name="connsiteY5" fmla="*/ 56098 h 74156"/>
                <a:gd name="connsiteX6" fmla="*/ 67318 w 213173"/>
                <a:gd name="connsiteY6" fmla="*/ 61708 h 74156"/>
                <a:gd name="connsiteX7" fmla="*/ 50489 w 213173"/>
                <a:gd name="connsiteY7" fmla="*/ 72927 h 74156"/>
                <a:gd name="connsiteX8" fmla="*/ 0 w 213173"/>
                <a:gd name="connsiteY8" fmla="*/ 72927 h 74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173" h="74156">
                  <a:moveTo>
                    <a:pt x="213173" y="0"/>
                  </a:moveTo>
                  <a:lnTo>
                    <a:pt x="157075" y="11219"/>
                  </a:lnTo>
                  <a:cubicBezTo>
                    <a:pt x="149536" y="12834"/>
                    <a:pt x="140910" y="12348"/>
                    <a:pt x="134636" y="16829"/>
                  </a:cubicBezTo>
                  <a:cubicBezTo>
                    <a:pt x="127028" y="22263"/>
                    <a:pt x="124989" y="33282"/>
                    <a:pt x="117806" y="39268"/>
                  </a:cubicBezTo>
                  <a:cubicBezTo>
                    <a:pt x="113263" y="43053"/>
                    <a:pt x="106266" y="42233"/>
                    <a:pt x="100977" y="44878"/>
                  </a:cubicBezTo>
                  <a:cubicBezTo>
                    <a:pt x="94947" y="47893"/>
                    <a:pt x="90178" y="53083"/>
                    <a:pt x="84148" y="56098"/>
                  </a:cubicBezTo>
                  <a:cubicBezTo>
                    <a:pt x="78859" y="58743"/>
                    <a:pt x="72607" y="59063"/>
                    <a:pt x="67318" y="61708"/>
                  </a:cubicBezTo>
                  <a:cubicBezTo>
                    <a:pt x="61288" y="64723"/>
                    <a:pt x="57139" y="71819"/>
                    <a:pt x="50489" y="72927"/>
                  </a:cubicBezTo>
                  <a:cubicBezTo>
                    <a:pt x="33888" y="75694"/>
                    <a:pt x="16830" y="72927"/>
                    <a:pt x="0" y="72927"/>
                  </a:cubicBezTo>
                </a:path>
              </a:pathLst>
            </a:custGeom>
            <a:noFill/>
            <a:ln w="25400" cap="flat" cmpd="sng" algn="ctr">
              <a:solidFill>
                <a:sysClr val="windowText" lastClr="000000"/>
              </a:solidFill>
              <a:prstDash val="dash"/>
            </a:ln>
            <a:effectLst/>
          </p:spPr>
          <p:txBody>
            <a:bodyPr rtlCol="0" anchor="ctr"/>
            <a:lstStyle/>
            <a:p>
              <a:endParaRPr lang="he-IL"/>
            </a:p>
          </p:txBody>
        </p:sp>
        <p:sp>
          <p:nvSpPr>
            <p:cNvPr id="71" name="צורה חופשית 70"/>
            <p:cNvSpPr/>
            <p:nvPr/>
          </p:nvSpPr>
          <p:spPr>
            <a:xfrm>
              <a:off x="3196590" y="3471639"/>
              <a:ext cx="1095375" cy="95250"/>
            </a:xfrm>
            <a:custGeom>
              <a:avLst/>
              <a:gdLst>
                <a:gd name="connsiteX0" fmla="*/ 1095375 w 1095375"/>
                <a:gd name="connsiteY0" fmla="*/ 95250 h 95250"/>
                <a:gd name="connsiteX1" fmla="*/ 1028700 w 1095375"/>
                <a:gd name="connsiteY1" fmla="*/ 85725 h 95250"/>
                <a:gd name="connsiteX2" fmla="*/ 942975 w 1095375"/>
                <a:gd name="connsiteY2" fmla="*/ 47625 h 95250"/>
                <a:gd name="connsiteX3" fmla="*/ 276225 w 1095375"/>
                <a:gd name="connsiteY3" fmla="*/ 38100 h 95250"/>
                <a:gd name="connsiteX4" fmla="*/ 104775 w 1095375"/>
                <a:gd name="connsiteY4" fmla="*/ 19050 h 95250"/>
                <a:gd name="connsiteX5" fmla="*/ 38100 w 1095375"/>
                <a:gd name="connsiteY5" fmla="*/ 9525 h 95250"/>
                <a:gd name="connsiteX6" fmla="*/ 0 w 1095375"/>
                <a:gd name="connsiteY6" fmla="*/ 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95375" h="95250">
                  <a:moveTo>
                    <a:pt x="1095375" y="95250"/>
                  </a:moveTo>
                  <a:cubicBezTo>
                    <a:pt x="1073150" y="92075"/>
                    <a:pt x="1049999" y="92825"/>
                    <a:pt x="1028700" y="85725"/>
                  </a:cubicBezTo>
                  <a:cubicBezTo>
                    <a:pt x="976328" y="68268"/>
                    <a:pt x="994455" y="49016"/>
                    <a:pt x="942975" y="47625"/>
                  </a:cubicBezTo>
                  <a:cubicBezTo>
                    <a:pt x="720783" y="41620"/>
                    <a:pt x="498475" y="41275"/>
                    <a:pt x="276225" y="38100"/>
                  </a:cubicBezTo>
                  <a:cubicBezTo>
                    <a:pt x="199153" y="12409"/>
                    <a:pt x="272957" y="34339"/>
                    <a:pt x="104775" y="19050"/>
                  </a:cubicBezTo>
                  <a:cubicBezTo>
                    <a:pt x="82417" y="17017"/>
                    <a:pt x="60189" y="13541"/>
                    <a:pt x="38100" y="9525"/>
                  </a:cubicBezTo>
                  <a:cubicBezTo>
                    <a:pt x="25220" y="7183"/>
                    <a:pt x="0" y="0"/>
                    <a:pt x="0" y="0"/>
                  </a:cubicBezTo>
                </a:path>
              </a:pathLst>
            </a:custGeom>
            <a:noFill/>
            <a:ln w="25400" cap="flat" cmpd="sng" algn="ctr">
              <a:solidFill>
                <a:sysClr val="windowText" lastClr="000000"/>
              </a:solidFill>
              <a:prstDash val="dash"/>
            </a:ln>
            <a:effectLst/>
          </p:spPr>
          <p:txBody>
            <a:bodyPr rtlCol="1" anchor="ctr"/>
            <a:lstStyle/>
            <a:p>
              <a:endParaRPr lang="he-IL"/>
            </a:p>
          </p:txBody>
        </p:sp>
      </p:grpSp>
      <p:sp>
        <p:nvSpPr>
          <p:cNvPr id="11" name="כותרת 1"/>
          <p:cNvSpPr>
            <a:spLocks noGrp="1"/>
          </p:cNvSpPr>
          <p:nvPr>
            <p:ph type="title"/>
          </p:nvPr>
        </p:nvSpPr>
        <p:spPr>
          <a:xfrm>
            <a:off x="1259632" y="22311"/>
            <a:ext cx="5901816" cy="1362249"/>
          </a:xfrm>
        </p:spPr>
        <p:txBody>
          <a:bodyPr>
            <a:normAutofit/>
          </a:bodyPr>
          <a:lstStyle/>
          <a:p>
            <a:pPr algn="ctr"/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כביש</a:t>
            </a:r>
            <a:r>
              <a:rPr lang="he-IL" sz="4400" dirty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31</a:t>
            </a:r>
            <a:r>
              <a:rPr lang="he-IL" sz="4400" dirty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שוקת</a:t>
            </a:r>
            <a:r>
              <a:rPr lang="he-IL" sz="4400" dirty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-</a:t>
            </a:r>
            <a:r>
              <a:rPr lang="he-IL" sz="4400" dirty="0">
                <a:latin typeface="Guttman David" pitchFamily="2" charset="-79"/>
                <a:cs typeface="Guttman David" pitchFamily="2" charset="-79"/>
              </a:rPr>
              <a:t> </a:t>
            </a:r>
            <a:r>
              <a:rPr lang="he-IL" b="1" dirty="0">
                <a:latin typeface="David" panose="020E0502060401010101" pitchFamily="34" charset="-79"/>
                <a:cs typeface="David" panose="020E0502060401010101" pitchFamily="34" charset="-79"/>
              </a:rPr>
              <a:t>ערד</a:t>
            </a:r>
          </a:p>
        </p:txBody>
      </p:sp>
      <p:sp>
        <p:nvSpPr>
          <p:cNvPr id="48" name="הסבר מלבני מעוגל 47"/>
          <p:cNvSpPr/>
          <p:nvPr/>
        </p:nvSpPr>
        <p:spPr>
          <a:xfrm>
            <a:off x="5130555" y="3880486"/>
            <a:ext cx="822062" cy="387273"/>
          </a:xfrm>
          <a:prstGeom prst="wedgeRoundRectCallout">
            <a:avLst>
              <a:gd name="adj1" fmla="val 49692"/>
              <a:gd name="adj2" fmla="val 149356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14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נפתח לתנועה</a:t>
            </a:r>
            <a:endParaRPr lang="he-IL" sz="1400" b="1" dirty="0">
              <a:solidFill>
                <a:schemeClr val="tx1"/>
              </a:solidFill>
              <a:latin typeface="David" pitchFamily="34" charset="-79"/>
              <a:cs typeface="David" pitchFamily="34" charset="-79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-43880" y="6546830"/>
            <a:ext cx="367408" cy="338554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he-IL" sz="1600" dirty="0" smtClean="0">
                <a:latin typeface="David" panose="020E0502060401010101" pitchFamily="34" charset="-79"/>
                <a:cs typeface="David" panose="020E0502060401010101" pitchFamily="34" charset="-79"/>
              </a:rPr>
              <a:t>25</a:t>
            </a:r>
            <a:endParaRPr lang="he-IL" sz="1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72" name="הסבר מלבני מעוגל 71"/>
          <p:cNvSpPr/>
          <p:nvPr/>
        </p:nvSpPr>
        <p:spPr>
          <a:xfrm>
            <a:off x="3530192" y="5090163"/>
            <a:ext cx="822418" cy="672572"/>
          </a:xfrm>
          <a:prstGeom prst="wedgeRoundRectCallout">
            <a:avLst>
              <a:gd name="adj1" fmla="val 8974"/>
              <a:gd name="adj2" fmla="val -136286"/>
              <a:gd name="adj3" fmla="val 16667"/>
            </a:avLst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he-IL" sz="1400" b="1" dirty="0" smtClean="0">
                <a:solidFill>
                  <a:schemeClr val="tx1"/>
                </a:solidFill>
                <a:latin typeface="David" pitchFamily="34" charset="-79"/>
                <a:cs typeface="David" pitchFamily="34" charset="-79"/>
              </a:rPr>
              <a:t>פתיחה לתנועה: 01/18</a:t>
            </a:r>
            <a:endParaRPr lang="he-IL" sz="1400" b="1" dirty="0">
              <a:solidFill>
                <a:schemeClr val="tx1"/>
              </a:solidFill>
              <a:latin typeface="David" pitchFamily="34" charset="-79"/>
              <a:cs typeface="David" pitchFamily="34" charset="-79"/>
            </a:endParaRPr>
          </a:p>
        </p:txBody>
      </p:sp>
      <p:grpSp>
        <p:nvGrpSpPr>
          <p:cNvPr id="73" name="קבוצה 128"/>
          <p:cNvGrpSpPr>
            <a:grpSpLocks/>
          </p:cNvGrpSpPr>
          <p:nvPr/>
        </p:nvGrpSpPr>
        <p:grpSpPr bwMode="auto">
          <a:xfrm>
            <a:off x="214671" y="1421694"/>
            <a:ext cx="3240360" cy="3076716"/>
            <a:chOff x="3399413" y="1306651"/>
            <a:chExt cx="3357586" cy="2986762"/>
          </a:xfrm>
        </p:grpSpPr>
        <p:pic>
          <p:nvPicPr>
            <p:cNvPr id="74" name="Picture 17" descr="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9413" y="1306651"/>
              <a:ext cx="3357586" cy="2986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TextBox 30"/>
            <p:cNvSpPr txBox="1">
              <a:spLocks noChangeArrowheads="1"/>
            </p:cNvSpPr>
            <p:nvPr/>
          </p:nvSpPr>
          <p:spPr bwMode="auto">
            <a:xfrm rot="21376995">
              <a:off x="3498449" y="1800731"/>
              <a:ext cx="3075149" cy="18524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lang="he-IL" b="1" dirty="0">
                  <a:solidFill>
                    <a:srgbClr val="000000"/>
                  </a:solidFill>
                  <a:cs typeface="David" pitchFamily="2" charset="-79"/>
                </a:rPr>
                <a:t>גורם </a:t>
              </a:r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אחראי:</a:t>
              </a:r>
              <a:endParaRPr lang="he-IL" b="1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נתיבי ישראל</a:t>
              </a:r>
            </a:p>
            <a:p>
              <a:endParaRPr lang="he-IL" sz="500" dirty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אורך: </a:t>
              </a:r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33 ק"מ</a:t>
              </a:r>
            </a:p>
            <a:p>
              <a:endParaRPr lang="he-IL" sz="500" dirty="0" smtClean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הרחבה לדו מסלולי, דו נתיבי, כולל </a:t>
              </a:r>
              <a:r>
                <a:rPr lang="he-IL" dirty="0" err="1" smtClean="0">
                  <a:solidFill>
                    <a:srgbClr val="000000"/>
                  </a:solidFill>
                  <a:cs typeface="David" pitchFamily="2" charset="-79"/>
                </a:rPr>
                <a:t>מחלפונים</a:t>
              </a:r>
              <a:endParaRPr lang="he-IL" dirty="0" smtClean="0">
                <a:solidFill>
                  <a:srgbClr val="000000"/>
                </a:solidFill>
                <a:cs typeface="David" pitchFamily="2" charset="-79"/>
              </a:endParaRPr>
            </a:p>
            <a:p>
              <a:r>
                <a:rPr lang="he-IL" b="1" dirty="0" smtClean="0">
                  <a:solidFill>
                    <a:srgbClr val="000000"/>
                  </a:solidFill>
                  <a:cs typeface="David" pitchFamily="2" charset="-79"/>
                </a:rPr>
                <a:t>עלות תקציבית: </a:t>
              </a:r>
              <a:r>
                <a:rPr lang="he-IL" dirty="0" smtClean="0">
                  <a:solidFill>
                    <a:srgbClr val="000000"/>
                  </a:solidFill>
                  <a:cs typeface="David" pitchFamily="2" charset="-79"/>
                </a:rPr>
                <a:t>1.2 מיליארד ₪ </a:t>
              </a:r>
              <a:endParaRPr lang="he-IL" b="1" dirty="0" smtClean="0">
                <a:solidFill>
                  <a:srgbClr val="000000"/>
                </a:solidFill>
                <a:cs typeface="David" pitchFamily="2" charset="-79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007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72" grpId="0" animBg="1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3938928C2EE15146AFEC6527D0FF9201" ma:contentTypeVersion="1" ma:contentTypeDescription="צור מסמך חדש." ma:contentTypeScope="" ma:versionID="dd2e889350f60607b32dd65ff8bbb292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75d0be1c5bbf6cd520794c7c6a473994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מתזמן תאריך התחלה" ma:description="'מתזמן תאריך התחלה' הוא עמודת אתר שיוצרת תכונת הפרסום. היא משמשת לציון התאריך והשעה שבהם יופיע הדף לראשונה בפני מבקרי האתר." ma:hidden="true" ma:internalName="PublishingStartDate">
      <xsd:simpleType>
        <xsd:restriction base="dms:Unknown"/>
      </xsd:simpleType>
    </xsd:element>
    <xsd:element name="PublishingExpirationDate" ma:index="9" nillable="true" ma:displayName="מתזמן תאריך סיום" ma:description="'תזמון תאריך הסיום' הוא עמודת אתר שיוצרת תכונת הפרסום. היא משמשת לציון התאריך והשעה שבהם הדף לא יופיע עוד בפני מבקרי האתר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429FF3F-C419-405C-BCD6-F3562D001462}"/>
</file>

<file path=customXml/itemProps2.xml><?xml version="1.0" encoding="utf-8"?>
<ds:datastoreItem xmlns:ds="http://schemas.openxmlformats.org/officeDocument/2006/customXml" ds:itemID="{FFEF24F0-FEEE-4844-A4E7-79D463379154}"/>
</file>

<file path=customXml/itemProps3.xml><?xml version="1.0" encoding="utf-8"?>
<ds:datastoreItem xmlns:ds="http://schemas.openxmlformats.org/officeDocument/2006/customXml" ds:itemID="{26E29D5B-EFA5-4F69-BDEB-F8F6E4AA144E}"/>
</file>

<file path=docProps/app.xml><?xml version="1.0" encoding="utf-8"?>
<Properties xmlns="http://schemas.openxmlformats.org/officeDocument/2006/extended-properties" xmlns:vt="http://schemas.openxmlformats.org/officeDocument/2006/docPropsVTypes">
  <TotalTime>2730</TotalTime>
  <Words>848</Words>
  <Application>Microsoft Office PowerPoint</Application>
  <PresentationFormat>‫הצגה על המסך (4:3)</PresentationFormat>
  <Paragraphs>236</Paragraphs>
  <Slides>22</Slides>
  <Notes>13</Notes>
  <HiddenSlides>5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22</vt:i4>
      </vt:variant>
    </vt:vector>
  </HeadingPairs>
  <TitlesOfParts>
    <vt:vector size="23" baseType="lpstr">
      <vt:lpstr>ערכת נושא Office</vt:lpstr>
      <vt:lpstr>מצגת של PowerPoint</vt:lpstr>
      <vt:lpstr>בדיקת כדאיות כלכלית (נוהל פר"ת)</vt:lpstr>
      <vt:lpstr>שעת בוקר טיפוסית באיילון..</vt:lpstr>
      <vt:lpstr>המשך המגמה הקיימת..</vt:lpstr>
      <vt:lpstr>איך הגענו למצב הזה ?</vt:lpstr>
      <vt:lpstr>תקציב כבישים מול תח"צ</vt:lpstr>
      <vt:lpstr>תשתיות עתידיות</vt:lpstr>
      <vt:lpstr>החלטת ממשלה 1838, התכנית הכלכלית  2017-2018 :</vt:lpstr>
      <vt:lpstr>פיתוח תשתיות ימיות</vt:lpstr>
      <vt:lpstr>פיתוח תשתית אווירית</vt:lpstr>
      <vt:lpstr>פרויקטים מרכזיים</vt:lpstr>
      <vt:lpstr>מטרופולין תל אביב</vt:lpstr>
      <vt:lpstr>מטרופולין ירושלים</vt:lpstr>
      <vt:lpstr>שלב הבא – מטרופולין תל אביב</vt:lpstr>
      <vt:lpstr>מטרופולין חיפה</vt:lpstr>
      <vt:lpstr>מסילה מזרחית</vt:lpstr>
      <vt:lpstr>כביש 16</vt:lpstr>
      <vt:lpstr>כביש 1</vt:lpstr>
      <vt:lpstr>כביש 531</vt:lpstr>
      <vt:lpstr>כביש 65-85 </vt:lpstr>
      <vt:lpstr>כביש 6 - צפון  יקנעם - סומך</vt:lpstr>
      <vt:lpstr>כביש 31 שוקת - ערד</vt:lpstr>
    </vt:vector>
  </TitlesOfParts>
  <Company>MOF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הראל שליסל</dc:creator>
  <cp:lastModifiedBy>אלי מורגנשטרן</cp:lastModifiedBy>
  <cp:revision>29</cp:revision>
  <dcterms:created xsi:type="dcterms:W3CDTF">2016-12-20T16:23:44Z</dcterms:created>
  <dcterms:modified xsi:type="dcterms:W3CDTF">2016-12-25T16:32:05Z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0x0101003938928C2EE15146AFEC6527D0FF9201</vt:lpwstr>
  </property>
</Properties>
</file>