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notesSlides/notesSlide14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theme/themeOverride1.xml" ContentType="application/vnd.openxmlformats-officedocument.themeOverride+xml"/>
  <Override PartName="/ppt/charts/chart10.xml" ContentType="application/vnd.openxmlformats-officedocument.drawingml.chart+xml"/>
  <Override PartName="/ppt/theme/themeOverride2.xml" ContentType="application/vnd.openxmlformats-officedocument.themeOverride+xml"/>
  <Override PartName="/ppt/charts/chart11.xml" ContentType="application/vnd.openxmlformats-officedocument.drawingml.chart+xml"/>
  <Override PartName="/ppt/theme/themeOverride3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2.xml" ContentType="application/vnd.openxmlformats-officedocument.drawingml.chart+xml"/>
  <Override PartName="/ppt/theme/themeOverride4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</p:sldMasterIdLst>
  <p:notesMasterIdLst>
    <p:notesMasterId r:id="rId36"/>
  </p:notesMasterIdLst>
  <p:sldIdLst>
    <p:sldId id="260" r:id="rId5"/>
    <p:sldId id="627" r:id="rId6"/>
    <p:sldId id="660" r:id="rId7"/>
    <p:sldId id="661" r:id="rId8"/>
    <p:sldId id="662" r:id="rId9"/>
    <p:sldId id="663" r:id="rId10"/>
    <p:sldId id="664" r:id="rId11"/>
    <p:sldId id="665" r:id="rId12"/>
    <p:sldId id="666" r:id="rId13"/>
    <p:sldId id="667" r:id="rId14"/>
    <p:sldId id="668" r:id="rId15"/>
    <p:sldId id="659" r:id="rId16"/>
    <p:sldId id="658" r:id="rId17"/>
    <p:sldId id="635" r:id="rId18"/>
    <p:sldId id="636" r:id="rId19"/>
    <p:sldId id="656" r:id="rId20"/>
    <p:sldId id="639" r:id="rId21"/>
    <p:sldId id="640" r:id="rId22"/>
    <p:sldId id="641" r:id="rId23"/>
    <p:sldId id="643" r:id="rId24"/>
    <p:sldId id="644" r:id="rId25"/>
    <p:sldId id="646" r:id="rId26"/>
    <p:sldId id="647" r:id="rId27"/>
    <p:sldId id="648" r:id="rId28"/>
    <p:sldId id="649" r:id="rId29"/>
    <p:sldId id="650" r:id="rId30"/>
    <p:sldId id="657" r:id="rId31"/>
    <p:sldId id="642" r:id="rId32"/>
    <p:sldId id="651" r:id="rId33"/>
    <p:sldId id="652" r:id="rId34"/>
    <p:sldId id="653" r:id="rId35"/>
  </p:sldIdLst>
  <p:sldSz cx="12192000" cy="6858000"/>
  <p:notesSz cx="6788150" cy="99234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pos="3840" userDrawn="1">
          <p15:clr>
            <a:srgbClr val="A4A3A4"/>
          </p15:clr>
        </p15:guide>
        <p15:guide id="4" orient="horz" pos="2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nistry Of Economy" initials="MOE" lastIdx="1" clrIdx="0"/>
  <p:cmAuthor id="1" name="Hadar" initials="Hadar" lastIdx="2" clrIdx="1"/>
  <p:cmAuthor id="2" name="Itai Nixon" initials="IN" lastIdx="2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4B86"/>
    <a:srgbClr val="FFD54F"/>
    <a:srgbClr val="D6E1F1"/>
    <a:srgbClr val="5B9BD5"/>
    <a:srgbClr val="FF9933"/>
    <a:srgbClr val="00CC00"/>
    <a:srgbClr val="0066CC"/>
    <a:srgbClr val="3366FF"/>
    <a:srgbClr val="3366CC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7DF18680-E054-41AD-8BC1-D1AEF772440D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E25E649-3F16-4E02-A733-19D2CDBF48F0}" styleName="סגנון ביניים 3 - הדגשה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סגנון ביניים 2 - הדגשה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סגנון ערכת נושא 1 - הדגשה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25E5076-3810-47DD-B79F-674D7AD40C01}" styleName="סגנון כהה 1 - הדגשה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C89EF96-8CEA-46FF-86C4-4CE0E7609802}" styleName="סגנון בהיר 3 - הדגשה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סגנון בהיר 1 - הדגשה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13" autoAdjust="0"/>
    <p:restoredTop sz="91439" autoAdjust="0"/>
  </p:normalViewPr>
  <p:slideViewPr>
    <p:cSldViewPr snapToGrid="0">
      <p:cViewPr varScale="1">
        <p:scale>
          <a:sx n="107" d="100"/>
          <a:sy n="107" d="100"/>
        </p:scale>
        <p:origin x="-216" y="-78"/>
      </p:cViewPr>
      <p:guideLst>
        <p:guide orient="horz" pos="2568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97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495;&#1493;&#1489;&#1512;&#1514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gn-fs01\gn\Common\&#1488;&#1505;&#1496;&#1512;&#1496;&#1490;&#1497;&#1492;%20&#1493;&#1514;&#1499;&#1504;&#1493;&#1503;%20&#1502;&#1491;&#1497;&#1504;&#1497;&#1493;&#1514;\&#1488;&#1505;&#1496;&#1512;&#1496;&#1490;&#1497;&#1492;%20&#1493;&#1514;&#1499;&#1504;&#1493;&#1503;%20&#1502;&#1491;&#1497;&#1504;&#1497;&#1493;&#1514;\&#1514;&#1499;&#1504;&#1493;&#1503;%20&#1488;&#1512;&#1493;&#1498;%20&#1496;&#1493;&#1493;&#1495;\&#1502;&#1505;&#1495;&#1512;%20&#1493;&#1513;&#1497;&#1512;&#1493;&#1514;&#1497;&#1501;\&#1511;&#1489;&#1510;&#1497;%20&#1504;&#1514;&#1493;&#1504;&#1497;&#1501;%20&#1492;&#1502;&#1512;&#1499;&#1494;%20&#1492;&#1489;&#1497;&#1504;&#1514;&#1495;&#1493;&#1502;&#1497;\&#1504;&#1514;&#1493;&#1504;&#1497;%20&#1514;&#1493;&#1510;&#1512;%20&#1506;&#1504;&#1508;&#1497;&#1497;&#1501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gn-fs01\gn\Common\&#1488;&#1505;&#1496;&#1512;&#1496;&#1490;&#1497;&#1492;%20&#1493;&#1514;&#1499;&#1504;&#1493;&#1503;%20&#1502;&#1491;&#1497;&#1504;&#1497;&#1493;&#1514;\&#1488;&#1505;&#1496;&#1512;&#1496;&#1490;&#1497;&#1492;%20&#1493;&#1514;&#1499;&#1504;&#1493;&#1503;%20&#1502;&#1491;&#1497;&#1504;&#1497;&#1493;&#1514;\&#1514;&#1499;&#1504;&#1493;&#1503;%20&#1488;&#1512;&#1493;&#1498;%20&#1496;&#1493;&#1493;&#1495;\&#1502;&#1505;&#1495;&#1512;%20&#1493;&#1513;&#1497;&#1512;&#1493;&#1514;&#1497;&#1501;\&#1511;&#1489;&#1510;&#1497;%20&#1504;&#1514;&#1493;&#1504;&#1497;&#1501;%20&#1492;&#1502;&#1512;&#1499;&#1494;%20&#1492;&#1489;&#1497;&#1504;&#1514;&#1495;&#1493;&#1502;&#1497;\&#1506;&#1493;&#1514;&#1511;%20&#1513;&#1500;%20&#1506;&#1504;&#1508;&#1497;&#1501;%20&#1512;&#1488;&#1513;&#1497;&#1497;&#1501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gn-fs01\gn\Common\&#1488;&#1505;&#1496;&#1512;&#1496;&#1490;&#1497;&#1492;%20&#1493;&#1514;&#1499;&#1504;&#1493;&#1503;%20&#1502;&#1491;&#1497;&#1504;&#1497;&#1493;&#1514;\&#1488;&#1505;&#1496;&#1512;&#1496;&#1490;&#1497;&#1492;%20&#1493;&#1514;&#1499;&#1504;&#1493;&#1503;%20&#1502;&#1491;&#1497;&#1504;&#1497;&#1493;&#1514;\&#1514;&#1499;&#1504;&#1493;&#1503;%20&#1488;&#1512;&#1493;&#1498;%20&#1496;&#1493;&#1493;&#1495;\&#1502;&#1505;&#1495;&#1512;%20&#1493;&#1513;&#1497;&#1512;&#1493;&#1514;&#1497;&#1501;\&#1511;&#1489;&#1510;&#1497;%20&#1504;&#1514;&#1493;&#1504;&#1497;&#1501;%20&#1492;&#1502;&#1512;&#1499;&#1494;%20&#1492;&#1489;&#1497;&#1504;&#1514;&#1495;&#1493;&#1502;&#1497;\&#1506;&#1504;&#1508;&#1497;&#1501;%20&#1512;&#1488;&#1513;&#1497;&#1497;&#1501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vihai\Dropbox\Aaron\&#1499;&#1504;&#1505;%20&#1513;&#1504;&#1514;&#1497;%202017\&#1495;&#1513;&#1489;&#1493;&#1504;&#1488;&#1493;&#1514;%20&#1500;&#1488;&#1493;&#1502;&#1497;&#1514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vihai\Dropbox\Aaron\&#1499;&#1504;&#1505;%20&#1513;&#1504;&#1514;&#1497;%202017\&#1495;&#1513;&#1489;&#1493;&#1504;&#1488;&#1493;&#1514;%20&#1500;&#1488;&#1493;&#1502;&#1497;&#1514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vihai\Dropbox\Aaron\&#1499;&#1504;&#1505;%20&#1513;&#1504;&#1514;&#1497;%202017\&#1495;&#1513;&#1489;&#1493;&#1504;&#1488;&#1493;&#1514;%20&#1500;&#1488;&#1493;&#1502;&#1497;&#1514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vihai\Dropbox\Aaron\&#1499;&#1504;&#1505;%20&#1513;&#1504;&#1514;&#1497;%202017\&#1495;&#1513;&#1489;&#1493;&#1504;&#1488;&#1493;&#1514;%20&#1500;&#1488;&#1493;&#1502;&#1497;&#1514;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viha\Dropbox\&#1493;&#1506;&#1491;&#1514;%20&#1508;&#1512;&#1497;&#1493;&#1503;%20&#1489;&#1502;&#1505;&#1495;&#1512;%20&#1493;&#1513;&#1497;&#1512;&#1493;&#1514;&#1497;&#1501;\&#1504;&#1514;&#1493;&#1504;&#1497;&#1501;\201709PIAACResults%20(AvihaiLap's%20conflicted%20copy%202019-01-02).xlsx" TargetMode="External"/><Relationship Id="rId1" Type="http://schemas.openxmlformats.org/officeDocument/2006/relationships/themeOverride" Target="../theme/themeOverride2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r>
              <a:rPr lang="he-IL" sz="2000" b="1">
                <a:solidFill>
                  <a:schemeClr val="tx1"/>
                </a:solidFill>
              </a:rPr>
              <a:t>משקל בתעסוקה</a:t>
            </a:r>
          </a:p>
        </c:rich>
      </c:tx>
      <c:layout>
        <c:manualLayout>
          <c:xMode val="edge"/>
          <c:yMode val="edge"/>
          <c:x val="0.32703640344487284"/>
          <c:y val="8.0800951627375706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shade val="47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C7C-4A0B-B559-7561E7804CC6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C7C-4A0B-B559-7561E7804CC6}"/>
              </c:ext>
            </c:extLst>
          </c:dPt>
          <c:dPt>
            <c:idx val="2"/>
            <c:bubble3D val="0"/>
            <c:spPr>
              <a:solidFill>
                <a:schemeClr val="accent1">
                  <a:shade val="82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C7C-4A0B-B559-7561E7804CC6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C7C-4A0B-B559-7561E7804CC6}"/>
              </c:ext>
            </c:extLst>
          </c:dPt>
          <c:dPt>
            <c:idx val="4"/>
            <c:bubble3D val="0"/>
            <c:spPr>
              <a:solidFill>
                <a:schemeClr val="accent1">
                  <a:tint val="83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C7C-4A0B-B559-7561E7804CC6}"/>
              </c:ext>
            </c:extLst>
          </c:dPt>
          <c:dPt>
            <c:idx val="5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9C7C-4A0B-B559-7561E7804CC6}"/>
              </c:ext>
            </c:extLst>
          </c:dPt>
          <c:dPt>
            <c:idx val="6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9C7C-4A0B-B559-7561E7804CC6}"/>
              </c:ext>
            </c:extLst>
          </c:dPt>
          <c:dLbls>
            <c:dLbl>
              <c:idx val="0"/>
              <c:layout>
                <c:manualLayout>
                  <c:x val="2.1793434959380986E-3"/>
                  <c:y val="9.42677768986049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David" panose="020E0502060401010101" pitchFamily="34" charset="-79"/>
                      <a:ea typeface="+mn-ea"/>
                      <a:cs typeface="David" panose="020E0502060401010101" pitchFamily="34" charset="-79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C7C-4A0B-B559-7561E7804CC6}"/>
                </c:ext>
              </c:extLst>
            </c:dLbl>
            <c:dLbl>
              <c:idx val="1"/>
              <c:layout>
                <c:manualLayout>
                  <c:x val="-4.0295718036195291E-2"/>
                  <c:y val="-1.3465764891287654E-3"/>
                </c:manualLayout>
              </c:layout>
              <c:tx>
                <c:rich>
                  <a:bodyPr/>
                  <a:lstStyle/>
                  <a:p>
                    <a:r>
                      <a:rPr lang="he-IL" dirty="0" smtClean="0"/>
                      <a:t>תעשייה,</a:t>
                    </a:r>
                    <a:br>
                      <a:rPr lang="he-IL" dirty="0" smtClean="0"/>
                    </a:br>
                    <a:r>
                      <a:rPr lang="he-IL" dirty="0" smtClean="0"/>
                      <a:t>כרייה וחציבה</a:t>
                    </a:r>
                    <a:r>
                      <a:rPr lang="he-IL" baseline="0" dirty="0"/>
                      <a:t>
</a:t>
                    </a:r>
                    <a:fld id="{8EE21498-C0FE-455E-B5E4-86726A87BEAC}" type="PERCENTAGE">
                      <a:rPr lang="he-IL" baseline="0"/>
                      <a:pPr/>
                      <a:t>[אחוז]</a:t>
                    </a:fld>
                    <a:endParaRPr lang="he-IL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39157757527615455"/>
                      <c:h val="0.2163315053090042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C7C-4A0B-B559-7561E7804CC6}"/>
                </c:ext>
              </c:extLst>
            </c:dLbl>
            <c:dLbl>
              <c:idx val="2"/>
              <c:layout>
                <c:manualLayout>
                  <c:x val="0.11435023903279706"/>
                  <c:y val="-2.2893815037078206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defRPr>
                    </a:pPr>
                    <a:fld id="{40543A12-B7C7-4832-919E-5F6764202DF1}" type="CATEGORYNAME">
                      <a:rPr lang="he-IL" b="1" smtClean="0"/>
                      <a:pPr>
                        <a:defRPr sz="1400" b="1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defRPr>
                      </a:pPr>
                      <a:t>[שם קטגוריה]</a:t>
                    </a:fld>
                    <a:r>
                      <a:rPr lang="he-IL" b="1" dirty="0" smtClean="0"/>
                      <a:t>-</a:t>
                    </a:r>
                    <a:fld id="{DC079ABF-9945-4BD6-B018-444FC7B33EF4}" type="PERCENTAGE">
                      <a:rPr lang="he-IL" b="1" baseline="0" smtClean="0"/>
                      <a:pPr>
                        <a:defRPr sz="1400" b="1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defRPr>
                      </a:pPr>
                      <a:t>[אחוז]</a:t>
                    </a:fld>
                    <a:endParaRPr lang="he-IL" b="1" dirty="0" smtClean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4362082992489158"/>
                      <c:h val="0.1032099609546897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C7C-4A0B-B559-7561E7804CC6}"/>
                </c:ext>
              </c:extLst>
            </c:dLbl>
            <c:dLbl>
              <c:idx val="3"/>
              <c:layout>
                <c:manualLayout>
                  <c:x val="-2.3646048532778442E-2"/>
                  <c:y val="-7.6543738233759068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4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defRPr>
                    </a:pPr>
                    <a:r>
                      <a:rPr lang="en-US" sz="14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 ICT </a:t>
                    </a:r>
                    <a:r>
                      <a:rPr lang="he-IL" sz="1400" b="1" i="0" u="none" strike="noStrike" kern="1200" baseline="0" dirty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ומו"פ </a:t>
                    </a:r>
                    <a:r>
                      <a:rPr lang="he-IL" sz="1400" b="1" baseline="0" dirty="0"/>
                      <a:t>
</a:t>
                    </a:r>
                    <a:fld id="{5AF6255C-6B30-4DCE-A133-1A42F062E51D}" type="PERCENTAGE">
                      <a:rPr lang="en-US" sz="1400" b="1" baseline="0"/>
                      <a:pPr>
                        <a:defRPr sz="1400" b="1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defRPr>
                      </a:pPr>
                      <a:t>[אחוז]</a:t>
                    </a:fld>
                    <a:endParaRPr lang="he-IL" sz="1400" b="1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9C7C-4A0B-B559-7561E7804CC6}"/>
                </c:ext>
              </c:extLst>
            </c:dLbl>
            <c:dLbl>
              <c:idx val="4"/>
              <c:layout>
                <c:manualLayout>
                  <c:x val="2.1793434959380986E-3"/>
                  <c:y val="1.07734602169834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David" panose="020E0502060401010101" pitchFamily="34" charset="-79"/>
                      <a:ea typeface="+mn-ea"/>
                      <a:cs typeface="David" panose="020E0502060401010101" pitchFamily="34" charset="-79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9C7C-4A0B-B559-7561E7804CC6}"/>
                </c:ext>
              </c:extLst>
            </c:dLbl>
            <c:dLbl>
              <c:idx val="6"/>
              <c:layout>
                <c:manualLayout>
                  <c:x val="0.15169389044217163"/>
                  <c:y val="4.4727462207528657E-2"/>
                </c:manualLayout>
              </c:layout>
              <c:tx>
                <c:rich>
                  <a:bodyPr/>
                  <a:lstStyle/>
                  <a:p>
                    <a:fld id="{042FC6DD-3569-496B-8364-F1880629E45A}" type="CATEGORYNAME">
                      <a:rPr lang="he-IL" sz="1400" smtClean="0"/>
                      <a:pPr/>
                      <a:t>[שם קטגוריה]</a:t>
                    </a:fld>
                    <a:endParaRPr lang="he-IL" sz="1400" dirty="0" smtClean="0"/>
                  </a:p>
                  <a:p>
                    <a:fld id="{80D3FB6D-006F-4EA8-A345-25FC5BF30625}" type="PERCENTAGE">
                      <a:rPr lang="he-IL" sz="1400" baseline="0" smtClean="0"/>
                      <a:pPr/>
                      <a:t>[אחוז]</a:t>
                    </a:fld>
                    <a:endParaRPr lang="he-IL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3648191011606241"/>
                      <c:h val="0.1651573966350456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9C7C-4A0B-B559-7561E7804C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גיליון1!$A$3:$A$9</c:f>
              <c:strCache>
                <c:ptCount val="7"/>
                <c:pt idx="0">
                  <c:v>שירותים</c:v>
                </c:pt>
                <c:pt idx="1">
                  <c:v>תעשייה, כרייה וחציבה</c:v>
                </c:pt>
                <c:pt idx="2">
                  <c:v>יתר ענפי המגזר העסקי</c:v>
                </c:pt>
                <c:pt idx="3">
                  <c:v>ICT ומו"פ</c:v>
                </c:pt>
                <c:pt idx="4">
                  <c:v>מסחר</c:v>
                </c:pt>
                <c:pt idx="5">
                  <c:v>בינוי</c:v>
                </c:pt>
                <c:pt idx="6">
                  <c:v>חקלאות, ייעור ודיג</c:v>
                </c:pt>
              </c:strCache>
            </c:strRef>
          </c:cat>
          <c:val>
            <c:numRef>
              <c:f>גיליון1!$C$3:$C$9</c:f>
              <c:numCache>
                <c:formatCode>#,##0</c:formatCode>
                <c:ptCount val="7"/>
                <c:pt idx="0">
                  <c:v>921.3</c:v>
                </c:pt>
                <c:pt idx="1">
                  <c:v>394</c:v>
                </c:pt>
                <c:pt idx="2">
                  <c:v>118.50000000000045</c:v>
                </c:pt>
                <c:pt idx="3">
                  <c:v>156.76</c:v>
                </c:pt>
                <c:pt idx="4">
                  <c:v>437.2</c:v>
                </c:pt>
                <c:pt idx="5">
                  <c:v>266.39999999999998</c:v>
                </c:pt>
                <c:pt idx="6">
                  <c:v>73.599999999999994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9C7C-4A0B-B559-7561E7804C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51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latin typeface="David" panose="020E0502060401010101" pitchFamily="34" charset="-79"/>
          <a:cs typeface="David" panose="020E0502060401010101" pitchFamily="34" charset="-79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cap="all" baseline="0">
              <a:solidFill>
                <a:schemeClr val="tx1"/>
              </a:solidFill>
              <a:latin typeface="David" panose="020E0502060401010101" pitchFamily="34" charset="-79"/>
              <a:ea typeface="+mn-ea"/>
              <a:cs typeface="David" panose="020E0502060401010101" pitchFamily="34" charset="-79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t02a!$R$10</c:f>
              <c:strCache>
                <c:ptCount val="1"/>
                <c:pt idx="0">
                  <c:v>משקל בתוצר עסקי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88A-4143-BC50-0B7BA23F81D2}"/>
              </c:ext>
            </c:extLst>
          </c:dPt>
          <c:dPt>
            <c:idx val="1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88A-4143-BC50-0B7BA23F81D2}"/>
              </c:ext>
            </c:extLst>
          </c:dPt>
          <c:dPt>
            <c:idx val="2"/>
            <c:bubble3D val="0"/>
            <c:spPr>
              <a:solidFill>
                <a:schemeClr val="accent1">
                  <a:shade val="82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88A-4143-BC50-0B7BA23F81D2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88A-4143-BC50-0B7BA23F81D2}"/>
              </c:ext>
            </c:extLst>
          </c:dPt>
          <c:dPt>
            <c:idx val="4"/>
            <c:bubble3D val="0"/>
            <c:spPr>
              <a:solidFill>
                <a:schemeClr val="accent1">
                  <a:tint val="83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88A-4143-BC50-0B7BA23F81D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A88A-4143-BC50-0B7BA23F81D2}"/>
              </c:ext>
            </c:extLst>
          </c:dPt>
          <c:dPt>
            <c:idx val="6"/>
            <c:bubble3D val="0"/>
            <c:spPr>
              <a:solidFill>
                <a:schemeClr val="accent1">
                  <a:tint val="48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A88A-4143-BC50-0B7BA23F81D2}"/>
              </c:ext>
            </c:extLst>
          </c:dPt>
          <c:dLbls>
            <c:dLbl>
              <c:idx val="0"/>
              <c:layout>
                <c:manualLayout>
                  <c:x val="-7.6621226075717554E-17"/>
                  <c:y val="4.017869289115539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5652046213499258"/>
                      <c:h val="0.118728142949251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88A-4143-BC50-0B7BA23F81D2}"/>
                </c:ext>
              </c:extLst>
            </c:dLbl>
            <c:dLbl>
              <c:idx val="1"/>
              <c:layout>
                <c:manualLayout>
                  <c:x val="7.7318675858029165E-2"/>
                  <c:y val="5.22324062143888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0191659488485705"/>
                      <c:h val="0.1327236155171166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88A-4143-BC50-0B7BA23F81D2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spc="0" baseline="0">
                      <a:solidFill>
                        <a:schemeClr val="tx1"/>
                      </a:solidFill>
                      <a:latin typeface="David" panose="020E0502060401010101" pitchFamily="34" charset="-79"/>
                      <a:ea typeface="+mn-ea"/>
                      <a:cs typeface="David" panose="020E0502060401010101" pitchFamily="34" charset="-79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spc="0" baseline="0">
                      <a:solidFill>
                        <a:schemeClr val="tx1"/>
                      </a:solidFill>
                      <a:latin typeface="David" panose="020E0502060401010101" pitchFamily="34" charset="-79"/>
                      <a:ea typeface="+mn-ea"/>
                      <a:cs typeface="David" panose="020E0502060401010101" pitchFamily="34" charset="-79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spc="0" baseline="0">
                      <a:solidFill>
                        <a:schemeClr val="tx1"/>
                      </a:solidFill>
                      <a:latin typeface="David" panose="020E0502060401010101" pitchFamily="34" charset="-79"/>
                      <a:ea typeface="+mn-ea"/>
                      <a:cs typeface="David" panose="020E0502060401010101" pitchFamily="34" charset="-79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4.179305612802729E-3"/>
                  <c:y val="2.410721573469323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spc="0" baseline="0">
                      <a:solidFill>
                        <a:schemeClr val="tx1"/>
                      </a:solidFill>
                      <a:latin typeface="David" panose="020E0502060401010101" pitchFamily="34" charset="-79"/>
                      <a:ea typeface="+mn-ea"/>
                      <a:cs typeface="David" panose="020E0502060401010101" pitchFamily="34" charset="-79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33695261742393384"/>
                      <c:h val="0.118728142949251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A88A-4143-BC50-0B7BA23F81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spc="0" baseline="0">
                    <a:solidFill>
                      <a:schemeClr val="tx1"/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t02a!$R$11:$R$17</c:f>
              <c:strCache>
                <c:ptCount val="7"/>
                <c:pt idx="0">
                  <c:v>חקלאות, ייעור ודיג </c:v>
                </c:pt>
                <c:pt idx="1">
                  <c:v>בינוי</c:v>
                </c:pt>
                <c:pt idx="2">
                  <c:v>מסחר</c:v>
                </c:pt>
                <c:pt idx="3">
                  <c:v>שירותים</c:v>
                </c:pt>
                <c:pt idx="4">
                  <c:v> מו"פ ו-ICT</c:v>
                </c:pt>
                <c:pt idx="5">
                  <c:v>תעשייה, כרייה וחציבה</c:v>
                </c:pt>
                <c:pt idx="6">
                  <c:v>יתר ענפי המגזר העסקי</c:v>
                </c:pt>
              </c:strCache>
            </c:strRef>
          </c:cat>
          <c:val>
            <c:numRef>
              <c:f>t02a!$Q$11:$Q$17</c:f>
              <c:numCache>
                <c:formatCode>0%</c:formatCode>
                <c:ptCount val="7"/>
                <c:pt idx="0">
                  <c:v>1.8548232177365617E-2</c:v>
                </c:pt>
                <c:pt idx="1">
                  <c:v>9.9738266925921554E-2</c:v>
                </c:pt>
                <c:pt idx="2">
                  <c:v>0.14139009010325193</c:v>
                </c:pt>
                <c:pt idx="3">
                  <c:v>0.34393640780496326</c:v>
                </c:pt>
                <c:pt idx="4">
                  <c:v>0.13072425805364168</c:v>
                </c:pt>
                <c:pt idx="5">
                  <c:v>0.20389155264594347</c:v>
                </c:pt>
                <c:pt idx="6">
                  <c:v>0.149400751399828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A88A-4143-BC50-0B7BA23F81D2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David" panose="020E0502060401010101" pitchFamily="34" charset="-79"/>
          <a:cs typeface="David" panose="020E0502060401010101" pitchFamily="34" charset="-79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r>
              <a:rPr lang="he-IL" sz="2000" b="1"/>
              <a:t>הרכב ענפי המסחר והשירותים (כולל בינוי)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4828989547860467"/>
          <c:y val="0.12421517663193185"/>
          <c:w val="0.49150166234372838"/>
          <c:h val="0.7074450954099375"/>
        </c:manualLayout>
      </c:layout>
      <c:pieChart>
        <c:varyColors val="1"/>
        <c:ser>
          <c:idx val="0"/>
          <c:order val="0"/>
          <c:tx>
            <c:strRef>
              <c:f>גיליון3!$I$1</c:f>
              <c:strCache>
                <c:ptCount val="1"/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BFE-4D61-BF45-E77F88F8BE4A}"/>
              </c:ext>
            </c:extLst>
          </c:dPt>
          <c:dPt>
            <c:idx val="1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BFE-4D61-BF45-E77F88F8BE4A}"/>
              </c:ext>
            </c:extLst>
          </c:dPt>
          <c:dPt>
            <c:idx val="2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BFE-4D61-BF45-E77F88F8BE4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DBFE-4D61-BF45-E77F88F8BE4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BFE-4D61-BF45-E77F88F8BE4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DBFE-4D61-BF45-E77F88F8BE4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DBFE-4D61-BF45-E77F88F8BE4A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DBFE-4D61-BF45-E77F88F8BE4A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DBFE-4D61-BF45-E77F88F8BE4A}"/>
              </c:ext>
            </c:extLst>
          </c:dPt>
          <c:dLbls>
            <c:dLbl>
              <c:idx val="0"/>
              <c:layout>
                <c:manualLayout>
                  <c:x val="1.8486275793677003E-2"/>
                  <c:y val="-8.9651576718006686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BFE-4D61-BF45-E77F88F8BE4A}"/>
                </c:ext>
              </c:extLst>
            </c:dLbl>
            <c:dLbl>
              <c:idx val="1"/>
              <c:layout>
                <c:manualLayout>
                  <c:x val="8.714022045979869E-2"/>
                  <c:y val="-3.858232876006543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BFE-4D61-BF45-E77F88F8BE4A}"/>
                </c:ext>
              </c:extLst>
            </c:dLbl>
            <c:dLbl>
              <c:idx val="2"/>
              <c:layout>
                <c:manualLayout>
                  <c:x val="9.7423303539983061E-2"/>
                  <c:y val="3.1137252646888389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BFE-4D61-BF45-E77F88F8BE4A}"/>
                </c:ext>
              </c:extLst>
            </c:dLbl>
            <c:dLbl>
              <c:idx val="4"/>
              <c:layout>
                <c:manualLayout>
                  <c:x val="2.6813076791177211E-6"/>
                  <c:y val="2.091132038662217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DBFE-4D61-BF45-E77F88F8BE4A}"/>
                </c:ext>
              </c:extLst>
            </c:dLbl>
            <c:dLbl>
              <c:idx val="5"/>
              <c:layout>
                <c:manualLayout>
                  <c:x val="-6.0807499939335423E-2"/>
                  <c:y val="2.567202415491275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DBFE-4D61-BF45-E77F88F8BE4A}"/>
                </c:ext>
              </c:extLst>
            </c:dLbl>
            <c:dLbl>
              <c:idx val="6"/>
              <c:layout>
                <c:manualLayout>
                  <c:x val="-5.4049934261038976E-2"/>
                  <c:y val="-2.379657200769482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6489130581963085"/>
                      <c:h val="0.195002447794061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DBFE-4D61-BF45-E77F88F8BE4A}"/>
                </c:ext>
              </c:extLst>
            </c:dLbl>
            <c:dLbl>
              <c:idx val="7"/>
              <c:layout>
                <c:manualLayout>
                  <c:x val="-1.4595698351277627E-3"/>
                  <c:y val="-1.162977158231698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DBFE-4D61-BF45-E77F88F8BE4A}"/>
                </c:ext>
              </c:extLst>
            </c:dLbl>
            <c:dLbl>
              <c:idx val="8"/>
              <c:layout>
                <c:manualLayout>
                  <c:x val="4.7329833770778651E-2"/>
                  <c:y val="-8.789953339165937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DBFE-4D61-BF45-E77F88F8BE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avid" panose="020E0502060401010101" pitchFamily="34" charset="-79"/>
                    <a:ea typeface="+mn-ea"/>
                    <a:cs typeface="David" panose="020E0502060401010101" pitchFamily="34" charset="-79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גיליון3!$B$2:$B$29</c:f>
              <c:strCache>
                <c:ptCount val="8"/>
                <c:pt idx="0">
                  <c:v>מסחר סיטוני וקמעוני </c:v>
                </c:pt>
                <c:pt idx="1">
                  <c:v>שירותי תחבורה, אחסנה, דואר ובלדרות</c:v>
                </c:pt>
                <c:pt idx="2">
                  <c:v>שירותי אירוח ואוכל</c:v>
                </c:pt>
                <c:pt idx="3">
                  <c:v>מידע ותקשורת</c:v>
                </c:pt>
                <c:pt idx="4">
                  <c:v>שירותים פיננסיים ושירותי ביטוח</c:v>
                </c:pt>
                <c:pt idx="5">
                  <c:v>שירותים מקצועיים, מדעיים וטכניים</c:v>
                </c:pt>
                <c:pt idx="6">
                  <c:v>שירותי ניהול ותמיכה</c:v>
                </c:pt>
                <c:pt idx="7">
                  <c:v>בינוי</c:v>
                </c:pt>
              </c:strCache>
              <c:extLst xmlns:c16r2="http://schemas.microsoft.com/office/drawing/2015/06/chart"/>
            </c:strRef>
          </c:cat>
          <c:val>
            <c:numRef>
              <c:f>גיליון3!$I$2:$I$29</c:f>
              <c:numCache>
                <c:formatCode>0%</c:formatCode>
                <c:ptCount val="8"/>
                <c:pt idx="0">
                  <c:v>0.20691071441454026</c:v>
                </c:pt>
                <c:pt idx="1">
                  <c:v>7.9884360685210959E-2</c:v>
                </c:pt>
                <c:pt idx="2">
                  <c:v>4.751747953731543E-2</c:v>
                </c:pt>
                <c:pt idx="4">
                  <c:v>0.11284945456600128</c:v>
                </c:pt>
                <c:pt idx="5">
                  <c:v>0.14909839695728913</c:v>
                </c:pt>
                <c:pt idx="6">
                  <c:v>8.4063014723104276E-2</c:v>
                </c:pt>
                <c:pt idx="7">
                  <c:v>0.13472945323833252</c:v>
                </c:pt>
              </c:numCache>
              <c:extLst xmlns:c16r2="http://schemas.microsoft.com/office/drawing/2015/06/chart"/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DBFE-4D61-BF45-E77F88F8BE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David" panose="020E0502060401010101" pitchFamily="34" charset="-79"/>
          <a:cs typeface="David" panose="020E0502060401010101" pitchFamily="34" charset="-79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פערי הפריון</a:t>
            </a:r>
            <a:r>
              <a:rPr lang="he-IL" sz="2000" b="1" baseline="0" dirty="0">
                <a:latin typeface="David" panose="020E0502060401010101" pitchFamily="34" charset="-79"/>
                <a:cs typeface="David" panose="020E0502060401010101" pitchFamily="34" charset="-79"/>
              </a:rPr>
              <a:t> בענפים </a:t>
            </a:r>
            <a:r>
              <a:rPr lang="he-IL" sz="2000" b="1" baseline="0" dirty="0" smtClean="0">
                <a:latin typeface="David" panose="020E0502060401010101" pitchFamily="34" charset="-79"/>
                <a:cs typeface="David" panose="020E0502060401010101" pitchFamily="34" charset="-79"/>
              </a:rPr>
              <a:t>נבחרים </a:t>
            </a:r>
            <a:endParaRPr lang="he-IL" sz="2000" b="1" dirty="0">
              <a:latin typeface="David" panose="020E0502060401010101" pitchFamily="34" charset="-79"/>
              <a:cs typeface="David" panose="020E0502060401010101" pitchFamily="34" charset="-79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גיליון4!$B$1</c:f>
              <c:strCache>
                <c:ptCount val="1"/>
                <c:pt idx="0">
                  <c:v>OECD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גיליון4!$A$2:$A$14</c:f>
              <c:strCache>
                <c:ptCount val="13"/>
                <c:pt idx="0">
                  <c:v>מו"פ</c:v>
                </c:pt>
                <c:pt idx="1">
                  <c:v>פרסום וחקר שווקים</c:v>
                </c:pt>
                <c:pt idx="2">
                  <c:v>תכנות ומחשבים </c:v>
                </c:pt>
                <c:pt idx="3">
                  <c:v> שמירה, אבטחה ונקיון</c:v>
                </c:pt>
                <c:pt idx="4">
                  <c:v>מכירה קמעונית</c:v>
                </c:pt>
                <c:pt idx="5">
                  <c:v>בינוי</c:v>
                </c:pt>
                <c:pt idx="6">
                  <c:v>מסחר סיטוני</c:v>
                </c:pt>
                <c:pt idx="7">
                  <c:v>שירותי אירוח ואוכל</c:v>
                </c:pt>
                <c:pt idx="8">
                  <c:v>שילוח והפצה</c:v>
                </c:pt>
                <c:pt idx="9">
                  <c:v>שירותי אדריכלות והנדסה</c:v>
                </c:pt>
                <c:pt idx="10">
                  <c:v>שירותי משפטיים וחשבונאות</c:v>
                </c:pt>
                <c:pt idx="11">
                  <c:v>שירותי תקשורת</c:v>
                </c:pt>
                <c:pt idx="12">
                  <c:v> פיננסיים וביטוח</c:v>
                </c:pt>
              </c:strCache>
            </c:strRef>
          </c:cat>
          <c:val>
            <c:numRef>
              <c:f>גיליון4!$B$2:$B$14</c:f>
              <c:numCache>
                <c:formatCode>0.0%</c:formatCode>
                <c:ptCount val="13"/>
                <c:pt idx="0">
                  <c:v>0.25647393640678029</c:v>
                </c:pt>
                <c:pt idx="1">
                  <c:v>0.10155405173878207</c:v>
                </c:pt>
                <c:pt idx="2">
                  <c:v>0.29334012252966701</c:v>
                </c:pt>
                <c:pt idx="3">
                  <c:v>-7.9353009272647435E-2</c:v>
                </c:pt>
                <c:pt idx="4">
                  <c:v>-0.10726865490225646</c:v>
                </c:pt>
                <c:pt idx="5">
                  <c:v>-4.919687156818886E-2</c:v>
                </c:pt>
                <c:pt idx="6">
                  <c:v>-0.16259767674942427</c:v>
                </c:pt>
                <c:pt idx="7">
                  <c:v>-0.2015135261482115</c:v>
                </c:pt>
                <c:pt idx="8">
                  <c:v>-0.23902402372692089</c:v>
                </c:pt>
                <c:pt idx="9">
                  <c:v>-0.25146755119639719</c:v>
                </c:pt>
                <c:pt idx="10">
                  <c:v>-0.36006037717048334</c:v>
                </c:pt>
                <c:pt idx="11">
                  <c:v>-0.40864932255073805</c:v>
                </c:pt>
                <c:pt idx="12">
                  <c:v>-0.39639535831255801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641-461E-89B2-13AD0948F34B}"/>
            </c:ext>
          </c:extLst>
        </c:ser>
        <c:ser>
          <c:idx val="1"/>
          <c:order val="1"/>
          <c:tx>
            <c:strRef>
              <c:f>גיליון4!$C$1</c:f>
              <c:strCache>
                <c:ptCount val="1"/>
                <c:pt idx="0">
                  <c:v>Benchmark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-9.9255583126551476E-3"/>
                  <c:y val="0.110599051586523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641-461E-89B2-13AD0948F34B}"/>
                </c:ext>
              </c:extLst>
            </c:dLbl>
            <c:dLbl>
              <c:idx val="4"/>
              <c:layout>
                <c:manualLayout>
                  <c:x val="-4.9627791563276041E-3"/>
                  <c:y val="0.122888077001323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641-461E-89B2-13AD0948F34B}"/>
                </c:ext>
              </c:extLst>
            </c:dLbl>
            <c:dLbl>
              <c:idx val="5"/>
              <c:layout>
                <c:manualLayout>
                  <c:x val="-4.9627791563276041E-3"/>
                  <c:y val="0.168971015162375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641-461E-89B2-13AD0948F34B}"/>
                </c:ext>
              </c:extLst>
            </c:dLbl>
            <c:dLbl>
              <c:idx val="6"/>
              <c:layout>
                <c:manualLayout>
                  <c:x val="-6.6170388751034519E-3"/>
                  <c:y val="0.208909561568619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9641-461E-89B2-13AD0948F34B}"/>
                </c:ext>
              </c:extLst>
            </c:dLbl>
            <c:dLbl>
              <c:idx val="7"/>
              <c:layout>
                <c:manualLayout>
                  <c:x val="-6.6170388751033912E-3"/>
                  <c:y val="0.239631520342653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9641-461E-89B2-13AD0948F34B}"/>
                </c:ext>
              </c:extLst>
            </c:dLbl>
            <c:dLbl>
              <c:idx val="8"/>
              <c:layout>
                <c:manualLayout>
                  <c:x val="-1.654259718775969E-3"/>
                  <c:y val="0.267281041334097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9641-461E-89B2-13AD0948F34B}"/>
                </c:ext>
              </c:extLst>
            </c:dLbl>
            <c:dLbl>
              <c:idx val="9"/>
              <c:layout>
                <c:manualLayout>
                  <c:x val="0"/>
                  <c:y val="0.273425433088904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9641-461E-89B2-13AD0948F34B}"/>
                </c:ext>
              </c:extLst>
            </c:dLbl>
            <c:dLbl>
              <c:idx val="10"/>
              <c:layout>
                <c:manualLayout>
                  <c:x val="-1.6542597187758478E-3"/>
                  <c:y val="0.279569824843711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9641-461E-89B2-13AD0948F34B}"/>
                </c:ext>
              </c:extLst>
            </c:dLbl>
            <c:dLbl>
              <c:idx val="11"/>
              <c:layout>
                <c:manualLayout>
                  <c:x val="-1.654259718775969E-3"/>
                  <c:y val="0.322580567127359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9641-461E-89B2-13AD0948F34B}"/>
                </c:ext>
              </c:extLst>
            </c:dLbl>
            <c:dLbl>
              <c:idx val="12"/>
              <c:layout>
                <c:manualLayout>
                  <c:x val="-3.3085194375516956E-3"/>
                  <c:y val="0.365591309411006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9641-461E-89B2-13AD0948F3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גיליון4!$A$2:$A$14</c:f>
              <c:strCache>
                <c:ptCount val="13"/>
                <c:pt idx="0">
                  <c:v>מו"פ</c:v>
                </c:pt>
                <c:pt idx="1">
                  <c:v>פרסום וחקר שווקים</c:v>
                </c:pt>
                <c:pt idx="2">
                  <c:v>תכנות ומחשבים </c:v>
                </c:pt>
                <c:pt idx="3">
                  <c:v> שמירה, אבטחה ונקיון</c:v>
                </c:pt>
                <c:pt idx="4">
                  <c:v>מכירה קמעונית</c:v>
                </c:pt>
                <c:pt idx="5">
                  <c:v>בינוי</c:v>
                </c:pt>
                <c:pt idx="6">
                  <c:v>מסחר סיטוני</c:v>
                </c:pt>
                <c:pt idx="7">
                  <c:v>שירותי אירוח ואוכל</c:v>
                </c:pt>
                <c:pt idx="8">
                  <c:v>שילוח והפצה</c:v>
                </c:pt>
                <c:pt idx="9">
                  <c:v>שירותי אדריכלות והנדסה</c:v>
                </c:pt>
                <c:pt idx="10">
                  <c:v>שירותי משפטיים וחשבונאות</c:v>
                </c:pt>
                <c:pt idx="11">
                  <c:v>שירותי תקשורת</c:v>
                </c:pt>
                <c:pt idx="12">
                  <c:v> פיננסיים וביטוח</c:v>
                </c:pt>
              </c:strCache>
            </c:strRef>
          </c:cat>
          <c:val>
            <c:numRef>
              <c:f>גיליון4!$C$2:$C$14</c:f>
              <c:numCache>
                <c:formatCode>0.0%</c:formatCode>
                <c:ptCount val="13"/>
                <c:pt idx="0">
                  <c:v>0.62556104676851287</c:v>
                </c:pt>
                <c:pt idx="1">
                  <c:v>0.34736642409022878</c:v>
                </c:pt>
                <c:pt idx="2">
                  <c:v>0.13211136751162145</c:v>
                </c:pt>
                <c:pt idx="3">
                  <c:v>-7.9737461053382863E-2</c:v>
                </c:pt>
                <c:pt idx="4">
                  <c:v>-0.10473757295620534</c:v>
                </c:pt>
                <c:pt idx="5">
                  <c:v>-0.18891649735397653</c:v>
                </c:pt>
                <c:pt idx="6">
                  <c:v>-0.2419637903377666</c:v>
                </c:pt>
                <c:pt idx="7">
                  <c:v>-0.30891353267453914</c:v>
                </c:pt>
                <c:pt idx="8">
                  <c:v>-0.35238122243488401</c:v>
                </c:pt>
                <c:pt idx="9">
                  <c:v>-0.37316613093526652</c:v>
                </c:pt>
                <c:pt idx="10">
                  <c:v>-0.38796836620893727</c:v>
                </c:pt>
                <c:pt idx="11">
                  <c:v>-0.45306142911284375</c:v>
                </c:pt>
                <c:pt idx="12">
                  <c:v>-0.52488796523539527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9641-461E-89B2-13AD0948F3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7996416"/>
        <c:axId val="168026880"/>
      </c:barChart>
      <c:catAx>
        <c:axId val="167996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David" panose="020E0502060401010101" pitchFamily="34" charset="-79"/>
                <a:ea typeface="+mn-ea"/>
                <a:cs typeface="David" panose="020E0502060401010101" pitchFamily="34" charset="-79"/>
              </a:defRPr>
            </a:pPr>
            <a:endParaRPr lang="en-US"/>
          </a:p>
        </c:txPr>
        <c:crossAx val="168026880"/>
        <c:crosses val="autoZero"/>
        <c:auto val="1"/>
        <c:lblAlgn val="ctr"/>
        <c:lblOffset val="100"/>
        <c:noMultiLvlLbl val="0"/>
      </c:catAx>
      <c:valAx>
        <c:axId val="168026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99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he-IL" sz="1600" b="1" i="0" baseline="0" dirty="0" smtClean="0">
                <a:effectLst/>
              </a:rPr>
              <a:t>יחס תוצר לנפש, יחס הפריון ויחס שיעור התעסוקה בין ישראל למדינות הסמן</a:t>
            </a:r>
            <a:endParaRPr lang="en-US" sz="1600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יחס תוצר לנפש</c:v>
          </c:tx>
          <c:spPr>
            <a:ln w="31750">
              <a:solidFill>
                <a:srgbClr val="00339A"/>
              </a:solidFill>
            </a:ln>
          </c:spPr>
          <c:marker>
            <c:symbol val="none"/>
          </c:marker>
          <c:dLbls>
            <c:dLbl>
              <c:idx val="45"/>
              <c:layout>
                <c:manualLayout>
                  <c:x val="-3.8381114799123216E-3"/>
                  <c:y val="3.626718264033738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0.70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19F1-4DDC-9AE8-8F5AEC1CD0A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YKN!$C$4:$AV$4</c:f>
              <c:strCache>
                <c:ptCount val="46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</c:strCache>
            </c:strRef>
          </c:cat>
          <c:val>
            <c:numRef>
              <c:f>YKN!$C$57:$AV$57</c:f>
              <c:numCache>
                <c:formatCode>General</c:formatCode>
                <c:ptCount val="46"/>
                <c:pt idx="0">
                  <c:v>0.64533875061788859</c:v>
                </c:pt>
                <c:pt idx="1">
                  <c:v>0.67524605088335321</c:v>
                </c:pt>
                <c:pt idx="2">
                  <c:v>0.70853540925289471</c:v>
                </c:pt>
                <c:pt idx="3">
                  <c:v>0.69219459731855837</c:v>
                </c:pt>
                <c:pt idx="4">
                  <c:v>0.69752972979932182</c:v>
                </c:pt>
                <c:pt idx="5">
                  <c:v>0.70649178610957986</c:v>
                </c:pt>
                <c:pt idx="6">
                  <c:v>0.67084196780107586</c:v>
                </c:pt>
                <c:pt idx="7">
                  <c:v>0.6556492322634272</c:v>
                </c:pt>
                <c:pt idx="8">
                  <c:v>0.66554830225414685</c:v>
                </c:pt>
                <c:pt idx="9">
                  <c:v>0.67005156009933109</c:v>
                </c:pt>
                <c:pt idx="10">
                  <c:v>0.65072054651485467</c:v>
                </c:pt>
                <c:pt idx="11">
                  <c:v>0.67674156911264494</c:v>
                </c:pt>
                <c:pt idx="12">
                  <c:v>0.67578688092664208</c:v>
                </c:pt>
                <c:pt idx="13">
                  <c:v>0.67467230325221594</c:v>
                </c:pt>
                <c:pt idx="14">
                  <c:v>0.65162000838770762</c:v>
                </c:pt>
                <c:pt idx="15">
                  <c:v>0.65071639931548597</c:v>
                </c:pt>
                <c:pt idx="16">
                  <c:v>0.65070247611086818</c:v>
                </c:pt>
                <c:pt idx="17">
                  <c:v>0.67283078378940342</c:v>
                </c:pt>
                <c:pt idx="18">
                  <c:v>0.66098294115140288</c:v>
                </c:pt>
                <c:pt idx="19">
                  <c:v>0.63342325783575182</c:v>
                </c:pt>
                <c:pt idx="20">
                  <c:v>0.64475830199736461</c:v>
                </c:pt>
                <c:pt idx="21">
                  <c:v>0.66612280242337707</c:v>
                </c:pt>
                <c:pt idx="22">
                  <c:v>0.6896724052811668</c:v>
                </c:pt>
                <c:pt idx="23">
                  <c:v>0.6966405511988264</c:v>
                </c:pt>
                <c:pt idx="24">
                  <c:v>0.7012078017820893</c:v>
                </c:pt>
                <c:pt idx="25">
                  <c:v>0.70119693696038854</c:v>
                </c:pt>
                <c:pt idx="26">
                  <c:v>0.70631069408477121</c:v>
                </c:pt>
                <c:pt idx="27">
                  <c:v>0.69072705473878337</c:v>
                </c:pt>
                <c:pt idx="28">
                  <c:v>0.67806775004519304</c:v>
                </c:pt>
                <c:pt idx="29">
                  <c:v>0.65652219138976287</c:v>
                </c:pt>
                <c:pt idx="30">
                  <c:v>0.6685402673816595</c:v>
                </c:pt>
                <c:pt idx="31">
                  <c:v>0.64461936986688106</c:v>
                </c:pt>
                <c:pt idx="32">
                  <c:v>0.62483510285285493</c:v>
                </c:pt>
                <c:pt idx="33">
                  <c:v>0.61625059225509993</c:v>
                </c:pt>
                <c:pt idx="34">
                  <c:v>0.61841463197544244</c:v>
                </c:pt>
                <c:pt idx="35">
                  <c:v>0.61991906145752484</c:v>
                </c:pt>
                <c:pt idx="36">
                  <c:v>0.62369437134593142</c:v>
                </c:pt>
                <c:pt idx="37">
                  <c:v>0.63291257763629449</c:v>
                </c:pt>
                <c:pt idx="38">
                  <c:v>0.64193114645031679</c:v>
                </c:pt>
                <c:pt idx="39">
                  <c:v>0.67217868036398065</c:v>
                </c:pt>
                <c:pt idx="40">
                  <c:v>0.68355553921974044</c:v>
                </c:pt>
                <c:pt idx="41">
                  <c:v>0.69567186395106917</c:v>
                </c:pt>
                <c:pt idx="42">
                  <c:v>0.70555932935365961</c:v>
                </c:pt>
                <c:pt idx="43">
                  <c:v>0.72443425918596793</c:v>
                </c:pt>
                <c:pt idx="44">
                  <c:v>0.72329415180676671</c:v>
                </c:pt>
                <c:pt idx="45">
                  <c:v>0.70429608581831649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9F1-4DDC-9AE8-8F5AEC1CD0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5956864"/>
        <c:axId val="216409984"/>
      </c:lineChart>
      <c:catAx>
        <c:axId val="2159568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700000"/>
          <a:lstStyle/>
          <a:p>
            <a:pPr>
              <a:defRPr b="1"/>
            </a:pPr>
            <a:endParaRPr lang="en-US"/>
          </a:p>
        </c:txPr>
        <c:crossAx val="216409984"/>
        <c:crosses val="autoZero"/>
        <c:auto val="1"/>
        <c:lblAlgn val="ctr"/>
        <c:lblOffset val="100"/>
        <c:noMultiLvlLbl val="0"/>
      </c:catAx>
      <c:valAx>
        <c:axId val="216409984"/>
        <c:scaling>
          <c:orientation val="minMax"/>
          <c:max val="1.1000000000000001"/>
          <c:min val="0.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2159568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he-IL" sz="1600" b="1" i="0" baseline="0" dirty="0" smtClean="0">
                <a:effectLst/>
              </a:rPr>
              <a:t>יחס תוצר לנפש, יחס הפריון ויחס שיעור התעסוקה בין ישראל למדינות הסמן</a:t>
            </a:r>
            <a:endParaRPr lang="en-US" sz="1600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יחס תוצר לנפש</c:v>
          </c:tx>
          <c:spPr>
            <a:ln w="31750">
              <a:solidFill>
                <a:srgbClr val="00339A"/>
              </a:solidFill>
            </a:ln>
          </c:spPr>
          <c:marker>
            <c:symbol val="none"/>
          </c:marker>
          <c:dLbls>
            <c:dLbl>
              <c:idx val="45"/>
              <c:layout>
                <c:manualLayout>
                  <c:x val="-3.8381114799123216E-3"/>
                  <c:y val="3.626718264033738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0.70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19F1-4DDC-9AE8-8F5AEC1CD0A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YKN!$C$4:$AV$4</c:f>
              <c:strCache>
                <c:ptCount val="46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</c:strCache>
            </c:strRef>
          </c:cat>
          <c:val>
            <c:numRef>
              <c:f>YKN!$C$57:$AV$57</c:f>
              <c:numCache>
                <c:formatCode>General</c:formatCode>
                <c:ptCount val="46"/>
                <c:pt idx="0">
                  <c:v>0.64533875061788859</c:v>
                </c:pt>
                <c:pt idx="1">
                  <c:v>0.67524605088335321</c:v>
                </c:pt>
                <c:pt idx="2">
                  <c:v>0.70853540925289471</c:v>
                </c:pt>
                <c:pt idx="3">
                  <c:v>0.69219459731855837</c:v>
                </c:pt>
                <c:pt idx="4">
                  <c:v>0.69752972979932182</c:v>
                </c:pt>
                <c:pt idx="5">
                  <c:v>0.70649178610957986</c:v>
                </c:pt>
                <c:pt idx="6">
                  <c:v>0.67084196780107586</c:v>
                </c:pt>
                <c:pt idx="7">
                  <c:v>0.6556492322634272</c:v>
                </c:pt>
                <c:pt idx="8">
                  <c:v>0.66554830225414685</c:v>
                </c:pt>
                <c:pt idx="9">
                  <c:v>0.67005156009933109</c:v>
                </c:pt>
                <c:pt idx="10">
                  <c:v>0.65072054651485467</c:v>
                </c:pt>
                <c:pt idx="11">
                  <c:v>0.67674156911264494</c:v>
                </c:pt>
                <c:pt idx="12">
                  <c:v>0.67578688092664208</c:v>
                </c:pt>
                <c:pt idx="13">
                  <c:v>0.67467230325221594</c:v>
                </c:pt>
                <c:pt idx="14">
                  <c:v>0.65162000838770762</c:v>
                </c:pt>
                <c:pt idx="15">
                  <c:v>0.65071639931548597</c:v>
                </c:pt>
                <c:pt idx="16">
                  <c:v>0.65070247611086818</c:v>
                </c:pt>
                <c:pt idx="17">
                  <c:v>0.67283078378940342</c:v>
                </c:pt>
                <c:pt idx="18">
                  <c:v>0.66098294115140288</c:v>
                </c:pt>
                <c:pt idx="19">
                  <c:v>0.63342325783575182</c:v>
                </c:pt>
                <c:pt idx="20">
                  <c:v>0.64475830199736461</c:v>
                </c:pt>
                <c:pt idx="21">
                  <c:v>0.66612280242337707</c:v>
                </c:pt>
                <c:pt idx="22">
                  <c:v>0.6896724052811668</c:v>
                </c:pt>
                <c:pt idx="23">
                  <c:v>0.6966405511988264</c:v>
                </c:pt>
                <c:pt idx="24">
                  <c:v>0.7012078017820893</c:v>
                </c:pt>
                <c:pt idx="25">
                  <c:v>0.70119693696038854</c:v>
                </c:pt>
                <c:pt idx="26">
                  <c:v>0.70631069408477121</c:v>
                </c:pt>
                <c:pt idx="27">
                  <c:v>0.69072705473878337</c:v>
                </c:pt>
                <c:pt idx="28">
                  <c:v>0.67806775004519304</c:v>
                </c:pt>
                <c:pt idx="29">
                  <c:v>0.65652219138976287</c:v>
                </c:pt>
                <c:pt idx="30">
                  <c:v>0.6685402673816595</c:v>
                </c:pt>
                <c:pt idx="31">
                  <c:v>0.64461936986688106</c:v>
                </c:pt>
                <c:pt idx="32">
                  <c:v>0.62483510285285493</c:v>
                </c:pt>
                <c:pt idx="33">
                  <c:v>0.61625059225509993</c:v>
                </c:pt>
                <c:pt idx="34">
                  <c:v>0.61841463197544244</c:v>
                </c:pt>
                <c:pt idx="35">
                  <c:v>0.61991906145752484</c:v>
                </c:pt>
                <c:pt idx="36">
                  <c:v>0.62369437134593142</c:v>
                </c:pt>
                <c:pt idx="37">
                  <c:v>0.63291257763629449</c:v>
                </c:pt>
                <c:pt idx="38">
                  <c:v>0.64193114645031679</c:v>
                </c:pt>
                <c:pt idx="39">
                  <c:v>0.67217868036398065</c:v>
                </c:pt>
                <c:pt idx="40">
                  <c:v>0.68355553921974044</c:v>
                </c:pt>
                <c:pt idx="41">
                  <c:v>0.69567186395106917</c:v>
                </c:pt>
                <c:pt idx="42">
                  <c:v>0.70555932935365961</c:v>
                </c:pt>
                <c:pt idx="43">
                  <c:v>0.72443425918596793</c:v>
                </c:pt>
                <c:pt idx="44">
                  <c:v>0.72329415180676671</c:v>
                </c:pt>
                <c:pt idx="45">
                  <c:v>0.70429608581831649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9F1-4DDC-9AE8-8F5AEC1CD0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7063424"/>
        <c:axId val="217064960"/>
      </c:lineChart>
      <c:catAx>
        <c:axId val="2170634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700000"/>
          <a:lstStyle/>
          <a:p>
            <a:pPr>
              <a:defRPr b="1"/>
            </a:pPr>
            <a:endParaRPr lang="en-US"/>
          </a:p>
        </c:txPr>
        <c:crossAx val="217064960"/>
        <c:crosses val="autoZero"/>
        <c:auto val="1"/>
        <c:lblAlgn val="ctr"/>
        <c:lblOffset val="100"/>
        <c:noMultiLvlLbl val="0"/>
      </c:catAx>
      <c:valAx>
        <c:axId val="217064960"/>
        <c:scaling>
          <c:orientation val="minMax"/>
          <c:max val="1.1000000000000001"/>
          <c:min val="0.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2170634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he-IL" sz="1600" b="1" i="0" baseline="0" dirty="0" smtClean="0">
                <a:effectLst/>
              </a:rPr>
              <a:t>יחס תוצר לנפש, יחס הפריון ויחס שיעור התעסוקה בין ישראל למדינות הסמן</a:t>
            </a:r>
            <a:endParaRPr lang="en-US" sz="1600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יחס תוצר לנפש</c:v>
          </c:tx>
          <c:spPr>
            <a:ln w="31750">
              <a:solidFill>
                <a:srgbClr val="00339A"/>
              </a:solidFill>
            </a:ln>
          </c:spPr>
          <c:marker>
            <c:symbol val="none"/>
          </c:marker>
          <c:dLbls>
            <c:dLbl>
              <c:idx val="45"/>
              <c:layout>
                <c:manualLayout>
                  <c:x val="-3.8381114799123216E-3"/>
                  <c:y val="3.626718264033738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0.70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29EE-42DF-BDAA-9E0EAFBD221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YKN!$C$4:$AV$4</c:f>
              <c:strCache>
                <c:ptCount val="46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</c:strCache>
            </c:strRef>
          </c:cat>
          <c:val>
            <c:numRef>
              <c:f>YKN!$C$57:$AV$57</c:f>
              <c:numCache>
                <c:formatCode>General</c:formatCode>
                <c:ptCount val="46"/>
                <c:pt idx="0">
                  <c:v>0.64533875061788859</c:v>
                </c:pt>
                <c:pt idx="1">
                  <c:v>0.67524605088335321</c:v>
                </c:pt>
                <c:pt idx="2">
                  <c:v>0.70853540925289471</c:v>
                </c:pt>
                <c:pt idx="3">
                  <c:v>0.69219459731855837</c:v>
                </c:pt>
                <c:pt idx="4">
                  <c:v>0.69752972979932182</c:v>
                </c:pt>
                <c:pt idx="5">
                  <c:v>0.70649178610957986</c:v>
                </c:pt>
                <c:pt idx="6">
                  <c:v>0.67084196780107586</c:v>
                </c:pt>
                <c:pt idx="7">
                  <c:v>0.6556492322634272</c:v>
                </c:pt>
                <c:pt idx="8">
                  <c:v>0.66554830225414685</c:v>
                </c:pt>
                <c:pt idx="9">
                  <c:v>0.67005156009933109</c:v>
                </c:pt>
                <c:pt idx="10">
                  <c:v>0.65072054651485467</c:v>
                </c:pt>
                <c:pt idx="11">
                  <c:v>0.67674156911264494</c:v>
                </c:pt>
                <c:pt idx="12">
                  <c:v>0.67578688092664208</c:v>
                </c:pt>
                <c:pt idx="13">
                  <c:v>0.67467230325221594</c:v>
                </c:pt>
                <c:pt idx="14">
                  <c:v>0.65162000838770762</c:v>
                </c:pt>
                <c:pt idx="15">
                  <c:v>0.65071639931548597</c:v>
                </c:pt>
                <c:pt idx="16">
                  <c:v>0.65070247611086818</c:v>
                </c:pt>
                <c:pt idx="17">
                  <c:v>0.67283078378940342</c:v>
                </c:pt>
                <c:pt idx="18">
                  <c:v>0.66098294115140288</c:v>
                </c:pt>
                <c:pt idx="19">
                  <c:v>0.63342325783575182</c:v>
                </c:pt>
                <c:pt idx="20">
                  <c:v>0.64475830199736461</c:v>
                </c:pt>
                <c:pt idx="21">
                  <c:v>0.66612280242337707</c:v>
                </c:pt>
                <c:pt idx="22">
                  <c:v>0.6896724052811668</c:v>
                </c:pt>
                <c:pt idx="23">
                  <c:v>0.6966405511988264</c:v>
                </c:pt>
                <c:pt idx="24">
                  <c:v>0.7012078017820893</c:v>
                </c:pt>
                <c:pt idx="25">
                  <c:v>0.70119693696038854</c:v>
                </c:pt>
                <c:pt idx="26">
                  <c:v>0.70631069408477121</c:v>
                </c:pt>
                <c:pt idx="27">
                  <c:v>0.69072705473878337</c:v>
                </c:pt>
                <c:pt idx="28">
                  <c:v>0.67806775004519304</c:v>
                </c:pt>
                <c:pt idx="29">
                  <c:v>0.65652219138976287</c:v>
                </c:pt>
                <c:pt idx="30">
                  <c:v>0.6685402673816595</c:v>
                </c:pt>
                <c:pt idx="31">
                  <c:v>0.64461936986688106</c:v>
                </c:pt>
                <c:pt idx="32">
                  <c:v>0.62483510285285493</c:v>
                </c:pt>
                <c:pt idx="33">
                  <c:v>0.61625059225509993</c:v>
                </c:pt>
                <c:pt idx="34">
                  <c:v>0.61841463197544244</c:v>
                </c:pt>
                <c:pt idx="35">
                  <c:v>0.61991906145752484</c:v>
                </c:pt>
                <c:pt idx="36">
                  <c:v>0.62369437134593142</c:v>
                </c:pt>
                <c:pt idx="37">
                  <c:v>0.63291257763629449</c:v>
                </c:pt>
                <c:pt idx="38">
                  <c:v>0.64193114645031679</c:v>
                </c:pt>
                <c:pt idx="39">
                  <c:v>0.67217868036398065</c:v>
                </c:pt>
                <c:pt idx="40">
                  <c:v>0.68355553921974044</c:v>
                </c:pt>
                <c:pt idx="41">
                  <c:v>0.69567186395106917</c:v>
                </c:pt>
                <c:pt idx="42">
                  <c:v>0.70555932935365961</c:v>
                </c:pt>
                <c:pt idx="43">
                  <c:v>0.72443425918596793</c:v>
                </c:pt>
                <c:pt idx="44">
                  <c:v>0.72329415180676671</c:v>
                </c:pt>
                <c:pt idx="45">
                  <c:v>0.70429608581831649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29EE-42DF-BDAA-9E0EAFBD221E}"/>
            </c:ext>
          </c:extLst>
        </c:ser>
        <c:ser>
          <c:idx val="2"/>
          <c:order val="1"/>
          <c:tx>
            <c:v>יחס שיעור התעסוקה</c:v>
          </c:tx>
          <c:spPr>
            <a:ln w="31750">
              <a:solidFill>
                <a:srgbClr val="075D22"/>
              </a:solidFill>
            </a:ln>
          </c:spPr>
          <c:marker>
            <c:symbol val="none"/>
          </c:marker>
          <c:dLbls>
            <c:dLbl>
              <c:idx val="45"/>
              <c:layout>
                <c:manualLayout>
                  <c:x val="-7.6762229598246433E-3"/>
                  <c:y val="-3.626749994129932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0.99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29EE-42DF-BDAA-9E0EAFBD221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YKN!$C$4:$AV$4</c:f>
              <c:strCache>
                <c:ptCount val="46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</c:strCache>
            </c:strRef>
          </c:cat>
          <c:val>
            <c:numRef>
              <c:f>YKN!$C$59:$AV$59</c:f>
              <c:numCache>
                <c:formatCode>General</c:formatCode>
                <c:ptCount val="46"/>
                <c:pt idx="0">
                  <c:v>0.81306154908515205</c:v>
                </c:pt>
                <c:pt idx="1">
                  <c:v>0.81559390751495286</c:v>
                </c:pt>
                <c:pt idx="2">
                  <c:v>0.83299516501694071</c:v>
                </c:pt>
                <c:pt idx="3">
                  <c:v>0.84115061888207177</c:v>
                </c:pt>
                <c:pt idx="4">
                  <c:v>0.82013313561768231</c:v>
                </c:pt>
                <c:pt idx="5">
                  <c:v>0.82763234637159711</c:v>
                </c:pt>
                <c:pt idx="6">
                  <c:v>0.82755819194508773</c:v>
                </c:pt>
                <c:pt idx="7">
                  <c:v>0.83993823208393037</c:v>
                </c:pt>
                <c:pt idx="8">
                  <c:v>0.86013373968661255</c:v>
                </c:pt>
                <c:pt idx="9">
                  <c:v>0.84818335898642161</c:v>
                </c:pt>
                <c:pt idx="10">
                  <c:v>0.8308404503900606</c:v>
                </c:pt>
                <c:pt idx="11">
                  <c:v>0.84097101287521048</c:v>
                </c:pt>
                <c:pt idx="12">
                  <c:v>0.84939714389709353</c:v>
                </c:pt>
                <c:pt idx="13">
                  <c:v>0.8689268623600197</c:v>
                </c:pt>
                <c:pt idx="14">
                  <c:v>0.8651326642269257</c:v>
                </c:pt>
                <c:pt idx="15">
                  <c:v>0.84841579526634159</c:v>
                </c:pt>
                <c:pt idx="16">
                  <c:v>0.84115485429560211</c:v>
                </c:pt>
                <c:pt idx="17">
                  <c:v>0.84739360167917088</c:v>
                </c:pt>
                <c:pt idx="18">
                  <c:v>0.85397370804536954</c:v>
                </c:pt>
                <c:pt idx="19">
                  <c:v>0.83253451989003147</c:v>
                </c:pt>
                <c:pt idx="20">
                  <c:v>0.81988867387733033</c:v>
                </c:pt>
                <c:pt idx="21">
                  <c:v>0.84005721585922288</c:v>
                </c:pt>
                <c:pt idx="22">
                  <c:v>0.86852868825425189</c:v>
                </c:pt>
                <c:pt idx="23">
                  <c:v>0.89678569363520821</c:v>
                </c:pt>
                <c:pt idx="24">
                  <c:v>0.92629000204331757</c:v>
                </c:pt>
                <c:pt idx="25">
                  <c:v>0.94142529484067783</c:v>
                </c:pt>
                <c:pt idx="26">
                  <c:v>0.94907731480632407</c:v>
                </c:pt>
                <c:pt idx="27">
                  <c:v>0.93671957901965486</c:v>
                </c:pt>
                <c:pt idx="28">
                  <c:v>0.92140857887032834</c:v>
                </c:pt>
                <c:pt idx="29">
                  <c:v>0.90981407711425832</c:v>
                </c:pt>
                <c:pt idx="30">
                  <c:v>0.90793981733900231</c:v>
                </c:pt>
                <c:pt idx="31">
                  <c:v>0.88554941630766137</c:v>
                </c:pt>
                <c:pt idx="32">
                  <c:v>0.87590899292020974</c:v>
                </c:pt>
                <c:pt idx="33">
                  <c:v>0.87528277442128355</c:v>
                </c:pt>
                <c:pt idx="34">
                  <c:v>0.87694399501607645</c:v>
                </c:pt>
                <c:pt idx="35">
                  <c:v>0.88407664265853081</c:v>
                </c:pt>
                <c:pt idx="36">
                  <c:v>0.87908081863274279</c:v>
                </c:pt>
                <c:pt idx="37">
                  <c:v>0.88421944773099759</c:v>
                </c:pt>
                <c:pt idx="38">
                  <c:v>0.8927431071493197</c:v>
                </c:pt>
                <c:pt idx="39">
                  <c:v>0.91691931172447128</c:v>
                </c:pt>
                <c:pt idx="40">
                  <c:v>0.93695679470525628</c:v>
                </c:pt>
                <c:pt idx="41">
                  <c:v>0.94225957777711677</c:v>
                </c:pt>
                <c:pt idx="42">
                  <c:v>0.96475021527852833</c:v>
                </c:pt>
                <c:pt idx="43">
                  <c:v>0.97804715081435112</c:v>
                </c:pt>
                <c:pt idx="44">
                  <c:v>0.98697418681927795</c:v>
                </c:pt>
                <c:pt idx="45">
                  <c:v>0.98592477992965777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29EE-42DF-BDAA-9E0EAFBD22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4247808"/>
        <c:axId val="224249344"/>
      </c:lineChart>
      <c:catAx>
        <c:axId val="2242478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700000"/>
          <a:lstStyle/>
          <a:p>
            <a:pPr>
              <a:defRPr b="1"/>
            </a:pPr>
            <a:endParaRPr lang="en-US"/>
          </a:p>
        </c:txPr>
        <c:crossAx val="224249344"/>
        <c:crosses val="autoZero"/>
        <c:auto val="1"/>
        <c:lblAlgn val="ctr"/>
        <c:lblOffset val="100"/>
        <c:noMultiLvlLbl val="0"/>
      </c:catAx>
      <c:valAx>
        <c:axId val="224249344"/>
        <c:scaling>
          <c:orientation val="minMax"/>
          <c:max val="1.1000000000000001"/>
          <c:min val="0.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2242478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he-IL" sz="1600" b="1" i="0" baseline="0" dirty="0" smtClean="0">
                <a:effectLst/>
              </a:rPr>
              <a:t>יחס תוצר לנפש, יחס הפריון ויחס שיעור התעסוקה בין ישראל למדינות הסמן</a:t>
            </a:r>
            <a:endParaRPr lang="en-US" sz="1600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יחס תוצר לנפש</c:v>
          </c:tx>
          <c:spPr>
            <a:ln w="31750">
              <a:solidFill>
                <a:srgbClr val="00339A"/>
              </a:solidFill>
            </a:ln>
          </c:spPr>
          <c:marker>
            <c:symbol val="none"/>
          </c:marker>
          <c:dLbls>
            <c:dLbl>
              <c:idx val="45"/>
              <c:layout>
                <c:manualLayout>
                  <c:x val="-3.8381114799123216E-3"/>
                  <c:y val="3.626718264033738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0.70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32F3-4E73-A395-79FC819A7D6C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YKN!$C$4:$AV$4</c:f>
              <c:strCache>
                <c:ptCount val="46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</c:strCache>
            </c:strRef>
          </c:cat>
          <c:val>
            <c:numRef>
              <c:f>YKN!$C$57:$AV$57</c:f>
              <c:numCache>
                <c:formatCode>General</c:formatCode>
                <c:ptCount val="46"/>
                <c:pt idx="0">
                  <c:v>0.64533875061788859</c:v>
                </c:pt>
                <c:pt idx="1">
                  <c:v>0.67524605088335321</c:v>
                </c:pt>
                <c:pt idx="2">
                  <c:v>0.70853540925289471</c:v>
                </c:pt>
                <c:pt idx="3">
                  <c:v>0.69219459731855837</c:v>
                </c:pt>
                <c:pt idx="4">
                  <c:v>0.69752972979932182</c:v>
                </c:pt>
                <c:pt idx="5">
                  <c:v>0.70649178610957986</c:v>
                </c:pt>
                <c:pt idx="6">
                  <c:v>0.67084196780107586</c:v>
                </c:pt>
                <c:pt idx="7">
                  <c:v>0.6556492322634272</c:v>
                </c:pt>
                <c:pt idx="8">
                  <c:v>0.66554830225414685</c:v>
                </c:pt>
                <c:pt idx="9">
                  <c:v>0.67005156009933109</c:v>
                </c:pt>
                <c:pt idx="10">
                  <c:v>0.65072054651485467</c:v>
                </c:pt>
                <c:pt idx="11">
                  <c:v>0.67674156911264494</c:v>
                </c:pt>
                <c:pt idx="12">
                  <c:v>0.67578688092664208</c:v>
                </c:pt>
                <c:pt idx="13">
                  <c:v>0.67467230325221594</c:v>
                </c:pt>
                <c:pt idx="14">
                  <c:v>0.65162000838770762</c:v>
                </c:pt>
                <c:pt idx="15">
                  <c:v>0.65071639931548597</c:v>
                </c:pt>
                <c:pt idx="16">
                  <c:v>0.65070247611086818</c:v>
                </c:pt>
                <c:pt idx="17">
                  <c:v>0.67283078378940342</c:v>
                </c:pt>
                <c:pt idx="18">
                  <c:v>0.66098294115140288</c:v>
                </c:pt>
                <c:pt idx="19">
                  <c:v>0.63342325783575182</c:v>
                </c:pt>
                <c:pt idx="20">
                  <c:v>0.64475830199736461</c:v>
                </c:pt>
                <c:pt idx="21">
                  <c:v>0.66612280242337707</c:v>
                </c:pt>
                <c:pt idx="22">
                  <c:v>0.6896724052811668</c:v>
                </c:pt>
                <c:pt idx="23">
                  <c:v>0.6966405511988264</c:v>
                </c:pt>
                <c:pt idx="24">
                  <c:v>0.7012078017820893</c:v>
                </c:pt>
                <c:pt idx="25">
                  <c:v>0.70119693696038854</c:v>
                </c:pt>
                <c:pt idx="26">
                  <c:v>0.70631069408477121</c:v>
                </c:pt>
                <c:pt idx="27">
                  <c:v>0.69072705473878337</c:v>
                </c:pt>
                <c:pt idx="28">
                  <c:v>0.67806775004519304</c:v>
                </c:pt>
                <c:pt idx="29">
                  <c:v>0.65652219138976287</c:v>
                </c:pt>
                <c:pt idx="30">
                  <c:v>0.6685402673816595</c:v>
                </c:pt>
                <c:pt idx="31">
                  <c:v>0.64461936986688106</c:v>
                </c:pt>
                <c:pt idx="32">
                  <c:v>0.62483510285285493</c:v>
                </c:pt>
                <c:pt idx="33">
                  <c:v>0.61625059225509993</c:v>
                </c:pt>
                <c:pt idx="34">
                  <c:v>0.61841463197544244</c:v>
                </c:pt>
                <c:pt idx="35">
                  <c:v>0.61991906145752484</c:v>
                </c:pt>
                <c:pt idx="36">
                  <c:v>0.62369437134593142</c:v>
                </c:pt>
                <c:pt idx="37">
                  <c:v>0.63291257763629449</c:v>
                </c:pt>
                <c:pt idx="38">
                  <c:v>0.64193114645031679</c:v>
                </c:pt>
                <c:pt idx="39">
                  <c:v>0.67217868036398065</c:v>
                </c:pt>
                <c:pt idx="40">
                  <c:v>0.68355553921974044</c:v>
                </c:pt>
                <c:pt idx="41">
                  <c:v>0.69567186395106917</c:v>
                </c:pt>
                <c:pt idx="42">
                  <c:v>0.70555932935365961</c:v>
                </c:pt>
                <c:pt idx="43">
                  <c:v>0.72443425918596793</c:v>
                </c:pt>
                <c:pt idx="44">
                  <c:v>0.72329415180676671</c:v>
                </c:pt>
                <c:pt idx="45">
                  <c:v>0.70429608581831649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2F3-4E73-A395-79FC819A7D6C}"/>
            </c:ext>
          </c:extLst>
        </c:ser>
        <c:ser>
          <c:idx val="1"/>
          <c:order val="1"/>
          <c:tx>
            <c:v>יחס תוצר לעובד</c:v>
          </c:tx>
          <c:spPr>
            <a:ln w="31750"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45"/>
              <c:layout>
                <c:manualLayout>
                  <c:x val="-3.8381114799123216E-3"/>
                  <c:y val="-5.641611101979886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0.71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32F3-4E73-A395-79FC819A7D6C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YKN!$C$4:$AV$4</c:f>
              <c:strCache>
                <c:ptCount val="46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</c:strCache>
            </c:strRef>
          </c:cat>
          <c:val>
            <c:numRef>
              <c:f>YKN!$C$58:$AV$58</c:f>
              <c:numCache>
                <c:formatCode>General</c:formatCode>
                <c:ptCount val="46"/>
                <c:pt idx="0">
                  <c:v>0.79371451195056097</c:v>
                </c:pt>
                <c:pt idx="1">
                  <c:v>0.82791943963972447</c:v>
                </c:pt>
                <c:pt idx="2">
                  <c:v>0.85058766126029717</c:v>
                </c:pt>
                <c:pt idx="3">
                  <c:v>0.82291397257546706</c:v>
                </c:pt>
                <c:pt idx="4">
                  <c:v>0.85050792305078382</c:v>
                </c:pt>
                <c:pt idx="5">
                  <c:v>0.85362998341823326</c:v>
                </c:pt>
                <c:pt idx="6">
                  <c:v>0.81062815199053617</c:v>
                </c:pt>
                <c:pt idx="7">
                  <c:v>0.78059219978203309</c:v>
                </c:pt>
                <c:pt idx="8">
                  <c:v>0.7737730442903421</c:v>
                </c:pt>
                <c:pt idx="9">
                  <c:v>0.78998432709177657</c:v>
                </c:pt>
                <c:pt idx="10">
                  <c:v>0.78320758962729387</c:v>
                </c:pt>
                <c:pt idx="11">
                  <c:v>0.80471450115613519</c:v>
                </c:pt>
                <c:pt idx="12">
                  <c:v>0.79560766807630701</c:v>
                </c:pt>
                <c:pt idx="13">
                  <c:v>0.77644314208424259</c:v>
                </c:pt>
                <c:pt idx="14">
                  <c:v>0.75320241083486206</c:v>
                </c:pt>
                <c:pt idx="15">
                  <c:v>0.76697817620334119</c:v>
                </c:pt>
                <c:pt idx="16">
                  <c:v>0.77358226346536152</c:v>
                </c:pt>
                <c:pt idx="17">
                  <c:v>0.79400031160978957</c:v>
                </c:pt>
                <c:pt idx="18">
                  <c:v>0.77400853787911505</c:v>
                </c:pt>
                <c:pt idx="19">
                  <c:v>0.76083722981170776</c:v>
                </c:pt>
                <c:pt idx="20">
                  <c:v>0.78639737630261697</c:v>
                </c:pt>
                <c:pt idx="21">
                  <c:v>0.79294932517430605</c:v>
                </c:pt>
                <c:pt idx="22">
                  <c:v>0.79406980403538852</c:v>
                </c:pt>
                <c:pt idx="23">
                  <c:v>0.77681942981820562</c:v>
                </c:pt>
                <c:pt idx="24">
                  <c:v>0.75700676919246035</c:v>
                </c:pt>
                <c:pt idx="25">
                  <c:v>0.74482483188329418</c:v>
                </c:pt>
                <c:pt idx="26">
                  <c:v>0.74420775111341309</c:v>
                </c:pt>
                <c:pt idx="27">
                  <c:v>0.73738936412718037</c:v>
                </c:pt>
                <c:pt idx="28">
                  <c:v>0.73590344782389827</c:v>
                </c:pt>
                <c:pt idx="29">
                  <c:v>0.72160038836958329</c:v>
                </c:pt>
                <c:pt idx="30">
                  <c:v>0.73632663158338274</c:v>
                </c:pt>
                <c:pt idx="31">
                  <c:v>0.72793156202919862</c:v>
                </c:pt>
                <c:pt idx="32">
                  <c:v>0.71335619100073999</c:v>
                </c:pt>
                <c:pt idx="33">
                  <c:v>0.70405885990678885</c:v>
                </c:pt>
                <c:pt idx="34">
                  <c:v>0.7051928463962005</c:v>
                </c:pt>
                <c:pt idx="35">
                  <c:v>0.70120511225514282</c:v>
                </c:pt>
                <c:pt idx="36">
                  <c:v>0.70948467777510993</c:v>
                </c:pt>
                <c:pt idx="37">
                  <c:v>0.71578676454178469</c:v>
                </c:pt>
                <c:pt idx="38">
                  <c:v>0.71905472168820417</c:v>
                </c:pt>
                <c:pt idx="39">
                  <c:v>0.73308378585657541</c:v>
                </c:pt>
                <c:pt idx="40">
                  <c:v>0.72954862282072497</c:v>
                </c:pt>
                <c:pt idx="41">
                  <c:v>0.73830171680740841</c:v>
                </c:pt>
                <c:pt idx="42">
                  <c:v>0.73133886697289918</c:v>
                </c:pt>
                <c:pt idx="43">
                  <c:v>0.74069461639224898</c:v>
                </c:pt>
                <c:pt idx="44">
                  <c:v>0.73283998858949595</c:v>
                </c:pt>
                <c:pt idx="45">
                  <c:v>0.71435072954405854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32F3-4E73-A395-79FC819A7D6C}"/>
            </c:ext>
          </c:extLst>
        </c:ser>
        <c:ser>
          <c:idx val="2"/>
          <c:order val="2"/>
          <c:tx>
            <c:v>יחס שיעור התעסוקה</c:v>
          </c:tx>
          <c:spPr>
            <a:ln w="31750">
              <a:solidFill>
                <a:srgbClr val="075D22"/>
              </a:solidFill>
            </a:ln>
          </c:spPr>
          <c:marker>
            <c:symbol val="none"/>
          </c:marker>
          <c:dLbls>
            <c:dLbl>
              <c:idx val="45"/>
              <c:layout>
                <c:manualLayout>
                  <c:x val="-7.6762229598246433E-3"/>
                  <c:y val="-3.626749994129932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0.99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32F3-4E73-A395-79FC819A7D6C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YKN!$C$4:$AV$4</c:f>
              <c:strCache>
                <c:ptCount val="46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  <c:pt idx="45">
                  <c:v>2015</c:v>
                </c:pt>
              </c:strCache>
            </c:strRef>
          </c:cat>
          <c:val>
            <c:numRef>
              <c:f>YKN!$C$59:$AV$59</c:f>
              <c:numCache>
                <c:formatCode>General</c:formatCode>
                <c:ptCount val="46"/>
                <c:pt idx="0">
                  <c:v>0.81306154908515205</c:v>
                </c:pt>
                <c:pt idx="1">
                  <c:v>0.81559390751495286</c:v>
                </c:pt>
                <c:pt idx="2">
                  <c:v>0.83299516501694071</c:v>
                </c:pt>
                <c:pt idx="3">
                  <c:v>0.84115061888207177</c:v>
                </c:pt>
                <c:pt idx="4">
                  <c:v>0.82013313561768231</c:v>
                </c:pt>
                <c:pt idx="5">
                  <c:v>0.82763234637159711</c:v>
                </c:pt>
                <c:pt idx="6">
                  <c:v>0.82755819194508773</c:v>
                </c:pt>
                <c:pt idx="7">
                  <c:v>0.83993823208393037</c:v>
                </c:pt>
                <c:pt idx="8">
                  <c:v>0.86013373968661255</c:v>
                </c:pt>
                <c:pt idx="9">
                  <c:v>0.84818335898642161</c:v>
                </c:pt>
                <c:pt idx="10">
                  <c:v>0.8308404503900606</c:v>
                </c:pt>
                <c:pt idx="11">
                  <c:v>0.84097101287521048</c:v>
                </c:pt>
                <c:pt idx="12">
                  <c:v>0.84939714389709353</c:v>
                </c:pt>
                <c:pt idx="13">
                  <c:v>0.8689268623600197</c:v>
                </c:pt>
                <c:pt idx="14">
                  <c:v>0.8651326642269257</c:v>
                </c:pt>
                <c:pt idx="15">
                  <c:v>0.84841579526634159</c:v>
                </c:pt>
                <c:pt idx="16">
                  <c:v>0.84115485429560211</c:v>
                </c:pt>
                <c:pt idx="17">
                  <c:v>0.84739360167917088</c:v>
                </c:pt>
                <c:pt idx="18">
                  <c:v>0.85397370804536954</c:v>
                </c:pt>
                <c:pt idx="19">
                  <c:v>0.83253451989003147</c:v>
                </c:pt>
                <c:pt idx="20">
                  <c:v>0.81988867387733033</c:v>
                </c:pt>
                <c:pt idx="21">
                  <c:v>0.84005721585922288</c:v>
                </c:pt>
                <c:pt idx="22">
                  <c:v>0.86852868825425189</c:v>
                </c:pt>
                <c:pt idx="23">
                  <c:v>0.89678569363520821</c:v>
                </c:pt>
                <c:pt idx="24">
                  <c:v>0.92629000204331757</c:v>
                </c:pt>
                <c:pt idx="25">
                  <c:v>0.94142529484067783</c:v>
                </c:pt>
                <c:pt idx="26">
                  <c:v>0.94907731480632407</c:v>
                </c:pt>
                <c:pt idx="27">
                  <c:v>0.93671957901965486</c:v>
                </c:pt>
                <c:pt idx="28">
                  <c:v>0.92140857887032834</c:v>
                </c:pt>
                <c:pt idx="29">
                  <c:v>0.90981407711425832</c:v>
                </c:pt>
                <c:pt idx="30">
                  <c:v>0.90793981733900231</c:v>
                </c:pt>
                <c:pt idx="31">
                  <c:v>0.88554941630766137</c:v>
                </c:pt>
                <c:pt idx="32">
                  <c:v>0.87590899292020974</c:v>
                </c:pt>
                <c:pt idx="33">
                  <c:v>0.87528277442128355</c:v>
                </c:pt>
                <c:pt idx="34">
                  <c:v>0.87694399501607645</c:v>
                </c:pt>
                <c:pt idx="35">
                  <c:v>0.88407664265853081</c:v>
                </c:pt>
                <c:pt idx="36">
                  <c:v>0.87908081863274279</c:v>
                </c:pt>
                <c:pt idx="37">
                  <c:v>0.88421944773099759</c:v>
                </c:pt>
                <c:pt idx="38">
                  <c:v>0.8927431071493197</c:v>
                </c:pt>
                <c:pt idx="39">
                  <c:v>0.91691931172447128</c:v>
                </c:pt>
                <c:pt idx="40">
                  <c:v>0.93695679470525628</c:v>
                </c:pt>
                <c:pt idx="41">
                  <c:v>0.94225957777711677</c:v>
                </c:pt>
                <c:pt idx="42">
                  <c:v>0.96475021527852833</c:v>
                </c:pt>
                <c:pt idx="43">
                  <c:v>0.97804715081435112</c:v>
                </c:pt>
                <c:pt idx="44">
                  <c:v>0.98697418681927795</c:v>
                </c:pt>
                <c:pt idx="45">
                  <c:v>0.98592477992965777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32F3-4E73-A395-79FC819A7D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4434816"/>
        <c:axId val="224444800"/>
      </c:lineChart>
      <c:catAx>
        <c:axId val="2244348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700000"/>
          <a:lstStyle/>
          <a:p>
            <a:pPr>
              <a:defRPr b="1"/>
            </a:pPr>
            <a:endParaRPr lang="en-US"/>
          </a:p>
        </c:txPr>
        <c:crossAx val="224444800"/>
        <c:crosses val="autoZero"/>
        <c:auto val="1"/>
        <c:lblAlgn val="ctr"/>
        <c:lblOffset val="100"/>
        <c:noMultiLvlLbl val="0"/>
      </c:catAx>
      <c:valAx>
        <c:axId val="224444800"/>
        <c:scaling>
          <c:orientation val="minMax"/>
          <c:min val="0.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2244348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1">
              <a:defRPr/>
            </a:pPr>
            <a:r>
              <a:rPr lang="he-IL" sz="1800" b="1" i="0" baseline="0">
                <a:effectLst/>
              </a:rPr>
              <a:t>תוצר לשעת עבודה בתעשייה ובשירותים (ללא מידע ותקשורת)</a:t>
            </a:r>
          </a:p>
          <a:p>
            <a:pPr algn="ctr" rtl="1">
              <a:defRPr/>
            </a:pPr>
            <a:r>
              <a:rPr lang="he-IL" sz="1600" b="0" i="0" baseline="0">
                <a:effectLst/>
              </a:rPr>
              <a:t>דולרים קבועים של שנת 2010</a:t>
            </a:r>
            <a:endParaRPr lang="en-US" sz="1600" dirty="0">
              <a:effectLst/>
            </a:endParaRP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'מגזר עסקי'!$P$5</c:f>
              <c:strCache>
                <c:ptCount val="1"/>
                <c:pt idx="0">
                  <c:v>שירותים ישראל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dLbls>
            <c:dLbl>
              <c:idx val="16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'מגזר עסקי'!$N$6:$N$22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'מגזר עסקי'!$P$6:$P$22</c:f>
              <c:numCache>
                <c:formatCode>0.0</c:formatCode>
                <c:ptCount val="17"/>
                <c:pt idx="0">
                  <c:v>24.030081606063199</c:v>
                </c:pt>
                <c:pt idx="1">
                  <c:v>23.9522177240944</c:v>
                </c:pt>
                <c:pt idx="2">
                  <c:v>22.970760605692401</c:v>
                </c:pt>
                <c:pt idx="3">
                  <c:v>24.381069264598398</c:v>
                </c:pt>
                <c:pt idx="4">
                  <c:v>25.656530721391398</c:v>
                </c:pt>
                <c:pt idx="5">
                  <c:v>25.6063254321685</c:v>
                </c:pt>
                <c:pt idx="6">
                  <c:v>26.853204285877901</c:v>
                </c:pt>
                <c:pt idx="7">
                  <c:v>26.194729080550999</c:v>
                </c:pt>
                <c:pt idx="8">
                  <c:v>25.9207052688669</c:v>
                </c:pt>
                <c:pt idx="9">
                  <c:v>25.722562626889701</c:v>
                </c:pt>
                <c:pt idx="10">
                  <c:v>25.774785787098001</c:v>
                </c:pt>
                <c:pt idx="11">
                  <c:v>27.419025672650299</c:v>
                </c:pt>
                <c:pt idx="12">
                  <c:v>27.406259113752999</c:v>
                </c:pt>
                <c:pt idx="13">
                  <c:v>28.668468032409301</c:v>
                </c:pt>
                <c:pt idx="14">
                  <c:v>29.066499702285501</c:v>
                </c:pt>
                <c:pt idx="15">
                  <c:v>29.5212974938954</c:v>
                </c:pt>
                <c:pt idx="16">
                  <c:v>29.021781651134901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'מגזר עסקי'!$Q$5</c:f>
              <c:strCache>
                <c:ptCount val="1"/>
                <c:pt idx="0">
                  <c:v>תעשייה וכרייה ישראל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marker>
            <c:symbol val="none"/>
          </c:marker>
          <c:dLbls>
            <c:dLbl>
              <c:idx val="16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'מגזר עסקי'!$N$6:$N$22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'מגזר עסקי'!$Q$6:$Q$22</c:f>
              <c:numCache>
                <c:formatCode>General</c:formatCode>
                <c:ptCount val="17"/>
                <c:pt idx="0">
                  <c:v>33.6</c:v>
                </c:pt>
                <c:pt idx="1">
                  <c:v>33.799999999999997</c:v>
                </c:pt>
                <c:pt idx="2">
                  <c:v>33.4</c:v>
                </c:pt>
                <c:pt idx="3">
                  <c:v>35.799999999999997</c:v>
                </c:pt>
                <c:pt idx="4">
                  <c:v>36.299999999999997</c:v>
                </c:pt>
                <c:pt idx="5">
                  <c:v>38</c:v>
                </c:pt>
                <c:pt idx="6">
                  <c:v>39.200000000000003</c:v>
                </c:pt>
                <c:pt idx="7">
                  <c:v>40.4</c:v>
                </c:pt>
                <c:pt idx="8">
                  <c:v>39.299999999999997</c:v>
                </c:pt>
                <c:pt idx="9">
                  <c:v>38.1</c:v>
                </c:pt>
                <c:pt idx="10">
                  <c:v>40.5</c:v>
                </c:pt>
                <c:pt idx="11">
                  <c:v>41</c:v>
                </c:pt>
                <c:pt idx="12">
                  <c:v>41.6</c:v>
                </c:pt>
                <c:pt idx="13">
                  <c:v>40.200000000000003</c:v>
                </c:pt>
                <c:pt idx="14">
                  <c:v>41.7</c:v>
                </c:pt>
                <c:pt idx="15">
                  <c:v>43</c:v>
                </c:pt>
                <c:pt idx="16">
                  <c:v>42.8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'מגזר עסקי'!$R$5</c:f>
              <c:strCache>
                <c:ptCount val="1"/>
                <c:pt idx="0">
                  <c:v>שירותים סמן</c:v>
                </c:pt>
              </c:strCache>
            </c:strRef>
          </c:tx>
          <c:spPr>
            <a:ln>
              <a:solidFill>
                <a:srgbClr val="C00000"/>
              </a:solidFill>
              <a:prstDash val="dash"/>
            </a:ln>
          </c:spPr>
          <c:marker>
            <c:symbol val="none"/>
          </c:marker>
          <c:dLbls>
            <c:dLbl>
              <c:idx val="16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'מגזר עסקי'!$N$6:$N$22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'מגזר עסקי'!$R$6:$R$22</c:f>
              <c:numCache>
                <c:formatCode>0.0</c:formatCode>
                <c:ptCount val="17"/>
                <c:pt idx="0">
                  <c:v>46.909552660444703</c:v>
                </c:pt>
                <c:pt idx="1">
                  <c:v>47.8529529140785</c:v>
                </c:pt>
                <c:pt idx="2">
                  <c:v>48.517692608323799</c:v>
                </c:pt>
                <c:pt idx="3">
                  <c:v>48.843248250143098</c:v>
                </c:pt>
                <c:pt idx="4">
                  <c:v>49.890708060153202</c:v>
                </c:pt>
                <c:pt idx="5">
                  <c:v>51.247431694501302</c:v>
                </c:pt>
                <c:pt idx="6">
                  <c:v>51.144346857590897</c:v>
                </c:pt>
                <c:pt idx="7">
                  <c:v>51.669205054154702</c:v>
                </c:pt>
                <c:pt idx="8">
                  <c:v>51.398000372236197</c:v>
                </c:pt>
                <c:pt idx="9">
                  <c:v>51.718402761661203</c:v>
                </c:pt>
                <c:pt idx="10">
                  <c:v>53.122381248996398</c:v>
                </c:pt>
                <c:pt idx="11">
                  <c:v>53.626127686193499</c:v>
                </c:pt>
                <c:pt idx="12">
                  <c:v>54.3435128156882</c:v>
                </c:pt>
                <c:pt idx="13">
                  <c:v>54.838700979135503</c:v>
                </c:pt>
                <c:pt idx="14">
                  <c:v>55.692208943818599</c:v>
                </c:pt>
                <c:pt idx="15">
                  <c:v>56.586465731747303</c:v>
                </c:pt>
                <c:pt idx="16">
                  <c:v>56.043852648334401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'מגזר עסקי'!$S$5</c:f>
              <c:strCache>
                <c:ptCount val="1"/>
                <c:pt idx="0">
                  <c:v>תעשייה וכרייה סמן</c:v>
                </c:pt>
              </c:strCache>
            </c:strRef>
          </c:tx>
          <c:spPr>
            <a:ln>
              <a:solidFill>
                <a:srgbClr val="002060"/>
              </a:solidFill>
              <a:prstDash val="dash"/>
            </a:ln>
          </c:spPr>
          <c:marker>
            <c:symbol val="none"/>
          </c:marker>
          <c:dLbls>
            <c:dLbl>
              <c:idx val="16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'מגזר עסקי'!$N$6:$N$22</c:f>
              <c:strCache>
                <c:ptCount val="17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</c:strCache>
            </c:strRef>
          </c:cat>
          <c:val>
            <c:numRef>
              <c:f>'מגזר עסקי'!$S$6:$S$22</c:f>
              <c:numCache>
                <c:formatCode>General</c:formatCode>
                <c:ptCount val="17"/>
                <c:pt idx="0">
                  <c:v>66.400000000000006</c:v>
                </c:pt>
                <c:pt idx="1">
                  <c:v>66.5</c:v>
                </c:pt>
                <c:pt idx="2">
                  <c:v>67</c:v>
                </c:pt>
                <c:pt idx="3">
                  <c:v>67.8</c:v>
                </c:pt>
                <c:pt idx="4">
                  <c:v>71</c:v>
                </c:pt>
                <c:pt idx="5">
                  <c:v>74.3</c:v>
                </c:pt>
                <c:pt idx="6">
                  <c:v>78.900000000000006</c:v>
                </c:pt>
                <c:pt idx="7">
                  <c:v>80.8</c:v>
                </c:pt>
                <c:pt idx="8">
                  <c:v>79.5</c:v>
                </c:pt>
                <c:pt idx="9">
                  <c:v>73.3</c:v>
                </c:pt>
                <c:pt idx="10">
                  <c:v>78.5</c:v>
                </c:pt>
                <c:pt idx="11">
                  <c:v>80.099999999999994</c:v>
                </c:pt>
                <c:pt idx="12">
                  <c:v>79.8</c:v>
                </c:pt>
                <c:pt idx="13">
                  <c:v>79.900000000000006</c:v>
                </c:pt>
                <c:pt idx="14">
                  <c:v>79.3</c:v>
                </c:pt>
                <c:pt idx="15">
                  <c:v>80.2</c:v>
                </c:pt>
                <c:pt idx="16">
                  <c:v>80.3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7289088"/>
        <c:axId val="157299072"/>
      </c:lineChart>
      <c:catAx>
        <c:axId val="1572890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2700000"/>
          <a:lstStyle/>
          <a:p>
            <a:pPr>
              <a:defRPr b="1"/>
            </a:pPr>
            <a:endParaRPr lang="en-US"/>
          </a:p>
        </c:txPr>
        <c:crossAx val="157299072"/>
        <c:crosses val="autoZero"/>
        <c:auto val="1"/>
        <c:lblAlgn val="ctr"/>
        <c:lblOffset val="100"/>
        <c:noMultiLvlLbl val="0"/>
      </c:catAx>
      <c:valAx>
        <c:axId val="157299072"/>
        <c:scaling>
          <c:orientation val="minMax"/>
          <c:min val="2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157289088"/>
        <c:crosses val="autoZero"/>
        <c:crossBetween val="between"/>
        <c:majorUnit val="10"/>
      </c:valAx>
    </c:plotArea>
    <c:plotVisOnly val="1"/>
    <c:dispBlanksAs val="gap"/>
    <c:showDLblsOverMax val="0"/>
  </c:chart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rtl="1">
              <a:defRPr/>
            </a:pPr>
            <a:r>
              <a:rPr lang="he-IL"/>
              <a:t>יבוא+יצוא כאחוז מהתמ"ג</a:t>
            </a:r>
            <a:endParaRPr lang="en-US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Sheet9!$A$38</c:f>
              <c:strCache>
                <c:ptCount val="1"/>
                <c:pt idx="0">
                  <c:v>Benchmark</c:v>
                </c:pt>
              </c:strCache>
            </c:strRef>
          </c:tx>
          <c:spPr>
            <a:ln>
              <a:solidFill>
                <a:schemeClr val="accent3">
                  <a:lumMod val="50000"/>
                </a:schemeClr>
              </a:solidFill>
            </a:ln>
          </c:spPr>
          <c:marker>
            <c:symbol val="none"/>
          </c:marker>
          <c:cat>
            <c:numRef>
              <c:f>Sheet9!$AK$1:$BF$1</c:f>
              <c:numCache>
                <c:formatCode>General</c:formatCode>
                <c:ptCount val="22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</c:numCache>
            </c:numRef>
          </c:cat>
          <c:val>
            <c:numRef>
              <c:f>Sheet9!$B$38:$BF$38</c:f>
              <c:numCache>
                <c:formatCode>General</c:formatCode>
                <c:ptCount val="22"/>
                <c:pt idx="0">
                  <c:v>75.768658165869866</c:v>
                </c:pt>
                <c:pt idx="1">
                  <c:v>76.181874807069434</c:v>
                </c:pt>
                <c:pt idx="2">
                  <c:v>80.467384513886074</c:v>
                </c:pt>
                <c:pt idx="3">
                  <c:v>80.866683508854706</c:v>
                </c:pt>
                <c:pt idx="4">
                  <c:v>81.667842842953291</c:v>
                </c:pt>
                <c:pt idx="5">
                  <c:v>90.42362871216784</c:v>
                </c:pt>
                <c:pt idx="6">
                  <c:v>88.806785118430923</c:v>
                </c:pt>
                <c:pt idx="7">
                  <c:v>86.673885408912355</c:v>
                </c:pt>
                <c:pt idx="8">
                  <c:v>84.821931051327539</c:v>
                </c:pt>
                <c:pt idx="9">
                  <c:v>88.486709554132901</c:v>
                </c:pt>
                <c:pt idx="10">
                  <c:v>93.837820679304158</c:v>
                </c:pt>
                <c:pt idx="11">
                  <c:v>99.250629534943442</c:v>
                </c:pt>
                <c:pt idx="12">
                  <c:v>101.04774523622432</c:v>
                </c:pt>
                <c:pt idx="13">
                  <c:v>104.28630230474946</c:v>
                </c:pt>
                <c:pt idx="14">
                  <c:v>89.89445552414638</c:v>
                </c:pt>
                <c:pt idx="15">
                  <c:v>98.33148480255511</c:v>
                </c:pt>
                <c:pt idx="16">
                  <c:v>104.07063541373233</c:v>
                </c:pt>
                <c:pt idx="17">
                  <c:v>106.15695341650166</c:v>
                </c:pt>
                <c:pt idx="18">
                  <c:v>104.40965070145823</c:v>
                </c:pt>
                <c:pt idx="19">
                  <c:v>104.24130628851285</c:v>
                </c:pt>
                <c:pt idx="20">
                  <c:v>104.43848808443015</c:v>
                </c:pt>
                <c:pt idx="21" formatCode="0.0">
                  <c:v>102.50902377144294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Sheet9!$A$39</c:f>
              <c:strCache>
                <c:ptCount val="1"/>
                <c:pt idx="0">
                  <c:v>OECD</c:v>
                </c:pt>
              </c:strCache>
            </c:strRef>
          </c:tx>
          <c:marker>
            <c:symbol val="none"/>
          </c:marker>
          <c:dLbls>
            <c:dLbl>
              <c:idx val="21"/>
              <c:layout>
                <c:manualLayout>
                  <c:x val="0"/>
                  <c:y val="-3.1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Sheet9!$AK$1:$BF$1</c:f>
              <c:numCache>
                <c:formatCode>General</c:formatCode>
                <c:ptCount val="22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</c:numCache>
            </c:numRef>
          </c:cat>
          <c:val>
            <c:numRef>
              <c:f>Sheet9!$B$39:$BF$39</c:f>
              <c:numCache>
                <c:formatCode>General</c:formatCode>
                <c:ptCount val="22"/>
                <c:pt idx="0">
                  <c:v>69.99987037874557</c:v>
                </c:pt>
                <c:pt idx="1">
                  <c:v>71.442678345551769</c:v>
                </c:pt>
                <c:pt idx="2">
                  <c:v>75.440672159088493</c:v>
                </c:pt>
                <c:pt idx="3">
                  <c:v>77.162103848683088</c:v>
                </c:pt>
                <c:pt idx="4">
                  <c:v>76.973033554262202</c:v>
                </c:pt>
                <c:pt idx="5">
                  <c:v>84.153186153007539</c:v>
                </c:pt>
                <c:pt idx="6">
                  <c:v>83.661295848913582</c:v>
                </c:pt>
                <c:pt idx="7">
                  <c:v>80.533279482010528</c:v>
                </c:pt>
                <c:pt idx="8">
                  <c:v>79.482977760267758</c:v>
                </c:pt>
                <c:pt idx="9">
                  <c:v>84.33547860547057</c:v>
                </c:pt>
                <c:pt idx="10">
                  <c:v>87.987357312326978</c:v>
                </c:pt>
                <c:pt idx="11">
                  <c:v>92.64931378874445</c:v>
                </c:pt>
                <c:pt idx="12">
                  <c:v>94.453406986664788</c:v>
                </c:pt>
                <c:pt idx="13">
                  <c:v>97.029346039965276</c:v>
                </c:pt>
                <c:pt idx="14">
                  <c:v>86.186194649153393</c:v>
                </c:pt>
                <c:pt idx="15">
                  <c:v>94.594088730080202</c:v>
                </c:pt>
                <c:pt idx="16">
                  <c:v>100.86744815790243</c:v>
                </c:pt>
                <c:pt idx="17">
                  <c:v>103.15431949249654</c:v>
                </c:pt>
                <c:pt idx="18">
                  <c:v>102.41989385432454</c:v>
                </c:pt>
                <c:pt idx="19">
                  <c:v>103.76089956096376</c:v>
                </c:pt>
                <c:pt idx="20">
                  <c:v>103.84743393277159</c:v>
                </c:pt>
                <c:pt idx="21" formatCode="0.0">
                  <c:v>102.9349080003426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Sheet9!$A$40</c:f>
              <c:strCache>
                <c:ptCount val="1"/>
                <c:pt idx="0">
                  <c:v>Israel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marker>
            <c:symbol val="none"/>
          </c:marker>
          <c:dLbls>
            <c:dLbl>
              <c:idx val="21"/>
              <c:layout>
                <c:manualLayout>
                  <c:x val="0"/>
                  <c:y val="2.7777777777777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Sheet9!$AK$1:$BF$1</c:f>
              <c:numCache>
                <c:formatCode>General</c:formatCode>
                <c:ptCount val="22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</c:numCache>
            </c:numRef>
          </c:cat>
          <c:val>
            <c:numRef>
              <c:f>Sheet9!$B$40:$BF$40</c:f>
              <c:numCache>
                <c:formatCode>General</c:formatCode>
                <c:ptCount val="22"/>
                <c:pt idx="0">
                  <c:v>62.740528504847497</c:v>
                </c:pt>
                <c:pt idx="1">
                  <c:v>61.286371052405997</c:v>
                </c:pt>
                <c:pt idx="2">
                  <c:v>60.459613278659397</c:v>
                </c:pt>
                <c:pt idx="3">
                  <c:v>59.753908783263903</c:v>
                </c:pt>
                <c:pt idx="4">
                  <c:v>67.782088468802499</c:v>
                </c:pt>
                <c:pt idx="5">
                  <c:v>71.234100776705006</c:v>
                </c:pt>
                <c:pt idx="6">
                  <c:v>65.018364206512601</c:v>
                </c:pt>
                <c:pt idx="7">
                  <c:v>68.715530378167998</c:v>
                </c:pt>
                <c:pt idx="8">
                  <c:v>70.074941347299003</c:v>
                </c:pt>
                <c:pt idx="9">
                  <c:v>78.180307279660298</c:v>
                </c:pt>
                <c:pt idx="10">
                  <c:v>81.697603480546206</c:v>
                </c:pt>
                <c:pt idx="11">
                  <c:v>81.457828566032902</c:v>
                </c:pt>
                <c:pt idx="12">
                  <c:v>81.962002727190693</c:v>
                </c:pt>
                <c:pt idx="13">
                  <c:v>77.673123058347201</c:v>
                </c:pt>
                <c:pt idx="14">
                  <c:v>64.032548700618193</c:v>
                </c:pt>
                <c:pt idx="15">
                  <c:v>67.8909079340674</c:v>
                </c:pt>
                <c:pt idx="16">
                  <c:v>71.494533667480795</c:v>
                </c:pt>
                <c:pt idx="17">
                  <c:v>72.102516621925901</c:v>
                </c:pt>
                <c:pt idx="18">
                  <c:v>64.721583799711496</c:v>
                </c:pt>
                <c:pt idx="19">
                  <c:v>63.019266734464203</c:v>
                </c:pt>
                <c:pt idx="20">
                  <c:v>59.529213224712798</c:v>
                </c:pt>
                <c:pt idx="21" formatCode="0.0">
                  <c:v>58.445974250941397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4547200"/>
        <c:axId val="224548736"/>
      </c:lineChart>
      <c:catAx>
        <c:axId val="224547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2700000"/>
          <a:lstStyle/>
          <a:p>
            <a:pPr>
              <a:defRPr b="1"/>
            </a:pPr>
            <a:endParaRPr lang="en-US"/>
          </a:p>
        </c:txPr>
        <c:crossAx val="224548736"/>
        <c:crosses val="autoZero"/>
        <c:auto val="1"/>
        <c:lblAlgn val="ctr"/>
        <c:lblOffset val="100"/>
        <c:noMultiLvlLbl val="0"/>
      </c:catAx>
      <c:valAx>
        <c:axId val="224548736"/>
        <c:scaling>
          <c:orientation val="minMax"/>
          <c:min val="5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22454720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rtl="1">
              <a:defRPr/>
            </a:pPr>
            <a:r>
              <a:rPr lang="he-IL"/>
              <a:t>יבוא</a:t>
            </a:r>
            <a:r>
              <a:rPr lang="he-IL" baseline="0"/>
              <a:t> כאחוז מהתמ"ג, 2016</a:t>
            </a:r>
            <a:endParaRPr lang="en-US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Imports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invertIfNegative val="0"/>
          <c:dPt>
            <c:idx val="7"/>
            <c:invertIfNegative val="0"/>
            <c:bubble3D val="0"/>
            <c:spPr>
              <a:solidFill>
                <a:srgbClr val="002060"/>
              </a:solidFill>
            </c:spPr>
          </c:dPt>
          <c:dPt>
            <c:idx val="23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</c:spPr>
          </c:dPt>
          <c:dLbls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dirty="0"/>
                      <a:t>28.2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3"/>
              <c:layout/>
              <c:tx>
                <c:rich>
                  <a:bodyPr/>
                  <a:lstStyle/>
                  <a:p>
                    <a:r>
                      <a:rPr lang="en-US" dirty="0"/>
                      <a:t>48.8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Sheet1!$A$2:$A$36</c:f>
              <c:strCache>
                <c:ptCount val="35"/>
                <c:pt idx="0">
                  <c:v>United States</c:v>
                </c:pt>
                <c:pt idx="1">
                  <c:v>Japan</c:v>
                </c:pt>
                <c:pt idx="2">
                  <c:v>Australia</c:v>
                </c:pt>
                <c:pt idx="3">
                  <c:v>Turkey</c:v>
                </c:pt>
                <c:pt idx="4">
                  <c:v>New Zealand</c:v>
                </c:pt>
                <c:pt idx="5">
                  <c:v>Italy</c:v>
                </c:pt>
                <c:pt idx="6">
                  <c:v>Chile</c:v>
                </c:pt>
                <c:pt idx="7">
                  <c:v>Israel</c:v>
                </c:pt>
                <c:pt idx="8">
                  <c:v>Spain</c:v>
                </c:pt>
                <c:pt idx="9">
                  <c:v>United Kingdom</c:v>
                </c:pt>
                <c:pt idx="10">
                  <c:v>France</c:v>
                </c:pt>
                <c:pt idx="11">
                  <c:v>Greece</c:v>
                </c:pt>
                <c:pt idx="12">
                  <c:v>Norway</c:v>
                </c:pt>
                <c:pt idx="13">
                  <c:v>Canada</c:v>
                </c:pt>
                <c:pt idx="14">
                  <c:v>Korea</c:v>
                </c:pt>
                <c:pt idx="15">
                  <c:v>Finland</c:v>
                </c:pt>
                <c:pt idx="16">
                  <c:v>Germany</c:v>
                </c:pt>
                <c:pt idx="17">
                  <c:v>Portugal</c:v>
                </c:pt>
                <c:pt idx="18">
                  <c:v>Mexico</c:v>
                </c:pt>
                <c:pt idx="19">
                  <c:v>Sweden</c:v>
                </c:pt>
                <c:pt idx="20">
                  <c:v>Iceland</c:v>
                </c:pt>
                <c:pt idx="21">
                  <c:v>Denmark</c:v>
                </c:pt>
                <c:pt idx="22">
                  <c:v>Poland</c:v>
                </c:pt>
                <c:pt idx="23">
                  <c:v>Benchmark</c:v>
                </c:pt>
                <c:pt idx="24">
                  <c:v>Austria</c:v>
                </c:pt>
                <c:pt idx="25">
                  <c:v>Switzerland</c:v>
                </c:pt>
                <c:pt idx="26">
                  <c:v>Latvia</c:v>
                </c:pt>
                <c:pt idx="27">
                  <c:v>Slovenia</c:v>
                </c:pt>
                <c:pt idx="28">
                  <c:v>Netherlands</c:v>
                </c:pt>
                <c:pt idx="29">
                  <c:v>Czech Republic</c:v>
                </c:pt>
                <c:pt idx="30">
                  <c:v>Estonia</c:v>
                </c:pt>
                <c:pt idx="31">
                  <c:v>Hungary</c:v>
                </c:pt>
                <c:pt idx="32">
                  <c:v>Belgium</c:v>
                </c:pt>
                <c:pt idx="33">
                  <c:v>Slovak Republic</c:v>
                </c:pt>
                <c:pt idx="34">
                  <c:v>Ireland</c:v>
                </c:pt>
              </c:strCache>
            </c:strRef>
          </c:cat>
          <c:val>
            <c:numRef>
              <c:f>Sheet1!$B$2:$B$36</c:f>
              <c:numCache>
                <c:formatCode>0.0</c:formatCode>
                <c:ptCount val="35"/>
                <c:pt idx="0">
                  <c:v>14.6892999668447</c:v>
                </c:pt>
                <c:pt idx="1">
                  <c:v>15.1474298805933</c:v>
                </c:pt>
                <c:pt idx="2">
                  <c:v>21.518446569181499</c:v>
                </c:pt>
                <c:pt idx="3">
                  <c:v>24.850563819372098</c:v>
                </c:pt>
                <c:pt idx="4">
                  <c:v>25.505122943283499</c:v>
                </c:pt>
                <c:pt idx="5">
                  <c:v>26.5495050085127</c:v>
                </c:pt>
                <c:pt idx="6">
                  <c:v>27.329146809846002</c:v>
                </c:pt>
                <c:pt idx="7">
                  <c:v>28.178684885561601</c:v>
                </c:pt>
                <c:pt idx="8">
                  <c:v>29.929406842243601</c:v>
                </c:pt>
                <c:pt idx="9">
                  <c:v>30.3270852147214</c:v>
                </c:pt>
                <c:pt idx="10">
                  <c:v>30.973432266818801</c:v>
                </c:pt>
                <c:pt idx="11">
                  <c:v>31.1811364663292</c:v>
                </c:pt>
                <c:pt idx="12">
                  <c:v>33.2731906505932</c:v>
                </c:pt>
                <c:pt idx="13">
                  <c:v>33.384229768912498</c:v>
                </c:pt>
                <c:pt idx="14">
                  <c:v>35.428630771610898</c:v>
                </c:pt>
                <c:pt idx="15">
                  <c:v>36.774758658404899</c:v>
                </c:pt>
                <c:pt idx="16">
                  <c:v>38.148025635724601</c:v>
                </c:pt>
                <c:pt idx="17">
                  <c:v>39.008443713466498</c:v>
                </c:pt>
                <c:pt idx="18">
                  <c:v>39.100808748674197</c:v>
                </c:pt>
                <c:pt idx="19">
                  <c:v>39.434394553943598</c:v>
                </c:pt>
                <c:pt idx="20">
                  <c:v>42.041920306634999</c:v>
                </c:pt>
                <c:pt idx="21">
                  <c:v>47.390029439069998</c:v>
                </c:pt>
                <c:pt idx="22">
                  <c:v>48.212534238799698</c:v>
                </c:pt>
                <c:pt idx="23">
                  <c:v>48.788936868437339</c:v>
                </c:pt>
                <c:pt idx="24">
                  <c:v>48.905178680867003</c:v>
                </c:pt>
                <c:pt idx="25">
                  <c:v>54.588901381702897</c:v>
                </c:pt>
                <c:pt idx="26">
                  <c:v>59.145392469121198</c:v>
                </c:pt>
                <c:pt idx="27">
                  <c:v>68.498124766675005</c:v>
                </c:pt>
                <c:pt idx="28">
                  <c:v>71.440323009901206</c:v>
                </c:pt>
                <c:pt idx="29">
                  <c:v>72.057658948638604</c:v>
                </c:pt>
                <c:pt idx="30">
                  <c:v>75.121487936061598</c:v>
                </c:pt>
                <c:pt idx="31">
                  <c:v>79.455812369848701</c:v>
                </c:pt>
                <c:pt idx="32">
                  <c:v>81.606926887064702</c:v>
                </c:pt>
                <c:pt idx="33">
                  <c:v>91.122499176441906</c:v>
                </c:pt>
                <c:pt idx="34">
                  <c:v>99.575660519706403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8110080"/>
        <c:axId val="158111616"/>
      </c:barChart>
      <c:catAx>
        <c:axId val="1581100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58111616"/>
        <c:crosses val="autoZero"/>
        <c:auto val="1"/>
        <c:lblAlgn val="ctr"/>
        <c:lblOffset val="100"/>
        <c:noMultiLvlLbl val="0"/>
      </c:catAx>
      <c:valAx>
        <c:axId val="158111616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58110080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1">
              <a:defRPr/>
            </a:pPr>
            <a:r>
              <a:rPr lang="he-IL" dirty="0"/>
              <a:t>השינוי בסחר הבינלאומי כאחוז מהתמ"ג, </a:t>
            </a:r>
            <a:r>
              <a:rPr lang="he-IL" dirty="0" smtClean="0"/>
              <a:t>2006-2016</a:t>
            </a:r>
          </a:p>
          <a:p>
            <a:pPr algn="ctr" rtl="1">
              <a:defRPr/>
            </a:pPr>
            <a:r>
              <a:rPr lang="he-IL" sz="1400" dirty="0" smtClean="0"/>
              <a:t>בנקודות אחוז</a:t>
            </a:r>
            <a:endParaRPr lang="en-US" sz="140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2060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050" b="1" dirty="0"/>
                      <a:t>-23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Sheet2!$A$2:$A$36</c:f>
              <c:strCache>
                <c:ptCount val="35"/>
                <c:pt idx="0">
                  <c:v>Israel</c:v>
                </c:pt>
                <c:pt idx="1">
                  <c:v>Chile</c:v>
                </c:pt>
                <c:pt idx="2">
                  <c:v>Finland</c:v>
                </c:pt>
                <c:pt idx="3">
                  <c:v>New Zealand</c:v>
                </c:pt>
                <c:pt idx="4">
                  <c:v>Sweden</c:v>
                </c:pt>
                <c:pt idx="5">
                  <c:v>Norway</c:v>
                </c:pt>
                <c:pt idx="6">
                  <c:v>Canada</c:v>
                </c:pt>
                <c:pt idx="7">
                  <c:v>Turkey</c:v>
                </c:pt>
                <c:pt idx="8">
                  <c:v>Australia</c:v>
                </c:pt>
                <c:pt idx="9">
                  <c:v>United States</c:v>
                </c:pt>
                <c:pt idx="10">
                  <c:v>Japan</c:v>
                </c:pt>
                <c:pt idx="11">
                  <c:v>United Kingdom</c:v>
                </c:pt>
                <c:pt idx="12">
                  <c:v>Italy</c:v>
                </c:pt>
                <c:pt idx="13">
                  <c:v>Austria</c:v>
                </c:pt>
                <c:pt idx="14">
                  <c:v>Benchmark</c:v>
                </c:pt>
                <c:pt idx="15">
                  <c:v>Denmark</c:v>
                </c:pt>
                <c:pt idx="16">
                  <c:v>Korea</c:v>
                </c:pt>
                <c:pt idx="17">
                  <c:v>France</c:v>
                </c:pt>
                <c:pt idx="18">
                  <c:v>Germany</c:v>
                </c:pt>
                <c:pt idx="19">
                  <c:v>Spain</c:v>
                </c:pt>
                <c:pt idx="20">
                  <c:v>Greece</c:v>
                </c:pt>
                <c:pt idx="21">
                  <c:v>Iceland</c:v>
                </c:pt>
                <c:pt idx="22">
                  <c:v>Portugal</c:v>
                </c:pt>
                <c:pt idx="23">
                  <c:v>Switzerland</c:v>
                </c:pt>
                <c:pt idx="24">
                  <c:v>Slovenia</c:v>
                </c:pt>
                <c:pt idx="25">
                  <c:v>Belgium</c:v>
                </c:pt>
                <c:pt idx="26">
                  <c:v>Estonia</c:v>
                </c:pt>
                <c:pt idx="27">
                  <c:v>Latvia</c:v>
                </c:pt>
                <c:pt idx="28">
                  <c:v>Slovak Republic</c:v>
                </c:pt>
                <c:pt idx="29">
                  <c:v>Hungary</c:v>
                </c:pt>
                <c:pt idx="30">
                  <c:v>Mexico</c:v>
                </c:pt>
                <c:pt idx="31">
                  <c:v>Poland</c:v>
                </c:pt>
                <c:pt idx="32">
                  <c:v>Czech Republic</c:v>
                </c:pt>
                <c:pt idx="33">
                  <c:v>Netherlands</c:v>
                </c:pt>
                <c:pt idx="34">
                  <c:v>Ireland</c:v>
                </c:pt>
              </c:strCache>
            </c:strRef>
          </c:cat>
          <c:val>
            <c:numRef>
              <c:f>Sheet2!$B$2:$B$36</c:f>
              <c:numCache>
                <c:formatCode>General</c:formatCode>
                <c:ptCount val="35"/>
                <c:pt idx="0">
                  <c:v>-23.011854315091504</c:v>
                </c:pt>
                <c:pt idx="1">
                  <c:v>-17.58594788620919</c:v>
                </c:pt>
                <c:pt idx="2">
                  <c:v>-9.3752555015751966</c:v>
                </c:pt>
                <c:pt idx="3">
                  <c:v>-8.2430193655366963</c:v>
                </c:pt>
                <c:pt idx="4">
                  <c:v>-5.0818612576008064</c:v>
                </c:pt>
                <c:pt idx="5">
                  <c:v>-4.9788439328192027</c:v>
                </c:pt>
                <c:pt idx="6">
                  <c:v>-3.6290778723796961</c:v>
                </c:pt>
                <c:pt idx="7">
                  <c:v>-1.3354621558797959</c:v>
                </c:pt>
                <c:pt idx="8">
                  <c:v>-0.86246168039040327</c:v>
                </c:pt>
                <c:pt idx="9">
                  <c:v>-0.29369985929509923</c:v>
                </c:pt>
                <c:pt idx="10">
                  <c:v>0.93480082974729939</c:v>
                </c:pt>
                <c:pt idx="11">
                  <c:v>2.7568068169601005</c:v>
                </c:pt>
                <c:pt idx="12">
                  <c:v>3.058763015679304</c:v>
                </c:pt>
                <c:pt idx="13">
                  <c:v>3.0787015158533961</c:v>
                </c:pt>
                <c:pt idx="14">
                  <c:v>3.2583942364994982</c:v>
                </c:pt>
                <c:pt idx="15">
                  <c:v>3.6074252857451086</c:v>
                </c:pt>
                <c:pt idx="16">
                  <c:v>4.1614822487248944</c:v>
                </c:pt>
                <c:pt idx="17">
                  <c:v>5.02547087688</c:v>
                </c:pt>
                <c:pt idx="18">
                  <c:v>7.1850981427559049</c:v>
                </c:pt>
                <c:pt idx="19">
                  <c:v>7.2167366337911005</c:v>
                </c:pt>
                <c:pt idx="20">
                  <c:v>8.7896303783199983</c:v>
                </c:pt>
                <c:pt idx="21">
                  <c:v>11.0144997527768</c:v>
                </c:pt>
                <c:pt idx="22">
                  <c:v>11.064120445322601</c:v>
                </c:pt>
                <c:pt idx="23">
                  <c:v>15.882376894156991</c:v>
                </c:pt>
                <c:pt idx="24">
                  <c:v>16.713598113187999</c:v>
                </c:pt>
                <c:pt idx="25">
                  <c:v>16.850801193991003</c:v>
                </c:pt>
                <c:pt idx="26">
                  <c:v>16.981441418558006</c:v>
                </c:pt>
                <c:pt idx="27">
                  <c:v>18.568781035962999</c:v>
                </c:pt>
                <c:pt idx="28">
                  <c:v>19.716008989884983</c:v>
                </c:pt>
                <c:pt idx="29">
                  <c:v>19.939819658575999</c:v>
                </c:pt>
                <c:pt idx="30">
                  <c:v>20.130497474076002</c:v>
                </c:pt>
                <c:pt idx="31">
                  <c:v>22.680995450932798</c:v>
                </c:pt>
                <c:pt idx="32">
                  <c:v>23.966264656833985</c:v>
                </c:pt>
                <c:pt idx="33">
                  <c:v>24.062961140075004</c:v>
                </c:pt>
                <c:pt idx="34">
                  <c:v>71.200557200584001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2749696"/>
        <c:axId val="252751232"/>
      </c:barChart>
      <c:catAx>
        <c:axId val="2527496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 rot="-2700000"/>
          <a:lstStyle/>
          <a:p>
            <a:pPr>
              <a:defRPr/>
            </a:pPr>
            <a:endParaRPr lang="en-US"/>
          </a:p>
        </c:txPr>
        <c:crossAx val="252751232"/>
        <c:crosses val="autoZero"/>
        <c:auto val="1"/>
        <c:lblAlgn val="ctr"/>
        <c:lblOffset val="100"/>
        <c:noMultiLvlLbl val="0"/>
      </c:catAx>
      <c:valAx>
        <c:axId val="2527512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5274969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  <c:userShapes r:id="rId3"/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0CDFCA-BAA6-4098-AFF6-DBA91DE57AB9}" type="doc">
      <dgm:prSet loTypeId="urn:microsoft.com/office/officeart/2005/8/layout/bList2" loCatId="list" qsTypeId="urn:microsoft.com/office/officeart/2005/8/quickstyle/simple1" qsCatId="simple" csTypeId="urn:microsoft.com/office/officeart/2005/8/colors/accent1_2" csCatId="accent1" phldr="1"/>
      <dgm:spPr/>
    </dgm:pt>
    <dgm:pt modelId="{DC0A13D9-3DA8-4DA1-A723-0AFADB7C6A47}">
      <dgm:prSet phldrT="[טקסט]" custT="1"/>
      <dgm:spPr/>
      <dgm:t>
        <a:bodyPr/>
        <a:lstStyle/>
        <a:p>
          <a:pPr rtl="1">
            <a:lnSpc>
              <a:spcPct val="150000"/>
            </a:lnSpc>
          </a:pPr>
          <a:r>
            <a:rPr lang="he-IL" sz="1500" dirty="0" smtClean="0">
              <a:latin typeface="David" panose="020E0502060401010101" pitchFamily="34" charset="-79"/>
              <a:cs typeface="David" panose="020E0502060401010101" pitchFamily="34" charset="-79"/>
            </a:rPr>
            <a:t>קמעונאות</a:t>
          </a:r>
          <a:endParaRPr lang="he-IL" sz="1500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B6B8309F-547D-4169-8F29-A550E7BAE93E}" type="parTrans" cxnId="{21E79C94-39D9-4A45-88FD-01AC51BBC949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C76B4797-5F64-4A14-B5A4-ED62B2996B34}" type="sibTrans" cxnId="{21E79C94-39D9-4A45-88FD-01AC51BBC949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D396FE9F-81CA-4179-B450-ACDB80577558}">
      <dgm:prSet phldrT="[טקסט]" custT="1"/>
      <dgm:spPr>
        <a:solidFill>
          <a:schemeClr val="accent2"/>
        </a:solidFill>
      </dgm:spPr>
      <dgm:t>
        <a:bodyPr/>
        <a:lstStyle/>
        <a:p>
          <a:pPr rtl="1">
            <a:lnSpc>
              <a:spcPct val="150000"/>
            </a:lnSpc>
          </a:pPr>
          <a:r>
            <a:rPr lang="he-IL" sz="1500" dirty="0" smtClean="0">
              <a:latin typeface="David" panose="020E0502060401010101" pitchFamily="34" charset="-79"/>
              <a:cs typeface="David" panose="020E0502060401010101" pitchFamily="34" charset="-79"/>
            </a:rPr>
            <a:t>אירוח ואוכל</a:t>
          </a:r>
          <a:endParaRPr lang="he-IL" sz="1500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8D912A53-F0A3-45AE-8960-A1FD6D478434}" type="parTrans" cxnId="{53A05B10-7722-4688-9D0D-B2F8F14690D4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11D9485F-C68F-41BD-8D1F-BB3A1A943EE2}" type="sibTrans" cxnId="{53A05B10-7722-4688-9D0D-B2F8F14690D4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C9F67ABE-C109-42B7-9435-36CB3C1248C2}">
      <dgm:prSet phldrT="[טקסט]" custT="1"/>
      <dgm:spPr>
        <a:solidFill>
          <a:schemeClr val="accent6"/>
        </a:solidFill>
      </dgm:spPr>
      <dgm:t>
        <a:bodyPr/>
        <a:lstStyle/>
        <a:p>
          <a:pPr rtl="1">
            <a:lnSpc>
              <a:spcPct val="150000"/>
            </a:lnSpc>
          </a:pPr>
          <a:r>
            <a:rPr lang="he-IL" sz="1500" dirty="0" smtClean="0">
              <a:latin typeface="David" panose="020E0502060401010101" pitchFamily="34" charset="-79"/>
              <a:cs typeface="David" panose="020E0502060401010101" pitchFamily="34" charset="-79"/>
            </a:rPr>
            <a:t>בינוי</a:t>
          </a:r>
          <a:endParaRPr lang="he-IL" sz="1500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C3EC75DB-398C-4891-98A4-40EAEB4EC8A8}" type="parTrans" cxnId="{35EFE381-9484-4F08-ACC7-3AC2723BC2FE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6F2EB360-764F-4821-8FD5-9102A7FCB6A6}" type="sibTrans" cxnId="{35EFE381-9484-4F08-ACC7-3AC2723BC2FE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067590FC-838B-4899-9F74-18BF3834FFE0}">
      <dgm:prSet phldrT="[טקסט]" custT="1"/>
      <dgm:spPr>
        <a:solidFill>
          <a:schemeClr val="bg1">
            <a:lumMod val="50000"/>
          </a:schemeClr>
        </a:solidFill>
      </dgm:spPr>
      <dgm:t>
        <a:bodyPr/>
        <a:lstStyle/>
        <a:p>
          <a:pPr rtl="1">
            <a:lnSpc>
              <a:spcPct val="150000"/>
            </a:lnSpc>
          </a:pPr>
          <a:r>
            <a:rPr lang="he-IL" sz="1500" dirty="0" smtClean="0">
              <a:latin typeface="David" panose="020E0502060401010101" pitchFamily="34" charset="-79"/>
              <a:cs typeface="David" panose="020E0502060401010101" pitchFamily="34" charset="-79"/>
            </a:rPr>
            <a:t>שירותים מקצועיים</a:t>
          </a:r>
          <a:endParaRPr lang="he-IL" sz="1500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422A505E-A610-45D2-A2A5-AC0208960CC3}" type="parTrans" cxnId="{22847927-BBCA-4621-BF6A-BEA6BAFED740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BB45E8D3-3EDA-4F0F-B2C8-F9F6414E7557}" type="sibTrans" cxnId="{22847927-BBCA-4621-BF6A-BEA6BAFED740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486B7933-C8CA-41E0-94CF-5B6CE1FBBB2C}">
      <dgm:prSet custT="1"/>
      <dgm:spPr/>
      <dgm:t>
        <a:bodyPr/>
        <a:lstStyle/>
        <a:p>
          <a:pPr rtl="1">
            <a:lnSpc>
              <a:spcPct val="150000"/>
            </a:lnSpc>
          </a:pPr>
          <a:r>
            <a:rPr lang="he-IL" sz="1500" dirty="0" smtClean="0">
              <a:latin typeface="David" panose="020E0502060401010101" pitchFamily="34" charset="-79"/>
              <a:cs typeface="David" panose="020E0502060401010101" pitchFamily="34" charset="-79"/>
            </a:rPr>
            <a:t>משמעותי לתוצר העסקי ולמועסקים</a:t>
          </a:r>
          <a:endParaRPr lang="he-IL" sz="1500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EDE4B8DA-A55F-46F0-85F8-2EA8C446BF41}" type="parTrans" cxnId="{C8B40B64-DC26-4593-ADA1-5003732BCF79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8ADA51B9-599A-4F9B-B30E-22EE69443B89}" type="sibTrans" cxnId="{C8B40B64-DC26-4593-ADA1-5003732BCF79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1D7B6668-1AE9-4670-9E5E-9F82B884EFE0}">
      <dgm:prSet custT="1"/>
      <dgm:spPr/>
      <dgm:t>
        <a:bodyPr/>
        <a:lstStyle/>
        <a:p>
          <a:pPr rtl="1">
            <a:lnSpc>
              <a:spcPct val="150000"/>
            </a:lnSpc>
          </a:pPr>
          <a:r>
            <a:rPr lang="he-IL" sz="1500" dirty="0" smtClean="0">
              <a:latin typeface="David" panose="020E0502060401010101" pitchFamily="34" charset="-79"/>
              <a:cs typeface="David" panose="020E0502060401010101" pitchFamily="34" charset="-79"/>
            </a:rPr>
            <a:t>השפעה ישירה  על יוקר המחייה </a:t>
          </a:r>
          <a:endParaRPr lang="he-IL" sz="1500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DFAC48D0-C383-4E52-828A-273FCDC48221}" type="parTrans" cxnId="{E34DC149-21A6-49CC-9C3B-A49DF09B268A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145174EE-E7DA-4D61-8EEC-5B79EE6018D9}" type="sibTrans" cxnId="{E34DC149-21A6-49CC-9C3B-A49DF09B268A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38A95EFC-8E91-4808-ACFC-F5314A9772FC}">
      <dgm:prSet custT="1"/>
      <dgm:spPr/>
      <dgm:t>
        <a:bodyPr/>
        <a:lstStyle/>
        <a:p>
          <a:pPr rtl="1">
            <a:lnSpc>
              <a:spcPct val="150000"/>
            </a:lnSpc>
          </a:pPr>
          <a:r>
            <a:rPr lang="he-IL" sz="1500" dirty="0" smtClean="0">
              <a:latin typeface="David" panose="020E0502060401010101" pitchFamily="34" charset="-79"/>
              <a:cs typeface="David" panose="020E0502060401010101" pitchFamily="34" charset="-79"/>
            </a:rPr>
            <a:t>תמורות משמעותיות בענף</a:t>
          </a:r>
          <a:endParaRPr lang="he-IL" sz="1500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1B7CB8D3-03AD-46FC-A714-854050DAD6F1}" type="parTrans" cxnId="{F5B3DE4D-C87D-4F57-9868-9A73106425EC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B2BD995F-A6C8-43B2-866A-AE0EFA862CC6}" type="sibTrans" cxnId="{F5B3DE4D-C87D-4F57-9868-9A73106425EC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2040AC30-A272-46DA-BA20-2306C806F08E}">
      <dgm:prSet phldrT="[טקסט]" custT="1"/>
      <dgm:spPr/>
      <dgm:t>
        <a:bodyPr/>
        <a:lstStyle/>
        <a:p>
          <a:pPr rtl="1">
            <a:lnSpc>
              <a:spcPct val="150000"/>
            </a:lnSpc>
          </a:pPr>
          <a:r>
            <a:rPr lang="he-IL" sz="1500" dirty="0" smtClean="0">
              <a:latin typeface="David" panose="020E0502060401010101" pitchFamily="34" charset="-79"/>
              <a:cs typeface="David" panose="020E0502060401010101" pitchFamily="34" charset="-79"/>
            </a:rPr>
            <a:t>דואר ובלדרות והובלה יבשתית</a:t>
          </a:r>
          <a:endParaRPr lang="he-IL" sz="1500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773FF0C5-AC12-4A67-BF61-0F564D32A03C}" type="parTrans" cxnId="{C5140B63-4DBC-401E-A6BB-76712E5E9F9C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B22F4E3C-CD65-4049-BF09-6267F6CF46B3}" type="sibTrans" cxnId="{C5140B63-4DBC-401E-A6BB-76712E5E9F9C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A7C07DE3-B1EF-41FD-8FDE-E62DBA85F007}">
      <dgm:prSet custT="1"/>
      <dgm:spPr/>
      <dgm:t>
        <a:bodyPr/>
        <a:lstStyle/>
        <a:p>
          <a:pPr rtl="1">
            <a:lnSpc>
              <a:spcPct val="150000"/>
            </a:lnSpc>
          </a:pPr>
          <a:r>
            <a:rPr lang="he-IL" sz="1500" dirty="0" smtClean="0">
              <a:latin typeface="David" panose="020E0502060401010101" pitchFamily="34" charset="-79"/>
              <a:cs typeface="David" panose="020E0502060401010101" pitchFamily="34" charset="-79"/>
            </a:rPr>
            <a:t>משמעותי בשרשרת הערך של סיטונאות וקמעונאות</a:t>
          </a:r>
          <a:endParaRPr lang="he-IL" sz="1500" dirty="0"/>
        </a:p>
      </dgm:t>
    </dgm:pt>
    <dgm:pt modelId="{16B3F322-4A97-42FD-B976-48FB1A3ADA13}" type="parTrans" cxnId="{AE22441A-0C20-4A6D-842B-12AEF28DA1A2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49F4781A-9BCA-4AEA-8F7C-DDB7DC890231}" type="sibTrans" cxnId="{AE22441A-0C20-4A6D-842B-12AEF28DA1A2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6C927604-DB6E-47F8-8AD0-455A6E1B4052}">
      <dgm:prSet custT="1"/>
      <dgm:spPr/>
      <dgm:t>
        <a:bodyPr/>
        <a:lstStyle/>
        <a:p>
          <a:pPr rtl="1">
            <a:lnSpc>
              <a:spcPct val="150000"/>
            </a:lnSpc>
          </a:pPr>
          <a:r>
            <a:rPr lang="he-IL" sz="1500" dirty="0" smtClean="0">
              <a:latin typeface="David" panose="020E0502060401010101" pitchFamily="34" charset="-79"/>
              <a:cs typeface="David" panose="020E0502060401010101" pitchFamily="34" charset="-79"/>
            </a:rPr>
            <a:t>השפעה ישירה על יוקר המחייה </a:t>
          </a:r>
          <a:endParaRPr lang="he-IL" sz="1500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5B7429F0-83C7-474E-A16E-533056ADA385}" type="parTrans" cxnId="{A006E2D4-3043-40F3-843F-E5333E5057B6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BB46D3DE-489A-462A-B877-C9558ECC190B}" type="sibTrans" cxnId="{A006E2D4-3043-40F3-843F-E5333E5057B6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5219EC8E-2184-4B4F-AF27-2B42FE9CFBAA}">
      <dgm:prSet custT="1"/>
      <dgm:spPr/>
      <dgm:t>
        <a:bodyPr/>
        <a:lstStyle/>
        <a:p>
          <a:pPr rtl="1">
            <a:lnSpc>
              <a:spcPct val="150000"/>
            </a:lnSpc>
          </a:pPr>
          <a:r>
            <a:rPr lang="he-IL" sz="1500" dirty="0" smtClean="0">
              <a:latin typeface="David" panose="020E0502060401010101" pitchFamily="34" charset="-79"/>
              <a:cs typeface="David" panose="020E0502060401010101" pitchFamily="34" charset="-79"/>
            </a:rPr>
            <a:t>תמורות משמעותיות בענף</a:t>
          </a:r>
          <a:endParaRPr lang="he-IL" sz="1500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46AA53EF-8CF2-407D-BD90-0A411B216FE6}" type="parTrans" cxnId="{8D4EE110-B54E-460C-9F9B-F83FD57604C3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05016EC6-B16C-416E-AFB0-D4DC0F8D0F7A}" type="sibTrans" cxnId="{8D4EE110-B54E-460C-9F9B-F83FD57604C3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C30D98CE-E1F4-4324-A93F-8DF0AC6D6EB5}">
      <dgm:prSet custT="1"/>
      <dgm:spPr/>
      <dgm:t>
        <a:bodyPr/>
        <a:lstStyle/>
        <a:p>
          <a:pPr rtl="1">
            <a:lnSpc>
              <a:spcPct val="150000"/>
            </a:lnSpc>
          </a:pPr>
          <a:r>
            <a:rPr lang="he-IL" sz="1500" dirty="0" smtClean="0">
              <a:latin typeface="David" panose="020E0502060401010101" pitchFamily="34" charset="-79"/>
              <a:cs typeface="David" panose="020E0502060401010101" pitchFamily="34" charset="-79"/>
            </a:rPr>
            <a:t>סיטונאות</a:t>
          </a:r>
          <a:endParaRPr lang="he-IL" sz="1500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75475AA5-522C-46F1-BC80-3FDEC11DB1CF}" type="parTrans" cxnId="{7E3DE709-0C55-40A0-9362-0231480C3824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F022C6B3-0B0B-4C7A-8B72-679AF57627D6}" type="sibTrans" cxnId="{7E3DE709-0C55-40A0-9362-0231480C3824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7162190B-E592-478F-B958-C44833C311C8}">
      <dgm:prSet custT="1"/>
      <dgm:spPr/>
      <dgm:t>
        <a:bodyPr/>
        <a:lstStyle/>
        <a:p>
          <a:pPr rtl="1">
            <a:lnSpc>
              <a:spcPct val="150000"/>
            </a:lnSpc>
          </a:pPr>
          <a:r>
            <a:rPr lang="he-IL" sz="1500" dirty="0" smtClean="0">
              <a:latin typeface="David" panose="020E0502060401010101" pitchFamily="34" charset="-79"/>
              <a:cs typeface="David" panose="020E0502060401010101" pitchFamily="34" charset="-79"/>
            </a:rPr>
            <a:t>פערי פריון משמעותיים</a:t>
          </a:r>
          <a:endParaRPr lang="he-IL" sz="1500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BDC0680D-F96B-4696-97B0-365B3C27686B}" type="parTrans" cxnId="{719A8519-AD58-450A-BE9A-3CDAD08B2E5A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54CF715D-5484-4FF9-811E-5D8EABC27225}" type="sibTrans" cxnId="{719A8519-AD58-450A-BE9A-3CDAD08B2E5A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B66DD1E8-1E3D-4303-8EB0-C7B052D853CD}">
      <dgm:prSet custT="1"/>
      <dgm:spPr/>
      <dgm:t>
        <a:bodyPr/>
        <a:lstStyle/>
        <a:p>
          <a:pPr rtl="1">
            <a:lnSpc>
              <a:spcPct val="150000"/>
            </a:lnSpc>
          </a:pPr>
          <a:r>
            <a:rPr lang="he-IL" sz="1500" dirty="0" smtClean="0">
              <a:latin typeface="David" panose="020E0502060401010101" pitchFamily="34" charset="-79"/>
              <a:cs typeface="David" panose="020E0502060401010101" pitchFamily="34" charset="-79"/>
            </a:rPr>
            <a:t>נתח משמעותי מהתוצר</a:t>
          </a:r>
          <a:endParaRPr lang="he-IL" sz="1500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9F43A3FC-F687-4E25-8134-DD58335C005F}" type="parTrans" cxnId="{9B283A5D-8E7A-451B-BE6B-991E10FE9EC3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1443238B-DAFD-459B-B4AB-34C41A3E35C5}" type="sibTrans" cxnId="{9B283A5D-8E7A-451B-BE6B-991E10FE9EC3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4E1229DE-AE20-4288-A4AC-F7AFAB0B3CD4}">
      <dgm:prSet custT="1"/>
      <dgm:spPr/>
      <dgm:t>
        <a:bodyPr/>
        <a:lstStyle/>
        <a:p>
          <a:pPr rtl="1">
            <a:lnSpc>
              <a:spcPct val="150000"/>
            </a:lnSpc>
          </a:pPr>
          <a:r>
            <a:rPr lang="he-IL" sz="1500" dirty="0" smtClean="0">
              <a:latin typeface="David" panose="020E0502060401010101" pitchFamily="34" charset="-79"/>
              <a:cs typeface="David" panose="020E0502060401010101" pitchFamily="34" charset="-79"/>
            </a:rPr>
            <a:t>השפעה ישירה על יוקר המחייה</a:t>
          </a:r>
          <a:endParaRPr lang="he-IL" sz="1500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1A2C96EB-256B-48A2-B1B2-8782A14B406F}" type="parTrans" cxnId="{8571D47D-E9AA-40F1-BAAB-244AEBE9CDBC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DC590578-A0CE-43F4-8FC5-424C8801C8B2}" type="sibTrans" cxnId="{8571D47D-E9AA-40F1-BAAB-244AEBE9CDBC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AA3D8791-F90E-40A2-BAB3-8C098376647F}">
      <dgm:prSet custT="1"/>
      <dgm:spPr/>
      <dgm:t>
        <a:bodyPr/>
        <a:lstStyle/>
        <a:p>
          <a:pPr rtl="1">
            <a:lnSpc>
              <a:spcPct val="150000"/>
            </a:lnSpc>
          </a:pPr>
          <a:r>
            <a:rPr lang="he-IL" sz="1500" dirty="0" smtClean="0">
              <a:latin typeface="David" panose="020E0502060401010101" pitchFamily="34" charset="-79"/>
              <a:cs typeface="David" panose="020E0502060401010101" pitchFamily="34" charset="-79"/>
            </a:rPr>
            <a:t>פערי פריון משמעותיים</a:t>
          </a:r>
          <a:endParaRPr lang="he-IL" sz="1500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046C5E42-D700-4DE6-93F5-BC7DF8669BB7}" type="parTrans" cxnId="{2C9DDF0B-9649-4806-AF42-DE9E573AA9E7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71C592D9-9855-4721-A2BD-BE803DEC206D}" type="sibTrans" cxnId="{2C9DDF0B-9649-4806-AF42-DE9E573AA9E7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6CA5C6BE-BE2D-491B-9654-8D52B175C309}">
      <dgm:prSet custT="1"/>
      <dgm:spPr/>
      <dgm:t>
        <a:bodyPr/>
        <a:lstStyle/>
        <a:p>
          <a:pPr rtl="1">
            <a:lnSpc>
              <a:spcPct val="150000"/>
            </a:lnSpc>
          </a:pPr>
          <a:r>
            <a:rPr lang="he-IL" sz="1500" dirty="0" smtClean="0">
              <a:latin typeface="David" panose="020E0502060401010101" pitchFamily="34" charset="-79"/>
              <a:cs typeface="David" panose="020E0502060401010101" pitchFamily="34" charset="-79"/>
            </a:rPr>
            <a:t>מהווה מקרה בוחן לשירותים בלתי מקצועיים</a:t>
          </a:r>
          <a:endParaRPr lang="he-IL" sz="1500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599E6C67-4E16-4555-A532-973C701B7979}" type="parTrans" cxnId="{361EBECA-9596-4AA9-B7B2-8438311478CA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38409B70-09E8-45C4-BA3F-47F68C6CB17F}" type="sibTrans" cxnId="{361EBECA-9596-4AA9-B7B2-8438311478CA}">
      <dgm:prSet/>
      <dgm:spPr/>
      <dgm:t>
        <a:bodyPr/>
        <a:lstStyle/>
        <a:p>
          <a:pPr rtl="1">
            <a:lnSpc>
              <a:spcPct val="150000"/>
            </a:lnSpc>
          </a:pPr>
          <a:endParaRPr lang="he-IL" sz="1500"/>
        </a:p>
      </dgm:t>
    </dgm:pt>
    <dgm:pt modelId="{C370F61C-9A9B-48DC-92E3-973EC96FF7C0}">
      <dgm:prSet custT="1"/>
      <dgm:spPr/>
      <dgm:t>
        <a:bodyPr/>
        <a:lstStyle/>
        <a:p>
          <a:pPr rtl="1">
            <a:lnSpc>
              <a:spcPct val="150000"/>
            </a:lnSpc>
          </a:pPr>
          <a:r>
            <a:rPr lang="he-IL" sz="1500" dirty="0" smtClean="0">
              <a:latin typeface="David" panose="020E0502060401010101" pitchFamily="34" charset="-79"/>
              <a:cs typeface="David" panose="020E0502060401010101" pitchFamily="34" charset="-79"/>
            </a:rPr>
            <a:t>משקל משמעותי</a:t>
          </a:r>
          <a:r>
            <a:rPr lang="he-IL" sz="1500" baseline="0" dirty="0" smtClean="0">
              <a:latin typeface="David" panose="020E0502060401010101" pitchFamily="34" charset="-79"/>
              <a:cs typeface="David" panose="020E0502060401010101" pitchFamily="34" charset="-79"/>
            </a:rPr>
            <a:t> בתוצר ובמספר המועסקים</a:t>
          </a:r>
          <a:endParaRPr lang="he-IL" sz="1500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FEA4FE75-74E9-4C30-A037-A1C916A4B46A}" type="parTrans" cxnId="{59211A70-9BD2-4C30-B5F7-184CEF212B5E}">
      <dgm:prSet/>
      <dgm:spPr/>
      <dgm:t>
        <a:bodyPr/>
        <a:lstStyle/>
        <a:p>
          <a:pPr rtl="1">
            <a:lnSpc>
              <a:spcPct val="150000"/>
            </a:lnSpc>
          </a:pPr>
          <a:endParaRPr lang="he-IL"/>
        </a:p>
      </dgm:t>
    </dgm:pt>
    <dgm:pt modelId="{6F562501-0A8C-440A-BEE6-B8C67F2A6DE5}" type="sibTrans" cxnId="{59211A70-9BD2-4C30-B5F7-184CEF212B5E}">
      <dgm:prSet/>
      <dgm:spPr/>
      <dgm:t>
        <a:bodyPr/>
        <a:lstStyle/>
        <a:p>
          <a:pPr rtl="1">
            <a:lnSpc>
              <a:spcPct val="150000"/>
            </a:lnSpc>
          </a:pPr>
          <a:endParaRPr lang="he-IL"/>
        </a:p>
      </dgm:t>
    </dgm:pt>
    <dgm:pt modelId="{A80CC3CF-AC7D-4571-9099-DB58CDB9D516}">
      <dgm:prSet custT="1"/>
      <dgm:spPr/>
      <dgm:t>
        <a:bodyPr/>
        <a:lstStyle/>
        <a:p>
          <a:pPr rtl="1">
            <a:lnSpc>
              <a:spcPct val="150000"/>
            </a:lnSpc>
          </a:pPr>
          <a:endParaRPr lang="he-IL" sz="1500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54F6B609-34F8-4F1B-AAA6-6BD9B5442DB2}" type="parTrans" cxnId="{DC7A7F66-E0F2-4AEE-B6C3-172F796918BC}">
      <dgm:prSet/>
      <dgm:spPr/>
      <dgm:t>
        <a:bodyPr/>
        <a:lstStyle/>
        <a:p>
          <a:pPr rtl="1">
            <a:lnSpc>
              <a:spcPct val="150000"/>
            </a:lnSpc>
          </a:pPr>
          <a:endParaRPr lang="he-IL"/>
        </a:p>
      </dgm:t>
    </dgm:pt>
    <dgm:pt modelId="{70BEDCC9-CAD1-4F8C-A147-D948B5805591}" type="sibTrans" cxnId="{DC7A7F66-E0F2-4AEE-B6C3-172F796918BC}">
      <dgm:prSet/>
      <dgm:spPr/>
      <dgm:t>
        <a:bodyPr/>
        <a:lstStyle/>
        <a:p>
          <a:pPr rtl="1">
            <a:lnSpc>
              <a:spcPct val="150000"/>
            </a:lnSpc>
          </a:pPr>
          <a:endParaRPr lang="he-IL"/>
        </a:p>
      </dgm:t>
    </dgm:pt>
    <dgm:pt modelId="{A8007825-1BB6-4E66-BDF7-EFA94ED1819F}">
      <dgm:prSet custT="1"/>
      <dgm:spPr/>
      <dgm:t>
        <a:bodyPr/>
        <a:lstStyle/>
        <a:p>
          <a:pPr rtl="1">
            <a:lnSpc>
              <a:spcPct val="150000"/>
            </a:lnSpc>
          </a:pPr>
          <a:r>
            <a:rPr lang="he-IL" sz="1500" dirty="0" smtClean="0">
              <a:latin typeface="David" panose="020E0502060401010101" pitchFamily="34" charset="-79"/>
              <a:cs typeface="David" panose="020E0502060401010101" pitchFamily="34" charset="-79"/>
            </a:rPr>
            <a:t>השפעה על מחירי הדיור</a:t>
          </a:r>
          <a:endParaRPr lang="he-IL" sz="1500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36342BBC-D74D-44B7-9F96-4228EBD75100}" type="parTrans" cxnId="{2305C5B5-08B1-47A7-B77A-26A27B17CAF7}">
      <dgm:prSet/>
      <dgm:spPr/>
      <dgm:t>
        <a:bodyPr/>
        <a:lstStyle/>
        <a:p>
          <a:pPr rtl="1">
            <a:lnSpc>
              <a:spcPct val="150000"/>
            </a:lnSpc>
          </a:pPr>
          <a:endParaRPr lang="he-IL"/>
        </a:p>
      </dgm:t>
    </dgm:pt>
    <dgm:pt modelId="{5C17F836-383F-4AB6-A0D0-1A20975EB2FF}" type="sibTrans" cxnId="{2305C5B5-08B1-47A7-B77A-26A27B17CAF7}">
      <dgm:prSet/>
      <dgm:spPr/>
      <dgm:t>
        <a:bodyPr/>
        <a:lstStyle/>
        <a:p>
          <a:pPr rtl="1">
            <a:lnSpc>
              <a:spcPct val="150000"/>
            </a:lnSpc>
          </a:pPr>
          <a:endParaRPr lang="he-IL"/>
        </a:p>
      </dgm:t>
    </dgm:pt>
    <dgm:pt modelId="{681DA9CB-DBEA-48C7-815E-7C934CD5159F}">
      <dgm:prSet custT="1"/>
      <dgm:spPr/>
      <dgm:t>
        <a:bodyPr/>
        <a:lstStyle/>
        <a:p>
          <a:pPr rtl="1">
            <a:lnSpc>
              <a:spcPct val="150000"/>
            </a:lnSpc>
          </a:pPr>
          <a:r>
            <a:rPr lang="he-IL" sz="1500" dirty="0" smtClean="0">
              <a:latin typeface="David" panose="020E0502060401010101" pitchFamily="34" charset="-79"/>
              <a:cs typeface="David" panose="020E0502060401010101" pitchFamily="34" charset="-79"/>
            </a:rPr>
            <a:t>השפעה על קידום תשתיות</a:t>
          </a:r>
          <a:endParaRPr lang="he-IL" sz="1500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1104E539-613D-4466-B7C8-9C06D1004C80}" type="parTrans" cxnId="{9C6B5EFC-1E51-4BB8-9D2D-B40331F8DDCC}">
      <dgm:prSet/>
      <dgm:spPr/>
      <dgm:t>
        <a:bodyPr/>
        <a:lstStyle/>
        <a:p>
          <a:pPr rtl="1">
            <a:lnSpc>
              <a:spcPct val="150000"/>
            </a:lnSpc>
          </a:pPr>
          <a:endParaRPr lang="he-IL"/>
        </a:p>
      </dgm:t>
    </dgm:pt>
    <dgm:pt modelId="{53E098E9-A88A-426B-9D4F-0A37A08D2929}" type="sibTrans" cxnId="{9C6B5EFC-1E51-4BB8-9D2D-B40331F8DDCC}">
      <dgm:prSet/>
      <dgm:spPr/>
      <dgm:t>
        <a:bodyPr/>
        <a:lstStyle/>
        <a:p>
          <a:pPr rtl="1">
            <a:lnSpc>
              <a:spcPct val="150000"/>
            </a:lnSpc>
          </a:pPr>
          <a:endParaRPr lang="he-IL"/>
        </a:p>
      </dgm:t>
    </dgm:pt>
    <dgm:pt modelId="{EFDF92F9-157F-4861-8873-218168835432}">
      <dgm:prSet custT="1"/>
      <dgm:spPr/>
      <dgm:t>
        <a:bodyPr/>
        <a:lstStyle/>
        <a:p>
          <a:pPr rtl="1">
            <a:lnSpc>
              <a:spcPct val="150000"/>
            </a:lnSpc>
          </a:pPr>
          <a:r>
            <a:rPr lang="he-IL" sz="1500" dirty="0" smtClean="0">
              <a:latin typeface="David" panose="020E0502060401010101" pitchFamily="34" charset="-79"/>
              <a:cs typeface="David" panose="020E0502060401010101" pitchFamily="34" charset="-79"/>
            </a:rPr>
            <a:t>פערי פריון ניכרים בהשוואה בינלאומית</a:t>
          </a:r>
          <a:endParaRPr lang="he-IL" sz="1500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0F042363-5B18-48A2-A6B6-6708BBFE9D13}" type="parTrans" cxnId="{888EDB77-CE17-4096-9C8E-74C4AC49AB25}">
      <dgm:prSet/>
      <dgm:spPr/>
      <dgm:t>
        <a:bodyPr/>
        <a:lstStyle/>
        <a:p>
          <a:pPr rtl="1">
            <a:lnSpc>
              <a:spcPct val="150000"/>
            </a:lnSpc>
          </a:pPr>
          <a:endParaRPr lang="he-IL"/>
        </a:p>
      </dgm:t>
    </dgm:pt>
    <dgm:pt modelId="{D4396676-8334-417C-91BF-D7816919C37C}" type="sibTrans" cxnId="{888EDB77-CE17-4096-9C8E-74C4AC49AB25}">
      <dgm:prSet/>
      <dgm:spPr/>
      <dgm:t>
        <a:bodyPr/>
        <a:lstStyle/>
        <a:p>
          <a:pPr rtl="1">
            <a:lnSpc>
              <a:spcPct val="150000"/>
            </a:lnSpc>
          </a:pPr>
          <a:endParaRPr lang="he-IL"/>
        </a:p>
      </dgm:t>
    </dgm:pt>
    <dgm:pt modelId="{B94B6AD7-16CF-45B6-856D-32977BEB96FE}">
      <dgm:prSet custT="1"/>
      <dgm:spPr/>
      <dgm:t>
        <a:bodyPr/>
        <a:lstStyle/>
        <a:p>
          <a:pPr rtl="1">
            <a:lnSpc>
              <a:spcPct val="150000"/>
            </a:lnSpc>
          </a:pPr>
          <a:r>
            <a:rPr lang="he-IL" sz="1500" dirty="0" smtClean="0">
              <a:latin typeface="David" panose="020E0502060401010101" pitchFamily="34" charset="-79"/>
              <a:cs typeface="David" panose="020E0502060401010101" pitchFamily="34" charset="-79"/>
            </a:rPr>
            <a:t>מקרה בוחן לענפים מבוססי הון אנושי מקצועי</a:t>
          </a:r>
          <a:endParaRPr lang="he-IL" sz="1500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CB76A545-4D28-4494-A387-FA690B59320F}" type="parTrans" cxnId="{B9FDF6DC-CF4B-4B4E-837A-AACC173FDA61}">
      <dgm:prSet/>
      <dgm:spPr/>
      <dgm:t>
        <a:bodyPr/>
        <a:lstStyle/>
        <a:p>
          <a:pPr rtl="1">
            <a:lnSpc>
              <a:spcPct val="150000"/>
            </a:lnSpc>
          </a:pPr>
          <a:endParaRPr lang="he-IL"/>
        </a:p>
      </dgm:t>
    </dgm:pt>
    <dgm:pt modelId="{D1A59532-E738-4AE4-BB02-B3A705E33021}" type="sibTrans" cxnId="{B9FDF6DC-CF4B-4B4E-837A-AACC173FDA61}">
      <dgm:prSet/>
      <dgm:spPr/>
      <dgm:t>
        <a:bodyPr/>
        <a:lstStyle/>
        <a:p>
          <a:pPr rtl="1">
            <a:lnSpc>
              <a:spcPct val="150000"/>
            </a:lnSpc>
          </a:pPr>
          <a:endParaRPr lang="he-IL"/>
        </a:p>
      </dgm:t>
    </dgm:pt>
    <dgm:pt modelId="{61C3ED68-EB13-4DCB-9431-721AF07CE068}">
      <dgm:prSet custT="1"/>
      <dgm:spPr>
        <a:solidFill>
          <a:srgbClr val="7030A0"/>
        </a:solidFill>
      </dgm:spPr>
      <dgm:t>
        <a:bodyPr/>
        <a:lstStyle/>
        <a:p>
          <a:pPr rtl="1">
            <a:lnSpc>
              <a:spcPct val="150000"/>
            </a:lnSpc>
          </a:pPr>
          <a:r>
            <a:rPr lang="he-IL" sz="1500" dirty="0" smtClean="0">
              <a:latin typeface="David" panose="020E0502060401010101" pitchFamily="34" charset="-79"/>
              <a:cs typeface="David" panose="020E0502060401010101" pitchFamily="34" charset="-79"/>
            </a:rPr>
            <a:t>מדדים מקצועיים</a:t>
          </a:r>
          <a:endParaRPr lang="he-IL" sz="1500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281B15BD-840A-4CA4-9833-8E66E718AFCD}" type="parTrans" cxnId="{EF02B8A4-7854-4694-8236-F755067C5388}">
      <dgm:prSet/>
      <dgm:spPr/>
      <dgm:t>
        <a:bodyPr/>
        <a:lstStyle/>
        <a:p>
          <a:pPr rtl="1"/>
          <a:endParaRPr lang="he-IL"/>
        </a:p>
      </dgm:t>
    </dgm:pt>
    <dgm:pt modelId="{80D6E44F-3473-4980-B2E2-B9C92415CFBF}" type="sibTrans" cxnId="{EF02B8A4-7854-4694-8236-F755067C5388}">
      <dgm:prSet/>
      <dgm:spPr/>
      <dgm:t>
        <a:bodyPr/>
        <a:lstStyle/>
        <a:p>
          <a:pPr rtl="1"/>
          <a:endParaRPr lang="he-IL"/>
        </a:p>
      </dgm:t>
    </dgm:pt>
    <dgm:pt modelId="{77FD5635-936F-4B19-BD6A-399EBDB716C4}">
      <dgm:prSet custT="1"/>
      <dgm:spPr>
        <a:noFill/>
      </dgm:spPr>
      <dgm:t>
        <a:bodyPr/>
        <a:lstStyle/>
        <a:p>
          <a:pPr rtl="1">
            <a:lnSpc>
              <a:spcPct val="150000"/>
            </a:lnSpc>
          </a:pPr>
          <a:r>
            <a:rPr lang="he-IL" sz="1500" dirty="0" smtClean="0">
              <a:latin typeface="David" panose="020E0502060401010101" pitchFamily="34" charset="-79"/>
              <a:cs typeface="David" panose="020E0502060401010101" pitchFamily="34" charset="-79"/>
            </a:rPr>
            <a:t>גיבוש מדדים ויעדים </a:t>
          </a:r>
          <a:endParaRPr lang="he-IL" sz="1500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208BE8BF-419D-4F81-B672-665CCDA36021}" type="parTrans" cxnId="{CB5E0BFA-4FDF-4D09-ABE4-9CA8E3047F96}">
      <dgm:prSet/>
      <dgm:spPr/>
      <dgm:t>
        <a:bodyPr/>
        <a:lstStyle/>
        <a:p>
          <a:pPr rtl="1"/>
          <a:endParaRPr lang="he-IL"/>
        </a:p>
      </dgm:t>
    </dgm:pt>
    <dgm:pt modelId="{0A5A859B-91F7-4A5B-B5EB-B2BFD95B6D95}" type="sibTrans" cxnId="{CB5E0BFA-4FDF-4D09-ABE4-9CA8E3047F96}">
      <dgm:prSet/>
      <dgm:spPr/>
      <dgm:t>
        <a:bodyPr/>
        <a:lstStyle/>
        <a:p>
          <a:pPr rtl="1"/>
          <a:endParaRPr lang="he-IL"/>
        </a:p>
      </dgm:t>
    </dgm:pt>
    <dgm:pt modelId="{40E444F6-D63F-480B-A7EB-0D9D925A86A8}">
      <dgm:prSet custT="1"/>
      <dgm:spPr>
        <a:noFill/>
      </dgm:spPr>
      <dgm:t>
        <a:bodyPr/>
        <a:lstStyle/>
        <a:p>
          <a:pPr rtl="1">
            <a:lnSpc>
              <a:spcPct val="150000"/>
            </a:lnSpc>
          </a:pPr>
          <a:r>
            <a:rPr lang="he-IL" sz="1500" dirty="0" smtClean="0">
              <a:latin typeface="David" panose="020E0502060401010101" pitchFamily="34" charset="-79"/>
              <a:cs typeface="David" panose="020E0502060401010101" pitchFamily="34" charset="-79"/>
            </a:rPr>
            <a:t>ליווי נושאי רוחב</a:t>
          </a:r>
          <a:r>
            <a:rPr lang="en-US" sz="1500" dirty="0" smtClean="0">
              <a:latin typeface="David" panose="020E0502060401010101" pitchFamily="34" charset="-79"/>
              <a:cs typeface="David" panose="020E0502060401010101" pitchFamily="34" charset="-79"/>
            </a:rPr>
            <a:t/>
          </a:r>
          <a:br>
            <a:rPr lang="en-US" sz="1500" dirty="0" smtClean="0">
              <a:latin typeface="David" panose="020E0502060401010101" pitchFamily="34" charset="-79"/>
              <a:cs typeface="David" panose="020E0502060401010101" pitchFamily="34" charset="-79"/>
            </a:rPr>
          </a:br>
          <a:r>
            <a:rPr lang="he-IL" sz="1500" dirty="0" smtClean="0">
              <a:latin typeface="David" panose="020E0502060401010101" pitchFamily="34" charset="-79"/>
              <a:cs typeface="David" panose="020E0502060401010101" pitchFamily="34" charset="-79"/>
            </a:rPr>
            <a:t>של עבודת הוועדה</a:t>
          </a:r>
          <a:endParaRPr lang="he-IL" sz="1500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A19D40DE-216B-4D68-98D8-5A204EA2D17C}" type="parTrans" cxnId="{6E395420-606D-427D-9F7E-5E51AA064547}">
      <dgm:prSet/>
      <dgm:spPr/>
      <dgm:t>
        <a:bodyPr/>
        <a:lstStyle/>
        <a:p>
          <a:pPr rtl="1"/>
          <a:endParaRPr lang="he-IL"/>
        </a:p>
      </dgm:t>
    </dgm:pt>
    <dgm:pt modelId="{8B328617-F3B0-4576-ADE8-F0A1E52EA871}" type="sibTrans" cxnId="{6E395420-606D-427D-9F7E-5E51AA064547}">
      <dgm:prSet/>
      <dgm:spPr/>
      <dgm:t>
        <a:bodyPr/>
        <a:lstStyle/>
        <a:p>
          <a:pPr rtl="1"/>
          <a:endParaRPr lang="he-IL"/>
        </a:p>
      </dgm:t>
    </dgm:pt>
    <dgm:pt modelId="{28A641BD-A0C2-48B7-A377-8E29CA612D5F}">
      <dgm:prSet custT="1"/>
      <dgm:spPr>
        <a:noFill/>
      </dgm:spPr>
      <dgm:t>
        <a:bodyPr/>
        <a:lstStyle/>
        <a:p>
          <a:pPr rtl="1">
            <a:lnSpc>
              <a:spcPct val="150000"/>
            </a:lnSpc>
          </a:pPr>
          <a:r>
            <a:rPr lang="he-IL" sz="1500" dirty="0" smtClean="0">
              <a:latin typeface="David" panose="020E0502060401010101" pitchFamily="34" charset="-79"/>
              <a:cs typeface="David" panose="020E0502060401010101" pitchFamily="34" charset="-79"/>
            </a:rPr>
            <a:t>הנחת תשתית לגיבוש החלטת ממשלה</a:t>
          </a:r>
          <a:endParaRPr lang="he-IL" sz="1500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F506C2FD-175B-43A5-8841-671B50A725AB}" type="parTrans" cxnId="{586F8263-8EB2-4174-AB50-36D1C4F7E70F}">
      <dgm:prSet/>
      <dgm:spPr/>
      <dgm:t>
        <a:bodyPr/>
        <a:lstStyle/>
        <a:p>
          <a:pPr rtl="1"/>
          <a:endParaRPr lang="he-IL"/>
        </a:p>
      </dgm:t>
    </dgm:pt>
    <dgm:pt modelId="{E6C4DE67-761E-4491-9503-4F403DEB7418}" type="sibTrans" cxnId="{586F8263-8EB2-4174-AB50-36D1C4F7E70F}">
      <dgm:prSet/>
      <dgm:spPr/>
      <dgm:t>
        <a:bodyPr/>
        <a:lstStyle/>
        <a:p>
          <a:pPr rtl="1"/>
          <a:endParaRPr lang="he-IL"/>
        </a:p>
      </dgm:t>
    </dgm:pt>
    <dgm:pt modelId="{C40398B9-730A-4B9B-9E7D-487B7C4900EE}" type="pres">
      <dgm:prSet presAssocID="{8F0CDFCA-BAA6-4098-AFF6-DBA91DE57AB9}" presName="diagram" presStyleCnt="0">
        <dgm:presLayoutVars>
          <dgm:dir val="rev"/>
          <dgm:animLvl val="lvl"/>
          <dgm:resizeHandles val="exact"/>
        </dgm:presLayoutVars>
      </dgm:prSet>
      <dgm:spPr/>
    </dgm:pt>
    <dgm:pt modelId="{8DA3581C-A86E-4ECA-A184-E83025A27E56}" type="pres">
      <dgm:prSet presAssocID="{DC0A13D9-3DA8-4DA1-A723-0AFADB7C6A47}" presName="compNode" presStyleCnt="0"/>
      <dgm:spPr/>
    </dgm:pt>
    <dgm:pt modelId="{685A9B4D-9A5C-4386-AEF8-3390C0A040B7}" type="pres">
      <dgm:prSet presAssocID="{DC0A13D9-3DA8-4DA1-A723-0AFADB7C6A47}" presName="childRect" presStyleLbl="bgAcc1" presStyleIdx="0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62CD0E8F-8B81-43FD-8B49-28699CCBDD9B}" type="pres">
      <dgm:prSet presAssocID="{DC0A13D9-3DA8-4DA1-A723-0AFADB7C6A4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633493F6-294A-455F-8FAD-F4EDABE086AF}" type="pres">
      <dgm:prSet presAssocID="{DC0A13D9-3DA8-4DA1-A723-0AFADB7C6A47}" presName="parentRect" presStyleLbl="alignNode1" presStyleIdx="0" presStyleCnt="7"/>
      <dgm:spPr/>
      <dgm:t>
        <a:bodyPr/>
        <a:lstStyle/>
        <a:p>
          <a:pPr rtl="1"/>
          <a:endParaRPr lang="he-IL"/>
        </a:p>
      </dgm:t>
    </dgm:pt>
    <dgm:pt modelId="{2AB59DF2-2CD3-45D9-9E25-B6754B4F8D64}" type="pres">
      <dgm:prSet presAssocID="{DC0A13D9-3DA8-4DA1-A723-0AFADB7C6A47}" presName="adorn" presStyleLbl="fgAccFollowNode1" presStyleIdx="0" presStyleCnt="7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BEDE319E-D299-443E-8BDE-E7429303443C}" type="pres">
      <dgm:prSet presAssocID="{C76B4797-5F64-4A14-B5A4-ED62B2996B34}" presName="sibTrans" presStyleLbl="sibTrans2D1" presStyleIdx="0" presStyleCnt="0"/>
      <dgm:spPr/>
      <dgm:t>
        <a:bodyPr/>
        <a:lstStyle/>
        <a:p>
          <a:pPr rtl="1"/>
          <a:endParaRPr lang="he-IL"/>
        </a:p>
      </dgm:t>
    </dgm:pt>
    <dgm:pt modelId="{17B715C7-2FFC-4E9D-8D72-B1B99C2611CA}" type="pres">
      <dgm:prSet presAssocID="{C30D98CE-E1F4-4324-A93F-8DF0AC6D6EB5}" presName="compNode" presStyleCnt="0"/>
      <dgm:spPr/>
    </dgm:pt>
    <dgm:pt modelId="{A7A09D87-731A-4F1E-A25A-C8BB83E47324}" type="pres">
      <dgm:prSet presAssocID="{C30D98CE-E1F4-4324-A93F-8DF0AC6D6EB5}" presName="childRect" presStyleLbl="bgAcc1" presStyleIdx="1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6C5BD255-DAD3-4777-9B0B-49D89FF48FBC}" type="pres">
      <dgm:prSet presAssocID="{C30D98CE-E1F4-4324-A93F-8DF0AC6D6EB5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D6593A2F-E2A4-4AEC-A5CC-C33E00EC5E4F}" type="pres">
      <dgm:prSet presAssocID="{C30D98CE-E1F4-4324-A93F-8DF0AC6D6EB5}" presName="parentRect" presStyleLbl="alignNode1" presStyleIdx="1" presStyleCnt="7"/>
      <dgm:spPr/>
      <dgm:t>
        <a:bodyPr/>
        <a:lstStyle/>
        <a:p>
          <a:pPr rtl="1"/>
          <a:endParaRPr lang="he-IL"/>
        </a:p>
      </dgm:t>
    </dgm:pt>
    <dgm:pt modelId="{39C33E87-8DAF-4775-B217-29C604871334}" type="pres">
      <dgm:prSet presAssocID="{C30D98CE-E1F4-4324-A93F-8DF0AC6D6EB5}" presName="adorn" presStyleLbl="fgAccFollowNode1" presStyleIdx="1" presStyleCnt="7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1CD63CE6-8FC7-4C07-8BF2-269C4140B425}" type="pres">
      <dgm:prSet presAssocID="{F022C6B3-0B0B-4C7A-8B72-679AF57627D6}" presName="sibTrans" presStyleLbl="sibTrans2D1" presStyleIdx="0" presStyleCnt="0"/>
      <dgm:spPr/>
      <dgm:t>
        <a:bodyPr/>
        <a:lstStyle/>
        <a:p>
          <a:pPr rtl="1"/>
          <a:endParaRPr lang="he-IL"/>
        </a:p>
      </dgm:t>
    </dgm:pt>
    <dgm:pt modelId="{2FF163A2-380F-4D8E-9A13-DE6F84B19A63}" type="pres">
      <dgm:prSet presAssocID="{2040AC30-A272-46DA-BA20-2306C806F08E}" presName="compNode" presStyleCnt="0"/>
      <dgm:spPr/>
    </dgm:pt>
    <dgm:pt modelId="{6E4A4B5E-F43F-4786-9D93-1F0D1E7A1D1E}" type="pres">
      <dgm:prSet presAssocID="{2040AC30-A272-46DA-BA20-2306C806F08E}" presName="childRect" presStyleLbl="bgAcc1" presStyleIdx="2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C689F97A-5B03-4518-878F-6E0678CA4083}" type="pres">
      <dgm:prSet presAssocID="{2040AC30-A272-46DA-BA20-2306C806F08E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D81CA922-4B22-4924-BDC7-A2D101327939}" type="pres">
      <dgm:prSet presAssocID="{2040AC30-A272-46DA-BA20-2306C806F08E}" presName="parentRect" presStyleLbl="alignNode1" presStyleIdx="2" presStyleCnt="7"/>
      <dgm:spPr/>
      <dgm:t>
        <a:bodyPr/>
        <a:lstStyle/>
        <a:p>
          <a:pPr rtl="1"/>
          <a:endParaRPr lang="he-IL"/>
        </a:p>
      </dgm:t>
    </dgm:pt>
    <dgm:pt modelId="{2C172288-B51F-4FEF-99BA-98EE03EBFFE4}" type="pres">
      <dgm:prSet presAssocID="{2040AC30-A272-46DA-BA20-2306C806F08E}" presName="adorn" presStyleLbl="fgAccFollowNode1" presStyleIdx="2" presStyleCnt="7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14F6E332-EE0A-41A9-A441-574A06A782EB}" type="pres">
      <dgm:prSet presAssocID="{B22F4E3C-CD65-4049-BF09-6267F6CF46B3}" presName="sibTrans" presStyleLbl="sibTrans2D1" presStyleIdx="0" presStyleCnt="0"/>
      <dgm:spPr/>
      <dgm:t>
        <a:bodyPr/>
        <a:lstStyle/>
        <a:p>
          <a:pPr rtl="1"/>
          <a:endParaRPr lang="he-IL"/>
        </a:p>
      </dgm:t>
    </dgm:pt>
    <dgm:pt modelId="{2FC8DF0E-7440-4988-AF18-2444E0520CC8}" type="pres">
      <dgm:prSet presAssocID="{D396FE9F-81CA-4179-B450-ACDB80577558}" presName="compNode" presStyleCnt="0"/>
      <dgm:spPr/>
    </dgm:pt>
    <dgm:pt modelId="{177DEA06-088E-4815-9370-5DB07E590E93}" type="pres">
      <dgm:prSet presAssocID="{D396FE9F-81CA-4179-B450-ACDB80577558}" presName="childRect" presStyleLbl="bgAcc1" presStyleIdx="3" presStyleCnt="7" custLinFactNeighborX="-2056" custLinFactNeighborY="-196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33883F18-FF15-447D-9D99-D1569D0FF445}" type="pres">
      <dgm:prSet presAssocID="{D396FE9F-81CA-4179-B450-ACDB80577558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B8BFDF73-C036-4BB5-A26D-67228FCB14DB}" type="pres">
      <dgm:prSet presAssocID="{D396FE9F-81CA-4179-B450-ACDB80577558}" presName="parentRect" presStyleLbl="alignNode1" presStyleIdx="3" presStyleCnt="7" custLinFactNeighborX="-1617" custLinFactNeighborY="-3359"/>
      <dgm:spPr/>
      <dgm:t>
        <a:bodyPr/>
        <a:lstStyle/>
        <a:p>
          <a:pPr rtl="1"/>
          <a:endParaRPr lang="he-IL"/>
        </a:p>
      </dgm:t>
    </dgm:pt>
    <dgm:pt modelId="{E9E28624-A8DA-4100-B0F5-7AB1A3DB2611}" type="pres">
      <dgm:prSet presAssocID="{D396FE9F-81CA-4179-B450-ACDB80577558}" presName="adorn" presStyleLbl="fgAccFollowNode1" presStyleIdx="3" presStyleCnt="7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12D9705D-4EBC-4D2B-A600-8D0DFA748E8B}" type="pres">
      <dgm:prSet presAssocID="{11D9485F-C68F-41BD-8D1F-BB3A1A943EE2}" presName="sibTrans" presStyleLbl="sibTrans2D1" presStyleIdx="0" presStyleCnt="0"/>
      <dgm:spPr/>
      <dgm:t>
        <a:bodyPr/>
        <a:lstStyle/>
        <a:p>
          <a:pPr rtl="1"/>
          <a:endParaRPr lang="he-IL"/>
        </a:p>
      </dgm:t>
    </dgm:pt>
    <dgm:pt modelId="{B7FCC8D8-B2B5-434D-924D-71053D703898}" type="pres">
      <dgm:prSet presAssocID="{C9F67ABE-C109-42B7-9435-36CB3C1248C2}" presName="compNode" presStyleCnt="0"/>
      <dgm:spPr/>
    </dgm:pt>
    <dgm:pt modelId="{536CF9C1-D50A-4F0B-9CB5-667D7778CDB5}" type="pres">
      <dgm:prSet presAssocID="{C9F67ABE-C109-42B7-9435-36CB3C1248C2}" presName="childRect" presStyleLbl="bgAcc1" presStyleIdx="4" presStyleCnt="7" custScaleX="113556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2373D22E-F82B-4C4E-82D5-229B6CCA7207}" type="pres">
      <dgm:prSet presAssocID="{C9F67ABE-C109-42B7-9435-36CB3C1248C2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FE858624-0374-4F59-BA44-BDDD7A5228CE}" type="pres">
      <dgm:prSet presAssocID="{C9F67ABE-C109-42B7-9435-36CB3C1248C2}" presName="parentRect" presStyleLbl="alignNode1" presStyleIdx="4" presStyleCnt="7" custScaleX="115713" custLinFactNeighborX="-1617" custLinFactNeighborY="-3359"/>
      <dgm:spPr/>
      <dgm:t>
        <a:bodyPr/>
        <a:lstStyle/>
        <a:p>
          <a:pPr rtl="1"/>
          <a:endParaRPr lang="he-IL"/>
        </a:p>
      </dgm:t>
    </dgm:pt>
    <dgm:pt modelId="{8EFBAD49-8EF4-42F7-9A14-A424F06DF070}" type="pres">
      <dgm:prSet presAssocID="{C9F67ABE-C109-42B7-9435-36CB3C1248C2}" presName="adorn" presStyleLbl="fgAccFollowNode1" presStyleIdx="4" presStyleCnt="7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9F7FBB27-3350-4F5A-AEEF-EA4893183D37}" type="pres">
      <dgm:prSet presAssocID="{6F2EB360-764F-4821-8FD5-9102A7FCB6A6}" presName="sibTrans" presStyleLbl="sibTrans2D1" presStyleIdx="0" presStyleCnt="0"/>
      <dgm:spPr/>
      <dgm:t>
        <a:bodyPr/>
        <a:lstStyle/>
        <a:p>
          <a:pPr rtl="1"/>
          <a:endParaRPr lang="he-IL"/>
        </a:p>
      </dgm:t>
    </dgm:pt>
    <dgm:pt modelId="{071626C4-4B63-4055-9C22-8F1A857F4BA5}" type="pres">
      <dgm:prSet presAssocID="{067590FC-838B-4899-9F74-18BF3834FFE0}" presName="compNode" presStyleCnt="0"/>
      <dgm:spPr/>
    </dgm:pt>
    <dgm:pt modelId="{E0BC582B-ED9C-42DF-B298-803227644A2A}" type="pres">
      <dgm:prSet presAssocID="{067590FC-838B-4899-9F74-18BF3834FFE0}" presName="childRect" presStyleLbl="bgAcc1" presStyleIdx="5" presStyleCnt="7" custScaleX="98162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C3000036-4D06-4411-9B2C-9BE3DB1ECFD5}" type="pres">
      <dgm:prSet presAssocID="{067590FC-838B-4899-9F74-18BF3834FFE0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4CA2565A-7F1F-4568-A446-2BCF02DAD3F2}" type="pres">
      <dgm:prSet presAssocID="{067590FC-838B-4899-9F74-18BF3834FFE0}" presName="parentRect" presStyleLbl="alignNode1" presStyleIdx="5" presStyleCnt="7" custScaleX="98162"/>
      <dgm:spPr/>
      <dgm:t>
        <a:bodyPr/>
        <a:lstStyle/>
        <a:p>
          <a:pPr rtl="1"/>
          <a:endParaRPr lang="he-IL"/>
        </a:p>
      </dgm:t>
    </dgm:pt>
    <dgm:pt modelId="{A0E33261-634E-40DA-9ADA-511B524FE123}" type="pres">
      <dgm:prSet presAssocID="{067590FC-838B-4899-9F74-18BF3834FFE0}" presName="adorn" presStyleLbl="fgAccFollowNode1" presStyleIdx="5" presStyleCnt="7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</dgm:pt>
    <dgm:pt modelId="{7AD35987-824A-437F-B069-CBDAE0A47936}" type="pres">
      <dgm:prSet presAssocID="{BB45E8D3-3EDA-4F0F-B2C8-F9F6414E7557}" presName="sibTrans" presStyleLbl="sibTrans2D1" presStyleIdx="0" presStyleCnt="0"/>
      <dgm:spPr/>
      <dgm:t>
        <a:bodyPr/>
        <a:lstStyle/>
        <a:p>
          <a:pPr rtl="1"/>
          <a:endParaRPr lang="he-IL"/>
        </a:p>
      </dgm:t>
    </dgm:pt>
    <dgm:pt modelId="{834887C7-9162-4CF5-A608-6F8361E959BF}" type="pres">
      <dgm:prSet presAssocID="{61C3ED68-EB13-4DCB-9431-721AF07CE068}" presName="compNode" presStyleCnt="0"/>
      <dgm:spPr/>
    </dgm:pt>
    <dgm:pt modelId="{A11FE640-DA87-47D8-BB18-79275E2EB67C}" type="pres">
      <dgm:prSet presAssocID="{61C3ED68-EB13-4DCB-9431-721AF07CE068}" presName="childRect" presStyleLbl="bgAcc1" presStyleIdx="6" presStyleCnt="7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EB4C6619-817D-4FCF-A3C1-5701A4CF9D0E}" type="pres">
      <dgm:prSet presAssocID="{61C3ED68-EB13-4DCB-9431-721AF07CE068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1C4A93E7-0464-47CC-A9DB-F0FFEB8DEF81}" type="pres">
      <dgm:prSet presAssocID="{61C3ED68-EB13-4DCB-9431-721AF07CE068}" presName="parentRect" presStyleLbl="alignNode1" presStyleIdx="6" presStyleCnt="7"/>
      <dgm:spPr/>
      <dgm:t>
        <a:bodyPr/>
        <a:lstStyle/>
        <a:p>
          <a:pPr rtl="1"/>
          <a:endParaRPr lang="he-IL"/>
        </a:p>
      </dgm:t>
    </dgm:pt>
    <dgm:pt modelId="{38D8D89F-8D9C-453D-9811-EA4D32DEA6AE}" type="pres">
      <dgm:prSet presAssocID="{61C3ED68-EB13-4DCB-9431-721AF07CE068}" presName="adorn" presStyleLbl="fgAccFollowNode1" presStyleIdx="6" presStyleCnt="7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05901131-9765-4FF5-BC81-B9A34B9C5449}" type="presOf" srcId="{DC0A13D9-3DA8-4DA1-A723-0AFADB7C6A47}" destId="{633493F6-294A-455F-8FAD-F4EDABE086AF}" srcOrd="1" destOrd="0" presId="urn:microsoft.com/office/officeart/2005/8/layout/bList2"/>
    <dgm:cxn modelId="{59211A70-9BD2-4C30-B5F7-184CEF212B5E}" srcId="{C9F67ABE-C109-42B7-9435-36CB3C1248C2}" destId="{C370F61C-9A9B-48DC-92E3-973EC96FF7C0}" srcOrd="0" destOrd="0" parTransId="{FEA4FE75-74E9-4C30-A037-A1C916A4B46A}" sibTransId="{6F562501-0A8C-440A-BEE6-B8C67F2A6DE5}"/>
    <dgm:cxn modelId="{9B283A5D-8E7A-451B-BE6B-991E10FE9EC3}" srcId="{C30D98CE-E1F4-4324-A93F-8DF0AC6D6EB5}" destId="{B66DD1E8-1E3D-4303-8EB0-C7B052D853CD}" srcOrd="1" destOrd="0" parTransId="{9F43A3FC-F687-4E25-8134-DD58335C005F}" sibTransId="{1443238B-DAFD-459B-B4AB-34C41A3E35C5}"/>
    <dgm:cxn modelId="{4932317B-6F23-4952-A641-B4FDA6591103}" type="presOf" srcId="{2040AC30-A272-46DA-BA20-2306C806F08E}" destId="{D81CA922-4B22-4924-BDC7-A2D101327939}" srcOrd="1" destOrd="0" presId="urn:microsoft.com/office/officeart/2005/8/layout/bList2"/>
    <dgm:cxn modelId="{888EDB77-CE17-4096-9C8E-74C4AC49AB25}" srcId="{067590FC-838B-4899-9F74-18BF3834FFE0}" destId="{EFDF92F9-157F-4861-8873-218168835432}" srcOrd="0" destOrd="0" parTransId="{0F042363-5B18-48A2-A6B6-6708BBFE9D13}" sibTransId="{D4396676-8334-417C-91BF-D7816919C37C}"/>
    <dgm:cxn modelId="{E80E1F6A-4110-4DF6-AA72-31C44ED40F38}" type="presOf" srcId="{5219EC8E-2184-4B4F-AF27-2B42FE9CFBAA}" destId="{6E4A4B5E-F43F-4786-9D93-1F0D1E7A1D1E}" srcOrd="0" destOrd="2" presId="urn:microsoft.com/office/officeart/2005/8/layout/bList2"/>
    <dgm:cxn modelId="{4A07BA72-F149-4D1D-A68F-BDFEF35E3384}" type="presOf" srcId="{B94B6AD7-16CF-45B6-856D-32977BEB96FE}" destId="{E0BC582B-ED9C-42DF-B298-803227644A2A}" srcOrd="0" destOrd="1" presId="urn:microsoft.com/office/officeart/2005/8/layout/bList2"/>
    <dgm:cxn modelId="{A8F56AE6-FE69-4F8B-B8E8-B4432B7234CC}" type="presOf" srcId="{B22F4E3C-CD65-4049-BF09-6267F6CF46B3}" destId="{14F6E332-EE0A-41A9-A441-574A06A782EB}" srcOrd="0" destOrd="0" presId="urn:microsoft.com/office/officeart/2005/8/layout/bList2"/>
    <dgm:cxn modelId="{E8610603-D18B-4720-B136-C594EE7A2FCF}" type="presOf" srcId="{681DA9CB-DBEA-48C7-815E-7C934CD5159F}" destId="{536CF9C1-D50A-4F0B-9CB5-667D7778CDB5}" srcOrd="0" destOrd="2" presId="urn:microsoft.com/office/officeart/2005/8/layout/bList2"/>
    <dgm:cxn modelId="{A006E2D4-3043-40F3-843F-E5333E5057B6}" srcId="{2040AC30-A272-46DA-BA20-2306C806F08E}" destId="{6C927604-DB6E-47F8-8AD0-455A6E1B4052}" srcOrd="1" destOrd="0" parTransId="{5B7429F0-83C7-474E-A16E-533056ADA385}" sibTransId="{BB46D3DE-489A-462A-B877-C9558ECC190B}"/>
    <dgm:cxn modelId="{B9FDF6DC-CF4B-4B4E-837A-AACC173FDA61}" srcId="{067590FC-838B-4899-9F74-18BF3834FFE0}" destId="{B94B6AD7-16CF-45B6-856D-32977BEB96FE}" srcOrd="1" destOrd="0" parTransId="{CB76A545-4D28-4494-A387-FA690B59320F}" sibTransId="{D1A59532-E738-4AE4-BB02-B3A705E33021}"/>
    <dgm:cxn modelId="{1037C35A-F294-462C-B4FC-5F2C140720DF}" type="presOf" srcId="{1D7B6668-1AE9-4670-9E5E-9F82B884EFE0}" destId="{685A9B4D-9A5C-4386-AEF8-3390C0A040B7}" srcOrd="0" destOrd="1" presId="urn:microsoft.com/office/officeart/2005/8/layout/bList2"/>
    <dgm:cxn modelId="{E299B4FE-51FA-4C1E-B39C-421093C558E4}" type="presOf" srcId="{61C3ED68-EB13-4DCB-9431-721AF07CE068}" destId="{EB4C6619-817D-4FCF-A3C1-5701A4CF9D0E}" srcOrd="0" destOrd="0" presId="urn:microsoft.com/office/officeart/2005/8/layout/bList2"/>
    <dgm:cxn modelId="{71CB03C1-2B92-4ED5-A8B3-0C3FCF507455}" type="presOf" srcId="{C76B4797-5F64-4A14-B5A4-ED62B2996B34}" destId="{BEDE319E-D299-443E-8BDE-E7429303443C}" srcOrd="0" destOrd="0" presId="urn:microsoft.com/office/officeart/2005/8/layout/bList2"/>
    <dgm:cxn modelId="{B67E157C-2569-414E-ABB4-B83A26DD8B3B}" type="presOf" srcId="{C9F67ABE-C109-42B7-9435-36CB3C1248C2}" destId="{FE858624-0374-4F59-BA44-BDDD7A5228CE}" srcOrd="1" destOrd="0" presId="urn:microsoft.com/office/officeart/2005/8/layout/bList2"/>
    <dgm:cxn modelId="{A5D159AB-B281-41F4-A5DA-7F798A772568}" type="presOf" srcId="{D396FE9F-81CA-4179-B450-ACDB80577558}" destId="{B8BFDF73-C036-4BB5-A26D-67228FCB14DB}" srcOrd="1" destOrd="0" presId="urn:microsoft.com/office/officeart/2005/8/layout/bList2"/>
    <dgm:cxn modelId="{DFAC60A8-9165-4FB2-91D4-F0524AB62DA7}" type="presOf" srcId="{067590FC-838B-4899-9F74-18BF3834FFE0}" destId="{C3000036-4D06-4411-9B2C-9BE3DB1ECFD5}" srcOrd="0" destOrd="0" presId="urn:microsoft.com/office/officeart/2005/8/layout/bList2"/>
    <dgm:cxn modelId="{A1F1A251-3C9F-4D63-A3E2-A7821237C5F1}" type="presOf" srcId="{067590FC-838B-4899-9F74-18BF3834FFE0}" destId="{4CA2565A-7F1F-4568-A446-2BCF02DAD3F2}" srcOrd="1" destOrd="0" presId="urn:microsoft.com/office/officeart/2005/8/layout/bList2"/>
    <dgm:cxn modelId="{FE5628A7-EB14-47B4-986E-C582ABD039FA}" type="presOf" srcId="{4E1229DE-AE20-4288-A4AC-F7AFAB0B3CD4}" destId="{A7A09D87-731A-4F1E-A25A-C8BB83E47324}" srcOrd="0" destOrd="2" presId="urn:microsoft.com/office/officeart/2005/8/layout/bList2"/>
    <dgm:cxn modelId="{1A3BEB93-F839-4BA9-A796-6A49ECF2BF29}" type="presOf" srcId="{D396FE9F-81CA-4179-B450-ACDB80577558}" destId="{33883F18-FF15-447D-9D99-D1569D0FF445}" srcOrd="0" destOrd="0" presId="urn:microsoft.com/office/officeart/2005/8/layout/bList2"/>
    <dgm:cxn modelId="{032F79D6-0FB8-44A7-B602-A03071F09C6F}" type="presOf" srcId="{C30D98CE-E1F4-4324-A93F-8DF0AC6D6EB5}" destId="{D6593A2F-E2A4-4AEC-A5CC-C33E00EC5E4F}" srcOrd="1" destOrd="0" presId="urn:microsoft.com/office/officeart/2005/8/layout/bList2"/>
    <dgm:cxn modelId="{6E395420-606D-427D-9F7E-5E51AA064547}" srcId="{61C3ED68-EB13-4DCB-9431-721AF07CE068}" destId="{40E444F6-D63F-480B-A7EB-0D9D925A86A8}" srcOrd="1" destOrd="0" parTransId="{A19D40DE-216B-4D68-98D8-5A204EA2D17C}" sibTransId="{8B328617-F3B0-4576-ADE8-F0A1E52EA871}"/>
    <dgm:cxn modelId="{E519CC6B-709C-4686-9B76-5C96F4012FD1}" type="presOf" srcId="{F022C6B3-0B0B-4C7A-8B72-679AF57627D6}" destId="{1CD63CE6-8FC7-4C07-8BF2-269C4140B425}" srcOrd="0" destOrd="0" presId="urn:microsoft.com/office/officeart/2005/8/layout/bList2"/>
    <dgm:cxn modelId="{7ECBDD78-FB48-42F3-B197-7811F2BA6FE2}" type="presOf" srcId="{77FD5635-936F-4B19-BD6A-399EBDB716C4}" destId="{A11FE640-DA87-47D8-BB18-79275E2EB67C}" srcOrd="0" destOrd="0" presId="urn:microsoft.com/office/officeart/2005/8/layout/bList2"/>
    <dgm:cxn modelId="{3DC9C45C-7117-4827-8E0C-5952A4313754}" type="presOf" srcId="{6F2EB360-764F-4821-8FD5-9102A7FCB6A6}" destId="{9F7FBB27-3350-4F5A-AEEF-EA4893183D37}" srcOrd="0" destOrd="0" presId="urn:microsoft.com/office/officeart/2005/8/layout/bList2"/>
    <dgm:cxn modelId="{E34DC149-21A6-49CC-9C3B-A49DF09B268A}" srcId="{DC0A13D9-3DA8-4DA1-A723-0AFADB7C6A47}" destId="{1D7B6668-1AE9-4670-9E5E-9F82B884EFE0}" srcOrd="1" destOrd="0" parTransId="{DFAC48D0-C383-4E52-828A-273FCDC48221}" sibTransId="{145174EE-E7DA-4D61-8EEC-5B79EE6018D9}"/>
    <dgm:cxn modelId="{9C6B5EFC-1E51-4BB8-9D2D-B40331F8DDCC}" srcId="{C9F67ABE-C109-42B7-9435-36CB3C1248C2}" destId="{681DA9CB-DBEA-48C7-815E-7C934CD5159F}" srcOrd="2" destOrd="0" parTransId="{1104E539-613D-4466-B7C8-9C06D1004C80}" sibTransId="{53E098E9-A88A-426B-9D4F-0A37A08D2929}"/>
    <dgm:cxn modelId="{2C9DDF0B-9649-4806-AF42-DE9E573AA9E7}" srcId="{D396FE9F-81CA-4179-B450-ACDB80577558}" destId="{AA3D8791-F90E-40A2-BAB3-8C098376647F}" srcOrd="0" destOrd="0" parTransId="{046C5E42-D700-4DE6-93F5-BC7DF8669BB7}" sibTransId="{71C592D9-9855-4721-A2BD-BE803DEC206D}"/>
    <dgm:cxn modelId="{DEB2BB2A-1C54-4977-9E6A-041EA2BE1840}" type="presOf" srcId="{6CA5C6BE-BE2D-491B-9654-8D52B175C309}" destId="{177DEA06-088E-4815-9370-5DB07E590E93}" srcOrd="0" destOrd="1" presId="urn:microsoft.com/office/officeart/2005/8/layout/bList2"/>
    <dgm:cxn modelId="{21E79C94-39D9-4A45-88FD-01AC51BBC949}" srcId="{8F0CDFCA-BAA6-4098-AFF6-DBA91DE57AB9}" destId="{DC0A13D9-3DA8-4DA1-A723-0AFADB7C6A47}" srcOrd="0" destOrd="0" parTransId="{B6B8309F-547D-4169-8F29-A550E7BAE93E}" sibTransId="{C76B4797-5F64-4A14-B5A4-ED62B2996B34}"/>
    <dgm:cxn modelId="{22847927-BBCA-4621-BF6A-BEA6BAFED740}" srcId="{8F0CDFCA-BAA6-4098-AFF6-DBA91DE57AB9}" destId="{067590FC-838B-4899-9F74-18BF3834FFE0}" srcOrd="5" destOrd="0" parTransId="{422A505E-A610-45D2-A2A5-AC0208960CC3}" sibTransId="{BB45E8D3-3EDA-4F0F-B2C8-F9F6414E7557}"/>
    <dgm:cxn modelId="{EF02B8A4-7854-4694-8236-F755067C5388}" srcId="{8F0CDFCA-BAA6-4098-AFF6-DBA91DE57AB9}" destId="{61C3ED68-EB13-4DCB-9431-721AF07CE068}" srcOrd="6" destOrd="0" parTransId="{281B15BD-840A-4CA4-9833-8E66E718AFCD}" sibTransId="{80D6E44F-3473-4980-B2E2-B9C92415CFBF}"/>
    <dgm:cxn modelId="{7A73D80F-E89E-477D-B735-347F524FE0AF}" type="presOf" srcId="{6C927604-DB6E-47F8-8AD0-455A6E1B4052}" destId="{6E4A4B5E-F43F-4786-9D93-1F0D1E7A1D1E}" srcOrd="0" destOrd="1" presId="urn:microsoft.com/office/officeart/2005/8/layout/bList2"/>
    <dgm:cxn modelId="{C9F5EE22-65DE-40F1-98D7-CCD8B2A77C73}" type="presOf" srcId="{2040AC30-A272-46DA-BA20-2306C806F08E}" destId="{C689F97A-5B03-4518-878F-6E0678CA4083}" srcOrd="0" destOrd="0" presId="urn:microsoft.com/office/officeart/2005/8/layout/bList2"/>
    <dgm:cxn modelId="{8CC4774B-6EEE-4A28-9431-D391DB1A250C}" type="presOf" srcId="{A8007825-1BB6-4E66-BDF7-EFA94ED1819F}" destId="{536CF9C1-D50A-4F0B-9CB5-667D7778CDB5}" srcOrd="0" destOrd="1" presId="urn:microsoft.com/office/officeart/2005/8/layout/bList2"/>
    <dgm:cxn modelId="{C5140B63-4DBC-401E-A6BB-76712E5E9F9C}" srcId="{8F0CDFCA-BAA6-4098-AFF6-DBA91DE57AB9}" destId="{2040AC30-A272-46DA-BA20-2306C806F08E}" srcOrd="2" destOrd="0" parTransId="{773FF0C5-AC12-4A67-BF61-0F564D32A03C}" sibTransId="{B22F4E3C-CD65-4049-BF09-6267F6CF46B3}"/>
    <dgm:cxn modelId="{A336C18F-B10D-42C8-B34E-A9C34CC1C8B9}" type="presOf" srcId="{EFDF92F9-157F-4861-8873-218168835432}" destId="{E0BC582B-ED9C-42DF-B298-803227644A2A}" srcOrd="0" destOrd="0" presId="urn:microsoft.com/office/officeart/2005/8/layout/bList2"/>
    <dgm:cxn modelId="{DC7A7F66-E0F2-4AEE-B6C3-172F796918BC}" srcId="{C9F67ABE-C109-42B7-9435-36CB3C1248C2}" destId="{A80CC3CF-AC7D-4571-9099-DB58CDB9D516}" srcOrd="3" destOrd="0" parTransId="{54F6B609-34F8-4F1B-AAA6-6BD9B5442DB2}" sibTransId="{70BEDCC9-CAD1-4F8C-A147-D948B5805591}"/>
    <dgm:cxn modelId="{0D811E8B-C188-4D4A-B6C3-82B5D64FF878}" type="presOf" srcId="{BB45E8D3-3EDA-4F0F-B2C8-F9F6414E7557}" destId="{7AD35987-824A-437F-B069-CBDAE0A47936}" srcOrd="0" destOrd="0" presId="urn:microsoft.com/office/officeart/2005/8/layout/bList2"/>
    <dgm:cxn modelId="{35EFE381-9484-4F08-ACC7-3AC2723BC2FE}" srcId="{8F0CDFCA-BAA6-4098-AFF6-DBA91DE57AB9}" destId="{C9F67ABE-C109-42B7-9435-36CB3C1248C2}" srcOrd="4" destOrd="0" parTransId="{C3EC75DB-398C-4891-98A4-40EAEB4EC8A8}" sibTransId="{6F2EB360-764F-4821-8FD5-9102A7FCB6A6}"/>
    <dgm:cxn modelId="{84CA396F-4060-4FCE-8B70-D47E85CBAF6C}" type="presOf" srcId="{C30D98CE-E1F4-4324-A93F-8DF0AC6D6EB5}" destId="{6C5BD255-DAD3-4777-9B0B-49D89FF48FBC}" srcOrd="0" destOrd="0" presId="urn:microsoft.com/office/officeart/2005/8/layout/bList2"/>
    <dgm:cxn modelId="{F654E5AE-B95D-4EB2-8C48-9877056E0764}" type="presOf" srcId="{40E444F6-D63F-480B-A7EB-0D9D925A86A8}" destId="{A11FE640-DA87-47D8-BB18-79275E2EB67C}" srcOrd="0" destOrd="1" presId="urn:microsoft.com/office/officeart/2005/8/layout/bList2"/>
    <dgm:cxn modelId="{9EC92A0A-B48B-49B5-88FD-D494E59F178E}" type="presOf" srcId="{C370F61C-9A9B-48DC-92E3-973EC96FF7C0}" destId="{536CF9C1-D50A-4F0B-9CB5-667D7778CDB5}" srcOrd="0" destOrd="0" presId="urn:microsoft.com/office/officeart/2005/8/layout/bList2"/>
    <dgm:cxn modelId="{EFBEFFDB-C28A-4B14-8E69-122E6F898854}" type="presOf" srcId="{61C3ED68-EB13-4DCB-9431-721AF07CE068}" destId="{1C4A93E7-0464-47CC-A9DB-F0FFEB8DEF81}" srcOrd="1" destOrd="0" presId="urn:microsoft.com/office/officeart/2005/8/layout/bList2"/>
    <dgm:cxn modelId="{8D4EE110-B54E-460C-9F9B-F83FD57604C3}" srcId="{2040AC30-A272-46DA-BA20-2306C806F08E}" destId="{5219EC8E-2184-4B4F-AF27-2B42FE9CFBAA}" srcOrd="2" destOrd="0" parTransId="{46AA53EF-8CF2-407D-BD90-0A411B216FE6}" sibTransId="{05016EC6-B16C-416E-AFB0-D4DC0F8D0F7A}"/>
    <dgm:cxn modelId="{8571D47D-E9AA-40F1-BAAB-244AEBE9CDBC}" srcId="{C30D98CE-E1F4-4324-A93F-8DF0AC6D6EB5}" destId="{4E1229DE-AE20-4288-A4AC-F7AFAB0B3CD4}" srcOrd="2" destOrd="0" parTransId="{1A2C96EB-256B-48A2-B1B2-8782A14B406F}" sibTransId="{DC590578-A0CE-43F4-8FC5-424C8801C8B2}"/>
    <dgm:cxn modelId="{7E3DE709-0C55-40A0-9362-0231480C3824}" srcId="{8F0CDFCA-BAA6-4098-AFF6-DBA91DE57AB9}" destId="{C30D98CE-E1F4-4324-A93F-8DF0AC6D6EB5}" srcOrd="1" destOrd="0" parTransId="{75475AA5-522C-46F1-BC80-3FDEC11DB1CF}" sibTransId="{F022C6B3-0B0B-4C7A-8B72-679AF57627D6}"/>
    <dgm:cxn modelId="{55D4CBEB-CEF9-4FA0-9E23-92EDDA9364E2}" type="presOf" srcId="{B66DD1E8-1E3D-4303-8EB0-C7B052D853CD}" destId="{A7A09D87-731A-4F1E-A25A-C8BB83E47324}" srcOrd="0" destOrd="1" presId="urn:microsoft.com/office/officeart/2005/8/layout/bList2"/>
    <dgm:cxn modelId="{E4080AF2-D718-44B7-81D6-AE4C0F6C90BE}" type="presOf" srcId="{A80CC3CF-AC7D-4571-9099-DB58CDB9D516}" destId="{536CF9C1-D50A-4F0B-9CB5-667D7778CDB5}" srcOrd="0" destOrd="3" presId="urn:microsoft.com/office/officeart/2005/8/layout/bList2"/>
    <dgm:cxn modelId="{4156481C-E544-46CC-9AF5-938C73AE7AEF}" type="presOf" srcId="{DC0A13D9-3DA8-4DA1-A723-0AFADB7C6A47}" destId="{62CD0E8F-8B81-43FD-8B49-28699CCBDD9B}" srcOrd="0" destOrd="0" presId="urn:microsoft.com/office/officeart/2005/8/layout/bList2"/>
    <dgm:cxn modelId="{74DE5EAF-A383-4882-9F9B-B93D8C468188}" type="presOf" srcId="{38A95EFC-8E91-4808-ACFC-F5314A9772FC}" destId="{685A9B4D-9A5C-4386-AEF8-3390C0A040B7}" srcOrd="0" destOrd="2" presId="urn:microsoft.com/office/officeart/2005/8/layout/bList2"/>
    <dgm:cxn modelId="{C30DFB89-F7B8-48EC-9C24-0A21D39F7153}" type="presOf" srcId="{AA3D8791-F90E-40A2-BAB3-8C098376647F}" destId="{177DEA06-088E-4815-9370-5DB07E590E93}" srcOrd="0" destOrd="0" presId="urn:microsoft.com/office/officeart/2005/8/layout/bList2"/>
    <dgm:cxn modelId="{C92EA58F-D94F-4819-9789-42A8FAB2F5AC}" type="presOf" srcId="{A7C07DE3-B1EF-41FD-8FDE-E62DBA85F007}" destId="{6E4A4B5E-F43F-4786-9D93-1F0D1E7A1D1E}" srcOrd="0" destOrd="0" presId="urn:microsoft.com/office/officeart/2005/8/layout/bList2"/>
    <dgm:cxn modelId="{25798F34-1317-4367-ACEF-2C86CE22746C}" type="presOf" srcId="{C9F67ABE-C109-42B7-9435-36CB3C1248C2}" destId="{2373D22E-F82B-4C4E-82D5-229B6CCA7207}" srcOrd="0" destOrd="0" presId="urn:microsoft.com/office/officeart/2005/8/layout/bList2"/>
    <dgm:cxn modelId="{C8B40B64-DC26-4593-ADA1-5003732BCF79}" srcId="{DC0A13D9-3DA8-4DA1-A723-0AFADB7C6A47}" destId="{486B7933-C8CA-41E0-94CF-5B6CE1FBBB2C}" srcOrd="0" destOrd="0" parTransId="{EDE4B8DA-A55F-46F0-85F8-2EA8C446BF41}" sibTransId="{8ADA51B9-599A-4F9B-B30E-22EE69443B89}"/>
    <dgm:cxn modelId="{719A8519-AD58-450A-BE9A-3CDAD08B2E5A}" srcId="{C30D98CE-E1F4-4324-A93F-8DF0AC6D6EB5}" destId="{7162190B-E592-478F-B958-C44833C311C8}" srcOrd="0" destOrd="0" parTransId="{BDC0680D-F96B-4696-97B0-365B3C27686B}" sibTransId="{54CF715D-5484-4FF9-811E-5D8EABC27225}"/>
    <dgm:cxn modelId="{CB5E0BFA-4FDF-4D09-ABE4-9CA8E3047F96}" srcId="{61C3ED68-EB13-4DCB-9431-721AF07CE068}" destId="{77FD5635-936F-4B19-BD6A-399EBDB716C4}" srcOrd="0" destOrd="0" parTransId="{208BE8BF-419D-4F81-B672-665CCDA36021}" sibTransId="{0A5A859B-91F7-4A5B-B5EB-B2BFD95B6D95}"/>
    <dgm:cxn modelId="{4A99CE6A-32FB-4383-AA34-B5094B23306B}" type="presOf" srcId="{8F0CDFCA-BAA6-4098-AFF6-DBA91DE57AB9}" destId="{C40398B9-730A-4B9B-9E7D-487B7C4900EE}" srcOrd="0" destOrd="0" presId="urn:microsoft.com/office/officeart/2005/8/layout/bList2"/>
    <dgm:cxn modelId="{AE22441A-0C20-4A6D-842B-12AEF28DA1A2}" srcId="{2040AC30-A272-46DA-BA20-2306C806F08E}" destId="{A7C07DE3-B1EF-41FD-8FDE-E62DBA85F007}" srcOrd="0" destOrd="0" parTransId="{16B3F322-4A97-42FD-B976-48FB1A3ADA13}" sibTransId="{49F4781A-9BCA-4AEA-8F7C-DDB7DC890231}"/>
    <dgm:cxn modelId="{B572FB13-5EF2-4320-AD6F-B25B34F20152}" type="presOf" srcId="{486B7933-C8CA-41E0-94CF-5B6CE1FBBB2C}" destId="{685A9B4D-9A5C-4386-AEF8-3390C0A040B7}" srcOrd="0" destOrd="0" presId="urn:microsoft.com/office/officeart/2005/8/layout/bList2"/>
    <dgm:cxn modelId="{2D9AB9F8-716D-4FA7-A542-E1411A8AA604}" type="presOf" srcId="{28A641BD-A0C2-48B7-A377-8E29CA612D5F}" destId="{A11FE640-DA87-47D8-BB18-79275E2EB67C}" srcOrd="0" destOrd="2" presId="urn:microsoft.com/office/officeart/2005/8/layout/bList2"/>
    <dgm:cxn modelId="{586F8263-8EB2-4174-AB50-36D1C4F7E70F}" srcId="{61C3ED68-EB13-4DCB-9431-721AF07CE068}" destId="{28A641BD-A0C2-48B7-A377-8E29CA612D5F}" srcOrd="2" destOrd="0" parTransId="{F506C2FD-175B-43A5-8841-671B50A725AB}" sibTransId="{E6C4DE67-761E-4491-9503-4F403DEB7418}"/>
    <dgm:cxn modelId="{5C94038B-322A-40FE-B283-B8AE58CC1661}" type="presOf" srcId="{7162190B-E592-478F-B958-C44833C311C8}" destId="{A7A09D87-731A-4F1E-A25A-C8BB83E47324}" srcOrd="0" destOrd="0" presId="urn:microsoft.com/office/officeart/2005/8/layout/bList2"/>
    <dgm:cxn modelId="{2305C5B5-08B1-47A7-B77A-26A27B17CAF7}" srcId="{C9F67ABE-C109-42B7-9435-36CB3C1248C2}" destId="{A8007825-1BB6-4E66-BDF7-EFA94ED1819F}" srcOrd="1" destOrd="0" parTransId="{36342BBC-D74D-44B7-9F96-4228EBD75100}" sibTransId="{5C17F836-383F-4AB6-A0D0-1A20975EB2FF}"/>
    <dgm:cxn modelId="{53A05B10-7722-4688-9D0D-B2F8F14690D4}" srcId="{8F0CDFCA-BAA6-4098-AFF6-DBA91DE57AB9}" destId="{D396FE9F-81CA-4179-B450-ACDB80577558}" srcOrd="3" destOrd="0" parTransId="{8D912A53-F0A3-45AE-8960-A1FD6D478434}" sibTransId="{11D9485F-C68F-41BD-8D1F-BB3A1A943EE2}"/>
    <dgm:cxn modelId="{D8133BBE-70AB-4F00-B0A0-6C8E1F2F7C04}" type="presOf" srcId="{11D9485F-C68F-41BD-8D1F-BB3A1A943EE2}" destId="{12D9705D-4EBC-4D2B-A600-8D0DFA748E8B}" srcOrd="0" destOrd="0" presId="urn:microsoft.com/office/officeart/2005/8/layout/bList2"/>
    <dgm:cxn modelId="{361EBECA-9596-4AA9-B7B2-8438311478CA}" srcId="{D396FE9F-81CA-4179-B450-ACDB80577558}" destId="{6CA5C6BE-BE2D-491B-9654-8D52B175C309}" srcOrd="1" destOrd="0" parTransId="{599E6C67-4E16-4555-A532-973C701B7979}" sibTransId="{38409B70-09E8-45C4-BA3F-47F68C6CB17F}"/>
    <dgm:cxn modelId="{F5B3DE4D-C87D-4F57-9868-9A73106425EC}" srcId="{DC0A13D9-3DA8-4DA1-A723-0AFADB7C6A47}" destId="{38A95EFC-8E91-4808-ACFC-F5314A9772FC}" srcOrd="2" destOrd="0" parTransId="{1B7CB8D3-03AD-46FC-A714-854050DAD6F1}" sibTransId="{B2BD995F-A6C8-43B2-866A-AE0EFA862CC6}"/>
    <dgm:cxn modelId="{6BB958C2-4530-46FB-A39B-6DBF9C9CF10A}" type="presParOf" srcId="{C40398B9-730A-4B9B-9E7D-487B7C4900EE}" destId="{8DA3581C-A86E-4ECA-A184-E83025A27E56}" srcOrd="0" destOrd="0" presId="urn:microsoft.com/office/officeart/2005/8/layout/bList2"/>
    <dgm:cxn modelId="{04251654-D6EB-4509-A3EC-FCE39DFF5164}" type="presParOf" srcId="{8DA3581C-A86E-4ECA-A184-E83025A27E56}" destId="{685A9B4D-9A5C-4386-AEF8-3390C0A040B7}" srcOrd="0" destOrd="0" presId="urn:microsoft.com/office/officeart/2005/8/layout/bList2"/>
    <dgm:cxn modelId="{AEE95EED-A52B-4756-9C29-47267D49FDE1}" type="presParOf" srcId="{8DA3581C-A86E-4ECA-A184-E83025A27E56}" destId="{62CD0E8F-8B81-43FD-8B49-28699CCBDD9B}" srcOrd="1" destOrd="0" presId="urn:microsoft.com/office/officeart/2005/8/layout/bList2"/>
    <dgm:cxn modelId="{5602C649-0DCA-40F7-AB0E-53FE50FE9EAE}" type="presParOf" srcId="{8DA3581C-A86E-4ECA-A184-E83025A27E56}" destId="{633493F6-294A-455F-8FAD-F4EDABE086AF}" srcOrd="2" destOrd="0" presId="urn:microsoft.com/office/officeart/2005/8/layout/bList2"/>
    <dgm:cxn modelId="{79D93691-CCFF-4A01-95BF-4075E8BD32C9}" type="presParOf" srcId="{8DA3581C-A86E-4ECA-A184-E83025A27E56}" destId="{2AB59DF2-2CD3-45D9-9E25-B6754B4F8D64}" srcOrd="3" destOrd="0" presId="urn:microsoft.com/office/officeart/2005/8/layout/bList2"/>
    <dgm:cxn modelId="{FF2C7FBD-4A83-4C97-A17C-620F79506211}" type="presParOf" srcId="{C40398B9-730A-4B9B-9E7D-487B7C4900EE}" destId="{BEDE319E-D299-443E-8BDE-E7429303443C}" srcOrd="1" destOrd="0" presId="urn:microsoft.com/office/officeart/2005/8/layout/bList2"/>
    <dgm:cxn modelId="{AC7BF269-9AC3-450B-BD5C-360C3458F560}" type="presParOf" srcId="{C40398B9-730A-4B9B-9E7D-487B7C4900EE}" destId="{17B715C7-2FFC-4E9D-8D72-B1B99C2611CA}" srcOrd="2" destOrd="0" presId="urn:microsoft.com/office/officeart/2005/8/layout/bList2"/>
    <dgm:cxn modelId="{80A728A3-0DDF-4DD2-B9AA-C04AF7D9ABB1}" type="presParOf" srcId="{17B715C7-2FFC-4E9D-8D72-B1B99C2611CA}" destId="{A7A09D87-731A-4F1E-A25A-C8BB83E47324}" srcOrd="0" destOrd="0" presId="urn:microsoft.com/office/officeart/2005/8/layout/bList2"/>
    <dgm:cxn modelId="{D4A58EEE-7ACB-4431-A83D-B11145FBD839}" type="presParOf" srcId="{17B715C7-2FFC-4E9D-8D72-B1B99C2611CA}" destId="{6C5BD255-DAD3-4777-9B0B-49D89FF48FBC}" srcOrd="1" destOrd="0" presId="urn:microsoft.com/office/officeart/2005/8/layout/bList2"/>
    <dgm:cxn modelId="{83192812-C26D-4A63-8678-594654C0CDB6}" type="presParOf" srcId="{17B715C7-2FFC-4E9D-8D72-B1B99C2611CA}" destId="{D6593A2F-E2A4-4AEC-A5CC-C33E00EC5E4F}" srcOrd="2" destOrd="0" presId="urn:microsoft.com/office/officeart/2005/8/layout/bList2"/>
    <dgm:cxn modelId="{925D64B6-E7AE-4B24-87D0-DAB1C7647F77}" type="presParOf" srcId="{17B715C7-2FFC-4E9D-8D72-B1B99C2611CA}" destId="{39C33E87-8DAF-4775-B217-29C604871334}" srcOrd="3" destOrd="0" presId="urn:microsoft.com/office/officeart/2005/8/layout/bList2"/>
    <dgm:cxn modelId="{4B3B2981-A1E7-4F28-86B6-CBA6E34F04DC}" type="presParOf" srcId="{C40398B9-730A-4B9B-9E7D-487B7C4900EE}" destId="{1CD63CE6-8FC7-4C07-8BF2-269C4140B425}" srcOrd="3" destOrd="0" presId="urn:microsoft.com/office/officeart/2005/8/layout/bList2"/>
    <dgm:cxn modelId="{24EC707D-696F-42B1-B2AE-25EF670E4A97}" type="presParOf" srcId="{C40398B9-730A-4B9B-9E7D-487B7C4900EE}" destId="{2FF163A2-380F-4D8E-9A13-DE6F84B19A63}" srcOrd="4" destOrd="0" presId="urn:microsoft.com/office/officeart/2005/8/layout/bList2"/>
    <dgm:cxn modelId="{C65CB154-91F1-4805-BA0E-04E629437371}" type="presParOf" srcId="{2FF163A2-380F-4D8E-9A13-DE6F84B19A63}" destId="{6E4A4B5E-F43F-4786-9D93-1F0D1E7A1D1E}" srcOrd="0" destOrd="0" presId="urn:microsoft.com/office/officeart/2005/8/layout/bList2"/>
    <dgm:cxn modelId="{D007ABA5-F077-42D6-9DF9-CE8D2B832D72}" type="presParOf" srcId="{2FF163A2-380F-4D8E-9A13-DE6F84B19A63}" destId="{C689F97A-5B03-4518-878F-6E0678CA4083}" srcOrd="1" destOrd="0" presId="urn:microsoft.com/office/officeart/2005/8/layout/bList2"/>
    <dgm:cxn modelId="{CE12DEF6-7300-4EFF-B799-228A407B9A93}" type="presParOf" srcId="{2FF163A2-380F-4D8E-9A13-DE6F84B19A63}" destId="{D81CA922-4B22-4924-BDC7-A2D101327939}" srcOrd="2" destOrd="0" presId="urn:microsoft.com/office/officeart/2005/8/layout/bList2"/>
    <dgm:cxn modelId="{169FF8A8-E3FD-45CD-850B-C0BA4138A1C7}" type="presParOf" srcId="{2FF163A2-380F-4D8E-9A13-DE6F84B19A63}" destId="{2C172288-B51F-4FEF-99BA-98EE03EBFFE4}" srcOrd="3" destOrd="0" presId="urn:microsoft.com/office/officeart/2005/8/layout/bList2"/>
    <dgm:cxn modelId="{9B18B7F9-B215-49CD-A9D8-FECABF0F86D4}" type="presParOf" srcId="{C40398B9-730A-4B9B-9E7D-487B7C4900EE}" destId="{14F6E332-EE0A-41A9-A441-574A06A782EB}" srcOrd="5" destOrd="0" presId="urn:microsoft.com/office/officeart/2005/8/layout/bList2"/>
    <dgm:cxn modelId="{40260B7D-D9ED-4E98-9105-46073E457A26}" type="presParOf" srcId="{C40398B9-730A-4B9B-9E7D-487B7C4900EE}" destId="{2FC8DF0E-7440-4988-AF18-2444E0520CC8}" srcOrd="6" destOrd="0" presId="urn:microsoft.com/office/officeart/2005/8/layout/bList2"/>
    <dgm:cxn modelId="{BE9AE094-DA6F-4C14-874A-58289A9265B4}" type="presParOf" srcId="{2FC8DF0E-7440-4988-AF18-2444E0520CC8}" destId="{177DEA06-088E-4815-9370-5DB07E590E93}" srcOrd="0" destOrd="0" presId="urn:microsoft.com/office/officeart/2005/8/layout/bList2"/>
    <dgm:cxn modelId="{4B2A82C0-9A4C-4D22-A558-9E61CFF47C77}" type="presParOf" srcId="{2FC8DF0E-7440-4988-AF18-2444E0520CC8}" destId="{33883F18-FF15-447D-9D99-D1569D0FF445}" srcOrd="1" destOrd="0" presId="urn:microsoft.com/office/officeart/2005/8/layout/bList2"/>
    <dgm:cxn modelId="{A1357AE2-E7FB-4EFA-80FE-2BF85DC6094A}" type="presParOf" srcId="{2FC8DF0E-7440-4988-AF18-2444E0520CC8}" destId="{B8BFDF73-C036-4BB5-A26D-67228FCB14DB}" srcOrd="2" destOrd="0" presId="urn:microsoft.com/office/officeart/2005/8/layout/bList2"/>
    <dgm:cxn modelId="{08F500DC-1C2F-47B2-AE81-B4855AA4FCD6}" type="presParOf" srcId="{2FC8DF0E-7440-4988-AF18-2444E0520CC8}" destId="{E9E28624-A8DA-4100-B0F5-7AB1A3DB2611}" srcOrd="3" destOrd="0" presId="urn:microsoft.com/office/officeart/2005/8/layout/bList2"/>
    <dgm:cxn modelId="{2D532BCA-FEB4-4BDF-901B-89404BB04460}" type="presParOf" srcId="{C40398B9-730A-4B9B-9E7D-487B7C4900EE}" destId="{12D9705D-4EBC-4D2B-A600-8D0DFA748E8B}" srcOrd="7" destOrd="0" presId="urn:microsoft.com/office/officeart/2005/8/layout/bList2"/>
    <dgm:cxn modelId="{76EC3AEB-FC5F-49C9-AAA4-5081D8538E5C}" type="presParOf" srcId="{C40398B9-730A-4B9B-9E7D-487B7C4900EE}" destId="{B7FCC8D8-B2B5-434D-924D-71053D703898}" srcOrd="8" destOrd="0" presId="urn:microsoft.com/office/officeart/2005/8/layout/bList2"/>
    <dgm:cxn modelId="{28B1D5B9-F6A6-42B8-BEBA-940DAC6DB2A4}" type="presParOf" srcId="{B7FCC8D8-B2B5-434D-924D-71053D703898}" destId="{536CF9C1-D50A-4F0B-9CB5-667D7778CDB5}" srcOrd="0" destOrd="0" presId="urn:microsoft.com/office/officeart/2005/8/layout/bList2"/>
    <dgm:cxn modelId="{3F142EB5-EBF3-4BF7-B51E-7DC600F9EF90}" type="presParOf" srcId="{B7FCC8D8-B2B5-434D-924D-71053D703898}" destId="{2373D22E-F82B-4C4E-82D5-229B6CCA7207}" srcOrd="1" destOrd="0" presId="urn:microsoft.com/office/officeart/2005/8/layout/bList2"/>
    <dgm:cxn modelId="{4CBFAE88-483E-46E0-A3D7-7FFCE3BC8929}" type="presParOf" srcId="{B7FCC8D8-B2B5-434D-924D-71053D703898}" destId="{FE858624-0374-4F59-BA44-BDDD7A5228CE}" srcOrd="2" destOrd="0" presId="urn:microsoft.com/office/officeart/2005/8/layout/bList2"/>
    <dgm:cxn modelId="{84B4E197-86BD-4E7F-AE76-DC55CBE12D4D}" type="presParOf" srcId="{B7FCC8D8-B2B5-434D-924D-71053D703898}" destId="{8EFBAD49-8EF4-42F7-9A14-A424F06DF070}" srcOrd="3" destOrd="0" presId="urn:microsoft.com/office/officeart/2005/8/layout/bList2"/>
    <dgm:cxn modelId="{ADAB00A9-5B1A-43B1-860D-1F7E19CB81C8}" type="presParOf" srcId="{C40398B9-730A-4B9B-9E7D-487B7C4900EE}" destId="{9F7FBB27-3350-4F5A-AEEF-EA4893183D37}" srcOrd="9" destOrd="0" presId="urn:microsoft.com/office/officeart/2005/8/layout/bList2"/>
    <dgm:cxn modelId="{AEE309DA-F3B4-4E63-BBCE-07BE0D51B4A2}" type="presParOf" srcId="{C40398B9-730A-4B9B-9E7D-487B7C4900EE}" destId="{071626C4-4B63-4055-9C22-8F1A857F4BA5}" srcOrd="10" destOrd="0" presId="urn:microsoft.com/office/officeart/2005/8/layout/bList2"/>
    <dgm:cxn modelId="{D2BE4917-B44A-4521-AEED-E9B46C470856}" type="presParOf" srcId="{071626C4-4B63-4055-9C22-8F1A857F4BA5}" destId="{E0BC582B-ED9C-42DF-B298-803227644A2A}" srcOrd="0" destOrd="0" presId="urn:microsoft.com/office/officeart/2005/8/layout/bList2"/>
    <dgm:cxn modelId="{451D252C-5FAA-4C5A-9B3C-D8E5325B5DC2}" type="presParOf" srcId="{071626C4-4B63-4055-9C22-8F1A857F4BA5}" destId="{C3000036-4D06-4411-9B2C-9BE3DB1ECFD5}" srcOrd="1" destOrd="0" presId="urn:microsoft.com/office/officeart/2005/8/layout/bList2"/>
    <dgm:cxn modelId="{73F62D47-95A7-4299-8922-ABE147C26CB5}" type="presParOf" srcId="{071626C4-4B63-4055-9C22-8F1A857F4BA5}" destId="{4CA2565A-7F1F-4568-A446-2BCF02DAD3F2}" srcOrd="2" destOrd="0" presId="urn:microsoft.com/office/officeart/2005/8/layout/bList2"/>
    <dgm:cxn modelId="{E5167868-2BB8-4F95-A567-E007C3ECC000}" type="presParOf" srcId="{071626C4-4B63-4055-9C22-8F1A857F4BA5}" destId="{A0E33261-634E-40DA-9ADA-511B524FE123}" srcOrd="3" destOrd="0" presId="urn:microsoft.com/office/officeart/2005/8/layout/bList2"/>
    <dgm:cxn modelId="{20E8F912-D1A5-4CA9-9219-36FA930A9AF4}" type="presParOf" srcId="{C40398B9-730A-4B9B-9E7D-487B7C4900EE}" destId="{7AD35987-824A-437F-B069-CBDAE0A47936}" srcOrd="11" destOrd="0" presId="urn:microsoft.com/office/officeart/2005/8/layout/bList2"/>
    <dgm:cxn modelId="{8D6B46DB-C62C-4FE9-9CED-0F8570A6BF97}" type="presParOf" srcId="{C40398B9-730A-4B9B-9E7D-487B7C4900EE}" destId="{834887C7-9162-4CF5-A608-6F8361E959BF}" srcOrd="12" destOrd="0" presId="urn:microsoft.com/office/officeart/2005/8/layout/bList2"/>
    <dgm:cxn modelId="{6E55901F-F262-4811-8D41-C675C3F00552}" type="presParOf" srcId="{834887C7-9162-4CF5-A608-6F8361E959BF}" destId="{A11FE640-DA87-47D8-BB18-79275E2EB67C}" srcOrd="0" destOrd="0" presId="urn:microsoft.com/office/officeart/2005/8/layout/bList2"/>
    <dgm:cxn modelId="{040C980C-B229-4F6B-86E7-E672F18B54CB}" type="presParOf" srcId="{834887C7-9162-4CF5-A608-6F8361E959BF}" destId="{EB4C6619-817D-4FCF-A3C1-5701A4CF9D0E}" srcOrd="1" destOrd="0" presId="urn:microsoft.com/office/officeart/2005/8/layout/bList2"/>
    <dgm:cxn modelId="{1880BBDC-D7D6-4D30-92DC-20165EB2E0B1}" type="presParOf" srcId="{834887C7-9162-4CF5-A608-6F8361E959BF}" destId="{1C4A93E7-0464-47CC-A9DB-F0FFEB8DEF81}" srcOrd="2" destOrd="0" presId="urn:microsoft.com/office/officeart/2005/8/layout/bList2"/>
    <dgm:cxn modelId="{AC5F0BC5-EC75-4581-985E-0C68C2E722BE}" type="presParOf" srcId="{834887C7-9162-4CF5-A608-6F8361E959BF}" destId="{38D8D89F-8D9C-453D-9811-EA4D32DEA6AE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5A9B4D-9A5C-4386-AEF8-3390C0A040B7}">
      <dsp:nvSpPr>
        <dsp:cNvPr id="0" name=""/>
        <dsp:cNvSpPr/>
      </dsp:nvSpPr>
      <dsp:spPr>
        <a:xfrm>
          <a:off x="8140236" y="3095"/>
          <a:ext cx="2117846" cy="158092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57150" rIns="19050" bIns="19050" numCol="1" spcCol="1270" anchor="t" anchorCtr="0">
          <a:noAutofit/>
        </a:bodyPr>
        <a:lstStyle/>
        <a:p>
          <a:pPr marL="114300" lvl="1" indent="-114300" algn="r" defTabSz="666750" rtl="1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15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משמעותי לתוצר העסקי ולמועסקים</a:t>
          </a:r>
          <a:endParaRPr lang="he-IL" sz="1500" kern="1200" dirty="0">
            <a:latin typeface="David" panose="020E0502060401010101" pitchFamily="34" charset="-79"/>
            <a:cs typeface="David" panose="020E0502060401010101" pitchFamily="34" charset="-79"/>
          </a:endParaRPr>
        </a:p>
        <a:p>
          <a:pPr marL="114300" lvl="1" indent="-114300" algn="r" defTabSz="666750" rtl="1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15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השפעה ישירה  על יוקר המחייה </a:t>
          </a:r>
          <a:endParaRPr lang="he-IL" sz="1500" kern="1200" dirty="0">
            <a:latin typeface="David" panose="020E0502060401010101" pitchFamily="34" charset="-79"/>
            <a:cs typeface="David" panose="020E0502060401010101" pitchFamily="34" charset="-79"/>
          </a:endParaRPr>
        </a:p>
        <a:p>
          <a:pPr marL="114300" lvl="1" indent="-114300" algn="r" defTabSz="666750" rtl="1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15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תמורות משמעותיות בענף</a:t>
          </a:r>
          <a:endParaRPr lang="he-IL" sz="1500" kern="1200" dirty="0">
            <a:latin typeface="David" panose="020E0502060401010101" pitchFamily="34" charset="-79"/>
            <a:cs typeface="David" panose="020E0502060401010101" pitchFamily="34" charset="-79"/>
          </a:endParaRPr>
        </a:p>
      </dsp:txBody>
      <dsp:txXfrm>
        <a:off x="8177279" y="40138"/>
        <a:ext cx="2043760" cy="1543884"/>
      </dsp:txXfrm>
    </dsp:sp>
    <dsp:sp modelId="{633493F6-294A-455F-8FAD-F4EDABE086AF}">
      <dsp:nvSpPr>
        <dsp:cNvPr id="0" name=""/>
        <dsp:cNvSpPr/>
      </dsp:nvSpPr>
      <dsp:spPr>
        <a:xfrm>
          <a:off x="8140236" y="1584023"/>
          <a:ext cx="2117846" cy="679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0" rIns="19050" bIns="0" numCol="1" spcCol="1270" anchor="ctr" anchorCtr="0">
          <a:noAutofit/>
        </a:bodyPr>
        <a:lstStyle/>
        <a:p>
          <a:pPr lvl="0" algn="r" defTabSz="666750" rtl="1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he-IL" sz="15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קמעונאות</a:t>
          </a:r>
          <a:endParaRPr lang="he-IL" sz="1500" kern="1200" dirty="0">
            <a:latin typeface="David" panose="020E0502060401010101" pitchFamily="34" charset="-79"/>
            <a:cs typeface="David" panose="020E0502060401010101" pitchFamily="34" charset="-79"/>
          </a:endParaRPr>
        </a:p>
      </dsp:txBody>
      <dsp:txXfrm>
        <a:off x="8766641" y="1584023"/>
        <a:ext cx="1491440" cy="679798"/>
      </dsp:txXfrm>
    </dsp:sp>
    <dsp:sp modelId="{2AB59DF2-2CD3-45D9-9E25-B6754B4F8D64}">
      <dsp:nvSpPr>
        <dsp:cNvPr id="0" name=""/>
        <dsp:cNvSpPr/>
      </dsp:nvSpPr>
      <dsp:spPr>
        <a:xfrm>
          <a:off x="7965485" y="1692002"/>
          <a:ext cx="741246" cy="741246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A09D87-731A-4F1E-A25A-C8BB83E47324}">
      <dsp:nvSpPr>
        <dsp:cNvPr id="0" name=""/>
        <dsp:cNvSpPr/>
      </dsp:nvSpPr>
      <dsp:spPr>
        <a:xfrm>
          <a:off x="5663999" y="3095"/>
          <a:ext cx="2117846" cy="158092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57150" rIns="19050" bIns="19050" numCol="1" spcCol="1270" anchor="t" anchorCtr="0">
          <a:noAutofit/>
        </a:bodyPr>
        <a:lstStyle/>
        <a:p>
          <a:pPr marL="114300" lvl="1" indent="-114300" algn="r" defTabSz="666750" rtl="1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15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פערי פריון משמעותיים</a:t>
          </a:r>
          <a:endParaRPr lang="he-IL" sz="1500" kern="1200" dirty="0">
            <a:latin typeface="David" panose="020E0502060401010101" pitchFamily="34" charset="-79"/>
            <a:cs typeface="David" panose="020E0502060401010101" pitchFamily="34" charset="-79"/>
          </a:endParaRPr>
        </a:p>
        <a:p>
          <a:pPr marL="114300" lvl="1" indent="-114300" algn="r" defTabSz="666750" rtl="1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15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נתח משמעותי מהתוצר</a:t>
          </a:r>
          <a:endParaRPr lang="he-IL" sz="1500" kern="1200" dirty="0">
            <a:latin typeface="David" panose="020E0502060401010101" pitchFamily="34" charset="-79"/>
            <a:cs typeface="David" panose="020E0502060401010101" pitchFamily="34" charset="-79"/>
          </a:endParaRPr>
        </a:p>
        <a:p>
          <a:pPr marL="114300" lvl="1" indent="-114300" algn="r" defTabSz="666750" rtl="1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15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השפעה ישירה על יוקר המחייה</a:t>
          </a:r>
          <a:endParaRPr lang="he-IL" sz="1500" kern="1200" dirty="0">
            <a:latin typeface="David" panose="020E0502060401010101" pitchFamily="34" charset="-79"/>
            <a:cs typeface="David" panose="020E0502060401010101" pitchFamily="34" charset="-79"/>
          </a:endParaRPr>
        </a:p>
      </dsp:txBody>
      <dsp:txXfrm>
        <a:off x="5701042" y="40138"/>
        <a:ext cx="2043760" cy="1543884"/>
      </dsp:txXfrm>
    </dsp:sp>
    <dsp:sp modelId="{D6593A2F-E2A4-4AEC-A5CC-C33E00EC5E4F}">
      <dsp:nvSpPr>
        <dsp:cNvPr id="0" name=""/>
        <dsp:cNvSpPr/>
      </dsp:nvSpPr>
      <dsp:spPr>
        <a:xfrm>
          <a:off x="5663999" y="1584023"/>
          <a:ext cx="2117846" cy="679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0" rIns="19050" bIns="0" numCol="1" spcCol="1270" anchor="ctr" anchorCtr="0">
          <a:noAutofit/>
        </a:bodyPr>
        <a:lstStyle/>
        <a:p>
          <a:pPr lvl="0" algn="r" defTabSz="666750" rtl="1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he-IL" sz="15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סיטונאות</a:t>
          </a:r>
          <a:endParaRPr lang="he-IL" sz="1500" kern="1200" dirty="0">
            <a:latin typeface="David" panose="020E0502060401010101" pitchFamily="34" charset="-79"/>
            <a:cs typeface="David" panose="020E0502060401010101" pitchFamily="34" charset="-79"/>
          </a:endParaRPr>
        </a:p>
      </dsp:txBody>
      <dsp:txXfrm>
        <a:off x="6290405" y="1584023"/>
        <a:ext cx="1491440" cy="679798"/>
      </dsp:txXfrm>
    </dsp:sp>
    <dsp:sp modelId="{39C33E87-8DAF-4775-B217-29C604871334}">
      <dsp:nvSpPr>
        <dsp:cNvPr id="0" name=""/>
        <dsp:cNvSpPr/>
      </dsp:nvSpPr>
      <dsp:spPr>
        <a:xfrm>
          <a:off x="5489248" y="1692002"/>
          <a:ext cx="741246" cy="741246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4A4B5E-F43F-4786-9D93-1F0D1E7A1D1E}">
      <dsp:nvSpPr>
        <dsp:cNvPr id="0" name=""/>
        <dsp:cNvSpPr/>
      </dsp:nvSpPr>
      <dsp:spPr>
        <a:xfrm>
          <a:off x="3187763" y="3095"/>
          <a:ext cx="2117846" cy="158092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57150" rIns="19050" bIns="19050" numCol="1" spcCol="1270" anchor="t" anchorCtr="0">
          <a:noAutofit/>
        </a:bodyPr>
        <a:lstStyle/>
        <a:p>
          <a:pPr marL="114300" lvl="1" indent="-114300" algn="r" defTabSz="666750" rtl="1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15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משמעותי בשרשרת הערך של סיטונאות וקמעונאות</a:t>
          </a:r>
          <a:endParaRPr lang="he-IL" sz="1500" kern="1200" dirty="0"/>
        </a:p>
        <a:p>
          <a:pPr marL="114300" lvl="1" indent="-114300" algn="r" defTabSz="666750" rtl="1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15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השפעה ישירה על יוקר המחייה </a:t>
          </a:r>
          <a:endParaRPr lang="he-IL" sz="1500" kern="1200" dirty="0">
            <a:latin typeface="David" panose="020E0502060401010101" pitchFamily="34" charset="-79"/>
            <a:cs typeface="David" panose="020E0502060401010101" pitchFamily="34" charset="-79"/>
          </a:endParaRPr>
        </a:p>
        <a:p>
          <a:pPr marL="114300" lvl="1" indent="-114300" algn="r" defTabSz="666750" rtl="1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15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תמורות משמעותיות בענף</a:t>
          </a:r>
          <a:endParaRPr lang="he-IL" sz="1500" kern="1200" dirty="0">
            <a:latin typeface="David" panose="020E0502060401010101" pitchFamily="34" charset="-79"/>
            <a:cs typeface="David" panose="020E0502060401010101" pitchFamily="34" charset="-79"/>
          </a:endParaRPr>
        </a:p>
      </dsp:txBody>
      <dsp:txXfrm>
        <a:off x="3224806" y="40138"/>
        <a:ext cx="2043760" cy="1543884"/>
      </dsp:txXfrm>
    </dsp:sp>
    <dsp:sp modelId="{D81CA922-4B22-4924-BDC7-A2D101327939}">
      <dsp:nvSpPr>
        <dsp:cNvPr id="0" name=""/>
        <dsp:cNvSpPr/>
      </dsp:nvSpPr>
      <dsp:spPr>
        <a:xfrm>
          <a:off x="3187763" y="1584023"/>
          <a:ext cx="2117846" cy="67979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0" rIns="19050" bIns="0" numCol="1" spcCol="1270" anchor="ctr" anchorCtr="0">
          <a:noAutofit/>
        </a:bodyPr>
        <a:lstStyle/>
        <a:p>
          <a:pPr lvl="0" algn="r" defTabSz="666750" rtl="1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he-IL" sz="15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דואר ובלדרות והובלה יבשתית</a:t>
          </a:r>
          <a:endParaRPr lang="he-IL" sz="1500" kern="1200" dirty="0">
            <a:latin typeface="David" panose="020E0502060401010101" pitchFamily="34" charset="-79"/>
            <a:cs typeface="David" panose="020E0502060401010101" pitchFamily="34" charset="-79"/>
          </a:endParaRPr>
        </a:p>
      </dsp:txBody>
      <dsp:txXfrm>
        <a:off x="3814168" y="1584023"/>
        <a:ext cx="1491440" cy="679798"/>
      </dsp:txXfrm>
    </dsp:sp>
    <dsp:sp modelId="{2C172288-B51F-4FEF-99BA-98EE03EBFFE4}">
      <dsp:nvSpPr>
        <dsp:cNvPr id="0" name=""/>
        <dsp:cNvSpPr/>
      </dsp:nvSpPr>
      <dsp:spPr>
        <a:xfrm>
          <a:off x="3013011" y="1692002"/>
          <a:ext cx="741246" cy="741246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7DEA06-088E-4815-9370-5DB07E590E93}">
      <dsp:nvSpPr>
        <dsp:cNvPr id="0" name=""/>
        <dsp:cNvSpPr/>
      </dsp:nvSpPr>
      <dsp:spPr>
        <a:xfrm>
          <a:off x="667983" y="0"/>
          <a:ext cx="2117846" cy="158092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57150" rIns="19050" bIns="19050" numCol="1" spcCol="1270" anchor="t" anchorCtr="0">
          <a:noAutofit/>
        </a:bodyPr>
        <a:lstStyle/>
        <a:p>
          <a:pPr marL="114300" lvl="1" indent="-114300" algn="r" defTabSz="666750" rtl="1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15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פערי פריון משמעותיים</a:t>
          </a:r>
          <a:endParaRPr lang="he-IL" sz="1500" kern="1200" dirty="0">
            <a:latin typeface="David" panose="020E0502060401010101" pitchFamily="34" charset="-79"/>
            <a:cs typeface="David" panose="020E0502060401010101" pitchFamily="34" charset="-79"/>
          </a:endParaRPr>
        </a:p>
        <a:p>
          <a:pPr marL="114300" lvl="1" indent="-114300" algn="r" defTabSz="666750" rtl="1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15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מהווה מקרה בוחן לשירותים בלתי מקצועיים</a:t>
          </a:r>
          <a:endParaRPr lang="he-IL" sz="1500" kern="1200" dirty="0">
            <a:latin typeface="David" panose="020E0502060401010101" pitchFamily="34" charset="-79"/>
            <a:cs typeface="David" panose="020E0502060401010101" pitchFamily="34" charset="-79"/>
          </a:endParaRPr>
        </a:p>
      </dsp:txBody>
      <dsp:txXfrm>
        <a:off x="705026" y="37043"/>
        <a:ext cx="2043760" cy="1543884"/>
      </dsp:txXfrm>
    </dsp:sp>
    <dsp:sp modelId="{B8BFDF73-C036-4BB5-A26D-67228FCB14DB}">
      <dsp:nvSpPr>
        <dsp:cNvPr id="0" name=""/>
        <dsp:cNvSpPr/>
      </dsp:nvSpPr>
      <dsp:spPr>
        <a:xfrm>
          <a:off x="677281" y="1561188"/>
          <a:ext cx="2117846" cy="679798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0" rIns="19050" bIns="0" numCol="1" spcCol="1270" anchor="ctr" anchorCtr="0">
          <a:noAutofit/>
        </a:bodyPr>
        <a:lstStyle/>
        <a:p>
          <a:pPr lvl="0" algn="r" defTabSz="666750" rtl="1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he-IL" sz="15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אירוח ואוכל</a:t>
          </a:r>
          <a:endParaRPr lang="he-IL" sz="1500" kern="1200" dirty="0">
            <a:latin typeface="David" panose="020E0502060401010101" pitchFamily="34" charset="-79"/>
            <a:cs typeface="David" panose="020E0502060401010101" pitchFamily="34" charset="-79"/>
          </a:endParaRPr>
        </a:p>
      </dsp:txBody>
      <dsp:txXfrm>
        <a:off x="1303686" y="1561188"/>
        <a:ext cx="1491440" cy="679798"/>
      </dsp:txXfrm>
    </dsp:sp>
    <dsp:sp modelId="{E9E28624-A8DA-4100-B0F5-7AB1A3DB2611}">
      <dsp:nvSpPr>
        <dsp:cNvPr id="0" name=""/>
        <dsp:cNvSpPr/>
      </dsp:nvSpPr>
      <dsp:spPr>
        <a:xfrm>
          <a:off x="536775" y="1692002"/>
          <a:ext cx="741246" cy="741246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6CF9C1-D50A-4F0B-9CB5-667D7778CDB5}">
      <dsp:nvSpPr>
        <dsp:cNvPr id="0" name=""/>
        <dsp:cNvSpPr/>
      </dsp:nvSpPr>
      <dsp:spPr>
        <a:xfrm>
          <a:off x="6665644" y="2800372"/>
          <a:ext cx="2404941" cy="158092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57150" rIns="19050" bIns="19050" numCol="1" spcCol="1270" anchor="t" anchorCtr="0">
          <a:noAutofit/>
        </a:bodyPr>
        <a:lstStyle/>
        <a:p>
          <a:pPr marL="114300" lvl="1" indent="-114300" algn="r" defTabSz="666750" rtl="1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15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משקל משמעותי</a:t>
          </a:r>
          <a:r>
            <a:rPr lang="he-IL" sz="1500" kern="1200" baseline="0" dirty="0" smtClean="0">
              <a:latin typeface="David" panose="020E0502060401010101" pitchFamily="34" charset="-79"/>
              <a:cs typeface="David" panose="020E0502060401010101" pitchFamily="34" charset="-79"/>
            </a:rPr>
            <a:t> בתוצר ובמספר המועסקים</a:t>
          </a:r>
          <a:endParaRPr lang="he-IL" sz="1500" kern="1200" dirty="0">
            <a:latin typeface="David" panose="020E0502060401010101" pitchFamily="34" charset="-79"/>
            <a:cs typeface="David" panose="020E0502060401010101" pitchFamily="34" charset="-79"/>
          </a:endParaRPr>
        </a:p>
        <a:p>
          <a:pPr marL="114300" lvl="1" indent="-114300" algn="r" defTabSz="666750" rtl="1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15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השפעה על מחירי הדיור</a:t>
          </a:r>
          <a:endParaRPr lang="he-IL" sz="1500" kern="1200" dirty="0">
            <a:latin typeface="David" panose="020E0502060401010101" pitchFamily="34" charset="-79"/>
            <a:cs typeface="David" panose="020E0502060401010101" pitchFamily="34" charset="-79"/>
          </a:endParaRPr>
        </a:p>
        <a:p>
          <a:pPr marL="114300" lvl="1" indent="-114300" algn="r" defTabSz="666750" rtl="1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15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השפעה על קידום תשתיות</a:t>
          </a:r>
          <a:endParaRPr lang="he-IL" sz="1500" kern="1200" dirty="0">
            <a:latin typeface="David" panose="020E0502060401010101" pitchFamily="34" charset="-79"/>
            <a:cs typeface="David" panose="020E0502060401010101" pitchFamily="34" charset="-79"/>
          </a:endParaRPr>
        </a:p>
        <a:p>
          <a:pPr marL="114300" lvl="1" indent="-114300" algn="r" defTabSz="666750" rtl="1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he-IL" sz="1500" kern="1200" dirty="0">
            <a:latin typeface="David" panose="020E0502060401010101" pitchFamily="34" charset="-79"/>
            <a:cs typeface="David" panose="020E0502060401010101" pitchFamily="34" charset="-79"/>
          </a:endParaRPr>
        </a:p>
      </dsp:txBody>
      <dsp:txXfrm>
        <a:off x="6702687" y="2837415"/>
        <a:ext cx="2330855" cy="1543884"/>
      </dsp:txXfrm>
    </dsp:sp>
    <dsp:sp modelId="{FE858624-0374-4F59-BA44-BDDD7A5228CE}">
      <dsp:nvSpPr>
        <dsp:cNvPr id="0" name=""/>
        <dsp:cNvSpPr/>
      </dsp:nvSpPr>
      <dsp:spPr>
        <a:xfrm>
          <a:off x="6608558" y="4358465"/>
          <a:ext cx="2450623" cy="679798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0" rIns="19050" bIns="0" numCol="1" spcCol="1270" anchor="ctr" anchorCtr="0">
          <a:noAutofit/>
        </a:bodyPr>
        <a:lstStyle/>
        <a:p>
          <a:pPr lvl="0" algn="r" defTabSz="666750" rtl="1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he-IL" sz="15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בינוי</a:t>
          </a:r>
          <a:endParaRPr lang="he-IL" sz="1500" kern="1200" dirty="0">
            <a:latin typeface="David" panose="020E0502060401010101" pitchFamily="34" charset="-79"/>
            <a:cs typeface="David" panose="020E0502060401010101" pitchFamily="34" charset="-79"/>
          </a:endParaRPr>
        </a:p>
      </dsp:txBody>
      <dsp:txXfrm>
        <a:off x="7333390" y="4358465"/>
        <a:ext cx="1725791" cy="679798"/>
      </dsp:txXfrm>
    </dsp:sp>
    <dsp:sp modelId="{8EFBAD49-8EF4-42F7-9A14-A424F06DF070}">
      <dsp:nvSpPr>
        <dsp:cNvPr id="0" name=""/>
        <dsp:cNvSpPr/>
      </dsp:nvSpPr>
      <dsp:spPr>
        <a:xfrm>
          <a:off x="6634441" y="4489280"/>
          <a:ext cx="741246" cy="741246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BC582B-ED9C-42DF-B298-803227644A2A}">
      <dsp:nvSpPr>
        <dsp:cNvPr id="0" name=""/>
        <dsp:cNvSpPr/>
      </dsp:nvSpPr>
      <dsp:spPr>
        <a:xfrm>
          <a:off x="4371881" y="2800372"/>
          <a:ext cx="2078920" cy="1580927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57150" rIns="19050" bIns="19050" numCol="1" spcCol="1270" anchor="t" anchorCtr="0">
          <a:noAutofit/>
        </a:bodyPr>
        <a:lstStyle/>
        <a:p>
          <a:pPr marL="114300" lvl="1" indent="-114300" algn="r" defTabSz="666750" rtl="1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15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פערי פריון ניכרים בהשוואה בינלאומית</a:t>
          </a:r>
          <a:endParaRPr lang="he-IL" sz="1500" kern="1200" dirty="0">
            <a:latin typeface="David" panose="020E0502060401010101" pitchFamily="34" charset="-79"/>
            <a:cs typeface="David" panose="020E0502060401010101" pitchFamily="34" charset="-79"/>
          </a:endParaRPr>
        </a:p>
        <a:p>
          <a:pPr marL="114300" lvl="1" indent="-114300" algn="r" defTabSz="666750" rtl="1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15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מקרה בוחן לענפים מבוססי הון אנושי מקצועי</a:t>
          </a:r>
          <a:endParaRPr lang="he-IL" sz="1500" kern="1200" dirty="0">
            <a:latin typeface="David" panose="020E0502060401010101" pitchFamily="34" charset="-79"/>
            <a:cs typeface="David" panose="020E0502060401010101" pitchFamily="34" charset="-79"/>
          </a:endParaRPr>
        </a:p>
      </dsp:txBody>
      <dsp:txXfrm>
        <a:off x="4408924" y="2837415"/>
        <a:ext cx="2004834" cy="1543884"/>
      </dsp:txXfrm>
    </dsp:sp>
    <dsp:sp modelId="{4CA2565A-7F1F-4568-A446-2BCF02DAD3F2}">
      <dsp:nvSpPr>
        <dsp:cNvPr id="0" name=""/>
        <dsp:cNvSpPr/>
      </dsp:nvSpPr>
      <dsp:spPr>
        <a:xfrm>
          <a:off x="4371881" y="4381300"/>
          <a:ext cx="2078920" cy="679798"/>
        </a:xfrm>
        <a:prstGeom prst="rect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0" rIns="19050" bIns="0" numCol="1" spcCol="1270" anchor="ctr" anchorCtr="0">
          <a:noAutofit/>
        </a:bodyPr>
        <a:lstStyle/>
        <a:p>
          <a:pPr lvl="0" algn="r" defTabSz="666750" rtl="1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he-IL" sz="15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שירותים מקצועיים</a:t>
          </a:r>
          <a:endParaRPr lang="he-IL" sz="1500" kern="1200" dirty="0">
            <a:latin typeface="David" panose="020E0502060401010101" pitchFamily="34" charset="-79"/>
            <a:cs typeface="David" panose="020E0502060401010101" pitchFamily="34" charset="-79"/>
          </a:endParaRPr>
        </a:p>
      </dsp:txBody>
      <dsp:txXfrm>
        <a:off x="4986773" y="4381300"/>
        <a:ext cx="1464028" cy="679798"/>
      </dsp:txXfrm>
    </dsp:sp>
    <dsp:sp modelId="{A0E33261-634E-40DA-9ADA-511B524FE123}">
      <dsp:nvSpPr>
        <dsp:cNvPr id="0" name=""/>
        <dsp:cNvSpPr/>
      </dsp:nvSpPr>
      <dsp:spPr>
        <a:xfrm>
          <a:off x="4177667" y="4489280"/>
          <a:ext cx="741246" cy="741246"/>
        </a:xfrm>
        <a:prstGeom prst="ellipse">
          <a:avLst/>
        </a:prstGeom>
        <a:blipFill rotWithShape="1">
          <a:blip xmlns:r="http://schemas.openxmlformats.org/officeDocument/2006/relationships" r:embed="rId6"/>
          <a:stretch>
            <a:fillRect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1FE640-DA87-47D8-BB18-79275E2EB67C}">
      <dsp:nvSpPr>
        <dsp:cNvPr id="0" name=""/>
        <dsp:cNvSpPr/>
      </dsp:nvSpPr>
      <dsp:spPr>
        <a:xfrm>
          <a:off x="1876182" y="2800372"/>
          <a:ext cx="2117846" cy="1580927"/>
        </a:xfrm>
        <a:prstGeom prst="round2SameRect">
          <a:avLst>
            <a:gd name="adj1" fmla="val 8000"/>
            <a:gd name="adj2" fmla="val 0"/>
          </a:avLst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57150" rIns="19050" bIns="19050" numCol="1" spcCol="1270" anchor="t" anchorCtr="0">
          <a:noAutofit/>
        </a:bodyPr>
        <a:lstStyle/>
        <a:p>
          <a:pPr marL="114300" lvl="1" indent="-114300" algn="r" defTabSz="666750" rtl="1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15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גיבוש מדדים ויעדים </a:t>
          </a:r>
          <a:endParaRPr lang="he-IL" sz="1500" kern="1200" dirty="0">
            <a:latin typeface="David" panose="020E0502060401010101" pitchFamily="34" charset="-79"/>
            <a:cs typeface="David" panose="020E0502060401010101" pitchFamily="34" charset="-79"/>
          </a:endParaRPr>
        </a:p>
        <a:p>
          <a:pPr marL="114300" lvl="1" indent="-114300" algn="r" defTabSz="666750" rtl="1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15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ליווי נושאי רוחב</a:t>
          </a:r>
          <a:r>
            <a:rPr lang="en-US" sz="15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/>
          </a:r>
          <a:br>
            <a:rPr lang="en-US" sz="1500" kern="1200" dirty="0" smtClean="0">
              <a:latin typeface="David" panose="020E0502060401010101" pitchFamily="34" charset="-79"/>
              <a:cs typeface="David" panose="020E0502060401010101" pitchFamily="34" charset="-79"/>
            </a:rPr>
          </a:br>
          <a:r>
            <a:rPr lang="he-IL" sz="15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של עבודת הוועדה</a:t>
          </a:r>
          <a:endParaRPr lang="he-IL" sz="1500" kern="1200" dirty="0">
            <a:latin typeface="David" panose="020E0502060401010101" pitchFamily="34" charset="-79"/>
            <a:cs typeface="David" panose="020E0502060401010101" pitchFamily="34" charset="-79"/>
          </a:endParaRPr>
        </a:p>
        <a:p>
          <a:pPr marL="114300" lvl="1" indent="-114300" algn="r" defTabSz="666750" rtl="1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e-IL" sz="15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הנחת תשתית לגיבוש החלטת ממשלה</a:t>
          </a:r>
          <a:endParaRPr lang="he-IL" sz="1500" kern="1200" dirty="0">
            <a:latin typeface="David" panose="020E0502060401010101" pitchFamily="34" charset="-79"/>
            <a:cs typeface="David" panose="020E0502060401010101" pitchFamily="34" charset="-79"/>
          </a:endParaRPr>
        </a:p>
      </dsp:txBody>
      <dsp:txXfrm>
        <a:off x="1913225" y="2837415"/>
        <a:ext cx="2043760" cy="1543884"/>
      </dsp:txXfrm>
    </dsp:sp>
    <dsp:sp modelId="{1C4A93E7-0464-47CC-A9DB-F0FFEB8DEF81}">
      <dsp:nvSpPr>
        <dsp:cNvPr id="0" name=""/>
        <dsp:cNvSpPr/>
      </dsp:nvSpPr>
      <dsp:spPr>
        <a:xfrm>
          <a:off x="1876182" y="4381300"/>
          <a:ext cx="2117846" cy="679798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0" rIns="19050" bIns="0" numCol="1" spcCol="1270" anchor="ctr" anchorCtr="0">
          <a:noAutofit/>
        </a:bodyPr>
        <a:lstStyle/>
        <a:p>
          <a:pPr lvl="0" algn="r" defTabSz="666750" rtl="1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he-IL" sz="15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מדדים מקצועיים</a:t>
          </a:r>
          <a:endParaRPr lang="he-IL" sz="1500" kern="1200" dirty="0">
            <a:latin typeface="David" panose="020E0502060401010101" pitchFamily="34" charset="-79"/>
            <a:cs typeface="David" panose="020E0502060401010101" pitchFamily="34" charset="-79"/>
          </a:endParaRPr>
        </a:p>
      </dsp:txBody>
      <dsp:txXfrm>
        <a:off x="2502587" y="4381300"/>
        <a:ext cx="1491440" cy="679798"/>
      </dsp:txXfrm>
    </dsp:sp>
    <dsp:sp modelId="{38D8D89F-8D9C-453D-9811-EA4D32DEA6AE}">
      <dsp:nvSpPr>
        <dsp:cNvPr id="0" name=""/>
        <dsp:cNvSpPr/>
      </dsp:nvSpPr>
      <dsp:spPr>
        <a:xfrm>
          <a:off x="1701430" y="4489280"/>
          <a:ext cx="741246" cy="741246"/>
        </a:xfrm>
        <a:prstGeom prst="ellipse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0.02972</cdr:x>
      <cdr:y>0.50848</cdr:y>
    </cdr:from>
    <cdr:to>
      <cdr:x>0.07001</cdr:x>
      <cdr:y>0.81391</cdr:y>
    </cdr:to>
    <cdr:sp macro="" textlink="">
      <cdr:nvSpPr>
        <cdr:cNvPr id="2" name="Oval 1"/>
        <cdr:cNvSpPr/>
      </cdr:nvSpPr>
      <cdr:spPr>
        <a:xfrm xmlns:a="http://schemas.openxmlformats.org/drawingml/2006/main">
          <a:off x="295547" y="2218237"/>
          <a:ext cx="400595" cy="1332411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46619" y="0"/>
            <a:ext cx="2941532" cy="496173"/>
          </a:xfrm>
          <a:prstGeom prst="rect">
            <a:avLst/>
          </a:prstGeom>
        </p:spPr>
        <p:txBody>
          <a:bodyPr vert="horz" lIns="91367" tIns="45683" rIns="91367" bIns="45683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72" y="0"/>
            <a:ext cx="2941532" cy="496173"/>
          </a:xfrm>
          <a:prstGeom prst="rect">
            <a:avLst/>
          </a:prstGeom>
        </p:spPr>
        <p:txBody>
          <a:bodyPr vert="horz" lIns="91367" tIns="45683" rIns="91367" bIns="45683" rtlCol="1"/>
          <a:lstStyle>
            <a:lvl1pPr algn="l">
              <a:defRPr sz="1200"/>
            </a:lvl1pPr>
          </a:lstStyle>
          <a:p>
            <a:fld id="{1DB647A3-5F46-4E9B-AB2E-DC106A3903C8}" type="datetimeFigureOut">
              <a:rPr lang="he-IL" smtClean="0"/>
              <a:pPr/>
              <a:t>ד'/שבט/תשע"ט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4538"/>
            <a:ext cx="6613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67" tIns="45683" rIns="91367" bIns="45683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78815" y="4713645"/>
            <a:ext cx="5430520" cy="4465558"/>
          </a:xfrm>
          <a:prstGeom prst="rect">
            <a:avLst/>
          </a:prstGeom>
        </p:spPr>
        <p:txBody>
          <a:bodyPr vert="horz" lIns="91367" tIns="45683" rIns="91367" bIns="45683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46619" y="9425567"/>
            <a:ext cx="2941532" cy="496173"/>
          </a:xfrm>
          <a:prstGeom prst="rect">
            <a:avLst/>
          </a:prstGeom>
        </p:spPr>
        <p:txBody>
          <a:bodyPr vert="horz" lIns="91367" tIns="45683" rIns="91367" bIns="45683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72" y="9425567"/>
            <a:ext cx="2941532" cy="496173"/>
          </a:xfrm>
          <a:prstGeom prst="rect">
            <a:avLst/>
          </a:prstGeom>
        </p:spPr>
        <p:txBody>
          <a:bodyPr vert="horz" lIns="91367" tIns="45683" rIns="91367" bIns="45683" rtlCol="1" anchor="b"/>
          <a:lstStyle>
            <a:lvl1pPr algn="l">
              <a:defRPr sz="1200"/>
            </a:lvl1pPr>
          </a:lstStyle>
          <a:p>
            <a:fld id="{0AA56E4F-CBA4-4C2C-9BFD-4C43DB135260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42062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87313" y="744538"/>
            <a:ext cx="6613525" cy="3721100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84C051-89C0-4031-807E-B8CDB4C8025A}" type="slidenum">
              <a:rPr lang="he-IL" smtClean="0">
                <a:solidFill>
                  <a:prstClr val="black"/>
                </a:solidFill>
              </a:rPr>
              <a:pPr/>
              <a:t>1</a:t>
            </a:fld>
            <a:endParaRPr lang="he-IL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854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 smtClean="0"/>
              <a:t>פערי פריון משקיים בין ישראל לממוצע מדינות ה</a:t>
            </a:r>
            <a:r>
              <a:rPr lang="en-US" dirty="0" smtClean="0"/>
              <a:t>OECD</a:t>
            </a:r>
            <a:r>
              <a:rPr lang="he-IL" dirty="0" smtClean="0"/>
              <a:t> עומדים על 25%. חלק משמעותי מענפי המסחר והשירותים מתאפיינים</a:t>
            </a:r>
            <a:r>
              <a:rPr lang="he-IL" baseline="0" dirty="0" smtClean="0"/>
              <a:t> בפערי פריון משמעותיים אף יותר- אירוח ואוכל מעל 30%, שירותים מקצועיים (פיננסיים, משפטיים וכד') כ-40% פער וכדומה.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A56E4F-CBA4-4C2C-9BFD-4C43DB135260}" type="slidenum">
              <a:rPr lang="he-IL" smtClean="0"/>
              <a:pPr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323901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 smtClean="0"/>
              <a:t>חלקם של ענפים אלו בכלכלה הנו</a:t>
            </a:r>
            <a:r>
              <a:rPr lang="he-IL" baseline="0" dirty="0" smtClean="0"/>
              <a:t> משמעותי ביותר. מספרים אלו אינם כוללים את ענף הבינוי.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A56E4F-CBA4-4C2C-9BFD-4C43DB135260}" type="slidenum">
              <a:rPr lang="he-IL" smtClean="0"/>
              <a:pPr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49391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 smtClean="0"/>
              <a:t>בחינה</a:t>
            </a:r>
            <a:r>
              <a:rPr lang="he-IL" baseline="0" dirty="0" smtClean="0"/>
              <a:t> בענפים נבחרים- מיקוד בענפים הנבחרים ויצירת צוותי משנה נושאיים אשר יבחנו את האתגרים המרכזיים (רגולציה, מבנה השוק, הון אנושי, טכנולוגיה וכד')  בכל תת ענף, ביצוע </a:t>
            </a:r>
            <a:r>
              <a:rPr lang="he-IL" baseline="0" dirty="0" err="1" smtClean="0"/>
              <a:t>בנצ'מרק</a:t>
            </a:r>
            <a:r>
              <a:rPr lang="he-IL" baseline="0" dirty="0" smtClean="0"/>
              <a:t> לגבי אותם ענפים ומיקוד כיווני הפעולה המרכזיים.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A56E4F-CBA4-4C2C-9BFD-4C43DB135260}" type="slidenum">
              <a:rPr lang="he-IL" smtClean="0"/>
              <a:pPr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798848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>
          <a:xfrm>
            <a:off x="-227013" y="808038"/>
            <a:ext cx="7181851" cy="4040187"/>
          </a:xfrm>
        </p:spPr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84C051-89C0-4031-807E-B8CDB4C8025A}" type="slidenum">
              <a:rPr lang="he-IL" smtClean="0">
                <a:solidFill>
                  <a:prstClr val="black"/>
                </a:solidFill>
              </a:rPr>
              <a:pPr/>
              <a:t>6</a:t>
            </a:fld>
            <a:endParaRPr lang="he-I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7445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he-IL" dirty="0" smtClean="0"/>
              <a:t>ענפי המסחר והשירותים מגוונים מאוד</a:t>
            </a:r>
            <a:r>
              <a:rPr lang="he-IL" baseline="0" dirty="0" smtClean="0"/>
              <a:t> והשינויים הטכנולוגיים באים לידי ביטוי כמעט בכל אחד מהם.</a:t>
            </a:r>
            <a:endParaRPr lang="he-IL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e-IL" dirty="0" smtClean="0"/>
              <a:t>בינוי</a:t>
            </a:r>
            <a:r>
              <a:rPr lang="he-IL" baseline="0" dirty="0" smtClean="0"/>
              <a:t> אינו חלק אינטגרלי מענפי המסחר והשירותים ויחד עם זאת כללנו אותו בשלב זה כחלק אופציונאלי מעבודת הועדה, נשמח להתייחסות המגיבים והשותפים בשולחן </a:t>
            </a:r>
            <a:r>
              <a:rPr lang="he-IL" baseline="0" dirty="0" err="1" smtClean="0"/>
              <a:t>לסוגייה</a:t>
            </a:r>
            <a:r>
              <a:rPr lang="he-IL" baseline="0" dirty="0" smtClean="0"/>
              <a:t> זו.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e-IL" b="1" baseline="0" dirty="0" smtClean="0"/>
              <a:t>מסחר סיטונאי וקמעונאי </a:t>
            </a:r>
            <a:r>
              <a:rPr lang="he-IL" baseline="0" dirty="0" smtClean="0"/>
              <a:t>– ישנה מגמה גלובלית לתמורות משמעותיות בענפים אלו, החל ממסחר מקוון, יבוא אישי וכן קנייה קמעונאית כחוויה. שינויים אלו מובילים </a:t>
            </a:r>
            <a:r>
              <a:rPr lang="he-IL" b="1" baseline="0" dirty="0" smtClean="0"/>
              <a:t>לשינוי בכלל שרשרת הערך </a:t>
            </a:r>
            <a:r>
              <a:rPr lang="he-IL" baseline="0" dirty="0" smtClean="0"/>
              <a:t>ודורשים מחברות שילוח ובלדרות הכנסת טכנולוגיות, מחסנים לוגיסטיים חכמים.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e-IL" baseline="0" dirty="0" smtClean="0"/>
              <a:t>שירותי אירוח ואוכל – עתירי רגולציה, תחלופה של </a:t>
            </a:r>
            <a:r>
              <a:rPr lang="he-IL" baseline="0" dirty="0" err="1" smtClean="0"/>
              <a:t>כח</a:t>
            </a:r>
            <a:r>
              <a:rPr lang="he-IL" baseline="0" dirty="0" smtClean="0"/>
              <a:t> אדם, היעדר טכנולוגיות, עסקים קטנים ובינוניים.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e-IL" baseline="0" dirty="0" smtClean="0"/>
              <a:t>שירותים פיננסיים ושירותי ביטוח- תמורות בעולם הבנקאות, </a:t>
            </a:r>
            <a:r>
              <a:rPr lang="he-IL" baseline="0" dirty="0" err="1" smtClean="0"/>
              <a:t>פינטק</a:t>
            </a:r>
            <a:r>
              <a:rPr lang="he-IL" baseline="0" dirty="0" smtClean="0"/>
              <a:t>, בנקים דיגיטליים וכד'.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e-IL" baseline="0" dirty="0" smtClean="0"/>
              <a:t>שירותים מקצועיים – יצוא שירותים- בחינת חשיפתם לתחרות בינלאומית וכד'...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A56E4F-CBA4-4C2C-9BFD-4C43DB135260}" type="slidenum">
              <a:rPr lang="he-IL" smtClean="0"/>
              <a:pPr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43751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 smtClean="0"/>
              <a:t>במונחי שעות פערי הפריון עשויים להיות אף גבוהים יותר בשל שעות העבודה המרובות במשק.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A56E4F-CBA4-4C2C-9BFD-4C43DB135260}" type="slidenum">
              <a:rPr lang="he-IL" smtClean="0"/>
              <a:pPr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53684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 smtClean="0"/>
              <a:t>שירותים מקצועיים- עריכת דין, ראיית חשבון, ייעוץ פיננסי,</a:t>
            </a:r>
            <a:r>
              <a:rPr lang="he-IL" baseline="0" dirty="0" smtClean="0"/>
              <a:t> תיווך ואדריכלות.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A56E4F-CBA4-4C2C-9BFD-4C43DB135260}" type="slidenum">
              <a:rPr lang="he-IL" smtClean="0"/>
              <a:pPr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665754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A56E4F-CBA4-4C2C-9BFD-4C43DB135260}" type="slidenum">
              <a:rPr lang="he-IL" smtClean="0"/>
              <a:pPr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356743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A56E4F-CBA4-4C2C-9BFD-4C43DB135260}" type="slidenum">
              <a:rPr lang="he-IL" smtClean="0"/>
              <a:pPr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900348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4556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4556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6899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8031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9968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 smtClean="0"/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3801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i="1" dirty="0" smtClean="0"/>
              <a:t>וזה הביטוי: פרוק תרומת גורמי היצור לפער הפריון מתחלקת על ארבעה גורמים</a:t>
            </a:r>
            <a:endParaRPr lang="en-US" i="1" dirty="0" smtClean="0"/>
          </a:p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i="1" dirty="0" smtClean="0"/>
              <a:t>במילים – כדי לראות את השפעת האקסוגניים אני מציב במקום הון לשעה את הפתרון של החלטת הפירמה שכולל את עלות ההון ושאר המרכיבים האקסוגניים. </a:t>
            </a:r>
          </a:p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 smtClean="0"/>
              <a:t>ניתן לחשב כמה תורם כל גורם אקסוגני – אקסוגני כמובן מבחינת הפירמה</a:t>
            </a:r>
            <a:r>
              <a:rPr lang="he-IL" baseline="0" dirty="0" smtClean="0"/>
              <a:t> הפרטית</a:t>
            </a:r>
            <a:endParaRPr lang="en-US" dirty="0" smtClean="0"/>
          </a:p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i="1" dirty="0" smtClean="0"/>
          </a:p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3D35B8-9DA1-4624-99D8-8D469A59E074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735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D7F65-868B-4C07-BA4F-4CCFC420B1E8}" type="datetimeFigureOut">
              <a:rPr lang="en-US" smtClean="0"/>
              <a:pPr/>
              <a:t>1/10/2019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4A07F-2FF3-42A4-8171-F1F3E2EA519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662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D7F65-868B-4C07-BA4F-4CCFC420B1E8}" type="datetimeFigureOut">
              <a:rPr lang="en-US" smtClean="0"/>
              <a:pPr/>
              <a:t>1/10/2019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4A07F-2FF3-42A4-8171-F1F3E2EA519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מחבר ישר 6"/>
          <p:cNvCxnSpPr/>
          <p:nvPr userDrawn="1"/>
        </p:nvCxnSpPr>
        <p:spPr>
          <a:xfrm flipH="1">
            <a:off x="825600" y="1142742"/>
            <a:ext cx="10540800" cy="0"/>
          </a:xfrm>
          <a:prstGeom prst="line">
            <a:avLst/>
          </a:prstGeom>
          <a:ln w="28575">
            <a:solidFill>
              <a:srgbClr val="3399FF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8" name="מחבר ישר 7"/>
          <p:cNvCxnSpPr/>
          <p:nvPr userDrawn="1"/>
        </p:nvCxnSpPr>
        <p:spPr>
          <a:xfrm flipH="1">
            <a:off x="825600" y="6517200"/>
            <a:ext cx="10540800" cy="0"/>
          </a:xfrm>
          <a:prstGeom prst="line">
            <a:avLst/>
          </a:prstGeom>
          <a:ln w="28575">
            <a:solidFill>
              <a:srgbClr val="3399FF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9" name="Picture 2" descr="http://portal.moital.gov.il/General/MITUG/Documents/LogoJpg/estrategia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7" y="42532"/>
            <a:ext cx="2717405" cy="1019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322" y="205283"/>
            <a:ext cx="1688284" cy="48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803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D7F65-868B-4C07-BA4F-4CCFC420B1E8}" type="datetimeFigureOut">
              <a:rPr lang="en-US" smtClean="0"/>
              <a:pPr/>
              <a:t>1/10/2019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4A07F-2FF3-42A4-8171-F1F3E2EA519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922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D7F65-868B-4C07-BA4F-4CCFC420B1E8}" type="datetimeFigureOut">
              <a:rPr lang="en-US" smtClean="0"/>
              <a:pPr/>
              <a:t>1/10/2019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4A07F-2FF3-42A4-8171-F1F3E2EA519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898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D7F65-868B-4C07-BA4F-4CCFC420B1E8}" type="datetimeFigureOut">
              <a:rPr lang="en-US" smtClean="0"/>
              <a:pPr/>
              <a:t>1/10/2019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4A07F-2FF3-42A4-8171-F1F3E2EA519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38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D7F65-868B-4C07-BA4F-4CCFC420B1E8}" type="datetimeFigureOut">
              <a:rPr lang="en-US" smtClean="0"/>
              <a:pPr/>
              <a:t>1/10/2019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4A07F-2FF3-42A4-8171-F1F3E2EA519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001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D7F65-868B-4C07-BA4F-4CCFC420B1E8}" type="datetimeFigureOut">
              <a:rPr lang="en-US" smtClean="0"/>
              <a:pPr/>
              <a:t>1/10/2019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4A07F-2FF3-42A4-8171-F1F3E2EA5197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5" name="מחבר ישר 4"/>
          <p:cNvCxnSpPr/>
          <p:nvPr userDrawn="1"/>
        </p:nvCxnSpPr>
        <p:spPr>
          <a:xfrm flipH="1">
            <a:off x="825600" y="1142742"/>
            <a:ext cx="10540800" cy="0"/>
          </a:xfrm>
          <a:prstGeom prst="line">
            <a:avLst/>
          </a:prstGeom>
          <a:ln w="28575">
            <a:solidFill>
              <a:srgbClr val="3399FF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6" name="מחבר ישר 5"/>
          <p:cNvCxnSpPr/>
          <p:nvPr userDrawn="1"/>
        </p:nvCxnSpPr>
        <p:spPr>
          <a:xfrm flipH="1">
            <a:off x="825600" y="6517200"/>
            <a:ext cx="10540800" cy="0"/>
          </a:xfrm>
          <a:prstGeom prst="line">
            <a:avLst/>
          </a:prstGeom>
          <a:ln w="28575">
            <a:solidFill>
              <a:srgbClr val="3399FF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7" name="Picture 2" descr="http://portal.moital.gov.il/General/MITUG/Documents/LogoJpg/estrategia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7" y="42532"/>
            <a:ext cx="2717405" cy="1019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9170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D7F65-868B-4C07-BA4F-4CCFC420B1E8}" type="datetimeFigureOut">
              <a:rPr lang="en-US" smtClean="0"/>
              <a:pPr/>
              <a:t>1/10/2019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4A07F-2FF3-42A4-8171-F1F3E2EA519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2" descr="http://portal.moital.gov.il/General/MITUG/Documents/LogoJpg/estrategia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7" y="42532"/>
            <a:ext cx="2717405" cy="1019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138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D7F65-868B-4C07-BA4F-4CCFC420B1E8}" type="datetimeFigureOut">
              <a:rPr lang="en-US" smtClean="0"/>
              <a:pPr/>
              <a:t>1/10/2019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4A07F-2FF3-42A4-8171-F1F3E2EA519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2" descr="http://portal.moital.gov.il/General/MITUG/Documents/LogoJpg/estrategia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7" y="42532"/>
            <a:ext cx="2717405" cy="1019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789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D7F65-868B-4C07-BA4F-4CCFC420B1E8}" type="datetimeFigureOut">
              <a:rPr lang="en-US" smtClean="0"/>
              <a:pPr/>
              <a:t>1/10/2019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4A07F-2FF3-42A4-8171-F1F3E2EA519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 descr="http://portal.moital.gov.il/General/MITUG/Documents/LogoJpg/estrategia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7" y="42532"/>
            <a:ext cx="2717405" cy="1019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3485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D7F65-868B-4C07-BA4F-4CCFC420B1E8}" type="datetimeFigureOut">
              <a:rPr lang="en-US" smtClean="0"/>
              <a:pPr/>
              <a:t>1/10/2019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4A07F-2FF3-42A4-8171-F1F3E2EA519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 descr="http://portal.moital.gov.il/General/MITUG/Documents/LogoJpg/estrategia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7" y="42532"/>
            <a:ext cx="2717405" cy="1019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9986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מחבר ישר 5"/>
          <p:cNvCxnSpPr/>
          <p:nvPr userDrawn="1"/>
        </p:nvCxnSpPr>
        <p:spPr>
          <a:xfrm flipH="1">
            <a:off x="825600" y="1142742"/>
            <a:ext cx="10540800" cy="0"/>
          </a:xfrm>
          <a:prstGeom prst="line">
            <a:avLst/>
          </a:prstGeom>
          <a:ln w="28575">
            <a:solidFill>
              <a:srgbClr val="3399FF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8" name="מחבר ישר 7"/>
          <p:cNvCxnSpPr/>
          <p:nvPr userDrawn="1"/>
        </p:nvCxnSpPr>
        <p:spPr>
          <a:xfrm flipH="1">
            <a:off x="825600" y="6517200"/>
            <a:ext cx="10540800" cy="0"/>
          </a:xfrm>
          <a:prstGeom prst="line">
            <a:avLst/>
          </a:prstGeom>
          <a:ln w="28575">
            <a:solidFill>
              <a:srgbClr val="3399FF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05933" y="491461"/>
            <a:ext cx="10515600" cy="726282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he-IL" dirty="0"/>
              <a:t>לחץ כדי לערוך סגנון כותרת של</a:t>
            </a:r>
          </a:p>
        </p:txBody>
      </p:sp>
      <p:pic>
        <p:nvPicPr>
          <p:cNvPr id="7" name="Picture 2" descr="http://portal.moital.gov.il/General/MITUG/Documents/LogoJpg/estrategia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7" y="42532"/>
            <a:ext cx="2717405" cy="1019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839" y="250278"/>
            <a:ext cx="1688284" cy="48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56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D7F65-868B-4C07-BA4F-4CCFC420B1E8}" type="datetimeFigureOut">
              <a:rPr lang="en-US" smtClean="0"/>
              <a:pPr/>
              <a:t>1/10/2019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34A07F-2FF3-42A4-8171-F1F3E2EA519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5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chart" Target="../charts/chart5.xm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30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chart" Target="../charts/chart6.xml"/><Relationship Id="rId4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40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chart" Target="../charts/chart7.xml"/><Relationship Id="rId4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16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chart" Target="../charts/chart8.xml"/><Relationship Id="rId4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aaron-economics.shinyapps.io/Sectors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aaron-economics.shinyapps.io/Sectors/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slide" Target="slide3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21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0.png"/><Relationship Id="rId4" Type="http://schemas.openxmlformats.org/officeDocument/2006/relationships/image" Target="../media/image80.png"/><Relationship Id="rId9" Type="http://schemas.openxmlformats.org/officeDocument/2006/relationships/image" Target="../media/image1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aaron-economics.shinyapps.io/Sectors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כותרת 4"/>
          <p:cNvSpPr txBox="1">
            <a:spLocks/>
          </p:cNvSpPr>
          <p:nvPr/>
        </p:nvSpPr>
        <p:spPr>
          <a:xfrm>
            <a:off x="762507" y="2180158"/>
            <a:ext cx="10280779" cy="2560249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>
              <a:lnSpc>
                <a:spcPts val="5600"/>
              </a:lnSpc>
            </a:pPr>
            <a:r>
              <a:rPr lang="he-IL" sz="4000" dirty="0" smtClean="0">
                <a:latin typeface="David" panose="020E0502060401010101" pitchFamily="34" charset="-79"/>
                <a:cs typeface="David" panose="020E0502060401010101" pitchFamily="34" charset="-79"/>
              </a:rPr>
              <a:t>קידום כלכלי של ענפי המסחר והשירותים</a:t>
            </a:r>
          </a:p>
        </p:txBody>
      </p:sp>
    </p:spTree>
    <p:extLst>
      <p:ext uri="{BB962C8B-B14F-4D97-AF65-F5344CB8AC3E}">
        <p14:creationId xmlns:p14="http://schemas.microsoft.com/office/powerpoint/2010/main" val="65849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894702" y="446911"/>
            <a:ext cx="10515600" cy="726282"/>
          </a:xfrm>
        </p:spPr>
        <p:txBody>
          <a:bodyPr>
            <a:normAutofit/>
          </a:bodyPr>
          <a:lstStyle/>
          <a:p>
            <a:pPr algn="r" rtl="1"/>
            <a:r>
              <a:rPr lang="he-IL" sz="22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תוכן המצגת</a:t>
            </a:r>
            <a:endParaRPr lang="he-IL" sz="2200" b="1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6" name="מציין מיקום תוכן 3"/>
          <p:cNvSpPr txBox="1">
            <a:spLocks/>
          </p:cNvSpPr>
          <p:nvPr/>
        </p:nvSpPr>
        <p:spPr>
          <a:xfrm>
            <a:off x="838200" y="1363509"/>
            <a:ext cx="10515600" cy="4351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150000"/>
              </a:lnSpc>
            </a:pPr>
            <a:r>
              <a:rPr lang="he-IL" sz="2400" dirty="0" smtClean="0"/>
              <a:t>מטרות הועדה לקידום כלכלי של ענפי המסחר והשירותים</a:t>
            </a:r>
          </a:p>
          <a:p>
            <a:pPr algn="r" rtl="1">
              <a:lnSpc>
                <a:spcPct val="150000"/>
              </a:lnSpc>
            </a:pPr>
            <a:r>
              <a:rPr lang="he-IL" sz="2400" dirty="0" smtClean="0"/>
              <a:t>נתונים על הענפים השונים</a:t>
            </a:r>
          </a:p>
          <a:p>
            <a:pPr algn="r" rtl="1">
              <a:lnSpc>
                <a:spcPct val="150000"/>
              </a:lnSpc>
            </a:pPr>
            <a:r>
              <a:rPr lang="he-IL" sz="2400" dirty="0" smtClean="0"/>
              <a:t>מקורות אפשריים לפערי הפריון</a:t>
            </a:r>
          </a:p>
          <a:p>
            <a:pPr algn="r" rtl="1">
              <a:lnSpc>
                <a:spcPct val="150000"/>
              </a:lnSpc>
            </a:pPr>
            <a:r>
              <a:rPr lang="he-IL" sz="2400" smtClean="0"/>
              <a:t>נקודות לדיון</a:t>
            </a:r>
            <a:endParaRPr lang="he-IL" sz="2400" dirty="0" smtClean="0"/>
          </a:p>
          <a:p>
            <a:pPr marL="0" indent="0" algn="r" rtl="1">
              <a:buFont typeface="Arial" panose="020B0604020202020204" pitchFamily="34" charset="0"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6084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894702" y="446911"/>
            <a:ext cx="10515600" cy="726282"/>
          </a:xfrm>
        </p:spPr>
        <p:txBody>
          <a:bodyPr>
            <a:normAutofit/>
          </a:bodyPr>
          <a:lstStyle/>
          <a:p>
            <a:pPr algn="r" rtl="1"/>
            <a:r>
              <a:rPr lang="he-IL" sz="2200" b="1" dirty="0">
                <a:latin typeface="Gisha" panose="020B0502040204020203" pitchFamily="34" charset="-79"/>
                <a:cs typeface="Gisha" panose="020B0502040204020203" pitchFamily="34" charset="-79"/>
              </a:rPr>
              <a:t>חשיבות ענפי המסחר והשירותים למשק הישראלי</a:t>
            </a:r>
          </a:p>
        </p:txBody>
      </p:sp>
      <p:sp>
        <p:nvSpPr>
          <p:cNvPr id="6" name="מציין מיקום תוכן 3"/>
          <p:cNvSpPr txBox="1">
            <a:spLocks/>
          </p:cNvSpPr>
          <p:nvPr/>
        </p:nvSpPr>
        <p:spPr>
          <a:xfrm>
            <a:off x="769374" y="1648644"/>
            <a:ext cx="10515600" cy="4351338"/>
          </a:xfrm>
          <a:prstGeom prst="rect">
            <a:avLst/>
          </a:prstGeom>
        </p:spPr>
        <p:txBody>
          <a:bodyPr anchor="ctr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lnSpc>
                <a:spcPct val="150000"/>
              </a:lnSpc>
            </a:pPr>
            <a:r>
              <a:rPr lang="he-IL" sz="2400" dirty="0" smtClean="0"/>
              <a:t>ענפי המסחר והשירותים מהווים </a:t>
            </a:r>
            <a:r>
              <a:rPr lang="he-IL" sz="2400" b="1" dirty="0" smtClean="0"/>
              <a:t>נתח משמעותי </a:t>
            </a:r>
            <a:r>
              <a:rPr lang="he-IL" sz="2400" dirty="0" smtClean="0"/>
              <a:t>מכלכלת ישראל, אשר עומד על כ-65% מהיקף הערך המוסף הגולמי במשק הישראלי. </a:t>
            </a:r>
          </a:p>
          <a:p>
            <a:pPr algn="r" rtl="1">
              <a:lnSpc>
                <a:spcPct val="150000"/>
              </a:lnSpc>
            </a:pPr>
            <a:r>
              <a:rPr lang="he-IL" sz="2400" dirty="0" smtClean="0"/>
              <a:t>ענפים אלו </a:t>
            </a:r>
            <a:r>
              <a:rPr lang="he-IL" sz="2400" b="1" dirty="0" smtClean="0"/>
              <a:t>מוטי שוק </a:t>
            </a:r>
            <a:r>
              <a:rPr lang="he-IL" sz="2400" dirty="0" smtClean="0"/>
              <a:t>מקומי ומשפיעים על כלכלת ישראל בכלל ועל יוקר המחייה בפרט.</a:t>
            </a:r>
          </a:p>
          <a:p>
            <a:pPr algn="r" rtl="1">
              <a:lnSpc>
                <a:spcPct val="150000"/>
              </a:lnSpc>
            </a:pPr>
            <a:r>
              <a:rPr lang="he-IL" sz="2400" b="1" dirty="0" smtClean="0"/>
              <a:t>פערי הפריון </a:t>
            </a:r>
            <a:r>
              <a:rPr lang="he-IL" sz="2400" dirty="0" smtClean="0"/>
              <a:t>בענפי המסחר והשירותים הינם גבוהים בהשוואה בינלאומית.</a:t>
            </a:r>
          </a:p>
          <a:p>
            <a:pPr algn="r" rtl="1">
              <a:lnSpc>
                <a:spcPct val="150000"/>
              </a:lnSpc>
            </a:pPr>
            <a:r>
              <a:rPr lang="he-IL" sz="2400" dirty="0" smtClean="0"/>
              <a:t>קידום כלכלי של ענפי המסחר והשירותים לא זכה </a:t>
            </a:r>
            <a:r>
              <a:rPr lang="he-IL" sz="2400" b="1" dirty="0" smtClean="0"/>
              <a:t>להתייחסות ממשלתית ישירה</a:t>
            </a:r>
            <a:r>
              <a:rPr lang="he-IL" sz="2400" dirty="0" smtClean="0"/>
              <a:t> בשנים האחרונות</a:t>
            </a:r>
          </a:p>
          <a:p>
            <a:pPr algn="r" rtl="1">
              <a:lnSpc>
                <a:spcPct val="150000"/>
              </a:lnSpc>
            </a:pPr>
            <a:r>
              <a:rPr lang="he-IL" sz="2400" dirty="0" smtClean="0"/>
              <a:t>בעקבות כך הוחלט לגבש תכנית אסטרטגית לפיתוח כלכלי של ענפי המסחר והשירותים באמצעות ועדה ממשלתית.</a:t>
            </a:r>
          </a:p>
          <a:p>
            <a:pPr marL="0" indent="0" algn="r" rtl="1">
              <a:buFont typeface="Arial" panose="020B0604020202020204" pitchFamily="34" charset="0"/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1910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894702" y="446911"/>
            <a:ext cx="10515600" cy="726282"/>
          </a:xfrm>
        </p:spPr>
        <p:txBody>
          <a:bodyPr>
            <a:normAutofit/>
          </a:bodyPr>
          <a:lstStyle/>
          <a:p>
            <a:pPr algn="r" rtl="1"/>
            <a:r>
              <a:rPr lang="he-IL" sz="22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ענפי המסחר והשירותים מהווים נתח משמעותי מהתוצר העסקי</a:t>
            </a:r>
            <a:endParaRPr lang="he-IL" sz="2200" b="1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5" name="כותרת 1"/>
          <p:cNvSpPr txBox="1">
            <a:spLocks/>
          </p:cNvSpPr>
          <p:nvPr/>
        </p:nvSpPr>
        <p:spPr>
          <a:xfrm>
            <a:off x="894702" y="1068829"/>
            <a:ext cx="10515600" cy="7262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he-IL" sz="1800" dirty="0" smtClean="0">
                <a:latin typeface="Gisha" panose="020B0502040204020203" pitchFamily="34" charset="-79"/>
                <a:cs typeface="Gisha" panose="020B0502040204020203" pitchFamily="34" charset="-79"/>
              </a:rPr>
              <a:t>ענפי המסחר והשירותים מהווים כ-</a:t>
            </a:r>
            <a:r>
              <a:rPr lang="he-IL" sz="18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65% מהתוצר </a:t>
            </a:r>
            <a:r>
              <a:rPr lang="he-IL" sz="1800" dirty="0" smtClean="0">
                <a:latin typeface="Gisha" panose="020B0502040204020203" pitchFamily="34" charset="-79"/>
                <a:cs typeface="Gisha" panose="020B0502040204020203" pitchFamily="34" charset="-79"/>
              </a:rPr>
              <a:t>העסקי ומעסיקים ולמעלה מ- </a:t>
            </a:r>
            <a:r>
              <a:rPr lang="he-IL" sz="18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70% מהעובדים </a:t>
            </a:r>
            <a:r>
              <a:rPr lang="he-IL" sz="1800" dirty="0" smtClean="0">
                <a:latin typeface="Gisha" panose="020B0502040204020203" pitchFamily="34" charset="-79"/>
                <a:cs typeface="Gisha" panose="020B0502040204020203" pitchFamily="34" charset="-79"/>
              </a:rPr>
              <a:t>במגזר העסקי.  </a:t>
            </a:r>
            <a:endParaRPr lang="he-IL" sz="1800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9" name="כותרת 1"/>
          <p:cNvSpPr txBox="1">
            <a:spLocks/>
          </p:cNvSpPr>
          <p:nvPr/>
        </p:nvSpPr>
        <p:spPr>
          <a:xfrm>
            <a:off x="894702" y="6457916"/>
            <a:ext cx="10515600" cy="4109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he-IL" sz="1000" dirty="0" smtClean="0">
                <a:latin typeface="Gisha" panose="020B0502040204020203" pitchFamily="34" charset="-79"/>
                <a:cs typeface="Gisha" panose="020B0502040204020203" pitchFamily="34" charset="-79"/>
              </a:rPr>
              <a:t>סקר ענפי הכלכלה, 2014.</a:t>
            </a:r>
            <a:endParaRPr lang="he-IL" sz="1000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14" name="תרשים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7179024"/>
              </p:ext>
            </p:extLst>
          </p:nvPr>
        </p:nvGraphicFramePr>
        <p:xfrm>
          <a:off x="19579" y="1808125"/>
          <a:ext cx="5827443" cy="4715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תרשים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2253366"/>
              </p:ext>
            </p:extLst>
          </p:nvPr>
        </p:nvGraphicFramePr>
        <p:xfrm>
          <a:off x="5589940" y="1795111"/>
          <a:ext cx="6077445" cy="4741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6641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894702" y="446911"/>
            <a:ext cx="10515600" cy="726282"/>
          </a:xfrm>
        </p:spPr>
        <p:txBody>
          <a:bodyPr>
            <a:normAutofit/>
          </a:bodyPr>
          <a:lstStyle/>
          <a:p>
            <a:pPr algn="r" rtl="1"/>
            <a:r>
              <a:rPr lang="he-IL" sz="22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מטרות הוועדה הציבורית</a:t>
            </a:r>
            <a:endParaRPr lang="he-IL" sz="2200" b="1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5" name="כותרת 1"/>
          <p:cNvSpPr txBox="1">
            <a:spLocks/>
          </p:cNvSpPr>
          <p:nvPr/>
        </p:nvSpPr>
        <p:spPr>
          <a:xfrm>
            <a:off x="894702" y="947050"/>
            <a:ext cx="10515600" cy="53118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06450" indent="-806450" algn="r" rtl="1">
              <a:lnSpc>
                <a:spcPct val="200000"/>
              </a:lnSpc>
              <a:buSzPct val="116000"/>
              <a:buFont typeface="Arial" panose="020B0604020202020204" pitchFamily="34" charset="0"/>
              <a:buChar char="•"/>
            </a:pPr>
            <a:r>
              <a:rPr lang="he-IL" sz="20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גיבוש </a:t>
            </a:r>
            <a:r>
              <a:rPr lang="he-IL" sz="2000" b="1" dirty="0">
                <a:latin typeface="Gisha" panose="020B0502040204020203" pitchFamily="34" charset="-79"/>
                <a:cs typeface="Gisha" panose="020B0502040204020203" pitchFamily="34" charset="-79"/>
              </a:rPr>
              <a:t>תמונת מצב- </a:t>
            </a:r>
            <a:r>
              <a:rPr lang="he-IL" sz="2000" dirty="0">
                <a:latin typeface="Gisha" panose="020B0502040204020203" pitchFamily="34" charset="-79"/>
                <a:cs typeface="Gisha" panose="020B0502040204020203" pitchFamily="34" charset="-79"/>
              </a:rPr>
              <a:t>זיהוי ומיפוי ענפי המסחר והשירותים ומיקומה של ישראל בענפים אלה (במונחי פריון העבודה) בהשוואה בינלאומית</a:t>
            </a:r>
            <a:r>
              <a:rPr lang="he-IL" sz="2000" dirty="0" smtClean="0">
                <a:latin typeface="Gisha" panose="020B0502040204020203" pitchFamily="34" charset="-79"/>
                <a:cs typeface="Gisha" panose="020B0502040204020203" pitchFamily="34" charset="-79"/>
              </a:rPr>
              <a:t>.</a:t>
            </a:r>
          </a:p>
          <a:p>
            <a:pPr marL="806450" indent="-806450" algn="r" rtl="1">
              <a:lnSpc>
                <a:spcPct val="200000"/>
              </a:lnSpc>
              <a:buSzPct val="116000"/>
              <a:buFont typeface="Arial" panose="020B0604020202020204" pitchFamily="34" charset="0"/>
              <a:buChar char="•"/>
            </a:pPr>
            <a:r>
              <a:rPr lang="he-IL" sz="20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בחינת </a:t>
            </a:r>
            <a:r>
              <a:rPr lang="he-IL" sz="2000" b="1" dirty="0">
                <a:latin typeface="Gisha" panose="020B0502040204020203" pitchFamily="34" charset="-79"/>
                <a:cs typeface="Gisha" panose="020B0502040204020203" pitchFamily="34" charset="-79"/>
              </a:rPr>
              <a:t>ענפים נבחרים- </a:t>
            </a:r>
            <a:r>
              <a:rPr lang="he-IL" sz="2000" dirty="0" smtClean="0">
                <a:latin typeface="Gisha" panose="020B0502040204020203" pitchFamily="34" charset="-79"/>
                <a:cs typeface="Gisha" panose="020B0502040204020203" pitchFamily="34" charset="-79"/>
              </a:rPr>
              <a:t>מיקוד בענפים בהם פער הפריון גבוה </a:t>
            </a:r>
            <a:r>
              <a:rPr lang="he-IL" sz="2000" dirty="0">
                <a:latin typeface="Gisha" panose="020B0502040204020203" pitchFamily="34" charset="-79"/>
                <a:cs typeface="Gisha" panose="020B0502040204020203" pitchFamily="34" charset="-79"/>
              </a:rPr>
              <a:t>יחסית </a:t>
            </a:r>
            <a:r>
              <a:rPr lang="he-IL" sz="2000" dirty="0" smtClean="0">
                <a:latin typeface="Gisha" panose="020B0502040204020203" pitchFamily="34" charset="-79"/>
                <a:cs typeface="Gisha" panose="020B0502040204020203" pitchFamily="34" charset="-79"/>
              </a:rPr>
              <a:t>ותרומתם לתוצר העסקי הנה גבוהה.</a:t>
            </a:r>
          </a:p>
          <a:p>
            <a:pPr marL="806450" indent="-806450" algn="r" rtl="1">
              <a:lnSpc>
                <a:spcPct val="200000"/>
              </a:lnSpc>
              <a:buSzPct val="116000"/>
              <a:buFont typeface="Arial" panose="020B0604020202020204" pitchFamily="34" charset="0"/>
              <a:buChar char="•"/>
            </a:pPr>
            <a:r>
              <a:rPr lang="he-IL" sz="20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גיבוש כיווני </a:t>
            </a:r>
            <a:r>
              <a:rPr lang="he-IL" sz="2000" b="1" dirty="0">
                <a:latin typeface="Gisha" panose="020B0502040204020203" pitchFamily="34" charset="-79"/>
                <a:cs typeface="Gisha" panose="020B0502040204020203" pitchFamily="34" charset="-79"/>
              </a:rPr>
              <a:t>פעולה </a:t>
            </a:r>
            <a:r>
              <a:rPr lang="he-IL" sz="20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מרכזיים כמענה לאתגרים </a:t>
            </a:r>
            <a:r>
              <a:rPr lang="he-IL" sz="2000" dirty="0" smtClean="0">
                <a:latin typeface="Gisha" panose="020B0502040204020203" pitchFamily="34" charset="-79"/>
                <a:cs typeface="Gisha" panose="020B0502040204020203" pitchFamily="34" charset="-79"/>
              </a:rPr>
              <a:t>– בחינת חלופות שונות וגיבוש המלצות לקידום הענפים, תוך קיום שיח עם גורמים רלבנטיים במגזר הציבורי ובמגזר העסקי. </a:t>
            </a:r>
            <a:endParaRPr lang="he-IL" sz="2000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4059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/>
          <p:cNvSpPr/>
          <p:nvPr/>
        </p:nvSpPr>
        <p:spPr>
          <a:xfrm>
            <a:off x="4641013" y="628953"/>
            <a:ext cx="682590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22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המהפכה הטכנולוגית הרביעית – יישום חוצה סקטורים </a:t>
            </a:r>
            <a:endParaRPr lang="he-IL" sz="2200" dirty="0"/>
          </a:p>
        </p:txBody>
      </p:sp>
      <p:sp>
        <p:nvSpPr>
          <p:cNvPr id="4" name="מלבן 3"/>
          <p:cNvSpPr/>
          <p:nvPr/>
        </p:nvSpPr>
        <p:spPr>
          <a:xfrm>
            <a:off x="1283342" y="1254554"/>
            <a:ext cx="1036213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22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הטכנולוגיות והסוגיות הגלובליות המרכזיות כתוצאה מהמהפכה הרביעית (הפורום הכלכלי העולמי): </a:t>
            </a:r>
            <a:endParaRPr lang="he-IL" sz="22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530" y="1999160"/>
            <a:ext cx="5519201" cy="4101193"/>
          </a:xfrm>
          <a:prstGeom prst="rect">
            <a:avLst/>
          </a:prstGeom>
        </p:spPr>
      </p:pic>
      <p:sp>
        <p:nvSpPr>
          <p:cNvPr id="6" name="כותרת 1"/>
          <p:cNvSpPr txBox="1">
            <a:spLocks/>
          </p:cNvSpPr>
          <p:nvPr/>
        </p:nvSpPr>
        <p:spPr>
          <a:xfrm>
            <a:off x="894702" y="947050"/>
            <a:ext cx="10515600" cy="53118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06450" indent="-806450" algn="r" rtl="1">
              <a:lnSpc>
                <a:spcPct val="200000"/>
              </a:lnSpc>
              <a:buSzPct val="116000"/>
              <a:buFont typeface="Arial" panose="020B0604020202020204" pitchFamily="34" charset="0"/>
              <a:buChar char="•"/>
            </a:pPr>
            <a:endParaRPr lang="he-IL" sz="2000" dirty="0" smtClean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806450" indent="-806450" algn="r" rtl="1">
              <a:lnSpc>
                <a:spcPct val="200000"/>
              </a:lnSpc>
              <a:buSzPct val="116000"/>
              <a:buFont typeface="Arial" panose="020B0604020202020204" pitchFamily="34" charset="0"/>
              <a:buChar char="•"/>
            </a:pPr>
            <a:endParaRPr lang="he-IL" sz="2000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7" name="מלבן 6"/>
          <p:cNvSpPr/>
          <p:nvPr/>
        </p:nvSpPr>
        <p:spPr>
          <a:xfrm>
            <a:off x="5826035" y="1971594"/>
            <a:ext cx="564088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r" rtl="1">
              <a:buFont typeface="Wingdings" panose="05000000000000000000" pitchFamily="2" charset="2"/>
              <a:buChar char="§"/>
            </a:pPr>
            <a:r>
              <a:rPr lang="he-IL" sz="3000" dirty="0">
                <a:latin typeface="David" panose="020E0502060401010101" pitchFamily="34" charset="-79"/>
                <a:cs typeface="David" panose="020E0502060401010101" pitchFamily="34" charset="-79"/>
              </a:rPr>
              <a:t>בינה מלאכותית 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ו-</a:t>
            </a:r>
            <a:r>
              <a:rPr lang="en-US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Machine Learning</a:t>
            </a:r>
          </a:p>
          <a:p>
            <a:pPr marL="342900" lvl="0" indent="-342900" algn="r" rtl="1">
              <a:buFont typeface="Wingdings" panose="05000000000000000000" pitchFamily="2" charset="2"/>
              <a:buChar char="§"/>
            </a:pP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תחבורה חכמה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ואוטומוטיב</a:t>
            </a:r>
            <a:endParaRPr lang="he-IL" sz="3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342900" indent="-342900" algn="r" rtl="1"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Block-chain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endParaRPr lang="he-IL" sz="30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342900" indent="-342900" algn="r" rtl="1">
              <a:buFont typeface="Wingdings" panose="05000000000000000000" pitchFamily="2" charset="2"/>
              <a:buChar char="§"/>
            </a:pP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שימוש בנתונים – </a:t>
            </a:r>
            <a:r>
              <a:rPr lang="en-US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Big data</a:t>
            </a:r>
          </a:p>
          <a:p>
            <a:pPr marL="342900" indent="-342900" algn="r" rtl="1">
              <a:buFont typeface="Wingdings" panose="05000000000000000000" pitchFamily="2" charset="2"/>
              <a:buChar char="§"/>
            </a:pP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מסחר מקוון</a:t>
            </a:r>
          </a:p>
          <a:p>
            <a:pPr marL="342900" indent="-342900" algn="r" rtl="1">
              <a:buFont typeface="Wingdings" panose="05000000000000000000" pitchFamily="2" charset="2"/>
              <a:buChar char="§"/>
            </a:pP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איירספייס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000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ורחפנים</a:t>
            </a:r>
            <a:endParaRPr lang="he-IL" sz="3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342900" indent="-342900" algn="r" rtl="1">
              <a:buFont typeface="Wingdings" panose="05000000000000000000" pitchFamily="2" charset="2"/>
              <a:buChar char="§"/>
            </a:pP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קיימות וסביבה</a:t>
            </a:r>
          </a:p>
          <a:p>
            <a:pPr marL="342900" indent="-342900" algn="r" rtl="1"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IOT</a:t>
            </a:r>
            <a:r>
              <a:rPr lang="he-IL" sz="3000" dirty="0" smtClean="0">
                <a:latin typeface="David" panose="020E0502060401010101" pitchFamily="34" charset="-79"/>
                <a:cs typeface="David" panose="020E0502060401010101" pitchFamily="34" charset="-79"/>
              </a:rPr>
              <a:t>, רובוטיקה וערים חכמות</a:t>
            </a:r>
          </a:p>
          <a:p>
            <a:pPr algn="r" rtl="1"/>
            <a:endParaRPr lang="he-IL" sz="30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342900" indent="-342900" algn="r" rtl="1">
              <a:buFont typeface="Wingdings" panose="05000000000000000000" pitchFamily="2" charset="2"/>
              <a:buChar char="§"/>
            </a:pPr>
            <a:endParaRPr lang="he-IL" sz="3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3295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894702" y="446911"/>
            <a:ext cx="10515600" cy="726282"/>
          </a:xfrm>
        </p:spPr>
        <p:txBody>
          <a:bodyPr>
            <a:normAutofit/>
          </a:bodyPr>
          <a:lstStyle/>
          <a:p>
            <a:pPr algn="r" rtl="1"/>
            <a:r>
              <a:rPr lang="he-IL" sz="22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ענפי המסחר והשירותים כוללים תתי ענפים מגוונים</a:t>
            </a:r>
            <a:endParaRPr lang="he-IL" sz="2200" b="1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6" name="תרשים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9644038"/>
              </p:ext>
            </p:extLst>
          </p:nvPr>
        </p:nvGraphicFramePr>
        <p:xfrm>
          <a:off x="2422978" y="1360006"/>
          <a:ext cx="7459047" cy="5182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0813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תרשים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8093204"/>
              </p:ext>
            </p:extLst>
          </p:nvPr>
        </p:nvGraphicFramePr>
        <p:xfrm>
          <a:off x="794657" y="1362074"/>
          <a:ext cx="10384972" cy="5114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932401" y="517097"/>
            <a:ext cx="10515600" cy="726282"/>
          </a:xfrm>
        </p:spPr>
        <p:txBody>
          <a:bodyPr>
            <a:normAutofit/>
          </a:bodyPr>
          <a:lstStyle/>
          <a:p>
            <a:pPr algn="r" rtl="1"/>
            <a:r>
              <a:rPr lang="he-IL" sz="22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פערי הפריון בענפי המסחר והשירותים</a:t>
            </a:r>
            <a:endParaRPr lang="he-IL" sz="2200" b="1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31798" y="6534705"/>
            <a:ext cx="6634262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1200" dirty="0" smtClean="0"/>
              <a:t>נתוני </a:t>
            </a:r>
            <a:r>
              <a:rPr lang="en-US" sz="1200" dirty="0" smtClean="0"/>
              <a:t>OECD</a:t>
            </a:r>
            <a:r>
              <a:rPr lang="he-IL" sz="1200" dirty="0" smtClean="0"/>
              <a:t>, 2014 מתוקנן שער חליפין. פערי הפריון במונחי משרות</a:t>
            </a:r>
            <a:endParaRPr lang="he-IL" sz="1200" dirty="0"/>
          </a:p>
        </p:txBody>
      </p:sp>
    </p:spTree>
    <p:extLst>
      <p:ext uri="{BB962C8B-B14F-4D97-AF65-F5344CB8AC3E}">
        <p14:creationId xmlns:p14="http://schemas.microsoft.com/office/powerpoint/2010/main" val="428482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1"/>
          <p:cNvSpPr>
            <a:spLocks noGrp="1"/>
          </p:cNvSpPr>
          <p:nvPr>
            <p:ph type="title"/>
          </p:nvPr>
        </p:nvSpPr>
        <p:spPr>
          <a:xfrm>
            <a:off x="703801" y="419125"/>
            <a:ext cx="10515600" cy="726282"/>
          </a:xfrm>
        </p:spPr>
        <p:txBody>
          <a:bodyPr>
            <a:normAutofit/>
          </a:bodyPr>
          <a:lstStyle/>
          <a:p>
            <a:pPr algn="r" rtl="1"/>
            <a:r>
              <a:rPr lang="he-IL" sz="22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נושאים מוצעים למיקוד עבודת הועדה – לדיון</a:t>
            </a:r>
            <a:endParaRPr lang="he-IL" sz="2200" b="1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4" name="דיאגרמה 3"/>
          <p:cNvGraphicFramePr/>
          <p:nvPr>
            <p:extLst>
              <p:ext uri="{D42A27DB-BD31-4B8C-83A1-F6EECF244321}">
                <p14:modId xmlns:p14="http://schemas.microsoft.com/office/powerpoint/2010/main" val="3348544109"/>
              </p:ext>
            </p:extLst>
          </p:nvPr>
        </p:nvGraphicFramePr>
        <p:xfrm>
          <a:off x="424544" y="1330464"/>
          <a:ext cx="10794858" cy="5233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3891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he-IL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נושאים מוצעים לדיון</a:t>
            </a:r>
            <a:endParaRPr lang="he-IL" b="1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15" name="טבלה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8859751"/>
              </p:ext>
            </p:extLst>
          </p:nvPr>
        </p:nvGraphicFramePr>
        <p:xfrm>
          <a:off x="5252877" y="1375225"/>
          <a:ext cx="6059136" cy="4527056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17909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531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1612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1612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1612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7849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79954">
                <a:tc>
                  <a:txBody>
                    <a:bodyPr/>
                    <a:lstStyle/>
                    <a:p>
                      <a:pPr algn="ctr" rtl="1"/>
                      <a:endParaRPr lang="he-IL" sz="16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 smtClean="0"/>
                        <a:t>רגולציה</a:t>
                      </a:r>
                      <a:endParaRPr lang="he-IL" sz="16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 smtClean="0"/>
                        <a:t>תחרות ותחרותיות</a:t>
                      </a:r>
                      <a:endParaRPr lang="he-IL" sz="16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 smtClean="0"/>
                        <a:t>הון אנושי</a:t>
                      </a:r>
                      <a:endParaRPr lang="he-IL" sz="16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 smtClean="0"/>
                        <a:t>חדשנות וטכנולוגיה</a:t>
                      </a:r>
                      <a:endParaRPr lang="he-IL" sz="16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 smtClean="0"/>
                        <a:t>השקעות פיזיות</a:t>
                      </a:r>
                      <a:endParaRPr lang="he-IL" sz="16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24517"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 smtClean="0"/>
                        <a:t>קמעונאות</a:t>
                      </a:r>
                      <a:endParaRPr lang="he-IL" sz="16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4517"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 smtClean="0"/>
                        <a:t>סיטונאות</a:t>
                      </a:r>
                      <a:endParaRPr lang="he-IL" sz="16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24517"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 smtClean="0"/>
                        <a:t>דואר</a:t>
                      </a:r>
                      <a:r>
                        <a:rPr lang="he-IL" sz="1600" baseline="0" dirty="0" smtClean="0"/>
                        <a:t> ובלדרות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60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60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24517"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 smtClean="0"/>
                        <a:t>אירוח</a:t>
                      </a:r>
                      <a:r>
                        <a:rPr lang="he-IL" sz="1600" baseline="0" dirty="0" smtClean="0"/>
                        <a:t> ואוכל</a:t>
                      </a:r>
                      <a:endParaRPr lang="he-IL" sz="16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60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60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60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24517"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 smtClean="0"/>
                        <a:t>שירותים מקצועיים</a:t>
                      </a:r>
                      <a:endParaRPr lang="he-IL" sz="16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24517">
                <a:tc>
                  <a:txBody>
                    <a:bodyPr/>
                    <a:lstStyle/>
                    <a:p>
                      <a:pPr algn="ctr" rtl="1"/>
                      <a:r>
                        <a:rPr lang="he-IL" sz="1600" dirty="0" smtClean="0"/>
                        <a:t>בינוי</a:t>
                      </a:r>
                      <a:endParaRPr lang="he-IL" sz="1600" dirty="0"/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60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he-IL" sz="1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50929" y="1699761"/>
            <a:ext cx="41690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sz="2000" dirty="0" smtClean="0"/>
              <a:t>מה הם הפרמטרים המשפיעים על הפריון?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endParaRPr lang="he-IL" sz="2000" dirty="0" smtClean="0"/>
          </a:p>
          <a:p>
            <a:pPr marL="285750" indent="-28575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000" dirty="0" smtClean="0"/>
              <a:t>כיצד הפרמטרים הללו מתקיימים בכל בענפי המסחר והשירותים השונים?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3817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he-IL" b="1" dirty="0">
                <a:latin typeface="Gisha" panose="020B0502040204020203" pitchFamily="34" charset="-79"/>
                <a:cs typeface="Gisha" panose="020B0502040204020203" pitchFamily="34" charset="-79"/>
              </a:rPr>
              <a:t>פירמידת ההשפעה על פריון ויוקר המחייה</a:t>
            </a:r>
          </a:p>
        </p:txBody>
      </p:sp>
      <p:grpSp>
        <p:nvGrpSpPr>
          <p:cNvPr id="5" name="Group 10"/>
          <p:cNvGrpSpPr/>
          <p:nvPr/>
        </p:nvGrpSpPr>
        <p:grpSpPr>
          <a:xfrm>
            <a:off x="3443051" y="1971371"/>
            <a:ext cx="6030547" cy="1584176"/>
            <a:chOff x="3005949" y="332656"/>
            <a:chExt cx="6030547" cy="1584176"/>
          </a:xfrm>
        </p:grpSpPr>
        <p:sp>
          <p:nvSpPr>
            <p:cNvPr id="6" name="Isosceles Triangle 3"/>
            <p:cNvSpPr/>
            <p:nvPr/>
          </p:nvSpPr>
          <p:spPr>
            <a:xfrm>
              <a:off x="3005949" y="332656"/>
              <a:ext cx="2196000" cy="1584176"/>
            </a:xfrm>
            <a:prstGeom prst="triangle">
              <a:avLst/>
            </a:prstGeom>
            <a:solidFill>
              <a:srgbClr val="3175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e-IL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059588" y="1243424"/>
              <a:ext cx="20882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he-IL" sz="1400" dirty="0">
                  <a:solidFill>
                    <a:schemeClr val="bg1"/>
                  </a:solidFill>
                </a:rPr>
                <a:t>פריון</a:t>
              </a:r>
            </a:p>
            <a:p>
              <a:pPr algn="ctr" rtl="1"/>
              <a:r>
                <a:rPr lang="he-IL" sz="1400" dirty="0">
                  <a:solidFill>
                    <a:schemeClr val="bg1"/>
                  </a:solidFill>
                </a:rPr>
                <a:t>והורדת יוקר המחייה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020272" y="1116033"/>
              <a:ext cx="20162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he-IL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פירות המדיניות הכלכלית</a:t>
              </a:r>
              <a:endParaRPr lang="en-US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5508104" y="1916832"/>
              <a:ext cx="3456384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" name="Straight Connector 18"/>
          <p:cNvCxnSpPr/>
          <p:nvPr/>
        </p:nvCxnSpPr>
        <p:spPr>
          <a:xfrm>
            <a:off x="5945205" y="3555547"/>
            <a:ext cx="345638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408701" y="5643780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200" dirty="0">
                <a:solidFill>
                  <a:schemeClr val="bg1"/>
                </a:solidFill>
              </a:rPr>
              <a:t>יעילות</a:t>
            </a:r>
          </a:p>
          <a:p>
            <a:pPr algn="r" rtl="1"/>
            <a:r>
              <a:rPr lang="he-IL" sz="1200" dirty="0">
                <a:solidFill>
                  <a:schemeClr val="bg1"/>
                </a:solidFill>
              </a:rPr>
              <a:t>המגזר </a:t>
            </a:r>
          </a:p>
          <a:p>
            <a:pPr algn="r" rtl="1"/>
            <a:r>
              <a:rPr lang="he-IL" sz="1200" dirty="0">
                <a:solidFill>
                  <a:schemeClr val="bg1"/>
                </a:solidFill>
              </a:rPr>
              <a:t>הציבורי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" name="Trapezoid 64"/>
          <p:cNvSpPr/>
          <p:nvPr/>
        </p:nvSpPr>
        <p:spPr>
          <a:xfrm>
            <a:off x="2488823" y="3627555"/>
            <a:ext cx="4086000" cy="1296144"/>
          </a:xfrm>
          <a:prstGeom prst="trapezoid">
            <a:avLst>
              <a:gd name="adj" fmla="val 69305"/>
            </a:avLst>
          </a:prstGeom>
          <a:solidFill>
            <a:srgbClr val="0352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e-IL"/>
          </a:p>
        </p:txBody>
      </p:sp>
      <p:sp>
        <p:nvSpPr>
          <p:cNvPr id="13" name="TextBox 12"/>
          <p:cNvSpPr txBox="1"/>
          <p:nvPr/>
        </p:nvSpPr>
        <p:spPr>
          <a:xfrm>
            <a:off x="7457373" y="4369121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e-IL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תוצרים במגזר העסקי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96933" y="4276788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400" dirty="0">
                <a:solidFill>
                  <a:schemeClr val="bg1"/>
                </a:solidFill>
              </a:rPr>
              <a:t>חדשנות</a:t>
            </a:r>
          </a:p>
          <a:p>
            <a:pPr algn="r" rtl="1"/>
            <a:r>
              <a:rPr lang="he-IL" sz="1400" dirty="0" smtClean="0">
                <a:solidFill>
                  <a:schemeClr val="bg1"/>
                </a:solidFill>
              </a:rPr>
              <a:t>וטכנולוגיה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80405" y="4280308"/>
            <a:ext cx="9646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400" dirty="0" smtClean="0">
                <a:solidFill>
                  <a:schemeClr val="bg1"/>
                </a:solidFill>
              </a:rPr>
              <a:t>תחרות ותחרותיות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00789" y="4256463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400" dirty="0">
                <a:solidFill>
                  <a:schemeClr val="bg1"/>
                </a:solidFill>
              </a:rPr>
              <a:t>הון</a:t>
            </a:r>
          </a:p>
          <a:p>
            <a:pPr algn="r" rtl="1"/>
            <a:r>
              <a:rPr lang="he-IL" sz="1400" dirty="0">
                <a:solidFill>
                  <a:schemeClr val="bg1"/>
                </a:solidFill>
              </a:rPr>
              <a:t>והשקעות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97133" y="4256463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400" dirty="0">
                <a:solidFill>
                  <a:schemeClr val="bg1"/>
                </a:solidFill>
              </a:rPr>
              <a:t>רמת ההון האנושי</a:t>
            </a:r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19" name="Straight Connector 70"/>
          <p:cNvCxnSpPr/>
          <p:nvPr/>
        </p:nvCxnSpPr>
        <p:spPr>
          <a:xfrm>
            <a:off x="7004241" y="4923699"/>
            <a:ext cx="2397349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71"/>
          <p:cNvSpPr/>
          <p:nvPr/>
        </p:nvSpPr>
        <p:spPr>
          <a:xfrm rot="5400000">
            <a:off x="3865748" y="4234766"/>
            <a:ext cx="1332148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21" name="Rectangle 72"/>
          <p:cNvSpPr/>
          <p:nvPr/>
        </p:nvSpPr>
        <p:spPr>
          <a:xfrm rot="7140000">
            <a:off x="2996067" y="4249548"/>
            <a:ext cx="15480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22" name="Rectangle 73"/>
          <p:cNvSpPr/>
          <p:nvPr/>
        </p:nvSpPr>
        <p:spPr>
          <a:xfrm rot="3499025">
            <a:off x="4571966" y="4264276"/>
            <a:ext cx="1620000" cy="45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23" name="Trapezoid 101"/>
          <p:cNvSpPr/>
          <p:nvPr/>
        </p:nvSpPr>
        <p:spPr>
          <a:xfrm>
            <a:off x="1499049" y="4995707"/>
            <a:ext cx="6084000" cy="1368152"/>
          </a:xfrm>
          <a:prstGeom prst="trapezoid">
            <a:avLst>
              <a:gd name="adj" fmla="val 69305"/>
            </a:avLst>
          </a:prstGeom>
          <a:solidFill>
            <a:srgbClr val="013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e-IL"/>
          </a:p>
        </p:txBody>
      </p:sp>
      <p:sp>
        <p:nvSpPr>
          <p:cNvPr id="24" name="Rectangle 102"/>
          <p:cNvSpPr/>
          <p:nvPr/>
        </p:nvSpPr>
        <p:spPr>
          <a:xfrm>
            <a:off x="1408701" y="6363859"/>
            <a:ext cx="6372000" cy="72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457373" y="5881289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e-IL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תשומות המגזר הציבורי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26" name="Straight Connector 104"/>
          <p:cNvCxnSpPr/>
          <p:nvPr/>
        </p:nvCxnSpPr>
        <p:spPr>
          <a:xfrm>
            <a:off x="7940345" y="6363861"/>
            <a:ext cx="1461245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05"/>
          <p:cNvSpPr/>
          <p:nvPr/>
        </p:nvSpPr>
        <p:spPr>
          <a:xfrm rot="5400000">
            <a:off x="3276051" y="5674927"/>
            <a:ext cx="1404157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932653" y="5686171"/>
            <a:ext cx="932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200" dirty="0">
                <a:solidFill>
                  <a:schemeClr val="bg1"/>
                </a:solidFill>
              </a:rPr>
              <a:t>מדיניות</a:t>
            </a:r>
          </a:p>
          <a:p>
            <a:pPr algn="r" rtl="1"/>
            <a:r>
              <a:rPr lang="he-IL" sz="1200" dirty="0">
                <a:solidFill>
                  <a:schemeClr val="bg1"/>
                </a:solidFill>
              </a:rPr>
              <a:t> המס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807439" y="5501505"/>
            <a:ext cx="825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200" dirty="0">
                <a:solidFill>
                  <a:schemeClr val="bg1"/>
                </a:solidFill>
              </a:rPr>
              <a:t>קלות</a:t>
            </a:r>
          </a:p>
          <a:p>
            <a:pPr algn="r" rtl="1"/>
            <a:r>
              <a:rPr lang="he-IL" sz="1200" dirty="0">
                <a:solidFill>
                  <a:schemeClr val="bg1"/>
                </a:solidFill>
              </a:rPr>
              <a:t>עשיית</a:t>
            </a:r>
          </a:p>
          <a:p>
            <a:pPr algn="r" rtl="1"/>
            <a:r>
              <a:rPr lang="he-IL" sz="1200" dirty="0">
                <a:solidFill>
                  <a:schemeClr val="bg1"/>
                </a:solidFill>
              </a:rPr>
              <a:t>עסקים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297133" y="5686171"/>
            <a:ext cx="8369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200" dirty="0">
                <a:solidFill>
                  <a:schemeClr val="bg1"/>
                </a:solidFill>
              </a:rPr>
              <a:t>תשתיות </a:t>
            </a:r>
          </a:p>
          <a:p>
            <a:pPr algn="r" rtl="1"/>
            <a:r>
              <a:rPr lang="he-IL" sz="1200" dirty="0">
                <a:solidFill>
                  <a:schemeClr val="bg1"/>
                </a:solidFill>
              </a:rPr>
              <a:t>פיסיות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77254" y="5499764"/>
            <a:ext cx="707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200" dirty="0">
                <a:solidFill>
                  <a:schemeClr val="bg1"/>
                </a:solidFill>
              </a:rPr>
              <a:t>השקעה</a:t>
            </a:r>
          </a:p>
          <a:p>
            <a:pPr algn="r" rtl="1"/>
            <a:r>
              <a:rPr lang="he-IL" sz="1200" dirty="0">
                <a:solidFill>
                  <a:schemeClr val="bg1"/>
                </a:solidFill>
              </a:rPr>
              <a:t>בהון</a:t>
            </a:r>
          </a:p>
          <a:p>
            <a:pPr algn="r" rtl="1"/>
            <a:r>
              <a:rPr lang="he-IL" sz="1200" dirty="0">
                <a:solidFill>
                  <a:schemeClr val="bg1"/>
                </a:solidFill>
              </a:rPr>
              <a:t>אנושי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848862" y="5686171"/>
            <a:ext cx="913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200" dirty="0">
                <a:solidFill>
                  <a:schemeClr val="bg1"/>
                </a:solidFill>
              </a:rPr>
              <a:t>עידוד מו"פ וחדשנות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3" name="Rectangle 111"/>
          <p:cNvSpPr/>
          <p:nvPr/>
        </p:nvSpPr>
        <p:spPr>
          <a:xfrm rot="5400000">
            <a:off x="4401891" y="5674927"/>
            <a:ext cx="1404157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34" name="Rectangle 112"/>
          <p:cNvSpPr/>
          <p:nvPr/>
        </p:nvSpPr>
        <p:spPr>
          <a:xfrm rot="7140000">
            <a:off x="2166998" y="5651577"/>
            <a:ext cx="165600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35" name="Rectangle 113"/>
          <p:cNvSpPr/>
          <p:nvPr/>
        </p:nvSpPr>
        <p:spPr>
          <a:xfrm rot="14280000">
            <a:off x="5373474" y="5671152"/>
            <a:ext cx="1764000" cy="45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cxnSp>
        <p:nvCxnSpPr>
          <p:cNvPr id="36" name="Straight Connector 115"/>
          <p:cNvCxnSpPr/>
          <p:nvPr/>
        </p:nvCxnSpPr>
        <p:spPr>
          <a:xfrm>
            <a:off x="7004241" y="4923699"/>
            <a:ext cx="2397349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תרשים זרימה: פעולה ידנית 36"/>
          <p:cNvSpPr/>
          <p:nvPr/>
        </p:nvSpPr>
        <p:spPr>
          <a:xfrm rot="10800000">
            <a:off x="3971329" y="3680920"/>
            <a:ext cx="1214990" cy="559121"/>
          </a:xfrm>
          <a:prstGeom prst="flowChartManualOperation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38" name="TextBox 37"/>
          <p:cNvSpPr txBox="1"/>
          <p:nvPr/>
        </p:nvSpPr>
        <p:spPr>
          <a:xfrm>
            <a:off x="3933028" y="3829815"/>
            <a:ext cx="1405685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400" dirty="0" smtClean="0">
                <a:solidFill>
                  <a:schemeClr val="bg1"/>
                </a:solidFill>
              </a:rPr>
              <a:t>רגולציה</a:t>
            </a:r>
            <a:endParaRPr lang="he-IL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46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12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-75600" y="1269169"/>
            <a:ext cx="11941200" cy="2374900"/>
          </a:xfrm>
        </p:spPr>
        <p:txBody>
          <a:bodyPr>
            <a:normAutofit/>
          </a:bodyPr>
          <a:lstStyle/>
          <a:p>
            <a:pPr algn="r" rtl="1"/>
            <a:r>
              <a:rPr lang="he-IL" sz="2200" dirty="0"/>
              <a:t>היחס בין התוצר לנפש בישראל </a:t>
            </a:r>
            <a:r>
              <a:rPr lang="he-IL" sz="2200" dirty="0" smtClean="0"/>
              <a:t>ובמדינות הסמן לא </a:t>
            </a:r>
            <a:r>
              <a:rPr lang="he-IL" sz="2200" dirty="0"/>
              <a:t>השתפר </a:t>
            </a:r>
            <a:r>
              <a:rPr lang="he-IL" sz="2200" dirty="0" smtClean="0"/>
              <a:t>מאז </a:t>
            </a:r>
            <a:r>
              <a:rPr lang="he-IL" sz="2200" dirty="0"/>
              <a:t>שנות ה-70, </a:t>
            </a:r>
            <a:r>
              <a:rPr lang="he-IL" sz="2200" dirty="0" smtClean="0"/>
              <a:t>נותר על כ-70</a:t>
            </a:r>
            <a:r>
              <a:rPr lang="he-IL" sz="2200" dirty="0" smtClean="0"/>
              <a:t>%</a:t>
            </a:r>
          </a:p>
          <a:p>
            <a:pPr algn="r" rtl="1"/>
            <a:r>
              <a:rPr lang="he-IL" sz="2000" dirty="0"/>
              <a:t>מדינות הסמן </a:t>
            </a:r>
            <a:r>
              <a:rPr lang="he-IL" sz="2000" dirty="0" smtClean="0"/>
              <a:t>(                ) </a:t>
            </a:r>
            <a:r>
              <a:rPr lang="he-IL" sz="2000" dirty="0"/>
              <a:t>– קבוצת מדינות מובילות הדומות לישראל בגודלן ובהסתמכות על הון אנושי</a:t>
            </a:r>
          </a:p>
          <a:p>
            <a:pPr marL="0" indent="0" algn="r" rtl="1">
              <a:buNone/>
            </a:pPr>
            <a:endParaRPr lang="he-IL" sz="2200" dirty="0"/>
          </a:p>
        </p:txBody>
      </p:sp>
      <p:sp>
        <p:nvSpPr>
          <p:cNvPr id="8" name="TextBox 7"/>
          <p:cNvSpPr txBox="1"/>
          <p:nvPr/>
        </p:nvSpPr>
        <p:spPr>
          <a:xfrm>
            <a:off x="8877300" y="6566234"/>
            <a:ext cx="31908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100" dirty="0" smtClean="0"/>
              <a:t>מקור: </a:t>
            </a:r>
            <a:r>
              <a:rPr lang="en-US" sz="1100" dirty="0" smtClean="0"/>
              <a:t>OECD</a:t>
            </a:r>
            <a:r>
              <a:rPr lang="he-IL" sz="1100" dirty="0" smtClean="0"/>
              <a:t> ועיבודי מכון אהרן</a:t>
            </a:r>
            <a:endParaRPr lang="en-US" sz="1100" dirty="0"/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5884821"/>
              </p:ext>
            </p:extLst>
          </p:nvPr>
        </p:nvGraphicFramePr>
        <p:xfrm>
          <a:off x="1656271" y="3545457"/>
          <a:ext cx="9926757" cy="3151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181157" y="4865297"/>
            <a:ext cx="1457864" cy="603849"/>
          </a:xfrm>
          <a:prstGeom prst="roundRect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1400" dirty="0">
                <a:solidFill>
                  <a:srgbClr val="0000FF"/>
                </a:solidFill>
              </a:rPr>
              <a:t>שיפור עד תחילת שנות ה-70</a:t>
            </a:r>
            <a:endParaRPr lang="en-US" sz="1400" dirty="0">
              <a:solidFill>
                <a:srgbClr val="0000FF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639021" y="5210359"/>
            <a:ext cx="560715" cy="388189"/>
          </a:xfrm>
          <a:prstGeom prst="straightConnector1">
            <a:avLst/>
          </a:prstGeom>
          <a:ln w="158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4619518" y="5772148"/>
            <a:ext cx="1280240" cy="281265"/>
          </a:xfrm>
          <a:prstGeom prst="round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1200" b="1" dirty="0" smtClean="0">
                <a:solidFill>
                  <a:srgbClr val="0000FF"/>
                </a:solidFill>
              </a:rPr>
              <a:t>יחס תוצר לנפש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18" name="כותרת 1"/>
          <p:cNvSpPr txBox="1">
            <a:spLocks/>
          </p:cNvSpPr>
          <p:nvPr/>
        </p:nvSpPr>
        <p:spPr>
          <a:xfrm>
            <a:off x="905933" y="491461"/>
            <a:ext cx="10515600" cy="7262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he-IL" sz="28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מקור </a:t>
            </a:r>
            <a:r>
              <a:rPr lang="he-IL" sz="2800" b="1" dirty="0">
                <a:latin typeface="Gisha" panose="020B0502040204020203" pitchFamily="34" charset="-79"/>
                <a:cs typeface="Gisha" panose="020B0502040204020203" pitchFamily="34" charset="-79"/>
              </a:rPr>
              <a:t>פער התוצר לנפש הוא פער הפריון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3102742" y="2244834"/>
            <a:ext cx="6075442" cy="1126927"/>
            <a:chOff x="2815357" y="2309812"/>
            <a:chExt cx="6075442" cy="1126927"/>
          </a:xfrm>
        </p:grpSpPr>
        <p:pic>
          <p:nvPicPr>
            <p:cNvPr id="19" name="Picture 1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8233" y="2309812"/>
              <a:ext cx="828675" cy="828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0537" y="2309812"/>
              <a:ext cx="828675" cy="819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1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2493" y="2309812"/>
              <a:ext cx="790575" cy="828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1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1962" y="2309812"/>
              <a:ext cx="819150" cy="828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19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4012" y="2309812"/>
              <a:ext cx="819150" cy="809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5" name="Group 24"/>
            <p:cNvGrpSpPr/>
            <p:nvPr/>
          </p:nvGrpSpPr>
          <p:grpSpPr>
            <a:xfrm>
              <a:off x="2815357" y="3128962"/>
              <a:ext cx="6075442" cy="307777"/>
              <a:chOff x="2815357" y="3128962"/>
              <a:chExt cx="6075442" cy="307777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2815357" y="3128962"/>
                <a:ext cx="1114425" cy="30777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 rtl="1"/>
                <a:r>
                  <a:rPr lang="he-IL" sz="1400" dirty="0" smtClean="0"/>
                  <a:t>דנמרק</a:t>
                </a:r>
                <a:endParaRPr lang="he-IL" sz="1400" dirty="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4157661" y="3128962"/>
                <a:ext cx="1114425" cy="30777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 rtl="1"/>
                <a:r>
                  <a:rPr lang="he-IL" sz="1400" dirty="0" smtClean="0"/>
                  <a:t>הולנד</a:t>
                </a:r>
                <a:endParaRPr lang="he-IL" sz="1400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5400567" y="3128962"/>
                <a:ext cx="1114425" cy="30777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 rtl="1"/>
                <a:r>
                  <a:rPr lang="he-IL" sz="1400" dirty="0" smtClean="0"/>
                  <a:t>שבדיה</a:t>
                </a:r>
                <a:endParaRPr lang="he-IL" sz="1400" dirty="0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6614324" y="3128962"/>
                <a:ext cx="1114425" cy="30777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 rtl="1"/>
                <a:r>
                  <a:rPr lang="he-IL" sz="1400" dirty="0" smtClean="0"/>
                  <a:t>אוסטריה</a:t>
                </a:r>
                <a:endParaRPr lang="he-IL" sz="1400" dirty="0"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7776374" y="3128962"/>
                <a:ext cx="1114425" cy="30777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 rtl="1"/>
                <a:r>
                  <a:rPr lang="he-IL" sz="1400" dirty="0" smtClean="0"/>
                  <a:t>פינלנד</a:t>
                </a:r>
                <a:endParaRPr lang="he-IL" sz="1400" dirty="0"/>
              </a:p>
            </p:txBody>
          </p:sp>
        </p:grpSp>
      </p:grpSp>
      <p:sp>
        <p:nvSpPr>
          <p:cNvPr id="2" name="Rectangle 1"/>
          <p:cNvSpPr/>
          <p:nvPr/>
        </p:nvSpPr>
        <p:spPr>
          <a:xfrm>
            <a:off x="8975303" y="1672986"/>
            <a:ext cx="1245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Benchmark</a:t>
            </a:r>
          </a:p>
        </p:txBody>
      </p:sp>
    </p:spTree>
    <p:extLst>
      <p:ext uri="{BB962C8B-B14F-4D97-AF65-F5344CB8AC3E}">
        <p14:creationId xmlns:p14="http://schemas.microsoft.com/office/powerpoint/2010/main" val="3696136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-75600" y="1269169"/>
                <a:ext cx="11941200" cy="2374900"/>
              </a:xfrm>
            </p:spPr>
            <p:txBody>
              <a:bodyPr>
                <a:normAutofit/>
              </a:bodyPr>
              <a:lstStyle/>
              <a:p>
                <a:pPr algn="r" rtl="1"/>
                <a:r>
                  <a:rPr lang="he-IL" sz="2200" dirty="0"/>
                  <a:t>היחס בין התוצר לנפש בישראל </a:t>
                </a:r>
                <a:r>
                  <a:rPr lang="he-IL" sz="2200" dirty="0" smtClean="0"/>
                  <a:t>ובמדינות הסמן לא </a:t>
                </a:r>
                <a:r>
                  <a:rPr lang="he-IL" sz="2200" dirty="0"/>
                  <a:t>השתפר </a:t>
                </a:r>
                <a:r>
                  <a:rPr lang="he-IL" sz="2200" dirty="0" smtClean="0"/>
                  <a:t>מאז </a:t>
                </a:r>
                <a:r>
                  <a:rPr lang="he-IL" sz="2200" dirty="0"/>
                  <a:t>שנות ה-70, </a:t>
                </a:r>
                <a:r>
                  <a:rPr lang="he-IL" sz="2200" dirty="0" smtClean="0"/>
                  <a:t>נותר על כ-70</a:t>
                </a:r>
                <a:r>
                  <a:rPr lang="he-IL" sz="2200" dirty="0"/>
                  <a:t>%</a:t>
                </a:r>
              </a:p>
              <a:p>
                <a:pPr algn="r" rtl="1"/>
                <a:r>
                  <a:rPr lang="he-IL" sz="2200" dirty="0"/>
                  <a:t>התוצר לנפש הוא מכפלת הפריון בשיעור התעסוקה:</a:t>
                </a:r>
                <a:r>
                  <a:rPr lang="he-IL" sz="2200" dirty="0" smtClean="0"/>
                  <a:t>   </a:t>
                </a:r>
                <a:r>
                  <a:rPr lang="he-IL" sz="2200" dirty="0"/>
                  <a:t>     </a:t>
                </a:r>
                <a14:m>
                  <m:oMath xmlns:m="http://schemas.openxmlformats.org/officeDocument/2006/math">
                    <m:r>
                      <a:rPr lang="he-IL" sz="2200" i="1">
                        <a:latin typeface="Cambria Math"/>
                      </a:rPr>
                      <m:t>             </m:t>
                    </m:r>
                  </m:oMath>
                </a14:m>
                <a:r>
                  <a:rPr lang="he-IL" sz="2200" dirty="0"/>
                  <a:t> </a:t>
                </a:r>
                <a:r>
                  <a:rPr lang="he-IL" sz="2200" dirty="0" smtClean="0"/>
                  <a:t>(  -</a:t>
                </a:r>
                <a:r>
                  <a:rPr lang="he-IL" sz="2200" dirty="0"/>
                  <a:t>תוצר, </a:t>
                </a:r>
                <a:r>
                  <a:rPr lang="he-IL" sz="2200" dirty="0" smtClean="0"/>
                  <a:t>  -</a:t>
                </a:r>
                <a:r>
                  <a:rPr lang="he-IL" sz="2200" dirty="0"/>
                  <a:t>אוכלוסייה, </a:t>
                </a:r>
                <a:r>
                  <a:rPr lang="he-IL" sz="2200" dirty="0" smtClean="0"/>
                  <a:t>  -</a:t>
                </a:r>
                <a:r>
                  <a:rPr lang="he-IL" sz="2200" dirty="0"/>
                  <a:t>מספר העובדים</a:t>
                </a:r>
                <a:r>
                  <a:rPr lang="he-IL" sz="2200" dirty="0" smtClean="0"/>
                  <a:t>)</a:t>
                </a:r>
                <a:endParaRPr lang="he-IL" sz="22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75600" y="1269169"/>
                <a:ext cx="11941200" cy="2374900"/>
              </a:xfrm>
              <a:blipFill rotWithShape="1">
                <a:blip r:embed="rId3"/>
                <a:stretch>
                  <a:fillRect t="-2821" r="-6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8877300" y="6566234"/>
            <a:ext cx="31908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100" dirty="0" smtClean="0"/>
              <a:t>מקור: </a:t>
            </a:r>
            <a:r>
              <a:rPr lang="en-US" sz="1100" dirty="0" smtClean="0"/>
              <a:t>OECD</a:t>
            </a:r>
            <a:r>
              <a:rPr lang="he-IL" sz="1100" dirty="0" smtClean="0"/>
              <a:t> ועיבודי מכון אהרן</a:t>
            </a:r>
            <a:endParaRPr lang="en-US" sz="1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760244" y="1653022"/>
                <a:ext cx="1595438" cy="5713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e-IL" sz="22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</a:rPr>
                          <m:t>𝑌</m:t>
                        </m:r>
                      </m:num>
                      <m:den>
                        <m:r>
                          <a:rPr lang="en-US" sz="2200" i="1">
                            <a:latin typeface="Cambria Math"/>
                          </a:rPr>
                          <m:t>𝑁</m:t>
                        </m:r>
                      </m:den>
                    </m:f>
                    <m:r>
                      <a:rPr lang="en-US" sz="2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</a:rPr>
                          <m:t>𝑌</m:t>
                        </m:r>
                      </m:num>
                      <m:den>
                        <m:r>
                          <a:rPr lang="en-US" sz="2200" i="1">
                            <a:latin typeface="Cambria Math"/>
                          </a:rPr>
                          <m:t>𝐿</m:t>
                        </m:r>
                      </m:den>
                    </m:f>
                    <m:r>
                      <a:rPr lang="en-US" sz="2200" i="1">
                        <a:latin typeface="Cambria Math"/>
                        <a:ea typeface="Cambria Math"/>
                      </a:rPr>
                      <m:t>∙</m:t>
                    </m:r>
                    <m:f>
                      <m:fPr>
                        <m:ctrlPr>
                          <a:rPr lang="en-US" sz="22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𝐿</m:t>
                        </m:r>
                      </m:num>
                      <m:den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𝑁</m:t>
                        </m:r>
                      </m:den>
                    </m:f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0244" y="1653022"/>
                <a:ext cx="1595438" cy="571310"/>
              </a:xfrm>
              <a:prstGeom prst="rect">
                <a:avLst/>
              </a:prstGeom>
              <a:blipFill rotWithShape="1">
                <a:blip r:embed="rId4"/>
                <a:stretch>
                  <a:fillRect l="-5344" b="-7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7738293"/>
              </p:ext>
            </p:extLst>
          </p:nvPr>
        </p:nvGraphicFramePr>
        <p:xfrm>
          <a:off x="1656271" y="3545457"/>
          <a:ext cx="9926757" cy="3151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181157" y="4865297"/>
            <a:ext cx="1457864" cy="603849"/>
          </a:xfrm>
          <a:prstGeom prst="roundRect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1400" dirty="0">
                <a:solidFill>
                  <a:srgbClr val="0000FF"/>
                </a:solidFill>
              </a:rPr>
              <a:t>שיפור עד תחילת שנות ה-70</a:t>
            </a:r>
            <a:endParaRPr lang="en-US" sz="1400" dirty="0">
              <a:solidFill>
                <a:srgbClr val="0000FF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639021" y="5210359"/>
            <a:ext cx="560715" cy="388189"/>
          </a:xfrm>
          <a:prstGeom prst="straightConnector1">
            <a:avLst/>
          </a:prstGeom>
          <a:ln w="158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171657" y="1686820"/>
                <a:ext cx="51736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/>
                        </a:rPr>
                        <m:t>𝑌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1657" y="1686820"/>
                <a:ext cx="517361" cy="43088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260032" y="1686819"/>
                <a:ext cx="572307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/>
                          <a:ea typeface="Cambria Math"/>
                        </a:rPr>
                        <m:t>𝑁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0032" y="1686819"/>
                <a:ext cx="572307" cy="43088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844701" y="1686818"/>
                <a:ext cx="50975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/>
                          <a:ea typeface="Cambria Math"/>
                        </a:rPr>
                        <m:t>𝐿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4701" y="1686818"/>
                <a:ext cx="509750" cy="43088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ounded Rectangle 15"/>
          <p:cNvSpPr/>
          <p:nvPr/>
        </p:nvSpPr>
        <p:spPr>
          <a:xfrm>
            <a:off x="4619518" y="5772148"/>
            <a:ext cx="1280240" cy="281265"/>
          </a:xfrm>
          <a:prstGeom prst="round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1200" b="1" dirty="0" smtClean="0">
                <a:solidFill>
                  <a:srgbClr val="0000FF"/>
                </a:solidFill>
              </a:rPr>
              <a:t>יחס תוצר לנפש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18" name="כותרת 1"/>
          <p:cNvSpPr txBox="1">
            <a:spLocks/>
          </p:cNvSpPr>
          <p:nvPr/>
        </p:nvSpPr>
        <p:spPr>
          <a:xfrm>
            <a:off x="905933" y="491461"/>
            <a:ext cx="10515600" cy="7262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he-IL" sz="28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מקור </a:t>
            </a:r>
            <a:r>
              <a:rPr lang="he-IL" sz="2800" b="1" dirty="0">
                <a:latin typeface="Gisha" panose="020B0502040204020203" pitchFamily="34" charset="-79"/>
                <a:cs typeface="Gisha" panose="020B0502040204020203" pitchFamily="34" charset="-79"/>
              </a:rPr>
              <a:t>פער התוצר לנפש הוא פער הפריון</a:t>
            </a:r>
          </a:p>
        </p:txBody>
      </p:sp>
    </p:spTree>
    <p:extLst>
      <p:ext uri="{BB962C8B-B14F-4D97-AF65-F5344CB8AC3E}">
        <p14:creationId xmlns:p14="http://schemas.microsoft.com/office/powerpoint/2010/main" val="250597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-75600" y="1269169"/>
                <a:ext cx="11941200" cy="2374900"/>
              </a:xfrm>
            </p:spPr>
            <p:txBody>
              <a:bodyPr>
                <a:normAutofit/>
              </a:bodyPr>
              <a:lstStyle/>
              <a:p>
                <a:pPr algn="r" rtl="1"/>
                <a:r>
                  <a:rPr lang="he-IL" sz="2200" dirty="0"/>
                  <a:t>היחס בין התוצר לנפש בישראל </a:t>
                </a:r>
                <a:r>
                  <a:rPr lang="he-IL" sz="2200" dirty="0" smtClean="0"/>
                  <a:t>ובמדינות הסמן לא </a:t>
                </a:r>
                <a:r>
                  <a:rPr lang="he-IL" sz="2200" dirty="0"/>
                  <a:t>השתפר </a:t>
                </a:r>
                <a:r>
                  <a:rPr lang="he-IL" sz="2200" dirty="0" smtClean="0"/>
                  <a:t>מאז </a:t>
                </a:r>
                <a:r>
                  <a:rPr lang="he-IL" sz="2200" dirty="0"/>
                  <a:t>שנות ה-70, </a:t>
                </a:r>
                <a:r>
                  <a:rPr lang="he-IL" sz="2200" dirty="0" smtClean="0"/>
                  <a:t>נותר על כ-70</a:t>
                </a:r>
                <a:r>
                  <a:rPr lang="he-IL" sz="2200" dirty="0"/>
                  <a:t>%</a:t>
                </a:r>
              </a:p>
              <a:p>
                <a:pPr algn="r" rtl="1"/>
                <a:r>
                  <a:rPr lang="he-IL" sz="2200" dirty="0"/>
                  <a:t>התוצר לנפש הוא מכפלת הפריון בשיעור התעסוקה:</a:t>
                </a:r>
                <a:r>
                  <a:rPr lang="he-IL" sz="2200" dirty="0" smtClean="0"/>
                  <a:t>   </a:t>
                </a:r>
                <a:r>
                  <a:rPr lang="he-IL" sz="2200" dirty="0"/>
                  <a:t>     </a:t>
                </a:r>
                <a14:m>
                  <m:oMath xmlns:m="http://schemas.openxmlformats.org/officeDocument/2006/math">
                    <m:r>
                      <a:rPr lang="he-IL" sz="2200" i="1">
                        <a:latin typeface="Cambria Math"/>
                      </a:rPr>
                      <m:t>             </m:t>
                    </m:r>
                  </m:oMath>
                </a14:m>
                <a:r>
                  <a:rPr lang="he-IL" sz="2200" dirty="0"/>
                  <a:t> </a:t>
                </a:r>
                <a:r>
                  <a:rPr lang="he-IL" sz="2200" dirty="0" smtClean="0"/>
                  <a:t>(  -</a:t>
                </a:r>
                <a:r>
                  <a:rPr lang="he-IL" sz="2200" dirty="0"/>
                  <a:t>תוצר, </a:t>
                </a:r>
                <a:r>
                  <a:rPr lang="he-IL" sz="2200" dirty="0" smtClean="0"/>
                  <a:t>  -</a:t>
                </a:r>
                <a:r>
                  <a:rPr lang="he-IL" sz="2200" dirty="0"/>
                  <a:t>אוכלוסייה, </a:t>
                </a:r>
                <a:r>
                  <a:rPr lang="he-IL" sz="2200" dirty="0" smtClean="0"/>
                  <a:t>  -</a:t>
                </a:r>
                <a:r>
                  <a:rPr lang="he-IL" sz="2200" dirty="0"/>
                  <a:t>מספר העובדים)</a:t>
                </a:r>
              </a:p>
              <a:p>
                <a:pPr algn="r" rtl="1"/>
                <a:r>
                  <a:rPr lang="he-IL" sz="2200" dirty="0"/>
                  <a:t>שיעור התעסוקה בישראל היה היסטורית נמוך, עלה מאד בעשור </a:t>
                </a:r>
                <a:r>
                  <a:rPr lang="he-IL" sz="2200" dirty="0" smtClean="0"/>
                  <a:t>האחרון </a:t>
                </a:r>
                <a:endParaRPr lang="he-IL" sz="2200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75600" y="1269169"/>
                <a:ext cx="11941200" cy="2374900"/>
              </a:xfrm>
              <a:blipFill>
                <a:blip r:embed="rId3"/>
                <a:stretch>
                  <a:fillRect t="-3077" r="-664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8877300" y="6566234"/>
            <a:ext cx="31908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100" dirty="0" smtClean="0"/>
              <a:t>מקור: </a:t>
            </a:r>
            <a:r>
              <a:rPr lang="en-US" sz="1100" dirty="0" smtClean="0"/>
              <a:t>OECD</a:t>
            </a:r>
            <a:r>
              <a:rPr lang="he-IL" sz="1100" dirty="0" smtClean="0"/>
              <a:t> ועיבודי מכון אהרן</a:t>
            </a:r>
            <a:endParaRPr lang="en-US" sz="1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760244" y="1653022"/>
                <a:ext cx="1595438" cy="5713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e-IL" sz="22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</a:rPr>
                          <m:t>𝑌</m:t>
                        </m:r>
                      </m:num>
                      <m:den>
                        <m:r>
                          <a:rPr lang="en-US" sz="2200" i="1">
                            <a:latin typeface="Cambria Math"/>
                          </a:rPr>
                          <m:t>𝑁</m:t>
                        </m:r>
                      </m:den>
                    </m:f>
                    <m:r>
                      <a:rPr lang="en-US" sz="2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</a:rPr>
                          <m:t>𝑌</m:t>
                        </m:r>
                      </m:num>
                      <m:den>
                        <m:r>
                          <a:rPr lang="en-US" sz="2200" i="1">
                            <a:latin typeface="Cambria Math"/>
                          </a:rPr>
                          <m:t>𝐿</m:t>
                        </m:r>
                      </m:den>
                    </m:f>
                    <m:r>
                      <a:rPr lang="en-US" sz="2200" i="1">
                        <a:latin typeface="Cambria Math"/>
                        <a:ea typeface="Cambria Math"/>
                      </a:rPr>
                      <m:t>∙</m:t>
                    </m:r>
                    <m:f>
                      <m:fPr>
                        <m:ctrlPr>
                          <a:rPr lang="en-US" sz="22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𝐿</m:t>
                        </m:r>
                      </m:num>
                      <m:den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𝑁</m:t>
                        </m:r>
                      </m:den>
                    </m:f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0244" y="1653022"/>
                <a:ext cx="1595438" cy="571310"/>
              </a:xfrm>
              <a:prstGeom prst="rect">
                <a:avLst/>
              </a:prstGeom>
              <a:blipFill rotWithShape="1">
                <a:blip r:embed="rId4"/>
                <a:stretch>
                  <a:fillRect l="-5344" b="-7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0131269"/>
              </p:ext>
            </p:extLst>
          </p:nvPr>
        </p:nvGraphicFramePr>
        <p:xfrm>
          <a:off x="1656271" y="3545457"/>
          <a:ext cx="9926757" cy="3151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181157" y="4865297"/>
            <a:ext cx="1457864" cy="603849"/>
          </a:xfrm>
          <a:prstGeom prst="roundRect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1400" dirty="0">
                <a:solidFill>
                  <a:srgbClr val="0000FF"/>
                </a:solidFill>
              </a:rPr>
              <a:t>שיפור עד תחילת שנות ה-70</a:t>
            </a:r>
            <a:endParaRPr lang="en-US" sz="1400" dirty="0">
              <a:solidFill>
                <a:srgbClr val="0000FF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639021" y="5210359"/>
            <a:ext cx="560715" cy="388189"/>
          </a:xfrm>
          <a:prstGeom prst="straightConnector1">
            <a:avLst/>
          </a:prstGeom>
          <a:ln w="158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171657" y="1686820"/>
                <a:ext cx="51736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/>
                        </a:rPr>
                        <m:t>𝑌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1657" y="1686820"/>
                <a:ext cx="517361" cy="43088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260032" y="1686819"/>
                <a:ext cx="572307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/>
                          <a:ea typeface="Cambria Math"/>
                        </a:rPr>
                        <m:t>𝑁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0032" y="1686819"/>
                <a:ext cx="572307" cy="43088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844701" y="1686818"/>
                <a:ext cx="50975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/>
                          <a:ea typeface="Cambria Math"/>
                        </a:rPr>
                        <m:t>𝐿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4701" y="1686818"/>
                <a:ext cx="509750" cy="43088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ounded Rectangle 15"/>
          <p:cNvSpPr/>
          <p:nvPr/>
        </p:nvSpPr>
        <p:spPr>
          <a:xfrm>
            <a:off x="4619518" y="5772148"/>
            <a:ext cx="1280240" cy="281265"/>
          </a:xfrm>
          <a:prstGeom prst="round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1200" b="1" dirty="0" smtClean="0">
                <a:solidFill>
                  <a:srgbClr val="0000FF"/>
                </a:solidFill>
              </a:rPr>
              <a:t>יחס תוצר לנפש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965870" y="4570505"/>
            <a:ext cx="1645343" cy="281265"/>
          </a:xfrm>
          <a:prstGeom prst="round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1200" b="1" dirty="0" smtClean="0">
                <a:solidFill>
                  <a:srgbClr val="075D22"/>
                </a:solidFill>
              </a:rPr>
              <a:t>יחס שיעור התעסוקה</a:t>
            </a:r>
            <a:endParaRPr lang="en-US" sz="1200" b="1" dirty="0">
              <a:solidFill>
                <a:srgbClr val="075D22"/>
              </a:solidFill>
            </a:endParaRPr>
          </a:p>
        </p:txBody>
      </p:sp>
      <p:sp>
        <p:nvSpPr>
          <p:cNvPr id="18" name="כותרת 1"/>
          <p:cNvSpPr txBox="1">
            <a:spLocks/>
          </p:cNvSpPr>
          <p:nvPr/>
        </p:nvSpPr>
        <p:spPr>
          <a:xfrm>
            <a:off x="905933" y="491461"/>
            <a:ext cx="10515600" cy="7262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he-IL" sz="28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מקור </a:t>
            </a:r>
            <a:r>
              <a:rPr lang="he-IL" sz="2800" b="1" dirty="0">
                <a:latin typeface="Gisha" panose="020B0502040204020203" pitchFamily="34" charset="-79"/>
                <a:cs typeface="Gisha" panose="020B0502040204020203" pitchFamily="34" charset="-79"/>
              </a:rPr>
              <a:t>פער התוצר לנפש הוא פער הפריון</a:t>
            </a:r>
          </a:p>
        </p:txBody>
      </p:sp>
    </p:spTree>
    <p:extLst>
      <p:ext uri="{BB962C8B-B14F-4D97-AF65-F5344CB8AC3E}">
        <p14:creationId xmlns:p14="http://schemas.microsoft.com/office/powerpoint/2010/main" val="346307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15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5"/>
              <p:cNvSpPr>
                <a:spLocks noGrp="1"/>
              </p:cNvSpPr>
              <p:nvPr>
                <p:ph idx="1"/>
              </p:nvPr>
            </p:nvSpPr>
            <p:spPr>
              <a:xfrm>
                <a:off x="-75600" y="1269169"/>
                <a:ext cx="11941200" cy="2374900"/>
              </a:xfrm>
            </p:spPr>
            <p:txBody>
              <a:bodyPr>
                <a:normAutofit/>
              </a:bodyPr>
              <a:lstStyle/>
              <a:p>
                <a:pPr algn="r" rtl="1"/>
                <a:r>
                  <a:rPr lang="he-IL" sz="2200" dirty="0"/>
                  <a:t>היחס בין התוצר לנפש בישראל </a:t>
                </a:r>
                <a:r>
                  <a:rPr lang="he-IL" sz="2200" dirty="0" smtClean="0"/>
                  <a:t>ובמדינות הסמן לא </a:t>
                </a:r>
                <a:r>
                  <a:rPr lang="he-IL" sz="2200" dirty="0"/>
                  <a:t>השתפר </a:t>
                </a:r>
                <a:r>
                  <a:rPr lang="he-IL" sz="2200" dirty="0" smtClean="0"/>
                  <a:t>מאז </a:t>
                </a:r>
                <a:r>
                  <a:rPr lang="he-IL" sz="2200" dirty="0"/>
                  <a:t>שנות ה-70, </a:t>
                </a:r>
                <a:r>
                  <a:rPr lang="he-IL" sz="2200" dirty="0" smtClean="0"/>
                  <a:t>נותר על כ-70</a:t>
                </a:r>
                <a:r>
                  <a:rPr lang="he-IL" sz="2200" dirty="0"/>
                  <a:t>%</a:t>
                </a:r>
              </a:p>
              <a:p>
                <a:pPr algn="r" rtl="1"/>
                <a:r>
                  <a:rPr lang="he-IL" sz="2200" dirty="0"/>
                  <a:t>התוצר לנפש הוא מכפלת הפריון בשיעור התעסוקה:</a:t>
                </a:r>
                <a:r>
                  <a:rPr lang="he-IL" sz="2200" dirty="0" smtClean="0"/>
                  <a:t>   </a:t>
                </a:r>
                <a:r>
                  <a:rPr lang="he-IL" sz="2200" dirty="0"/>
                  <a:t>     </a:t>
                </a:r>
                <a14:m>
                  <m:oMath xmlns:m="http://schemas.openxmlformats.org/officeDocument/2006/math">
                    <m:r>
                      <a:rPr lang="he-IL" sz="2200" i="1">
                        <a:latin typeface="Cambria Math"/>
                      </a:rPr>
                      <m:t>             </m:t>
                    </m:r>
                  </m:oMath>
                </a14:m>
                <a:r>
                  <a:rPr lang="he-IL" sz="2200" dirty="0"/>
                  <a:t> </a:t>
                </a:r>
                <a:r>
                  <a:rPr lang="he-IL" sz="2200" dirty="0" smtClean="0"/>
                  <a:t>(  -</a:t>
                </a:r>
                <a:r>
                  <a:rPr lang="he-IL" sz="2200" dirty="0"/>
                  <a:t>תוצר, </a:t>
                </a:r>
                <a:r>
                  <a:rPr lang="he-IL" sz="2200" dirty="0" smtClean="0"/>
                  <a:t>  -</a:t>
                </a:r>
                <a:r>
                  <a:rPr lang="he-IL" sz="2200" dirty="0"/>
                  <a:t>אוכלוסייה, </a:t>
                </a:r>
                <a:r>
                  <a:rPr lang="he-IL" sz="2200" dirty="0" smtClean="0"/>
                  <a:t>  -</a:t>
                </a:r>
                <a:r>
                  <a:rPr lang="he-IL" sz="2200" dirty="0"/>
                  <a:t>מספר העובדים)</a:t>
                </a:r>
              </a:p>
              <a:p>
                <a:pPr algn="r" rtl="1"/>
                <a:r>
                  <a:rPr lang="he-IL" sz="2200" dirty="0"/>
                  <a:t>שיעור התעסוקה בישראל היה היסטורית נמוך, עלה מאד בעשור האחרון</a:t>
                </a:r>
              </a:p>
              <a:p>
                <a:pPr algn="r" rtl="1"/>
                <a:r>
                  <a:rPr lang="he-IL" sz="2200" dirty="0" smtClean="0"/>
                  <a:t>יחס </a:t>
                </a:r>
                <a:r>
                  <a:rPr lang="he-IL" sz="2200" dirty="0"/>
                  <a:t>הפריון, </a:t>
                </a:r>
                <a:r>
                  <a:rPr lang="he-IL" sz="2200" dirty="0" smtClean="0"/>
                  <a:t>שתרם לסגירת </a:t>
                </a:r>
                <a:r>
                  <a:rPr lang="he-IL" sz="2200" dirty="0"/>
                  <a:t>הפער מקום המדינה, </a:t>
                </a:r>
                <a:r>
                  <a:rPr lang="he-IL" sz="2200" dirty="0" smtClean="0"/>
                  <a:t>קפוא</a:t>
                </a:r>
                <a:endParaRPr lang="he-IL" sz="2200" dirty="0" smtClean="0"/>
              </a:p>
              <a:p>
                <a:pPr algn="r" rtl="1"/>
                <a:r>
                  <a:rPr lang="he-IL" sz="2200" dirty="0" smtClean="0">
                    <a:solidFill>
                      <a:srgbClr val="0000FF"/>
                    </a:solidFill>
                  </a:rPr>
                  <a:t>רמת הפריון היא </a:t>
                </a:r>
                <a:r>
                  <a:rPr lang="he-IL" sz="2200" dirty="0" smtClean="0">
                    <a:solidFill>
                      <a:srgbClr val="0000FF"/>
                    </a:solidFill>
                  </a:rPr>
                  <a:t>חסם </a:t>
                </a:r>
                <a:r>
                  <a:rPr lang="he-IL" sz="2200" dirty="0" smtClean="0">
                    <a:solidFill>
                      <a:srgbClr val="0000FF"/>
                    </a:solidFill>
                  </a:rPr>
                  <a:t>הצמיחה של המשק</a:t>
                </a:r>
              </a:p>
            </p:txBody>
          </p:sp>
        </mc:Choice>
        <mc:Fallback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75600" y="1269169"/>
                <a:ext cx="11941200" cy="2374900"/>
              </a:xfrm>
              <a:blipFill rotWithShape="1">
                <a:blip r:embed="rId3"/>
                <a:stretch>
                  <a:fillRect t="-2821" r="-6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8877300" y="6566234"/>
            <a:ext cx="31908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100" dirty="0" smtClean="0"/>
              <a:t>מקור: </a:t>
            </a:r>
            <a:r>
              <a:rPr lang="en-US" sz="1100" dirty="0" smtClean="0"/>
              <a:t>OECD</a:t>
            </a:r>
            <a:r>
              <a:rPr lang="he-IL" sz="1100" dirty="0" smtClean="0"/>
              <a:t> ועיבודי מכון אהרן</a:t>
            </a:r>
            <a:endParaRPr lang="en-US" sz="1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760244" y="1653022"/>
                <a:ext cx="1595438" cy="5713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e-IL" sz="22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</a:rPr>
                          <m:t>𝑌</m:t>
                        </m:r>
                      </m:num>
                      <m:den>
                        <m:r>
                          <a:rPr lang="en-US" sz="2200" i="1">
                            <a:latin typeface="Cambria Math"/>
                          </a:rPr>
                          <m:t>𝑁</m:t>
                        </m:r>
                      </m:den>
                    </m:f>
                    <m:r>
                      <a:rPr lang="en-US" sz="22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</a:rPr>
                          <m:t>𝑌</m:t>
                        </m:r>
                      </m:num>
                      <m:den>
                        <m:r>
                          <a:rPr lang="en-US" sz="2200" i="1">
                            <a:latin typeface="Cambria Math"/>
                          </a:rPr>
                          <m:t>𝐿</m:t>
                        </m:r>
                      </m:den>
                    </m:f>
                    <m:r>
                      <a:rPr lang="en-US" sz="2200" i="1">
                        <a:latin typeface="Cambria Math"/>
                        <a:ea typeface="Cambria Math"/>
                      </a:rPr>
                      <m:t>∙</m:t>
                    </m:r>
                    <m:f>
                      <m:fPr>
                        <m:ctrlPr>
                          <a:rPr lang="en-US" sz="22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𝐿</m:t>
                        </m:r>
                      </m:num>
                      <m:den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𝑁</m:t>
                        </m:r>
                      </m:den>
                    </m:f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0244" y="1653022"/>
                <a:ext cx="1595438" cy="571310"/>
              </a:xfrm>
              <a:prstGeom prst="rect">
                <a:avLst/>
              </a:prstGeom>
              <a:blipFill rotWithShape="1">
                <a:blip r:embed="rId4"/>
                <a:stretch>
                  <a:fillRect l="-5344" b="-7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7366908"/>
              </p:ext>
            </p:extLst>
          </p:nvPr>
        </p:nvGraphicFramePr>
        <p:xfrm>
          <a:off x="1656271" y="3545457"/>
          <a:ext cx="9926757" cy="3151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181157" y="4865297"/>
            <a:ext cx="1457864" cy="603849"/>
          </a:xfrm>
          <a:prstGeom prst="roundRect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1400" dirty="0">
                <a:solidFill>
                  <a:srgbClr val="0000FF"/>
                </a:solidFill>
              </a:rPr>
              <a:t>שיפור עד תחילת שנות ה-70</a:t>
            </a:r>
            <a:endParaRPr lang="en-US" sz="1400" dirty="0">
              <a:solidFill>
                <a:srgbClr val="0000FF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639021" y="5210359"/>
            <a:ext cx="560715" cy="388189"/>
          </a:xfrm>
          <a:prstGeom prst="straightConnector1">
            <a:avLst/>
          </a:prstGeom>
          <a:ln w="15875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171657" y="1686820"/>
                <a:ext cx="51736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/>
                        </a:rPr>
                        <m:t>𝑌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1657" y="1686820"/>
                <a:ext cx="517361" cy="43088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260032" y="1686819"/>
                <a:ext cx="572307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/>
                          <a:ea typeface="Cambria Math"/>
                        </a:rPr>
                        <m:t>𝑁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0032" y="1686819"/>
                <a:ext cx="572307" cy="43088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844701" y="1686818"/>
                <a:ext cx="50975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>
                          <a:latin typeface="Cambria Math"/>
                          <a:ea typeface="Cambria Math"/>
                        </a:rPr>
                        <m:t>𝐿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4701" y="1686818"/>
                <a:ext cx="509750" cy="43088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ounded Rectangle 15"/>
          <p:cNvSpPr/>
          <p:nvPr/>
        </p:nvSpPr>
        <p:spPr>
          <a:xfrm>
            <a:off x="4619518" y="5772148"/>
            <a:ext cx="1280240" cy="281265"/>
          </a:xfrm>
          <a:prstGeom prst="round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1200" b="1" dirty="0" smtClean="0">
                <a:solidFill>
                  <a:srgbClr val="0000FF"/>
                </a:solidFill>
              </a:rPr>
              <a:t>יחס תוצר לנפש</a:t>
            </a:r>
            <a:endParaRPr lang="en-US" sz="1200" b="1" dirty="0">
              <a:solidFill>
                <a:srgbClr val="0000FF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965870" y="4570505"/>
            <a:ext cx="1645343" cy="281265"/>
          </a:xfrm>
          <a:prstGeom prst="round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1200" b="1" dirty="0" smtClean="0">
                <a:solidFill>
                  <a:srgbClr val="075D22"/>
                </a:solidFill>
              </a:rPr>
              <a:t>יחס שיעור התעסוקה</a:t>
            </a:r>
            <a:endParaRPr lang="en-US" sz="1200" b="1" dirty="0">
              <a:solidFill>
                <a:srgbClr val="075D22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8604364" y="5133124"/>
            <a:ext cx="1280240" cy="281265"/>
          </a:xfrm>
          <a:prstGeom prst="round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1200" b="1" dirty="0" smtClean="0">
                <a:solidFill>
                  <a:srgbClr val="FF0000"/>
                </a:solidFill>
              </a:rPr>
              <a:t>יחס תוצר לעובד</a:t>
            </a:r>
            <a:endParaRPr lang="en-US" sz="1200" b="1" dirty="0">
              <a:solidFill>
                <a:srgbClr val="FF0000"/>
              </a:solidFill>
            </a:endParaRPr>
          </a:p>
        </p:txBody>
      </p:sp>
      <p:sp>
        <p:nvSpPr>
          <p:cNvPr id="19" name="כותרת 1"/>
          <p:cNvSpPr txBox="1">
            <a:spLocks/>
          </p:cNvSpPr>
          <p:nvPr/>
        </p:nvSpPr>
        <p:spPr>
          <a:xfrm>
            <a:off x="905933" y="491461"/>
            <a:ext cx="10515600" cy="7262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he-IL" sz="28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מקור </a:t>
            </a:r>
            <a:r>
              <a:rPr lang="he-IL" sz="2800" b="1" dirty="0">
                <a:latin typeface="Gisha" panose="020B0502040204020203" pitchFamily="34" charset="-79"/>
                <a:cs typeface="Gisha" panose="020B0502040204020203" pitchFamily="34" charset="-79"/>
              </a:rPr>
              <a:t>פער התוצר לנפש הוא פער הפריון</a:t>
            </a:r>
          </a:p>
        </p:txBody>
      </p:sp>
    </p:spTree>
    <p:extLst>
      <p:ext uri="{BB962C8B-B14F-4D97-AF65-F5344CB8AC3E}">
        <p14:creationId xmlns:p14="http://schemas.microsoft.com/office/powerpoint/2010/main" val="3565156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4112" y="1272379"/>
            <a:ext cx="7851203" cy="470798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16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277534" y="5983693"/>
            <a:ext cx="90005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dirty="0" smtClean="0"/>
              <a:t>אילו ענפים יש לקדם על מנת להתקרב </a:t>
            </a:r>
            <a:r>
              <a:rPr lang="he-IL" dirty="0"/>
              <a:t>ל</a:t>
            </a:r>
            <a:r>
              <a:rPr lang="he-IL" dirty="0" smtClean="0"/>
              <a:t>פריון במדינות המובילות, ולהעלות את רמת החיים בישראל?</a:t>
            </a:r>
            <a:endParaRPr lang="he-IL" dirty="0"/>
          </a:p>
        </p:txBody>
      </p:sp>
      <p:sp>
        <p:nvSpPr>
          <p:cNvPr id="9" name="TextBox 8"/>
          <p:cNvSpPr txBox="1"/>
          <p:nvPr/>
        </p:nvSpPr>
        <p:spPr>
          <a:xfrm>
            <a:off x="8877300" y="6566234"/>
            <a:ext cx="31908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100" dirty="0" smtClean="0"/>
              <a:t>מקור: </a:t>
            </a:r>
            <a:r>
              <a:rPr lang="en-US" sz="1100" dirty="0" smtClean="0"/>
              <a:t> OECD</a:t>
            </a:r>
            <a:r>
              <a:rPr lang="he-IL" sz="1100" dirty="0" smtClean="0"/>
              <a:t>ועיבודי מכון אהרן</a:t>
            </a:r>
            <a:endParaRPr lang="en-US" sz="1100" dirty="0"/>
          </a:p>
        </p:txBody>
      </p:sp>
      <p:sp>
        <p:nvSpPr>
          <p:cNvPr id="6" name="Rectangle 5"/>
          <p:cNvSpPr/>
          <p:nvPr/>
        </p:nvSpPr>
        <p:spPr>
          <a:xfrm>
            <a:off x="3013656" y="1879173"/>
            <a:ext cx="164995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r" rtl="1"/>
            <a:r>
              <a:rPr lang="he-IL" sz="1600" dirty="0"/>
              <a:t>איך מקדמים את ישראל למדינות הסמן? </a:t>
            </a:r>
          </a:p>
        </p:txBody>
      </p:sp>
      <p:sp>
        <p:nvSpPr>
          <p:cNvPr id="11" name="כותרת 1"/>
          <p:cNvSpPr txBox="1">
            <a:spLocks/>
          </p:cNvSpPr>
          <p:nvPr/>
        </p:nvSpPr>
        <p:spPr>
          <a:xfrm>
            <a:off x="905933" y="491461"/>
            <a:ext cx="10515600" cy="7262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he-IL" sz="28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קשר הדוק בין הפריון לרמת השכר</a:t>
            </a:r>
            <a:endParaRPr lang="he-IL" sz="2800" b="1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pSp>
        <p:nvGrpSpPr>
          <p:cNvPr id="14" name="קבוצה 13"/>
          <p:cNvGrpSpPr/>
          <p:nvPr/>
        </p:nvGrpSpPr>
        <p:grpSpPr>
          <a:xfrm>
            <a:off x="4393846" y="3902508"/>
            <a:ext cx="575733" cy="336265"/>
            <a:chOff x="10285474" y="2572327"/>
            <a:chExt cx="575733" cy="336265"/>
          </a:xfrm>
        </p:grpSpPr>
        <p:sp>
          <p:nvSpPr>
            <p:cNvPr id="15" name="יהלום 14"/>
            <p:cNvSpPr/>
            <p:nvPr/>
          </p:nvSpPr>
          <p:spPr>
            <a:xfrm>
              <a:off x="10635673" y="2572327"/>
              <a:ext cx="118533" cy="118533"/>
            </a:xfrm>
            <a:prstGeom prst="diamond">
              <a:avLst/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285474" y="2631593"/>
              <a:ext cx="575733" cy="276999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en-US" sz="1200" b="1" dirty="0" smtClean="0">
                  <a:solidFill>
                    <a:srgbClr val="0000FF"/>
                  </a:solidFill>
                </a:rPr>
                <a:t>Israel</a:t>
              </a:r>
              <a:endParaRPr lang="he-IL" sz="1200" b="1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506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0.00671 L 0.14857 -0.1275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35" y="-6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7777758"/>
              </p:ext>
            </p:extLst>
          </p:nvPr>
        </p:nvGraphicFramePr>
        <p:xfrm>
          <a:off x="2496608" y="1418855"/>
          <a:ext cx="7334250" cy="4552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17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480904" y="4513370"/>
            <a:ext cx="16491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1200" b="1" dirty="0" smtClean="0">
                <a:solidFill>
                  <a:srgbClr val="00339A"/>
                </a:solidFill>
              </a:rPr>
              <a:t>תעשייה וכרייה ישראל</a:t>
            </a:r>
            <a:endParaRPr lang="en-US" sz="1200" b="1" dirty="0">
              <a:solidFill>
                <a:srgbClr val="00339A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30246" y="4978455"/>
            <a:ext cx="15940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200" b="1" dirty="0" smtClean="0">
                <a:solidFill>
                  <a:srgbClr val="C00000"/>
                </a:solidFill>
              </a:rPr>
              <a:t>מסחר ושירותים ישראל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77300" y="6566234"/>
            <a:ext cx="31908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100" dirty="0" smtClean="0"/>
              <a:t>מקור: הלמ"ס, </a:t>
            </a:r>
            <a:r>
              <a:rPr lang="en-US" sz="1100" dirty="0" smtClean="0"/>
              <a:t> OECD</a:t>
            </a:r>
            <a:r>
              <a:rPr lang="he-IL" sz="1100" dirty="0" smtClean="0"/>
              <a:t>ועיבודי מכון אהרן</a:t>
            </a:r>
            <a:endParaRPr lang="en-US" sz="1100" dirty="0"/>
          </a:p>
        </p:txBody>
      </p:sp>
      <p:sp>
        <p:nvSpPr>
          <p:cNvPr id="15" name="TextBox 14"/>
          <p:cNvSpPr txBox="1"/>
          <p:nvPr/>
        </p:nvSpPr>
        <p:spPr>
          <a:xfrm>
            <a:off x="5232400" y="3687849"/>
            <a:ext cx="18918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200" b="1" dirty="0" smtClean="0">
                <a:solidFill>
                  <a:srgbClr val="C00000"/>
                </a:solidFill>
              </a:rPr>
              <a:t>מסחר ושירותים מדינות סמן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03661" y="2733362"/>
            <a:ext cx="19465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1200" b="1" dirty="0" smtClean="0">
                <a:solidFill>
                  <a:srgbClr val="00339A"/>
                </a:solidFill>
              </a:rPr>
              <a:t>תעשייה וכרייה מדינות סמן</a:t>
            </a:r>
            <a:endParaRPr lang="en-US" sz="1200" b="1" dirty="0">
              <a:solidFill>
                <a:srgbClr val="00339A"/>
              </a:solidFill>
            </a:endParaRPr>
          </a:p>
        </p:txBody>
      </p:sp>
      <p:sp>
        <p:nvSpPr>
          <p:cNvPr id="10" name="כותרת 1"/>
          <p:cNvSpPr txBox="1">
            <a:spLocks/>
          </p:cNvSpPr>
          <p:nvPr/>
        </p:nvSpPr>
        <p:spPr>
          <a:xfrm>
            <a:off x="905933" y="400931"/>
            <a:ext cx="10515600" cy="7262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he-IL" sz="28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פער פריון משמעותי גם בתעשייה וגם בשירותים</a:t>
            </a:r>
          </a:p>
          <a:p>
            <a:pPr algn="r" rtl="1"/>
            <a:r>
              <a:rPr lang="he-IL" sz="20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אך עיקר תשומת הלב מופנית לתעשייה...</a:t>
            </a:r>
            <a:endParaRPr lang="he-IL" sz="2000" b="1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5909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18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508423" y="2479477"/>
            <a:ext cx="11838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1400" dirty="0" smtClean="0">
                <a:solidFill>
                  <a:schemeClr val="accent6">
                    <a:lumMod val="50000"/>
                  </a:schemeClr>
                </a:solidFill>
              </a:rPr>
              <a:t>תעשייה וכרייה</a:t>
            </a:r>
            <a:endParaRPr lang="en-US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55227" y="3897342"/>
            <a:ext cx="11838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1400" dirty="0" smtClean="0">
                <a:solidFill>
                  <a:srgbClr val="0000FF"/>
                </a:solidFill>
              </a:rPr>
              <a:t>המגזר העסקי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78750" y="4569283"/>
            <a:ext cx="11838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1400" dirty="0" smtClean="0">
                <a:solidFill>
                  <a:srgbClr val="C00000"/>
                </a:solidFill>
              </a:rPr>
              <a:t>שירותים</a:t>
            </a:r>
            <a:endParaRPr lang="en-US" sz="1400" dirty="0">
              <a:solidFill>
                <a:srgbClr val="C0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44" y="1723992"/>
            <a:ext cx="10964636" cy="3326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510393" y="5576207"/>
            <a:ext cx="10107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dirty="0" smtClean="0"/>
              <a:t>כיצד מתחלק מקור פער הפריון בין גורמי הייצור השונים?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877298" y="6056875"/>
            <a:ext cx="31908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100" dirty="0" smtClean="0"/>
              <a:t>מקור: הלמ"ס, </a:t>
            </a:r>
            <a:r>
              <a:rPr lang="en-US" sz="1100" dirty="0" smtClean="0"/>
              <a:t> OECD</a:t>
            </a:r>
            <a:r>
              <a:rPr lang="he-IL" sz="1100" dirty="0" smtClean="0"/>
              <a:t> ומרכז הנתונים של מכון אהרן</a:t>
            </a:r>
            <a:endParaRPr lang="en-US" sz="1100" dirty="0" smtClean="0"/>
          </a:p>
          <a:p>
            <a:pPr algn="r" rtl="1"/>
            <a:r>
              <a:rPr lang="en-US" sz="1100" dirty="0">
                <a:hlinkClick r:id="rId3"/>
              </a:rPr>
              <a:t>https://</a:t>
            </a:r>
            <a:r>
              <a:rPr lang="en-US" sz="1100" dirty="0" smtClean="0">
                <a:hlinkClick r:id="rId3"/>
              </a:rPr>
              <a:t>aaron-economics.shinyapps.io/Sectors</a:t>
            </a:r>
            <a:endParaRPr lang="en-US" sz="1100" dirty="0"/>
          </a:p>
        </p:txBody>
      </p:sp>
      <p:sp>
        <p:nvSpPr>
          <p:cNvPr id="13" name="כותרת 1"/>
          <p:cNvSpPr txBox="1">
            <a:spLocks/>
          </p:cNvSpPr>
          <p:nvPr/>
        </p:nvSpPr>
        <p:spPr>
          <a:xfrm>
            <a:off x="905933" y="491461"/>
            <a:ext cx="10515600" cy="7262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he-IL" sz="28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הפריון בשירותים נמוך בכל הענפים</a:t>
            </a:r>
            <a:endParaRPr lang="he-IL" sz="2800" b="1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1910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19</a:t>
            </a:fld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013" y="2294845"/>
            <a:ext cx="7924800" cy="3703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61967" y="3838886"/>
            <a:ext cx="1268627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400" dirty="0" smtClean="0">
                <a:solidFill>
                  <a:srgbClr val="C00000"/>
                </a:solidFill>
              </a:rPr>
              <a:t>פער ממוצע</a:t>
            </a:r>
            <a:endParaRPr lang="he-IL" sz="14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877300" y="6566234"/>
            <a:ext cx="31908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100" dirty="0" smtClean="0"/>
              <a:t>מקור: </a:t>
            </a:r>
            <a:r>
              <a:rPr lang="en-US" sz="1100" dirty="0" smtClean="0"/>
              <a:t>OECD</a:t>
            </a:r>
            <a:r>
              <a:rPr lang="he-IL" sz="1100" dirty="0" smtClean="0"/>
              <a:t> ועיבודי מכון אהרן</a:t>
            </a:r>
            <a:endParaRPr lang="en-US" sz="1100" dirty="0"/>
          </a:p>
        </p:txBody>
      </p:sp>
      <p:sp>
        <p:nvSpPr>
          <p:cNvPr id="7" name="כותרת 1"/>
          <p:cNvSpPr txBox="1">
            <a:spLocks/>
          </p:cNvSpPr>
          <p:nvPr/>
        </p:nvSpPr>
        <p:spPr>
          <a:xfrm>
            <a:off x="905933" y="400931"/>
            <a:ext cx="10515600" cy="7262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he-IL" sz="28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ההון </a:t>
            </a:r>
            <a:r>
              <a:rPr lang="he-IL" sz="28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האנושי נמוך בכל הענפים</a:t>
            </a:r>
          </a:p>
          <a:p>
            <a:pPr algn="r" rtl="1"/>
            <a:r>
              <a:rPr lang="he-IL" sz="20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פער ממוצע של 2.2 סטיות תקן</a:t>
            </a:r>
            <a:endParaRPr lang="he-IL" sz="2000" b="1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9024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20</a:t>
            </a:fld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563" y="1829481"/>
            <a:ext cx="8541082" cy="3991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982200" y="4448486"/>
            <a:ext cx="1268627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1400" dirty="0" smtClean="0">
                <a:solidFill>
                  <a:srgbClr val="C00000"/>
                </a:solidFill>
              </a:rPr>
              <a:t>תרומה ממוצע</a:t>
            </a:r>
            <a:r>
              <a:rPr lang="he-IL" sz="1400" dirty="0">
                <a:solidFill>
                  <a:srgbClr val="C00000"/>
                </a:solidFill>
              </a:rPr>
              <a:t>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77300" y="6566234"/>
            <a:ext cx="31908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100" dirty="0" smtClean="0"/>
              <a:t>מקור: </a:t>
            </a:r>
            <a:r>
              <a:rPr lang="en-US" sz="1100" dirty="0" smtClean="0"/>
              <a:t>OECD</a:t>
            </a:r>
            <a:r>
              <a:rPr lang="he-IL" sz="1100" dirty="0" smtClean="0"/>
              <a:t> ועיבודי מכון אהרן</a:t>
            </a:r>
            <a:endParaRPr lang="en-US" sz="1100" dirty="0"/>
          </a:p>
        </p:txBody>
      </p:sp>
      <p:sp>
        <p:nvSpPr>
          <p:cNvPr id="9" name="כותרת 1"/>
          <p:cNvSpPr txBox="1">
            <a:spLocks/>
          </p:cNvSpPr>
          <p:nvPr/>
        </p:nvSpPr>
        <p:spPr>
          <a:xfrm>
            <a:off x="905933" y="491461"/>
            <a:ext cx="10515600" cy="7262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he-IL" sz="28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תרומת ההון האנושי לפער הפריון הענפי</a:t>
            </a:r>
            <a:endParaRPr lang="he-IL" sz="2800" b="1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03941" y="5991903"/>
            <a:ext cx="1262742" cy="2752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dirty="0" smtClean="0">
                <a:hlinkClick r:id="rId3" action="ppaction://hlinksldjump"/>
              </a:rPr>
              <a:t>למודל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30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21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662" y="1703841"/>
            <a:ext cx="8077200" cy="40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877298" y="6056875"/>
            <a:ext cx="31908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100" dirty="0" smtClean="0"/>
              <a:t>מקור: הלמ"ס, </a:t>
            </a:r>
            <a:r>
              <a:rPr lang="en-US" sz="1100" dirty="0" smtClean="0"/>
              <a:t> OECD</a:t>
            </a:r>
            <a:r>
              <a:rPr lang="he-IL" sz="1100" dirty="0" smtClean="0"/>
              <a:t> ומרכז הנתונים של מכון אהרן</a:t>
            </a:r>
            <a:endParaRPr lang="en-US" sz="1100" dirty="0" smtClean="0"/>
          </a:p>
          <a:p>
            <a:pPr algn="r" rtl="1"/>
            <a:r>
              <a:rPr lang="en-US" sz="1100" dirty="0">
                <a:hlinkClick r:id="rId3"/>
              </a:rPr>
              <a:t>https://</a:t>
            </a:r>
            <a:r>
              <a:rPr lang="en-US" sz="1100" dirty="0" smtClean="0">
                <a:hlinkClick r:id="rId3"/>
              </a:rPr>
              <a:t>aaron-economics.shinyapps.io/Sectors</a:t>
            </a:r>
            <a:endParaRPr lang="en-US" sz="1100" dirty="0"/>
          </a:p>
        </p:txBody>
      </p:sp>
      <p:sp>
        <p:nvSpPr>
          <p:cNvPr id="8" name="כותרת 1"/>
          <p:cNvSpPr txBox="1">
            <a:spLocks/>
          </p:cNvSpPr>
          <p:nvPr/>
        </p:nvSpPr>
        <p:spPr>
          <a:xfrm>
            <a:off x="905933" y="491461"/>
            <a:ext cx="10515600" cy="7262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he-IL" sz="28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רמת ההון נמוכה ב(כמעט) כל הענפים</a:t>
            </a:r>
            <a:endParaRPr lang="he-IL" sz="2800" b="1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4663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22</a:t>
            </a:fld>
            <a:endParaRPr lang="en-US" dirty="0"/>
          </a:p>
        </p:txBody>
      </p:sp>
      <p:sp>
        <p:nvSpPr>
          <p:cNvPr id="3" name="Oval 2"/>
          <p:cNvSpPr/>
          <p:nvPr/>
        </p:nvSpPr>
        <p:spPr>
          <a:xfrm rot="1220422">
            <a:off x="6130181" y="3540539"/>
            <a:ext cx="4082602" cy="1155437"/>
          </a:xfrm>
          <a:prstGeom prst="ellipse">
            <a:avLst/>
          </a:prstGeom>
          <a:noFill/>
          <a:ln w="222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03809" y="5797903"/>
            <a:ext cx="87962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dirty="0" smtClean="0"/>
              <a:t>הירידה הגדולה ביותר בסחר בינלאומי כשיעור מהתוצר מקרב מדינות ה-</a:t>
            </a:r>
            <a:r>
              <a:rPr lang="en-US" dirty="0" smtClean="0"/>
              <a:t>OECD</a:t>
            </a:r>
            <a:r>
              <a:rPr lang="he-IL" dirty="0" smtClean="0"/>
              <a:t> מאז המשבר </a:t>
            </a:r>
          </a:p>
          <a:p>
            <a:pPr algn="r" rtl="1"/>
            <a:r>
              <a:rPr lang="he-IL" dirty="0"/>
              <a:t>חלק </a:t>
            </a:r>
            <a:r>
              <a:rPr lang="he-IL" dirty="0" smtClean="0"/>
              <a:t>משמעותי מהבעיה: לא </a:t>
            </a:r>
            <a:r>
              <a:rPr lang="he-IL" dirty="0"/>
              <a:t>מייבאים מספיק, למרות התחזקות השקל</a:t>
            </a:r>
            <a:endParaRPr lang="en-US" dirty="0"/>
          </a:p>
          <a:p>
            <a:pPr algn="r" rtl="1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472438" y="5854268"/>
            <a:ext cx="1262742" cy="2752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dirty="0" smtClean="0">
                <a:hlinkClick r:id="rId2" action="ppaction://hlinksldjump"/>
              </a:rPr>
              <a:t>לגרף המלא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877300" y="6566234"/>
            <a:ext cx="31908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100" dirty="0" smtClean="0"/>
              <a:t>מקור: הבנק העולמי ועיבודי מכון אהרן</a:t>
            </a:r>
            <a:endParaRPr lang="en-US" sz="1100" dirty="0"/>
          </a:p>
        </p:txBody>
      </p:sp>
      <p:sp>
        <p:nvSpPr>
          <p:cNvPr id="10" name="כותרת 1"/>
          <p:cNvSpPr txBox="1">
            <a:spLocks/>
          </p:cNvSpPr>
          <p:nvPr/>
        </p:nvSpPr>
        <p:spPr>
          <a:xfrm>
            <a:off x="905933" y="491461"/>
            <a:ext cx="10515600" cy="7262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he-IL" sz="28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ישראל – משק קטן ופתוח?</a:t>
            </a:r>
            <a:endParaRPr lang="he-IL" sz="2800" b="1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11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853383"/>
              </p:ext>
            </p:extLst>
          </p:nvPr>
        </p:nvGraphicFramePr>
        <p:xfrm>
          <a:off x="1984822" y="1571815"/>
          <a:ext cx="7854122" cy="3804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4830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23</a:t>
            </a:fld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/>
          </p:nvPr>
        </p:nvGraphicFramePr>
        <p:xfrm>
          <a:off x="1442435" y="2017656"/>
          <a:ext cx="9195514" cy="3764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877300" y="6566234"/>
            <a:ext cx="31908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100" dirty="0" smtClean="0"/>
              <a:t>מקור: הבנק העולמי ועיבודי מכון אהרן</a:t>
            </a:r>
            <a:endParaRPr lang="en-US" sz="1100" dirty="0"/>
          </a:p>
        </p:txBody>
      </p:sp>
      <p:sp>
        <p:nvSpPr>
          <p:cNvPr id="8" name="כותרת 1"/>
          <p:cNvSpPr txBox="1">
            <a:spLocks/>
          </p:cNvSpPr>
          <p:nvPr/>
        </p:nvSpPr>
        <p:spPr>
          <a:xfrm>
            <a:off x="905933" y="437143"/>
            <a:ext cx="10515600" cy="7262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he-IL" sz="28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שיעור היבוא מהנמוכים ב </a:t>
            </a:r>
            <a:r>
              <a:rPr lang="en-US" sz="28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OECD</a:t>
            </a:r>
            <a:endParaRPr lang="he-IL" sz="2800" b="1" dirty="0" smtClean="0"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algn="r" rtl="1"/>
            <a:r>
              <a:rPr lang="he-IL" sz="20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פגיעה בפריון וביוקר המחיה</a:t>
            </a:r>
            <a:endParaRPr lang="he-IL" sz="2000" b="1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9872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941" y="1578634"/>
            <a:ext cx="11658602" cy="5106838"/>
          </a:xfrm>
        </p:spPr>
        <p:txBody>
          <a:bodyPr>
            <a:normAutofit/>
          </a:bodyPr>
          <a:lstStyle/>
          <a:p>
            <a:pPr algn="r" rtl="1"/>
            <a:r>
              <a:rPr lang="he-IL" dirty="0" smtClean="0"/>
              <a:t>מקום ישראל במדד </a:t>
            </a:r>
            <a:r>
              <a:rPr lang="en-US" dirty="0" smtClean="0"/>
              <a:t>Doing Business</a:t>
            </a:r>
            <a:r>
              <a:rPr lang="he-IL" dirty="0" smtClean="0"/>
              <a:t> 2019 בקטגוריית סחר בינלאומי:</a:t>
            </a:r>
            <a:r>
              <a:rPr lang="en-US" dirty="0" smtClean="0"/>
              <a:t> </a:t>
            </a:r>
            <a:r>
              <a:rPr lang="he-IL" dirty="0" smtClean="0"/>
              <a:t>64</a:t>
            </a:r>
          </a:p>
          <a:p>
            <a:pPr algn="r" rtl="1"/>
            <a:endParaRPr lang="he-IL" dirty="0" smtClean="0"/>
          </a:p>
          <a:p>
            <a:pPr marL="0" indent="0" algn="r" rtl="1">
              <a:buNone/>
            </a:pPr>
            <a:r>
              <a:rPr lang="he-IL" dirty="0" smtClean="0"/>
              <a:t>מתוך פירוט תהליכי היבוא, בהשוואה מול המדינות המובילות (אתר </a:t>
            </a:r>
            <a:r>
              <a:rPr lang="en-US" dirty="0" smtClean="0"/>
              <a:t>DB</a:t>
            </a:r>
            <a:r>
              <a:rPr lang="he-IL" dirty="0" smtClean="0"/>
              <a:t>):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24</a:t>
            </a:fld>
            <a:endParaRPr lang="en-US" dirty="0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379" y="3341731"/>
            <a:ext cx="9991725" cy="2876550"/>
          </a:xfrm>
          <a:prstGeom prst="rect">
            <a:avLst/>
          </a:prstGeom>
        </p:spPr>
      </p:pic>
      <p:sp>
        <p:nvSpPr>
          <p:cNvPr id="7" name="אליפסה 6"/>
          <p:cNvSpPr/>
          <p:nvPr/>
        </p:nvSpPr>
        <p:spPr>
          <a:xfrm>
            <a:off x="6096000" y="3957409"/>
            <a:ext cx="2718486" cy="469557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אליפסה 7"/>
          <p:cNvSpPr/>
          <p:nvPr/>
        </p:nvSpPr>
        <p:spPr>
          <a:xfrm>
            <a:off x="6096000" y="4427981"/>
            <a:ext cx="2718486" cy="469557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אליפסה 8"/>
          <p:cNvSpPr/>
          <p:nvPr/>
        </p:nvSpPr>
        <p:spPr>
          <a:xfrm>
            <a:off x="6096000" y="4869068"/>
            <a:ext cx="2718486" cy="469557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אליפסה 9"/>
          <p:cNvSpPr/>
          <p:nvPr/>
        </p:nvSpPr>
        <p:spPr>
          <a:xfrm>
            <a:off x="6096000" y="5369498"/>
            <a:ext cx="2718486" cy="469557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כותרת 1"/>
          <p:cNvSpPr txBox="1">
            <a:spLocks/>
          </p:cNvSpPr>
          <p:nvPr/>
        </p:nvSpPr>
        <p:spPr>
          <a:xfrm>
            <a:off x="905933" y="491461"/>
            <a:ext cx="10515600" cy="7262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he-IL" sz="28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בירוקרטיה מכבידה במיוחד בתהליכי היבוא</a:t>
            </a:r>
            <a:endParaRPr lang="he-IL" sz="2800" b="1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57905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8" grpId="0" animBg="1"/>
      <p:bldP spid="9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941" y="1578634"/>
            <a:ext cx="11658602" cy="5106838"/>
          </a:xfrm>
        </p:spPr>
        <p:txBody>
          <a:bodyPr>
            <a:normAutofit/>
          </a:bodyPr>
          <a:lstStyle/>
          <a:p>
            <a:pPr algn="r" rtl="1"/>
            <a:r>
              <a:rPr lang="he-IL" dirty="0" smtClean="0"/>
              <a:t>האם </a:t>
            </a:r>
            <a:r>
              <a:rPr lang="he-IL" dirty="0"/>
              <a:t>הסיבות לפריון הנמוך שונות וייחודיות בכל ענף או שקיימות סיבות אחידות לפריון הנמוך בכלל המשק? </a:t>
            </a:r>
            <a:endParaRPr lang="he-IL" dirty="0" smtClean="0"/>
          </a:p>
          <a:p>
            <a:pPr algn="r" rtl="1"/>
            <a:r>
              <a:rPr lang="he-IL" dirty="0"/>
              <a:t>מהי תרומת איכות כח האדם והבירוקרטיה לפער </a:t>
            </a:r>
            <a:r>
              <a:rPr lang="he-IL" dirty="0" smtClean="0"/>
              <a:t>הפריון בכל ענף?</a:t>
            </a:r>
          </a:p>
          <a:p>
            <a:pPr algn="r" rtl="1"/>
            <a:r>
              <a:rPr lang="he-IL" dirty="0"/>
              <a:t>מדוע רמת </a:t>
            </a:r>
            <a:r>
              <a:rPr lang="he-IL" dirty="0" smtClean="0"/>
              <a:t>ההשקעות וההון </a:t>
            </a:r>
            <a:r>
              <a:rPr lang="he-IL" dirty="0"/>
              <a:t>במגזר הפרטי נמוכה?</a:t>
            </a:r>
            <a:endParaRPr lang="en-US" dirty="0"/>
          </a:p>
          <a:p>
            <a:pPr algn="r" rtl="1"/>
            <a:r>
              <a:rPr lang="he-IL" dirty="0" smtClean="0"/>
              <a:t>כיצד </a:t>
            </a:r>
            <a:r>
              <a:rPr lang="he-IL" dirty="0"/>
              <a:t>תרמה הירידה בפתיחות של ישראל לסחר בינלאומי לפער הפריון וליוקר המחייה?</a:t>
            </a:r>
            <a:endParaRPr lang="en-US" dirty="0"/>
          </a:p>
          <a:p>
            <a:pPr algn="r" rtl="1"/>
            <a:r>
              <a:rPr lang="he-IL" dirty="0" smtClean="0"/>
              <a:t>מהי </a:t>
            </a:r>
            <a:r>
              <a:rPr lang="he-IL" dirty="0"/>
              <a:t>תרומת המיסוי הדיפרנציאלי בין ענפי המשק לפער הפריון בענפי המסחר והשירותים</a:t>
            </a:r>
            <a:r>
              <a:rPr lang="he-IL" dirty="0" smtClean="0"/>
              <a:t>?</a:t>
            </a:r>
          </a:p>
          <a:p>
            <a:pPr algn="r" rtl="1"/>
            <a:r>
              <a:rPr lang="he-IL" dirty="0" smtClean="0"/>
              <a:t>האם לתת יעדים כמותיים ואילו?</a:t>
            </a:r>
            <a:endParaRPr lang="en-US" dirty="0"/>
          </a:p>
          <a:p>
            <a:pPr algn="r" rtl="1"/>
            <a:endParaRPr lang="en-US" dirty="0" smtClean="0"/>
          </a:p>
          <a:p>
            <a:pPr marL="0" indent="0" algn="r" rtl="1">
              <a:buNone/>
            </a:pPr>
            <a:endParaRPr lang="he-IL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25</a:t>
            </a:fld>
            <a:endParaRPr lang="en-US" dirty="0"/>
          </a:p>
        </p:txBody>
      </p:sp>
      <p:sp>
        <p:nvSpPr>
          <p:cNvPr id="6" name="כותרת 1"/>
          <p:cNvSpPr txBox="1">
            <a:spLocks/>
          </p:cNvSpPr>
          <p:nvPr/>
        </p:nvSpPr>
        <p:spPr>
          <a:xfrm>
            <a:off x="905933" y="491461"/>
            <a:ext cx="10515600" cy="7262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he-IL" sz="28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שאלות מרכזיות לדיון</a:t>
            </a:r>
            <a:endParaRPr lang="he-IL" sz="2800" b="1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5131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2398" y="2547010"/>
            <a:ext cx="10515600" cy="1325563"/>
          </a:xfrm>
        </p:spPr>
        <p:txBody>
          <a:bodyPr/>
          <a:lstStyle/>
          <a:p>
            <a:pPr algn="ctr" rtl="1"/>
            <a:r>
              <a:rPr lang="he-IL" dirty="0" smtClean="0"/>
              <a:t>תודה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81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27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26336" y="1136580"/>
            <a:ext cx="11253363" cy="1636654"/>
          </a:xfrm>
        </p:spPr>
        <p:txBody>
          <a:bodyPr>
            <a:normAutofit/>
          </a:bodyPr>
          <a:lstStyle/>
          <a:p>
            <a:pPr algn="r" rtl="1"/>
            <a:r>
              <a:rPr lang="he-IL" sz="2400" dirty="0" smtClean="0"/>
              <a:t>ממוצע ה-</a:t>
            </a:r>
            <a:r>
              <a:rPr lang="en-US" sz="2400" dirty="0" smtClean="0"/>
              <a:t>OECD</a:t>
            </a:r>
            <a:r>
              <a:rPr lang="he-IL" sz="2400" dirty="0" smtClean="0"/>
              <a:t> איננו היעד הנכון לשאוף אליו</a:t>
            </a:r>
            <a:endParaRPr lang="he-IL" sz="2400" dirty="0"/>
          </a:p>
          <a:p>
            <a:pPr lvl="1" algn="r" rtl="1"/>
            <a:r>
              <a:rPr lang="he-IL" sz="2000" dirty="0" smtClean="0"/>
              <a:t>כולל גם מדינות עניות, הכללתן לא צריכה להשפיע על המקום שישראל שואפת אליו</a:t>
            </a:r>
          </a:p>
          <a:p>
            <a:pPr algn="r" rtl="1"/>
            <a:r>
              <a:rPr lang="he-IL" sz="2400" dirty="0"/>
              <a:t>מדינות הסמן </a:t>
            </a:r>
            <a:r>
              <a:rPr lang="he-IL" sz="2400" dirty="0" smtClean="0"/>
              <a:t>(</a:t>
            </a:r>
            <a:r>
              <a:rPr lang="en-US" sz="2400" dirty="0" smtClean="0"/>
              <a:t>Benchmark</a:t>
            </a:r>
            <a:r>
              <a:rPr lang="he-IL" sz="2400" dirty="0" smtClean="0"/>
              <a:t>) </a:t>
            </a:r>
            <a:r>
              <a:rPr lang="he-IL" sz="2400" dirty="0"/>
              <a:t>– אוסטריה</a:t>
            </a:r>
            <a:r>
              <a:rPr lang="he-IL" sz="2400" dirty="0" smtClean="0"/>
              <a:t>, דנמרק</a:t>
            </a:r>
            <a:r>
              <a:rPr lang="he-IL" sz="2400" dirty="0"/>
              <a:t>, פינלנד, שוודיה </a:t>
            </a:r>
            <a:r>
              <a:rPr lang="he-IL" sz="2400" dirty="0" smtClean="0"/>
              <a:t>והולנד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77300" y="6566234"/>
            <a:ext cx="31908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100" dirty="0" smtClean="0"/>
              <a:t>מקור: </a:t>
            </a:r>
            <a:r>
              <a:rPr lang="en-US" sz="1100" dirty="0" smtClean="0"/>
              <a:t> OECD</a:t>
            </a:r>
            <a:r>
              <a:rPr lang="he-IL" sz="1100" dirty="0" smtClean="0"/>
              <a:t>ועיבודי מכון אהרן</a:t>
            </a:r>
            <a:endParaRPr lang="en-US" sz="11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486" y="2697892"/>
            <a:ext cx="8983662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8444204" y="3367592"/>
            <a:ext cx="368995" cy="2318657"/>
          </a:xfrm>
          <a:prstGeom prst="ellipse">
            <a:avLst/>
          </a:prstGeom>
          <a:noFill/>
          <a:ln w="25400">
            <a:solidFill>
              <a:srgbClr val="075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כותרת 1"/>
          <p:cNvSpPr txBox="1">
            <a:spLocks/>
          </p:cNvSpPr>
          <p:nvPr/>
        </p:nvSpPr>
        <p:spPr>
          <a:xfrm>
            <a:off x="905933" y="491461"/>
            <a:ext cx="10515600" cy="7262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he-IL" sz="28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למי אנחנו רוצים להידמות?</a:t>
            </a:r>
            <a:endParaRPr lang="he-IL" sz="2800" b="1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3293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297045"/>
                <a:ext cx="11734800" cy="5062811"/>
              </a:xfrm>
            </p:spPr>
            <p:txBody>
              <a:bodyPr>
                <a:normAutofit fontScale="92500"/>
              </a:bodyPr>
              <a:lstStyle/>
              <a:p>
                <a:pPr algn="r" rtl="1"/>
                <a:r>
                  <a:rPr lang="he-IL" dirty="0" smtClean="0"/>
                  <a:t>כיצד </a:t>
                </a:r>
                <a:r>
                  <a:rPr lang="he-IL" dirty="0"/>
                  <a:t>ההון </a:t>
                </a:r>
                <a:r>
                  <a:rPr lang="he-IL" dirty="0" smtClean="0"/>
                  <a:t>האנושי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𝐻</m:t>
                    </m:r>
                  </m:oMath>
                </a14:m>
                <a:r>
                  <a:rPr lang="he-IL" dirty="0" smtClean="0"/>
                  <a:t>), </a:t>
                </a:r>
                <a:r>
                  <a:rPr lang="he-IL" dirty="0"/>
                  <a:t>עלות ההון </a:t>
                </a:r>
                <a:r>
                  <a:rPr lang="he-IL" dirty="0" smtClean="0"/>
                  <a:t>למגזר הפרטי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𝑟</m:t>
                    </m:r>
                  </m:oMath>
                </a14:m>
                <a:r>
                  <a:rPr lang="he-IL" dirty="0" smtClean="0"/>
                  <a:t>) וההון הציבורי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𝐺</m:t>
                    </m:r>
                  </m:oMath>
                </a14:m>
                <a:r>
                  <a:rPr lang="he-IL" dirty="0" smtClean="0"/>
                  <a:t>) משפיעים על </a:t>
                </a:r>
                <a:r>
                  <a:rPr lang="he-IL" dirty="0"/>
                  <a:t>הפריון </a:t>
                </a:r>
                <a:endParaRPr lang="he-IL" dirty="0" smtClean="0"/>
              </a:p>
              <a:p>
                <a:pPr algn="r" rtl="1"/>
                <a:r>
                  <a:rPr lang="he-IL" dirty="0" smtClean="0"/>
                  <a:t>נניח פונקציית ייצור עם 4 גורמי ייצור:</a:t>
                </a:r>
              </a:p>
              <a:p>
                <a:pPr algn="r" rtl="1"/>
                <a:endParaRPr lang="he-IL" dirty="0"/>
              </a:p>
              <a:p>
                <a:pPr algn="r" rtl="1"/>
                <a:endParaRPr lang="he-IL" dirty="0" smtClean="0"/>
              </a:p>
              <a:p>
                <a:pPr lvl="1" algn="r" rtl="1"/>
                <a:r>
                  <a:rPr lang="he-IL" dirty="0" smtClean="0"/>
                  <a:t>רמת ההון במגזר הפרטי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𝐾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pPr lvl="1" algn="r" rtl="1"/>
                <a:r>
                  <a:rPr lang="he-IL" dirty="0" smtClean="0"/>
                  <a:t>מספר שעות העבודה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𝐿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pPr lvl="1" algn="r" rtl="1"/>
                <a:r>
                  <a:rPr lang="he-IL" dirty="0" smtClean="0"/>
                  <a:t>רמת ההון האנושי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𝐻</m:t>
                    </m:r>
                  </m:oMath>
                </a14:m>
                <a:r>
                  <a:rPr lang="he-IL" dirty="0" smtClean="0"/>
                  <a:t>)</a:t>
                </a:r>
                <a:endParaRPr lang="en-US" dirty="0" smtClean="0"/>
              </a:p>
              <a:p>
                <a:pPr lvl="1" algn="r" rtl="1"/>
                <a:r>
                  <a:rPr lang="he-IL" dirty="0"/>
                  <a:t>רמת ההון הציבורי לנפש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𝐺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𝑁</m:t>
                        </m:r>
                      </m:den>
                    </m:f>
                  </m:oMath>
                </a14:m>
                <a:r>
                  <a:rPr lang="he-IL" dirty="0"/>
                  <a:t>)</a:t>
                </a:r>
              </a:p>
              <a:p>
                <a:pPr lvl="1" algn="r" rtl="1"/>
                <a:r>
                  <a:rPr lang="he-IL" dirty="0" smtClean="0"/>
                  <a:t>השארית - הפריון הכולל (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𝐴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pPr lvl="1" algn="r" rtl="1"/>
                <a:endParaRPr lang="he-IL" dirty="0" smtClean="0"/>
              </a:p>
              <a:p>
                <a:pPr lvl="1" algn="r" rtl="1"/>
                <a:r>
                  <a:rPr lang="he-IL" dirty="0" smtClean="0"/>
                  <a:t>מקדמי ההון וההון הציבורי לפי המקובל בספרות, </a:t>
                </a:r>
                <a14:m>
                  <m:oMath xmlns:m="http://schemas.openxmlformats.org/officeDocument/2006/math">
                    <m:r>
                      <a:rPr lang="he-IL" i="1" smtClean="0">
                        <a:latin typeface="Cambria Math"/>
                        <a:ea typeface="Cambria Math"/>
                      </a:rPr>
                      <m:t>𝛼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3</m:t>
                    </m:r>
                  </m:oMath>
                </a14:m>
                <a:r>
                  <a:rPr lang="he-IL" dirty="0" smtClean="0"/>
                  <a:t> , מקדם הון ציבורי שמרני מאד (</a:t>
                </a:r>
                <a14:m>
                  <m:oMath xmlns:m="http://schemas.openxmlformats.org/officeDocument/2006/math">
                    <m:r>
                      <a:rPr lang="he-IL" i="1">
                        <a:latin typeface="Cambria Math"/>
                        <a:ea typeface="Cambria Math"/>
                      </a:rPr>
                      <m:t>𝛽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0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.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1</m:t>
                    </m:r>
                  </m:oMath>
                </a14:m>
                <a:r>
                  <a:rPr lang="he-IL" dirty="0" smtClean="0"/>
                  <a:t>)</a:t>
                </a:r>
              </a:p>
              <a:p>
                <a:pPr lvl="1" algn="r" rtl="1"/>
                <a:r>
                  <a:rPr lang="he-IL" dirty="0" smtClean="0"/>
                  <a:t>ניתן לחשב את תרומת כל גורם ייצור לפער הפריון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97045"/>
                <a:ext cx="11734800" cy="5062811"/>
              </a:xfrm>
              <a:blipFill rotWithShape="1">
                <a:blip r:embed="rId3"/>
                <a:stretch>
                  <a:fillRect l="-1662" t="-1928" r="-831" b="-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28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52425" y="2376190"/>
            <a:ext cx="581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(1)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852000" y="2088000"/>
                <a:ext cx="4140000" cy="144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500" i="1">
                          <a:latin typeface="Cambria Math"/>
                        </a:rPr>
                        <m:t>𝑌</m:t>
                      </m:r>
                      <m:r>
                        <a:rPr lang="en-US" sz="2500" i="1">
                          <a:latin typeface="Cambria Math"/>
                        </a:rPr>
                        <m:t>=</m:t>
                      </m:r>
                      <m:r>
                        <a:rPr lang="en-US" sz="25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25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5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5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500" i="1">
                                      <a:latin typeface="Cambria Math"/>
                                    </a:rPr>
                                    <m:t>𝐺</m:t>
                                  </m:r>
                                </m:num>
                                <m:den>
                                  <m:r>
                                    <a:rPr lang="en-US" sz="2500" i="1">
                                      <a:latin typeface="Cambria Math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500" i="1">
                              <a:latin typeface="Cambria Math"/>
                            </a:rPr>
                            <m:t>𝛽</m:t>
                          </m:r>
                        </m:sup>
                      </m:sSup>
                      <m:sSup>
                        <m:sSupPr>
                          <m:ctrlPr>
                            <a:rPr lang="en-US" sz="25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500" i="1">
                              <a:latin typeface="Cambria Math"/>
                            </a:rPr>
                            <m:t>𝐾</m:t>
                          </m:r>
                        </m:e>
                        <m:sup>
                          <m:r>
                            <a:rPr lang="en-US" sz="2500" i="1">
                              <a:latin typeface="Cambria Math"/>
                            </a:rPr>
                            <m:t>𝛼</m:t>
                          </m:r>
                        </m:sup>
                      </m:sSup>
                      <m:sSup>
                        <m:sSupPr>
                          <m:ctrlPr>
                            <a:rPr lang="en-US" sz="25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5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500" i="1">
                                  <a:latin typeface="Cambria Math"/>
                                </a:rPr>
                                <m:t>𝐻𝐿</m:t>
                              </m:r>
                            </m:e>
                          </m:d>
                        </m:e>
                        <m:sup>
                          <m:d>
                            <m:dPr>
                              <m:ctrlPr>
                                <a:rPr lang="en-US" sz="25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500" i="1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5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500" i="1">
                                  <a:latin typeface="Cambria Math"/>
                                </a:rPr>
                                <m:t>𝛼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he-IL" sz="2500" dirty="0"/>
              </a:p>
              <a:p>
                <a:endParaRPr lang="en-US" sz="25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000" y="2088000"/>
                <a:ext cx="4140000" cy="144000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3636335" y="2141165"/>
            <a:ext cx="4210493" cy="10911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852000" y="2088000"/>
                <a:ext cx="4140000" cy="144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500" i="1">
                          <a:latin typeface="Cambria Math"/>
                        </a:rPr>
                        <m:t>𝑌</m:t>
                      </m:r>
                      <m:r>
                        <a:rPr lang="en-US" sz="2500" i="1">
                          <a:latin typeface="Cambria Math"/>
                        </a:rPr>
                        <m:t>=</m:t>
                      </m:r>
                      <m:r>
                        <a:rPr lang="en-US" sz="25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25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5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5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500" i="1">
                                      <a:latin typeface="Cambria Math"/>
                                    </a:rPr>
                                    <m:t>𝐺</m:t>
                                  </m:r>
                                </m:num>
                                <m:den>
                                  <m:r>
                                    <a:rPr lang="en-US" sz="2500" i="1">
                                      <a:latin typeface="Cambria Math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500" i="1">
                              <a:latin typeface="Cambria Math"/>
                            </a:rPr>
                            <m:t>𝛽</m:t>
                          </m:r>
                        </m:sup>
                      </m:sSup>
                      <m:sSup>
                        <m:sSupPr>
                          <m:ctrlPr>
                            <a:rPr lang="en-US" sz="2500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500" i="1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𝐾</m:t>
                          </m:r>
                        </m:e>
                        <m:sup>
                          <m:r>
                            <a:rPr lang="en-US" sz="25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𝛼</m:t>
                          </m:r>
                        </m:sup>
                      </m:sSup>
                      <m:sSup>
                        <m:sSupPr>
                          <m:ctrlPr>
                            <a:rPr lang="en-US" sz="25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5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500" i="1">
                                  <a:latin typeface="Cambria Math"/>
                                </a:rPr>
                                <m:t>𝐻𝐿</m:t>
                              </m:r>
                            </m:e>
                          </m:d>
                        </m:e>
                        <m:sup>
                          <m:d>
                            <m:dPr>
                              <m:ctrlPr>
                                <a:rPr lang="en-US" sz="25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500" i="1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5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500" i="1">
                                  <a:latin typeface="Cambria Math"/>
                                </a:rPr>
                                <m:t>𝛼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he-IL" sz="2500" dirty="0"/>
              </a:p>
              <a:p>
                <a:endParaRPr lang="en-US" sz="25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000" y="2088000"/>
                <a:ext cx="4140000" cy="144000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3636000" y="2142000"/>
            <a:ext cx="4210493" cy="10911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852000" y="2088000"/>
                <a:ext cx="4140000" cy="144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500" i="1">
                          <a:latin typeface="Cambria Math"/>
                        </a:rPr>
                        <m:t>𝑌</m:t>
                      </m:r>
                      <m:r>
                        <a:rPr lang="en-US" sz="2500" i="1">
                          <a:latin typeface="Cambria Math"/>
                        </a:rPr>
                        <m:t>=</m:t>
                      </m:r>
                      <m:r>
                        <a:rPr lang="en-US" sz="25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25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5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5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500" i="1">
                                      <a:latin typeface="Cambria Math"/>
                                    </a:rPr>
                                    <m:t>𝐺</m:t>
                                  </m:r>
                                </m:num>
                                <m:den>
                                  <m:r>
                                    <a:rPr lang="en-US" sz="2500" i="1">
                                      <a:latin typeface="Cambria Math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500" i="1">
                              <a:latin typeface="Cambria Math"/>
                            </a:rPr>
                            <m:t>𝛽</m:t>
                          </m:r>
                        </m:sup>
                      </m:sSup>
                      <m:sSup>
                        <m:sSupPr>
                          <m:ctrlPr>
                            <a:rPr lang="en-US" sz="25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5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𝐾</m:t>
                          </m:r>
                        </m:e>
                        <m:sup>
                          <m:r>
                            <a:rPr lang="en-US" sz="25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𝛼</m:t>
                          </m:r>
                        </m:sup>
                      </m:sSup>
                      <m:sSup>
                        <m:sSupPr>
                          <m:ctrlPr>
                            <a:rPr lang="en-US" sz="25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5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500" i="1">
                                  <a:latin typeface="Cambria Math"/>
                                </a:rPr>
                                <m:t>𝐻</m:t>
                              </m:r>
                              <m:r>
                                <a:rPr lang="en-US" sz="2500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𝐿</m:t>
                              </m:r>
                            </m:e>
                          </m:d>
                        </m:e>
                        <m:sup>
                          <m:d>
                            <m:dPr>
                              <m:ctrlPr>
                                <a:rPr lang="en-US" sz="25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500" i="1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5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500" i="1">
                                  <a:latin typeface="Cambria Math"/>
                                </a:rPr>
                                <m:t>𝛼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he-IL" sz="2500" dirty="0"/>
              </a:p>
              <a:p>
                <a:endParaRPr lang="en-US" sz="25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000" y="2088000"/>
                <a:ext cx="4140000" cy="144000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3636000" y="2142000"/>
            <a:ext cx="4210493" cy="10911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852000" y="2088000"/>
                <a:ext cx="4140000" cy="144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500" i="1">
                          <a:latin typeface="Cambria Math"/>
                        </a:rPr>
                        <m:t>𝑌</m:t>
                      </m:r>
                      <m:r>
                        <a:rPr lang="en-US" sz="2500" i="1">
                          <a:latin typeface="Cambria Math"/>
                        </a:rPr>
                        <m:t>=</m:t>
                      </m:r>
                      <m:r>
                        <a:rPr lang="en-US" sz="25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25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5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5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500" i="1">
                                      <a:latin typeface="Cambria Math"/>
                                    </a:rPr>
                                    <m:t>𝐺</m:t>
                                  </m:r>
                                </m:num>
                                <m:den>
                                  <m:r>
                                    <a:rPr lang="en-US" sz="2500" i="1">
                                      <a:latin typeface="Cambria Math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500" i="1">
                              <a:latin typeface="Cambria Math"/>
                            </a:rPr>
                            <m:t>𝛽</m:t>
                          </m:r>
                        </m:sup>
                      </m:sSup>
                      <m:sSup>
                        <m:sSupPr>
                          <m:ctrlPr>
                            <a:rPr lang="en-US" sz="25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5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𝐾</m:t>
                          </m:r>
                        </m:e>
                        <m:sup>
                          <m:r>
                            <a:rPr lang="en-US" sz="25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𝛼</m:t>
                          </m:r>
                        </m:sup>
                      </m:sSup>
                      <m:sSup>
                        <m:sSupPr>
                          <m:ctrlPr>
                            <a:rPr lang="en-US" sz="25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5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500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𝐻</m:t>
                              </m:r>
                              <m:r>
                                <a:rPr lang="en-US" sz="25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𝐿</m:t>
                              </m:r>
                            </m:e>
                          </m:d>
                        </m:e>
                        <m:sup>
                          <m:d>
                            <m:dPr>
                              <m:ctrlPr>
                                <a:rPr lang="en-US" sz="25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500" i="1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5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500" i="1">
                                  <a:latin typeface="Cambria Math"/>
                                </a:rPr>
                                <m:t>𝛼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he-IL" sz="2500" dirty="0"/>
              </a:p>
              <a:p>
                <a:endParaRPr lang="en-US" sz="25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000" y="2088000"/>
                <a:ext cx="4140000" cy="144000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3636000" y="2142000"/>
            <a:ext cx="4210493" cy="10911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852000" y="2088000"/>
                <a:ext cx="4140000" cy="144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500" i="1">
                          <a:latin typeface="Cambria Math"/>
                        </a:rPr>
                        <m:t>𝑌</m:t>
                      </m:r>
                      <m:r>
                        <a:rPr lang="en-US" sz="2500" i="1">
                          <a:latin typeface="Cambria Math"/>
                        </a:rPr>
                        <m:t>=</m:t>
                      </m:r>
                      <m:r>
                        <a:rPr lang="en-US" sz="25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25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5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500" i="1" smtClean="0">
                                      <a:solidFill>
                                        <a:srgbClr val="0000FF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500" i="1">
                                      <a:solidFill>
                                        <a:srgbClr val="0000FF"/>
                                      </a:solidFill>
                                      <a:latin typeface="Cambria Math"/>
                                    </a:rPr>
                                    <m:t>𝐺</m:t>
                                  </m:r>
                                </m:num>
                                <m:den>
                                  <m:r>
                                    <a:rPr lang="en-US" sz="2500" i="1">
                                      <a:solidFill>
                                        <a:srgbClr val="0000FF"/>
                                      </a:solidFill>
                                      <a:latin typeface="Cambria Math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500" i="1">
                              <a:latin typeface="Cambria Math"/>
                            </a:rPr>
                            <m:t>𝛽</m:t>
                          </m:r>
                        </m:sup>
                      </m:sSup>
                      <m:sSup>
                        <m:sSupPr>
                          <m:ctrlPr>
                            <a:rPr lang="en-US" sz="25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5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𝐾</m:t>
                          </m:r>
                        </m:e>
                        <m:sup>
                          <m:r>
                            <a:rPr lang="en-US" sz="25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𝛼</m:t>
                          </m:r>
                        </m:sup>
                      </m:sSup>
                      <m:sSup>
                        <m:sSupPr>
                          <m:ctrlPr>
                            <a:rPr lang="en-US" sz="25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5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5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𝐻𝐿</m:t>
                              </m:r>
                            </m:e>
                          </m:d>
                        </m:e>
                        <m:sup>
                          <m:d>
                            <m:dPr>
                              <m:ctrlPr>
                                <a:rPr lang="en-US" sz="25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500" i="1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5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500" i="1">
                                  <a:latin typeface="Cambria Math"/>
                                </a:rPr>
                                <m:t>𝛼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he-IL" sz="2500" dirty="0"/>
              </a:p>
              <a:p>
                <a:endParaRPr lang="en-US" sz="25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000" y="2088000"/>
                <a:ext cx="4140000" cy="144000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3636000" y="2142000"/>
            <a:ext cx="4210493" cy="10911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3852000" y="2088000"/>
                <a:ext cx="4140000" cy="144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500" i="1">
                          <a:latin typeface="Cambria Math"/>
                        </a:rPr>
                        <m:t>𝑌</m:t>
                      </m:r>
                      <m:r>
                        <a:rPr lang="en-US" sz="2500" i="1">
                          <a:latin typeface="Cambria Math"/>
                        </a:rPr>
                        <m:t>=</m:t>
                      </m:r>
                      <m:r>
                        <a:rPr lang="en-US" sz="2500" i="1" smtClean="0">
                          <a:solidFill>
                            <a:srgbClr val="0000FF"/>
                          </a:solidFill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25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5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50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5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𝐺</m:t>
                                  </m:r>
                                </m:num>
                                <m:den>
                                  <m:r>
                                    <a:rPr lang="en-US" sz="25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500" i="1">
                              <a:latin typeface="Cambria Math"/>
                            </a:rPr>
                            <m:t>𝛽</m:t>
                          </m:r>
                        </m:sup>
                      </m:sSup>
                      <m:sSup>
                        <m:sSupPr>
                          <m:ctrlPr>
                            <a:rPr lang="en-US" sz="25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5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𝐾</m:t>
                          </m:r>
                        </m:e>
                        <m:sup>
                          <m:r>
                            <a:rPr lang="en-US" sz="25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𝛼</m:t>
                          </m:r>
                        </m:sup>
                      </m:sSup>
                      <m:sSup>
                        <m:sSupPr>
                          <m:ctrlPr>
                            <a:rPr lang="en-US" sz="25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5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5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𝐻𝐿</m:t>
                              </m:r>
                            </m:e>
                          </m:d>
                        </m:e>
                        <m:sup>
                          <m:d>
                            <m:dPr>
                              <m:ctrlPr>
                                <a:rPr lang="en-US" sz="25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500" i="1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5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500" i="1">
                                  <a:latin typeface="Cambria Math"/>
                                </a:rPr>
                                <m:t>𝛼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he-IL" sz="2500" dirty="0"/>
              </a:p>
              <a:p>
                <a:endParaRPr lang="en-US" sz="25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000" y="2088000"/>
                <a:ext cx="4140000" cy="1440000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>
          <a:xfrm>
            <a:off x="3636000" y="2142000"/>
            <a:ext cx="4210493" cy="10911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852000" y="2088000"/>
                <a:ext cx="4140000" cy="144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500" i="1">
                          <a:latin typeface="Cambria Math"/>
                        </a:rPr>
                        <m:t>𝑌</m:t>
                      </m:r>
                      <m:r>
                        <a:rPr lang="en-US" sz="2500" i="1">
                          <a:latin typeface="Cambria Math"/>
                        </a:rPr>
                        <m:t>=</m:t>
                      </m:r>
                      <m:r>
                        <a:rPr lang="en-US" sz="250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25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5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50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5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𝐺</m:t>
                                  </m:r>
                                </m:num>
                                <m:den>
                                  <m:r>
                                    <a:rPr lang="en-US" sz="25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500" i="1">
                              <a:latin typeface="Cambria Math"/>
                            </a:rPr>
                            <m:t>𝛽</m:t>
                          </m:r>
                        </m:sup>
                      </m:sSup>
                      <m:sSup>
                        <m:sSupPr>
                          <m:ctrlPr>
                            <a:rPr lang="en-US" sz="25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5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𝐾</m:t>
                          </m:r>
                        </m:e>
                        <m:sup>
                          <m:r>
                            <a:rPr lang="en-US" sz="25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𝛼</m:t>
                          </m:r>
                        </m:sup>
                      </m:sSup>
                      <m:sSup>
                        <m:sSupPr>
                          <m:ctrlPr>
                            <a:rPr lang="en-US" sz="25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5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5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𝐻𝐿</m:t>
                              </m:r>
                            </m:e>
                          </m:d>
                        </m:e>
                        <m:sup>
                          <m:d>
                            <m:dPr>
                              <m:ctrlPr>
                                <a:rPr lang="en-US" sz="2500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500" i="1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sz="2500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500" i="1">
                                  <a:latin typeface="Cambria Math"/>
                                </a:rPr>
                                <m:t>𝛼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he-IL" sz="2500" dirty="0"/>
              </a:p>
              <a:p>
                <a:endParaRPr lang="en-US" sz="25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2000" y="2088000"/>
                <a:ext cx="4140000" cy="144000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כותרת 1"/>
          <p:cNvSpPr txBox="1">
            <a:spLocks/>
          </p:cNvSpPr>
          <p:nvPr/>
        </p:nvSpPr>
        <p:spPr>
          <a:xfrm>
            <a:off x="905933" y="491461"/>
            <a:ext cx="10515600" cy="7262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he-IL" sz="28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תרומת ההון האנושי לפער הפריון הענפי</a:t>
            </a:r>
            <a:endParaRPr lang="he-IL" sz="2800" b="1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74948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15" grpId="0"/>
      <p:bldP spid="10" grpId="0" animBg="1"/>
      <p:bldP spid="9" grpId="0"/>
      <p:bldP spid="14" grpId="0" animBg="1"/>
      <p:bldP spid="16" grpId="0"/>
      <p:bldP spid="13" grpId="0" animBg="1"/>
      <p:bldP spid="17" grpId="0"/>
      <p:bldP spid="12" grpId="0" animBg="1"/>
      <p:bldP spid="18" grpId="0"/>
      <p:bldP spid="11" grpId="0" animBg="1"/>
      <p:bldP spid="19" grpId="0"/>
      <p:bldP spid="20" grpId="0" animBg="1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297046"/>
                <a:ext cx="11734800" cy="4741804"/>
              </a:xfrm>
            </p:spPr>
            <p:txBody>
              <a:bodyPr>
                <a:normAutofit fontScale="92500"/>
              </a:bodyPr>
              <a:lstStyle/>
              <a:p>
                <a:pPr algn="r" rtl="1"/>
                <a:r>
                  <a:rPr lang="he-IL" dirty="0" smtClean="0"/>
                  <a:t>נציב </a:t>
                </a:r>
                <a:r>
                  <a:rPr lang="he-IL" dirty="0"/>
                  <a:t>במקום </a:t>
                </a:r>
                <a:r>
                  <a:rPr lang="he-IL" dirty="0" smtClean="0"/>
                  <a:t>ההון הפרטי לשעת עבודה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𝐾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𝐿</m:t>
                        </m:r>
                      </m:den>
                    </m:f>
                  </m:oMath>
                </a14:m>
                <a:r>
                  <a:rPr lang="he-IL" dirty="0" smtClean="0"/>
                  <a:t>), </a:t>
                </a:r>
                <a:r>
                  <a:rPr lang="he-IL" dirty="0"/>
                  <a:t>את </a:t>
                </a:r>
                <a:r>
                  <a:rPr lang="he-IL" dirty="0" smtClean="0"/>
                  <a:t>החלטת הפירמה:</a:t>
                </a:r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𝐾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𝐿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𝛼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en-US" i="1">
                                      <a:latin typeface="Cambria Math"/>
                                    </a:rPr>
                                    <m:t>𝐴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US" i="1">
                                                  <a:latin typeface="Cambria Math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US" i="1">
                                                  <a:latin typeface="Cambria Math"/>
                                                </a:rPr>
                                                <m:t>𝐺</m:t>
                                              </m:r>
                                            </m:num>
                                            <m:den>
                                              <m:r>
                                                <a:rPr lang="en-US" i="1">
                                                  <a:latin typeface="Cambria Math"/>
                                                </a:rPr>
                                                <m:t>𝑁</m:t>
                                              </m:r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>
                                          <a:latin typeface="Cambria Math"/>
                                        </a:rPr>
                                        <m:t>𝛽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𝐻</m:t>
                                          </m:r>
                                        </m:e>
                                      </m:d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1</m:t>
                                          </m:r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−</m:t>
                                          </m:r>
                                          <m:r>
                                            <a:rPr lang="en-US" i="1">
                                              <a:latin typeface="Cambria Math"/>
                                            </a:rPr>
                                            <m:t>𝛼</m:t>
                                          </m:r>
                                        </m:e>
                                      </m:d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he-IL" dirty="0"/>
              </a:p>
              <a:p>
                <a:pPr algn="r" rtl="1"/>
                <a:r>
                  <a:rPr lang="he-IL" dirty="0" smtClean="0"/>
                  <a:t>נסדר את הביטוי הכולל </a:t>
                </a:r>
                <a:r>
                  <a:rPr lang="he-IL" smtClean="0"/>
                  <a:t>גורמים אקסוגניים </a:t>
                </a:r>
                <a:r>
                  <a:rPr lang="he-IL" dirty="0" smtClean="0"/>
                  <a:t>בלבד:</a:t>
                </a:r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𝑌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𝐿</m:t>
                          </m:r>
                        </m:den>
                      </m:f>
                      <m:r>
                        <a:rPr lang="en-US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den>
                          </m:f>
                        </m:sup>
                      </m:sSup>
                      <m:r>
                        <a:rPr lang="en-US" i="1">
                          <a:latin typeface="Cambria Math"/>
                        </a:rPr>
                        <m:t>∙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∙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𝐺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𝛽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den>
                          </m:f>
                        </m:sup>
                      </m:sSup>
                      <m:r>
                        <a:rPr lang="en-US" i="1">
                          <a:latin typeface="Cambria Math"/>
                        </a:rPr>
                        <m:t>∙</m:t>
                      </m:r>
                      <m:sSup>
                        <m:sSupPr>
                          <m:ctrlPr>
                            <a:rPr lang="en-US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den>
                          </m:f>
                        </m:sup>
                      </m:sSup>
                      <m:r>
                        <a:rPr lang="en-US" i="1">
                          <a:latin typeface="Cambria Math"/>
                        </a:rPr>
                        <m:t>∙</m:t>
                      </m:r>
                      <m:r>
                        <a:rPr lang="en-US" i="1">
                          <a:latin typeface="Cambria Math"/>
                        </a:rPr>
                        <m:t>𝐻</m:t>
                      </m:r>
                    </m:oMath>
                  </m:oMathPara>
                </a14:m>
                <a:endParaRPr lang="en-US" dirty="0"/>
              </a:p>
              <a:p>
                <a:pPr algn="r" rtl="1"/>
                <a:r>
                  <a:rPr lang="he-IL" dirty="0" smtClean="0"/>
                  <a:t>ניתן לחשב כמה </a:t>
                </a:r>
                <a:r>
                  <a:rPr lang="he-IL" dirty="0"/>
                  <a:t>תורם כל גורם </a:t>
                </a:r>
                <a:r>
                  <a:rPr lang="he-IL" dirty="0" smtClean="0"/>
                  <a:t>אקסוגני לפער הפריון ביחס למדינות הסמן:</a:t>
                </a:r>
              </a:p>
              <a:p>
                <a:pPr marL="0" indent="0" algn="r" rtl="1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>
                              <a:latin typeface="Cambria Math"/>
                            </a:rPr>
                            <m:t>∆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𝑌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</a:rPr>
                                    <m:t>𝐿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r>
                            <a:rPr lang="en-US" i="1">
                              <a:latin typeface="Cambria Math"/>
                            </a:rPr>
                            <m:t>𝛼</m:t>
                          </m:r>
                        </m:den>
                      </m:f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>
                              <a:latin typeface="Cambria Math"/>
                            </a:rPr>
                            <m:t>∆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ln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𝐴</m:t>
                          </m:r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𝛽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den>
                          </m:f>
                          <m:r>
                            <a:rPr lang="en-US">
                              <a:latin typeface="Cambria Math"/>
                            </a:rPr>
                            <m:t>∆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ln</m:t>
                          </m:r>
                          <m:d>
                            <m:d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/>
                                    </a:rPr>
                                    <m:t>𝐺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/>
                                    </a:rPr>
                                    <m:t>𝑁</m:t>
                                  </m:r>
                                </m:den>
                              </m:f>
                            </m:e>
                          </m:d>
                          <m:r>
                            <a:rPr lang="en-US" i="1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𝛼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</a:rPr>
                            <m:t>∆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e>
                          </m:func>
                        </m:e>
                      </m:func>
                      <m:r>
                        <a:rPr lang="en-US" i="1">
                          <a:latin typeface="Cambria Math"/>
                        </a:rPr>
                        <m:t>+∆</m:t>
                      </m:r>
                      <m:func>
                        <m:funcPr>
                          <m:ctrlPr>
                            <a:rPr lang="en-US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/>
                            </a:rPr>
                            <m:t>ln</m:t>
                          </m:r>
                        </m:fName>
                        <m:e>
                          <m:r>
                            <a:rPr lang="en-US" i="1">
                              <a:latin typeface="Cambria Math"/>
                            </a:rPr>
                            <m:t>𝐻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pPr algn="r" rtl="1"/>
                <a:endParaRPr lang="en-US" i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297046"/>
                <a:ext cx="11734800" cy="4741804"/>
              </a:xfrm>
              <a:blipFill rotWithShape="1">
                <a:blip r:embed="rId3"/>
                <a:stretch>
                  <a:fillRect t="-514" r="-8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29</a:t>
            </a:fld>
            <a:endParaRPr lang="en-US" dirty="0"/>
          </a:p>
        </p:txBody>
      </p:sp>
      <p:sp>
        <p:nvSpPr>
          <p:cNvPr id="5" name="Left Brace 4"/>
          <p:cNvSpPr/>
          <p:nvPr/>
        </p:nvSpPr>
        <p:spPr>
          <a:xfrm rot="16200000">
            <a:off x="3475294" y="4922429"/>
            <a:ext cx="304800" cy="1832790"/>
          </a:xfrm>
          <a:prstGeom prst="leftBrac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Left Brace 5"/>
          <p:cNvSpPr/>
          <p:nvPr/>
        </p:nvSpPr>
        <p:spPr>
          <a:xfrm rot="16200000">
            <a:off x="5812967" y="4785705"/>
            <a:ext cx="328614" cy="2130052"/>
          </a:xfrm>
          <a:prstGeom prst="leftBrac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Left Brace 6"/>
          <p:cNvSpPr/>
          <p:nvPr/>
        </p:nvSpPr>
        <p:spPr>
          <a:xfrm rot="16200000">
            <a:off x="8112541" y="5005386"/>
            <a:ext cx="328614" cy="1643064"/>
          </a:xfrm>
          <a:prstGeom prst="leftBrac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Left Brace 7"/>
          <p:cNvSpPr/>
          <p:nvPr/>
        </p:nvSpPr>
        <p:spPr>
          <a:xfrm rot="16200000">
            <a:off x="9894162" y="5319711"/>
            <a:ext cx="328614" cy="1014411"/>
          </a:xfrm>
          <a:prstGeom prst="leftBrac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716113" y="6210300"/>
            <a:ext cx="1800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600" dirty="0" smtClean="0"/>
              <a:t>תרומת הפריון הכולל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5064142" y="6210300"/>
            <a:ext cx="1800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600" dirty="0" smtClean="0"/>
              <a:t>תרומת ההון הציבורי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7385151" y="6210300"/>
            <a:ext cx="1800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600" dirty="0" smtClean="0"/>
              <a:t>תרומת עלות ההון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9167881" y="6210300"/>
            <a:ext cx="1800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600" dirty="0" smtClean="0"/>
              <a:t>תרומת ההון האנושי</a:t>
            </a:r>
            <a:endParaRPr lang="en-US" sz="1600" dirty="0"/>
          </a:p>
        </p:txBody>
      </p:sp>
      <p:sp>
        <p:nvSpPr>
          <p:cNvPr id="13" name="Rounded Rectangle 12"/>
          <p:cNvSpPr/>
          <p:nvPr/>
        </p:nvSpPr>
        <p:spPr>
          <a:xfrm>
            <a:off x="206316" y="5874339"/>
            <a:ext cx="1262742" cy="2752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dirty="0" smtClean="0">
                <a:hlinkClick r:id="rId4" action="ppaction://hlinksldjump"/>
              </a:rPr>
              <a:t>חזרה </a:t>
            </a:r>
            <a:endParaRPr lang="en-US" dirty="0"/>
          </a:p>
        </p:txBody>
      </p:sp>
      <p:sp>
        <p:nvSpPr>
          <p:cNvPr id="15" name="כותרת 1"/>
          <p:cNvSpPr txBox="1">
            <a:spLocks/>
          </p:cNvSpPr>
          <p:nvPr/>
        </p:nvSpPr>
        <p:spPr>
          <a:xfrm>
            <a:off x="905933" y="491461"/>
            <a:ext cx="10515600" cy="7262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he-IL" sz="28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פירוק מרכיבי פער הפריון - חישוב</a:t>
            </a:r>
            <a:endParaRPr lang="he-IL" sz="2800" b="1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8195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30</a:t>
            </a:fld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1219744" y="1726746"/>
          <a:ext cx="9944100" cy="4362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877300" y="6566234"/>
            <a:ext cx="31908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100" dirty="0" smtClean="0"/>
              <a:t>מקור: הבנק העולמי ועיבודי מכון אהרן</a:t>
            </a:r>
            <a:endParaRPr lang="en-US" sz="1100" dirty="0"/>
          </a:p>
        </p:txBody>
      </p:sp>
      <p:sp>
        <p:nvSpPr>
          <p:cNvPr id="8" name="Rounded Rectangle 7"/>
          <p:cNvSpPr/>
          <p:nvPr/>
        </p:nvSpPr>
        <p:spPr>
          <a:xfrm>
            <a:off x="206316" y="5874339"/>
            <a:ext cx="1262742" cy="2752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dirty="0" smtClean="0">
                <a:hlinkClick r:id="rId3" action="ppaction://hlinksldjump"/>
              </a:rPr>
              <a:t>חזרה </a:t>
            </a:r>
            <a:endParaRPr lang="en-US" dirty="0"/>
          </a:p>
        </p:txBody>
      </p:sp>
      <p:sp>
        <p:nvSpPr>
          <p:cNvPr id="9" name="כותרת 1"/>
          <p:cNvSpPr txBox="1">
            <a:spLocks/>
          </p:cNvSpPr>
          <p:nvPr/>
        </p:nvSpPr>
        <p:spPr>
          <a:xfrm>
            <a:off x="905933" y="491461"/>
            <a:ext cx="10515600" cy="7262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he-IL" sz="28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השינוי בסחר (</a:t>
            </a:r>
            <a:r>
              <a:rPr lang="he-IL" sz="2800" b="1" dirty="0" err="1" smtClean="0">
                <a:latin typeface="Gisha" panose="020B0502040204020203" pitchFamily="34" charset="-79"/>
                <a:cs typeface="Gisha" panose="020B0502040204020203" pitchFamily="34" charset="-79"/>
              </a:rPr>
              <a:t>יבוא+יצוא</a:t>
            </a:r>
            <a:r>
              <a:rPr lang="he-IL" sz="28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)</a:t>
            </a:r>
            <a:endParaRPr lang="he-IL" sz="2800" b="1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5761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25B1A-AAF2-4A5B-B25F-117BFF642B88}" type="slidenum">
              <a:rPr lang="en-US" smtClean="0"/>
              <a:t>31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56" y="1990803"/>
            <a:ext cx="11722281" cy="3304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877298" y="6056875"/>
            <a:ext cx="31908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sz="1100" dirty="0" smtClean="0"/>
              <a:t>מקור: הלמ"ס, </a:t>
            </a:r>
            <a:r>
              <a:rPr lang="en-US" sz="1100" dirty="0" smtClean="0"/>
              <a:t> OECD</a:t>
            </a:r>
            <a:r>
              <a:rPr lang="he-IL" sz="1100" dirty="0" smtClean="0"/>
              <a:t> ומרכז הנתונים של מכון אהרן</a:t>
            </a:r>
            <a:endParaRPr lang="en-US" sz="1100" dirty="0" smtClean="0"/>
          </a:p>
          <a:p>
            <a:pPr algn="r" rtl="1"/>
            <a:r>
              <a:rPr lang="en-US" sz="1100" dirty="0">
                <a:hlinkClick r:id="rId3"/>
              </a:rPr>
              <a:t>https://</a:t>
            </a:r>
            <a:r>
              <a:rPr lang="en-US" sz="1100" dirty="0" smtClean="0">
                <a:hlinkClick r:id="rId3"/>
              </a:rPr>
              <a:t>aaron-economics.shinyapps.io/Sectors</a:t>
            </a:r>
            <a:endParaRPr lang="en-US" sz="1100" dirty="0"/>
          </a:p>
        </p:txBody>
      </p:sp>
      <p:sp>
        <p:nvSpPr>
          <p:cNvPr id="7" name="כותרת 1"/>
          <p:cNvSpPr txBox="1">
            <a:spLocks/>
          </p:cNvSpPr>
          <p:nvPr/>
        </p:nvSpPr>
        <p:spPr>
          <a:xfrm>
            <a:off x="905933" y="491461"/>
            <a:ext cx="10515600" cy="7262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 rtl="1"/>
            <a:r>
              <a:rPr lang="he-IL" sz="2800" b="1" dirty="0" smtClean="0">
                <a:latin typeface="Gisha" panose="020B0502040204020203" pitchFamily="34" charset="-79"/>
                <a:cs typeface="Gisha" panose="020B0502040204020203" pitchFamily="34" charset="-79"/>
              </a:rPr>
              <a:t>שיעור שעות העבודה במסחר ושירותים 2000-2017</a:t>
            </a:r>
            <a:endParaRPr lang="he-IL" sz="2800" b="1" dirty="0"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04702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מסמך" ma:contentTypeID="0x0101003938928C2EE15146AFEC6527D0FF9201" ma:contentTypeVersion="1" ma:contentTypeDescription="צור מסמך חדש." ma:contentTypeScope="" ma:versionID="dd2e889350f60607b32dd65ff8bbb292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75d0be1c5bbf6cd520794c7c6a473994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מתזמן תאריך התחלה" ma:description="'מתזמן תאריך התחלה' הוא עמודת אתר שיוצרת תכונת הפרסום. היא משמשת לציון התאריך והשעה שבהם יופיע הדף לראשונה בפני מבקרי האתר." ma:hidden="true" ma:internalName="PublishingStartDate">
      <xsd:simpleType>
        <xsd:restriction base="dms:Unknown"/>
      </xsd:simpleType>
    </xsd:element>
    <xsd:element name="PublishingExpirationDate" ma:index="9" nillable="true" ma:displayName="מתזמן תאריך סיום" ma:description="'תזמון תאריך הסיום' הוא עמודת אתר שיוצרת תכונת הפרסום. היא משמשת לציון התאריך והשעה שבהם הדף לא יופיע עוד בפני מבקרי האתר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סוג תוכן"/>
        <xsd:element ref="dc:title" minOccurs="0" maxOccurs="1" ma:index="4" ma:displayName="כותרת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20F2A50-971E-4915-AF36-6A5404EA1335}"/>
</file>

<file path=customXml/itemProps2.xml><?xml version="1.0" encoding="utf-8"?>
<ds:datastoreItem xmlns:ds="http://schemas.openxmlformats.org/officeDocument/2006/customXml" ds:itemID="{B3E1E377-553A-43BC-9C5D-E01D0F9F3BD3}">
  <ds:schemaRefs>
    <ds:schemaRef ds:uri="http://schemas.microsoft.com/office/2006/documentManagement/types"/>
    <ds:schemaRef ds:uri="http://schemas.microsoft.com/office/infopath/2007/PartnerControls"/>
    <ds:schemaRef ds:uri="49158a1b-27fd-4645-ad0a-14852cf82e2f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5AF4033-F650-4965-AFC4-D74A9F3CB15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33100</TotalTime>
  <Words>2182</Words>
  <Application>Microsoft Office PowerPoint</Application>
  <PresentationFormat>Custom</PresentationFormat>
  <Paragraphs>355</Paragraphs>
  <Slides>31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PowerPoint Presentation</vt:lpstr>
      <vt:lpstr>תוכן המצגת</vt:lpstr>
      <vt:lpstr>חשיבות ענפי המסחר והשירותים למשק הישראלי</vt:lpstr>
      <vt:lpstr>ענפי המסחר והשירותים מהווים נתח משמעותי מהתוצר העסקי</vt:lpstr>
      <vt:lpstr>מטרות הוועדה הציבורית</vt:lpstr>
      <vt:lpstr>PowerPoint Presentation</vt:lpstr>
      <vt:lpstr>ענפי המסחר והשירותים כוללים תתי ענפים מגוונים</vt:lpstr>
      <vt:lpstr>פערי הפריון בענפי המסחר והשירותים</vt:lpstr>
      <vt:lpstr>נושאים מוצעים למיקוד עבודת הועדה – לדיון</vt:lpstr>
      <vt:lpstr>נושאים מוצעים לדיון</vt:lpstr>
      <vt:lpstr>פירמידת ההשפעה על פריון ויוקר המחייה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תודה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הצגת תכנית עבודה בועדת היגוי</dc:title>
  <dc:creator>Yael Yablonski</dc:creator>
  <cp:lastModifiedBy>Avihai Lifschitz</cp:lastModifiedBy>
  <cp:revision>1666</cp:revision>
  <cp:lastPrinted>2018-12-24T10:55:51Z</cp:lastPrinted>
  <dcterms:created xsi:type="dcterms:W3CDTF">2016-05-29T16:15:45Z</dcterms:created>
  <dcterms:modified xsi:type="dcterms:W3CDTF">2019-01-10T12:24:05Z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0x0101003938928C2EE15146AFEC6527D0FF9201</vt:lpwstr>
  </property>
</Properties>
</file>