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charts/style1.xml" ContentType="application/vnd.ms-office.chartstyle+xml"/>
  <Override PartName="/ppt/charts/chart1.xml" ContentType="application/vnd.openxmlformats-officedocument.drawingml.chart+xml"/>
  <Override PartName="/ppt/theme/theme2.xml" ContentType="application/vnd.openxmlformats-officedocument.theme+xml"/>
  <Override PartName="/ppt/charts/colors1.xml" ContentType="application/vnd.ms-office.chartcolorstyle+xml"/>
  <Override PartName="/ppt/charts/style2.xml" ContentType="application/vnd.ms-office.chartstyle+xml"/>
  <Override PartName="/ppt/charts/chart2.xml" ContentType="application/vnd.openxmlformats-officedocument.drawingml.chart+xml"/>
  <Override PartName="/ppt/charts/colors2.xml" ContentType="application/vnd.ms-office.chartcolorstyl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handoutMasterIdLst>
    <p:handoutMasterId r:id="rId8"/>
  </p:handoutMasterIdLst>
  <p:sldIdLst>
    <p:sldId id="256" r:id="rId2"/>
    <p:sldId id="263" r:id="rId3"/>
    <p:sldId id="279" r:id="rId4"/>
    <p:sldId id="278" r:id="rId5"/>
    <p:sldId id="273" r:id="rId6"/>
    <p:sldId id="277" r:id="rId7"/>
  </p:sldIdLst>
  <p:sldSz cx="9144000" cy="6858000" type="screen4x3"/>
  <p:notesSz cx="6797675" cy="9926638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14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24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651958360277425E-2"/>
          <c:y val="0.10815753683119997"/>
          <c:w val="0.90885528801653415"/>
          <c:h val="0.7592386525707725"/>
        </c:manualLayout>
      </c:layout>
      <c:lineChart>
        <c:grouping val="standard"/>
        <c:varyColors val="0"/>
        <c:ser>
          <c:idx val="0"/>
          <c:order val="0"/>
          <c:tx>
            <c:strRef>
              <c:f>גיליון2!$D$3</c:f>
              <c:strCache>
                <c:ptCount val="1"/>
                <c:pt idx="0">
                  <c:v>סה"כ</c:v>
                </c:pt>
              </c:strCache>
            </c:strRef>
          </c:tx>
          <c:spPr>
            <a:ln w="50800" cap="rnd">
              <a:solidFill>
                <a:schemeClr val="accent5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גיליון2!$C$4:$C$13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גיליון2!$D$4:$D$13</c:f>
              <c:numCache>
                <c:formatCode>#,##0.0</c:formatCode>
                <c:ptCount val="10"/>
                <c:pt idx="0">
                  <c:v>177</c:v>
                </c:pt>
                <c:pt idx="1">
                  <c:v>168.11265500000002</c:v>
                </c:pt>
                <c:pt idx="2">
                  <c:v>179.79523749999998</c:v>
                </c:pt>
                <c:pt idx="3">
                  <c:v>186.2</c:v>
                </c:pt>
                <c:pt idx="4">
                  <c:v>177.3</c:v>
                </c:pt>
                <c:pt idx="5">
                  <c:v>199.3</c:v>
                </c:pt>
                <c:pt idx="6">
                  <c:v>212.39999999999998</c:v>
                </c:pt>
                <c:pt idx="7">
                  <c:v>223.8</c:v>
                </c:pt>
                <c:pt idx="8">
                  <c:v>243.95999999999998</c:v>
                </c:pt>
                <c:pt idx="9">
                  <c:v>250.5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096-47C2-86A1-6604F93E439A}"/>
            </c:ext>
          </c:extLst>
        </c:ser>
        <c:ser>
          <c:idx val="1"/>
          <c:order val="1"/>
          <c:tx>
            <c:strRef>
              <c:f>גיליון2!$E$3</c:f>
              <c:strCache>
                <c:ptCount val="1"/>
                <c:pt idx="0">
                  <c:v>תושבי ישראל</c:v>
                </c:pt>
              </c:strCache>
            </c:strRef>
          </c:tx>
          <c:spPr>
            <a:ln w="5080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גיליון2!$C$4:$C$13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גיליון2!$E$4:$E$13</c:f>
              <c:numCache>
                <c:formatCode>#,##0.0</c:formatCode>
                <c:ptCount val="10"/>
                <c:pt idx="0">
                  <c:v>150.69999999999999</c:v>
                </c:pt>
                <c:pt idx="1">
                  <c:v>143.61265500000002</c:v>
                </c:pt>
                <c:pt idx="2">
                  <c:v>157.39523749999998</c:v>
                </c:pt>
                <c:pt idx="3">
                  <c:v>162.5</c:v>
                </c:pt>
                <c:pt idx="4">
                  <c:v>150.30000000000001</c:v>
                </c:pt>
                <c:pt idx="5">
                  <c:v>165.8</c:v>
                </c:pt>
                <c:pt idx="6">
                  <c:v>172.6</c:v>
                </c:pt>
                <c:pt idx="7">
                  <c:v>175.8</c:v>
                </c:pt>
                <c:pt idx="8">
                  <c:v>186.6</c:v>
                </c:pt>
                <c:pt idx="9">
                  <c:v>187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096-47C2-86A1-6604F93E439A}"/>
            </c:ext>
          </c:extLst>
        </c:ser>
        <c:ser>
          <c:idx val="2"/>
          <c:order val="2"/>
          <c:tx>
            <c:strRef>
              <c:f>גיליון2!$F$3</c:f>
              <c:strCache>
                <c:ptCount val="1"/>
                <c:pt idx="0">
                  <c:v>תושבי השטחים</c:v>
                </c:pt>
              </c:strCache>
            </c:strRef>
          </c:tx>
          <c:spPr>
            <a:ln w="5080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גיליון2!$C$4:$C$13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גיליון2!$F$4:$F$13</c:f>
              <c:numCache>
                <c:formatCode>#,##0.0</c:formatCode>
                <c:ptCount val="10"/>
                <c:pt idx="0">
                  <c:v>14.3</c:v>
                </c:pt>
                <c:pt idx="1">
                  <c:v>15.5</c:v>
                </c:pt>
                <c:pt idx="2">
                  <c:v>15.5</c:v>
                </c:pt>
                <c:pt idx="3">
                  <c:v>18.5</c:v>
                </c:pt>
                <c:pt idx="4">
                  <c:v>22</c:v>
                </c:pt>
                <c:pt idx="5">
                  <c:v>28</c:v>
                </c:pt>
                <c:pt idx="6">
                  <c:v>33.799999999999997</c:v>
                </c:pt>
                <c:pt idx="7">
                  <c:v>41</c:v>
                </c:pt>
                <c:pt idx="8">
                  <c:v>48.36</c:v>
                </c:pt>
                <c:pt idx="9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096-47C2-86A1-6604F93E439A}"/>
            </c:ext>
          </c:extLst>
        </c:ser>
        <c:ser>
          <c:idx val="3"/>
          <c:order val="3"/>
          <c:tx>
            <c:strRef>
              <c:f>גיליון2!$G$3</c:f>
              <c:strCache>
                <c:ptCount val="1"/>
                <c:pt idx="0">
                  <c:v>עובדים זרים</c:v>
                </c:pt>
              </c:strCache>
            </c:strRef>
          </c:tx>
          <c:spPr>
            <a:ln w="50800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גיליון2!$C$4:$C$13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גיליון2!$G$4:$G$13</c:f>
              <c:numCache>
                <c:formatCode>#,##0.0</c:formatCode>
                <c:ptCount val="10"/>
                <c:pt idx="0">
                  <c:v>12</c:v>
                </c:pt>
                <c:pt idx="1">
                  <c:v>9</c:v>
                </c:pt>
                <c:pt idx="2">
                  <c:v>6.9</c:v>
                </c:pt>
                <c:pt idx="3">
                  <c:v>5.2</c:v>
                </c:pt>
                <c:pt idx="4">
                  <c:v>5</c:v>
                </c:pt>
                <c:pt idx="5">
                  <c:v>5.5</c:v>
                </c:pt>
                <c:pt idx="6">
                  <c:v>6</c:v>
                </c:pt>
                <c:pt idx="7">
                  <c:v>7</c:v>
                </c:pt>
                <c:pt idx="8">
                  <c:v>9</c:v>
                </c:pt>
                <c:pt idx="9">
                  <c:v>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096-47C2-86A1-6604F93E43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69397000"/>
        <c:axId val="369397392"/>
      </c:lineChart>
      <c:catAx>
        <c:axId val="369397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he-IL"/>
          </a:p>
        </c:txPr>
        <c:crossAx val="369397392"/>
        <c:crosses val="autoZero"/>
        <c:auto val="1"/>
        <c:lblAlgn val="ctr"/>
        <c:lblOffset val="100"/>
        <c:noMultiLvlLbl val="0"/>
      </c:catAx>
      <c:valAx>
        <c:axId val="3693973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4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he-IL"/>
          </a:p>
        </c:txPr>
        <c:crossAx val="3693970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 algn="just" rtl="1"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he-I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algn="just" rtl="1"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he-IL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 algn="just" rtl="1"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he-IL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 algn="just" rtl="1"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he-IL"/>
          </a:p>
        </c:txPr>
      </c:legendEntry>
      <c:layout>
        <c:manualLayout>
          <c:xMode val="edge"/>
          <c:yMode val="edge"/>
          <c:x val="0.84567639190028787"/>
          <c:y val="1.3295401162034176E-2"/>
          <c:w val="0.1491188701875811"/>
          <c:h val="0.190624366368814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just" rtl="1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e-I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e-I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e-I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2"/>
          <c:order val="0"/>
          <c:tx>
            <c:strRef>
              <c:f>גיליון2!$F$3</c:f>
              <c:strCache>
                <c:ptCount val="1"/>
                <c:pt idx="0">
                  <c:v>עובדים
פלסטיניים</c:v>
                </c:pt>
              </c:strCache>
            </c:strRef>
          </c:tx>
          <c:spPr>
            <a:ln w="44450" cap="rnd">
              <a:solidFill>
                <a:schemeClr val="accent6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גיליון2!$C$4:$C$13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גיליון2!$F$4:$F$13</c:f>
              <c:numCache>
                <c:formatCode>#,##0.0</c:formatCode>
                <c:ptCount val="10"/>
                <c:pt idx="0">
                  <c:v>14.3</c:v>
                </c:pt>
                <c:pt idx="1">
                  <c:v>15.5</c:v>
                </c:pt>
                <c:pt idx="2">
                  <c:v>15.5</c:v>
                </c:pt>
                <c:pt idx="3">
                  <c:v>18.5</c:v>
                </c:pt>
                <c:pt idx="4">
                  <c:v>22</c:v>
                </c:pt>
                <c:pt idx="5">
                  <c:v>28</c:v>
                </c:pt>
                <c:pt idx="6">
                  <c:v>33.799999999999997</c:v>
                </c:pt>
                <c:pt idx="7">
                  <c:v>41</c:v>
                </c:pt>
                <c:pt idx="8">
                  <c:v>48.36</c:v>
                </c:pt>
                <c:pt idx="9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BDD-42C5-9DFE-26628D420E6B}"/>
            </c:ext>
          </c:extLst>
        </c:ser>
        <c:ser>
          <c:idx val="3"/>
          <c:order val="1"/>
          <c:tx>
            <c:strRef>
              <c:f>גיליון2!$G$3</c:f>
              <c:strCache>
                <c:ptCount val="1"/>
                <c:pt idx="0">
                  <c:v>עובדים
 זרים</c:v>
                </c:pt>
              </c:strCache>
            </c:strRef>
          </c:tx>
          <c:spPr>
            <a:ln w="444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e-I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גיליון2!$C$4:$C$13</c:f>
              <c:numCache>
                <c:formatCode>General</c:formatCode>
                <c:ptCount val="10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</c:numCache>
            </c:numRef>
          </c:cat>
          <c:val>
            <c:numRef>
              <c:f>גיליון2!$G$4:$G$13</c:f>
              <c:numCache>
                <c:formatCode>#,##0.0</c:formatCode>
                <c:ptCount val="10"/>
                <c:pt idx="0">
                  <c:v>12</c:v>
                </c:pt>
                <c:pt idx="1">
                  <c:v>9</c:v>
                </c:pt>
                <c:pt idx="2">
                  <c:v>6.9</c:v>
                </c:pt>
                <c:pt idx="3">
                  <c:v>5.2</c:v>
                </c:pt>
                <c:pt idx="4">
                  <c:v>5</c:v>
                </c:pt>
                <c:pt idx="5">
                  <c:v>5.5</c:v>
                </c:pt>
                <c:pt idx="6">
                  <c:v>6</c:v>
                </c:pt>
                <c:pt idx="7">
                  <c:v>7</c:v>
                </c:pt>
                <c:pt idx="8">
                  <c:v>9</c:v>
                </c:pt>
                <c:pt idx="9">
                  <c:v>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BDD-42C5-9DFE-26628D420E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9163848"/>
        <c:axId val="209164240"/>
      </c:lineChart>
      <c:catAx>
        <c:axId val="2091638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209164240"/>
        <c:crosses val="autoZero"/>
        <c:auto val="1"/>
        <c:lblAlgn val="ctr"/>
        <c:lblOffset val="100"/>
        <c:noMultiLvlLbl val="0"/>
      </c:catAx>
      <c:valAx>
        <c:axId val="2091642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e-IL"/>
          </a:p>
        </c:txPr>
        <c:crossAx val="2091638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85298895609063363"/>
          <c:y val="0.22207812861239459"/>
          <c:w val="0.14514917519368051"/>
          <c:h val="0.294835979186172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e-I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e-I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52016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quarter" idx="1"/>
          </p:nvPr>
        </p:nvSpPr>
        <p:spPr>
          <a:xfrm>
            <a:off x="157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1482FD8-F038-44BD-95BC-405419506372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2"/>
          </p:nvPr>
        </p:nvSpPr>
        <p:spPr>
          <a:xfrm>
            <a:off x="3852016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3"/>
          </p:nvPr>
        </p:nvSpPr>
        <p:spPr>
          <a:xfrm>
            <a:off x="1574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0687C34-D0BB-460E-8554-34A0DC5DF1F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554227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475F17-C447-4C54-BD5D-CC634784CC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246240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475F17-C447-4C54-BD5D-CC634784CC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69871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475F17-C447-4C54-BD5D-CC634784CC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0141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475F17-C447-4C54-BD5D-CC634784CC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61469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475F17-C447-4C54-BD5D-CC634784CC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86334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475F17-C447-4C54-BD5D-CC634784CC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56752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475F17-C447-4C54-BD5D-CC634784CC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90519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475F17-C447-4C54-BD5D-CC634784CC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62757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475F17-C447-4C54-BD5D-CC634784CC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19871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475F17-C447-4C54-BD5D-CC634784CC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68270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D7475F17-C447-4C54-BD5D-CC634784CCB1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62547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ECC4B-6299-41D1-A29C-FE0BD293076C}" type="datetimeFigureOut">
              <a:rPr lang="he-IL" smtClean="0"/>
              <a:t>ב'/שבט/תשע"ח</a:t>
            </a:fld>
            <a:endParaRPr lang="he-IL"/>
          </a:p>
        </p:txBody>
      </p:sp>
      <p:pic>
        <p:nvPicPr>
          <p:cNvPr id="7" name="תמונה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182452"/>
            <a:ext cx="2882537" cy="675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797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7923" y="1213366"/>
            <a:ext cx="9056077" cy="255454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1">
            <a:spAutoFit/>
          </a:bodyPr>
          <a:lstStyle/>
          <a:p>
            <a:pPr algn="ctr"/>
            <a:r>
              <a:rPr lang="he-IL" sz="6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כוח אדם</a:t>
            </a:r>
          </a:p>
          <a:p>
            <a:pPr algn="ctr"/>
            <a:r>
              <a:rPr lang="he-IL" sz="66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בענף הבנייה</a:t>
            </a:r>
          </a:p>
          <a:p>
            <a:pPr marL="342900" indent="-342900">
              <a:buFont typeface="+mj-lt"/>
              <a:buAutoNum type="arabicPeriod"/>
            </a:pPr>
            <a:endParaRPr lang="he-I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49308" y="1028700"/>
            <a:ext cx="45719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46795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7863"/>
          </a:xfr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e-IL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הערות לעבודת המחקר</a:t>
            </a:r>
            <a:endParaRPr lang="he-IL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3431" y="1755576"/>
            <a:ext cx="8721969" cy="378565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המחקר מבוסס  על נתונים היסטוריים בהם מאפייני העבודה בענף הבנייה היו אחרים מהיום בעיקר בשל מציאות ביטחונית שונה.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העבודה בענף הבנייה איננה עבודה עם מיומנות נמוכה, ההיפך הוא הנכון.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מספר העובדים הזרים בענף הבנייה נמוך </a:t>
            </a: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משמעותית </a:t>
            </a: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בהשוואה ליתר </a:t>
            </a: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הענפים </a:t>
            </a: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במשק בעיקר סיעוד וחקלאות.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העובדים הזרים והפלסטיניים מועסקים בעבודות רטובות </a:t>
            </a: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ורק בין </a:t>
            </a: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17,000 </a:t>
            </a: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ל-20,000 ישראלים </a:t>
            </a: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מתוך כ-187,000, מועסקים בעבודות אלו.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כניסת העובדים הזרים והפלסטיניים שימשה בסיס לכניסת עשרות אלפי ישראליים לעבודות הניהול והפיקוח וכן בעבודות </a:t>
            </a: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מורכבות </a:t>
            </a:r>
            <a:r>
              <a:rPr lang="he-IL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יותר בענף.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he-IL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02331" y="1081454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2826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350" y="1841588"/>
            <a:ext cx="7886700" cy="3721536"/>
          </a:xfrm>
          <a:prstGeom prst="rect">
            <a:avLst/>
          </a:prstGeom>
        </p:spPr>
      </p:pic>
      <p:sp>
        <p:nvSpPr>
          <p:cNvPr id="5" name="כותרת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0966"/>
          </a:xfr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e-IL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העובדים הזרים בישראל</a:t>
            </a:r>
            <a:endParaRPr lang="he-IL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8373" y="5697415"/>
            <a:ext cx="4826977" cy="36933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1">
            <a:spAutoFit/>
          </a:bodyPr>
          <a:lstStyle/>
          <a:p>
            <a:r>
              <a:rPr lang="he-IL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מתוך פרסום רשמי של רשות האוכלוסין וההגירה</a:t>
            </a:r>
            <a:endParaRPr lang="he-IL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2405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1888121"/>
              </p:ext>
            </p:extLst>
          </p:nvPr>
        </p:nvGraphicFramePr>
        <p:xfrm>
          <a:off x="514351" y="1086468"/>
          <a:ext cx="8321918" cy="5064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7863"/>
          </a:xfr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e-IL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התפתחות כוח אדם בענף הבנייה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7392" y="927863"/>
            <a:ext cx="1019908" cy="3077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באלפים</a:t>
            </a:r>
            <a:endParaRPr lang="he-IL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83877" y="5948662"/>
            <a:ext cx="5671038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בשנים 2009 ועד 2017 עלה מספר הישראלים בענף בכ-43 אלף עובדים מול 41.6 אלף זרים ופלסטיניים.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569265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7712118"/>
              </p:ext>
            </p:extLst>
          </p:nvPr>
        </p:nvGraphicFramePr>
        <p:xfrm>
          <a:off x="725365" y="1245332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7863"/>
          </a:xfr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e-IL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התפתחות </a:t>
            </a:r>
            <a:r>
              <a:rPr lang="he-IL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היקף העובדים הזרים והפלסטיניים</a:t>
            </a:r>
            <a:endParaRPr lang="he-IL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37792" y="5596670"/>
            <a:ext cx="5460023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1">
            <a:spAutoFit/>
          </a:bodyPr>
          <a:lstStyle/>
          <a:p>
            <a:r>
              <a:rPr lang="he-IL" sz="2000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עובדים אלו מועסקים רק בעבודות הרטובות בענף הבנייה.</a:t>
            </a:r>
            <a:endParaRPr lang="he-IL" sz="20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953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7863"/>
          </a:xfr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he-IL" sz="40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התפלגות העובדים הישראלים בענף הבנייה</a:t>
            </a:r>
            <a:endParaRPr lang="he-IL" sz="40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מציין מיקום תוכן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2196" y="1380392"/>
            <a:ext cx="7661294" cy="334987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10253" y="4859625"/>
            <a:ext cx="145952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1.4% מהאוכלוסייה</a:t>
            </a:r>
            <a:endParaRPr lang="he-IL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6461" y="4859625"/>
            <a:ext cx="145952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>
            <a:defPPr>
              <a:defRPr lang="he-IL"/>
            </a:defPPr>
            <a:lvl1pPr algn="ctr">
              <a:defRPr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he-IL" dirty="0"/>
              <a:t>4.5% מהאוכלוסייה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10354" y="5635319"/>
            <a:ext cx="5292969" cy="83099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1">
            <a:spAutoFit/>
          </a:bodyPr>
          <a:lstStyle/>
          <a:p>
            <a:r>
              <a:rPr lang="he-IL" sz="2400" b="1" dirty="0" smtClean="0">
                <a:solidFill>
                  <a:schemeClr val="bg1">
                    <a:lumMod val="95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העלייה במספר העובדים הזרים והפלסטיניים תרמה לכניסת ישראליים לענף.</a:t>
            </a:r>
            <a:endParaRPr lang="he-IL" sz="2400" b="1" dirty="0">
              <a:solidFill>
                <a:schemeClr val="bg1">
                  <a:lumMod val="95000"/>
                </a:schemeClr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23519459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מסמך" ma:contentTypeID="0x0101003938928C2EE15146AFEC6527D0FF9201" ma:contentTypeVersion="1" ma:contentTypeDescription="צור מסמך חדש." ma:contentTypeScope="" ma:versionID="dd2e889350f60607b32dd65ff8bbb29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75d0be1c5bbf6cd520794c7c6a473994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מתזמן תאריך התחלה" ma:description="'מתזמן תאריך התחלה' הוא עמודת אתר שיוצרת תכונת הפרסום. היא משמשת לציון התאריך והשעה שבהם יופיע הדף לראשונה בפני מבקרי האתר." ma:hidden="true" ma:internalName="PublishingStartDate">
      <xsd:simpleType>
        <xsd:restriction base="dms:Unknown"/>
      </xsd:simpleType>
    </xsd:element>
    <xsd:element name="PublishingExpirationDate" ma:index="9" nillable="true" ma:displayName="מתזמן תאריך סיום" ma:description="'תזמון תאריך הסיום' הוא עמודת אתר שיוצרת תכונת הפרסום. היא משמשת לציון התאריך והשעה שבהם הדף לא יופיע עוד בפני מבקרי האתר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סוג תוכן"/>
        <xsd:element ref="dc:title" minOccurs="0" maxOccurs="1" ma:index="4" ma:displayName="כותרת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C7865D2-9400-4F94-86A7-9941837100CE}"/>
</file>

<file path=customXml/itemProps2.xml><?xml version="1.0" encoding="utf-8"?>
<ds:datastoreItem xmlns:ds="http://schemas.openxmlformats.org/officeDocument/2006/customXml" ds:itemID="{579B2731-0F6B-445B-960B-D1651649FECF}"/>
</file>

<file path=customXml/itemProps3.xml><?xml version="1.0" encoding="utf-8"?>
<ds:datastoreItem xmlns:ds="http://schemas.openxmlformats.org/officeDocument/2006/customXml" ds:itemID="{1A876549-DAD1-4C09-94A9-758670DA6778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847</TotalTime>
  <Words>159</Words>
  <Application>Microsoft Office PowerPoint</Application>
  <PresentationFormat>‫הצגה על המסך (4:3)</PresentationFormat>
  <Paragraphs>19</Paragraphs>
  <Slides>6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David</vt:lpstr>
      <vt:lpstr>Times New Roman</vt:lpstr>
      <vt:lpstr>ערכת נושא Office</vt:lpstr>
      <vt:lpstr>מצגת של PowerPoint‏</vt:lpstr>
      <vt:lpstr>הערות לעבודת המחקר</vt:lpstr>
      <vt:lpstr>העובדים הזרים בישראל</vt:lpstr>
      <vt:lpstr>התפתחות כוח אדם בענף הבנייה</vt:lpstr>
      <vt:lpstr>התפתחות היקף העובדים הזרים והפלסטיניים</vt:lpstr>
      <vt:lpstr>התפלגות העובדים הישראלים בענף הבנייה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Itzik Gurvich</dc:creator>
  <cp:lastModifiedBy>Shay Pauzner</cp:lastModifiedBy>
  <cp:revision>77</cp:revision>
  <cp:lastPrinted>2017-09-25T06:41:02Z</cp:lastPrinted>
  <dcterms:created xsi:type="dcterms:W3CDTF">2017-09-23T17:22:01Z</dcterms:created>
  <dcterms:modified xsi:type="dcterms:W3CDTF">2018-01-18T13:58:21Z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0x0101003938928C2EE15146AFEC6527D0FF9201</vt:lpwstr>
  </property>
</Properties>
</file>