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notesSlides/notesSlide4.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5.xml" ContentType="application/vnd.openxmlformats-officedocument.presentationml.notesSlid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6.xml" ContentType="application/vnd.openxmlformats-officedocument.presentationml.notesSlid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2.xml" ContentType="application/vnd.openxmlformats-officedocument.presentationml.notesSlide+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10.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11.xml" ContentType="application/vnd.openxmlformats-officedocument.drawingml.chart+xml"/>
  <Override PartName="/ppt/charts/style10.xml" ContentType="application/vnd.ms-office.chartstyle+xml"/>
  <Override PartName="/ppt/charts/colors10.xml" ContentType="application/vnd.ms-office.chartcolorstyle+xml"/>
  <Override PartName="/ppt/drawings/drawing1.xml" ContentType="application/vnd.openxmlformats-officedocument.drawingml.chartshape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rts/chart12.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34.xml" ContentType="application/vnd.openxmlformats-officedocument.presentationml.notesSlid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5.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37.xml" ContentType="application/vnd.openxmlformats-officedocument.presentationml.notesSlide+xml"/>
  <Override PartName="/ppt/charts/chart16.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38.xml" ContentType="application/vnd.openxmlformats-officedocument.presentationml.notesSlide+xml"/>
  <Override PartName="/ppt/charts/chart17.xml" ContentType="application/vnd.openxmlformats-officedocument.drawingml.chart+xml"/>
  <Override PartName="/ppt/drawings/drawing2.xml" ContentType="application/vnd.openxmlformats-officedocument.drawingml.chartshapes+xml"/>
  <Override PartName="/ppt/notesSlides/notesSlide39.xml" ContentType="application/vnd.openxmlformats-officedocument.presentationml.notesSlide+xml"/>
  <Override PartName="/ppt/charts/chart18.xml" ContentType="application/vnd.openxmlformats-officedocument.drawingml.chart+xml"/>
  <Override PartName="/ppt/notesSlides/notesSlide40.xml" ContentType="application/vnd.openxmlformats-officedocument.presentationml.notesSlide+xml"/>
  <Override PartName="/ppt/charts/chart19.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41.xml" ContentType="application/vnd.openxmlformats-officedocument.presentationml.notesSlide+xml"/>
  <Override PartName="/ppt/charts/chart20.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42.xml" ContentType="application/vnd.openxmlformats-officedocument.presentationml.notesSlide+xml"/>
  <Override PartName="/ppt/charts/chart21.xml" ContentType="application/vnd.openxmlformats-officedocument.drawingml.chart+xml"/>
  <Override PartName="/ppt/charts/style18.xml" ContentType="application/vnd.ms-office.chartstyle+xml"/>
  <Override PartName="/ppt/charts/colors18.xml" ContentType="application/vnd.ms-office.chartcolorstyle+xml"/>
  <Override PartName="/ppt/notesSlides/notesSlide43.xml" ContentType="application/vnd.openxmlformats-officedocument.presentationml.notesSlide+xml"/>
  <Override PartName="/ppt/charts/chart22.xml" ContentType="application/vnd.openxmlformats-officedocument.drawingml.chart+xml"/>
  <Override PartName="/ppt/charts/style19.xml" ContentType="application/vnd.ms-office.chartstyle+xml"/>
  <Override PartName="/ppt/charts/colors19.xml" ContentType="application/vnd.ms-office.chartcolorstyle+xml"/>
  <Override PartName="/ppt/notesSlides/notesSlide44.xml" ContentType="application/vnd.openxmlformats-officedocument.presentationml.notesSlide+xml"/>
  <Override PartName="/ppt/charts/chart23.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charts/chart24.xml" ContentType="application/vnd.openxmlformats-officedocument.drawingml.chart+xml"/>
  <Override PartName="/ppt/charts/style21.xml" ContentType="application/vnd.ms-office.chartstyle+xml"/>
  <Override PartName="/ppt/charts/colors21.xml" ContentType="application/vnd.ms-office.chartcolorstyle+xml"/>
  <Override PartName="/ppt/notesSlides/notesSlide47.xml" ContentType="application/vnd.openxmlformats-officedocument.presentationml.notesSlide+xml"/>
  <Override PartName="/ppt/charts/chart25.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6.xml" ContentType="application/vnd.openxmlformats-officedocument.drawingml.chart+xml"/>
  <Override PartName="/ppt/charts/style23.xml" ContentType="application/vnd.ms-office.chartstyle+xml"/>
  <Override PartName="/ppt/charts/colors23.xml" ContentType="application/vnd.ms-office.chartcolorstyle+xml"/>
  <Override PartName="/ppt/notesSlides/notesSlide48.xml" ContentType="application/vnd.openxmlformats-officedocument.presentationml.notesSlide+xml"/>
  <Override PartName="/ppt/charts/chart27.xml" ContentType="application/vnd.openxmlformats-officedocument.drawingml.chart+xml"/>
  <Override PartName="/ppt/charts/style24.xml" ContentType="application/vnd.ms-office.chartstyle+xml"/>
  <Override PartName="/ppt/charts/colors24.xml" ContentType="application/vnd.ms-office.chartcolorstyle+xml"/>
  <Override PartName="/docProps/core.xml" ContentType="application/vnd.openxmlformats-package.core-properties+xml"/>
  <Override PartName="/docProps/app.xml" ContentType="application/vnd.openxmlformats-officedocument.extended-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tl="1" strictFirstAndLastChars="0" embedTrueTypeFonts="1" saveSubsetFonts="1" autoCompressPictures="0">
  <p:sldMasterIdLst>
    <p:sldMasterId id="2147483677" r:id="rId1"/>
  </p:sldMasterIdLst>
  <p:notesMasterIdLst>
    <p:notesMasterId r:id="rId57"/>
  </p:notesMasterIdLst>
  <p:sldIdLst>
    <p:sldId id="256" r:id="rId2"/>
    <p:sldId id="336" r:id="rId3"/>
    <p:sldId id="259" r:id="rId4"/>
    <p:sldId id="513" r:id="rId5"/>
    <p:sldId id="505" r:id="rId6"/>
    <p:sldId id="447" r:id="rId7"/>
    <p:sldId id="490" r:id="rId8"/>
    <p:sldId id="491" r:id="rId9"/>
    <p:sldId id="512" r:id="rId10"/>
    <p:sldId id="484" r:id="rId11"/>
    <p:sldId id="493" r:id="rId12"/>
    <p:sldId id="468" r:id="rId13"/>
    <p:sldId id="504" r:id="rId14"/>
    <p:sldId id="382" r:id="rId15"/>
    <p:sldId id="439" r:id="rId16"/>
    <p:sldId id="345" r:id="rId17"/>
    <p:sldId id="395" r:id="rId18"/>
    <p:sldId id="451" r:id="rId19"/>
    <p:sldId id="266" r:id="rId20"/>
    <p:sldId id="408" r:id="rId21"/>
    <p:sldId id="506" r:id="rId22"/>
    <p:sldId id="441" r:id="rId23"/>
    <p:sldId id="425" r:id="rId24"/>
    <p:sldId id="456" r:id="rId25"/>
    <p:sldId id="350" r:id="rId26"/>
    <p:sldId id="407" r:id="rId27"/>
    <p:sldId id="390" r:id="rId28"/>
    <p:sldId id="410" r:id="rId29"/>
    <p:sldId id="511" r:id="rId30"/>
    <p:sldId id="371" r:id="rId31"/>
    <p:sldId id="344" r:id="rId32"/>
    <p:sldId id="280" r:id="rId33"/>
    <p:sldId id="285" r:id="rId34"/>
    <p:sldId id="337" r:id="rId35"/>
    <p:sldId id="509" r:id="rId36"/>
    <p:sldId id="508" r:id="rId37"/>
    <p:sldId id="510" r:id="rId38"/>
    <p:sldId id="463" r:id="rId39"/>
    <p:sldId id="486" r:id="rId40"/>
    <p:sldId id="415" r:id="rId41"/>
    <p:sldId id="502" r:id="rId42"/>
    <p:sldId id="473" r:id="rId43"/>
    <p:sldId id="494" r:id="rId44"/>
    <p:sldId id="496" r:id="rId45"/>
    <p:sldId id="497" r:id="rId46"/>
    <p:sldId id="492" r:id="rId47"/>
    <p:sldId id="416" r:id="rId48"/>
    <p:sldId id="452" r:id="rId49"/>
    <p:sldId id="453" r:id="rId50"/>
    <p:sldId id="454" r:id="rId51"/>
    <p:sldId id="498" r:id="rId52"/>
    <p:sldId id="432" r:id="rId53"/>
    <p:sldId id="457" r:id="rId54"/>
    <p:sldId id="499" r:id="rId55"/>
    <p:sldId id="446" r:id="rId56"/>
  </p:sldIdLst>
  <p:sldSz cx="9144000" cy="5143500" type="screen16x9"/>
  <p:notesSz cx="6858000" cy="9144000"/>
  <p:embeddedFontLst>
    <p:embeddedFont>
      <p:font typeface="Barlow" panose="020B0604020202020204" charset="0"/>
      <p:regular r:id="rId58"/>
      <p:bold r:id="rId59"/>
      <p:italic r:id="rId60"/>
      <p:boldItalic r:id="rId61"/>
    </p:embeddedFont>
    <p:embeddedFont>
      <p:font typeface="RUBIK" panose="020B0604020202020204" charset="-79"/>
      <p:regular r:id="rId62"/>
      <p:bold r:id="rId63"/>
      <p:italic r:id="rId64"/>
      <p:boldItalic r:id="rId65"/>
    </p:embeddedFont>
    <p:embeddedFont>
      <p:font typeface="Georgia" panose="02040502050405020303" pitchFamily="18" charset="0"/>
      <p:regular r:id="rId66"/>
      <p:bold r:id="rId67"/>
      <p:italic r:id="rId68"/>
      <p:boldItalic r:id="rId69"/>
    </p:embeddedFont>
    <p:embeddedFont>
      <p:font typeface="RUBIK" panose="020B0604020202020204" charset="-79"/>
      <p:regular r:id="rId62"/>
      <p:bold r:id="rId63"/>
      <p:italic r:id="rId64"/>
      <p:boldItalic r:id="rId65"/>
    </p:embeddedFont>
    <p:embeddedFont>
      <p:font typeface="Poppins Black" panose="020B0604020202020204" charset="0"/>
      <p:bold r:id="rId70"/>
      <p:boldItalic r:id="rId71"/>
    </p:embeddedFont>
    <p:embeddedFont>
      <p:font typeface="Zen Kaku Gothic New" panose="020B0604020202020204" charset="-128"/>
      <p:regular r:id="rId72"/>
      <p:bold r:id="rId73"/>
    </p:embeddedFont>
    <p:embeddedFont>
      <p:font typeface="Passion One" panose="020B0604020202020204" charset="0"/>
      <p:regular r:id="rId74"/>
      <p:bold r:id="rId75"/>
    </p:embeddedFont>
    <p:embeddedFont>
      <p:font typeface="Poppins ExtraBold" panose="020B0604020202020204" charset="0"/>
      <p:bold r:id="rId76"/>
      <p:boldItalic r:id="rId77"/>
    </p:embeddedFont>
    <p:embeddedFont>
      <p:font typeface="Vazirmatn Black" panose="020B0604020202020204" charset="-78"/>
      <p:bold r:id="rId78"/>
    </p:embeddedFont>
    <p:embeddedFont>
      <p:font typeface="Poppins" panose="020B0604020202020204" charset="0"/>
      <p:regular r:id="rId79"/>
      <p:bold r:id="rId80"/>
      <p:italic r:id="rId81"/>
      <p:boldItalic r:id="rId8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D331F3B-650D-72B9-6F8D-4DECA57FD22A}" name="Idit Kalisher" initials="IK" userId="Idit Kalisher"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2E6E"/>
    <a:srgbClr val="D9B2A1"/>
    <a:srgbClr val="AC7A53"/>
    <a:srgbClr val="CE8442"/>
    <a:srgbClr val="C18442"/>
    <a:srgbClr val="DEC39C"/>
    <a:srgbClr val="CFB5AB"/>
    <a:srgbClr val="D0AAAF"/>
    <a:srgbClr val="007A37"/>
    <a:srgbClr val="120AA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6EC91D7-D594-42AD-894E-65D5F5AFFBAB}">
  <a:tblStyle styleId="{C6EC91D7-D594-42AD-894E-65D5F5AFFBAB}"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D5ABB26-0587-4C30-8999-92F81FD0307C}" styleName="ללא סגנון, ללא רשת">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5301" autoAdjust="0"/>
    <p:restoredTop sz="96437" autoAdjust="0"/>
  </p:normalViewPr>
  <p:slideViewPr>
    <p:cSldViewPr snapToGrid="0">
      <p:cViewPr varScale="1">
        <p:scale>
          <a:sx n="50" d="100"/>
          <a:sy n="50" d="100"/>
        </p:scale>
        <p:origin x="768" y="32"/>
      </p:cViewPr>
      <p:guideLst/>
    </p:cSldViewPr>
  </p:slideViewPr>
  <p:notesTextViewPr>
    <p:cViewPr>
      <p:scale>
        <a:sx n="1" d="1"/>
        <a:sy n="1" d="1"/>
      </p:scale>
      <p:origin x="0" y="0"/>
    </p:cViewPr>
  </p:notesTextViewPr>
  <p:notesViewPr>
    <p:cSldViewPr snapToGrid="0">
      <p:cViewPr varScale="1">
        <p:scale>
          <a:sx n="89" d="100"/>
          <a:sy n="89" d="100"/>
        </p:scale>
        <p:origin x="3798"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font" Target="fonts/font6.fntdata"/><Relationship Id="rId68" Type="http://schemas.openxmlformats.org/officeDocument/2006/relationships/font" Target="fonts/font11.fntdata"/><Relationship Id="rId76" Type="http://schemas.openxmlformats.org/officeDocument/2006/relationships/font" Target="fonts/font19.fntdata"/><Relationship Id="rId84"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font" Target="fonts/font14.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font" Target="fonts/font1.fntdata"/><Relationship Id="rId66" Type="http://schemas.openxmlformats.org/officeDocument/2006/relationships/font" Target="fonts/font9.fntdata"/><Relationship Id="rId74" Type="http://schemas.openxmlformats.org/officeDocument/2006/relationships/font" Target="fonts/font17.fntdata"/><Relationship Id="rId79" Type="http://schemas.openxmlformats.org/officeDocument/2006/relationships/font" Target="fonts/font22.fntdata"/><Relationship Id="rId87" Type="http://schemas.microsoft.com/office/2018/10/relationships/authors" Target="authors.xml"/><Relationship Id="rId5" Type="http://schemas.openxmlformats.org/officeDocument/2006/relationships/slide" Target="slides/slide4.xml"/><Relationship Id="rId61" Type="http://schemas.openxmlformats.org/officeDocument/2006/relationships/font" Target="fonts/font4.fntdata"/><Relationship Id="rId82" Type="http://schemas.openxmlformats.org/officeDocument/2006/relationships/font" Target="fonts/font25.fntdata"/><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7.fntdata"/><Relationship Id="rId69" Type="http://schemas.openxmlformats.org/officeDocument/2006/relationships/font" Target="fonts/font12.fntdata"/><Relationship Id="rId77" Type="http://schemas.openxmlformats.org/officeDocument/2006/relationships/font" Target="fonts/font20.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15.fntdata"/><Relationship Id="rId80" Type="http://schemas.openxmlformats.org/officeDocument/2006/relationships/font" Target="fonts/font23.fntdata"/><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2.fntdata"/><Relationship Id="rId67" Type="http://schemas.openxmlformats.org/officeDocument/2006/relationships/font" Target="fonts/font10.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5.fntdata"/><Relationship Id="rId70" Type="http://schemas.openxmlformats.org/officeDocument/2006/relationships/font" Target="fonts/font13.fntdata"/><Relationship Id="rId75" Type="http://schemas.openxmlformats.org/officeDocument/2006/relationships/font" Target="fonts/font18.fntdata"/><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3.fntdata"/><Relationship Id="rId65" Type="http://schemas.openxmlformats.org/officeDocument/2006/relationships/font" Target="fonts/font8.fntdata"/><Relationship Id="rId73" Type="http://schemas.openxmlformats.org/officeDocument/2006/relationships/font" Target="fonts/font16.fntdata"/><Relationship Id="rId78" Type="http://schemas.openxmlformats.org/officeDocument/2006/relationships/font" Target="fonts/font21.fntdata"/><Relationship Id="rId81" Type="http://schemas.openxmlformats.org/officeDocument/2006/relationships/font" Target="fonts/font24.fntdata"/><Relationship Id="rId86"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Hila\&#1502;&#1499;&#1493;&#1503;%20&#1488;&#1492;&#1512;&#1503;%20-%20&#1488;&#1493;&#1504;&#1497;&#1489;&#1512;&#1505;&#1497;&#1496;&#1514;%20&#1512;&#1497;&#1497;&#1499;&#1502;&#1503;\&#1492;&#1495;&#1489;&#1512;&#1492;%20&#1492;&#1495;&#1512;&#1491;&#1497;&#1514;\&#1514;&#1506;&#1505;&#1493;&#1511;&#1492;%20&#1488;&#1497;&#1499;&#1493;&#1514;&#1497;&#1514;%20&#1493;&#1492;&#1499;&#1513;&#1512;&#1493;&#1514;\&#1514;&#1506;&#1505;&#1493;&#1511;&#1492;%20&#1488;&#1497;&#1499;&#1493;&#1514;&#1497;&#1514;%20&#1500;&#1504;&#1513;&#1497;&#1501;\&#1490;&#1512;&#1507;%20&#1514;&#1506;&#1505;&#1493;&#1511;&#1492;%20&#1506;&#1491;%20&#1497;&#1493;&#1500;&#1497;%202022.xlsx" TargetMode="External"/></Relationships>
</file>

<file path=ppt/charts/_rels/chart10.xml.rels><?xml version="1.0" encoding="UTF-8" standalone="yes"?>
<Relationships xmlns="http://schemas.openxmlformats.org/package/2006/relationships"><Relationship Id="rId3" Type="http://schemas.openxmlformats.org/officeDocument/2006/relationships/oleObject" Target="file:///C:\Hila\&#1502;&#1499;&#1493;&#1503;%20&#1488;&#1492;&#1512;&#1503;%20-%20&#1488;&#1493;&#1504;&#1497;&#1489;&#1512;&#1505;&#1497;&#1496;&#1514;%20&#1512;&#1497;&#1497;&#1499;&#1502;&#1503;\&#1492;&#1495;&#1489;&#1512;&#1492;%20&#1492;&#1495;&#1512;&#1491;&#1497;&#1514;\&#1514;&#1506;&#1505;&#1493;&#1511;&#1492;%20&#1488;&#1497;&#1499;&#1493;&#1514;&#1497;&#1514;%20&#1493;&#1492;&#1499;&#1513;&#1512;&#1493;&#1514;\&#1514;&#1506;&#1505;&#1493;&#1511;&#1492;%20&#1488;&#1497;&#1499;&#1493;&#1514;&#1497;&#1514;%20&#1500;&#1504;&#1513;&#1497;&#1501;\&#1504;&#1514;&#1493;&#1504;&#1497;&#1501;%20&#1502;&#1504;&#1492;&#1500;&#1497;&#1497;&#1501;-%20&#1495;&#1491;&#1512;%20&#1502;&#1495;&#1511;&#1512;\&#1504;&#1514;&#1493;&#1504;&#1497;&#1501;%20&#1502;&#1506;&#1497;&#1491;&#1497;&#1514;\education.xlsx" TargetMode="External"/><Relationship Id="rId2" Type="http://schemas.microsoft.com/office/2011/relationships/chartColorStyle" Target="colors9.xml"/><Relationship Id="rId1" Type="http://schemas.microsoft.com/office/2011/relationships/chartStyle" Target="style9.xml"/></Relationships>
</file>

<file path=ppt/charts/_rels/chart11.xml.rels><?xml version="1.0" encoding="UTF-8" standalone="yes"?>
<Relationships xmlns="http://schemas.openxmlformats.org/package/2006/relationships"><Relationship Id="rId3" Type="http://schemas.openxmlformats.org/officeDocument/2006/relationships/oleObject" Target="file:///C:\Hila\&#1502;&#1499;&#1493;&#1503;%20&#1488;&#1492;&#1512;&#1503;%20-%20&#1488;&#1493;&#1504;&#1497;&#1489;&#1512;&#1505;&#1497;&#1496;&#1514;%20&#1512;&#1497;&#1497;&#1499;&#1502;&#1503;\&#1492;&#1495;&#1489;&#1512;&#1492;%20&#1492;&#1495;&#1512;&#1491;&#1497;&#1514;\&#1514;&#1506;&#1505;&#1493;&#1511;&#1492;%20&#1488;&#1497;&#1499;&#1493;&#1514;&#1497;&#1514;%20&#1493;&#1492;&#1499;&#1513;&#1512;&#1493;&#1514;\&#1514;&#1506;&#1505;&#1493;&#1511;&#1492;%20&#1488;&#1497;&#1499;&#1493;&#1514;&#1497;&#1514;%20&#1500;&#1504;&#1513;&#1497;&#1501;\&#1514;&#1499;&#1504;&#1497;&#1493;&#1514;%20&#1492;&#1499;&#1513;&#1512;&#1493;&#1514;%20&#1493;&#1502;&#1510;&#1489;%20&#1511;&#1497;&#1497;&#1501;\&#1495;&#1512;&#1491;&#1497;&#1501;%20&#1514;&#1513;&#1506;&#1491;-&#1514;&#1513;&#1508;&#1488;%20&#1500;&#1508;&#1497;%20&#1514;&#1495;&#1493;&#1502;&#1497;%20&#1500;&#1497;&#1502;&#1493;&#1491;%20&#1493;&#1502;&#1497;&#1503;%20&#1502;&#1508;&#1493;&#1512;&#1496;%20&#1500;&#1488;&#1505;&#1507;%20&#1502;&#1500;&#1495;&#1497;.xlsx" TargetMode="Externa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chartUserShapes" Target="../drawings/drawing1.xml"/></Relationships>
</file>

<file path=ppt/charts/_rels/chart12.xml.rels><?xml version="1.0" encoding="UTF-8" standalone="yes"?>
<Relationships xmlns="http://schemas.openxmlformats.org/package/2006/relationships"><Relationship Id="rId3" Type="http://schemas.openxmlformats.org/officeDocument/2006/relationships/oleObject" Target="file:///C:\Hila\&#1502;&#1499;&#1493;&#1503;%20&#1488;&#1492;&#1512;&#1503;%20-%20&#1488;&#1493;&#1504;&#1497;&#1489;&#1512;&#1505;&#1497;&#1496;&#1514;%20&#1512;&#1497;&#1497;&#1499;&#1502;&#1503;\&#1492;&#1495;&#1489;&#1512;&#1492;%20&#1492;&#1495;&#1512;&#1491;&#1497;&#1514;\&#1514;&#1506;&#1505;&#1493;&#1511;&#1492;%20&#1488;&#1497;&#1499;&#1493;&#1514;&#1497;&#1514;%20&#1493;&#1492;&#1499;&#1513;&#1512;&#1493;&#1514;\&#1514;&#1506;&#1505;&#1493;&#1511;&#1492;%20&#1488;&#1497;&#1499;&#1493;&#1514;&#1497;&#1514;%20&#1500;&#1504;&#1513;&#1497;&#1501;\&#1490;&#1512;&#1508;&#1497;&#1501;%20&#1500;&#1513;&#1493;&#1500;&#1495;&#1503;%20&#1506;&#1490;&#1493;&#1500;%20%206.10..xlsx" TargetMode="External"/><Relationship Id="rId2" Type="http://schemas.microsoft.com/office/2011/relationships/chartColorStyle" Target="colors11.xml"/><Relationship Id="rId1" Type="http://schemas.microsoft.com/office/2011/relationships/chartStyle" Target="style11.xml"/></Relationships>
</file>

<file path=ppt/charts/_rels/chart13.xml.rels><?xml version="1.0" encoding="UTF-8" standalone="yes"?>
<Relationships xmlns="http://schemas.openxmlformats.org/package/2006/relationships"><Relationship Id="rId3" Type="http://schemas.openxmlformats.org/officeDocument/2006/relationships/oleObject" Target="file:///C:\Hila\&#1502;&#1499;&#1493;&#1503;%20&#1488;&#1492;&#1512;&#1503;%20-%20&#1488;&#1493;&#1504;&#1497;&#1489;&#1512;&#1505;&#1497;&#1496;&#1514;%20&#1512;&#1497;&#1497;&#1499;&#1502;&#1503;\&#1492;&#1495;&#1489;&#1512;&#1492;%20&#1492;&#1495;&#1512;&#1491;&#1497;&#1514;\&#1514;&#1506;&#1505;&#1493;&#1511;&#1492;%20&#1488;&#1497;&#1499;&#1493;&#1514;&#1497;&#1514;%20&#1493;&#1492;&#1499;&#1513;&#1512;&#1493;&#1514;\&#1514;&#1506;&#1505;&#1493;&#1511;&#1492;%20&#1488;&#1497;&#1499;&#1493;&#1514;&#1497;&#1514;%20&#1500;&#1504;&#1513;&#1497;&#1501;\&#1504;&#1514;&#1493;&#1504;&#1497;&#1501;%20&#1502;&#1504;&#1492;&#1500;&#1497;&#1497;&#1501;-%20&#1495;&#1491;&#1512;%20&#1502;&#1495;&#1511;&#1512;\&#1504;&#1514;&#1493;&#1504;&#1497;&#1501;%20&#1502;&#1504;&#1492;&#1500;&#1497;&#1497;&#1501;%20-&#1495;&#1512;&#1491;&#1497;&#1493;&#1514;-%20&#1502;&#1488;&#1497;&#1497;&#1500;&#1492;%207.11.2022.xlsx" TargetMode="External"/><Relationship Id="rId2" Type="http://schemas.microsoft.com/office/2011/relationships/chartColorStyle" Target="colors12.xml"/><Relationship Id="rId1" Type="http://schemas.microsoft.com/office/2011/relationships/chartStyle" Target="style12.xml"/></Relationships>
</file>

<file path=ppt/charts/_rels/chart14.xml.rels><?xml version="1.0" encoding="UTF-8" standalone="yes"?>
<Relationships xmlns="http://schemas.openxmlformats.org/package/2006/relationships"><Relationship Id="rId3" Type="http://schemas.openxmlformats.org/officeDocument/2006/relationships/oleObject" Target="file:///C:\Hila\&#1502;&#1499;&#1493;&#1503;%20&#1488;&#1492;&#1512;&#1503;%20-%20&#1488;&#1493;&#1504;&#1497;&#1489;&#1512;&#1505;&#1497;&#1496;&#1514;%20&#1512;&#1497;&#1497;&#1499;&#1502;&#1503;\&#1492;&#1495;&#1489;&#1512;&#1492;%20&#1492;&#1495;&#1512;&#1491;&#1497;&#1514;\&#1514;&#1506;&#1505;&#1493;&#1511;&#1492;%20&#1488;&#1497;&#1499;&#1493;&#1514;&#1497;&#1514;%20&#1493;&#1492;&#1499;&#1513;&#1512;&#1493;&#1514;\&#1514;&#1506;&#1505;&#1493;&#1511;&#1492;%20&#1488;&#1497;&#1499;&#1493;&#1514;&#1497;&#1514;%20&#1500;&#1504;&#1513;&#1497;&#1501;\&#1504;&#1497;&#1514;&#1493;&#1495;%20&#1505;&#1511;&#1512;%20&#1492;&#1493;&#1510;&#1488;&#1493;&#1514;\&#1504;&#1497;&#1514;&#1493;&#1495;&#1497;&#1501;%20&#1502;&#1514;&#1493;&#1498;%20&#1489;&#1505;&#1497;&#1505;%20&#1492;&#1504;&#1514;&#1493;&#1504;&#1497;&#1501;%202014-2019%20(SERGEI).xlsx" TargetMode="External"/><Relationship Id="rId2" Type="http://schemas.microsoft.com/office/2011/relationships/chartColorStyle" Target="colors13.xml"/><Relationship Id="rId1" Type="http://schemas.microsoft.com/office/2011/relationships/chartStyle" Target="style13.xml"/></Relationships>
</file>

<file path=ppt/charts/_rels/chart15.xml.rels><?xml version="1.0" encoding="UTF-8" standalone="yes"?>
<Relationships xmlns="http://schemas.openxmlformats.org/package/2006/relationships"><Relationship Id="rId3" Type="http://schemas.openxmlformats.org/officeDocument/2006/relationships/oleObject" Target="file:///C:\Hila\&#1502;&#1499;&#1493;&#1503;%20&#1488;&#1492;&#1512;&#1503;%20-%20&#1488;&#1493;&#1504;&#1497;&#1489;&#1512;&#1505;&#1497;&#1496;&#1514;%20&#1512;&#1497;&#1497;&#1499;&#1502;&#1503;\&#1492;&#1495;&#1489;&#1512;&#1492;%20&#1492;&#1495;&#1512;&#1491;&#1497;&#1514;\&#1514;&#1506;&#1505;&#1493;&#1511;&#1492;%20&#1488;&#1497;&#1499;&#1493;&#1514;&#1497;&#1514;%20&#1493;&#1492;&#1499;&#1513;&#1512;&#1493;&#1514;\&#1514;&#1506;&#1505;&#1493;&#1511;&#1492;%20&#1488;&#1497;&#1499;&#1493;&#1514;&#1497;&#1514;%20&#1500;&#1504;&#1513;&#1497;&#1501;\&#1504;&#1497;&#1514;&#1493;&#1495;%20&#1505;&#1511;&#1512;%20&#1492;&#1493;&#1510;&#1488;&#1493;&#1514;\&#1504;&#1497;&#1514;&#1493;&#1495;&#1497;&#1501;%20&#1502;&#1514;&#1493;&#1498;%20&#1489;&#1505;&#1497;&#1505;%20&#1492;&#1504;&#1514;&#1493;&#1504;&#1497;&#1501;%202014-2019%20(SERGEI).xlsx" TargetMode="External"/><Relationship Id="rId2" Type="http://schemas.microsoft.com/office/2011/relationships/chartColorStyle" Target="colors14.xml"/><Relationship Id="rId1" Type="http://schemas.microsoft.com/office/2011/relationships/chartStyle" Target="style14.xml"/></Relationships>
</file>

<file path=ppt/charts/_rels/chart16.xml.rels><?xml version="1.0" encoding="UTF-8" standalone="yes"?>
<Relationships xmlns="http://schemas.openxmlformats.org/package/2006/relationships"><Relationship Id="rId3" Type="http://schemas.openxmlformats.org/officeDocument/2006/relationships/oleObject" Target="file:///C:\Hila\&#1502;&#1499;&#1493;&#1503;%20&#1488;&#1492;&#1512;&#1503;%20-%20&#1488;&#1493;&#1504;&#1497;&#1489;&#1512;&#1505;&#1497;&#1496;&#1514;%20&#1512;&#1497;&#1497;&#1499;&#1502;&#1503;\&#1492;&#1495;&#1489;&#1512;&#1492;%20&#1492;&#1495;&#1512;&#1491;&#1497;&#1514;\&#1514;&#1506;&#1505;&#1493;&#1511;&#1492;%20&#1488;&#1497;&#1499;&#1493;&#1514;&#1497;&#1514;%20&#1493;&#1492;&#1499;&#1513;&#1512;&#1493;&#1514;\&#1514;&#1506;&#1505;&#1493;&#1511;&#1492;%20&#1488;&#1497;&#1499;&#1493;&#1514;&#1497;&#1514;%20&#1500;&#1504;&#1513;&#1497;&#1501;\&#1504;&#1497;&#1514;&#1493;&#1495;%20&#1505;&#1511;&#1512;%20&#1492;&#1493;&#1510;&#1488;&#1493;&#1514;\&#1504;&#1497;&#1514;&#1493;&#1495;&#1497;&#1501;%20&#1502;&#1514;&#1493;&#1498;%20&#1489;&#1505;&#1497;&#1505;%20&#1492;&#1504;&#1514;&#1493;&#1504;&#1497;&#1501;%202014-2019.xlsx" TargetMode="External"/><Relationship Id="rId2" Type="http://schemas.microsoft.com/office/2011/relationships/chartColorStyle" Target="colors15.xml"/><Relationship Id="rId1" Type="http://schemas.microsoft.com/office/2011/relationships/chartStyle" Target="style15.xml"/></Relationships>
</file>

<file path=ppt/charts/_rels/chart17.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Hila\&#1502;&#1499;&#1493;&#1503;%20&#1488;&#1492;&#1512;&#1503;%20-%20&#1488;&#1493;&#1504;&#1497;&#1489;&#1512;&#1505;&#1497;&#1496;&#1514;%20&#1512;&#1497;&#1497;&#1499;&#1502;&#1503;\&#1492;&#1495;&#1489;&#1512;&#1492;%20&#1492;&#1495;&#1512;&#1491;&#1497;&#1514;\&#1514;&#1506;&#1505;&#1493;&#1511;&#1492;%20&#1488;&#1497;&#1499;&#1493;&#1514;&#1497;&#1514;%20&#1493;&#1492;&#1499;&#1513;&#1512;&#1493;&#1514;\&#1514;&#1506;&#1505;&#1493;&#1511;&#1492;%20&#1488;&#1497;&#1499;&#1493;&#1514;&#1497;&#1514;%20&#1500;&#1504;&#1513;&#1497;&#1501;\&#1505;&#1499;&#1488;-%20&#1502;&#1505;&#1508;&#1512;%20&#1497;&#1500;&#1491;&#1497;&#1501;%20&#1500;&#1504;&#1513;&#1497;&#1501;%20&#1489;&#1490;&#1497;&#1500;&#1497;%2025-39.xlsx"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file:///C:\Hila\&#1502;&#1499;&#1493;&#1503;%20&#1488;&#1492;&#1512;&#1503;%20-%20&#1488;&#1493;&#1504;&#1497;&#1489;&#1512;&#1505;&#1497;&#1496;&#1514;%20&#1512;&#1497;&#1497;&#1499;&#1502;&#1503;\&#1492;&#1495;&#1489;&#1512;&#1492;%20&#1492;&#1495;&#1512;&#1491;&#1497;&#1514;\&#1514;&#1506;&#1505;&#1493;&#1511;&#1492;%20&#1488;&#1497;&#1499;&#1493;&#1514;&#1497;&#1514;%20&#1493;&#1492;&#1499;&#1513;&#1512;&#1493;&#1514;\&#1514;&#1506;&#1505;&#1493;&#1511;&#1492;%20&#1488;&#1497;&#1499;&#1493;&#1514;&#1497;&#1514;%20&#1500;&#1504;&#1513;&#1497;&#1501;\&#1505;&#1499;&#1488;-%20&#1502;&#1505;&#1508;&#1512;%20&#1497;&#1500;&#1491;&#1497;&#1501;%20&#1500;&#1504;&#1513;&#1497;&#1501;%20&#1489;&#1490;&#1497;&#1500;&#1497;%2025-39.xlsx" TargetMode="External"/></Relationships>
</file>

<file path=ppt/charts/_rels/chart19.xml.rels><?xml version="1.0" encoding="UTF-8" standalone="yes"?>
<Relationships xmlns="http://schemas.openxmlformats.org/package/2006/relationships"><Relationship Id="rId3" Type="http://schemas.openxmlformats.org/officeDocument/2006/relationships/oleObject" Target="file:///C:\Hila\&#1502;&#1499;&#1493;&#1503;%20&#1488;&#1492;&#1512;&#1503;%20-%20&#1488;&#1493;&#1504;&#1497;&#1489;&#1512;&#1505;&#1497;&#1496;&#1514;%20&#1512;&#1497;&#1497;&#1499;&#1502;&#1503;\&#1492;&#1495;&#1489;&#1512;&#1492;%20&#1492;&#1495;&#1512;&#1491;&#1497;&#1514;\&#1514;&#1506;&#1505;&#1493;&#1511;&#1492;%20&#1488;&#1497;&#1499;&#1493;&#1514;&#1497;&#1514;%20&#1493;&#1492;&#1499;&#1513;&#1512;&#1493;&#1514;\&#1514;&#1506;&#1505;&#1493;&#1511;&#1492;%20&#1488;&#1497;&#1499;&#1493;&#1514;&#1497;&#1514;%20&#1500;&#1504;&#1513;&#1497;&#1501;\&#1504;&#1514;&#1493;&#1504;&#1497;&#1501;%20&#1502;&#1504;&#1492;&#1500;&#1497;&#1497;&#1501;-%20&#1495;&#1491;&#1512;%20&#1502;&#1495;&#1511;&#1512;\&#1504;&#1514;&#1493;&#1504;&#1497;&#1501;%20&#1502;&#1506;&#1497;&#1491;&#1497;&#1514;\education.xlsx" TargetMode="External"/><Relationship Id="rId2" Type="http://schemas.microsoft.com/office/2011/relationships/chartColorStyle" Target="colors16.xml"/><Relationship Id="rId1" Type="http://schemas.microsoft.com/office/2011/relationships/chartStyle" Target="style16.xml"/></Relationships>
</file>

<file path=ppt/charts/_rels/chart2.xml.rels><?xml version="1.0" encoding="UTF-8" standalone="yes"?>
<Relationships xmlns="http://schemas.openxmlformats.org/package/2006/relationships"><Relationship Id="rId3" Type="http://schemas.openxmlformats.org/officeDocument/2006/relationships/oleObject" Target="file:///C:\Hila\&#1502;&#1499;&#1493;&#1503;%20&#1488;&#1492;&#1512;&#1503;%20-%20&#1488;&#1493;&#1504;&#1497;&#1489;&#1512;&#1505;&#1497;&#1496;&#1514;%20&#1512;&#1497;&#1497;&#1499;&#1502;&#1503;\&#1492;&#1495;&#1489;&#1512;&#1492;%20&#1492;&#1495;&#1512;&#1491;&#1497;&#1514;\&#1514;&#1506;&#1505;&#1493;&#1511;&#1492;%20&#1488;&#1497;&#1499;&#1493;&#1514;&#1497;&#1514;%20&#1493;&#1492;&#1499;&#1513;&#1512;&#1493;&#1514;\&#1514;&#1506;&#1505;&#1493;&#1511;&#1492;%20&#1488;&#1497;&#1499;&#1493;&#1514;&#1497;&#1514;%20&#1500;&#1504;&#1513;&#1497;&#1501;\&#1504;&#1497;&#1514;&#1493;&#1495;%20&#1505;&#1511;&#1512;%20&#1492;&#1493;&#1510;&#1488;&#1493;&#1514;\&#1505;&#1511;&#1512;%20&#1492;&#1493;&#1510;&#1488;&#1493;&#1514;-%20&#1513;&#1506;&#1493;&#1514;%20&#1506;&#1489;&#1493;&#1491;&#1492;%20&#1500;&#1508;&#1497;%20&#1492;&#1513;&#1499;&#1500;&#1492;.xlsx" TargetMode="External"/><Relationship Id="rId2" Type="http://schemas.microsoft.com/office/2011/relationships/chartColorStyle" Target="colors1.xml"/><Relationship Id="rId1" Type="http://schemas.microsoft.com/office/2011/relationships/chartStyle" Target="style1.xml"/></Relationships>
</file>

<file path=ppt/charts/_rels/chart20.xml.rels><?xml version="1.0" encoding="UTF-8" standalone="yes"?>
<Relationships xmlns="http://schemas.openxmlformats.org/package/2006/relationships"><Relationship Id="rId3" Type="http://schemas.openxmlformats.org/officeDocument/2006/relationships/oleObject" Target="file:///C:\Hila\&#1502;&#1499;&#1493;&#1503;%20&#1488;&#1492;&#1512;&#1503;%20-%20&#1488;&#1493;&#1504;&#1497;&#1489;&#1512;&#1505;&#1497;&#1496;&#1514;%20&#1512;&#1497;&#1497;&#1499;&#1502;&#1503;\&#1492;&#1495;&#1489;&#1512;&#1492;%20&#1492;&#1495;&#1512;&#1491;&#1497;&#1514;\&#1514;&#1506;&#1505;&#1493;&#1511;&#1492;%20&#1488;&#1497;&#1499;&#1493;&#1514;&#1497;&#1514;%20&#1493;&#1492;&#1499;&#1513;&#1512;&#1493;&#1514;\&#1514;&#1506;&#1505;&#1493;&#1511;&#1492;%20&#1488;&#1497;&#1499;&#1493;&#1514;&#1497;&#1514;%20&#1500;&#1504;&#1513;&#1497;&#1501;\&#1504;&#1497;&#1514;&#1493;&#1495;%20&#1505;&#1511;&#1512;%20&#1492;&#1493;&#1510;&#1488;&#1493;&#1514;\&#1504;&#1497;&#1514;&#1493;&#1495;&#1497;&#1501;%20&#1502;&#1514;&#1493;&#1498;%20&#1489;&#1505;&#1497;&#1505;%20&#1492;&#1504;&#1514;&#1493;&#1504;&#1497;&#1501;%202014-2019.xlsx" TargetMode="External"/><Relationship Id="rId2" Type="http://schemas.microsoft.com/office/2011/relationships/chartColorStyle" Target="colors17.xml"/><Relationship Id="rId1" Type="http://schemas.microsoft.com/office/2011/relationships/chartStyle" Target="style17.xml"/></Relationships>
</file>

<file path=ppt/charts/_rels/chart21.xml.rels><?xml version="1.0" encoding="UTF-8" standalone="yes"?>
<Relationships xmlns="http://schemas.openxmlformats.org/package/2006/relationships"><Relationship Id="rId3" Type="http://schemas.openxmlformats.org/officeDocument/2006/relationships/oleObject" Target="file:///C:\Hila\&#1502;&#1499;&#1493;&#1503;%20&#1488;&#1492;&#1512;&#1503;%20-%20&#1488;&#1493;&#1504;&#1497;&#1489;&#1512;&#1505;&#1497;&#1496;&#1514;%20&#1512;&#1497;&#1497;&#1499;&#1502;&#1503;\&#1492;&#1495;&#1489;&#1512;&#1492;%20&#1492;&#1495;&#1512;&#1491;&#1497;&#1514;\&#1514;&#1506;&#1505;&#1493;&#1511;&#1492;%20&#1488;&#1497;&#1499;&#1493;&#1514;&#1497;&#1514;%20&#1493;&#1492;&#1499;&#1513;&#1512;&#1493;&#1514;\&#1514;&#1506;&#1505;&#1493;&#1511;&#1492;%20&#1488;&#1497;&#1499;&#1493;&#1514;&#1497;&#1514;%20&#1500;&#1504;&#1513;&#1497;&#1501;\&#1490;&#1512;&#1508;&#1497;&#1501;%20&#1500;&#1513;&#1493;&#1500;&#1495;&#1503;%20&#1506;&#1490;&#1493;&#1500;%20%206.10..xlsx" TargetMode="External"/><Relationship Id="rId2" Type="http://schemas.microsoft.com/office/2011/relationships/chartColorStyle" Target="colors18.xml"/><Relationship Id="rId1" Type="http://schemas.microsoft.com/office/2011/relationships/chartStyle" Target="style18.xml"/></Relationships>
</file>

<file path=ppt/charts/_rels/chart22.xml.rels><?xml version="1.0" encoding="UTF-8" standalone="yes"?>
<Relationships xmlns="http://schemas.openxmlformats.org/package/2006/relationships"><Relationship Id="rId3" Type="http://schemas.openxmlformats.org/officeDocument/2006/relationships/oleObject" Target="file:///C:\Hila\&#1502;&#1499;&#1493;&#1503;%20&#1488;&#1492;&#1512;&#1503;%20-%20&#1488;&#1493;&#1504;&#1497;&#1489;&#1512;&#1505;&#1497;&#1496;&#1514;%20&#1512;&#1497;&#1497;&#1499;&#1502;&#1503;\&#1492;&#1495;&#1489;&#1512;&#1492;%20&#1492;&#1495;&#1512;&#1491;&#1497;&#1514;\&#1514;&#1506;&#1505;&#1493;&#1511;&#1492;%20&#1488;&#1497;&#1499;&#1493;&#1514;&#1497;&#1514;%20&#1493;&#1492;&#1499;&#1513;&#1512;&#1493;&#1514;\&#1514;&#1506;&#1505;&#1493;&#1511;&#1492;%20&#1488;&#1497;&#1499;&#1493;&#1514;&#1497;&#1514;%20&#1500;&#1504;&#1513;&#1497;&#1501;\&#1504;&#1497;&#1514;&#1493;&#1495;%20&#1505;&#1511;&#1512;%20&#1492;&#1493;&#1510;&#1488;&#1493;&#1514;\&#1504;&#1497;&#1514;&#1493;&#1495;&#1497;&#1501;%20&#1502;&#1514;&#1493;&#1498;%20&#1489;&#1505;&#1497;&#1505;%20&#1492;&#1504;&#1514;&#1493;&#1504;&#1497;&#1501;%202014-2019.xlsx" TargetMode="External"/><Relationship Id="rId2" Type="http://schemas.microsoft.com/office/2011/relationships/chartColorStyle" Target="colors19.xml"/><Relationship Id="rId1" Type="http://schemas.microsoft.com/office/2011/relationships/chartStyle" Target="style19.xml"/></Relationships>
</file>

<file path=ppt/charts/_rels/chart23.xml.rels><?xml version="1.0" encoding="UTF-8" standalone="yes"?>
<Relationships xmlns="http://schemas.openxmlformats.org/package/2006/relationships"><Relationship Id="rId3" Type="http://schemas.openxmlformats.org/officeDocument/2006/relationships/oleObject" Target="file:///C:\Hila\&#1502;&#1499;&#1493;&#1503;%20&#1488;&#1492;&#1512;&#1503;%20-%20&#1488;&#1493;&#1504;&#1497;&#1489;&#1512;&#1505;&#1497;&#1496;&#1514;%20&#1512;&#1497;&#1497;&#1499;&#1502;&#1503;\&#1492;&#1495;&#1489;&#1512;&#1492;%20&#1492;&#1495;&#1512;&#1491;&#1497;&#1514;\&#1514;&#1506;&#1505;&#1493;&#1511;&#1492;%20&#1488;&#1497;&#1499;&#1493;&#1514;&#1497;&#1514;%20&#1493;&#1492;&#1499;&#1513;&#1512;&#1493;&#1514;\&#1514;&#1506;&#1505;&#1493;&#1511;&#1492;%20&#1488;&#1497;&#1499;&#1493;&#1514;&#1497;&#1514;%20&#1500;&#1504;&#1513;&#1497;&#1501;\&#1504;&#1514;&#1493;&#1504;&#1497;&#1501;%20&#1502;&#1504;&#1492;&#1500;&#1497;&#1497;&#1501;-%20&#1495;&#1491;&#1512;%20&#1502;&#1495;&#1511;&#1512;\&#1504;&#1514;&#1493;&#1504;&#1497;&#1501;%20&#1502;&#1506;&#1497;&#1491;&#1497;&#1514;\employment.xlsx" TargetMode="External"/><Relationship Id="rId2" Type="http://schemas.microsoft.com/office/2011/relationships/chartColorStyle" Target="colors20.xml"/><Relationship Id="rId1" Type="http://schemas.microsoft.com/office/2011/relationships/chartStyle" Target="style20.xml"/></Relationships>
</file>

<file path=ppt/charts/_rels/chart24.xml.rels><?xml version="1.0" encoding="UTF-8" standalone="yes"?>
<Relationships xmlns="http://schemas.openxmlformats.org/package/2006/relationships"><Relationship Id="rId3" Type="http://schemas.openxmlformats.org/officeDocument/2006/relationships/oleObject" Target="file:///C:\Hila\&#1502;&#1499;&#1493;&#1503;%20&#1488;&#1492;&#1512;&#1503;%20-%20&#1488;&#1493;&#1504;&#1497;&#1489;&#1512;&#1505;&#1497;&#1496;&#1514;%20&#1512;&#1497;&#1497;&#1499;&#1502;&#1503;\&#1492;&#1495;&#1489;&#1512;&#1492;%20&#1492;&#1495;&#1512;&#1491;&#1497;&#1514;\&#1514;&#1506;&#1505;&#1493;&#1511;&#1492;%20&#1488;&#1497;&#1499;&#1493;&#1514;&#1497;&#1514;%20&#1493;&#1492;&#1499;&#1513;&#1512;&#1493;&#1514;\&#1514;&#1506;&#1505;&#1493;&#1511;&#1492;%20&#1488;&#1497;&#1499;&#1493;&#1514;&#1497;&#1514;%20&#1500;&#1504;&#1513;&#1497;&#1501;\&#1490;&#1512;&#1508;&#1497;&#1501;%20&#1500;&#1513;&#1493;&#1500;&#1495;&#1503;%20&#1506;&#1490;&#1493;&#1500;%20%206.10..xlsx" TargetMode="External"/><Relationship Id="rId2" Type="http://schemas.microsoft.com/office/2011/relationships/chartColorStyle" Target="colors21.xml"/><Relationship Id="rId1" Type="http://schemas.microsoft.com/office/2011/relationships/chartStyle" Target="style21.xml"/></Relationships>
</file>

<file path=ppt/charts/_rels/chart25.xml.rels><?xml version="1.0" encoding="UTF-8" standalone="yes"?>
<Relationships xmlns="http://schemas.openxmlformats.org/package/2006/relationships"><Relationship Id="rId3" Type="http://schemas.openxmlformats.org/officeDocument/2006/relationships/oleObject" Target="file:///C:\Hila\&#1502;&#1499;&#1493;&#1503;%20&#1488;&#1492;&#1512;&#1503;%20-%20&#1488;&#1493;&#1504;&#1497;&#1489;&#1512;&#1505;&#1497;&#1496;&#1514;%20&#1512;&#1497;&#1497;&#1499;&#1502;&#1503;\&#1492;&#1495;&#1489;&#1512;&#1492;%20&#1492;&#1495;&#1512;&#1491;&#1497;&#1514;\&#1514;&#1506;&#1505;&#1493;&#1511;&#1492;%20&#1488;&#1497;&#1499;&#1493;&#1514;&#1497;&#1514;%20&#1493;&#1492;&#1499;&#1513;&#1512;&#1493;&#1514;\&#1514;&#1506;&#1505;&#1493;&#1511;&#1492;%20&#1488;&#1497;&#1499;&#1493;&#1514;&#1497;&#1514;%20&#1500;&#1504;&#1513;&#1497;&#1501;\&#1504;&#1497;&#1514;&#1493;&#1495;%20&#1505;&#1511;&#1512;%20&#1492;&#1493;&#1510;&#1488;&#1493;&#1514;\&#1504;&#1497;&#1514;&#1493;&#1495;&#1497;&#1501;%20&#1502;&#1514;&#1493;&#1498;%20&#1489;&#1505;&#1497;&#1505;%20&#1492;&#1504;&#1514;&#1493;&#1504;&#1497;&#1501;%202014-2019.xlsx" TargetMode="External"/><Relationship Id="rId2" Type="http://schemas.microsoft.com/office/2011/relationships/chartColorStyle" Target="colors22.xml"/><Relationship Id="rId1" Type="http://schemas.microsoft.com/office/2011/relationships/chartStyle" Target="style22.xml"/></Relationships>
</file>

<file path=ppt/charts/_rels/chart26.xml.rels><?xml version="1.0" encoding="UTF-8" standalone="yes"?>
<Relationships xmlns="http://schemas.openxmlformats.org/package/2006/relationships"><Relationship Id="rId3" Type="http://schemas.openxmlformats.org/officeDocument/2006/relationships/oleObject" Target="file:///C:\Hila\&#1502;&#1499;&#1493;&#1503;%20&#1488;&#1492;&#1512;&#1503;%20-%20&#1488;&#1493;&#1504;&#1497;&#1489;&#1512;&#1505;&#1497;&#1496;&#1514;%20&#1512;&#1497;&#1497;&#1499;&#1502;&#1503;\&#1492;&#1495;&#1489;&#1512;&#1492;%20&#1492;&#1495;&#1512;&#1491;&#1497;&#1514;\&#1514;&#1506;&#1505;&#1493;&#1511;&#1492;%20&#1488;&#1497;&#1499;&#1493;&#1514;&#1497;&#1514;%20&#1493;&#1492;&#1499;&#1513;&#1512;&#1493;&#1514;\&#1514;&#1506;&#1505;&#1493;&#1511;&#1492;%20&#1488;&#1497;&#1499;&#1493;&#1514;&#1497;&#1514;%20&#1500;&#1504;&#1513;&#1497;&#1501;\&#1504;&#1514;&#1493;&#1504;&#1497;&#1501;%20&#1502;&#1504;&#1492;&#1500;&#1497;&#1497;&#1501;-%20&#1495;&#1491;&#1512;%20&#1502;&#1495;&#1511;&#1512;\&#1504;&#1514;&#1493;&#1504;&#1497;&#1501;%20&#1502;&#1504;&#1492;&#1500;&#1497;&#1497;&#1501;%20-&#1495;&#1512;&#1491;&#1497;&#1493;&#1514;-%20&#1502;&#1488;&#1497;&#1497;&#1500;&#1492;%207.11.2022.xlsx" TargetMode="External"/><Relationship Id="rId2" Type="http://schemas.microsoft.com/office/2011/relationships/chartColorStyle" Target="colors23.xml"/><Relationship Id="rId1" Type="http://schemas.microsoft.com/office/2011/relationships/chartStyle" Target="style23.xml"/></Relationships>
</file>

<file path=ppt/charts/_rels/chart27.xml.rels><?xml version="1.0" encoding="UTF-8" standalone="yes"?>
<Relationships xmlns="http://schemas.openxmlformats.org/package/2006/relationships"><Relationship Id="rId3" Type="http://schemas.openxmlformats.org/officeDocument/2006/relationships/oleObject" Target="file:///C:\Hila\&#1502;&#1499;&#1493;&#1503;%20&#1488;&#1492;&#1512;&#1503;%20-%20&#1488;&#1493;&#1504;&#1497;&#1489;&#1512;&#1505;&#1497;&#1496;&#1514;%20&#1512;&#1497;&#1497;&#1499;&#1502;&#1503;\&#1492;&#1495;&#1489;&#1512;&#1492;%20&#1492;&#1495;&#1512;&#1491;&#1497;&#1514;\&#1514;&#1506;&#1505;&#1493;&#1511;&#1492;%20&#1488;&#1497;&#1499;&#1493;&#1514;&#1497;&#1514;%20&#1493;&#1492;&#1499;&#1513;&#1512;&#1493;&#1514;\&#1514;&#1506;&#1505;&#1493;&#1511;&#1492;%20&#1488;&#1497;&#1499;&#1493;&#1514;&#1497;&#1514;%20&#1500;&#1504;&#1513;&#1497;&#1501;\&#1490;&#1512;&#1508;&#1497;&#1501;%20&#1500;&#1513;&#1493;&#1500;&#1495;&#1503;%20&#1506;&#1490;&#1493;&#1500;%20%206.10..xlsx" TargetMode="External"/><Relationship Id="rId2" Type="http://schemas.microsoft.com/office/2011/relationships/chartColorStyle" Target="colors24.xml"/><Relationship Id="rId1" Type="http://schemas.microsoft.com/office/2011/relationships/chartStyle" Target="style24.xml"/></Relationships>
</file>

<file path=ppt/charts/_rels/chart3.xml.rels><?xml version="1.0" encoding="UTF-8" standalone="yes"?>
<Relationships xmlns="http://schemas.openxmlformats.org/package/2006/relationships"><Relationship Id="rId3" Type="http://schemas.openxmlformats.org/officeDocument/2006/relationships/oleObject" Target="file:///C:\Hila\&#1502;&#1499;&#1493;&#1503;%20&#1488;&#1492;&#1512;&#1503;%20-%20&#1488;&#1493;&#1504;&#1497;&#1489;&#1512;&#1505;&#1497;&#1496;&#1514;%20&#1512;&#1497;&#1497;&#1499;&#1502;&#1503;\&#1492;&#1495;&#1489;&#1512;&#1492;%20&#1492;&#1495;&#1512;&#1491;&#1497;&#1514;\&#1514;&#1506;&#1505;&#1493;&#1511;&#1492;%20&#1488;&#1497;&#1499;&#1493;&#1514;&#1497;&#1514;%20&#1493;&#1492;&#1499;&#1513;&#1512;&#1493;&#1514;\&#1514;&#1506;&#1505;&#1493;&#1511;&#1492;%20&#1488;&#1497;&#1499;&#1493;&#1514;&#1497;&#1514;%20&#1500;&#1504;&#1513;&#1497;&#1501;\&#1504;&#1497;&#1514;&#1493;&#1495;%20&#1505;&#1511;&#1512;%20&#1492;&#1493;&#1510;&#1488;&#1493;&#1514;\&#1505;&#1511;&#1512;%20&#1492;&#1493;&#1510;&#1488;&#1493;&#1514;-%20&#1513;&#1506;&#1493;&#1514;%20&#1506;&#1489;&#1493;&#1491;&#1492;%20&#1500;&#1508;&#1497;%20&#1492;&#1513;&#1499;&#1500;&#1492;.xlsx" TargetMode="External"/><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oleObject" Target="file:///C:\Users\hila_\AppData\Roaming\Microsoft\Excel\&#1504;&#1514;&#1493;&#1504;&#1497;&#1501;%20&#1502;&#1504;&#1492;&#1500;&#1497;&#1497;&#1501;%20-%20&#1511;&#1510;&#1489;%20&#1506;&#1500;&#1497;&#1497;&#1514;%20&#1492;&#1513;&#1499;&#1512;%208.12%20(version%201).xlsb" TargetMode="External"/><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3" Type="http://schemas.openxmlformats.org/officeDocument/2006/relationships/oleObject" Target="file:///C:\Hila\&#1502;&#1499;&#1493;&#1503;%20&#1488;&#1492;&#1512;&#1503;%20-%20&#1488;&#1493;&#1504;&#1497;&#1489;&#1512;&#1505;&#1497;&#1496;&#1514;%20&#1512;&#1497;&#1497;&#1499;&#1502;&#1503;\&#1492;&#1495;&#1489;&#1512;&#1492;%20&#1492;&#1495;&#1512;&#1491;&#1497;&#1514;\&#1514;&#1506;&#1505;&#1493;&#1511;&#1492;%20&#1488;&#1497;&#1499;&#1493;&#1514;&#1497;&#1514;%20&#1493;&#1492;&#1499;&#1513;&#1512;&#1493;&#1514;\&#1514;&#1506;&#1505;&#1493;&#1511;&#1492;%20&#1488;&#1497;&#1499;&#1493;&#1514;&#1497;&#1514;%20&#1500;&#1504;&#1513;&#1497;&#1501;\&#1504;&#1497;&#1514;&#1493;&#1495;%20&#1505;&#1511;&#1512;%20&#1492;&#1493;&#1510;&#1488;&#1493;&#1514;\&#1504;&#1497;&#1514;&#1493;&#1495;&#1497;&#1501;%20&#1502;&#1514;&#1493;&#1498;%20&#1489;&#1505;&#1497;&#1505;%20&#1492;&#1504;&#1514;&#1493;&#1504;&#1497;&#1501;%202014-2019%20(11.12.2022-WAGE%20GAPS).xlsx" TargetMode="External"/><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3" Type="http://schemas.openxmlformats.org/officeDocument/2006/relationships/oleObject" Target="file:///C:\Hila\&#1502;&#1499;&#1493;&#1503;%20&#1488;&#1492;&#1512;&#1503;%20-%20&#1488;&#1493;&#1504;&#1497;&#1489;&#1512;&#1505;&#1497;&#1496;&#1514;%20&#1512;&#1497;&#1497;&#1499;&#1502;&#1503;\&#1492;&#1495;&#1489;&#1512;&#1492;%20&#1492;&#1495;&#1512;&#1491;&#1497;&#1514;\&#1514;&#1506;&#1505;&#1493;&#1511;&#1492;%20&#1488;&#1497;&#1499;&#1493;&#1514;&#1497;&#1514;%20&#1493;&#1492;&#1499;&#1513;&#1512;&#1493;&#1514;\&#1514;&#1506;&#1505;&#1493;&#1511;&#1492;%20&#1488;&#1497;&#1499;&#1493;&#1514;&#1497;&#1514;%20&#1500;&#1504;&#1513;&#1497;&#1501;\&#1514;&#1506;&#1505;&#1493;&#1511;&#1492;%20&#1513;&#1500;%20&#1504;&#1513;&#1497;&#1501;%20&#1495;&#1512;&#1491;&#1497;&#1493;&#1514;%20&#1506;&#1504;&#1508;&#1497;%20&#1499;&#1500;&#1499;&#1500;&#1492;%20&#1493;&#1502;&#1513;&#1500;&#1495;&#1497;%20&#1497;&#1491;%2008.12.2022.xlsx" TargetMode="External"/><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3" Type="http://schemas.openxmlformats.org/officeDocument/2006/relationships/oleObject" Target="file:///C:\Hila\&#1502;&#1499;&#1493;&#1503;%20&#1488;&#1492;&#1512;&#1503;%20-%20&#1488;&#1493;&#1504;&#1497;&#1489;&#1512;&#1505;&#1497;&#1496;&#1514;%20&#1512;&#1497;&#1497;&#1499;&#1502;&#1503;\&#1492;&#1495;&#1489;&#1512;&#1492;%20&#1492;&#1495;&#1512;&#1491;&#1497;&#1514;\&#1514;&#1506;&#1505;&#1493;&#1511;&#1492;%20&#1488;&#1497;&#1499;&#1493;&#1514;&#1497;&#1514;%20&#1493;&#1492;&#1499;&#1513;&#1512;&#1493;&#1514;\&#1514;&#1506;&#1505;&#1493;&#1511;&#1492;%20&#1488;&#1497;&#1499;&#1493;&#1514;&#1497;&#1514;%20&#1500;&#1504;&#1513;&#1497;&#1501;\&#1504;&#1497;&#1514;&#1493;&#1495;%20&#1505;&#1511;&#1512;%20&#1492;&#1493;&#1510;&#1488;&#1493;&#1514;\&#1504;&#1497;&#1514;&#1493;&#1495;&#1497;&#1501;%20&#1502;&#1514;&#1493;&#1498;%20&#1489;&#1505;&#1497;&#1505;%20&#1492;&#1504;&#1514;&#1493;&#1504;&#1497;&#1501;%202014-2019.xlsx" TargetMode="External"/><Relationship Id="rId2" Type="http://schemas.microsoft.com/office/2011/relationships/chartColorStyle" Target="colors6.xml"/><Relationship Id="rId1" Type="http://schemas.microsoft.com/office/2011/relationships/chartStyle" Target="style6.xml"/></Relationships>
</file>

<file path=ppt/charts/_rels/chart8.xml.rels><?xml version="1.0" encoding="UTF-8" standalone="yes"?>
<Relationships xmlns="http://schemas.openxmlformats.org/package/2006/relationships"><Relationship Id="rId3" Type="http://schemas.openxmlformats.org/officeDocument/2006/relationships/oleObject" Target="file:///C:\Hila\&#1502;&#1499;&#1493;&#1503;%20&#1488;&#1492;&#1512;&#1503;%20-%20&#1488;&#1493;&#1504;&#1497;&#1489;&#1512;&#1505;&#1497;&#1496;&#1514;%20&#1512;&#1497;&#1497;&#1499;&#1502;&#1503;\&#1492;&#1495;&#1489;&#1512;&#1492;%20&#1492;&#1495;&#1512;&#1491;&#1497;&#1514;\&#1514;&#1506;&#1505;&#1493;&#1511;&#1492;%20&#1488;&#1497;&#1499;&#1493;&#1514;&#1497;&#1514;%20&#1493;&#1492;&#1499;&#1513;&#1512;&#1493;&#1514;\&#1514;&#1506;&#1505;&#1493;&#1511;&#1492;%20&#1488;&#1497;&#1499;&#1493;&#1514;&#1497;&#1514;%20&#1500;&#1504;&#1513;&#1497;&#1501;\&#1502;&#1513;&#1500;&#1495;%20&#1497;&#1491;%20&#1493;&#1492;&#1513;&#1499;&#1500;&#1492;%20&#1502;&#1505;&#1499;&#1488;-%20&#1495;&#1497;&#1500;&#1493;&#1504;&#1497;&#1493;&#1514;%20&#1493;&#1495;&#1512;&#1491;&#1497;&#1493;&#1514;%20&#1500;&#1508;&#1497;%20&#1511;&#1489;&#1493;&#1510;&#1493;&#1514;%20&#1490;&#1497;&#1500;.xls" TargetMode="External"/><Relationship Id="rId2" Type="http://schemas.microsoft.com/office/2011/relationships/chartColorStyle" Target="colors7.xml"/><Relationship Id="rId1" Type="http://schemas.microsoft.com/office/2011/relationships/chartStyle" Target="style7.xml"/></Relationships>
</file>

<file path=ppt/charts/_rels/chart9.xml.rels><?xml version="1.0" encoding="UTF-8" standalone="yes"?>
<Relationships xmlns="http://schemas.openxmlformats.org/package/2006/relationships"><Relationship Id="rId3" Type="http://schemas.openxmlformats.org/officeDocument/2006/relationships/oleObject" Target="file:///C:\Hila\&#1502;&#1499;&#1493;&#1503;%20&#1488;&#1492;&#1512;&#1503;%20-%20&#1488;&#1493;&#1504;&#1497;&#1489;&#1512;&#1505;&#1497;&#1496;&#1514;%20&#1512;&#1497;&#1497;&#1499;&#1502;&#1503;\&#1492;&#1495;&#1489;&#1512;&#1492;%20&#1492;&#1495;&#1512;&#1491;&#1497;&#1514;\&#1514;&#1506;&#1505;&#1493;&#1511;&#1492;%20&#1488;&#1497;&#1499;&#1493;&#1514;&#1497;&#1514;%20&#1493;&#1492;&#1499;&#1513;&#1512;&#1493;&#1514;\&#1514;&#1506;&#1505;&#1493;&#1511;&#1492;%20&#1488;&#1497;&#1499;&#1493;&#1514;&#1497;&#1514;%20&#1500;&#1504;&#1513;&#1497;&#1501;\&#1504;&#1514;&#1493;&#1504;&#1497;&#1501;%20&#1502;&#1504;&#1492;&#1500;&#1497;&#1497;&#1501;-%20&#1495;&#1491;&#1512;%20&#1502;&#1495;&#1511;&#1512;\&#1504;&#1514;&#1493;&#1504;&#1497;&#1501;%20&#1502;&#1506;&#1497;&#1491;&#1497;&#1514;\education.xlsx" TargetMode="External"/><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'[גרף תעסוקה עד יולי 2022.xlsx]לפי אוכלוסיות'!$K$2</c:f>
              <c:strCache>
                <c:ptCount val="1"/>
                <c:pt idx="0">
                  <c:v>נשים יהודיות לא-חרדיות</c:v>
                </c:pt>
              </c:strCache>
            </c:strRef>
          </c:tx>
          <c:spPr>
            <a:ln w="25400" cap="rnd">
              <a:solidFill>
                <a:srgbClr val="002060"/>
              </a:solidFill>
              <a:prstDash val="solid"/>
              <a:round/>
            </a:ln>
            <a:effectLst/>
          </c:spPr>
          <c:marker>
            <c:symbol val="none"/>
          </c:marker>
          <c:dPt>
            <c:idx val="28"/>
            <c:bubble3D val="0"/>
            <c:extLst>
              <c:ext xmlns:c16="http://schemas.microsoft.com/office/drawing/2014/chart" uri="{C3380CC4-5D6E-409C-BE32-E72D297353CC}">
                <c16:uniqueId val="{0000003B-0710-4700-B2F2-943697685706}"/>
              </c:ext>
            </c:extLst>
          </c:dPt>
          <c:dLbls>
            <c:dLbl>
              <c:idx val="12"/>
              <c:layout>
                <c:manualLayout>
                  <c:x val="-0.18872601176535167"/>
                  <c:y val="-1.9991515929672701E-2"/>
                </c:manualLayout>
              </c:layout>
              <c:dLblPos val="r"/>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3C-0710-4700-B2F2-943697685706}"/>
                </c:ext>
              </c:extLst>
            </c:dLbl>
            <c:dLbl>
              <c:idx val="19"/>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D-0710-4700-B2F2-943697685706}"/>
                </c:ext>
              </c:extLst>
            </c:dLbl>
            <c:dLbl>
              <c:idx val="24"/>
              <c:layout>
                <c:manualLayout>
                  <c:x val="-2.7464077469709757E-2"/>
                  <c:y val="-0.16183897167430444"/>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E-0710-4700-B2F2-943697685706}"/>
                </c:ext>
              </c:extLst>
            </c:dLbl>
            <c:dLbl>
              <c:idx val="36"/>
              <c:layout>
                <c:manualLayout>
                  <c:x val="-4.6164938159407178E-2"/>
                  <c:y val="-3.001225876215932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F-0710-4700-B2F2-943697685706}"/>
                </c:ext>
              </c:extLst>
            </c:dLbl>
            <c:dLbl>
              <c:idx val="47"/>
              <c:layout>
                <c:manualLayout>
                  <c:x val="-2.872955193731563E-2"/>
                  <c:y val="-3.885143786418835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0-0710-4700-B2F2-943697685706}"/>
                </c:ext>
              </c:extLst>
            </c:dLbl>
            <c:spPr>
              <a:noFill/>
              <a:ln>
                <a:noFill/>
              </a:ln>
              <a:effectLst/>
            </c:spPr>
            <c:txPr>
              <a:bodyPr rot="0" vert="horz"/>
              <a:lstStyle/>
              <a:p>
                <a:pPr rtl="1">
                  <a:defRPr b="0">
                    <a:solidFill>
                      <a:srgbClr val="002060"/>
                    </a:solidFill>
                  </a:defRPr>
                </a:pPr>
                <a:endParaRPr lang="he-IL"/>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'[גרף תעסוקה עד יולי 2022.xlsx]לפי אוכלוסיות'!$C$8:$C$59</c:f>
              <c:strCache>
                <c:ptCount val="52"/>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1">
                  <c:v>20m1</c:v>
                </c:pt>
                <c:pt idx="22">
                  <c:v>20m2</c:v>
                </c:pt>
                <c:pt idx="23">
                  <c:v>20m3</c:v>
                </c:pt>
                <c:pt idx="24">
                  <c:v>20m4</c:v>
                </c:pt>
                <c:pt idx="25">
                  <c:v>20m5</c:v>
                </c:pt>
                <c:pt idx="26">
                  <c:v>20m6</c:v>
                </c:pt>
                <c:pt idx="27">
                  <c:v>20m7</c:v>
                </c:pt>
                <c:pt idx="28">
                  <c:v>20m8</c:v>
                </c:pt>
                <c:pt idx="29">
                  <c:v>20m9</c:v>
                </c:pt>
                <c:pt idx="30">
                  <c:v>20m10</c:v>
                </c:pt>
                <c:pt idx="31">
                  <c:v>20m11</c:v>
                </c:pt>
                <c:pt idx="32">
                  <c:v>20m12</c:v>
                </c:pt>
                <c:pt idx="33">
                  <c:v>21m1</c:v>
                </c:pt>
                <c:pt idx="34">
                  <c:v>21m2</c:v>
                </c:pt>
                <c:pt idx="35">
                  <c:v>21m3</c:v>
                </c:pt>
                <c:pt idx="36">
                  <c:v>21m4</c:v>
                </c:pt>
                <c:pt idx="37">
                  <c:v>21m5</c:v>
                </c:pt>
                <c:pt idx="38">
                  <c:v>21m6</c:v>
                </c:pt>
                <c:pt idx="39">
                  <c:v>21m7</c:v>
                </c:pt>
                <c:pt idx="40">
                  <c:v>21m8</c:v>
                </c:pt>
                <c:pt idx="41">
                  <c:v>21m9</c:v>
                </c:pt>
                <c:pt idx="42">
                  <c:v>21m10</c:v>
                </c:pt>
                <c:pt idx="43">
                  <c:v>21m11</c:v>
                </c:pt>
                <c:pt idx="44">
                  <c:v>21m12</c:v>
                </c:pt>
                <c:pt idx="45">
                  <c:v>22m1</c:v>
                </c:pt>
                <c:pt idx="46">
                  <c:v>22m2</c:v>
                </c:pt>
                <c:pt idx="47">
                  <c:v>22m3</c:v>
                </c:pt>
                <c:pt idx="48">
                  <c:v>22m4</c:v>
                </c:pt>
                <c:pt idx="49">
                  <c:v>22m5</c:v>
                </c:pt>
                <c:pt idx="50">
                  <c:v>22m6</c:v>
                </c:pt>
                <c:pt idx="51">
                  <c:v>22m7</c:v>
                </c:pt>
              </c:strCache>
            </c:strRef>
          </c:cat>
          <c:val>
            <c:numRef>
              <c:f>'[גרף תעסוקה עד יולי 2022.xlsx]לפי אוכלוסיות'!$K$8:$K$59</c:f>
              <c:numCache>
                <c:formatCode>0.0</c:formatCode>
                <c:ptCount val="52"/>
                <c:pt idx="0">
                  <c:v>67.607036766929312</c:v>
                </c:pt>
                <c:pt idx="1">
                  <c:v>66.82551780165663</c:v>
                </c:pt>
                <c:pt idx="2">
                  <c:v>67.291975162190241</c:v>
                </c:pt>
                <c:pt idx="3">
                  <c:v>67.678751056210515</c:v>
                </c:pt>
                <c:pt idx="4">
                  <c:v>68.415249397131618</c:v>
                </c:pt>
                <c:pt idx="5">
                  <c:v>70.404721093866172</c:v>
                </c:pt>
                <c:pt idx="6">
                  <c:v>71.695968826831191</c:v>
                </c:pt>
                <c:pt idx="7">
                  <c:v>73.174911285675293</c:v>
                </c:pt>
                <c:pt idx="8">
                  <c:v>74.027225099852529</c:v>
                </c:pt>
                <c:pt idx="9">
                  <c:v>73.810688692548993</c:v>
                </c:pt>
                <c:pt idx="10">
                  <c:v>74.915880965367748</c:v>
                </c:pt>
                <c:pt idx="11">
                  <c:v>75.997963269092608</c:v>
                </c:pt>
                <c:pt idx="12">
                  <c:v>78.205352335265687</c:v>
                </c:pt>
                <c:pt idx="13">
                  <c:v>78.506549977223486</c:v>
                </c:pt>
                <c:pt idx="14">
                  <c:v>79.89303866801842</c:v>
                </c:pt>
                <c:pt idx="15">
                  <c:v>80.766454163765033</c:v>
                </c:pt>
                <c:pt idx="16">
                  <c:v>82.019958292091559</c:v>
                </c:pt>
                <c:pt idx="17">
                  <c:v>82.21391263513695</c:v>
                </c:pt>
                <c:pt idx="18">
                  <c:v>83.110326569169004</c:v>
                </c:pt>
                <c:pt idx="19">
                  <c:v>83.692191121057604</c:v>
                </c:pt>
                <c:pt idx="21">
                  <c:v>84.249597787857056</c:v>
                </c:pt>
                <c:pt idx="22">
                  <c:v>84.06640887260437</c:v>
                </c:pt>
                <c:pt idx="23">
                  <c:v>67.068016529083252</c:v>
                </c:pt>
                <c:pt idx="24">
                  <c:v>53.138113021850586</c:v>
                </c:pt>
                <c:pt idx="25">
                  <c:v>66.799408197402954</c:v>
                </c:pt>
                <c:pt idx="26">
                  <c:v>77.935552597045898</c:v>
                </c:pt>
                <c:pt idx="27">
                  <c:v>78.347772359848022</c:v>
                </c:pt>
                <c:pt idx="28">
                  <c:v>79.823750257492065</c:v>
                </c:pt>
                <c:pt idx="29">
                  <c:v>75.702786445617676</c:v>
                </c:pt>
                <c:pt idx="30">
                  <c:v>69.589912891387939</c:v>
                </c:pt>
                <c:pt idx="31">
                  <c:v>76.080101728439331</c:v>
                </c:pt>
                <c:pt idx="32">
                  <c:v>77.398139238357544</c:v>
                </c:pt>
                <c:pt idx="33">
                  <c:v>71.957480907440186</c:v>
                </c:pt>
                <c:pt idx="34">
                  <c:v>73.553568124771118</c:v>
                </c:pt>
                <c:pt idx="35">
                  <c:v>78.340530395507813</c:v>
                </c:pt>
                <c:pt idx="36">
                  <c:v>79.819655418395996</c:v>
                </c:pt>
                <c:pt idx="37">
                  <c:v>79.935628175735474</c:v>
                </c:pt>
                <c:pt idx="38">
                  <c:v>80.653345584869385</c:v>
                </c:pt>
                <c:pt idx="39">
                  <c:v>81.234180927276611</c:v>
                </c:pt>
                <c:pt idx="40">
                  <c:v>82.017213106155396</c:v>
                </c:pt>
                <c:pt idx="41">
                  <c:v>81.265085935592651</c:v>
                </c:pt>
                <c:pt idx="42">
                  <c:v>82.01143741607666</c:v>
                </c:pt>
                <c:pt idx="43">
                  <c:v>83.121418952941895</c:v>
                </c:pt>
                <c:pt idx="44">
                  <c:v>83.820289373397827</c:v>
                </c:pt>
                <c:pt idx="45">
                  <c:v>84.429866075515747</c:v>
                </c:pt>
                <c:pt idx="46">
                  <c:v>83.921098709106445</c:v>
                </c:pt>
                <c:pt idx="47">
                  <c:v>85.454905033111572</c:v>
                </c:pt>
                <c:pt idx="48" formatCode="0.00">
                  <c:v>85.234892368316594</c:v>
                </c:pt>
                <c:pt idx="49" formatCode="0.00">
                  <c:v>85.232454538345308</c:v>
                </c:pt>
                <c:pt idx="50" formatCode="0.00">
                  <c:v>85.725563764572101</c:v>
                </c:pt>
                <c:pt idx="51" formatCode="0.00">
                  <c:v>84.839743375778099</c:v>
                </c:pt>
              </c:numCache>
            </c:numRef>
          </c:val>
          <c:smooth val="0"/>
          <c:extLst>
            <c:ext xmlns:c16="http://schemas.microsoft.com/office/drawing/2014/chart" uri="{C3380CC4-5D6E-409C-BE32-E72D297353CC}">
              <c16:uniqueId val="{00000041-0710-4700-B2F2-943697685706}"/>
            </c:ext>
          </c:extLst>
        </c:ser>
        <c:ser>
          <c:idx val="1"/>
          <c:order val="1"/>
          <c:tx>
            <c:strRef>
              <c:f>'[גרף תעסוקה עד יולי 2022.xlsx]לפי אוכלוסיות'!$L$2</c:f>
              <c:strCache>
                <c:ptCount val="1"/>
                <c:pt idx="0">
                  <c:v>נשים ערביות</c:v>
                </c:pt>
              </c:strCache>
            </c:strRef>
          </c:tx>
          <c:spPr>
            <a:ln w="25400" cap="rnd">
              <a:solidFill>
                <a:srgbClr val="006600"/>
              </a:solidFill>
              <a:prstDash val="solid"/>
              <a:round/>
            </a:ln>
            <a:effectLst/>
          </c:spPr>
          <c:marker>
            <c:symbol val="none"/>
          </c:marker>
          <c:dLbls>
            <c:dLbl>
              <c:idx val="12"/>
              <c:layout>
                <c:manualLayout>
                  <c:x val="-1.0685881782095324E-2"/>
                  <c:y val="1.7578868710574281E-2"/>
                </c:manualLayout>
              </c:layout>
              <c:dLblPos val="r"/>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43-0710-4700-B2F2-943697685706}"/>
                </c:ext>
              </c:extLst>
            </c:dLbl>
            <c:dLbl>
              <c:idx val="19"/>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4-0710-4700-B2F2-943697685706}"/>
                </c:ext>
              </c:extLst>
            </c:dLbl>
            <c:dLbl>
              <c:idx val="24"/>
              <c:layout>
                <c:manualLayout>
                  <c:x val="-3.3525944792140001E-2"/>
                  <c:y val="3.514464001215957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5-0710-4700-B2F2-943697685706}"/>
                </c:ext>
              </c:extLst>
            </c:dLbl>
            <c:dLbl>
              <c:idx val="36"/>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6-0710-4700-B2F2-943697685706}"/>
                </c:ext>
              </c:extLst>
            </c:dLbl>
            <c:dLbl>
              <c:idx val="47"/>
              <c:layout>
                <c:manualLayout>
                  <c:x val="-1.9843665873691799E-2"/>
                  <c:y val="-3.412115408020369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7-0710-4700-B2F2-943697685706}"/>
                </c:ext>
              </c:extLst>
            </c:dLbl>
            <c:spPr>
              <a:noFill/>
              <a:ln>
                <a:noFill/>
              </a:ln>
              <a:effectLst/>
            </c:spPr>
            <c:txPr>
              <a:bodyPr rot="0" vert="horz"/>
              <a:lstStyle/>
              <a:p>
                <a:pPr>
                  <a:defRPr>
                    <a:solidFill>
                      <a:srgbClr val="007A37"/>
                    </a:solidFill>
                  </a:defRPr>
                </a:pPr>
                <a:endParaRPr lang="he-IL"/>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'[גרף תעסוקה עד יולי 2022.xlsx]לפי אוכלוסיות'!$C$8:$C$59</c:f>
              <c:strCache>
                <c:ptCount val="52"/>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1">
                  <c:v>20m1</c:v>
                </c:pt>
                <c:pt idx="22">
                  <c:v>20m2</c:v>
                </c:pt>
                <c:pt idx="23">
                  <c:v>20m3</c:v>
                </c:pt>
                <c:pt idx="24">
                  <c:v>20m4</c:v>
                </c:pt>
                <c:pt idx="25">
                  <c:v>20m5</c:v>
                </c:pt>
                <c:pt idx="26">
                  <c:v>20m6</c:v>
                </c:pt>
                <c:pt idx="27">
                  <c:v>20m7</c:v>
                </c:pt>
                <c:pt idx="28">
                  <c:v>20m8</c:v>
                </c:pt>
                <c:pt idx="29">
                  <c:v>20m9</c:v>
                </c:pt>
                <c:pt idx="30">
                  <c:v>20m10</c:v>
                </c:pt>
                <c:pt idx="31">
                  <c:v>20m11</c:v>
                </c:pt>
                <c:pt idx="32">
                  <c:v>20m12</c:v>
                </c:pt>
                <c:pt idx="33">
                  <c:v>21m1</c:v>
                </c:pt>
                <c:pt idx="34">
                  <c:v>21m2</c:v>
                </c:pt>
                <c:pt idx="35">
                  <c:v>21m3</c:v>
                </c:pt>
                <c:pt idx="36">
                  <c:v>21m4</c:v>
                </c:pt>
                <c:pt idx="37">
                  <c:v>21m5</c:v>
                </c:pt>
                <c:pt idx="38">
                  <c:v>21m6</c:v>
                </c:pt>
                <c:pt idx="39">
                  <c:v>21m7</c:v>
                </c:pt>
                <c:pt idx="40">
                  <c:v>21m8</c:v>
                </c:pt>
                <c:pt idx="41">
                  <c:v>21m9</c:v>
                </c:pt>
                <c:pt idx="42">
                  <c:v>21m10</c:v>
                </c:pt>
                <c:pt idx="43">
                  <c:v>21m11</c:v>
                </c:pt>
                <c:pt idx="44">
                  <c:v>21m12</c:v>
                </c:pt>
                <c:pt idx="45">
                  <c:v>22m1</c:v>
                </c:pt>
                <c:pt idx="46">
                  <c:v>22m2</c:v>
                </c:pt>
                <c:pt idx="47">
                  <c:v>22m3</c:v>
                </c:pt>
                <c:pt idx="48">
                  <c:v>22m4</c:v>
                </c:pt>
                <c:pt idx="49">
                  <c:v>22m5</c:v>
                </c:pt>
                <c:pt idx="50">
                  <c:v>22m6</c:v>
                </c:pt>
                <c:pt idx="51">
                  <c:v>22m7</c:v>
                </c:pt>
              </c:strCache>
            </c:strRef>
          </c:cat>
          <c:val>
            <c:numRef>
              <c:f>'[גרף תעסוקה עד יולי 2022.xlsx]לפי אוכלוסיות'!$L$8:$L$59</c:f>
              <c:numCache>
                <c:formatCode>0.0</c:formatCode>
                <c:ptCount val="52"/>
                <c:pt idx="0">
                  <c:v>24.991930277598449</c:v>
                </c:pt>
                <c:pt idx="1">
                  <c:v>19.766103411759289</c:v>
                </c:pt>
                <c:pt idx="2">
                  <c:v>19.287572190627341</c:v>
                </c:pt>
                <c:pt idx="3">
                  <c:v>20.373411703690898</c:v>
                </c:pt>
                <c:pt idx="4">
                  <c:v>20.091533180778033</c:v>
                </c:pt>
                <c:pt idx="5">
                  <c:v>19.925875742238873</c:v>
                </c:pt>
                <c:pt idx="6">
                  <c:v>20.58033315421816</c:v>
                </c:pt>
                <c:pt idx="7">
                  <c:v>23.159642304644763</c:v>
                </c:pt>
                <c:pt idx="8">
                  <c:v>24.514321524680209</c:v>
                </c:pt>
                <c:pt idx="9">
                  <c:v>25.408663669799758</c:v>
                </c:pt>
                <c:pt idx="10">
                  <c:v>27.071859428271701</c:v>
                </c:pt>
                <c:pt idx="11">
                  <c:v>27.458522116105478</c:v>
                </c:pt>
                <c:pt idx="12">
                  <c:v>29.338570306362922</c:v>
                </c:pt>
                <c:pt idx="13">
                  <c:v>30.464556727743847</c:v>
                </c:pt>
                <c:pt idx="14">
                  <c:v>33.228553117465744</c:v>
                </c:pt>
                <c:pt idx="15">
                  <c:v>32.29565609056533</c:v>
                </c:pt>
                <c:pt idx="16">
                  <c:v>32.43259097626381</c:v>
                </c:pt>
                <c:pt idx="17">
                  <c:v>34.946194852156253</c:v>
                </c:pt>
                <c:pt idx="18">
                  <c:v>38.181469174977686</c:v>
                </c:pt>
                <c:pt idx="19">
                  <c:v>37.406113997335687</c:v>
                </c:pt>
                <c:pt idx="21">
                  <c:v>37.668749690055847</c:v>
                </c:pt>
                <c:pt idx="22">
                  <c:v>38.999828696250916</c:v>
                </c:pt>
                <c:pt idx="23">
                  <c:v>27.630946040153503</c:v>
                </c:pt>
                <c:pt idx="24">
                  <c:v>21.696355938911438</c:v>
                </c:pt>
                <c:pt idx="25">
                  <c:v>29.260438680648804</c:v>
                </c:pt>
                <c:pt idx="26">
                  <c:v>34.772768616676331</c:v>
                </c:pt>
                <c:pt idx="27">
                  <c:v>34.028306603431702</c:v>
                </c:pt>
                <c:pt idx="28">
                  <c:v>33.456987142562866</c:v>
                </c:pt>
                <c:pt idx="29">
                  <c:v>32.189396023750305</c:v>
                </c:pt>
                <c:pt idx="30">
                  <c:v>31.325608491897583</c:v>
                </c:pt>
                <c:pt idx="31">
                  <c:v>33.596748113632202</c:v>
                </c:pt>
                <c:pt idx="32">
                  <c:v>33.105385303497314</c:v>
                </c:pt>
                <c:pt idx="33">
                  <c:v>34.070026874542236</c:v>
                </c:pt>
                <c:pt idx="34">
                  <c:v>33.465754985809326</c:v>
                </c:pt>
                <c:pt idx="35">
                  <c:v>35.393351316452026</c:v>
                </c:pt>
                <c:pt idx="36">
                  <c:v>37.21068799495697</c:v>
                </c:pt>
                <c:pt idx="37">
                  <c:v>35.728633403778076</c:v>
                </c:pt>
                <c:pt idx="38">
                  <c:v>39.926740527153015</c:v>
                </c:pt>
                <c:pt idx="39">
                  <c:v>38.425210118293762</c:v>
                </c:pt>
                <c:pt idx="40">
                  <c:v>40.066888928413391</c:v>
                </c:pt>
                <c:pt idx="41">
                  <c:v>41.442432999610901</c:v>
                </c:pt>
                <c:pt idx="42">
                  <c:v>38.578614592552185</c:v>
                </c:pt>
                <c:pt idx="43">
                  <c:v>41.334179043769836</c:v>
                </c:pt>
                <c:pt idx="44">
                  <c:v>40.629515051841736</c:v>
                </c:pt>
                <c:pt idx="45">
                  <c:v>42.698034644126892</c:v>
                </c:pt>
                <c:pt idx="46">
                  <c:v>45.120206475257874</c:v>
                </c:pt>
                <c:pt idx="47">
                  <c:v>42.030790448188782</c:v>
                </c:pt>
                <c:pt idx="48" formatCode="0.00">
                  <c:v>38.623982667923002</c:v>
                </c:pt>
                <c:pt idx="49" formatCode="0.00">
                  <c:v>43.1305348873138</c:v>
                </c:pt>
                <c:pt idx="50" formatCode="0.00">
                  <c:v>45.337009429931605</c:v>
                </c:pt>
                <c:pt idx="51" formatCode="0.00">
                  <c:v>43.347984552383402</c:v>
                </c:pt>
              </c:numCache>
            </c:numRef>
          </c:val>
          <c:smooth val="0"/>
          <c:extLst>
            <c:ext xmlns:c16="http://schemas.microsoft.com/office/drawing/2014/chart" uri="{C3380CC4-5D6E-409C-BE32-E72D297353CC}">
              <c16:uniqueId val="{00000048-0710-4700-B2F2-943697685706}"/>
            </c:ext>
          </c:extLst>
        </c:ser>
        <c:ser>
          <c:idx val="2"/>
          <c:order val="2"/>
          <c:tx>
            <c:strRef>
              <c:f>'[גרף תעסוקה עד יולי 2022.xlsx]לפי אוכלוסיות'!$O$2</c:f>
              <c:strCache>
                <c:ptCount val="1"/>
                <c:pt idx="0">
                  <c:v>נשים חרדיות</c:v>
                </c:pt>
              </c:strCache>
            </c:strRef>
          </c:tx>
          <c:spPr>
            <a:ln w="25400" cap="rnd">
              <a:solidFill>
                <a:srgbClr val="C00000"/>
              </a:solidFill>
              <a:prstDash val="solid"/>
              <a:round/>
            </a:ln>
            <a:effectLst/>
          </c:spPr>
          <c:marker>
            <c:symbol val="none"/>
          </c:marker>
          <c:dLbls>
            <c:dLbl>
              <c:idx val="11"/>
              <c:layout>
                <c:manualLayout>
                  <c:x val="-2.4201797193007881E-2"/>
                  <c:y val="2.8181818181818183E-2"/>
                </c:manualLayout>
              </c:layout>
              <c:dLblPos val="r"/>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4A-0710-4700-B2F2-943697685706}"/>
                </c:ext>
              </c:extLst>
            </c:dLbl>
            <c:dLbl>
              <c:idx val="19"/>
              <c:layout>
                <c:manualLayout>
                  <c:x val="-3.2010477961532439E-2"/>
                  <c:y val="4.21617498064444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B-0710-4700-B2F2-943697685706}"/>
                </c:ext>
              </c:extLst>
            </c:dLbl>
            <c:dLbl>
              <c:idx val="24"/>
              <c:layout>
                <c:manualLayout>
                  <c:x val="-3.3525944792140001E-2"/>
                  <c:y val="2.815068180078453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C-0710-4700-B2F2-943697685706}"/>
                </c:ext>
              </c:extLst>
            </c:dLbl>
            <c:dLbl>
              <c:idx val="36"/>
              <c:layout>
                <c:manualLayout>
                  <c:x val="-2.6403250688284464E-2"/>
                  <c:y val="3.659941296643100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D-0710-4700-B2F2-943697685706}"/>
                </c:ext>
              </c:extLst>
            </c:dLbl>
            <c:dLbl>
              <c:idx val="47"/>
              <c:layout>
                <c:manualLayout>
                  <c:x val="-2.8696975366862189E-2"/>
                  <c:y val="4.708914862066339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E-0710-4700-B2F2-943697685706}"/>
                </c:ext>
              </c:extLst>
            </c:dLbl>
            <c:spPr>
              <a:noFill/>
              <a:ln>
                <a:noFill/>
              </a:ln>
              <a:effectLst/>
            </c:spPr>
            <c:txPr>
              <a:bodyPr rot="0" vert="horz"/>
              <a:lstStyle/>
              <a:p>
                <a:pPr>
                  <a:defRPr>
                    <a:solidFill>
                      <a:srgbClr val="C00000"/>
                    </a:solidFill>
                  </a:defRPr>
                </a:pPr>
                <a:endParaRPr lang="he-IL"/>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'[גרף תעסוקה עד יולי 2022.xlsx]לפי אוכלוסיות'!$C$8:$C$59</c:f>
              <c:strCache>
                <c:ptCount val="52"/>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1">
                  <c:v>20m1</c:v>
                </c:pt>
                <c:pt idx="22">
                  <c:v>20m2</c:v>
                </c:pt>
                <c:pt idx="23">
                  <c:v>20m3</c:v>
                </c:pt>
                <c:pt idx="24">
                  <c:v>20m4</c:v>
                </c:pt>
                <c:pt idx="25">
                  <c:v>20m5</c:v>
                </c:pt>
                <c:pt idx="26">
                  <c:v>20m6</c:v>
                </c:pt>
                <c:pt idx="27">
                  <c:v>20m7</c:v>
                </c:pt>
                <c:pt idx="28">
                  <c:v>20m8</c:v>
                </c:pt>
                <c:pt idx="29">
                  <c:v>20m9</c:v>
                </c:pt>
                <c:pt idx="30">
                  <c:v>20m10</c:v>
                </c:pt>
                <c:pt idx="31">
                  <c:v>20m11</c:v>
                </c:pt>
                <c:pt idx="32">
                  <c:v>20m12</c:v>
                </c:pt>
                <c:pt idx="33">
                  <c:v>21m1</c:v>
                </c:pt>
                <c:pt idx="34">
                  <c:v>21m2</c:v>
                </c:pt>
                <c:pt idx="35">
                  <c:v>21m3</c:v>
                </c:pt>
                <c:pt idx="36">
                  <c:v>21m4</c:v>
                </c:pt>
                <c:pt idx="37">
                  <c:v>21m5</c:v>
                </c:pt>
                <c:pt idx="38">
                  <c:v>21m6</c:v>
                </c:pt>
                <c:pt idx="39">
                  <c:v>21m7</c:v>
                </c:pt>
                <c:pt idx="40">
                  <c:v>21m8</c:v>
                </c:pt>
                <c:pt idx="41">
                  <c:v>21m9</c:v>
                </c:pt>
                <c:pt idx="42">
                  <c:v>21m10</c:v>
                </c:pt>
                <c:pt idx="43">
                  <c:v>21m11</c:v>
                </c:pt>
                <c:pt idx="44">
                  <c:v>21m12</c:v>
                </c:pt>
                <c:pt idx="45">
                  <c:v>22m1</c:v>
                </c:pt>
                <c:pt idx="46">
                  <c:v>22m2</c:v>
                </c:pt>
                <c:pt idx="47">
                  <c:v>22m3</c:v>
                </c:pt>
                <c:pt idx="48">
                  <c:v>22m4</c:v>
                </c:pt>
                <c:pt idx="49">
                  <c:v>22m5</c:v>
                </c:pt>
                <c:pt idx="50">
                  <c:v>22m6</c:v>
                </c:pt>
                <c:pt idx="51">
                  <c:v>22m7</c:v>
                </c:pt>
              </c:strCache>
            </c:strRef>
          </c:cat>
          <c:val>
            <c:numRef>
              <c:f>'[גרף תעסוקה עד יולי 2022.xlsx]לפי אוכלוסיות'!$O$8:$O$59</c:f>
              <c:numCache>
                <c:formatCode>0.0</c:formatCode>
                <c:ptCount val="52"/>
                <c:pt idx="0">
                  <c:v>46.528301886792455</c:v>
                </c:pt>
                <c:pt idx="1">
                  <c:v>47.341638884014735</c:v>
                </c:pt>
                <c:pt idx="2">
                  <c:v>50.303951367781153</c:v>
                </c:pt>
                <c:pt idx="3">
                  <c:v>50.859266140269391</c:v>
                </c:pt>
                <c:pt idx="4">
                  <c:v>49.470169835970381</c:v>
                </c:pt>
                <c:pt idx="5">
                  <c:v>53.292939936775554</c:v>
                </c:pt>
                <c:pt idx="6">
                  <c:v>53.83596290497411</c:v>
                </c:pt>
                <c:pt idx="7">
                  <c:v>56.045550965725141</c:v>
                </c:pt>
                <c:pt idx="8">
                  <c:v>57.111921586505588</c:v>
                </c:pt>
                <c:pt idx="9">
                  <c:v>59.083379348426291</c:v>
                </c:pt>
                <c:pt idx="10">
                  <c:v>61.489645958583836</c:v>
                </c:pt>
                <c:pt idx="11">
                  <c:v>61.565836298932389</c:v>
                </c:pt>
                <c:pt idx="12">
                  <c:v>65.046375815870832</c:v>
                </c:pt>
                <c:pt idx="13">
                  <c:v>69.169642857142861</c:v>
                </c:pt>
                <c:pt idx="14">
                  <c:v>68.772328678142259</c:v>
                </c:pt>
                <c:pt idx="15">
                  <c:v>71.066385833528358</c:v>
                </c:pt>
                <c:pt idx="16">
                  <c:v>71.709999999999994</c:v>
                </c:pt>
                <c:pt idx="17">
                  <c:v>73.430000000000007</c:v>
                </c:pt>
                <c:pt idx="18">
                  <c:v>76.02</c:v>
                </c:pt>
                <c:pt idx="19">
                  <c:v>76.650000000000006</c:v>
                </c:pt>
                <c:pt idx="21">
                  <c:v>77.411282062530518</c:v>
                </c:pt>
                <c:pt idx="22">
                  <c:v>77.856916189193726</c:v>
                </c:pt>
                <c:pt idx="23">
                  <c:v>54.718643426895142</c:v>
                </c:pt>
                <c:pt idx="24">
                  <c:v>41.963595151901245</c:v>
                </c:pt>
                <c:pt idx="25">
                  <c:v>58.92525315284729</c:v>
                </c:pt>
                <c:pt idx="26">
                  <c:v>73.632735013961792</c:v>
                </c:pt>
                <c:pt idx="27">
                  <c:v>71.982914209365845</c:v>
                </c:pt>
                <c:pt idx="28">
                  <c:v>74.086117744445801</c:v>
                </c:pt>
                <c:pt idx="29">
                  <c:v>68.585890531539917</c:v>
                </c:pt>
                <c:pt idx="30">
                  <c:v>61.998695135116577</c:v>
                </c:pt>
                <c:pt idx="31">
                  <c:v>74.944084882736206</c:v>
                </c:pt>
                <c:pt idx="32">
                  <c:v>73.119747638702393</c:v>
                </c:pt>
                <c:pt idx="33">
                  <c:v>64.984369277954102</c:v>
                </c:pt>
                <c:pt idx="34">
                  <c:v>60.485392808914185</c:v>
                </c:pt>
                <c:pt idx="35">
                  <c:v>72.567498683929443</c:v>
                </c:pt>
                <c:pt idx="36">
                  <c:v>72.019076347351074</c:v>
                </c:pt>
                <c:pt idx="37">
                  <c:v>73.915642499923706</c:v>
                </c:pt>
                <c:pt idx="38">
                  <c:v>74.520879983901978</c:v>
                </c:pt>
                <c:pt idx="39">
                  <c:v>74.492484331130981</c:v>
                </c:pt>
                <c:pt idx="40">
                  <c:v>75.666671991348267</c:v>
                </c:pt>
                <c:pt idx="41">
                  <c:v>77.98956036567688</c:v>
                </c:pt>
                <c:pt idx="42">
                  <c:v>81.284248828887939</c:v>
                </c:pt>
                <c:pt idx="43">
                  <c:v>81.467819213867188</c:v>
                </c:pt>
                <c:pt idx="44">
                  <c:v>80.584150552749634</c:v>
                </c:pt>
                <c:pt idx="45">
                  <c:v>79.443132877349854</c:v>
                </c:pt>
                <c:pt idx="46">
                  <c:v>80.087727308273315</c:v>
                </c:pt>
                <c:pt idx="47">
                  <c:v>81.517821550369263</c:v>
                </c:pt>
                <c:pt idx="48" formatCode="0.00">
                  <c:v>79.79557514190671</c:v>
                </c:pt>
                <c:pt idx="49" formatCode="0.00">
                  <c:v>76.8095254898071</c:v>
                </c:pt>
                <c:pt idx="50" formatCode="0.00">
                  <c:v>78.755336999893103</c:v>
                </c:pt>
                <c:pt idx="51" formatCode="0.00">
                  <c:v>80.329006910323997</c:v>
                </c:pt>
              </c:numCache>
            </c:numRef>
          </c:val>
          <c:smooth val="0"/>
          <c:extLst>
            <c:ext xmlns:c16="http://schemas.microsoft.com/office/drawing/2014/chart" uri="{C3380CC4-5D6E-409C-BE32-E72D297353CC}">
              <c16:uniqueId val="{0000004F-0710-4700-B2F2-943697685706}"/>
            </c:ext>
          </c:extLst>
        </c:ser>
        <c:dLbls>
          <c:showLegendKey val="0"/>
          <c:showVal val="0"/>
          <c:showCatName val="0"/>
          <c:showSerName val="0"/>
          <c:showPercent val="0"/>
          <c:showBubbleSize val="0"/>
        </c:dLbls>
        <c:smooth val="0"/>
        <c:axId val="997071584"/>
        <c:axId val="997079744"/>
      </c:lineChart>
      <c:catAx>
        <c:axId val="997071584"/>
        <c:scaling>
          <c:orientation val="minMax"/>
        </c:scaling>
        <c:delete val="0"/>
        <c:axPos val="b"/>
        <c:numFmt formatCode="General" sourceLinked="1"/>
        <c:majorTickMark val="none"/>
        <c:minorTickMark val="none"/>
        <c:tickLblPos val="nextTo"/>
        <c:spPr>
          <a:noFill/>
          <a:ln w="25400" cap="flat" cmpd="sng" algn="ctr">
            <a:solidFill>
              <a:schemeClr val="tx1"/>
            </a:solidFill>
            <a:round/>
          </a:ln>
          <a:effectLst/>
        </c:spPr>
        <c:txPr>
          <a:bodyPr rot="-5400000"/>
          <a:lstStyle/>
          <a:p>
            <a:pPr>
              <a:defRPr sz="1100"/>
            </a:pPr>
            <a:endParaRPr lang="he-IL"/>
          </a:p>
        </c:txPr>
        <c:crossAx val="997079744"/>
        <c:crosses val="autoZero"/>
        <c:auto val="1"/>
        <c:lblAlgn val="ctr"/>
        <c:lblOffset val="100"/>
        <c:noMultiLvlLbl val="0"/>
      </c:catAx>
      <c:valAx>
        <c:axId val="997079744"/>
        <c:scaling>
          <c:orientation val="minMax"/>
          <c:max val="95"/>
          <c:min val="15"/>
        </c:scaling>
        <c:delete val="0"/>
        <c:axPos val="l"/>
        <c:numFmt formatCode="0" sourceLinked="0"/>
        <c:majorTickMark val="none"/>
        <c:minorTickMark val="none"/>
        <c:tickLblPos val="nextTo"/>
        <c:spPr>
          <a:noFill/>
          <a:ln w="25400">
            <a:solidFill>
              <a:schemeClr val="tx1"/>
            </a:solidFill>
          </a:ln>
          <a:effectLst/>
        </c:spPr>
        <c:txPr>
          <a:bodyPr rot="-60000000" vert="horz"/>
          <a:lstStyle/>
          <a:p>
            <a:pPr>
              <a:defRPr/>
            </a:pPr>
            <a:endParaRPr lang="he-IL"/>
          </a:p>
        </c:txPr>
        <c:crossAx val="997071584"/>
        <c:crosses val="autoZero"/>
        <c:crossBetween val="between"/>
      </c:valAx>
    </c:plotArea>
    <c:plotVisOnly val="1"/>
    <c:dispBlanksAs val="gap"/>
    <c:showDLblsOverMax val="0"/>
  </c:chart>
  <c:txPr>
    <a:bodyPr/>
    <a:lstStyle/>
    <a:p>
      <a:pPr>
        <a:defRPr sz="1200">
          <a:latin typeface="RUBIK" pitchFamily="2" charset="-79"/>
          <a:cs typeface="RUBIK" pitchFamily="2" charset="-79"/>
        </a:defRPr>
      </a:pPr>
      <a:endParaRPr lang="he-IL"/>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endParaRPr lang="he-IL"/>
        </a:p>
      </c:txPr>
    </c:title>
    <c:autoTitleDeleted val="0"/>
    <c:plotArea>
      <c:layout>
        <c:manualLayout>
          <c:layoutTarget val="inner"/>
          <c:xMode val="edge"/>
          <c:yMode val="edge"/>
          <c:x val="1.7080511442108683E-2"/>
          <c:y val="0.16460666375036453"/>
          <c:w val="0.96583897711578259"/>
          <c:h val="0.60760753864100325"/>
        </c:manualLayout>
      </c:layout>
      <c:barChart>
        <c:barDir val="col"/>
        <c:grouping val="clustered"/>
        <c:varyColors val="0"/>
        <c:ser>
          <c:idx val="0"/>
          <c:order val="0"/>
          <c:tx>
            <c:strRef>
              <c:f>'education paths grouped'!$AO$3</c:f>
              <c:strCache>
                <c:ptCount val="1"/>
                <c:pt idx="0">
                  <c:v>תעודה אקדמית</c:v>
                </c:pt>
              </c:strCache>
            </c:strRef>
          </c:tx>
          <c:spPr>
            <a:solidFill>
              <a:srgbClr val="002060"/>
            </a:solidFill>
            <a:ln>
              <a:noFill/>
            </a:ln>
            <a:effectLst/>
          </c:spPr>
          <c:invertIfNegative val="0"/>
          <c:dPt>
            <c:idx val="0"/>
            <c:invertIfNegative val="0"/>
            <c:bubble3D val="0"/>
            <c:spPr>
              <a:solidFill>
                <a:srgbClr val="C00000"/>
              </a:solidFill>
              <a:ln>
                <a:noFill/>
              </a:ln>
              <a:effectLst/>
            </c:spPr>
            <c:extLst>
              <c:ext xmlns:c16="http://schemas.microsoft.com/office/drawing/2014/chart" uri="{C3380CC4-5D6E-409C-BE32-E72D297353CC}">
                <c16:uniqueId val="{00000001-9F36-4891-BDAA-53A4E2C81240}"/>
              </c:ext>
            </c:extLst>
          </c:dPt>
          <c:dPt>
            <c:idx val="1"/>
            <c:invertIfNegative val="0"/>
            <c:bubble3D val="0"/>
            <c:spPr>
              <a:solidFill>
                <a:srgbClr val="C00000"/>
              </a:solidFill>
              <a:ln>
                <a:noFill/>
              </a:ln>
              <a:effectLst/>
            </c:spPr>
            <c:extLst>
              <c:ext xmlns:c16="http://schemas.microsoft.com/office/drawing/2014/chart" uri="{C3380CC4-5D6E-409C-BE32-E72D297353CC}">
                <c16:uniqueId val="{00000003-9F36-4891-BDAA-53A4E2C81240}"/>
              </c:ext>
            </c:extLst>
          </c:dPt>
          <c:dPt>
            <c:idx val="2"/>
            <c:invertIfNegative val="0"/>
            <c:bubble3D val="0"/>
            <c:spPr>
              <a:solidFill>
                <a:srgbClr val="C00000"/>
              </a:solidFill>
              <a:ln>
                <a:noFill/>
              </a:ln>
              <a:effectLst/>
            </c:spPr>
            <c:extLst>
              <c:ext xmlns:c16="http://schemas.microsoft.com/office/drawing/2014/chart" uri="{C3380CC4-5D6E-409C-BE32-E72D297353CC}">
                <c16:uniqueId val="{00000005-9F36-4891-BDAA-53A4E2C81240}"/>
              </c:ext>
            </c:extLst>
          </c:dPt>
          <c:dLbls>
            <c:dLbl>
              <c:idx val="0"/>
              <c:spPr>
                <a:noFill/>
                <a:ln>
                  <a:noFill/>
                </a:ln>
                <a:effectLst/>
              </c:spPr>
              <c:txPr>
                <a:bodyPr rot="0" spcFirstLastPara="1" vertOverflow="ellipsis" vert="horz" wrap="square" anchor="ctr" anchorCtr="1"/>
                <a:lstStyle/>
                <a:p>
                  <a:pPr>
                    <a:defRPr sz="1200" b="0" i="0" u="none" strike="noStrike" kern="1200" baseline="0">
                      <a:solidFill>
                        <a:srgbClr val="C00000"/>
                      </a:solidFill>
                      <a:latin typeface="+mn-lt"/>
                      <a:ea typeface="+mn-ea"/>
                      <a:cs typeface="+mn-cs"/>
                    </a:defRPr>
                  </a:pPr>
                  <a:endParaRPr lang="he-IL"/>
                </a:p>
              </c:txPr>
              <c:showLegendKey val="0"/>
              <c:showVal val="1"/>
              <c:showCatName val="0"/>
              <c:showSerName val="0"/>
              <c:showPercent val="0"/>
              <c:showBubbleSize val="0"/>
              <c:extLst>
                <c:ext xmlns:c16="http://schemas.microsoft.com/office/drawing/2014/chart" uri="{C3380CC4-5D6E-409C-BE32-E72D297353CC}">
                  <c16:uniqueId val="{00000001-9F36-4891-BDAA-53A4E2C81240}"/>
                </c:ext>
              </c:extLst>
            </c:dLbl>
            <c:dLbl>
              <c:idx val="1"/>
              <c:spPr>
                <a:noFill/>
                <a:ln>
                  <a:noFill/>
                </a:ln>
                <a:effectLst/>
              </c:spPr>
              <c:txPr>
                <a:bodyPr rot="0" spcFirstLastPara="1" vertOverflow="ellipsis" vert="horz" wrap="square" anchor="ctr" anchorCtr="1"/>
                <a:lstStyle/>
                <a:p>
                  <a:pPr>
                    <a:defRPr sz="1200" b="0" i="0" u="none" strike="noStrike" kern="1200" baseline="0">
                      <a:solidFill>
                        <a:srgbClr val="C00000"/>
                      </a:solidFill>
                      <a:latin typeface="+mn-lt"/>
                      <a:ea typeface="+mn-ea"/>
                      <a:cs typeface="+mn-cs"/>
                    </a:defRPr>
                  </a:pPr>
                  <a:endParaRPr lang="he-IL"/>
                </a:p>
              </c:txPr>
              <c:showLegendKey val="0"/>
              <c:showVal val="1"/>
              <c:showCatName val="0"/>
              <c:showSerName val="0"/>
              <c:showPercent val="0"/>
              <c:showBubbleSize val="0"/>
              <c:extLst>
                <c:ext xmlns:c16="http://schemas.microsoft.com/office/drawing/2014/chart" uri="{C3380CC4-5D6E-409C-BE32-E72D297353CC}">
                  <c16:uniqueId val="{00000003-9F36-4891-BDAA-53A4E2C81240}"/>
                </c:ext>
              </c:extLst>
            </c:dLbl>
            <c:dLbl>
              <c:idx val="2"/>
              <c:spPr>
                <a:noFill/>
                <a:ln>
                  <a:noFill/>
                </a:ln>
                <a:effectLst/>
              </c:spPr>
              <c:txPr>
                <a:bodyPr rot="0" spcFirstLastPara="1" vertOverflow="ellipsis" vert="horz" wrap="square" anchor="ctr" anchorCtr="1"/>
                <a:lstStyle/>
                <a:p>
                  <a:pPr>
                    <a:defRPr sz="1200" b="0" i="0" u="none" strike="noStrike" kern="1200" baseline="0">
                      <a:solidFill>
                        <a:srgbClr val="C00000"/>
                      </a:solidFill>
                      <a:latin typeface="+mn-lt"/>
                      <a:ea typeface="+mn-ea"/>
                      <a:cs typeface="+mn-cs"/>
                    </a:defRPr>
                  </a:pPr>
                  <a:endParaRPr lang="he-IL"/>
                </a:p>
              </c:txPr>
              <c:showLegendKey val="0"/>
              <c:showVal val="1"/>
              <c:showCatName val="0"/>
              <c:showSerName val="0"/>
              <c:showPercent val="0"/>
              <c:showBubbleSize val="0"/>
              <c:extLst>
                <c:ext xmlns:c16="http://schemas.microsoft.com/office/drawing/2014/chart" uri="{C3380CC4-5D6E-409C-BE32-E72D297353CC}">
                  <c16:uniqueId val="{00000005-9F36-4891-BDAA-53A4E2C81240}"/>
                </c:ext>
              </c:extLst>
            </c:dLbl>
            <c:spPr>
              <a:noFill/>
              <a:ln>
                <a:noFill/>
              </a:ln>
              <a:effectLst/>
            </c:spPr>
            <c:txPr>
              <a:bodyPr rot="0" spcFirstLastPara="1" vertOverflow="ellipsis" vert="horz" wrap="square" anchor="ctr" anchorCtr="1"/>
              <a:lstStyle/>
              <a:p>
                <a:pPr>
                  <a:defRPr sz="1200" b="0" i="0" u="none" strike="noStrike" kern="1200" baseline="0">
                    <a:solidFill>
                      <a:srgbClr val="002060"/>
                    </a:solidFill>
                    <a:latin typeface="+mn-lt"/>
                    <a:ea typeface="+mn-ea"/>
                    <a:cs typeface="+mn-cs"/>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'education paths grouped'!$AM$4:$AN$11</c:f>
              <c:multiLvlStrCache>
                <c:ptCount val="6"/>
                <c:lvl>
                  <c:pt idx="0">
                    <c:v>25-29</c:v>
                  </c:pt>
                  <c:pt idx="1">
                    <c:v>30-34</c:v>
                  </c:pt>
                  <c:pt idx="2">
                    <c:v>35-39</c:v>
                  </c:pt>
                  <c:pt idx="3">
                    <c:v>25-29</c:v>
                  </c:pt>
                  <c:pt idx="4">
                    <c:v>30-34</c:v>
                  </c:pt>
                  <c:pt idx="5">
                    <c:v>35-39</c:v>
                  </c:pt>
                </c:lvl>
                <c:lvl>
                  <c:pt idx="0">
                    <c:v>חרדיות</c:v>
                  </c:pt>
                  <c:pt idx="3">
                    <c:v>לאֿ חרדיות</c:v>
                  </c:pt>
                </c:lvl>
              </c:multiLvlStrCache>
            </c:multiLvlStrRef>
          </c:cat>
          <c:val>
            <c:numRef>
              <c:f>'education paths grouped'!$AO$4:$AO$9</c:f>
              <c:numCache>
                <c:formatCode>0%</c:formatCode>
                <c:ptCount val="6"/>
                <c:pt idx="0">
                  <c:v>0.16948112344834954</c:v>
                </c:pt>
                <c:pt idx="1">
                  <c:v>0.14699331414885819</c:v>
                </c:pt>
                <c:pt idx="2">
                  <c:v>0.12807144154794514</c:v>
                </c:pt>
                <c:pt idx="3">
                  <c:v>0.34773216312169097</c:v>
                </c:pt>
                <c:pt idx="4">
                  <c:v>0.46340433368459344</c:v>
                </c:pt>
                <c:pt idx="5">
                  <c:v>0.44591668876819313</c:v>
                </c:pt>
              </c:numCache>
            </c:numRef>
          </c:val>
          <c:extLst>
            <c:ext xmlns:c16="http://schemas.microsoft.com/office/drawing/2014/chart" uri="{C3380CC4-5D6E-409C-BE32-E72D297353CC}">
              <c16:uniqueId val="{00000006-9F36-4891-BDAA-53A4E2C81240}"/>
            </c:ext>
          </c:extLst>
        </c:ser>
        <c:dLbls>
          <c:showLegendKey val="0"/>
          <c:showVal val="0"/>
          <c:showCatName val="0"/>
          <c:showSerName val="0"/>
          <c:showPercent val="0"/>
          <c:showBubbleSize val="0"/>
        </c:dLbls>
        <c:gapWidth val="219"/>
        <c:overlap val="-27"/>
        <c:axId val="1101509536"/>
        <c:axId val="1101505184"/>
      </c:barChart>
      <c:catAx>
        <c:axId val="11015095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he-IL"/>
          </a:p>
        </c:txPr>
        <c:crossAx val="1101505184"/>
        <c:crosses val="autoZero"/>
        <c:auto val="1"/>
        <c:lblAlgn val="ctr"/>
        <c:lblOffset val="100"/>
        <c:noMultiLvlLbl val="0"/>
      </c:catAx>
      <c:valAx>
        <c:axId val="1101505184"/>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1101509536"/>
        <c:crosses val="autoZero"/>
        <c:crossBetween val="between"/>
      </c:valAx>
      <c:spPr>
        <a:noFill/>
        <a:ln>
          <a:noFill/>
        </a:ln>
        <a:effectLst/>
      </c:spPr>
    </c:plotArea>
    <c:plotVisOnly val="1"/>
    <c:dispBlanksAs val="gap"/>
    <c:showDLblsOverMax val="0"/>
  </c:chart>
  <c:spPr>
    <a:noFill/>
    <a:ln>
      <a:noFill/>
    </a:ln>
    <a:effectLst/>
  </c:spPr>
  <c:txPr>
    <a:bodyPr/>
    <a:lstStyle/>
    <a:p>
      <a:pPr>
        <a:defRPr sz="1200"/>
      </a:pPr>
      <a:endParaRPr lang="he-IL"/>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'סה "כ תש"ד-תש"ף'!$AF$69</c:f>
              <c:strCache>
                <c:ptCount val="1"/>
                <c:pt idx="0">
                  <c:v>ממוצע תש"פ- תשפ"א</c:v>
                </c:pt>
              </c:strCache>
            </c:strRef>
          </c:tx>
          <c:spPr>
            <a:solidFill>
              <a:srgbClr val="C00000"/>
            </a:solidFill>
            <a:ln>
              <a:solidFill>
                <a:srgbClr val="C00000"/>
              </a:solid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rgbClr val="C00000"/>
                    </a:solidFill>
                    <a:latin typeface="+mn-lt"/>
                    <a:ea typeface="+mn-ea"/>
                    <a:cs typeface="+mn-cs"/>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'סה "כ תש"ד-תש"ף'!$AD$70:$AE$77</c:f>
              <c:strCache>
                <c:ptCount val="8"/>
                <c:pt idx="0">
                  <c:v>מדעי הרוח</c:v>
                </c:pt>
                <c:pt idx="1">
                  <c:v>חינוך והכשרה להוראה</c:v>
                </c:pt>
                <c:pt idx="2">
                  <c:v>מדעי החברה</c:v>
                </c:pt>
                <c:pt idx="3">
                  <c:v>עסקים ומדעי הניהול</c:v>
                </c:pt>
                <c:pt idx="4">
                  <c:v>משפטים</c:v>
                </c:pt>
                <c:pt idx="5">
                  <c:v>מקצועות עזר רפואיים</c:v>
                </c:pt>
                <c:pt idx="6">
                  <c:v>מתמטיקה, סטטיסטיקה ומדעי המחשב</c:v>
                </c:pt>
                <c:pt idx="7">
                  <c:v>הנדסה ואדריכלות</c:v>
                </c:pt>
              </c:strCache>
            </c:strRef>
          </c:cat>
          <c:val>
            <c:numRef>
              <c:f>'סה "כ תש"ד-תש"ף'!$AF$70:$AF$77</c:f>
              <c:numCache>
                <c:formatCode>0.0%</c:formatCode>
                <c:ptCount val="8"/>
                <c:pt idx="0">
                  <c:v>1.4128351688945663E-2</c:v>
                </c:pt>
                <c:pt idx="1">
                  <c:v>0.40159631536572077</c:v>
                </c:pt>
                <c:pt idx="2">
                  <c:v>0.1093435583050236</c:v>
                </c:pt>
                <c:pt idx="3">
                  <c:v>0.12902619494323489</c:v>
                </c:pt>
                <c:pt idx="4">
                  <c:v>4.201826821940953E-2</c:v>
                </c:pt>
                <c:pt idx="5">
                  <c:v>0.15091175298422033</c:v>
                </c:pt>
                <c:pt idx="6">
                  <c:v>6.759248929126821E-2</c:v>
                </c:pt>
                <c:pt idx="7">
                  <c:v>5.1468805375966202E-2</c:v>
                </c:pt>
              </c:numCache>
            </c:numRef>
          </c:val>
          <c:extLst>
            <c:ext xmlns:c16="http://schemas.microsoft.com/office/drawing/2014/chart" uri="{C3380CC4-5D6E-409C-BE32-E72D297353CC}">
              <c16:uniqueId val="{00000000-A460-4522-9285-BDE358B585C6}"/>
            </c:ext>
          </c:extLst>
        </c:ser>
        <c:dLbls>
          <c:showLegendKey val="0"/>
          <c:showVal val="0"/>
          <c:showCatName val="0"/>
          <c:showSerName val="0"/>
          <c:showPercent val="0"/>
          <c:showBubbleSize val="0"/>
        </c:dLbls>
        <c:gapWidth val="182"/>
        <c:axId val="1101511168"/>
        <c:axId val="1101511712"/>
      </c:barChart>
      <c:catAx>
        <c:axId val="110151116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rgbClr val="C00000"/>
                </a:solidFill>
                <a:latin typeface="+mn-lt"/>
                <a:ea typeface="+mn-ea"/>
                <a:cs typeface="+mn-cs"/>
              </a:defRPr>
            </a:pPr>
            <a:endParaRPr lang="he-IL"/>
          </a:p>
        </c:txPr>
        <c:crossAx val="1101511712"/>
        <c:crosses val="autoZero"/>
        <c:auto val="1"/>
        <c:lblAlgn val="ctr"/>
        <c:lblOffset val="100"/>
        <c:noMultiLvlLbl val="0"/>
      </c:catAx>
      <c:valAx>
        <c:axId val="1101511712"/>
        <c:scaling>
          <c:orientation val="minMax"/>
        </c:scaling>
        <c:delete val="1"/>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11015111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rgbClr val="C00000"/>
              </a:solidFill>
              <a:latin typeface="+mn-lt"/>
              <a:ea typeface="+mn-ea"/>
              <a:cs typeface="+mn-cs"/>
            </a:defRPr>
          </a:pPr>
          <a:endParaRPr lang="he-IL"/>
        </a:p>
      </c:txPr>
    </c:legend>
    <c:plotVisOnly val="1"/>
    <c:dispBlanksAs val="gap"/>
    <c:showDLblsOverMax val="0"/>
  </c:chart>
  <c:spPr>
    <a:noFill/>
    <a:ln>
      <a:noFill/>
    </a:ln>
    <a:effectLst/>
  </c:spPr>
  <c:txPr>
    <a:bodyPr/>
    <a:lstStyle/>
    <a:p>
      <a:pPr>
        <a:defRPr sz="1400"/>
      </a:pPr>
      <a:endParaRPr lang="he-IL"/>
    </a:p>
  </c:txPr>
  <c:externalData r:id="rId3">
    <c:autoUpdate val="0"/>
  </c:externalData>
  <c:userShapes r:id="rId4"/>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[גרפים לשולחן עגול  6.10..xlsx]תעסוקה לפי גיל!PivotTable1</c:name>
    <c:fmtId val="-1"/>
  </c:pivotSource>
  <c:chart>
    <c:autoTitleDeleted val="0"/>
    <c:pivotFmts>
      <c:pivotFmt>
        <c:idx val="0"/>
        <c:spPr>
          <a:solidFill>
            <a:schemeClr val="accent1"/>
          </a:solidFill>
          <a:ln>
            <a:noFill/>
          </a:ln>
          <a:effectLst/>
        </c:spPr>
        <c:marker>
          <c:spPr>
            <a:solidFill>
              <a:schemeClr val="accent1"/>
            </a:solidFill>
            <a:ln w="9525">
              <a:solidFill>
                <a:schemeClr val="accent1"/>
              </a:solid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he-IL"/>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pPr>
            <a:solidFill>
              <a:schemeClr val="accent1"/>
            </a:solidFill>
            <a:ln w="9525">
              <a:solidFill>
                <a:schemeClr val="accent1"/>
              </a:solid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he-IL"/>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pPr>
            <a:solidFill>
              <a:schemeClr val="accent1"/>
            </a:solidFill>
            <a:ln w="9525">
              <a:solidFill>
                <a:schemeClr val="accent1"/>
              </a:solid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he-IL"/>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a:noFill/>
          </a:ln>
          <a:effectLst/>
        </c:spPr>
        <c:marker>
          <c:spPr>
            <a:solidFill>
              <a:schemeClr val="accent1"/>
            </a:solidFill>
            <a:ln w="9525">
              <a:solidFill>
                <a:schemeClr val="accent1"/>
              </a:solid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he-IL"/>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1"/>
          </a:solidFill>
          <a:ln w="28575" cap="rnd">
            <a:solidFill>
              <a:schemeClr val="accent1"/>
            </a:solidFill>
            <a:round/>
          </a:ln>
          <a:effectLst/>
        </c:spPr>
        <c:marker>
          <c:symbol val="circle"/>
          <c:size val="5"/>
          <c:spPr>
            <a:solidFill>
              <a:schemeClr val="accent1"/>
            </a:solidFill>
            <a:ln w="9525">
              <a:solidFill>
                <a:schemeClr val="accent1"/>
              </a:solidFill>
            </a:ln>
            <a:effectLst/>
          </c:spPr>
        </c:marker>
      </c:pivotFmt>
      <c:pivotFmt>
        <c:idx val="5"/>
        <c:spPr>
          <a:solidFill>
            <a:schemeClr val="accent1"/>
          </a:solidFill>
          <a:ln w="28575" cap="rnd">
            <a:solidFill>
              <a:schemeClr val="accent1"/>
            </a:solidFill>
            <a:round/>
          </a:ln>
          <a:effectLst/>
        </c:spPr>
        <c:marker>
          <c:symbol val="circle"/>
          <c:size val="5"/>
          <c:spPr>
            <a:solidFill>
              <a:schemeClr val="accent2"/>
            </a:solidFill>
            <a:ln w="9525">
              <a:solidFill>
                <a:schemeClr val="accent2"/>
              </a:solidFill>
            </a:ln>
            <a:effectLst/>
          </c:spPr>
        </c:marker>
      </c:pivotFmt>
      <c:pivotFmt>
        <c:idx val="6"/>
        <c:spPr>
          <a:solidFill>
            <a:schemeClr val="accent1"/>
          </a:solidFill>
          <a:ln w="28575" cap="rnd">
            <a:solidFill>
              <a:schemeClr val="accent1"/>
            </a:solidFill>
            <a:round/>
          </a:ln>
          <a:effectLst/>
        </c:spPr>
        <c:marker>
          <c:symbol val="circle"/>
          <c:size val="5"/>
          <c:spPr>
            <a:solidFill>
              <a:schemeClr val="accent3"/>
            </a:solidFill>
            <a:ln w="9525">
              <a:solidFill>
                <a:schemeClr val="accent3"/>
              </a:solidFill>
            </a:ln>
            <a:effectLst/>
          </c:spPr>
        </c:marker>
      </c:pivotFmt>
      <c:pivotFmt>
        <c:idx val="7"/>
        <c:spPr>
          <a:solidFill>
            <a:schemeClr val="accent1"/>
          </a:solidFill>
          <a:ln w="28575" cap="rnd">
            <a:solidFill>
              <a:schemeClr val="accent1"/>
            </a:solidFill>
            <a:round/>
          </a:ln>
          <a:effectLst/>
        </c:spPr>
        <c:marker>
          <c:symbol val="circle"/>
          <c:size val="5"/>
          <c:spPr>
            <a:solidFill>
              <a:schemeClr val="accent4"/>
            </a:solidFill>
            <a:ln w="9525">
              <a:solidFill>
                <a:schemeClr val="accent4"/>
              </a:solid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he-IL"/>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1"/>
          </a:solidFill>
          <a:ln w="28575" cap="rnd">
            <a:solidFill>
              <a:schemeClr val="accent1"/>
            </a:solidFill>
            <a:round/>
          </a:ln>
          <a:effectLst/>
        </c:spPr>
        <c:marker>
          <c:symbol val="circle"/>
          <c:size val="5"/>
          <c:spPr>
            <a:solidFill>
              <a:schemeClr val="accent1"/>
            </a:solidFill>
            <a:ln w="9525">
              <a:solidFill>
                <a:schemeClr val="accent1"/>
              </a:solidFill>
            </a:ln>
            <a:effectLst/>
          </c:spPr>
        </c:marker>
      </c:pivotFmt>
      <c:pivotFmt>
        <c:idx val="9"/>
        <c:spPr>
          <a:solidFill>
            <a:schemeClr val="accent1"/>
          </a:solidFill>
          <a:ln w="28575" cap="rnd">
            <a:solidFill>
              <a:schemeClr val="accent1"/>
            </a:solidFill>
            <a:round/>
          </a:ln>
          <a:effectLst/>
        </c:spPr>
        <c:marker>
          <c:symbol val="circle"/>
          <c:size val="5"/>
          <c:spPr>
            <a:solidFill>
              <a:schemeClr val="accent2"/>
            </a:solidFill>
            <a:ln w="9525">
              <a:solidFill>
                <a:schemeClr val="accent2"/>
              </a:solidFill>
            </a:ln>
            <a:effectLst/>
          </c:spPr>
        </c:marker>
      </c:pivotFmt>
      <c:pivotFmt>
        <c:idx val="10"/>
        <c:spPr>
          <a:solidFill>
            <a:schemeClr val="accent1"/>
          </a:solidFill>
          <a:ln w="28575" cap="rnd">
            <a:solidFill>
              <a:schemeClr val="accent1"/>
            </a:solidFill>
            <a:round/>
          </a:ln>
          <a:effectLst/>
        </c:spPr>
        <c:marker>
          <c:symbol val="circle"/>
          <c:size val="5"/>
          <c:spPr>
            <a:solidFill>
              <a:schemeClr val="accent3"/>
            </a:solidFill>
            <a:ln w="9525">
              <a:solidFill>
                <a:schemeClr val="accent3"/>
              </a:solidFill>
            </a:ln>
            <a:effectLst/>
          </c:spPr>
        </c:marker>
      </c:pivotFmt>
      <c:pivotFmt>
        <c:idx val="11"/>
        <c:spPr>
          <a:solidFill>
            <a:schemeClr val="accent1"/>
          </a:solidFill>
          <a:ln w="28575" cap="rnd">
            <a:solidFill>
              <a:schemeClr val="accent1"/>
            </a:solidFill>
            <a:round/>
          </a:ln>
          <a:effectLst/>
        </c:spPr>
        <c:marker>
          <c:symbol val="circle"/>
          <c:size val="5"/>
          <c:spPr>
            <a:solidFill>
              <a:schemeClr val="accent4"/>
            </a:solidFill>
            <a:ln w="9525">
              <a:solidFill>
                <a:schemeClr val="accent4"/>
              </a:solid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he-IL"/>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chemeClr val="accent1"/>
          </a:solidFill>
          <a:ln w="28575" cap="rnd">
            <a:solidFill>
              <a:schemeClr val="accent1"/>
            </a:solidFill>
            <a:round/>
          </a:ln>
          <a:effectLst/>
        </c:spPr>
        <c:marker>
          <c:symbol val="circle"/>
          <c:size val="5"/>
          <c:spPr>
            <a:solidFill>
              <a:schemeClr val="accent1"/>
            </a:solidFill>
            <a:ln w="9525">
              <a:solidFill>
                <a:schemeClr val="accent1"/>
              </a:solidFill>
            </a:ln>
            <a:effectLst/>
          </c:spPr>
        </c:marker>
      </c:pivotFmt>
      <c:pivotFmt>
        <c:idx val="13"/>
        <c:spPr>
          <a:solidFill>
            <a:schemeClr val="accent1"/>
          </a:solidFill>
          <a:ln w="28575" cap="rnd">
            <a:solidFill>
              <a:schemeClr val="accent1"/>
            </a:solidFill>
            <a:round/>
          </a:ln>
          <a:effectLst/>
        </c:spPr>
        <c:marker>
          <c:symbol val="circle"/>
          <c:size val="5"/>
          <c:spPr>
            <a:solidFill>
              <a:schemeClr val="accent2"/>
            </a:solidFill>
            <a:ln w="9525">
              <a:solidFill>
                <a:schemeClr val="accent2"/>
              </a:solidFill>
            </a:ln>
            <a:effectLst/>
          </c:spPr>
        </c:marker>
      </c:pivotFmt>
      <c:pivotFmt>
        <c:idx val="14"/>
        <c:spPr>
          <a:solidFill>
            <a:schemeClr val="accent1"/>
          </a:solidFill>
          <a:ln w="28575" cap="rnd">
            <a:solidFill>
              <a:schemeClr val="accent1"/>
            </a:solidFill>
            <a:round/>
          </a:ln>
          <a:effectLst/>
        </c:spPr>
        <c:marker>
          <c:symbol val="circle"/>
          <c:size val="5"/>
          <c:spPr>
            <a:solidFill>
              <a:schemeClr val="accent3"/>
            </a:solidFill>
            <a:ln w="9525">
              <a:solidFill>
                <a:schemeClr val="accent3"/>
              </a:solidFill>
            </a:ln>
            <a:effectLst/>
          </c:spPr>
        </c:marker>
      </c:pivotFmt>
      <c:pivotFmt>
        <c:idx val="15"/>
        <c:spPr>
          <a:solidFill>
            <a:schemeClr val="accent1"/>
          </a:solidFill>
          <a:ln w="28575" cap="rnd">
            <a:solidFill>
              <a:schemeClr val="accent1"/>
            </a:solidFill>
            <a:round/>
          </a:ln>
          <a:effectLst/>
        </c:spPr>
        <c:marker>
          <c:symbol val="circle"/>
          <c:size val="5"/>
          <c:spPr>
            <a:solidFill>
              <a:schemeClr val="accent4"/>
            </a:solidFill>
            <a:ln w="9525">
              <a:solidFill>
                <a:schemeClr val="accent4"/>
              </a:solid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he-IL"/>
            </a:p>
          </c:txPr>
          <c:showLegendKey val="0"/>
          <c:showVal val="1"/>
          <c:showCatName val="0"/>
          <c:showSerName val="0"/>
          <c:showPercent val="0"/>
          <c:showBubbleSize val="0"/>
          <c:extLst>
            <c:ext xmlns:c15="http://schemas.microsoft.com/office/drawing/2012/chart" uri="{CE6537A1-D6FC-4f65-9D91-7224C49458BB}"/>
          </c:extLst>
        </c:dLbl>
      </c:pivotFmt>
    </c:pivotFmts>
    <c:plotArea>
      <c:layout/>
      <c:lineChart>
        <c:grouping val="standard"/>
        <c:varyColors val="0"/>
        <c:ser>
          <c:idx val="0"/>
          <c:order val="0"/>
          <c:tx>
            <c:strRef>
              <c:f>'תעסוקה לפי גיל'!$J$2:$J$3</c:f>
              <c:strCache>
                <c:ptCount val="1"/>
                <c:pt idx="0">
                  <c:v>25-34</c:v>
                </c:pt>
              </c:strCache>
            </c:strRef>
          </c:tx>
          <c:spPr>
            <a:ln w="28575" cap="rnd">
              <a:solidFill>
                <a:srgbClr val="0070C0"/>
              </a:solidFill>
              <a:round/>
            </a:ln>
            <a:effectLst/>
          </c:spPr>
          <c:marker>
            <c:symbol val="circle"/>
            <c:size val="5"/>
            <c:spPr>
              <a:solidFill>
                <a:srgbClr val="0070C0"/>
              </a:solidFill>
              <a:ln w="9525">
                <a:solidFill>
                  <a:srgbClr val="0070C0"/>
                </a:solidFill>
              </a:ln>
              <a:effectLst/>
            </c:spPr>
          </c:marker>
          <c:dLbls>
            <c:dLbl>
              <c:idx val="0"/>
              <c:layout>
                <c:manualLayout>
                  <c:x val="-2.7568530911422782E-2"/>
                  <c:y val="-3.69001843221762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3EF-4538-9EF5-A4499A85B3D3}"/>
                </c:ext>
              </c:extLst>
            </c:dLbl>
            <c:dLbl>
              <c:idx val="1"/>
              <c:layout>
                <c:manualLayout>
                  <c:x val="-2.4325174333608368E-2"/>
                  <c:y val="-2.876434218129404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3EF-4538-9EF5-A4499A85B3D3}"/>
                </c:ext>
              </c:extLst>
            </c:dLbl>
            <c:dLbl>
              <c:idx val="2"/>
              <c:delete val="1"/>
              <c:extLst>
                <c:ext xmlns:c15="http://schemas.microsoft.com/office/drawing/2012/chart" uri="{CE6537A1-D6FC-4f65-9D91-7224C49458BB}"/>
                <c:ext xmlns:c16="http://schemas.microsoft.com/office/drawing/2014/chart" uri="{C3380CC4-5D6E-409C-BE32-E72D297353CC}">
                  <c16:uniqueId val="{00000002-23EF-4538-9EF5-A4499A85B3D3}"/>
                </c:ext>
              </c:extLst>
            </c:dLbl>
            <c:dLbl>
              <c:idx val="3"/>
              <c:layout>
                <c:manualLayout>
                  <c:x val="-1.9460139466886728E-2"/>
                  <c:y val="-4.33292960723218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3EF-4538-9EF5-A4499A85B3D3}"/>
                </c:ext>
              </c:extLst>
            </c:dLbl>
            <c:dLbl>
              <c:idx val="4"/>
              <c:delete val="1"/>
              <c:extLst>
                <c:ext xmlns:c15="http://schemas.microsoft.com/office/drawing/2012/chart" uri="{CE6537A1-D6FC-4f65-9D91-7224C49458BB}"/>
                <c:ext xmlns:c16="http://schemas.microsoft.com/office/drawing/2014/chart" uri="{C3380CC4-5D6E-409C-BE32-E72D297353CC}">
                  <c16:uniqueId val="{00000004-23EF-4538-9EF5-A4499A85B3D3}"/>
                </c:ext>
              </c:extLst>
            </c:dLbl>
            <c:dLbl>
              <c:idx val="5"/>
              <c:layout>
                <c:manualLayout>
                  <c:x val="-2.2703496044701114E-2"/>
                  <c:y val="-3.235988495395581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3EF-4538-9EF5-A4499A85B3D3}"/>
                </c:ext>
              </c:extLst>
            </c:dLbl>
            <c:dLbl>
              <c:idx val="6"/>
              <c:delete val="1"/>
              <c:extLst>
                <c:ext xmlns:c15="http://schemas.microsoft.com/office/drawing/2012/chart" uri="{CE6537A1-D6FC-4f65-9D91-7224C49458BB}"/>
                <c:ext xmlns:c16="http://schemas.microsoft.com/office/drawing/2014/chart" uri="{C3380CC4-5D6E-409C-BE32-E72D297353CC}">
                  <c16:uniqueId val="{00000006-23EF-4538-9EF5-A4499A85B3D3}"/>
                </c:ext>
              </c:extLst>
            </c:dLbl>
            <c:dLbl>
              <c:idx val="8"/>
              <c:layout>
                <c:manualLayout>
                  <c:x val="-2.108181775579401E-2"/>
                  <c:y val="-5.393314158992638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3EF-4538-9EF5-A4499A85B3D3}"/>
                </c:ext>
              </c:extLst>
            </c:dLbl>
            <c:dLbl>
              <c:idx val="9"/>
              <c:delete val="1"/>
              <c:extLst>
                <c:ext xmlns:c15="http://schemas.microsoft.com/office/drawing/2012/chart" uri="{CE6537A1-D6FC-4f65-9D91-7224C49458BB}"/>
                <c:ext xmlns:c16="http://schemas.microsoft.com/office/drawing/2014/chart" uri="{C3380CC4-5D6E-409C-BE32-E72D297353CC}">
                  <c16:uniqueId val="{00000008-23EF-4538-9EF5-A4499A85B3D3}"/>
                </c:ext>
              </c:extLst>
            </c:dLbl>
            <c:dLbl>
              <c:idx val="10"/>
              <c:layout>
                <c:manualLayout>
                  <c:x val="-2.1081817755793892E-2"/>
                  <c:y val="-5.694968962662248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23EF-4538-9EF5-A4499A85B3D3}"/>
                </c:ext>
              </c:extLst>
            </c:dLbl>
            <c:spPr>
              <a:noFill/>
              <a:ln>
                <a:noFill/>
              </a:ln>
              <a:effectLst/>
            </c:spPr>
            <c:txPr>
              <a:bodyPr rot="0" spcFirstLastPara="1" vertOverflow="ellipsis" vert="horz" wrap="square" anchor="ctr" anchorCtr="1"/>
              <a:lstStyle/>
              <a:p>
                <a:pPr>
                  <a:defRPr sz="1200" b="0" i="0" u="none" strike="noStrike" kern="1200" baseline="0">
                    <a:solidFill>
                      <a:srgbClr val="0070C0"/>
                    </a:solidFill>
                    <a:latin typeface="RUBIK" pitchFamily="2" charset="-79"/>
                    <a:ea typeface="+mn-ea"/>
                    <a:cs typeface="RUBIK" pitchFamily="2" charset="-79"/>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'תעסוקה לפי גיל'!$I$4:$I$15</c:f>
              <c:strCache>
                <c:ptCount val="11"/>
                <c:pt idx="0">
                  <c:v>2012</c:v>
                </c:pt>
                <c:pt idx="1">
                  <c:v>2013</c:v>
                </c:pt>
                <c:pt idx="2">
                  <c:v>2014</c:v>
                </c:pt>
                <c:pt idx="3">
                  <c:v>2015</c:v>
                </c:pt>
                <c:pt idx="4">
                  <c:v>2016</c:v>
                </c:pt>
                <c:pt idx="5">
                  <c:v>2017</c:v>
                </c:pt>
                <c:pt idx="6">
                  <c:v>2018</c:v>
                </c:pt>
                <c:pt idx="7">
                  <c:v>2019</c:v>
                </c:pt>
                <c:pt idx="8">
                  <c:v>2020</c:v>
                </c:pt>
                <c:pt idx="9">
                  <c:v>2021</c:v>
                </c:pt>
                <c:pt idx="10">
                  <c:v>2022H1</c:v>
                </c:pt>
              </c:strCache>
            </c:strRef>
          </c:cat>
          <c:val>
            <c:numRef>
              <c:f>'תעסוקה לפי גיל'!$J$4:$J$15</c:f>
              <c:numCache>
                <c:formatCode>0%</c:formatCode>
                <c:ptCount val="11"/>
                <c:pt idx="0">
                  <c:v>0.71501332521438599</c:v>
                </c:pt>
                <c:pt idx="1">
                  <c:v>0.73885214328765869</c:v>
                </c:pt>
                <c:pt idx="2">
                  <c:v>0.74417054653167725</c:v>
                </c:pt>
                <c:pt idx="3">
                  <c:v>0.77867221832275391</c:v>
                </c:pt>
                <c:pt idx="4">
                  <c:v>0.78696286678314209</c:v>
                </c:pt>
                <c:pt idx="5">
                  <c:v>0.79244023561477661</c:v>
                </c:pt>
                <c:pt idx="6">
                  <c:v>0.82328099012374878</c:v>
                </c:pt>
                <c:pt idx="7">
                  <c:v>0.83135735988616943</c:v>
                </c:pt>
                <c:pt idx="8">
                  <c:v>0.72291475534439087</c:v>
                </c:pt>
                <c:pt idx="9">
                  <c:v>0.79375648498535156</c:v>
                </c:pt>
                <c:pt idx="10">
                  <c:v>0.83967041969299316</c:v>
                </c:pt>
              </c:numCache>
            </c:numRef>
          </c:val>
          <c:smooth val="0"/>
          <c:extLst>
            <c:ext xmlns:c16="http://schemas.microsoft.com/office/drawing/2014/chart" uri="{C3380CC4-5D6E-409C-BE32-E72D297353CC}">
              <c16:uniqueId val="{00000000-3D8C-4A32-A843-0D2729FA991A}"/>
            </c:ext>
          </c:extLst>
        </c:ser>
        <c:ser>
          <c:idx val="1"/>
          <c:order val="1"/>
          <c:tx>
            <c:strRef>
              <c:f>'תעסוקה לפי גיל'!$K$2:$K$3</c:f>
              <c:strCache>
                <c:ptCount val="1"/>
                <c:pt idx="0">
                  <c:v>35-44</c:v>
                </c:pt>
              </c:strCache>
            </c:strRef>
          </c:tx>
          <c:spPr>
            <a:ln w="28575" cap="rnd">
              <a:solidFill>
                <a:srgbClr val="7030A0"/>
              </a:solidFill>
              <a:round/>
            </a:ln>
            <a:effectLst/>
          </c:spPr>
          <c:marker>
            <c:symbol val="circle"/>
            <c:size val="5"/>
            <c:spPr>
              <a:solidFill>
                <a:schemeClr val="accent2"/>
              </a:solidFill>
              <a:ln w="9525">
                <a:solidFill>
                  <a:srgbClr val="7030A0"/>
                </a:solidFill>
              </a:ln>
              <a:effectLst/>
            </c:spPr>
          </c:marker>
          <c:dLbls>
            <c:dLbl>
              <c:idx val="0"/>
              <c:layout>
                <c:manualLayout>
                  <c:x val="-5.8380418400660009E-2"/>
                  <c:y val="9.080262369533789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23EF-4538-9EF5-A4499A85B3D3}"/>
                </c:ext>
              </c:extLst>
            </c:dLbl>
            <c:dLbl>
              <c:idx val="1"/>
              <c:delete val="1"/>
              <c:extLst>
                <c:ext xmlns:c15="http://schemas.microsoft.com/office/drawing/2012/chart" uri="{CE6537A1-D6FC-4f65-9D91-7224C49458BB}"/>
                <c:ext xmlns:c16="http://schemas.microsoft.com/office/drawing/2014/chart" uri="{C3380CC4-5D6E-409C-BE32-E72D297353CC}">
                  <c16:uniqueId val="{0000000B-23EF-4538-9EF5-A4499A85B3D3}"/>
                </c:ext>
              </c:extLst>
            </c:dLbl>
            <c:dLbl>
              <c:idx val="2"/>
              <c:delete val="1"/>
              <c:extLst>
                <c:ext xmlns:c15="http://schemas.microsoft.com/office/drawing/2012/chart" uri="{CE6537A1-D6FC-4f65-9D91-7224C49458BB}"/>
                <c:ext xmlns:c16="http://schemas.microsoft.com/office/drawing/2014/chart" uri="{C3380CC4-5D6E-409C-BE32-E72D297353CC}">
                  <c16:uniqueId val="{0000000C-23EF-4538-9EF5-A4499A85B3D3}"/>
                </c:ext>
              </c:extLst>
            </c:dLbl>
            <c:dLbl>
              <c:idx val="3"/>
              <c:delete val="1"/>
              <c:extLst>
                <c:ext xmlns:c15="http://schemas.microsoft.com/office/drawing/2012/chart" uri="{CE6537A1-D6FC-4f65-9D91-7224C49458BB}"/>
                <c:ext xmlns:c16="http://schemas.microsoft.com/office/drawing/2014/chart" uri="{C3380CC4-5D6E-409C-BE32-E72D297353CC}">
                  <c16:uniqueId val="{0000000D-23EF-4538-9EF5-A4499A85B3D3}"/>
                </c:ext>
              </c:extLst>
            </c:dLbl>
            <c:dLbl>
              <c:idx val="4"/>
              <c:delete val="1"/>
              <c:extLst>
                <c:ext xmlns:c15="http://schemas.microsoft.com/office/drawing/2012/chart" uri="{CE6537A1-D6FC-4f65-9D91-7224C49458BB}"/>
                <c:ext xmlns:c16="http://schemas.microsoft.com/office/drawing/2014/chart" uri="{C3380CC4-5D6E-409C-BE32-E72D297353CC}">
                  <c16:uniqueId val="{0000000E-23EF-4538-9EF5-A4499A85B3D3}"/>
                </c:ext>
              </c:extLst>
            </c:dLbl>
            <c:dLbl>
              <c:idx val="5"/>
              <c:delete val="1"/>
              <c:extLst>
                <c:ext xmlns:c15="http://schemas.microsoft.com/office/drawing/2012/chart" uri="{CE6537A1-D6FC-4f65-9D91-7224C49458BB}"/>
                <c:ext xmlns:c16="http://schemas.microsoft.com/office/drawing/2014/chart" uri="{C3380CC4-5D6E-409C-BE32-E72D297353CC}">
                  <c16:uniqueId val="{0000000F-23EF-4538-9EF5-A4499A85B3D3}"/>
                </c:ext>
              </c:extLst>
            </c:dLbl>
            <c:dLbl>
              <c:idx val="6"/>
              <c:delete val="1"/>
              <c:extLst>
                <c:ext xmlns:c15="http://schemas.microsoft.com/office/drawing/2012/chart" uri="{CE6537A1-D6FC-4f65-9D91-7224C49458BB}"/>
                <c:ext xmlns:c16="http://schemas.microsoft.com/office/drawing/2014/chart" uri="{C3380CC4-5D6E-409C-BE32-E72D297353CC}">
                  <c16:uniqueId val="{00000010-23EF-4538-9EF5-A4499A85B3D3}"/>
                </c:ext>
              </c:extLst>
            </c:dLbl>
            <c:dLbl>
              <c:idx val="7"/>
              <c:delete val="1"/>
              <c:extLst>
                <c:ext xmlns:c15="http://schemas.microsoft.com/office/drawing/2012/chart" uri="{CE6537A1-D6FC-4f65-9D91-7224C49458BB}"/>
                <c:ext xmlns:c16="http://schemas.microsoft.com/office/drawing/2014/chart" uri="{C3380CC4-5D6E-409C-BE32-E72D297353CC}">
                  <c16:uniqueId val="{00000011-23EF-4538-9EF5-A4499A85B3D3}"/>
                </c:ext>
              </c:extLst>
            </c:dLbl>
            <c:dLbl>
              <c:idx val="8"/>
              <c:delete val="1"/>
              <c:extLst>
                <c:ext xmlns:c15="http://schemas.microsoft.com/office/drawing/2012/chart" uri="{CE6537A1-D6FC-4f65-9D91-7224C49458BB}"/>
                <c:ext xmlns:c16="http://schemas.microsoft.com/office/drawing/2014/chart" uri="{C3380CC4-5D6E-409C-BE32-E72D297353CC}">
                  <c16:uniqueId val="{00000012-23EF-4538-9EF5-A4499A85B3D3}"/>
                </c:ext>
              </c:extLst>
            </c:dLbl>
            <c:dLbl>
              <c:idx val="9"/>
              <c:delete val="1"/>
              <c:extLst>
                <c:ext xmlns:c15="http://schemas.microsoft.com/office/drawing/2012/chart" uri="{CE6537A1-D6FC-4f65-9D91-7224C49458BB}"/>
                <c:ext xmlns:c16="http://schemas.microsoft.com/office/drawing/2014/chart" uri="{C3380CC4-5D6E-409C-BE32-E72D297353CC}">
                  <c16:uniqueId val="{00000013-23EF-4538-9EF5-A4499A85B3D3}"/>
                </c:ext>
              </c:extLst>
            </c:dLbl>
            <c:dLbl>
              <c:idx val="10"/>
              <c:layout>
                <c:manualLayout>
                  <c:x val="3.2433565778144449E-3"/>
                  <c:y val="-9.080262369533810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D93-44D5-AECC-774C5A1BF8EE}"/>
                </c:ext>
              </c:extLst>
            </c:dLbl>
            <c:spPr>
              <a:noFill/>
              <a:ln>
                <a:noFill/>
              </a:ln>
              <a:effectLst/>
            </c:spPr>
            <c:txPr>
              <a:bodyPr rot="0" spcFirstLastPara="1" vertOverflow="ellipsis" vert="horz" wrap="square" anchor="ctr" anchorCtr="1"/>
              <a:lstStyle/>
              <a:p>
                <a:pPr>
                  <a:defRPr sz="1200" b="1" i="0" u="none" strike="noStrike" kern="1200" baseline="0">
                    <a:solidFill>
                      <a:srgbClr val="7030A0"/>
                    </a:solidFill>
                    <a:latin typeface="RUBIK" pitchFamily="2" charset="-79"/>
                    <a:ea typeface="+mn-ea"/>
                    <a:cs typeface="RUBIK" pitchFamily="2" charset="-79"/>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'תעסוקה לפי גיל'!$I$4:$I$15</c:f>
              <c:strCache>
                <c:ptCount val="11"/>
                <c:pt idx="0">
                  <c:v>2012</c:v>
                </c:pt>
                <c:pt idx="1">
                  <c:v>2013</c:v>
                </c:pt>
                <c:pt idx="2">
                  <c:v>2014</c:v>
                </c:pt>
                <c:pt idx="3">
                  <c:v>2015</c:v>
                </c:pt>
                <c:pt idx="4">
                  <c:v>2016</c:v>
                </c:pt>
                <c:pt idx="5">
                  <c:v>2017</c:v>
                </c:pt>
                <c:pt idx="6">
                  <c:v>2018</c:v>
                </c:pt>
                <c:pt idx="7">
                  <c:v>2019</c:v>
                </c:pt>
                <c:pt idx="8">
                  <c:v>2020</c:v>
                </c:pt>
                <c:pt idx="9">
                  <c:v>2021</c:v>
                </c:pt>
                <c:pt idx="10">
                  <c:v>2022H1</c:v>
                </c:pt>
              </c:strCache>
            </c:strRef>
          </c:cat>
          <c:val>
            <c:numRef>
              <c:f>'תעסוקה לפי גיל'!$K$4:$K$15</c:f>
              <c:numCache>
                <c:formatCode>0%</c:formatCode>
                <c:ptCount val="11"/>
                <c:pt idx="0">
                  <c:v>0.60447114706039429</c:v>
                </c:pt>
                <c:pt idx="1">
                  <c:v>0.6597326397895813</c:v>
                </c:pt>
                <c:pt idx="2">
                  <c:v>0.70088422298431396</c:v>
                </c:pt>
                <c:pt idx="3">
                  <c:v>0.72801756858825684</c:v>
                </c:pt>
                <c:pt idx="4">
                  <c:v>0.74990761280059814</c:v>
                </c:pt>
                <c:pt idx="5">
                  <c:v>0.73370844125747681</c:v>
                </c:pt>
                <c:pt idx="6">
                  <c:v>0.7576756477355957</c:v>
                </c:pt>
                <c:pt idx="7">
                  <c:v>0.77257603406906128</c:v>
                </c:pt>
                <c:pt idx="8">
                  <c:v>0.72678714990615845</c:v>
                </c:pt>
                <c:pt idx="9">
                  <c:v>0.75860583782196045</c:v>
                </c:pt>
                <c:pt idx="10">
                  <c:v>0.8267364501953125</c:v>
                </c:pt>
              </c:numCache>
            </c:numRef>
          </c:val>
          <c:smooth val="0"/>
          <c:extLst>
            <c:ext xmlns:c16="http://schemas.microsoft.com/office/drawing/2014/chart" uri="{C3380CC4-5D6E-409C-BE32-E72D297353CC}">
              <c16:uniqueId val="{00000001-3D8C-4A32-A843-0D2729FA991A}"/>
            </c:ext>
          </c:extLst>
        </c:ser>
        <c:ser>
          <c:idx val="2"/>
          <c:order val="2"/>
          <c:tx>
            <c:strRef>
              <c:f>'תעסוקה לפי גיל'!$L$2:$L$3</c:f>
              <c:strCache>
                <c:ptCount val="1"/>
                <c:pt idx="0">
                  <c:v>45-54</c:v>
                </c:pt>
              </c:strCache>
            </c:strRef>
          </c:tx>
          <c:spPr>
            <a:ln w="28575" cap="rnd">
              <a:solidFill>
                <a:srgbClr val="FF0000"/>
              </a:solidFill>
              <a:round/>
            </a:ln>
            <a:effectLst/>
          </c:spPr>
          <c:marker>
            <c:symbol val="circle"/>
            <c:size val="5"/>
            <c:spPr>
              <a:solidFill>
                <a:srgbClr val="FF0000"/>
              </a:solidFill>
              <a:ln w="9525">
                <a:solidFill>
                  <a:srgbClr val="FF0000"/>
                </a:solidFill>
              </a:ln>
              <a:effectLst/>
            </c:spPr>
          </c:marker>
          <c:dLbls>
            <c:dLbl>
              <c:idx val="0"/>
              <c:layout>
                <c:manualLayout>
                  <c:x val="-5.8380418400660009E-2"/>
                  <c:y val="3.778318621401678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23EF-4538-9EF5-A4499A85B3D3}"/>
                </c:ext>
              </c:extLst>
            </c:dLbl>
            <c:dLbl>
              <c:idx val="1"/>
              <c:delete val="1"/>
              <c:extLst>
                <c:ext xmlns:c15="http://schemas.microsoft.com/office/drawing/2012/chart" uri="{CE6537A1-D6FC-4f65-9D91-7224C49458BB}"/>
                <c:ext xmlns:c16="http://schemas.microsoft.com/office/drawing/2014/chart" uri="{C3380CC4-5D6E-409C-BE32-E72D297353CC}">
                  <c16:uniqueId val="{00000015-23EF-4538-9EF5-A4499A85B3D3}"/>
                </c:ext>
              </c:extLst>
            </c:dLbl>
            <c:dLbl>
              <c:idx val="2"/>
              <c:layout>
                <c:manualLayout>
                  <c:x val="-4.8650348667216674E-3"/>
                  <c:y val="1.438217109064699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23EF-4538-9EF5-A4499A85B3D3}"/>
                </c:ext>
              </c:extLst>
            </c:dLbl>
            <c:dLbl>
              <c:idx val="3"/>
              <c:delete val="1"/>
              <c:extLst>
                <c:ext xmlns:c15="http://schemas.microsoft.com/office/drawing/2012/chart" uri="{CE6537A1-D6FC-4f65-9D91-7224C49458BB}"/>
                <c:ext xmlns:c16="http://schemas.microsoft.com/office/drawing/2014/chart" uri="{C3380CC4-5D6E-409C-BE32-E72D297353CC}">
                  <c16:uniqueId val="{00000017-23EF-4538-9EF5-A4499A85B3D3}"/>
                </c:ext>
              </c:extLst>
            </c:dLbl>
            <c:dLbl>
              <c:idx val="4"/>
              <c:layout>
                <c:manualLayout>
                  <c:x val="-2.4325174333608337E-2"/>
                  <c:y val="3.955097049927930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23EF-4538-9EF5-A4499A85B3D3}"/>
                </c:ext>
              </c:extLst>
            </c:dLbl>
            <c:dLbl>
              <c:idx val="5"/>
              <c:layout>
                <c:manualLayout>
                  <c:x val="-1.946013946688667E-2"/>
                  <c:y val="5.50607090612438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23EF-4538-9EF5-A4499A85B3D3}"/>
                </c:ext>
              </c:extLst>
            </c:dLbl>
            <c:dLbl>
              <c:idx val="6"/>
              <c:delete val="1"/>
              <c:extLst>
                <c:ext xmlns:c15="http://schemas.microsoft.com/office/drawing/2012/chart" uri="{CE6537A1-D6FC-4f65-9D91-7224C49458BB}"/>
                <c:ext xmlns:c16="http://schemas.microsoft.com/office/drawing/2014/chart" uri="{C3380CC4-5D6E-409C-BE32-E72D297353CC}">
                  <c16:uniqueId val="{0000001A-23EF-4538-9EF5-A4499A85B3D3}"/>
                </c:ext>
              </c:extLst>
            </c:dLbl>
            <c:dLbl>
              <c:idx val="7"/>
              <c:delete val="1"/>
              <c:extLst>
                <c:ext xmlns:c15="http://schemas.microsoft.com/office/drawing/2012/chart" uri="{CE6537A1-D6FC-4f65-9D91-7224C49458BB}"/>
                <c:ext xmlns:c16="http://schemas.microsoft.com/office/drawing/2014/chart" uri="{C3380CC4-5D6E-409C-BE32-E72D297353CC}">
                  <c16:uniqueId val="{0000001B-23EF-4538-9EF5-A4499A85B3D3}"/>
                </c:ext>
              </c:extLst>
            </c:dLbl>
            <c:dLbl>
              <c:idx val="8"/>
              <c:layout>
                <c:manualLayout>
                  <c:x val="-2.4325174333608337E-2"/>
                  <c:y val="2.516879940863230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C-23EF-4538-9EF5-A4499A85B3D3}"/>
                </c:ext>
              </c:extLst>
            </c:dLbl>
            <c:dLbl>
              <c:idx val="9"/>
              <c:layout>
                <c:manualLayout>
                  <c:x val="-1.7838461177979447E-2"/>
                  <c:y val="3.235988495395581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D-23EF-4538-9EF5-A4499A85B3D3}"/>
                </c:ext>
              </c:extLst>
            </c:dLbl>
            <c:spPr>
              <a:noFill/>
              <a:ln>
                <a:noFill/>
              </a:ln>
              <a:effectLst/>
            </c:spPr>
            <c:txPr>
              <a:bodyPr rot="0" spcFirstLastPara="1" vertOverflow="ellipsis" vert="horz" wrap="square" anchor="ctr" anchorCtr="1"/>
              <a:lstStyle/>
              <a:p>
                <a:pPr>
                  <a:defRPr sz="1200" b="0" i="0" u="none" strike="noStrike" kern="1200" baseline="0">
                    <a:solidFill>
                      <a:srgbClr val="FF0000"/>
                    </a:solidFill>
                    <a:latin typeface="RUBIK" pitchFamily="2" charset="-79"/>
                    <a:ea typeface="+mn-ea"/>
                    <a:cs typeface="RUBIK" pitchFamily="2" charset="-79"/>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'תעסוקה לפי גיל'!$I$4:$I$15</c:f>
              <c:strCache>
                <c:ptCount val="11"/>
                <c:pt idx="0">
                  <c:v>2012</c:v>
                </c:pt>
                <c:pt idx="1">
                  <c:v>2013</c:v>
                </c:pt>
                <c:pt idx="2">
                  <c:v>2014</c:v>
                </c:pt>
                <c:pt idx="3">
                  <c:v>2015</c:v>
                </c:pt>
                <c:pt idx="4">
                  <c:v>2016</c:v>
                </c:pt>
                <c:pt idx="5">
                  <c:v>2017</c:v>
                </c:pt>
                <c:pt idx="6">
                  <c:v>2018</c:v>
                </c:pt>
                <c:pt idx="7">
                  <c:v>2019</c:v>
                </c:pt>
                <c:pt idx="8">
                  <c:v>2020</c:v>
                </c:pt>
                <c:pt idx="9">
                  <c:v>2021</c:v>
                </c:pt>
                <c:pt idx="10">
                  <c:v>2022H1</c:v>
                </c:pt>
              </c:strCache>
            </c:strRef>
          </c:cat>
          <c:val>
            <c:numRef>
              <c:f>'תעסוקה לפי גיל'!$L$4:$L$15</c:f>
              <c:numCache>
                <c:formatCode>0%</c:formatCode>
                <c:ptCount val="11"/>
                <c:pt idx="0">
                  <c:v>0.65487700700759888</c:v>
                </c:pt>
                <c:pt idx="1">
                  <c:v>0.69002407789230347</c:v>
                </c:pt>
                <c:pt idx="2">
                  <c:v>0.67756253480911255</c:v>
                </c:pt>
                <c:pt idx="3">
                  <c:v>0.71655833721160889</c:v>
                </c:pt>
                <c:pt idx="4">
                  <c:v>0.70477491617202759</c:v>
                </c:pt>
                <c:pt idx="5">
                  <c:v>0.74293601512908936</c:v>
                </c:pt>
                <c:pt idx="6">
                  <c:v>0.77015972137451172</c:v>
                </c:pt>
                <c:pt idx="7">
                  <c:v>0.77019703388214111</c:v>
                </c:pt>
                <c:pt idx="8">
                  <c:v>0.6709524393081665</c:v>
                </c:pt>
                <c:pt idx="9">
                  <c:v>0.72667467594146729</c:v>
                </c:pt>
                <c:pt idx="10">
                  <c:v>0.79465901851654053</c:v>
                </c:pt>
              </c:numCache>
            </c:numRef>
          </c:val>
          <c:smooth val="0"/>
          <c:extLst>
            <c:ext xmlns:c16="http://schemas.microsoft.com/office/drawing/2014/chart" uri="{C3380CC4-5D6E-409C-BE32-E72D297353CC}">
              <c16:uniqueId val="{00000002-3D8C-4A32-A843-0D2729FA991A}"/>
            </c:ext>
          </c:extLst>
        </c:ser>
        <c:ser>
          <c:idx val="3"/>
          <c:order val="3"/>
          <c:tx>
            <c:strRef>
              <c:f>'תעסוקה לפי גיל'!$M$2:$M$3</c:f>
              <c:strCache>
                <c:ptCount val="1"/>
                <c:pt idx="0">
                  <c:v>55-64</c:v>
                </c:pt>
              </c:strCache>
            </c:strRef>
          </c:tx>
          <c:spPr>
            <a:ln w="28575" cap="rnd">
              <a:solidFill>
                <a:srgbClr val="00B050"/>
              </a:solidFill>
              <a:round/>
            </a:ln>
            <a:effectLst/>
          </c:spPr>
          <c:marker>
            <c:symbol val="circle"/>
            <c:size val="5"/>
            <c:spPr>
              <a:solidFill>
                <a:srgbClr val="00B050"/>
              </a:solidFill>
              <a:ln w="9525">
                <a:solidFill>
                  <a:srgbClr val="00B050"/>
                </a:solidFill>
              </a:ln>
              <a:effectLst/>
            </c:spPr>
          </c:marker>
          <c:dLbls>
            <c:dLbl>
              <c:idx val="0"/>
              <c:layout>
                <c:manualLayout>
                  <c:x val="-1.946013946688667E-2"/>
                  <c:y val="3.235988495395581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E-23EF-4538-9EF5-A4499A85B3D3}"/>
                </c:ext>
              </c:extLst>
            </c:dLbl>
            <c:dLbl>
              <c:idx val="1"/>
              <c:layout>
                <c:manualLayout>
                  <c:x val="-1.7838461177979447E-2"/>
                  <c:y val="3.595542772661750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23EF-4538-9EF5-A4499A85B3D3}"/>
                </c:ext>
              </c:extLst>
            </c:dLbl>
            <c:dLbl>
              <c:idx val="2"/>
              <c:delete val="1"/>
              <c:extLst>
                <c:ext xmlns:c15="http://schemas.microsoft.com/office/drawing/2012/chart" uri="{CE6537A1-D6FC-4f65-9D91-7224C49458BB}"/>
                <c:ext xmlns:c16="http://schemas.microsoft.com/office/drawing/2014/chart" uri="{C3380CC4-5D6E-409C-BE32-E72D297353CC}">
                  <c16:uniqueId val="{00000020-23EF-4538-9EF5-A4499A85B3D3}"/>
                </c:ext>
              </c:extLst>
            </c:dLbl>
            <c:dLbl>
              <c:idx val="3"/>
              <c:layout>
                <c:manualLayout>
                  <c:x val="-4.2163635511587846E-2"/>
                  <c:y val="5.920438312129371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1-23EF-4538-9EF5-A4499A85B3D3}"/>
                </c:ext>
              </c:extLst>
            </c:dLbl>
            <c:dLbl>
              <c:idx val="4"/>
              <c:delete val="1"/>
              <c:extLst>
                <c:ext xmlns:c15="http://schemas.microsoft.com/office/drawing/2012/chart" uri="{CE6537A1-D6FC-4f65-9D91-7224C49458BB}"/>
                <c:ext xmlns:c16="http://schemas.microsoft.com/office/drawing/2014/chart" uri="{C3380CC4-5D6E-409C-BE32-E72D297353CC}">
                  <c16:uniqueId val="{00000022-23EF-4538-9EF5-A4499A85B3D3}"/>
                </c:ext>
              </c:extLst>
            </c:dLbl>
            <c:dLbl>
              <c:idx val="5"/>
              <c:layout>
                <c:manualLayout>
                  <c:x val="-2.1081817755793892E-2"/>
                  <c:y val="2.876434218129406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3-23EF-4538-9EF5-A4499A85B3D3}"/>
                </c:ext>
              </c:extLst>
            </c:dLbl>
            <c:dLbl>
              <c:idx val="6"/>
              <c:delete val="1"/>
              <c:extLst>
                <c:ext xmlns:c15="http://schemas.microsoft.com/office/drawing/2012/chart" uri="{CE6537A1-D6FC-4f65-9D91-7224C49458BB}"/>
                <c:ext xmlns:c16="http://schemas.microsoft.com/office/drawing/2014/chart" uri="{C3380CC4-5D6E-409C-BE32-E72D297353CC}">
                  <c16:uniqueId val="{00000024-23EF-4538-9EF5-A4499A85B3D3}"/>
                </c:ext>
              </c:extLst>
            </c:dLbl>
            <c:dLbl>
              <c:idx val="7"/>
              <c:layout>
                <c:manualLayout>
                  <c:x val="-2.7568530911422782E-2"/>
                  <c:y val="-3.878916488755489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5-23EF-4538-9EF5-A4499A85B3D3}"/>
                </c:ext>
              </c:extLst>
            </c:dLbl>
            <c:dLbl>
              <c:idx val="8"/>
              <c:layout>
                <c:manualLayout>
                  <c:x val="-2.4325174333608337E-2"/>
                  <c:y val="2.876434218129406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6-23EF-4538-9EF5-A4499A85B3D3}"/>
                </c:ext>
              </c:extLst>
            </c:dLbl>
            <c:dLbl>
              <c:idx val="9"/>
              <c:delete val="1"/>
              <c:extLst>
                <c:ext xmlns:c15="http://schemas.microsoft.com/office/drawing/2012/chart" uri="{CE6537A1-D6FC-4f65-9D91-7224C49458BB}"/>
                <c:ext xmlns:c16="http://schemas.microsoft.com/office/drawing/2014/chart" uri="{C3380CC4-5D6E-409C-BE32-E72D297353CC}">
                  <c16:uniqueId val="{00000027-23EF-4538-9EF5-A4499A85B3D3}"/>
                </c:ext>
              </c:extLst>
            </c:dLbl>
            <c:spPr>
              <a:noFill/>
              <a:ln>
                <a:noFill/>
              </a:ln>
              <a:effectLst/>
            </c:spPr>
            <c:txPr>
              <a:bodyPr rot="0" spcFirstLastPara="1" vertOverflow="ellipsis" vert="horz" wrap="square" anchor="ctr" anchorCtr="1"/>
              <a:lstStyle/>
              <a:p>
                <a:pPr>
                  <a:defRPr sz="1200" b="0" i="0" u="none" strike="noStrike" kern="1200" baseline="0">
                    <a:solidFill>
                      <a:srgbClr val="00B050"/>
                    </a:solidFill>
                    <a:latin typeface="RUBIK" pitchFamily="2" charset="-79"/>
                    <a:ea typeface="+mn-ea"/>
                    <a:cs typeface="RUBIK" pitchFamily="2" charset="-79"/>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'תעסוקה לפי גיל'!$I$4:$I$15</c:f>
              <c:strCache>
                <c:ptCount val="11"/>
                <c:pt idx="0">
                  <c:v>2012</c:v>
                </c:pt>
                <c:pt idx="1">
                  <c:v>2013</c:v>
                </c:pt>
                <c:pt idx="2">
                  <c:v>2014</c:v>
                </c:pt>
                <c:pt idx="3">
                  <c:v>2015</c:v>
                </c:pt>
                <c:pt idx="4">
                  <c:v>2016</c:v>
                </c:pt>
                <c:pt idx="5">
                  <c:v>2017</c:v>
                </c:pt>
                <c:pt idx="6">
                  <c:v>2018</c:v>
                </c:pt>
                <c:pt idx="7">
                  <c:v>2019</c:v>
                </c:pt>
                <c:pt idx="8">
                  <c:v>2020</c:v>
                </c:pt>
                <c:pt idx="9">
                  <c:v>2021</c:v>
                </c:pt>
                <c:pt idx="10">
                  <c:v>2022H1</c:v>
                </c:pt>
              </c:strCache>
            </c:strRef>
          </c:cat>
          <c:val>
            <c:numRef>
              <c:f>'תעסוקה לפי גיל'!$M$4:$M$15</c:f>
              <c:numCache>
                <c:formatCode>0%</c:formatCode>
                <c:ptCount val="11"/>
                <c:pt idx="0">
                  <c:v>0.54137253761291504</c:v>
                </c:pt>
                <c:pt idx="1">
                  <c:v>0.59787005186080933</c:v>
                </c:pt>
                <c:pt idx="2">
                  <c:v>0.62434679269790649</c:v>
                </c:pt>
                <c:pt idx="3">
                  <c:v>0.61712205410003662</c:v>
                </c:pt>
                <c:pt idx="4">
                  <c:v>0.55061405897140503</c:v>
                </c:pt>
                <c:pt idx="5">
                  <c:v>0.53408193588256836</c:v>
                </c:pt>
                <c:pt idx="6">
                  <c:v>0.57455152273178101</c:v>
                </c:pt>
                <c:pt idx="7">
                  <c:v>0.61722373962402344</c:v>
                </c:pt>
                <c:pt idx="8">
                  <c:v>0.5451933741569519</c:v>
                </c:pt>
                <c:pt idx="9">
                  <c:v>0.57152748107910156</c:v>
                </c:pt>
                <c:pt idx="10">
                  <c:v>0.58825719356536865</c:v>
                </c:pt>
              </c:numCache>
            </c:numRef>
          </c:val>
          <c:smooth val="0"/>
          <c:extLst>
            <c:ext xmlns:c16="http://schemas.microsoft.com/office/drawing/2014/chart" uri="{C3380CC4-5D6E-409C-BE32-E72D297353CC}">
              <c16:uniqueId val="{00000003-3D8C-4A32-A843-0D2729FA991A}"/>
            </c:ext>
          </c:extLst>
        </c:ser>
        <c:dLbls>
          <c:showLegendKey val="0"/>
          <c:showVal val="0"/>
          <c:showCatName val="0"/>
          <c:showSerName val="0"/>
          <c:showPercent val="0"/>
          <c:showBubbleSize val="0"/>
        </c:dLbls>
        <c:marker val="1"/>
        <c:smooth val="0"/>
        <c:axId val="1106728544"/>
        <c:axId val="1106717664"/>
      </c:lineChart>
      <c:catAx>
        <c:axId val="11067285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RUBIK" pitchFamily="2" charset="-79"/>
                <a:ea typeface="+mn-ea"/>
                <a:cs typeface="RUBIK" pitchFamily="2" charset="-79"/>
              </a:defRPr>
            </a:pPr>
            <a:endParaRPr lang="he-IL"/>
          </a:p>
        </c:txPr>
        <c:crossAx val="1106717664"/>
        <c:crosses val="autoZero"/>
        <c:auto val="1"/>
        <c:lblAlgn val="ctr"/>
        <c:lblOffset val="100"/>
        <c:noMultiLvlLbl val="0"/>
      </c:catAx>
      <c:valAx>
        <c:axId val="1106717664"/>
        <c:scaling>
          <c:orientation val="minMax"/>
          <c:min val="0.4"/>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1106728544"/>
        <c:crosses val="autoZero"/>
        <c:crossBetween val="between"/>
      </c:valAx>
      <c:spPr>
        <a:noFill/>
        <a:ln>
          <a:noFill/>
        </a:ln>
        <a:effectLst/>
      </c:spPr>
    </c:plotArea>
    <c:legend>
      <c:legendPos val="r"/>
      <c:legendEntry>
        <c:idx val="0"/>
        <c:txPr>
          <a:bodyPr rot="0" spcFirstLastPara="1" vertOverflow="ellipsis" vert="horz" wrap="square" anchor="ctr" anchorCtr="1"/>
          <a:lstStyle/>
          <a:p>
            <a:pPr>
              <a:defRPr sz="1200" b="0" i="0" u="none" strike="noStrike" kern="1200" baseline="0">
                <a:solidFill>
                  <a:srgbClr val="0070C0"/>
                </a:solidFill>
                <a:latin typeface="RUBIK" pitchFamily="2" charset="-79"/>
                <a:ea typeface="+mn-ea"/>
                <a:cs typeface="RUBIK" pitchFamily="2" charset="-79"/>
              </a:defRPr>
            </a:pPr>
            <a:endParaRPr lang="he-IL"/>
          </a:p>
        </c:txPr>
      </c:legendEntry>
      <c:legendEntry>
        <c:idx val="1"/>
        <c:txPr>
          <a:bodyPr rot="0" spcFirstLastPara="1" vertOverflow="ellipsis" vert="horz" wrap="square" anchor="ctr" anchorCtr="1"/>
          <a:lstStyle/>
          <a:p>
            <a:pPr>
              <a:defRPr sz="1200" b="1" i="0" u="none" strike="noStrike" kern="1200" baseline="0">
                <a:solidFill>
                  <a:srgbClr val="7030A0"/>
                </a:solidFill>
                <a:latin typeface="RUBIK" pitchFamily="2" charset="-79"/>
                <a:ea typeface="+mn-ea"/>
                <a:cs typeface="RUBIK" pitchFamily="2" charset="-79"/>
              </a:defRPr>
            </a:pPr>
            <a:endParaRPr lang="he-IL"/>
          </a:p>
        </c:txPr>
      </c:legendEntry>
      <c:legendEntry>
        <c:idx val="2"/>
        <c:txPr>
          <a:bodyPr rot="0" spcFirstLastPara="1" vertOverflow="ellipsis" vert="horz" wrap="square" anchor="ctr" anchorCtr="1"/>
          <a:lstStyle/>
          <a:p>
            <a:pPr>
              <a:defRPr sz="1200" b="0" i="0" u="none" strike="noStrike" kern="1200" baseline="0">
                <a:solidFill>
                  <a:srgbClr val="FF0000"/>
                </a:solidFill>
                <a:latin typeface="RUBIK" pitchFamily="2" charset="-79"/>
                <a:ea typeface="+mn-ea"/>
                <a:cs typeface="RUBIK" pitchFamily="2" charset="-79"/>
              </a:defRPr>
            </a:pPr>
            <a:endParaRPr lang="he-IL"/>
          </a:p>
        </c:txPr>
      </c:legendEntry>
      <c:legendEntry>
        <c:idx val="3"/>
        <c:txPr>
          <a:bodyPr rot="0" spcFirstLastPara="1" vertOverflow="ellipsis" vert="horz" wrap="square" anchor="ctr" anchorCtr="1"/>
          <a:lstStyle/>
          <a:p>
            <a:pPr>
              <a:defRPr sz="1200" b="0" i="0" u="none" strike="noStrike" kern="1200" baseline="0">
                <a:solidFill>
                  <a:srgbClr val="00B050"/>
                </a:solidFill>
                <a:latin typeface="RUBIK" pitchFamily="2" charset="-79"/>
                <a:ea typeface="+mn-ea"/>
                <a:cs typeface="RUBIK" pitchFamily="2" charset="-79"/>
              </a:defRPr>
            </a:pPr>
            <a:endParaRPr lang="he-IL"/>
          </a:p>
        </c:txPr>
      </c:legendEntry>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RUBIK" pitchFamily="2" charset="-79"/>
              <a:ea typeface="+mn-ea"/>
              <a:cs typeface="RUBIK" pitchFamily="2" charset="-79"/>
            </a:defRPr>
          </a:pPr>
          <a:endParaRPr lang="he-IL"/>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latin typeface="RUBIK" pitchFamily="2" charset="-79"/>
          <a:cs typeface="RUBIK" pitchFamily="2" charset="-79"/>
        </a:defRPr>
      </a:pPr>
      <a:endParaRPr lang="he-IL"/>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spPr>
            <a:solidFill>
              <a:srgbClr val="0070C0"/>
            </a:solidFill>
            <a:ln>
              <a:solidFill>
                <a:schemeClr val="accent3">
                  <a:lumMod val="60000"/>
                  <a:lumOff val="40000"/>
                </a:schemeClr>
              </a:solidFill>
            </a:ln>
            <a:effectLst/>
          </c:spPr>
          <c:invertIfNegative val="0"/>
          <c:dPt>
            <c:idx val="0"/>
            <c:invertIfNegative val="0"/>
            <c:bubble3D val="0"/>
            <c:spPr>
              <a:solidFill>
                <a:schemeClr val="accent2">
                  <a:lumMod val="60000"/>
                  <a:lumOff val="40000"/>
                </a:schemeClr>
              </a:solidFill>
              <a:ln>
                <a:solidFill>
                  <a:schemeClr val="accent3">
                    <a:lumMod val="60000"/>
                    <a:lumOff val="40000"/>
                  </a:schemeClr>
                </a:solidFill>
              </a:ln>
              <a:effectLst/>
            </c:spPr>
            <c:extLst>
              <c:ext xmlns:c16="http://schemas.microsoft.com/office/drawing/2014/chart" uri="{C3380CC4-5D6E-409C-BE32-E72D297353CC}">
                <c16:uniqueId val="{00000001-3C9F-42B9-B343-0952B54DFB6A}"/>
              </c:ext>
            </c:extLst>
          </c:dPt>
          <c:dPt>
            <c:idx val="1"/>
            <c:invertIfNegative val="0"/>
            <c:bubble3D val="0"/>
            <c:spPr>
              <a:solidFill>
                <a:srgbClr val="C00000"/>
              </a:solidFill>
              <a:ln>
                <a:solidFill>
                  <a:srgbClr val="C00000"/>
                </a:solidFill>
              </a:ln>
              <a:effectLst/>
            </c:spPr>
            <c:extLst>
              <c:ext xmlns:c16="http://schemas.microsoft.com/office/drawing/2014/chart" uri="{C3380CC4-5D6E-409C-BE32-E72D297353CC}">
                <c16:uniqueId val="{00000003-3C9F-42B9-B343-0952B54DFB6A}"/>
              </c:ext>
            </c:extLst>
          </c:dPt>
          <c:dPt>
            <c:idx val="2"/>
            <c:invertIfNegative val="0"/>
            <c:bubble3D val="0"/>
            <c:spPr>
              <a:solidFill>
                <a:schemeClr val="accent2">
                  <a:lumMod val="60000"/>
                  <a:lumOff val="40000"/>
                </a:schemeClr>
              </a:solidFill>
              <a:ln>
                <a:solidFill>
                  <a:schemeClr val="accent3">
                    <a:lumMod val="60000"/>
                    <a:lumOff val="40000"/>
                  </a:schemeClr>
                </a:solidFill>
              </a:ln>
              <a:effectLst/>
            </c:spPr>
            <c:extLst>
              <c:ext xmlns:c16="http://schemas.microsoft.com/office/drawing/2014/chart" uri="{C3380CC4-5D6E-409C-BE32-E72D297353CC}">
                <c16:uniqueId val="{00000005-3C9F-42B9-B343-0952B54DFB6A}"/>
              </c:ext>
            </c:extLst>
          </c:dPt>
          <c:dPt>
            <c:idx val="3"/>
            <c:invertIfNegative val="0"/>
            <c:bubble3D val="0"/>
            <c:spPr>
              <a:solidFill>
                <a:srgbClr val="C00000"/>
              </a:solidFill>
              <a:ln>
                <a:solidFill>
                  <a:srgbClr val="C00000"/>
                </a:solidFill>
              </a:ln>
              <a:effectLst/>
            </c:spPr>
            <c:extLst>
              <c:ext xmlns:c16="http://schemas.microsoft.com/office/drawing/2014/chart" uri="{C3380CC4-5D6E-409C-BE32-E72D297353CC}">
                <c16:uniqueId val="{00000007-3C9F-42B9-B343-0952B54DFB6A}"/>
              </c:ext>
            </c:extLst>
          </c:dPt>
          <c:dPt>
            <c:idx val="4"/>
            <c:invertIfNegative val="0"/>
            <c:bubble3D val="0"/>
            <c:spPr>
              <a:solidFill>
                <a:schemeClr val="accent2">
                  <a:lumMod val="60000"/>
                  <a:lumOff val="40000"/>
                </a:schemeClr>
              </a:solidFill>
              <a:ln>
                <a:solidFill>
                  <a:schemeClr val="accent3">
                    <a:lumMod val="60000"/>
                    <a:lumOff val="40000"/>
                  </a:schemeClr>
                </a:solidFill>
              </a:ln>
              <a:effectLst/>
            </c:spPr>
            <c:extLst>
              <c:ext xmlns:c16="http://schemas.microsoft.com/office/drawing/2014/chart" uri="{C3380CC4-5D6E-409C-BE32-E72D297353CC}">
                <c16:uniqueId val="{00000009-3C9F-42B9-B343-0952B54DFB6A}"/>
              </c:ext>
            </c:extLst>
          </c:dPt>
          <c:dPt>
            <c:idx val="5"/>
            <c:invertIfNegative val="0"/>
            <c:bubble3D val="0"/>
            <c:spPr>
              <a:solidFill>
                <a:srgbClr val="C00000"/>
              </a:solidFill>
              <a:ln>
                <a:solidFill>
                  <a:srgbClr val="C00000"/>
                </a:solidFill>
              </a:ln>
              <a:effectLst/>
            </c:spPr>
            <c:extLst>
              <c:ext xmlns:c16="http://schemas.microsoft.com/office/drawing/2014/chart" uri="{C3380CC4-5D6E-409C-BE32-E72D297353CC}">
                <c16:uniqueId val="{0000000B-3C9F-42B9-B343-0952B54DFB6A}"/>
              </c:ext>
            </c:extLst>
          </c:dPt>
          <c:dPt>
            <c:idx val="6"/>
            <c:invertIfNegative val="0"/>
            <c:bubble3D val="0"/>
            <c:spPr>
              <a:solidFill>
                <a:schemeClr val="accent2">
                  <a:lumMod val="60000"/>
                  <a:lumOff val="40000"/>
                </a:schemeClr>
              </a:solidFill>
              <a:ln>
                <a:solidFill>
                  <a:schemeClr val="accent3">
                    <a:lumMod val="60000"/>
                    <a:lumOff val="40000"/>
                  </a:schemeClr>
                </a:solidFill>
              </a:ln>
              <a:effectLst/>
            </c:spPr>
            <c:extLst>
              <c:ext xmlns:c16="http://schemas.microsoft.com/office/drawing/2014/chart" uri="{C3380CC4-5D6E-409C-BE32-E72D297353CC}">
                <c16:uniqueId val="{0000000D-3C9F-42B9-B343-0952B54DFB6A}"/>
              </c:ext>
            </c:extLst>
          </c:dPt>
          <c:dPt>
            <c:idx val="7"/>
            <c:invertIfNegative val="0"/>
            <c:bubble3D val="0"/>
            <c:spPr>
              <a:solidFill>
                <a:srgbClr val="C00000"/>
              </a:solidFill>
              <a:ln>
                <a:solidFill>
                  <a:srgbClr val="C00000"/>
                </a:solidFill>
              </a:ln>
              <a:effectLst/>
            </c:spPr>
            <c:extLst>
              <c:ext xmlns:c16="http://schemas.microsoft.com/office/drawing/2014/chart" uri="{C3380CC4-5D6E-409C-BE32-E72D297353CC}">
                <c16:uniqueId val="{0000000F-3C9F-42B9-B343-0952B54DFB6A}"/>
              </c:ext>
            </c:extLst>
          </c:dPt>
          <c:dPt>
            <c:idx val="9"/>
            <c:invertIfNegative val="0"/>
            <c:bubble3D val="0"/>
            <c:spPr>
              <a:solidFill>
                <a:srgbClr val="0070C0"/>
              </a:solidFill>
              <a:ln>
                <a:solidFill>
                  <a:schemeClr val="accent3">
                    <a:lumMod val="60000"/>
                    <a:lumOff val="40000"/>
                  </a:schemeClr>
                </a:solidFill>
              </a:ln>
              <a:effectLst/>
            </c:spPr>
            <c:extLst>
              <c:ext xmlns:c16="http://schemas.microsoft.com/office/drawing/2014/chart" uri="{C3380CC4-5D6E-409C-BE32-E72D297353CC}">
                <c16:uniqueId val="{00000011-3C9F-42B9-B343-0952B54DFB6A}"/>
              </c:ext>
            </c:extLst>
          </c:dPt>
          <c:dPt>
            <c:idx val="10"/>
            <c:invertIfNegative val="0"/>
            <c:bubble3D val="0"/>
            <c:spPr>
              <a:solidFill>
                <a:srgbClr val="0070C0"/>
              </a:solidFill>
              <a:ln>
                <a:solidFill>
                  <a:schemeClr val="accent3">
                    <a:lumMod val="60000"/>
                    <a:lumOff val="40000"/>
                  </a:schemeClr>
                </a:solidFill>
              </a:ln>
              <a:effectLst/>
            </c:spPr>
            <c:extLst>
              <c:ext xmlns:c16="http://schemas.microsoft.com/office/drawing/2014/chart" uri="{C3380CC4-5D6E-409C-BE32-E72D297353CC}">
                <c16:uniqueId val="{00000013-3C9F-42B9-B343-0952B54DFB6A}"/>
              </c:ext>
            </c:extLst>
          </c:dPt>
          <c:dLbls>
            <c:dLbl>
              <c:idx val="0"/>
              <c:spPr>
                <a:noFill/>
                <a:ln>
                  <a:noFill/>
                </a:ln>
                <a:effectLst/>
              </c:spPr>
              <c:txPr>
                <a:bodyPr rot="0" spcFirstLastPara="1" vertOverflow="ellipsis" vert="horz" wrap="square" anchor="ctr" anchorCtr="1"/>
                <a:lstStyle/>
                <a:p>
                  <a:pPr>
                    <a:defRPr sz="1200" b="0" i="0" u="none" strike="noStrike" kern="1200" baseline="0">
                      <a:solidFill>
                        <a:srgbClr val="0070C0"/>
                      </a:solidFill>
                      <a:latin typeface="+mn-lt"/>
                      <a:ea typeface="+mn-ea"/>
                      <a:cs typeface="+mn-cs"/>
                    </a:defRPr>
                  </a:pPr>
                  <a:endParaRPr lang="he-IL"/>
                </a:p>
              </c:txPr>
              <c:showLegendKey val="0"/>
              <c:showVal val="1"/>
              <c:showCatName val="0"/>
              <c:showSerName val="0"/>
              <c:showPercent val="0"/>
              <c:showBubbleSize val="0"/>
              <c:extLst>
                <c:ext xmlns:c16="http://schemas.microsoft.com/office/drawing/2014/chart" uri="{C3380CC4-5D6E-409C-BE32-E72D297353CC}">
                  <c16:uniqueId val="{00000001-3C9F-42B9-B343-0952B54DFB6A}"/>
                </c:ext>
              </c:extLst>
            </c:dLbl>
            <c:dLbl>
              <c:idx val="2"/>
              <c:spPr>
                <a:noFill/>
                <a:ln>
                  <a:noFill/>
                </a:ln>
                <a:effectLst/>
              </c:spPr>
              <c:txPr>
                <a:bodyPr rot="0" spcFirstLastPara="1" vertOverflow="ellipsis" vert="horz" wrap="square" anchor="ctr" anchorCtr="1"/>
                <a:lstStyle/>
                <a:p>
                  <a:pPr>
                    <a:defRPr sz="1200" b="0" i="0" u="none" strike="noStrike" kern="1200" baseline="0">
                      <a:solidFill>
                        <a:srgbClr val="0070C0"/>
                      </a:solidFill>
                      <a:latin typeface="+mn-lt"/>
                      <a:ea typeface="+mn-ea"/>
                      <a:cs typeface="+mn-cs"/>
                    </a:defRPr>
                  </a:pPr>
                  <a:endParaRPr lang="he-IL"/>
                </a:p>
              </c:txPr>
              <c:showLegendKey val="0"/>
              <c:showVal val="1"/>
              <c:showCatName val="0"/>
              <c:showSerName val="0"/>
              <c:showPercent val="0"/>
              <c:showBubbleSize val="0"/>
              <c:extLst>
                <c:ext xmlns:c16="http://schemas.microsoft.com/office/drawing/2014/chart" uri="{C3380CC4-5D6E-409C-BE32-E72D297353CC}">
                  <c16:uniqueId val="{00000005-3C9F-42B9-B343-0952B54DFB6A}"/>
                </c:ext>
              </c:extLst>
            </c:dLbl>
            <c:dLbl>
              <c:idx val="4"/>
              <c:spPr>
                <a:noFill/>
                <a:ln>
                  <a:noFill/>
                </a:ln>
                <a:effectLst/>
              </c:spPr>
              <c:txPr>
                <a:bodyPr rot="0" spcFirstLastPara="1" vertOverflow="ellipsis" vert="horz" wrap="square" anchor="ctr" anchorCtr="1"/>
                <a:lstStyle/>
                <a:p>
                  <a:pPr>
                    <a:defRPr sz="1200" b="0" i="0" u="none" strike="noStrike" kern="1200" baseline="0">
                      <a:solidFill>
                        <a:srgbClr val="0070C0"/>
                      </a:solidFill>
                      <a:latin typeface="+mn-lt"/>
                      <a:ea typeface="+mn-ea"/>
                      <a:cs typeface="+mn-cs"/>
                    </a:defRPr>
                  </a:pPr>
                  <a:endParaRPr lang="he-IL"/>
                </a:p>
              </c:txPr>
              <c:showLegendKey val="0"/>
              <c:showVal val="1"/>
              <c:showCatName val="0"/>
              <c:showSerName val="0"/>
              <c:showPercent val="0"/>
              <c:showBubbleSize val="0"/>
              <c:extLst>
                <c:ext xmlns:c16="http://schemas.microsoft.com/office/drawing/2014/chart" uri="{C3380CC4-5D6E-409C-BE32-E72D297353CC}">
                  <c16:uniqueId val="{00000009-3C9F-42B9-B343-0952B54DFB6A}"/>
                </c:ext>
              </c:extLst>
            </c:dLbl>
            <c:dLbl>
              <c:idx val="6"/>
              <c:spPr>
                <a:noFill/>
                <a:ln>
                  <a:noFill/>
                </a:ln>
                <a:effectLst/>
              </c:spPr>
              <c:txPr>
                <a:bodyPr rot="0" spcFirstLastPara="1" vertOverflow="ellipsis" vert="horz" wrap="square" anchor="ctr" anchorCtr="1"/>
                <a:lstStyle/>
                <a:p>
                  <a:pPr>
                    <a:defRPr sz="1200" b="0" i="0" u="none" strike="noStrike" kern="1200" baseline="0">
                      <a:solidFill>
                        <a:srgbClr val="0070C0"/>
                      </a:solidFill>
                      <a:latin typeface="+mn-lt"/>
                      <a:ea typeface="+mn-ea"/>
                      <a:cs typeface="+mn-cs"/>
                    </a:defRPr>
                  </a:pPr>
                  <a:endParaRPr lang="he-IL"/>
                </a:p>
              </c:txPr>
              <c:showLegendKey val="0"/>
              <c:showVal val="1"/>
              <c:showCatName val="0"/>
              <c:showSerName val="0"/>
              <c:showPercent val="0"/>
              <c:showBubbleSize val="0"/>
              <c:extLst>
                <c:ext xmlns:c16="http://schemas.microsoft.com/office/drawing/2014/chart" uri="{C3380CC4-5D6E-409C-BE32-E72D297353CC}">
                  <c16:uniqueId val="{0000000D-3C9F-42B9-B343-0952B54DFB6A}"/>
                </c:ext>
              </c:extLst>
            </c:dLbl>
            <c:spPr>
              <a:noFill/>
              <a:ln>
                <a:noFill/>
              </a:ln>
              <a:effectLst/>
            </c:spPr>
            <c:txPr>
              <a:bodyPr rot="0" spcFirstLastPara="1" vertOverflow="ellipsis" vert="horz" wrap="square" anchor="ctr" anchorCtr="1"/>
              <a:lstStyle/>
              <a:p>
                <a:pPr>
                  <a:defRPr sz="1200" b="0" i="0" u="none" strike="noStrike" kern="1200" baseline="0">
                    <a:solidFill>
                      <a:srgbClr val="C00000"/>
                    </a:solidFill>
                    <a:latin typeface="+mn-lt"/>
                    <a:ea typeface="+mn-ea"/>
                    <a:cs typeface="+mn-cs"/>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income!$M$6:$N$13</c:f>
              <c:multiLvlStrCache>
                <c:ptCount val="8"/>
                <c:lvl>
                  <c:pt idx="0">
                    <c:v>יהודיות לא חרדיות</c:v>
                  </c:pt>
                  <c:pt idx="1">
                    <c:v>יהודיות חרדיות</c:v>
                  </c:pt>
                  <c:pt idx="2">
                    <c:v>יהודיות לא חרדיות</c:v>
                  </c:pt>
                  <c:pt idx="3">
                    <c:v>יהודיות חרדיות</c:v>
                  </c:pt>
                  <c:pt idx="4">
                    <c:v>יהודיות לא חרדיות</c:v>
                  </c:pt>
                  <c:pt idx="5">
                    <c:v>יהודיות חרדיות</c:v>
                  </c:pt>
                  <c:pt idx="6">
                    <c:v>יהודיות לא חרדיות</c:v>
                  </c:pt>
                  <c:pt idx="7">
                    <c:v>יהודיות חרדיות</c:v>
                  </c:pt>
                </c:lvl>
                <c:lvl>
                  <c:pt idx="0">
                    <c:v>ילידות 1995-1999, בנות 20-24</c:v>
                  </c:pt>
                  <c:pt idx="2">
                    <c:v>ילידות 1990-1994, בנות 25-29</c:v>
                  </c:pt>
                  <c:pt idx="4">
                    <c:v>ילידות 1984-1989, בנות 30-34</c:v>
                  </c:pt>
                  <c:pt idx="6">
                    <c:v>ילידות 1980-1984, בנות 35-39</c:v>
                  </c:pt>
                </c:lvl>
              </c:multiLvlStrCache>
            </c:multiLvlStrRef>
          </c:cat>
          <c:val>
            <c:numRef>
              <c:f>income!$O$6:$O$13</c:f>
              <c:numCache>
                <c:formatCode>_(* #,##0_);_(* \(#,##0\);_(* "-"??_);_(@_)</c:formatCode>
                <c:ptCount val="8"/>
                <c:pt idx="0">
                  <c:v>4510.314453125</c:v>
                </c:pt>
                <c:pt idx="1">
                  <c:v>4523.82470703125</c:v>
                </c:pt>
                <c:pt idx="2">
                  <c:v>6994.75244140625</c:v>
                </c:pt>
                <c:pt idx="3">
                  <c:v>6740.189453125</c:v>
                </c:pt>
                <c:pt idx="4">
                  <c:v>9745.0771484375</c:v>
                </c:pt>
                <c:pt idx="5">
                  <c:v>7802.9599609375</c:v>
                </c:pt>
                <c:pt idx="6">
                  <c:v>11151.5615234375</c:v>
                </c:pt>
                <c:pt idx="7">
                  <c:v>8310.8291015625</c:v>
                </c:pt>
              </c:numCache>
            </c:numRef>
          </c:val>
          <c:extLst>
            <c:ext xmlns:c16="http://schemas.microsoft.com/office/drawing/2014/chart" uri="{C3380CC4-5D6E-409C-BE32-E72D297353CC}">
              <c16:uniqueId val="{00000014-3C9F-42B9-B343-0952B54DFB6A}"/>
            </c:ext>
          </c:extLst>
        </c:ser>
        <c:dLbls>
          <c:showLegendKey val="0"/>
          <c:showVal val="0"/>
          <c:showCatName val="0"/>
          <c:showSerName val="0"/>
          <c:showPercent val="0"/>
          <c:showBubbleSize val="0"/>
        </c:dLbls>
        <c:gapWidth val="219"/>
        <c:overlap val="-27"/>
        <c:axId val="1106728000"/>
        <c:axId val="1106723648"/>
        <c:extLst/>
      </c:barChart>
      <c:catAx>
        <c:axId val="11067280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he-IL"/>
          </a:p>
        </c:txPr>
        <c:crossAx val="1106723648"/>
        <c:crosses val="autoZero"/>
        <c:auto val="1"/>
        <c:lblAlgn val="ctr"/>
        <c:lblOffset val="100"/>
        <c:noMultiLvlLbl val="0"/>
      </c:catAx>
      <c:valAx>
        <c:axId val="1106723648"/>
        <c:scaling>
          <c:orientation val="minMax"/>
        </c:scaling>
        <c:delete val="1"/>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crossAx val="1106728000"/>
        <c:crosses val="autoZero"/>
        <c:crossBetween val="between"/>
      </c:valAx>
      <c:spPr>
        <a:noFill/>
        <a:ln>
          <a:noFill/>
        </a:ln>
        <a:effectLst/>
      </c:spPr>
    </c:plotArea>
    <c:plotVisOnly val="1"/>
    <c:dispBlanksAs val="gap"/>
    <c:showDLblsOverMax val="0"/>
  </c:chart>
  <c:spPr>
    <a:noFill/>
    <a:ln>
      <a:noFill/>
    </a:ln>
    <a:effectLst/>
  </c:spPr>
  <c:txPr>
    <a:bodyPr/>
    <a:lstStyle/>
    <a:p>
      <a:pPr>
        <a:defRPr sz="1200"/>
      </a:pPr>
      <a:endParaRPr lang="he-IL"/>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r>
              <a:rPr lang="he-IL"/>
              <a:t>מספר שעות עבודה</a:t>
            </a:r>
          </a:p>
        </c:rich>
      </c:tx>
      <c:overlay val="0"/>
      <c:spPr>
        <a:noFill/>
        <a:ln>
          <a:noFill/>
        </a:ln>
        <a:effectLst/>
      </c:spPr>
      <c:txPr>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endParaRPr lang="he-IL"/>
        </a:p>
      </c:txPr>
    </c:title>
    <c:autoTitleDeleted val="0"/>
    <c:plotArea>
      <c:layout/>
      <c:barChart>
        <c:barDir val="bar"/>
        <c:grouping val="clustered"/>
        <c:varyColors val="0"/>
        <c:ser>
          <c:idx val="0"/>
          <c:order val="0"/>
          <c:tx>
            <c:strRef>
              <c:f>'[ניתוחים מתוך בסיס הנתונים 2014-2019 (SERGEI).xlsx]25-39 מול 25-64'!$DM$17</c:f>
              <c:strCache>
                <c:ptCount val="1"/>
                <c:pt idx="0">
                  <c:v>לא חרדיות</c:v>
                </c:pt>
              </c:strCache>
            </c:strRef>
          </c:tx>
          <c:spPr>
            <a:solidFill>
              <a:srgbClr val="002060"/>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rgbClr val="122E6E"/>
                    </a:solidFill>
                    <a:latin typeface="+mn-lt"/>
                    <a:ea typeface="+mn-ea"/>
                    <a:cs typeface="+mn-cs"/>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'[ניתוחים מתוך בסיס הנתונים 2014-2019 (SERGEI).xlsx]25-39 מול 25-64'!$DL$18:$DL$23</c:f>
              <c:strCache>
                <c:ptCount val="6"/>
                <c:pt idx="0">
                  <c:v>מידע ותקשורת</c:v>
                </c:pt>
                <c:pt idx="1">
                  <c:v>שירותים מקצועיים מדעיים וטכניים</c:v>
                </c:pt>
                <c:pt idx="2">
                  <c:v>מסחר</c:v>
                </c:pt>
                <c:pt idx="3">
                  <c:v>שירותי בריאות, רווחה וסעד</c:v>
                </c:pt>
                <c:pt idx="4">
                  <c:v>חינוך</c:v>
                </c:pt>
                <c:pt idx="5">
                  <c:v>שירותים אחרים</c:v>
                </c:pt>
              </c:strCache>
            </c:strRef>
          </c:cat>
          <c:val>
            <c:numRef>
              <c:f>'[ניתוחים מתוך בסיס הנתונים 2014-2019 (SERGEI).xlsx]25-39 מול 25-64'!$DM$18:$DM$23</c:f>
              <c:numCache>
                <c:formatCode>0</c:formatCode>
                <c:ptCount val="6"/>
                <c:pt idx="0">
                  <c:v>42.633749999999999</c:v>
                </c:pt>
                <c:pt idx="1">
                  <c:v>40.961030000000001</c:v>
                </c:pt>
                <c:pt idx="2">
                  <c:v>39.424050000000001</c:v>
                </c:pt>
                <c:pt idx="3">
                  <c:v>35.584530000000001</c:v>
                </c:pt>
                <c:pt idx="4">
                  <c:v>32.543909999999997</c:v>
                </c:pt>
                <c:pt idx="5">
                  <c:v>37.594830000000002</c:v>
                </c:pt>
              </c:numCache>
            </c:numRef>
          </c:val>
          <c:extLst>
            <c:ext xmlns:c16="http://schemas.microsoft.com/office/drawing/2014/chart" uri="{C3380CC4-5D6E-409C-BE32-E72D297353CC}">
              <c16:uniqueId val="{00000000-8B9D-41CB-B8C5-ED5D2938334E}"/>
            </c:ext>
          </c:extLst>
        </c:ser>
        <c:ser>
          <c:idx val="1"/>
          <c:order val="1"/>
          <c:tx>
            <c:strRef>
              <c:f>'[ניתוחים מתוך בסיס הנתונים 2014-2019 (SERGEI).xlsx]25-39 מול 25-64'!$DN$17</c:f>
              <c:strCache>
                <c:ptCount val="1"/>
                <c:pt idx="0">
                  <c:v>חרדיות</c:v>
                </c:pt>
              </c:strCache>
            </c:strRef>
          </c:tx>
          <c:spPr>
            <a:solidFill>
              <a:srgbClr val="C00000"/>
            </a:solidFill>
            <a:ln>
              <a:noFill/>
            </a:ln>
            <a:effectLst/>
          </c:spPr>
          <c:invertIfNegative val="0"/>
          <c:dLbls>
            <c:dLbl>
              <c:idx val="0"/>
              <c:layout>
                <c:manualLayout>
                  <c:x val="-1.2462560187664567E-2"/>
                  <c:y val="-1.861547752364303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B9D-41CB-B8C5-ED5D2938334E}"/>
                </c:ext>
              </c:extLst>
            </c:dLbl>
            <c:dLbl>
              <c:idx val="1"/>
              <c:layout>
                <c:manualLayout>
                  <c:x val="-9.3469201407484249E-3"/>
                  <c:y val="-1.396160814273242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B9D-41CB-B8C5-ED5D2938334E}"/>
                </c:ext>
              </c:extLst>
            </c:dLbl>
            <c:dLbl>
              <c:idx val="2"/>
              <c:layout>
                <c:manualLayout>
                  <c:x val="-1.2462560187664567E-2"/>
                  <c:y val="-1.396160814273234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B9D-41CB-B8C5-ED5D2938334E}"/>
                </c:ext>
              </c:extLst>
            </c:dLbl>
            <c:dLbl>
              <c:idx val="3"/>
              <c:layout>
                <c:manualLayout>
                  <c:x val="-9.3469201407484249E-3"/>
                  <c:y val="-1.861547752364312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B9D-41CB-B8C5-ED5D2938334E}"/>
                </c:ext>
              </c:extLst>
            </c:dLbl>
            <c:dLbl>
              <c:idx val="4"/>
              <c:layout>
                <c:manualLayout>
                  <c:x val="-1.0904494838218551E-2"/>
                  <c:y val="-3.257671921996752E-2"/>
                </c:manualLayout>
              </c:layout>
              <c:showLegendKey val="0"/>
              <c:showVal val="1"/>
              <c:showCatName val="0"/>
              <c:showSerName val="0"/>
              <c:showPercent val="0"/>
              <c:showBubbleSize val="0"/>
              <c:extLst>
                <c:ext xmlns:c15="http://schemas.microsoft.com/office/drawing/2012/chart" uri="{CE6537A1-D6FC-4f65-9D91-7224C49458BB}">
                  <c15:layout>
                    <c:manualLayout>
                      <c:w val="7.1690877479540421E-2"/>
                      <c:h val="9.0029286396923022E-2"/>
                    </c:manualLayout>
                  </c15:layout>
                </c:ext>
                <c:ext xmlns:c16="http://schemas.microsoft.com/office/drawing/2014/chart" uri="{C3380CC4-5D6E-409C-BE32-E72D297353CC}">
                  <c16:uniqueId val="{00000005-8B9D-41CB-B8C5-ED5D2938334E}"/>
                </c:ext>
              </c:extLst>
            </c:dLbl>
            <c:dLbl>
              <c:idx val="5"/>
              <c:layout>
                <c:manualLayout>
                  <c:x val="0"/>
                  <c:y val="-1.861547752364314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B9D-41CB-B8C5-ED5D2938334E}"/>
                </c:ext>
              </c:extLst>
            </c:dLbl>
            <c:spPr>
              <a:noFill/>
              <a:ln>
                <a:noFill/>
              </a:ln>
              <a:effectLst/>
            </c:spPr>
            <c:txPr>
              <a:bodyPr rot="0" spcFirstLastPara="1" vertOverflow="ellipsis" vert="horz" wrap="square" anchor="ctr" anchorCtr="1"/>
              <a:lstStyle/>
              <a:p>
                <a:pPr>
                  <a:defRPr sz="1200" b="0" i="0" u="none" strike="noStrike" kern="1200" baseline="0">
                    <a:solidFill>
                      <a:srgbClr val="C00000"/>
                    </a:solidFill>
                    <a:latin typeface="+mn-lt"/>
                    <a:ea typeface="+mn-ea"/>
                    <a:cs typeface="+mn-cs"/>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'[ניתוחים מתוך בסיס הנתונים 2014-2019 (SERGEI).xlsx]25-39 מול 25-64'!$DL$18:$DL$23</c:f>
              <c:strCache>
                <c:ptCount val="6"/>
                <c:pt idx="0">
                  <c:v>מידע ותקשורת</c:v>
                </c:pt>
                <c:pt idx="1">
                  <c:v>שירותים מקצועיים מדעיים וטכניים</c:v>
                </c:pt>
                <c:pt idx="2">
                  <c:v>מסחר</c:v>
                </c:pt>
                <c:pt idx="3">
                  <c:v>שירותי בריאות, רווחה וסעד</c:v>
                </c:pt>
                <c:pt idx="4">
                  <c:v>חינוך</c:v>
                </c:pt>
                <c:pt idx="5">
                  <c:v>שירותים אחרים</c:v>
                </c:pt>
              </c:strCache>
            </c:strRef>
          </c:cat>
          <c:val>
            <c:numRef>
              <c:f>'[ניתוחים מתוך בסיס הנתונים 2014-2019 (SERGEI).xlsx]25-39 מול 25-64'!$DN$18:$DN$23</c:f>
              <c:numCache>
                <c:formatCode>0</c:formatCode>
                <c:ptCount val="6"/>
                <c:pt idx="0">
                  <c:v>36.979129999999998</c:v>
                </c:pt>
                <c:pt idx="1">
                  <c:v>34.28436</c:v>
                </c:pt>
                <c:pt idx="2">
                  <c:v>32.498890000000003</c:v>
                </c:pt>
                <c:pt idx="3">
                  <c:v>29.26998</c:v>
                </c:pt>
                <c:pt idx="4">
                  <c:v>27.257349999999999</c:v>
                </c:pt>
                <c:pt idx="5">
                  <c:v>28.635429999999999</c:v>
                </c:pt>
              </c:numCache>
            </c:numRef>
          </c:val>
          <c:extLst>
            <c:ext xmlns:c16="http://schemas.microsoft.com/office/drawing/2014/chart" uri="{C3380CC4-5D6E-409C-BE32-E72D297353CC}">
              <c16:uniqueId val="{00000007-8B9D-41CB-B8C5-ED5D2938334E}"/>
            </c:ext>
          </c:extLst>
        </c:ser>
        <c:dLbls>
          <c:showLegendKey val="0"/>
          <c:showVal val="0"/>
          <c:showCatName val="0"/>
          <c:showSerName val="0"/>
          <c:showPercent val="0"/>
          <c:showBubbleSize val="0"/>
        </c:dLbls>
        <c:gapWidth val="182"/>
        <c:axId val="1106729088"/>
        <c:axId val="1106730176"/>
      </c:barChart>
      <c:catAx>
        <c:axId val="11067290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he-IL"/>
          </a:p>
        </c:txPr>
        <c:crossAx val="1106730176"/>
        <c:crosses val="autoZero"/>
        <c:auto val="1"/>
        <c:lblAlgn val="ctr"/>
        <c:lblOffset val="100"/>
        <c:noMultiLvlLbl val="0"/>
      </c:catAx>
      <c:valAx>
        <c:axId val="1106730176"/>
        <c:scaling>
          <c:orientation val="minMax"/>
        </c:scaling>
        <c:delete val="1"/>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1106729088"/>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200" b="0" i="0" u="none" strike="noStrike" kern="1200" baseline="0">
                <a:solidFill>
                  <a:srgbClr val="C00000"/>
                </a:solidFill>
                <a:latin typeface="+mn-lt"/>
                <a:ea typeface="+mn-ea"/>
                <a:cs typeface="+mn-cs"/>
              </a:defRPr>
            </a:pPr>
            <a:endParaRPr lang="he-IL"/>
          </a:p>
        </c:txPr>
      </c:legendEntry>
      <c:legendEntry>
        <c:idx val="1"/>
        <c:txPr>
          <a:bodyPr rot="0" spcFirstLastPara="1" vertOverflow="ellipsis" vert="horz" wrap="square" anchor="ctr" anchorCtr="1"/>
          <a:lstStyle/>
          <a:p>
            <a:pPr>
              <a:defRPr sz="1200" b="0" i="0" u="none" strike="noStrike" kern="1200" baseline="0">
                <a:solidFill>
                  <a:srgbClr val="002060"/>
                </a:solidFill>
                <a:latin typeface="+mn-lt"/>
                <a:ea typeface="+mn-ea"/>
                <a:cs typeface="+mn-cs"/>
              </a:defRPr>
            </a:pPr>
            <a:endParaRPr lang="he-IL"/>
          </a:p>
        </c:txPr>
      </c:legendEntry>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he-IL"/>
        </a:p>
      </c:txPr>
    </c:legend>
    <c:plotVisOnly val="1"/>
    <c:dispBlanksAs val="gap"/>
    <c:showDLblsOverMax val="0"/>
  </c:chart>
  <c:spPr>
    <a:noFill/>
    <a:ln>
      <a:noFill/>
    </a:ln>
    <a:effectLst/>
  </c:spPr>
  <c:txPr>
    <a:bodyPr/>
    <a:lstStyle/>
    <a:p>
      <a:pPr>
        <a:defRPr sz="1200"/>
      </a:pPr>
      <a:endParaRPr lang="he-IL"/>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r>
              <a:rPr lang="he-IL"/>
              <a:t>שכר לשעה</a:t>
            </a:r>
          </a:p>
        </c:rich>
      </c:tx>
      <c:overlay val="0"/>
      <c:spPr>
        <a:noFill/>
        <a:ln>
          <a:noFill/>
        </a:ln>
        <a:effectLst/>
      </c:spPr>
      <c:txPr>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endParaRPr lang="he-IL"/>
        </a:p>
      </c:txPr>
    </c:title>
    <c:autoTitleDeleted val="0"/>
    <c:plotArea>
      <c:layout>
        <c:manualLayout>
          <c:layoutTarget val="inner"/>
          <c:xMode val="edge"/>
          <c:yMode val="edge"/>
          <c:x val="0.4849010666896782"/>
          <c:y val="0.17484626300851466"/>
          <c:w val="0.51509893331032175"/>
          <c:h val="0.65164259802710467"/>
        </c:manualLayout>
      </c:layout>
      <c:barChart>
        <c:barDir val="bar"/>
        <c:grouping val="clustered"/>
        <c:varyColors val="0"/>
        <c:ser>
          <c:idx val="0"/>
          <c:order val="0"/>
          <c:tx>
            <c:strRef>
              <c:f>'[ניתוחים מתוך בסיס הנתונים 2014-2019 (SERGEI).xlsx]25-39 מול 25-64'!$ES$11</c:f>
              <c:strCache>
                <c:ptCount val="1"/>
                <c:pt idx="0">
                  <c:v>לא חרדיות</c:v>
                </c:pt>
              </c:strCache>
            </c:strRef>
          </c:tx>
          <c:spPr>
            <a:solidFill>
              <a:srgbClr val="002060"/>
            </a:solidFill>
            <a:ln>
              <a:noFill/>
            </a:ln>
            <a:effectLst/>
          </c:spPr>
          <c:invertIfNegative val="0"/>
          <c:dLbls>
            <c:dLbl>
              <c:idx val="4"/>
              <c:layout>
                <c:manualLayout>
                  <c:x val="-8.6748653631296361E-3"/>
                  <c:y val="9.566192022850349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17E-47E3-9736-6A9B74DEEDF9}"/>
                </c:ext>
              </c:extLst>
            </c:dLbl>
            <c:spPr>
              <a:noFill/>
              <a:ln>
                <a:noFill/>
              </a:ln>
              <a:effectLst/>
            </c:spPr>
            <c:txPr>
              <a:bodyPr rot="0" spcFirstLastPara="1" vertOverflow="ellipsis" vert="horz" wrap="square" anchor="ctr" anchorCtr="1"/>
              <a:lstStyle/>
              <a:p>
                <a:pPr>
                  <a:defRPr sz="1200" b="0" i="0" u="none" strike="noStrike" kern="1200" baseline="0">
                    <a:solidFill>
                      <a:srgbClr val="122E6E"/>
                    </a:solidFill>
                    <a:latin typeface="+mn-lt"/>
                    <a:ea typeface="+mn-ea"/>
                    <a:cs typeface="+mn-cs"/>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'[ניתוחים מתוך בסיס הנתונים 2014-2019 (SERGEI).xlsx]25-39 מול 25-64'!$ER$12:$ER$17</c:f>
              <c:strCache>
                <c:ptCount val="6"/>
                <c:pt idx="0">
                  <c:v>מידע ותקשורת</c:v>
                </c:pt>
                <c:pt idx="1">
                  <c:v>שירותים מקצועיים מדעיים וטכניים</c:v>
                </c:pt>
                <c:pt idx="2">
                  <c:v>מסחר</c:v>
                </c:pt>
                <c:pt idx="3">
                  <c:v>שירותי בריאות, רווחה וסעד</c:v>
                </c:pt>
                <c:pt idx="4">
                  <c:v>חינוך</c:v>
                </c:pt>
                <c:pt idx="5">
                  <c:v>שירותים אחרים</c:v>
                </c:pt>
              </c:strCache>
            </c:strRef>
          </c:cat>
          <c:val>
            <c:numRef>
              <c:f>'[ניתוחים מתוך בסיס הנתונים 2014-2019 (SERGEI).xlsx]25-39 מול 25-64'!$ES$12:$ES$17</c:f>
              <c:numCache>
                <c:formatCode>0</c:formatCode>
                <c:ptCount val="6"/>
                <c:pt idx="0">
                  <c:v>78.481863264199561</c:v>
                </c:pt>
                <c:pt idx="1">
                  <c:v>56.686471654323299</c:v>
                </c:pt>
                <c:pt idx="2">
                  <c:v>46.696617590699958</c:v>
                </c:pt>
                <c:pt idx="3">
                  <c:v>50.940922826740525</c:v>
                </c:pt>
                <c:pt idx="4">
                  <c:v>51.342006995927186</c:v>
                </c:pt>
                <c:pt idx="5">
                  <c:v>44.950674105214375</c:v>
                </c:pt>
              </c:numCache>
            </c:numRef>
          </c:val>
          <c:extLst>
            <c:ext xmlns:c16="http://schemas.microsoft.com/office/drawing/2014/chart" uri="{C3380CC4-5D6E-409C-BE32-E72D297353CC}">
              <c16:uniqueId val="{00000001-317E-47E3-9736-6A9B74DEEDF9}"/>
            </c:ext>
          </c:extLst>
        </c:ser>
        <c:ser>
          <c:idx val="1"/>
          <c:order val="1"/>
          <c:tx>
            <c:strRef>
              <c:f>'[ניתוחים מתוך בסיס הנתונים 2014-2019 (SERGEI).xlsx]25-39 מול 25-64'!$ET$11</c:f>
              <c:strCache>
                <c:ptCount val="1"/>
                <c:pt idx="0">
                  <c:v>חרדיות</c:v>
                </c:pt>
              </c:strCache>
            </c:strRef>
          </c:tx>
          <c:spPr>
            <a:solidFill>
              <a:srgbClr val="C00000"/>
            </a:solidFill>
            <a:ln>
              <a:noFill/>
            </a:ln>
            <a:effectLst/>
          </c:spPr>
          <c:invertIfNegative val="0"/>
          <c:dLbls>
            <c:dLbl>
              <c:idx val="0"/>
              <c:layout>
                <c:manualLayout>
                  <c:x val="-2.8916217877098787E-3"/>
                  <c:y val="-9.566192022850394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17E-47E3-9736-6A9B74DEEDF9}"/>
                </c:ext>
              </c:extLst>
            </c:dLbl>
            <c:dLbl>
              <c:idx val="1"/>
              <c:layout>
                <c:manualLayout>
                  <c:x val="-2.8916217877098787E-3"/>
                  <c:y val="-9.566192022850394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17E-47E3-9736-6A9B74DEEDF9}"/>
                </c:ext>
              </c:extLst>
            </c:dLbl>
            <c:dLbl>
              <c:idx val="2"/>
              <c:layout>
                <c:manualLayout>
                  <c:x val="-5.7832435754197574E-3"/>
                  <c:y val="-9.566192022850481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17E-47E3-9736-6A9B74DEEDF9}"/>
                </c:ext>
              </c:extLst>
            </c:dLbl>
            <c:dLbl>
              <c:idx val="3"/>
              <c:layout>
                <c:manualLayout>
                  <c:x val="-8.6748653631296361E-3"/>
                  <c:y val="-9.56619202285043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17E-47E3-9736-6A9B74DEEDF9}"/>
                </c:ext>
              </c:extLst>
            </c:dLbl>
            <c:dLbl>
              <c:idx val="4"/>
              <c:layout>
                <c:manualLayout>
                  <c:x val="-5.7832435754197574E-3"/>
                  <c:y val="-1.43492880342756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317E-47E3-9736-6A9B74DEEDF9}"/>
                </c:ext>
              </c:extLst>
            </c:dLbl>
            <c:dLbl>
              <c:idx val="5"/>
              <c:layout>
                <c:manualLayout>
                  <c:x val="-8.6748653631296361E-3"/>
                  <c:y val="-1.91323840457008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17E-47E3-9736-6A9B74DEEDF9}"/>
                </c:ext>
              </c:extLst>
            </c:dLbl>
            <c:spPr>
              <a:noFill/>
              <a:ln>
                <a:noFill/>
              </a:ln>
              <a:effectLst/>
            </c:spPr>
            <c:txPr>
              <a:bodyPr rot="0" spcFirstLastPara="1" vertOverflow="ellipsis" vert="horz" wrap="square" anchor="ctr" anchorCtr="1"/>
              <a:lstStyle/>
              <a:p>
                <a:pPr>
                  <a:defRPr sz="1200" b="0" i="0" u="none" strike="noStrike" kern="1200" baseline="0">
                    <a:solidFill>
                      <a:srgbClr val="C00000"/>
                    </a:solidFill>
                    <a:latin typeface="+mn-lt"/>
                    <a:ea typeface="+mn-ea"/>
                    <a:cs typeface="+mn-cs"/>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'[ניתוחים מתוך בסיס הנתונים 2014-2019 (SERGEI).xlsx]25-39 מול 25-64'!$ER$12:$ER$17</c:f>
              <c:strCache>
                <c:ptCount val="6"/>
                <c:pt idx="0">
                  <c:v>מידע ותקשורת</c:v>
                </c:pt>
                <c:pt idx="1">
                  <c:v>שירותים מקצועיים מדעיים וטכניים</c:v>
                </c:pt>
                <c:pt idx="2">
                  <c:v>מסחר</c:v>
                </c:pt>
                <c:pt idx="3">
                  <c:v>שירותי בריאות, רווחה וסעד</c:v>
                </c:pt>
                <c:pt idx="4">
                  <c:v>חינוך</c:v>
                </c:pt>
                <c:pt idx="5">
                  <c:v>שירותים אחרים</c:v>
                </c:pt>
              </c:strCache>
            </c:strRef>
          </c:cat>
          <c:val>
            <c:numRef>
              <c:f>'[ניתוחים מתוך בסיס הנתונים 2014-2019 (SERGEI).xlsx]25-39 מול 25-64'!$ET$12:$ET$17</c:f>
              <c:numCache>
                <c:formatCode>0</c:formatCode>
                <c:ptCount val="6"/>
                <c:pt idx="0">
                  <c:v>60.635495097749583</c:v>
                </c:pt>
                <c:pt idx="1">
                  <c:v>50.511150789041871</c:v>
                </c:pt>
                <c:pt idx="2">
                  <c:v>44.232723635985245</c:v>
                </c:pt>
                <c:pt idx="3">
                  <c:v>41.761008772362729</c:v>
                </c:pt>
                <c:pt idx="4">
                  <c:v>51.760832138753265</c:v>
                </c:pt>
                <c:pt idx="5">
                  <c:v>48.253266536536508</c:v>
                </c:pt>
              </c:numCache>
            </c:numRef>
          </c:val>
          <c:extLst>
            <c:ext xmlns:c16="http://schemas.microsoft.com/office/drawing/2014/chart" uri="{C3380CC4-5D6E-409C-BE32-E72D297353CC}">
              <c16:uniqueId val="{00000008-317E-47E3-9736-6A9B74DEEDF9}"/>
            </c:ext>
          </c:extLst>
        </c:ser>
        <c:dLbls>
          <c:showLegendKey val="0"/>
          <c:showVal val="0"/>
          <c:showCatName val="0"/>
          <c:showSerName val="0"/>
          <c:showPercent val="0"/>
          <c:showBubbleSize val="0"/>
        </c:dLbls>
        <c:gapWidth val="182"/>
        <c:axId val="1106720384"/>
        <c:axId val="1106724736"/>
      </c:barChart>
      <c:catAx>
        <c:axId val="110672038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he-IL"/>
          </a:p>
        </c:txPr>
        <c:crossAx val="1106724736"/>
        <c:crosses val="autoZero"/>
        <c:auto val="1"/>
        <c:lblAlgn val="ctr"/>
        <c:lblOffset val="100"/>
        <c:noMultiLvlLbl val="0"/>
      </c:catAx>
      <c:valAx>
        <c:axId val="1106724736"/>
        <c:scaling>
          <c:orientation val="minMax"/>
        </c:scaling>
        <c:delete val="1"/>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1106720384"/>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200" b="0" i="0" u="none" strike="noStrike" kern="1200" baseline="0">
                <a:solidFill>
                  <a:srgbClr val="C00000"/>
                </a:solidFill>
                <a:latin typeface="+mn-lt"/>
                <a:ea typeface="+mn-ea"/>
                <a:cs typeface="+mn-cs"/>
              </a:defRPr>
            </a:pPr>
            <a:endParaRPr lang="he-IL"/>
          </a:p>
        </c:txPr>
      </c:legendEntry>
      <c:legendEntry>
        <c:idx val="1"/>
        <c:txPr>
          <a:bodyPr rot="0" spcFirstLastPara="1" vertOverflow="ellipsis" vert="horz" wrap="square" anchor="ctr" anchorCtr="1"/>
          <a:lstStyle/>
          <a:p>
            <a:pPr>
              <a:defRPr sz="1200" b="0" i="0" u="none" strike="noStrike" kern="1200" baseline="0">
                <a:solidFill>
                  <a:srgbClr val="002060"/>
                </a:solidFill>
                <a:latin typeface="+mn-lt"/>
                <a:ea typeface="+mn-ea"/>
                <a:cs typeface="+mn-cs"/>
              </a:defRPr>
            </a:pPr>
            <a:endParaRPr lang="he-IL"/>
          </a:p>
        </c:txPr>
      </c:legendEntry>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he-IL"/>
        </a:p>
      </c:txPr>
    </c:legend>
    <c:plotVisOnly val="1"/>
    <c:dispBlanksAs val="gap"/>
    <c:showDLblsOverMax val="0"/>
  </c:chart>
  <c:spPr>
    <a:noFill/>
    <a:ln>
      <a:noFill/>
    </a:ln>
    <a:effectLst/>
  </c:spPr>
  <c:txPr>
    <a:bodyPr/>
    <a:lstStyle/>
    <a:p>
      <a:pPr>
        <a:defRPr sz="1200"/>
      </a:pPr>
      <a:endParaRPr lang="he-IL"/>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anaf!$Y$225</c:f>
              <c:strCache>
                <c:ptCount val="1"/>
                <c:pt idx="0">
                  <c:v>חרדיות</c:v>
                </c:pt>
              </c:strCache>
            </c:strRef>
          </c:tx>
          <c:spPr>
            <a:solidFill>
              <a:srgbClr val="C00000"/>
            </a:solidFill>
            <a:ln>
              <a:solidFill>
                <a:srgbClr val="C00000"/>
              </a:solidFill>
            </a:ln>
            <a:effectLst/>
          </c:spPr>
          <c:invertIfNegative val="0"/>
          <c:dLbls>
            <c:dLbl>
              <c:idx val="1"/>
              <c:layout>
                <c:manualLayout>
                  <c:x val="-2.081846739033047E-3"/>
                  <c:y val="7.135577088392382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C10-483C-9982-D7D874632DA0}"/>
                </c:ext>
              </c:extLst>
            </c:dLbl>
            <c:dLbl>
              <c:idx val="3"/>
              <c:layout>
                <c:manualLayout>
                  <c:x val="-4.1636934780660178E-3"/>
                  <c:y val="1.070336563258857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C10-483C-9982-D7D874632DA0}"/>
                </c:ext>
              </c:extLst>
            </c:dLbl>
            <c:dLbl>
              <c:idx val="5"/>
              <c:layout>
                <c:manualLayout>
                  <c:x val="-2.0818467390329707E-3"/>
                  <c:y val="1.070336563258857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C10-483C-9982-D7D874632DA0}"/>
                </c:ext>
              </c:extLst>
            </c:dLbl>
            <c:spPr>
              <a:noFill/>
              <a:ln>
                <a:noFill/>
              </a:ln>
              <a:effectLst/>
            </c:spPr>
            <c:txPr>
              <a:bodyPr rot="0" spcFirstLastPara="1" vertOverflow="ellipsis" vert="horz" wrap="square" anchor="ctr" anchorCtr="1"/>
              <a:lstStyle/>
              <a:p>
                <a:pPr>
                  <a:defRPr sz="1200" b="0" i="0" u="none" strike="noStrike" kern="1200" baseline="0">
                    <a:solidFill>
                      <a:srgbClr val="C00000"/>
                    </a:solidFill>
                    <a:latin typeface="RUBIK" pitchFamily="2" charset="-79"/>
                    <a:ea typeface="+mn-ea"/>
                    <a:cs typeface="RUBIK" pitchFamily="2" charset="-79"/>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anaf!$X$226:$X$231</c:f>
              <c:strCache>
                <c:ptCount val="6"/>
                <c:pt idx="0">
                  <c:v>חינוך</c:v>
                </c:pt>
                <c:pt idx="1">
                  <c:v>מידע ותקשורת</c:v>
                </c:pt>
                <c:pt idx="2">
                  <c:v>מסחר סיטוני וקמעונאי</c:v>
                </c:pt>
                <c:pt idx="3">
                  <c:v>שירותי בריאות, רווחה, סעד</c:v>
                </c:pt>
                <c:pt idx="4">
                  <c:v>שירותים אחרים</c:v>
                </c:pt>
                <c:pt idx="5">
                  <c:v>שירותים מקצועיים, מדעיים וטכניים</c:v>
                </c:pt>
              </c:strCache>
            </c:strRef>
          </c:cat>
          <c:val>
            <c:numRef>
              <c:f>anaf!$Y$226:$Y$231</c:f>
              <c:numCache>
                <c:formatCode>0.0</c:formatCode>
                <c:ptCount val="6"/>
                <c:pt idx="0">
                  <c:v>44.48</c:v>
                </c:pt>
                <c:pt idx="1">
                  <c:v>2.8</c:v>
                </c:pt>
                <c:pt idx="2">
                  <c:v>4.6500000000000004</c:v>
                </c:pt>
                <c:pt idx="3">
                  <c:v>19.79</c:v>
                </c:pt>
                <c:pt idx="4">
                  <c:v>5.68</c:v>
                </c:pt>
                <c:pt idx="5">
                  <c:v>4.01</c:v>
                </c:pt>
              </c:numCache>
            </c:numRef>
          </c:val>
          <c:extLst>
            <c:ext xmlns:c16="http://schemas.microsoft.com/office/drawing/2014/chart" uri="{C3380CC4-5D6E-409C-BE32-E72D297353CC}">
              <c16:uniqueId val="{00000000-EEE2-4825-835D-ED78A33E94F6}"/>
            </c:ext>
          </c:extLst>
        </c:ser>
        <c:ser>
          <c:idx val="1"/>
          <c:order val="1"/>
          <c:tx>
            <c:strRef>
              <c:f>anaf!$Z$225</c:f>
              <c:strCache>
                <c:ptCount val="1"/>
                <c:pt idx="0">
                  <c:v>לא חרדיות</c:v>
                </c:pt>
              </c:strCache>
            </c:strRef>
          </c:tx>
          <c:spPr>
            <a:solidFill>
              <a:srgbClr val="122E6E"/>
            </a:solidFill>
            <a:ln>
              <a:noFill/>
            </a:ln>
            <a:effectLst/>
          </c:spPr>
          <c:invertIfNegative val="0"/>
          <c:dLbls>
            <c:dLbl>
              <c:idx val="0"/>
              <c:layout>
                <c:manualLayout>
                  <c:x val="-2.1052108111692209E-3"/>
                  <c:y val="-1.92450310693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C10-483C-9982-D7D874632DA0}"/>
                </c:ext>
              </c:extLst>
            </c:dLbl>
            <c:spPr>
              <a:noFill/>
              <a:ln>
                <a:noFill/>
              </a:ln>
              <a:effectLst/>
            </c:spPr>
            <c:txPr>
              <a:bodyPr rot="0" spcFirstLastPara="1" vertOverflow="ellipsis" vert="horz" wrap="square" anchor="ctr" anchorCtr="1"/>
              <a:lstStyle/>
              <a:p>
                <a:pPr>
                  <a:defRPr sz="1200" b="0" i="0" u="none" strike="noStrike" kern="1200" baseline="0">
                    <a:solidFill>
                      <a:srgbClr val="002060"/>
                    </a:solidFill>
                    <a:latin typeface="RUBIK" pitchFamily="2" charset="-79"/>
                    <a:ea typeface="+mn-ea"/>
                    <a:cs typeface="RUBIK" pitchFamily="2" charset="-79"/>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anaf!$X$226:$X$231</c:f>
              <c:strCache>
                <c:ptCount val="6"/>
                <c:pt idx="0">
                  <c:v>חינוך</c:v>
                </c:pt>
                <c:pt idx="1">
                  <c:v>מידע ותקשורת</c:v>
                </c:pt>
                <c:pt idx="2">
                  <c:v>מסחר סיטוני וקמעונאי</c:v>
                </c:pt>
                <c:pt idx="3">
                  <c:v>שירותי בריאות, רווחה, סעד</c:v>
                </c:pt>
                <c:pt idx="4">
                  <c:v>שירותים אחרים</c:v>
                </c:pt>
                <c:pt idx="5">
                  <c:v>שירותים מקצועיים, מדעיים וטכניים</c:v>
                </c:pt>
              </c:strCache>
            </c:strRef>
          </c:cat>
          <c:val>
            <c:numRef>
              <c:f>anaf!$Z$226:$Z$231</c:f>
              <c:numCache>
                <c:formatCode>0.0</c:formatCode>
                <c:ptCount val="6"/>
                <c:pt idx="0">
                  <c:v>16.34</c:v>
                </c:pt>
                <c:pt idx="1">
                  <c:v>4.6399999999999997</c:v>
                </c:pt>
                <c:pt idx="2">
                  <c:v>9.84</c:v>
                </c:pt>
                <c:pt idx="3">
                  <c:v>17.62</c:v>
                </c:pt>
                <c:pt idx="4">
                  <c:v>3.71</c:v>
                </c:pt>
                <c:pt idx="5">
                  <c:v>8.57</c:v>
                </c:pt>
              </c:numCache>
            </c:numRef>
          </c:val>
          <c:extLst>
            <c:ext xmlns:c16="http://schemas.microsoft.com/office/drawing/2014/chart" uri="{C3380CC4-5D6E-409C-BE32-E72D297353CC}">
              <c16:uniqueId val="{00000001-EEE2-4825-835D-ED78A33E94F6}"/>
            </c:ext>
          </c:extLst>
        </c:ser>
        <c:dLbls>
          <c:showLegendKey val="0"/>
          <c:showVal val="0"/>
          <c:showCatName val="0"/>
          <c:showSerName val="0"/>
          <c:showPercent val="0"/>
          <c:showBubbleSize val="0"/>
        </c:dLbls>
        <c:gapWidth val="182"/>
        <c:axId val="1106715488"/>
        <c:axId val="1106719296"/>
      </c:barChart>
      <c:catAx>
        <c:axId val="11067154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RUBIK" pitchFamily="2" charset="-79"/>
                <a:ea typeface="+mn-ea"/>
                <a:cs typeface="RUBIK" pitchFamily="2" charset="-79"/>
              </a:defRPr>
            </a:pPr>
            <a:endParaRPr lang="he-IL"/>
          </a:p>
        </c:txPr>
        <c:crossAx val="1106719296"/>
        <c:crosses val="autoZero"/>
        <c:auto val="1"/>
        <c:lblAlgn val="ctr"/>
        <c:lblOffset val="100"/>
        <c:noMultiLvlLbl val="0"/>
      </c:catAx>
      <c:valAx>
        <c:axId val="1106719296"/>
        <c:scaling>
          <c:orientation val="minMax"/>
        </c:scaling>
        <c:delete val="1"/>
        <c:axPos val="b"/>
        <c:numFmt formatCode="0.0" sourceLinked="1"/>
        <c:majorTickMark val="none"/>
        <c:minorTickMark val="none"/>
        <c:tickLblPos val="nextTo"/>
        <c:crossAx val="1106715488"/>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200" b="0" i="0" u="none" strike="noStrike" kern="1200" baseline="0">
                <a:solidFill>
                  <a:srgbClr val="002060"/>
                </a:solidFill>
                <a:latin typeface="RUBIK" pitchFamily="2" charset="-79"/>
                <a:ea typeface="+mn-ea"/>
                <a:cs typeface="RUBIK" pitchFamily="2" charset="-79"/>
              </a:defRPr>
            </a:pPr>
            <a:endParaRPr lang="he-IL"/>
          </a:p>
        </c:txPr>
      </c:legendEntry>
      <c:legendEntry>
        <c:idx val="1"/>
        <c:txPr>
          <a:bodyPr rot="0" spcFirstLastPara="1" vertOverflow="ellipsis" vert="horz" wrap="square" anchor="ctr" anchorCtr="1"/>
          <a:lstStyle/>
          <a:p>
            <a:pPr>
              <a:defRPr sz="1200" b="0" i="0" u="none" strike="noStrike" kern="1200" baseline="0">
                <a:solidFill>
                  <a:srgbClr val="C00000"/>
                </a:solidFill>
                <a:latin typeface="RUBIK" pitchFamily="2" charset="-79"/>
                <a:ea typeface="+mn-ea"/>
                <a:cs typeface="RUBIK" pitchFamily="2" charset="-79"/>
              </a:defRPr>
            </a:pPr>
            <a:endParaRPr lang="he-IL"/>
          </a:p>
        </c:txPr>
      </c:legendEntry>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RUBIK" pitchFamily="2" charset="-79"/>
              <a:ea typeface="+mn-ea"/>
              <a:cs typeface="RUBIK" pitchFamily="2" charset="-79"/>
            </a:defRPr>
          </a:pPr>
          <a:endParaRPr lang="he-IL"/>
        </a:p>
      </c:txPr>
    </c:legend>
    <c:plotVisOnly val="1"/>
    <c:dispBlanksAs val="gap"/>
    <c:showDLblsOverMax val="0"/>
  </c:chart>
  <c:spPr>
    <a:noFill/>
    <a:ln>
      <a:noFill/>
    </a:ln>
    <a:effectLst/>
  </c:spPr>
  <c:txPr>
    <a:bodyPr/>
    <a:lstStyle/>
    <a:p>
      <a:pPr>
        <a:defRPr sz="1200">
          <a:latin typeface="RUBIK" pitchFamily="2" charset="-79"/>
          <a:cs typeface="RUBIK" pitchFamily="2" charset="-79"/>
        </a:defRPr>
      </a:pPr>
      <a:endParaRPr lang="he-IL"/>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[סכא- מספר ילדים לנשים בגילי 25-39.xlsx]שיעורי תעסוקה!PivotTable1</c:name>
    <c:fmtId val="-1"/>
  </c:pivotSource>
  <c:chart>
    <c:autoTitleDeleted val="0"/>
    <c:pivotFmts>
      <c:pivotFmt>
        <c:idx val="0"/>
        <c:spPr>
          <a:ln w="28575" cap="rnd">
            <a:solidFill>
              <a:schemeClr val="accent1"/>
            </a:solidFill>
            <a:round/>
          </a:ln>
          <a:effectLst/>
        </c:spPr>
        <c:marker>
          <c:symbol val="none"/>
        </c:marker>
      </c:pivotFmt>
      <c:pivotFmt>
        <c:idx val="1"/>
        <c:spPr>
          <a:ln w="28575" cap="rnd">
            <a:solidFill>
              <a:schemeClr val="accent2"/>
            </a:solidFill>
            <a:round/>
          </a:ln>
          <a:effectLst/>
        </c:spPr>
        <c:marker>
          <c:symbol val="none"/>
        </c:marker>
      </c:pivotFmt>
      <c:pivotFmt>
        <c:idx val="2"/>
        <c:spPr>
          <a:ln w="28575" cap="rnd">
            <a:solidFill>
              <a:schemeClr val="accent3"/>
            </a:solidFill>
            <a:round/>
          </a:ln>
          <a:effectLst/>
        </c:spPr>
        <c:marker>
          <c:symbol val="none"/>
        </c:marker>
      </c:pivotFmt>
      <c:pivotFmt>
        <c:idx val="3"/>
        <c:spPr>
          <a:ln w="28575" cap="rnd">
            <a:solidFill>
              <a:schemeClr val="accent1"/>
            </a:solidFill>
            <a:round/>
          </a:ln>
          <a:effectLst/>
        </c:spPr>
        <c:marker>
          <c:symbol val="none"/>
        </c:marker>
      </c:pivotFmt>
      <c:pivotFmt>
        <c:idx val="4"/>
        <c:spPr>
          <a:ln w="28575" cap="rnd">
            <a:solidFill>
              <a:schemeClr val="accent2"/>
            </a:solidFill>
            <a:round/>
          </a:ln>
          <a:effectLst/>
        </c:spPr>
        <c:marker>
          <c:symbol val="none"/>
        </c:marker>
      </c:pivotFmt>
      <c:pivotFmt>
        <c:idx val="5"/>
        <c:spPr>
          <a:ln w="28575" cap="rnd">
            <a:solidFill>
              <a:schemeClr val="accent3"/>
            </a:solidFill>
            <a:round/>
          </a:ln>
          <a:effectLst/>
        </c:spPr>
        <c:marker>
          <c:symbol val="none"/>
        </c:marker>
      </c:pivotFmt>
      <c:pivotFmt>
        <c:idx val="6"/>
        <c:spPr>
          <a:ln w="28575" cap="rnd">
            <a:solidFill>
              <a:schemeClr val="accent1"/>
            </a:solidFill>
            <a:round/>
          </a:ln>
          <a:effectLst/>
        </c:spPr>
        <c:marker>
          <c:symbol val="none"/>
        </c:marker>
      </c:pivotFmt>
      <c:pivotFmt>
        <c:idx val="7"/>
        <c:spPr>
          <a:ln w="28575" cap="rnd">
            <a:solidFill>
              <a:schemeClr val="accent2"/>
            </a:solidFill>
            <a:round/>
          </a:ln>
          <a:effectLst/>
        </c:spPr>
        <c:marker>
          <c:symbol val="none"/>
        </c:marker>
      </c:pivotFmt>
      <c:pivotFmt>
        <c:idx val="8"/>
        <c:spPr>
          <a:ln w="28575" cap="rnd">
            <a:solidFill>
              <a:schemeClr val="accent3"/>
            </a:solidFill>
            <a:round/>
          </a:ln>
          <a:effectLst/>
        </c:spPr>
        <c:marker>
          <c:symbol val="none"/>
        </c:marker>
      </c:pivotFmt>
    </c:pivotFmts>
    <c:plotArea>
      <c:layout/>
      <c:lineChart>
        <c:grouping val="standard"/>
        <c:varyColors val="0"/>
        <c:ser>
          <c:idx val="0"/>
          <c:order val="0"/>
          <c:tx>
            <c:strRef>
              <c:f>'שיעורי תעסוקה'!$C$1:$C$2</c:f>
              <c:strCache>
                <c:ptCount val="1"/>
                <c:pt idx="0">
                  <c:v>0-3 ילדים</c:v>
                </c:pt>
              </c:strCache>
            </c:strRef>
          </c:tx>
          <c:spPr>
            <a:ln w="28575" cap="rnd">
              <a:solidFill>
                <a:srgbClr val="FF0000"/>
              </a:solidFill>
              <a:round/>
            </a:ln>
            <a:effectLst/>
          </c:spPr>
          <c:marker>
            <c:symbol val="none"/>
          </c:marker>
          <c:dLbls>
            <c:dLbl>
              <c:idx val="0"/>
              <c:layout>
                <c:manualLayout>
                  <c:x val="-2.3779915941742013E-2"/>
                  <c:y val="-2.078891476135717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5EC-409B-80B0-E2D0956CF8DE}"/>
                </c:ext>
              </c:extLst>
            </c:dLbl>
            <c:dLbl>
              <c:idx val="1"/>
              <c:delete val="1"/>
              <c:extLst>
                <c:ext xmlns:c15="http://schemas.microsoft.com/office/drawing/2012/chart" uri="{CE6537A1-D6FC-4f65-9D91-7224C49458BB}"/>
                <c:ext xmlns:c16="http://schemas.microsoft.com/office/drawing/2014/chart" uri="{C3380CC4-5D6E-409C-BE32-E72D297353CC}">
                  <c16:uniqueId val="{00000001-E5EC-409B-80B0-E2D0956CF8DE}"/>
                </c:ext>
              </c:extLst>
            </c:dLbl>
            <c:dLbl>
              <c:idx val="2"/>
              <c:delete val="1"/>
              <c:extLst>
                <c:ext xmlns:c15="http://schemas.microsoft.com/office/drawing/2012/chart" uri="{CE6537A1-D6FC-4f65-9D91-7224C49458BB}"/>
                <c:ext xmlns:c16="http://schemas.microsoft.com/office/drawing/2014/chart" uri="{C3380CC4-5D6E-409C-BE32-E72D297353CC}">
                  <c16:uniqueId val="{00000002-E5EC-409B-80B0-E2D0956CF8DE}"/>
                </c:ext>
              </c:extLst>
            </c:dLbl>
            <c:dLbl>
              <c:idx val="3"/>
              <c:delete val="1"/>
              <c:extLst>
                <c:ext xmlns:c15="http://schemas.microsoft.com/office/drawing/2012/chart" uri="{CE6537A1-D6FC-4f65-9D91-7224C49458BB}"/>
                <c:ext xmlns:c16="http://schemas.microsoft.com/office/drawing/2014/chart" uri="{C3380CC4-5D6E-409C-BE32-E72D297353CC}">
                  <c16:uniqueId val="{00000003-E5EC-409B-80B0-E2D0956CF8DE}"/>
                </c:ext>
              </c:extLst>
            </c:dLbl>
            <c:dLbl>
              <c:idx val="4"/>
              <c:delete val="1"/>
              <c:extLst>
                <c:ext xmlns:c15="http://schemas.microsoft.com/office/drawing/2012/chart" uri="{CE6537A1-D6FC-4f65-9D91-7224C49458BB}"/>
                <c:ext xmlns:c16="http://schemas.microsoft.com/office/drawing/2014/chart" uri="{C3380CC4-5D6E-409C-BE32-E72D297353CC}">
                  <c16:uniqueId val="{00000004-E5EC-409B-80B0-E2D0956CF8DE}"/>
                </c:ext>
              </c:extLst>
            </c:dLbl>
            <c:dLbl>
              <c:idx val="5"/>
              <c:layout>
                <c:manualLayout>
                  <c:x val="-2.3779915941742068E-2"/>
                  <c:y val="-3.464819126892863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5EC-409B-80B0-E2D0956CF8DE}"/>
                </c:ext>
              </c:extLst>
            </c:dLbl>
            <c:dLbl>
              <c:idx val="6"/>
              <c:delete val="1"/>
              <c:extLst>
                <c:ext xmlns:c15="http://schemas.microsoft.com/office/drawing/2012/chart" uri="{CE6537A1-D6FC-4f65-9D91-7224C49458BB}"/>
                <c:ext xmlns:c16="http://schemas.microsoft.com/office/drawing/2014/chart" uri="{C3380CC4-5D6E-409C-BE32-E72D297353CC}">
                  <c16:uniqueId val="{00000006-E5EC-409B-80B0-E2D0956CF8DE}"/>
                </c:ext>
              </c:extLst>
            </c:dLbl>
            <c:dLbl>
              <c:idx val="7"/>
              <c:layout>
                <c:manualLayout>
                  <c:x val="-2.5266160688100892E-2"/>
                  <c:y val="-3.811301039582151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5EC-409B-80B0-E2D0956CF8DE}"/>
                </c:ext>
              </c:extLst>
            </c:dLbl>
            <c:dLbl>
              <c:idx val="8"/>
              <c:layout>
                <c:manualLayout>
                  <c:x val="-1.6348692209947634E-2"/>
                  <c:y val="-3.11833721420357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E5EC-409B-80B0-E2D0956CF8DE}"/>
                </c:ext>
              </c:extLst>
            </c:dLbl>
            <c:dLbl>
              <c:idx val="9"/>
              <c:delete val="1"/>
              <c:extLst>
                <c:ext xmlns:c15="http://schemas.microsoft.com/office/drawing/2012/chart" uri="{CE6537A1-D6FC-4f65-9D91-7224C49458BB}"/>
                <c:ext xmlns:c16="http://schemas.microsoft.com/office/drawing/2014/chart" uri="{C3380CC4-5D6E-409C-BE32-E72D297353CC}">
                  <c16:uniqueId val="{00000009-E5EC-409B-80B0-E2D0956CF8DE}"/>
                </c:ext>
              </c:extLst>
            </c:dLbl>
            <c:dLbl>
              <c:idx val="10"/>
              <c:delete val="1"/>
              <c:extLst>
                <c:ext xmlns:c15="http://schemas.microsoft.com/office/drawing/2012/chart" uri="{CE6537A1-D6FC-4f65-9D91-7224C49458BB}"/>
                <c:ext xmlns:c16="http://schemas.microsoft.com/office/drawing/2014/chart" uri="{C3380CC4-5D6E-409C-BE32-E72D297353CC}">
                  <c16:uniqueId val="{0000000A-E5EC-409B-80B0-E2D0956CF8DE}"/>
                </c:ext>
              </c:extLst>
            </c:dLbl>
            <c:dLbl>
              <c:idx val="12"/>
              <c:delete val="1"/>
              <c:extLst>
                <c:ext xmlns:c15="http://schemas.microsoft.com/office/drawing/2012/chart" uri="{CE6537A1-D6FC-4f65-9D91-7224C49458BB}"/>
                <c:ext xmlns:c16="http://schemas.microsoft.com/office/drawing/2014/chart" uri="{C3380CC4-5D6E-409C-BE32-E72D297353CC}">
                  <c16:uniqueId val="{0000000B-E5EC-409B-80B0-E2D0956CF8DE}"/>
                </c:ext>
              </c:extLst>
            </c:dLbl>
            <c:dLbl>
              <c:idx val="14"/>
              <c:delete val="1"/>
              <c:extLst>
                <c:ext xmlns:c15="http://schemas.microsoft.com/office/drawing/2012/chart" uri="{CE6537A1-D6FC-4f65-9D91-7224C49458BB}"/>
                <c:ext xmlns:c16="http://schemas.microsoft.com/office/drawing/2014/chart" uri="{C3380CC4-5D6E-409C-BE32-E72D297353CC}">
                  <c16:uniqueId val="{0000000C-E5EC-409B-80B0-E2D0956CF8DE}"/>
                </c:ext>
              </c:extLst>
            </c:dLbl>
            <c:spPr>
              <a:noFill/>
              <a:ln>
                <a:noFill/>
              </a:ln>
              <a:effectLst/>
            </c:spPr>
            <c:txPr>
              <a:bodyPr wrap="square" lIns="38100" tIns="19050" rIns="38100" bIns="19050" anchor="ctr">
                <a:spAutoFit/>
              </a:bodyPr>
              <a:lstStyle/>
              <a:p>
                <a:pPr>
                  <a:defRPr>
                    <a:solidFill>
                      <a:srgbClr val="FF0000"/>
                    </a:solidFill>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'שיעורי תעסוקה'!$A$3:$B$21</c:f>
              <c:multiLvlStrCache>
                <c:ptCount val="16"/>
                <c:lvl>
                  <c:pt idx="0">
                    <c:v>2014</c:v>
                  </c:pt>
                  <c:pt idx="1">
                    <c:v>2015</c:v>
                  </c:pt>
                  <c:pt idx="2">
                    <c:v>2016</c:v>
                  </c:pt>
                  <c:pt idx="3">
                    <c:v>2017</c:v>
                  </c:pt>
                  <c:pt idx="4">
                    <c:v>2018</c:v>
                  </c:pt>
                  <c:pt idx="5">
                    <c:v>2019</c:v>
                  </c:pt>
                  <c:pt idx="6">
                    <c:v>2020</c:v>
                  </c:pt>
                  <c:pt idx="7">
                    <c:v>2021</c:v>
                  </c:pt>
                  <c:pt idx="8">
                    <c:v>2014</c:v>
                  </c:pt>
                  <c:pt idx="9">
                    <c:v>2015</c:v>
                  </c:pt>
                  <c:pt idx="10">
                    <c:v>2016</c:v>
                  </c:pt>
                  <c:pt idx="11">
                    <c:v>2017</c:v>
                  </c:pt>
                  <c:pt idx="12">
                    <c:v>2018</c:v>
                  </c:pt>
                  <c:pt idx="13">
                    <c:v>2019</c:v>
                  </c:pt>
                  <c:pt idx="14">
                    <c:v>2020</c:v>
                  </c:pt>
                  <c:pt idx="15">
                    <c:v>2021</c:v>
                  </c:pt>
                </c:lvl>
                <c:lvl>
                  <c:pt idx="0">
                    <c:v>יהודיות לא חרדיות</c:v>
                  </c:pt>
                  <c:pt idx="8">
                    <c:v>חרדיות ( הגדרה עצמית)</c:v>
                  </c:pt>
                </c:lvl>
              </c:multiLvlStrCache>
            </c:multiLvlStrRef>
          </c:cat>
          <c:val>
            <c:numRef>
              <c:f>'שיעורי תעסוקה'!$C$3:$C$21</c:f>
              <c:numCache>
                <c:formatCode>0%</c:formatCode>
                <c:ptCount val="16"/>
                <c:pt idx="0">
                  <c:v>0.85413932800292969</c:v>
                </c:pt>
                <c:pt idx="1">
                  <c:v>0.84933954477310181</c:v>
                </c:pt>
                <c:pt idx="2">
                  <c:v>0.86045002937316895</c:v>
                </c:pt>
                <c:pt idx="3">
                  <c:v>0.86299419403076172</c:v>
                </c:pt>
                <c:pt idx="4">
                  <c:v>0.86176890134811401</c:v>
                </c:pt>
                <c:pt idx="5">
                  <c:v>0.87085914611816406</c:v>
                </c:pt>
                <c:pt idx="6">
                  <c:v>0.75811946392059326</c:v>
                </c:pt>
                <c:pt idx="7">
                  <c:v>0.81150740385055542</c:v>
                </c:pt>
                <c:pt idx="8">
                  <c:v>0.75769650936126709</c:v>
                </c:pt>
                <c:pt idx="9">
                  <c:v>0.76700675487518311</c:v>
                </c:pt>
                <c:pt idx="10">
                  <c:v>0.80742090940475464</c:v>
                </c:pt>
                <c:pt idx="11">
                  <c:v>0.8240358829498291</c:v>
                </c:pt>
                <c:pt idx="12">
                  <c:v>0.87659096717834473</c:v>
                </c:pt>
                <c:pt idx="13">
                  <c:v>0.87817341089248657</c:v>
                </c:pt>
                <c:pt idx="14">
                  <c:v>0.75018644332885742</c:v>
                </c:pt>
                <c:pt idx="15">
                  <c:v>0.81405395269393921</c:v>
                </c:pt>
              </c:numCache>
            </c:numRef>
          </c:val>
          <c:smooth val="0"/>
          <c:extLst>
            <c:ext xmlns:c16="http://schemas.microsoft.com/office/drawing/2014/chart" uri="{C3380CC4-5D6E-409C-BE32-E72D297353CC}">
              <c16:uniqueId val="{0000000D-E5EC-409B-80B0-E2D0956CF8DE}"/>
            </c:ext>
          </c:extLst>
        </c:ser>
        <c:ser>
          <c:idx val="1"/>
          <c:order val="1"/>
          <c:tx>
            <c:strRef>
              <c:f>'שיעורי תעסוקה'!$D$1:$D$2</c:f>
              <c:strCache>
                <c:ptCount val="1"/>
                <c:pt idx="0">
                  <c:v>4-6 ילדים</c:v>
                </c:pt>
              </c:strCache>
            </c:strRef>
          </c:tx>
          <c:spPr>
            <a:ln w="28575" cap="rnd">
              <a:solidFill>
                <a:srgbClr val="002060"/>
              </a:solidFill>
              <a:round/>
            </a:ln>
            <a:effectLst/>
          </c:spPr>
          <c:marker>
            <c:symbol val="none"/>
          </c:marker>
          <c:dLbls>
            <c:dLbl>
              <c:idx val="0"/>
              <c:layout>
                <c:manualLayout>
                  <c:x val="-3.2697384419895267E-2"/>
                  <c:y val="-2.771855301514286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E5EC-409B-80B0-E2D0956CF8DE}"/>
                </c:ext>
              </c:extLst>
            </c:dLbl>
            <c:dLbl>
              <c:idx val="1"/>
              <c:delete val="1"/>
              <c:extLst>
                <c:ext xmlns:c15="http://schemas.microsoft.com/office/drawing/2012/chart" uri="{CE6537A1-D6FC-4f65-9D91-7224C49458BB}"/>
                <c:ext xmlns:c16="http://schemas.microsoft.com/office/drawing/2014/chart" uri="{C3380CC4-5D6E-409C-BE32-E72D297353CC}">
                  <c16:uniqueId val="{0000000F-E5EC-409B-80B0-E2D0956CF8DE}"/>
                </c:ext>
              </c:extLst>
            </c:dLbl>
            <c:dLbl>
              <c:idx val="2"/>
              <c:delete val="1"/>
              <c:extLst>
                <c:ext xmlns:c15="http://schemas.microsoft.com/office/drawing/2012/chart" uri="{CE6537A1-D6FC-4f65-9D91-7224C49458BB}"/>
                <c:ext xmlns:c16="http://schemas.microsoft.com/office/drawing/2014/chart" uri="{C3380CC4-5D6E-409C-BE32-E72D297353CC}">
                  <c16:uniqueId val="{00000010-E5EC-409B-80B0-E2D0956CF8DE}"/>
                </c:ext>
              </c:extLst>
            </c:dLbl>
            <c:dLbl>
              <c:idx val="3"/>
              <c:delete val="1"/>
              <c:extLst>
                <c:ext xmlns:c15="http://schemas.microsoft.com/office/drawing/2012/chart" uri="{CE6537A1-D6FC-4f65-9D91-7224C49458BB}"/>
                <c:ext xmlns:c16="http://schemas.microsoft.com/office/drawing/2014/chart" uri="{C3380CC4-5D6E-409C-BE32-E72D297353CC}">
                  <c16:uniqueId val="{00000011-E5EC-409B-80B0-E2D0956CF8DE}"/>
                </c:ext>
              </c:extLst>
            </c:dLbl>
            <c:dLbl>
              <c:idx val="4"/>
              <c:delete val="1"/>
              <c:extLst>
                <c:ext xmlns:c15="http://schemas.microsoft.com/office/drawing/2012/chart" uri="{CE6537A1-D6FC-4f65-9D91-7224C49458BB}"/>
                <c:ext xmlns:c16="http://schemas.microsoft.com/office/drawing/2014/chart" uri="{C3380CC4-5D6E-409C-BE32-E72D297353CC}">
                  <c16:uniqueId val="{00000012-E5EC-409B-80B0-E2D0956CF8DE}"/>
                </c:ext>
              </c:extLst>
            </c:dLbl>
            <c:dLbl>
              <c:idx val="5"/>
              <c:layout>
                <c:manualLayout>
                  <c:x val="-3.1211139673536396E-2"/>
                  <c:y val="3.464819126892861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E5EC-409B-80B0-E2D0956CF8DE}"/>
                </c:ext>
              </c:extLst>
            </c:dLbl>
            <c:dLbl>
              <c:idx val="6"/>
              <c:delete val="1"/>
              <c:extLst>
                <c:ext xmlns:c15="http://schemas.microsoft.com/office/drawing/2012/chart" uri="{CE6537A1-D6FC-4f65-9D91-7224C49458BB}"/>
                <c:ext xmlns:c16="http://schemas.microsoft.com/office/drawing/2014/chart" uri="{C3380CC4-5D6E-409C-BE32-E72D297353CC}">
                  <c16:uniqueId val="{00000014-E5EC-409B-80B0-E2D0956CF8DE}"/>
                </c:ext>
              </c:extLst>
            </c:dLbl>
            <c:dLbl>
              <c:idx val="7"/>
              <c:layout>
                <c:manualLayout>
                  <c:x val="-3.1211139673536448E-2"/>
                  <c:y val="5.197228690339292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E5EC-409B-80B0-E2D0956CF8DE}"/>
                </c:ext>
              </c:extLst>
            </c:dLbl>
            <c:dLbl>
              <c:idx val="8"/>
              <c:layout>
                <c:manualLayout>
                  <c:x val="-1.4862447463588814E-2"/>
                  <c:y val="2.771855301514283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E5EC-409B-80B0-E2D0956CF8DE}"/>
                </c:ext>
              </c:extLst>
            </c:dLbl>
            <c:dLbl>
              <c:idx val="9"/>
              <c:delete val="1"/>
              <c:extLst>
                <c:ext xmlns:c15="http://schemas.microsoft.com/office/drawing/2012/chart" uri="{CE6537A1-D6FC-4f65-9D91-7224C49458BB}"/>
                <c:ext xmlns:c16="http://schemas.microsoft.com/office/drawing/2014/chart" uri="{C3380CC4-5D6E-409C-BE32-E72D297353CC}">
                  <c16:uniqueId val="{00000017-E5EC-409B-80B0-E2D0956CF8DE}"/>
                </c:ext>
              </c:extLst>
            </c:dLbl>
            <c:dLbl>
              <c:idx val="10"/>
              <c:layout>
                <c:manualLayout>
                  <c:x val="-1.6348692209947634E-2"/>
                  <c:y val="2.078891476135717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E5EC-409B-80B0-E2D0956CF8DE}"/>
                </c:ext>
              </c:extLst>
            </c:dLbl>
            <c:dLbl>
              <c:idx val="11"/>
              <c:delete val="1"/>
              <c:extLst>
                <c:ext xmlns:c15="http://schemas.microsoft.com/office/drawing/2012/chart" uri="{CE6537A1-D6FC-4f65-9D91-7224C49458BB}"/>
                <c:ext xmlns:c16="http://schemas.microsoft.com/office/drawing/2014/chart" uri="{C3380CC4-5D6E-409C-BE32-E72D297353CC}">
                  <c16:uniqueId val="{00000019-E5EC-409B-80B0-E2D0956CF8DE}"/>
                </c:ext>
              </c:extLst>
            </c:dLbl>
            <c:dLbl>
              <c:idx val="12"/>
              <c:layout>
                <c:manualLayout>
                  <c:x val="-1.1889957970871006E-2"/>
                  <c:y val="-2.771855301514292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A-E5EC-409B-80B0-E2D0956CF8DE}"/>
                </c:ext>
              </c:extLst>
            </c:dLbl>
            <c:dLbl>
              <c:idx val="13"/>
              <c:delete val="1"/>
              <c:extLst>
                <c:ext xmlns:c15="http://schemas.microsoft.com/office/drawing/2012/chart" uri="{CE6537A1-D6FC-4f65-9D91-7224C49458BB}"/>
                <c:ext xmlns:c16="http://schemas.microsoft.com/office/drawing/2014/chart" uri="{C3380CC4-5D6E-409C-BE32-E72D297353CC}">
                  <c16:uniqueId val="{0000001B-E5EC-409B-80B0-E2D0956CF8DE}"/>
                </c:ext>
              </c:extLst>
            </c:dLbl>
            <c:dLbl>
              <c:idx val="14"/>
              <c:delete val="1"/>
              <c:extLst>
                <c:ext xmlns:c15="http://schemas.microsoft.com/office/drawing/2012/chart" uri="{CE6537A1-D6FC-4f65-9D91-7224C49458BB}"/>
                <c:ext xmlns:c16="http://schemas.microsoft.com/office/drawing/2014/chart" uri="{C3380CC4-5D6E-409C-BE32-E72D297353CC}">
                  <c16:uniqueId val="{0000001C-E5EC-409B-80B0-E2D0956CF8DE}"/>
                </c:ext>
              </c:extLst>
            </c:dLbl>
            <c:spPr>
              <a:noFill/>
              <a:ln>
                <a:noFill/>
              </a:ln>
              <a:effectLst/>
            </c:spPr>
            <c:txPr>
              <a:bodyPr wrap="square" lIns="38100" tIns="19050" rIns="38100" bIns="19050" anchor="ctr">
                <a:spAutoFit/>
              </a:bodyPr>
              <a:lstStyle/>
              <a:p>
                <a:pPr>
                  <a:defRPr>
                    <a:solidFill>
                      <a:srgbClr val="002060"/>
                    </a:solidFill>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'שיעורי תעסוקה'!$A$3:$B$21</c:f>
              <c:multiLvlStrCache>
                <c:ptCount val="16"/>
                <c:lvl>
                  <c:pt idx="0">
                    <c:v>2014</c:v>
                  </c:pt>
                  <c:pt idx="1">
                    <c:v>2015</c:v>
                  </c:pt>
                  <c:pt idx="2">
                    <c:v>2016</c:v>
                  </c:pt>
                  <c:pt idx="3">
                    <c:v>2017</c:v>
                  </c:pt>
                  <c:pt idx="4">
                    <c:v>2018</c:v>
                  </c:pt>
                  <c:pt idx="5">
                    <c:v>2019</c:v>
                  </c:pt>
                  <c:pt idx="6">
                    <c:v>2020</c:v>
                  </c:pt>
                  <c:pt idx="7">
                    <c:v>2021</c:v>
                  </c:pt>
                  <c:pt idx="8">
                    <c:v>2014</c:v>
                  </c:pt>
                  <c:pt idx="9">
                    <c:v>2015</c:v>
                  </c:pt>
                  <c:pt idx="10">
                    <c:v>2016</c:v>
                  </c:pt>
                  <c:pt idx="11">
                    <c:v>2017</c:v>
                  </c:pt>
                  <c:pt idx="12">
                    <c:v>2018</c:v>
                  </c:pt>
                  <c:pt idx="13">
                    <c:v>2019</c:v>
                  </c:pt>
                  <c:pt idx="14">
                    <c:v>2020</c:v>
                  </c:pt>
                  <c:pt idx="15">
                    <c:v>2021</c:v>
                  </c:pt>
                </c:lvl>
                <c:lvl>
                  <c:pt idx="0">
                    <c:v>יהודיות לא חרדיות</c:v>
                  </c:pt>
                  <c:pt idx="8">
                    <c:v>חרדיות ( הגדרה עצמית)</c:v>
                  </c:pt>
                </c:lvl>
              </c:multiLvlStrCache>
            </c:multiLvlStrRef>
          </c:cat>
          <c:val>
            <c:numRef>
              <c:f>'שיעורי תעסוקה'!$D$3:$D$21</c:f>
              <c:numCache>
                <c:formatCode>0%</c:formatCode>
                <c:ptCount val="16"/>
                <c:pt idx="0">
                  <c:v>0.79027324914932251</c:v>
                </c:pt>
                <c:pt idx="1">
                  <c:v>0.81041055917739868</c:v>
                </c:pt>
                <c:pt idx="2">
                  <c:v>0.81545674800872803</c:v>
                </c:pt>
                <c:pt idx="3">
                  <c:v>0.82820051908493042</c:v>
                </c:pt>
                <c:pt idx="4">
                  <c:v>0.83469045162200928</c:v>
                </c:pt>
                <c:pt idx="5">
                  <c:v>0.82264715433120728</c:v>
                </c:pt>
                <c:pt idx="6">
                  <c:v>0.72908300161361694</c:v>
                </c:pt>
                <c:pt idx="7">
                  <c:v>0.7838323712348938</c:v>
                </c:pt>
                <c:pt idx="8">
                  <c:v>0.71220743656158447</c:v>
                </c:pt>
                <c:pt idx="9">
                  <c:v>0.74750745296478271</c:v>
                </c:pt>
                <c:pt idx="10">
                  <c:v>0.73967742919921875</c:v>
                </c:pt>
                <c:pt idx="11">
                  <c:v>0.76449477672576904</c:v>
                </c:pt>
                <c:pt idx="12">
                  <c:v>0.78591275215148926</c:v>
                </c:pt>
                <c:pt idx="13">
                  <c:v>0.7682654857635498</c:v>
                </c:pt>
                <c:pt idx="14">
                  <c:v>0.68860512971878052</c:v>
                </c:pt>
                <c:pt idx="15">
                  <c:v>0.76882433891296387</c:v>
                </c:pt>
              </c:numCache>
            </c:numRef>
          </c:val>
          <c:smooth val="0"/>
          <c:extLst>
            <c:ext xmlns:c16="http://schemas.microsoft.com/office/drawing/2014/chart" uri="{C3380CC4-5D6E-409C-BE32-E72D297353CC}">
              <c16:uniqueId val="{0000001D-E5EC-409B-80B0-E2D0956CF8DE}"/>
            </c:ext>
          </c:extLst>
        </c:ser>
        <c:ser>
          <c:idx val="2"/>
          <c:order val="2"/>
          <c:tx>
            <c:strRef>
              <c:f>'שיעורי תעסוקה'!$E$1:$E$2</c:f>
              <c:strCache>
                <c:ptCount val="1"/>
                <c:pt idx="0">
                  <c:v>7 ילדים ומעלה</c:v>
                </c:pt>
              </c:strCache>
            </c:strRef>
          </c:tx>
          <c:spPr>
            <a:ln w="28575" cap="rnd">
              <a:solidFill>
                <a:srgbClr val="00B050"/>
              </a:solidFill>
              <a:round/>
            </a:ln>
            <a:effectLst/>
          </c:spPr>
          <c:marker>
            <c:symbol val="none"/>
          </c:marker>
          <c:dLbls>
            <c:dLbl>
              <c:idx val="3"/>
              <c:layout>
                <c:manualLayout>
                  <c:x val="-2.2293671195383166E-2"/>
                  <c:y val="3.118337214203575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E-E5EC-409B-80B0-E2D0956CF8DE}"/>
                </c:ext>
              </c:extLst>
            </c:dLbl>
            <c:dLbl>
              <c:idx val="4"/>
              <c:delete val="1"/>
              <c:extLst>
                <c:ext xmlns:c15="http://schemas.microsoft.com/office/drawing/2012/chart" uri="{CE6537A1-D6FC-4f65-9D91-7224C49458BB}"/>
                <c:ext xmlns:c16="http://schemas.microsoft.com/office/drawing/2014/chart" uri="{C3380CC4-5D6E-409C-BE32-E72D297353CC}">
                  <c16:uniqueId val="{0000001F-E5EC-409B-80B0-E2D0956CF8DE}"/>
                </c:ext>
              </c:extLst>
            </c:dLbl>
            <c:dLbl>
              <c:idx val="6"/>
              <c:delete val="1"/>
              <c:extLst>
                <c:ext xmlns:c15="http://schemas.microsoft.com/office/drawing/2012/chart" uri="{CE6537A1-D6FC-4f65-9D91-7224C49458BB}"/>
                <c:ext xmlns:c16="http://schemas.microsoft.com/office/drawing/2014/chart" uri="{C3380CC4-5D6E-409C-BE32-E72D297353CC}">
                  <c16:uniqueId val="{00000020-E5EC-409B-80B0-E2D0956CF8DE}"/>
                </c:ext>
              </c:extLst>
            </c:dLbl>
            <c:dLbl>
              <c:idx val="7"/>
              <c:delete val="1"/>
              <c:extLst>
                <c:ext xmlns:c15="http://schemas.microsoft.com/office/drawing/2012/chart" uri="{CE6537A1-D6FC-4f65-9D91-7224C49458BB}"/>
                <c:ext xmlns:c16="http://schemas.microsoft.com/office/drawing/2014/chart" uri="{C3380CC4-5D6E-409C-BE32-E72D297353CC}">
                  <c16:uniqueId val="{00000021-E5EC-409B-80B0-E2D0956CF8DE}"/>
                </c:ext>
              </c:extLst>
            </c:dLbl>
            <c:dLbl>
              <c:idx val="9"/>
              <c:delete val="1"/>
              <c:extLst>
                <c:ext xmlns:c15="http://schemas.microsoft.com/office/drawing/2012/chart" uri="{CE6537A1-D6FC-4f65-9D91-7224C49458BB}"/>
                <c:ext xmlns:c16="http://schemas.microsoft.com/office/drawing/2014/chart" uri="{C3380CC4-5D6E-409C-BE32-E72D297353CC}">
                  <c16:uniqueId val="{00000022-E5EC-409B-80B0-E2D0956CF8DE}"/>
                </c:ext>
              </c:extLst>
            </c:dLbl>
            <c:dLbl>
              <c:idx val="10"/>
              <c:layout>
                <c:manualLayout>
                  <c:x val="-1.9321181702665495E-2"/>
                  <c:y val="3.81130103958214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3-E5EC-409B-80B0-E2D0956CF8DE}"/>
                </c:ext>
              </c:extLst>
            </c:dLbl>
            <c:dLbl>
              <c:idx val="11"/>
              <c:delete val="1"/>
              <c:extLst>
                <c:ext xmlns:c15="http://schemas.microsoft.com/office/drawing/2012/chart" uri="{CE6537A1-D6FC-4f65-9D91-7224C49458BB}"/>
                <c:ext xmlns:c16="http://schemas.microsoft.com/office/drawing/2014/chart" uri="{C3380CC4-5D6E-409C-BE32-E72D297353CC}">
                  <c16:uniqueId val="{00000024-E5EC-409B-80B0-E2D0956CF8DE}"/>
                </c:ext>
              </c:extLst>
            </c:dLbl>
            <c:dLbl>
              <c:idx val="12"/>
              <c:delete val="1"/>
              <c:extLst>
                <c:ext xmlns:c15="http://schemas.microsoft.com/office/drawing/2012/chart" uri="{CE6537A1-D6FC-4f65-9D91-7224C49458BB}"/>
                <c:ext xmlns:c16="http://schemas.microsoft.com/office/drawing/2014/chart" uri="{C3380CC4-5D6E-409C-BE32-E72D297353CC}">
                  <c16:uniqueId val="{00000025-E5EC-409B-80B0-E2D0956CF8DE}"/>
                </c:ext>
              </c:extLst>
            </c:dLbl>
            <c:dLbl>
              <c:idx val="13"/>
              <c:layout>
                <c:manualLayout>
                  <c:x val="-4.012860815168965E-2"/>
                  <c:y val="4.850746777650007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6-E5EC-409B-80B0-E2D0956CF8DE}"/>
                </c:ext>
              </c:extLst>
            </c:dLbl>
            <c:dLbl>
              <c:idx val="14"/>
              <c:layout>
                <c:manualLayout>
                  <c:x val="-3.2697384419895267E-2"/>
                  <c:y val="1.73240956344642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7-E5EC-409B-80B0-E2D0956CF8DE}"/>
                </c:ext>
              </c:extLst>
            </c:dLbl>
            <c:spPr>
              <a:noFill/>
              <a:ln>
                <a:noFill/>
              </a:ln>
              <a:effectLst/>
            </c:spPr>
            <c:txPr>
              <a:bodyPr wrap="square" lIns="38100" tIns="19050" rIns="38100" bIns="19050" anchor="ctr">
                <a:spAutoFit/>
              </a:bodyPr>
              <a:lstStyle/>
              <a:p>
                <a:pPr>
                  <a:defRPr>
                    <a:solidFill>
                      <a:srgbClr val="00B050"/>
                    </a:solidFill>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'שיעורי תעסוקה'!$A$3:$B$21</c:f>
              <c:multiLvlStrCache>
                <c:ptCount val="16"/>
                <c:lvl>
                  <c:pt idx="0">
                    <c:v>2014</c:v>
                  </c:pt>
                  <c:pt idx="1">
                    <c:v>2015</c:v>
                  </c:pt>
                  <c:pt idx="2">
                    <c:v>2016</c:v>
                  </c:pt>
                  <c:pt idx="3">
                    <c:v>2017</c:v>
                  </c:pt>
                  <c:pt idx="4">
                    <c:v>2018</c:v>
                  </c:pt>
                  <c:pt idx="5">
                    <c:v>2019</c:v>
                  </c:pt>
                  <c:pt idx="6">
                    <c:v>2020</c:v>
                  </c:pt>
                  <c:pt idx="7">
                    <c:v>2021</c:v>
                  </c:pt>
                  <c:pt idx="8">
                    <c:v>2014</c:v>
                  </c:pt>
                  <c:pt idx="9">
                    <c:v>2015</c:v>
                  </c:pt>
                  <c:pt idx="10">
                    <c:v>2016</c:v>
                  </c:pt>
                  <c:pt idx="11">
                    <c:v>2017</c:v>
                  </c:pt>
                  <c:pt idx="12">
                    <c:v>2018</c:v>
                  </c:pt>
                  <c:pt idx="13">
                    <c:v>2019</c:v>
                  </c:pt>
                  <c:pt idx="14">
                    <c:v>2020</c:v>
                  </c:pt>
                  <c:pt idx="15">
                    <c:v>2021</c:v>
                  </c:pt>
                </c:lvl>
                <c:lvl>
                  <c:pt idx="0">
                    <c:v>יהודיות לא חרדיות</c:v>
                  </c:pt>
                  <c:pt idx="8">
                    <c:v>חרדיות ( הגדרה עצמית)</c:v>
                  </c:pt>
                </c:lvl>
              </c:multiLvlStrCache>
            </c:multiLvlStrRef>
          </c:cat>
          <c:val>
            <c:numRef>
              <c:f>'שיעורי תעסוקה'!$E$3:$E$21</c:f>
              <c:numCache>
                <c:formatCode>0%</c:formatCode>
                <c:ptCount val="16"/>
                <c:pt idx="0">
                  <c:v>0.62534362077713013</c:v>
                </c:pt>
                <c:pt idx="1">
                  <c:v>0.73671162128448486</c:v>
                </c:pt>
                <c:pt idx="2">
                  <c:v>0.84743970632553101</c:v>
                </c:pt>
                <c:pt idx="3">
                  <c:v>0.77549231052398682</c:v>
                </c:pt>
                <c:pt idx="4">
                  <c:v>0.80939137935638428</c:v>
                </c:pt>
                <c:pt idx="5">
                  <c:v>0.85019934177398682</c:v>
                </c:pt>
                <c:pt idx="6">
                  <c:v>0.7562897801399231</c:v>
                </c:pt>
                <c:pt idx="7">
                  <c:v>0.80588233470916748</c:v>
                </c:pt>
                <c:pt idx="8">
                  <c:v>0.59381544589996338</c:v>
                </c:pt>
                <c:pt idx="9">
                  <c:v>0.66717761754989624</c:v>
                </c:pt>
                <c:pt idx="10">
                  <c:v>0.69215697050094604</c:v>
                </c:pt>
                <c:pt idx="11">
                  <c:v>0.6883428692817688</c:v>
                </c:pt>
                <c:pt idx="12">
                  <c:v>0.72569990158081055</c:v>
                </c:pt>
                <c:pt idx="13">
                  <c:v>0.74971473217010498</c:v>
                </c:pt>
                <c:pt idx="14">
                  <c:v>0.65209329128265381</c:v>
                </c:pt>
                <c:pt idx="15">
                  <c:v>0.69709408283233643</c:v>
                </c:pt>
              </c:numCache>
            </c:numRef>
          </c:val>
          <c:smooth val="0"/>
          <c:extLst>
            <c:ext xmlns:c16="http://schemas.microsoft.com/office/drawing/2014/chart" uri="{C3380CC4-5D6E-409C-BE32-E72D297353CC}">
              <c16:uniqueId val="{00000028-E5EC-409B-80B0-E2D0956CF8DE}"/>
            </c:ext>
          </c:extLst>
        </c:ser>
        <c:dLbls>
          <c:showLegendKey val="0"/>
          <c:showVal val="0"/>
          <c:showCatName val="0"/>
          <c:showSerName val="0"/>
          <c:showPercent val="0"/>
          <c:showBubbleSize val="0"/>
        </c:dLbls>
        <c:smooth val="0"/>
        <c:axId val="1106721472"/>
        <c:axId val="1106725824"/>
      </c:lineChart>
      <c:catAx>
        <c:axId val="11067214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he-IL"/>
          </a:p>
        </c:txPr>
        <c:crossAx val="1106725824"/>
        <c:crosses val="autoZero"/>
        <c:auto val="0"/>
        <c:lblAlgn val="ctr"/>
        <c:lblOffset val="100"/>
        <c:noMultiLvlLbl val="0"/>
      </c:catAx>
      <c:valAx>
        <c:axId val="1106725824"/>
        <c:scaling>
          <c:orientation val="minMax"/>
          <c:min val="0.5"/>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he-IL"/>
          </a:p>
        </c:txPr>
        <c:crossAx val="1106721472"/>
        <c:crosses val="autoZero"/>
        <c:crossBetween val="between"/>
      </c:valAx>
      <c:spPr>
        <a:noFill/>
        <a:ln w="25400">
          <a:noFill/>
        </a:ln>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he-IL"/>
        </a:p>
      </c:txPr>
    </c:legend>
    <c:plotVisOnly val="1"/>
    <c:dispBlanksAs val="gap"/>
    <c:showDLblsOverMax val="0"/>
  </c:chart>
  <c:spPr>
    <a:noFill/>
    <a:ln w="9525" cap="flat" cmpd="sng" algn="ctr">
      <a:solidFill>
        <a:schemeClr val="tx1">
          <a:lumMod val="15000"/>
          <a:lumOff val="85000"/>
        </a:schemeClr>
      </a:solidFill>
      <a:round/>
    </a:ln>
    <a:effectLst/>
  </c:spPr>
  <c:txPr>
    <a:bodyPr/>
    <a:lstStyle/>
    <a:p>
      <a:pPr>
        <a:defRPr/>
      </a:pPr>
      <a:endParaRPr lang="he-IL"/>
    </a:p>
  </c:txPr>
  <c:externalData r:id="rId1">
    <c:autoUpdate val="0"/>
  </c:externalData>
  <c:userShapes r:id="rId2"/>
  <c:extLst>
    <c:ext xmlns:c14="http://schemas.microsoft.com/office/drawing/2007/8/2/chart" uri="{781A3756-C4B2-4CAC-9D66-4F8BD8637D16}">
      <c14:pivotOptions>
        <c14:dropZoneFilter val="1"/>
        <c14:dropZoneCategories val="1"/>
        <c14:dropZoneData val="1"/>
        <c14:dropZoneSeries val="1"/>
      </c14:pivotOptions>
    </c:ext>
  </c:extLst>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[סכא- מספר ילדים לנשים בגילי 25-39.xlsx]שעות עבודה!PivotTable1</c:name>
    <c:fmtId val="-1"/>
  </c:pivotSource>
  <c:chart>
    <c:autoTitleDeleted val="0"/>
    <c:pivotFmts>
      <c:pivotFmt>
        <c:idx val="0"/>
        <c:spPr>
          <a:ln w="28575" cap="rnd">
            <a:solidFill>
              <a:schemeClr val="accent1"/>
            </a:solidFill>
            <a:round/>
          </a:ln>
          <a:effectLst/>
        </c:spPr>
        <c:marker>
          <c:symbol val="none"/>
        </c:marker>
        <c:dLbl>
          <c:idx val="0"/>
          <c:spPr>
            <a:noFill/>
            <a:ln>
              <a:noFill/>
            </a:ln>
            <a:effectLst/>
          </c:spPr>
          <c:txPr>
            <a:bodyPr wrap="square" lIns="38100" tIns="19050" rIns="38100" bIns="19050" anchor="ctr">
              <a:spAutoFit/>
            </a:bodyPr>
            <a:lstStyle/>
            <a:p>
              <a:pPr>
                <a:defRPr/>
              </a:pPr>
              <a:endParaRPr lang="he-IL"/>
            </a:p>
          </c:txPr>
          <c:showLegendKey val="0"/>
          <c:showVal val="1"/>
          <c:showCatName val="0"/>
          <c:showSerName val="0"/>
          <c:showPercent val="0"/>
          <c:showBubbleSize val="0"/>
          <c:extLst>
            <c:ext xmlns:c15="http://schemas.microsoft.com/office/drawing/2012/chart" uri="{CE6537A1-D6FC-4f65-9D91-7224C49458BB}"/>
          </c:extLst>
        </c:dLbl>
      </c:pivotFmt>
      <c:pivotFmt>
        <c:idx val="1"/>
        <c:spPr>
          <a:ln w="28575" cap="rnd">
            <a:solidFill>
              <a:schemeClr val="accent2"/>
            </a:solidFill>
            <a:round/>
          </a:ln>
          <a:effectLst/>
        </c:spPr>
        <c:marker>
          <c:symbol val="none"/>
        </c:marker>
      </c:pivotFmt>
      <c:pivotFmt>
        <c:idx val="2"/>
        <c:spPr>
          <a:ln w="28575" cap="rnd">
            <a:solidFill>
              <a:schemeClr val="accent3"/>
            </a:solidFill>
            <a:round/>
          </a:ln>
          <a:effectLst/>
        </c:spPr>
        <c:marker>
          <c:symbol val="none"/>
        </c:marker>
      </c:pivotFmt>
      <c:pivotFmt>
        <c:idx val="3"/>
        <c:spPr>
          <a:ln w="28575" cap="rnd">
            <a:solidFill>
              <a:schemeClr val="accent1"/>
            </a:solidFill>
            <a:round/>
          </a:ln>
          <a:effectLst/>
        </c:spPr>
        <c:marker>
          <c:symbol val="none"/>
        </c:marker>
        <c:dLbl>
          <c:idx val="0"/>
          <c:spPr>
            <a:noFill/>
            <a:ln>
              <a:noFill/>
            </a:ln>
            <a:effectLst/>
          </c:spPr>
          <c:txPr>
            <a:bodyPr wrap="square" lIns="38100" tIns="19050" rIns="38100" bIns="19050" anchor="ctr">
              <a:spAutoFit/>
            </a:bodyPr>
            <a:lstStyle/>
            <a:p>
              <a:pPr>
                <a:defRPr/>
              </a:pPr>
              <a:endParaRPr lang="he-IL"/>
            </a:p>
          </c:txPr>
          <c:showLegendKey val="0"/>
          <c:showVal val="1"/>
          <c:showCatName val="0"/>
          <c:showSerName val="0"/>
          <c:showPercent val="0"/>
          <c:showBubbleSize val="0"/>
          <c:extLst>
            <c:ext xmlns:c15="http://schemas.microsoft.com/office/drawing/2012/chart" uri="{CE6537A1-D6FC-4f65-9D91-7224C49458BB}"/>
          </c:extLst>
        </c:dLbl>
      </c:pivotFmt>
      <c:pivotFmt>
        <c:idx val="4"/>
        <c:spPr>
          <a:ln w="28575" cap="rnd">
            <a:solidFill>
              <a:schemeClr val="accent2"/>
            </a:solidFill>
            <a:round/>
          </a:ln>
          <a:effectLst/>
        </c:spPr>
        <c:marker>
          <c:symbol val="none"/>
        </c:marker>
      </c:pivotFmt>
      <c:pivotFmt>
        <c:idx val="5"/>
        <c:spPr>
          <a:ln w="28575" cap="rnd">
            <a:solidFill>
              <a:schemeClr val="accent3"/>
            </a:solidFill>
            <a:round/>
          </a:ln>
          <a:effectLst/>
        </c:spPr>
        <c:marker>
          <c:symbol val="none"/>
        </c:marker>
      </c:pivotFmt>
      <c:pivotFmt>
        <c:idx val="6"/>
        <c:spPr>
          <a:ln w="28575" cap="rnd">
            <a:solidFill>
              <a:schemeClr val="accent1"/>
            </a:solidFill>
            <a:round/>
          </a:ln>
          <a:effectLst/>
        </c:spPr>
        <c:marker>
          <c:symbol val="none"/>
        </c:marker>
        <c:dLbl>
          <c:idx val="0"/>
          <c:spPr>
            <a:noFill/>
            <a:ln>
              <a:noFill/>
            </a:ln>
            <a:effectLst/>
          </c:spPr>
          <c:txPr>
            <a:bodyPr wrap="square" lIns="38100" tIns="19050" rIns="38100" bIns="19050" anchor="ctr">
              <a:spAutoFit/>
            </a:bodyPr>
            <a:lstStyle/>
            <a:p>
              <a:pPr>
                <a:defRPr/>
              </a:pPr>
              <a:endParaRPr lang="he-IL"/>
            </a:p>
          </c:txPr>
          <c:showLegendKey val="0"/>
          <c:showVal val="1"/>
          <c:showCatName val="0"/>
          <c:showSerName val="0"/>
          <c:showPercent val="0"/>
          <c:showBubbleSize val="0"/>
          <c:extLst>
            <c:ext xmlns:c15="http://schemas.microsoft.com/office/drawing/2012/chart" uri="{CE6537A1-D6FC-4f65-9D91-7224C49458BB}"/>
          </c:extLst>
        </c:dLbl>
      </c:pivotFmt>
      <c:pivotFmt>
        <c:idx val="7"/>
        <c:spPr>
          <a:ln w="28575" cap="rnd">
            <a:solidFill>
              <a:schemeClr val="accent2"/>
            </a:solidFill>
            <a:round/>
          </a:ln>
          <a:effectLst/>
        </c:spPr>
        <c:marker>
          <c:symbol val="none"/>
        </c:marker>
      </c:pivotFmt>
      <c:pivotFmt>
        <c:idx val="8"/>
        <c:spPr>
          <a:ln w="28575" cap="rnd">
            <a:solidFill>
              <a:schemeClr val="accent3"/>
            </a:solidFill>
            <a:round/>
          </a:ln>
          <a:effectLst/>
        </c:spPr>
        <c:marker>
          <c:symbol val="none"/>
        </c:marker>
      </c:pivotFmt>
    </c:pivotFmts>
    <c:plotArea>
      <c:layout/>
      <c:lineChart>
        <c:grouping val="standard"/>
        <c:varyColors val="0"/>
        <c:ser>
          <c:idx val="0"/>
          <c:order val="0"/>
          <c:tx>
            <c:strRef>
              <c:f>'שעות עבודה'!$C$1:$C$2</c:f>
              <c:strCache>
                <c:ptCount val="1"/>
                <c:pt idx="0">
                  <c:v>0-3 ילדים</c:v>
                </c:pt>
              </c:strCache>
            </c:strRef>
          </c:tx>
          <c:spPr>
            <a:ln w="28575" cap="rnd">
              <a:solidFill>
                <a:srgbClr val="FF0000"/>
              </a:solidFill>
              <a:round/>
            </a:ln>
            <a:effectLst/>
          </c:spPr>
          <c:marker>
            <c:symbol val="none"/>
          </c:marker>
          <c:dLbls>
            <c:dLbl>
              <c:idx val="0"/>
              <c:layout>
                <c:manualLayout>
                  <c:x val="-1.8241349572603024E-2"/>
                  <c:y val="-5.747126436781609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228-41C9-8F01-10D6AA7AE6AA}"/>
                </c:ext>
              </c:extLst>
            </c:dLbl>
            <c:dLbl>
              <c:idx val="1"/>
              <c:delete val="1"/>
              <c:extLst>
                <c:ext xmlns:c15="http://schemas.microsoft.com/office/drawing/2012/chart" uri="{CE6537A1-D6FC-4f65-9D91-7224C49458BB}"/>
                <c:ext xmlns:c16="http://schemas.microsoft.com/office/drawing/2014/chart" uri="{C3380CC4-5D6E-409C-BE32-E72D297353CC}">
                  <c16:uniqueId val="{00000001-9228-41C9-8F01-10D6AA7AE6AA}"/>
                </c:ext>
              </c:extLst>
            </c:dLbl>
            <c:dLbl>
              <c:idx val="2"/>
              <c:delete val="1"/>
              <c:extLst>
                <c:ext xmlns:c15="http://schemas.microsoft.com/office/drawing/2012/chart" uri="{CE6537A1-D6FC-4f65-9D91-7224C49458BB}"/>
                <c:ext xmlns:c16="http://schemas.microsoft.com/office/drawing/2014/chart" uri="{C3380CC4-5D6E-409C-BE32-E72D297353CC}">
                  <c16:uniqueId val="{00000002-9228-41C9-8F01-10D6AA7AE6AA}"/>
                </c:ext>
              </c:extLst>
            </c:dLbl>
            <c:dLbl>
              <c:idx val="3"/>
              <c:layout>
                <c:manualLayout>
                  <c:x val="-1.672123710821944E-2"/>
                  <c:y val="-2.68199233716475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228-41C9-8F01-10D6AA7AE6AA}"/>
                </c:ext>
              </c:extLst>
            </c:dLbl>
            <c:dLbl>
              <c:idx val="4"/>
              <c:delete val="1"/>
              <c:extLst>
                <c:ext xmlns:c15="http://schemas.microsoft.com/office/drawing/2012/chart" uri="{CE6537A1-D6FC-4f65-9D91-7224C49458BB}"/>
                <c:ext xmlns:c16="http://schemas.microsoft.com/office/drawing/2014/chart" uri="{C3380CC4-5D6E-409C-BE32-E72D297353CC}">
                  <c16:uniqueId val="{00000004-9228-41C9-8F01-10D6AA7AE6AA}"/>
                </c:ext>
              </c:extLst>
            </c:dLbl>
            <c:dLbl>
              <c:idx val="5"/>
              <c:delete val="1"/>
              <c:extLst>
                <c:ext xmlns:c15="http://schemas.microsoft.com/office/drawing/2012/chart" uri="{CE6537A1-D6FC-4f65-9D91-7224C49458BB}"/>
                <c:ext xmlns:c16="http://schemas.microsoft.com/office/drawing/2014/chart" uri="{C3380CC4-5D6E-409C-BE32-E72D297353CC}">
                  <c16:uniqueId val="{00000005-9228-41C9-8F01-10D6AA7AE6AA}"/>
                </c:ext>
              </c:extLst>
            </c:dLbl>
            <c:dLbl>
              <c:idx val="6"/>
              <c:delete val="1"/>
              <c:extLst>
                <c:ext xmlns:c15="http://schemas.microsoft.com/office/drawing/2012/chart" uri="{CE6537A1-D6FC-4f65-9D91-7224C49458BB}"/>
                <c:ext xmlns:c16="http://schemas.microsoft.com/office/drawing/2014/chart" uri="{C3380CC4-5D6E-409C-BE32-E72D297353CC}">
                  <c16:uniqueId val="{00000006-9228-41C9-8F01-10D6AA7AE6AA}"/>
                </c:ext>
              </c:extLst>
            </c:dLbl>
            <c:dLbl>
              <c:idx val="7"/>
              <c:layout>
                <c:manualLayout>
                  <c:x val="-1.824134957260308E-2"/>
                  <c:y val="-4.214559386973181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9228-41C9-8F01-10D6AA7AE6AA}"/>
                </c:ext>
              </c:extLst>
            </c:dLbl>
            <c:dLbl>
              <c:idx val="8"/>
              <c:layout>
                <c:manualLayout>
                  <c:x val="-7.6005623219179827E-3"/>
                  <c:y val="-3.83141762452107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9228-41C9-8F01-10D6AA7AE6AA}"/>
                </c:ext>
              </c:extLst>
            </c:dLbl>
            <c:dLbl>
              <c:idx val="9"/>
              <c:delete val="1"/>
              <c:extLst>
                <c:ext xmlns:c15="http://schemas.microsoft.com/office/drawing/2012/chart" uri="{CE6537A1-D6FC-4f65-9D91-7224C49458BB}"/>
                <c:ext xmlns:c16="http://schemas.microsoft.com/office/drawing/2014/chart" uri="{C3380CC4-5D6E-409C-BE32-E72D297353CC}">
                  <c16:uniqueId val="{00000009-9228-41C9-8F01-10D6AA7AE6AA}"/>
                </c:ext>
              </c:extLst>
            </c:dLbl>
            <c:dLbl>
              <c:idx val="10"/>
              <c:delete val="1"/>
              <c:extLst>
                <c:ext xmlns:c15="http://schemas.microsoft.com/office/drawing/2012/chart" uri="{CE6537A1-D6FC-4f65-9D91-7224C49458BB}"/>
                <c:ext xmlns:c16="http://schemas.microsoft.com/office/drawing/2014/chart" uri="{C3380CC4-5D6E-409C-BE32-E72D297353CC}">
                  <c16:uniqueId val="{0000000A-9228-41C9-8F01-10D6AA7AE6AA}"/>
                </c:ext>
              </c:extLst>
            </c:dLbl>
            <c:dLbl>
              <c:idx val="11"/>
              <c:layout>
                <c:manualLayout>
                  <c:x val="-1.9761462036986723E-2"/>
                  <c:y val="-3.448275862068972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9228-41C9-8F01-10D6AA7AE6AA}"/>
                </c:ext>
              </c:extLst>
            </c:dLbl>
            <c:dLbl>
              <c:idx val="12"/>
              <c:delete val="1"/>
              <c:extLst>
                <c:ext xmlns:c15="http://schemas.microsoft.com/office/drawing/2012/chart" uri="{CE6537A1-D6FC-4f65-9D91-7224C49458BB}"/>
                <c:ext xmlns:c16="http://schemas.microsoft.com/office/drawing/2014/chart" uri="{C3380CC4-5D6E-409C-BE32-E72D297353CC}">
                  <c16:uniqueId val="{0000000C-9228-41C9-8F01-10D6AA7AE6AA}"/>
                </c:ext>
              </c:extLst>
            </c:dLbl>
            <c:dLbl>
              <c:idx val="13"/>
              <c:delete val="1"/>
              <c:extLst>
                <c:ext xmlns:c15="http://schemas.microsoft.com/office/drawing/2012/chart" uri="{CE6537A1-D6FC-4f65-9D91-7224C49458BB}"/>
                <c:ext xmlns:c16="http://schemas.microsoft.com/office/drawing/2014/chart" uri="{C3380CC4-5D6E-409C-BE32-E72D297353CC}">
                  <c16:uniqueId val="{0000000D-9228-41C9-8F01-10D6AA7AE6AA}"/>
                </c:ext>
              </c:extLst>
            </c:dLbl>
            <c:dLbl>
              <c:idx val="14"/>
              <c:layout>
                <c:manualLayout>
                  <c:x val="-1.672123710821944E-2"/>
                  <c:y val="-3.065134099616858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9228-41C9-8F01-10D6AA7AE6AA}"/>
                </c:ext>
              </c:extLst>
            </c:dLbl>
            <c:spPr>
              <a:noFill/>
              <a:ln>
                <a:noFill/>
              </a:ln>
              <a:effectLst/>
            </c:spPr>
            <c:txPr>
              <a:bodyPr wrap="square" lIns="38100" tIns="19050" rIns="38100" bIns="19050" anchor="ctr">
                <a:spAutoFit/>
              </a:bodyPr>
              <a:lstStyle/>
              <a:p>
                <a:pPr>
                  <a:defRPr>
                    <a:solidFill>
                      <a:srgbClr val="FF0000"/>
                    </a:solidFill>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'שעות עבודה'!$A$3:$B$21</c:f>
              <c:multiLvlStrCache>
                <c:ptCount val="16"/>
                <c:lvl>
                  <c:pt idx="0">
                    <c:v>2014</c:v>
                  </c:pt>
                  <c:pt idx="1">
                    <c:v>2015</c:v>
                  </c:pt>
                  <c:pt idx="2">
                    <c:v>2016</c:v>
                  </c:pt>
                  <c:pt idx="3">
                    <c:v>2017</c:v>
                  </c:pt>
                  <c:pt idx="4">
                    <c:v>2018</c:v>
                  </c:pt>
                  <c:pt idx="5">
                    <c:v>2019</c:v>
                  </c:pt>
                  <c:pt idx="6">
                    <c:v>2020</c:v>
                  </c:pt>
                  <c:pt idx="7">
                    <c:v>2021</c:v>
                  </c:pt>
                  <c:pt idx="8">
                    <c:v>2014</c:v>
                  </c:pt>
                  <c:pt idx="9">
                    <c:v>2015</c:v>
                  </c:pt>
                  <c:pt idx="10">
                    <c:v>2016</c:v>
                  </c:pt>
                  <c:pt idx="11">
                    <c:v>2017</c:v>
                  </c:pt>
                  <c:pt idx="12">
                    <c:v>2018</c:v>
                  </c:pt>
                  <c:pt idx="13">
                    <c:v>2019</c:v>
                  </c:pt>
                  <c:pt idx="14">
                    <c:v>2020</c:v>
                  </c:pt>
                  <c:pt idx="15">
                    <c:v>2021</c:v>
                  </c:pt>
                </c:lvl>
                <c:lvl>
                  <c:pt idx="0">
                    <c:v>יהודיות לא חרדיות</c:v>
                  </c:pt>
                  <c:pt idx="8">
                    <c:v>חרדיות (הגדרה עצמית)</c:v>
                  </c:pt>
                </c:lvl>
              </c:multiLvlStrCache>
            </c:multiLvlStrRef>
          </c:cat>
          <c:val>
            <c:numRef>
              <c:f>'שעות עבודה'!$C$3:$C$21</c:f>
              <c:numCache>
                <c:formatCode>_(* #,##0_);_(* \(#,##0\);_(* "-"??_);_(@_)</c:formatCode>
                <c:ptCount val="16"/>
                <c:pt idx="0">
                  <c:v>38.391319274902344</c:v>
                </c:pt>
                <c:pt idx="1">
                  <c:v>38.455608367919922</c:v>
                </c:pt>
                <c:pt idx="2">
                  <c:v>38.659183502197266</c:v>
                </c:pt>
                <c:pt idx="3">
                  <c:v>38.545879364013672</c:v>
                </c:pt>
                <c:pt idx="4">
                  <c:v>39.158378601074219</c:v>
                </c:pt>
                <c:pt idx="5">
                  <c:v>39.377910614013672</c:v>
                </c:pt>
                <c:pt idx="6">
                  <c:v>39.659332275390625</c:v>
                </c:pt>
                <c:pt idx="7">
                  <c:v>39.754375457763672</c:v>
                </c:pt>
                <c:pt idx="8">
                  <c:v>32.759502410888672</c:v>
                </c:pt>
                <c:pt idx="9">
                  <c:v>32.174282073974609</c:v>
                </c:pt>
                <c:pt idx="10">
                  <c:v>31.885181427001953</c:v>
                </c:pt>
                <c:pt idx="11">
                  <c:v>33.324886322021484</c:v>
                </c:pt>
                <c:pt idx="12">
                  <c:v>32.984474182128906</c:v>
                </c:pt>
                <c:pt idx="13">
                  <c:v>33.368072509765625</c:v>
                </c:pt>
                <c:pt idx="14">
                  <c:v>34.961170196533203</c:v>
                </c:pt>
                <c:pt idx="15">
                  <c:v>34.442325592041016</c:v>
                </c:pt>
              </c:numCache>
            </c:numRef>
          </c:val>
          <c:smooth val="0"/>
          <c:extLst>
            <c:ext xmlns:c16="http://schemas.microsoft.com/office/drawing/2014/chart" uri="{C3380CC4-5D6E-409C-BE32-E72D297353CC}">
              <c16:uniqueId val="{0000000F-9228-41C9-8F01-10D6AA7AE6AA}"/>
            </c:ext>
          </c:extLst>
        </c:ser>
        <c:ser>
          <c:idx val="1"/>
          <c:order val="1"/>
          <c:tx>
            <c:strRef>
              <c:f>'שעות עבודה'!$D$1:$D$2</c:f>
              <c:strCache>
                <c:ptCount val="1"/>
                <c:pt idx="0">
                  <c:v>4-6 ילדים</c:v>
                </c:pt>
              </c:strCache>
            </c:strRef>
          </c:tx>
          <c:spPr>
            <a:ln w="28575" cap="rnd">
              <a:solidFill>
                <a:srgbClr val="002060"/>
              </a:solidFill>
              <a:round/>
            </a:ln>
            <a:effectLst/>
          </c:spPr>
          <c:marker>
            <c:symbol val="none"/>
          </c:marker>
          <c:dLbls>
            <c:dLbl>
              <c:idx val="0"/>
              <c:layout>
                <c:manualLayout>
                  <c:x val="-2.1281574501370203E-2"/>
                  <c:y val="-2.298850574712643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9228-41C9-8F01-10D6AA7AE6AA}"/>
                </c:ext>
              </c:extLst>
            </c:dLbl>
            <c:dLbl>
              <c:idx val="1"/>
              <c:delete val="1"/>
              <c:extLst>
                <c:ext xmlns:c15="http://schemas.microsoft.com/office/drawing/2012/chart" uri="{CE6537A1-D6FC-4f65-9D91-7224C49458BB}"/>
                <c:ext xmlns:c16="http://schemas.microsoft.com/office/drawing/2014/chart" uri="{C3380CC4-5D6E-409C-BE32-E72D297353CC}">
                  <c16:uniqueId val="{00000011-9228-41C9-8F01-10D6AA7AE6AA}"/>
                </c:ext>
              </c:extLst>
            </c:dLbl>
            <c:dLbl>
              <c:idx val="2"/>
              <c:delete val="1"/>
              <c:extLst>
                <c:ext xmlns:c15="http://schemas.microsoft.com/office/drawing/2012/chart" uri="{CE6537A1-D6FC-4f65-9D91-7224C49458BB}"/>
                <c:ext xmlns:c16="http://schemas.microsoft.com/office/drawing/2014/chart" uri="{C3380CC4-5D6E-409C-BE32-E72D297353CC}">
                  <c16:uniqueId val="{00000012-9228-41C9-8F01-10D6AA7AE6AA}"/>
                </c:ext>
              </c:extLst>
            </c:dLbl>
            <c:dLbl>
              <c:idx val="3"/>
              <c:delete val="1"/>
              <c:extLst>
                <c:ext xmlns:c15="http://schemas.microsoft.com/office/drawing/2012/chart" uri="{CE6537A1-D6FC-4f65-9D91-7224C49458BB}"/>
                <c:ext xmlns:c16="http://schemas.microsoft.com/office/drawing/2014/chart" uri="{C3380CC4-5D6E-409C-BE32-E72D297353CC}">
                  <c16:uniqueId val="{00000013-9228-41C9-8F01-10D6AA7AE6AA}"/>
                </c:ext>
              </c:extLst>
            </c:dLbl>
            <c:dLbl>
              <c:idx val="4"/>
              <c:layout>
                <c:manualLayout>
                  <c:x val="-2.5841911894520952E-2"/>
                  <c:y val="2.68199233716475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9228-41C9-8F01-10D6AA7AE6AA}"/>
                </c:ext>
              </c:extLst>
            </c:dLbl>
            <c:dLbl>
              <c:idx val="5"/>
              <c:delete val="1"/>
              <c:extLst>
                <c:ext xmlns:c15="http://schemas.microsoft.com/office/drawing/2012/chart" uri="{CE6537A1-D6FC-4f65-9D91-7224C49458BB}"/>
                <c:ext xmlns:c16="http://schemas.microsoft.com/office/drawing/2014/chart" uri="{C3380CC4-5D6E-409C-BE32-E72D297353CC}">
                  <c16:uniqueId val="{00000015-9228-41C9-8F01-10D6AA7AE6AA}"/>
                </c:ext>
              </c:extLst>
            </c:dLbl>
            <c:dLbl>
              <c:idx val="6"/>
              <c:delete val="1"/>
              <c:extLst>
                <c:ext xmlns:c15="http://schemas.microsoft.com/office/drawing/2012/chart" uri="{CE6537A1-D6FC-4f65-9D91-7224C49458BB}"/>
                <c:ext xmlns:c16="http://schemas.microsoft.com/office/drawing/2014/chart" uri="{C3380CC4-5D6E-409C-BE32-E72D297353CC}">
                  <c16:uniqueId val="{00000016-9228-41C9-8F01-10D6AA7AE6AA}"/>
                </c:ext>
              </c:extLst>
            </c:dLbl>
            <c:dLbl>
              <c:idx val="7"/>
              <c:layout>
                <c:manualLayout>
                  <c:x val="-2.1281574501370252E-2"/>
                  <c:y val="-3.448275862068965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9228-41C9-8F01-10D6AA7AE6AA}"/>
                </c:ext>
              </c:extLst>
            </c:dLbl>
            <c:dLbl>
              <c:idx val="8"/>
              <c:layout>
                <c:manualLayout>
                  <c:x val="-1.3681012179452324E-2"/>
                  <c:y val="4.214559386973173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9228-41C9-8F01-10D6AA7AE6AA}"/>
                </c:ext>
              </c:extLst>
            </c:dLbl>
            <c:dLbl>
              <c:idx val="9"/>
              <c:layout>
                <c:manualLayout>
                  <c:x val="-2.2801686965753781E-2"/>
                  <c:y val="3.448275862068972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9228-41C9-8F01-10D6AA7AE6AA}"/>
                </c:ext>
              </c:extLst>
            </c:dLbl>
            <c:dLbl>
              <c:idx val="10"/>
              <c:delete val="1"/>
              <c:extLst>
                <c:ext xmlns:c15="http://schemas.microsoft.com/office/drawing/2012/chart" uri="{CE6537A1-D6FC-4f65-9D91-7224C49458BB}"/>
                <c:ext xmlns:c16="http://schemas.microsoft.com/office/drawing/2014/chart" uri="{C3380CC4-5D6E-409C-BE32-E72D297353CC}">
                  <c16:uniqueId val="{0000001A-9228-41C9-8F01-10D6AA7AE6AA}"/>
                </c:ext>
              </c:extLst>
            </c:dLbl>
            <c:dLbl>
              <c:idx val="11"/>
              <c:delete val="1"/>
              <c:extLst>
                <c:ext xmlns:c15="http://schemas.microsoft.com/office/drawing/2012/chart" uri="{CE6537A1-D6FC-4f65-9D91-7224C49458BB}"/>
                <c:ext xmlns:c16="http://schemas.microsoft.com/office/drawing/2014/chart" uri="{C3380CC4-5D6E-409C-BE32-E72D297353CC}">
                  <c16:uniqueId val="{0000001B-9228-41C9-8F01-10D6AA7AE6AA}"/>
                </c:ext>
              </c:extLst>
            </c:dLbl>
            <c:dLbl>
              <c:idx val="12"/>
              <c:delete val="1"/>
              <c:extLst>
                <c:ext xmlns:c15="http://schemas.microsoft.com/office/drawing/2012/chart" uri="{CE6537A1-D6FC-4f65-9D91-7224C49458BB}"/>
                <c:ext xmlns:c16="http://schemas.microsoft.com/office/drawing/2014/chart" uri="{C3380CC4-5D6E-409C-BE32-E72D297353CC}">
                  <c16:uniqueId val="{0000001C-9228-41C9-8F01-10D6AA7AE6AA}"/>
                </c:ext>
              </c:extLst>
            </c:dLbl>
            <c:dLbl>
              <c:idx val="13"/>
              <c:delete val="1"/>
              <c:extLst>
                <c:ext xmlns:c15="http://schemas.microsoft.com/office/drawing/2012/chart" uri="{CE6537A1-D6FC-4f65-9D91-7224C49458BB}"/>
                <c:ext xmlns:c16="http://schemas.microsoft.com/office/drawing/2014/chart" uri="{C3380CC4-5D6E-409C-BE32-E72D297353CC}">
                  <c16:uniqueId val="{0000001D-9228-41C9-8F01-10D6AA7AE6AA}"/>
                </c:ext>
              </c:extLst>
            </c:dLbl>
            <c:dLbl>
              <c:idx val="14"/>
              <c:delete val="1"/>
              <c:extLst>
                <c:ext xmlns:c15="http://schemas.microsoft.com/office/drawing/2012/chart" uri="{CE6537A1-D6FC-4f65-9D91-7224C49458BB}"/>
                <c:ext xmlns:c16="http://schemas.microsoft.com/office/drawing/2014/chart" uri="{C3380CC4-5D6E-409C-BE32-E72D297353CC}">
                  <c16:uniqueId val="{0000001E-9228-41C9-8F01-10D6AA7AE6AA}"/>
                </c:ext>
              </c:extLst>
            </c:dLbl>
            <c:spPr>
              <a:noFill/>
              <a:ln>
                <a:noFill/>
              </a:ln>
              <a:effectLst/>
            </c:spPr>
            <c:txPr>
              <a:bodyPr wrap="square" lIns="38100" tIns="19050" rIns="38100" bIns="19050" anchor="ctr">
                <a:spAutoFit/>
              </a:bodyPr>
              <a:lstStyle/>
              <a:p>
                <a:pPr>
                  <a:defRPr>
                    <a:solidFill>
                      <a:srgbClr val="002060"/>
                    </a:solidFill>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'שעות עבודה'!$A$3:$B$21</c:f>
              <c:multiLvlStrCache>
                <c:ptCount val="16"/>
                <c:lvl>
                  <c:pt idx="0">
                    <c:v>2014</c:v>
                  </c:pt>
                  <c:pt idx="1">
                    <c:v>2015</c:v>
                  </c:pt>
                  <c:pt idx="2">
                    <c:v>2016</c:v>
                  </c:pt>
                  <c:pt idx="3">
                    <c:v>2017</c:v>
                  </c:pt>
                  <c:pt idx="4">
                    <c:v>2018</c:v>
                  </c:pt>
                  <c:pt idx="5">
                    <c:v>2019</c:v>
                  </c:pt>
                  <c:pt idx="6">
                    <c:v>2020</c:v>
                  </c:pt>
                  <c:pt idx="7">
                    <c:v>2021</c:v>
                  </c:pt>
                  <c:pt idx="8">
                    <c:v>2014</c:v>
                  </c:pt>
                  <c:pt idx="9">
                    <c:v>2015</c:v>
                  </c:pt>
                  <c:pt idx="10">
                    <c:v>2016</c:v>
                  </c:pt>
                  <c:pt idx="11">
                    <c:v>2017</c:v>
                  </c:pt>
                  <c:pt idx="12">
                    <c:v>2018</c:v>
                  </c:pt>
                  <c:pt idx="13">
                    <c:v>2019</c:v>
                  </c:pt>
                  <c:pt idx="14">
                    <c:v>2020</c:v>
                  </c:pt>
                  <c:pt idx="15">
                    <c:v>2021</c:v>
                  </c:pt>
                </c:lvl>
                <c:lvl>
                  <c:pt idx="0">
                    <c:v>יהודיות לא חרדיות</c:v>
                  </c:pt>
                  <c:pt idx="8">
                    <c:v>חרדיות (הגדרה עצמית)</c:v>
                  </c:pt>
                </c:lvl>
              </c:multiLvlStrCache>
            </c:multiLvlStrRef>
          </c:cat>
          <c:val>
            <c:numRef>
              <c:f>'שעות עבודה'!$D$3:$D$21</c:f>
              <c:numCache>
                <c:formatCode>_(* #,##0_);_(* \(#,##0\);_(* "-"??_);_(@_)</c:formatCode>
                <c:ptCount val="16"/>
                <c:pt idx="0">
                  <c:v>34.552085876464844</c:v>
                </c:pt>
                <c:pt idx="1">
                  <c:v>34.615280151367188</c:v>
                </c:pt>
                <c:pt idx="2">
                  <c:v>34.57659912109375</c:v>
                </c:pt>
                <c:pt idx="3">
                  <c:v>35.096473693847656</c:v>
                </c:pt>
                <c:pt idx="4">
                  <c:v>35.575263977050781</c:v>
                </c:pt>
                <c:pt idx="5">
                  <c:v>35.727298736572266</c:v>
                </c:pt>
                <c:pt idx="6">
                  <c:v>36.359375</c:v>
                </c:pt>
                <c:pt idx="7">
                  <c:v>35.4520263671875</c:v>
                </c:pt>
                <c:pt idx="8">
                  <c:v>31.039342880249023</c:v>
                </c:pt>
                <c:pt idx="9">
                  <c:v>30.670803070068359</c:v>
                </c:pt>
                <c:pt idx="10">
                  <c:v>31.74854850769043</c:v>
                </c:pt>
                <c:pt idx="11">
                  <c:v>31.478385925292969</c:v>
                </c:pt>
                <c:pt idx="12">
                  <c:v>32.052928924560547</c:v>
                </c:pt>
                <c:pt idx="13">
                  <c:v>32.510646820068359</c:v>
                </c:pt>
                <c:pt idx="14">
                  <c:v>32.596019744873047</c:v>
                </c:pt>
                <c:pt idx="15">
                  <c:v>32.937103271484375</c:v>
                </c:pt>
              </c:numCache>
            </c:numRef>
          </c:val>
          <c:smooth val="0"/>
          <c:extLst>
            <c:ext xmlns:c16="http://schemas.microsoft.com/office/drawing/2014/chart" uri="{C3380CC4-5D6E-409C-BE32-E72D297353CC}">
              <c16:uniqueId val="{0000001F-9228-41C9-8F01-10D6AA7AE6AA}"/>
            </c:ext>
          </c:extLst>
        </c:ser>
        <c:ser>
          <c:idx val="2"/>
          <c:order val="2"/>
          <c:tx>
            <c:strRef>
              <c:f>'שעות עבודה'!$E$1:$E$2</c:f>
              <c:strCache>
                <c:ptCount val="1"/>
                <c:pt idx="0">
                  <c:v>7 ילדים ומעלה</c:v>
                </c:pt>
              </c:strCache>
            </c:strRef>
          </c:tx>
          <c:spPr>
            <a:ln w="28575" cap="rnd">
              <a:solidFill>
                <a:srgbClr val="00B050"/>
              </a:solidFill>
              <a:round/>
            </a:ln>
            <a:effectLst/>
          </c:spPr>
          <c:marker>
            <c:symbol val="none"/>
          </c:marker>
          <c:dLbls>
            <c:dLbl>
              <c:idx val="0"/>
              <c:layout>
                <c:manualLayout>
                  <c:x val="-3.0402249287671702E-2"/>
                  <c:y val="3.83141762452107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0-9228-41C9-8F01-10D6AA7AE6AA}"/>
                </c:ext>
              </c:extLst>
            </c:dLbl>
            <c:dLbl>
              <c:idx val="1"/>
              <c:delete val="1"/>
              <c:extLst>
                <c:ext xmlns:c15="http://schemas.microsoft.com/office/drawing/2012/chart" uri="{CE6537A1-D6FC-4f65-9D91-7224C49458BB}"/>
                <c:ext xmlns:c16="http://schemas.microsoft.com/office/drawing/2014/chart" uri="{C3380CC4-5D6E-409C-BE32-E72D297353CC}">
                  <c16:uniqueId val="{00000021-9228-41C9-8F01-10D6AA7AE6AA}"/>
                </c:ext>
              </c:extLst>
            </c:dLbl>
            <c:dLbl>
              <c:idx val="2"/>
              <c:layout>
                <c:manualLayout>
                  <c:x val="-9.12067478630154E-3"/>
                  <c:y val="1.915708812260536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2-9228-41C9-8F01-10D6AA7AE6AA}"/>
                </c:ext>
              </c:extLst>
            </c:dLbl>
            <c:dLbl>
              <c:idx val="3"/>
              <c:delete val="1"/>
              <c:extLst>
                <c:ext xmlns:c15="http://schemas.microsoft.com/office/drawing/2012/chart" uri="{CE6537A1-D6FC-4f65-9D91-7224C49458BB}"/>
                <c:ext xmlns:c16="http://schemas.microsoft.com/office/drawing/2014/chart" uri="{C3380CC4-5D6E-409C-BE32-E72D297353CC}">
                  <c16:uniqueId val="{00000023-9228-41C9-8F01-10D6AA7AE6AA}"/>
                </c:ext>
              </c:extLst>
            </c:dLbl>
            <c:dLbl>
              <c:idx val="4"/>
              <c:delete val="1"/>
              <c:extLst>
                <c:ext xmlns:c15="http://schemas.microsoft.com/office/drawing/2012/chart" uri="{CE6537A1-D6FC-4f65-9D91-7224C49458BB}"/>
                <c:ext xmlns:c16="http://schemas.microsoft.com/office/drawing/2014/chart" uri="{C3380CC4-5D6E-409C-BE32-E72D297353CC}">
                  <c16:uniqueId val="{00000024-9228-41C9-8F01-10D6AA7AE6AA}"/>
                </c:ext>
              </c:extLst>
            </c:dLbl>
            <c:dLbl>
              <c:idx val="5"/>
              <c:delete val="1"/>
              <c:extLst>
                <c:ext xmlns:c15="http://schemas.microsoft.com/office/drawing/2012/chart" uri="{CE6537A1-D6FC-4f65-9D91-7224C49458BB}"/>
                <c:ext xmlns:c16="http://schemas.microsoft.com/office/drawing/2014/chart" uri="{C3380CC4-5D6E-409C-BE32-E72D297353CC}">
                  <c16:uniqueId val="{00000025-9228-41C9-8F01-10D6AA7AE6AA}"/>
                </c:ext>
              </c:extLst>
            </c:dLbl>
            <c:dLbl>
              <c:idx val="6"/>
              <c:layout>
                <c:manualLayout>
                  <c:x val="-1.9761402190039246E-2"/>
                  <c:y val="2.2988505747126506E-2"/>
                </c:manualLayout>
              </c:layout>
              <c:spPr>
                <a:noFill/>
                <a:ln>
                  <a:noFill/>
                </a:ln>
                <a:effectLst/>
              </c:spPr>
              <c:txPr>
                <a:bodyPr wrap="square" lIns="38100" tIns="19050" rIns="38100" bIns="19050" anchor="ctr">
                  <a:noAutofit/>
                </a:bodyPr>
                <a:lstStyle/>
                <a:p>
                  <a:pPr>
                    <a:defRPr>
                      <a:solidFill>
                        <a:srgbClr val="00B050"/>
                      </a:solidFill>
                    </a:defRPr>
                  </a:pPr>
                  <a:endParaRPr lang="he-IL"/>
                </a:p>
              </c:txPr>
              <c:showLegendKey val="0"/>
              <c:showVal val="1"/>
              <c:showCatName val="0"/>
              <c:showSerName val="0"/>
              <c:showPercent val="0"/>
              <c:showBubbleSize val="0"/>
              <c:extLst>
                <c:ext xmlns:c15="http://schemas.microsoft.com/office/drawing/2012/chart" uri="{CE6537A1-D6FC-4f65-9D91-7224C49458BB}">
                  <c15:layout>
                    <c:manualLayout>
                      <c:w val="3.3290462970000517E-2"/>
                      <c:h val="7.4712643678160912E-2"/>
                    </c:manualLayout>
                  </c15:layout>
                </c:ext>
                <c:ext xmlns:c16="http://schemas.microsoft.com/office/drawing/2014/chart" uri="{C3380CC4-5D6E-409C-BE32-E72D297353CC}">
                  <c16:uniqueId val="{00000026-9228-41C9-8F01-10D6AA7AE6AA}"/>
                </c:ext>
              </c:extLst>
            </c:dLbl>
            <c:dLbl>
              <c:idx val="7"/>
              <c:layout>
                <c:manualLayout>
                  <c:x val="-1.824134957260308E-2"/>
                  <c:y val="-2.298850574712643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7-9228-41C9-8F01-10D6AA7AE6AA}"/>
                </c:ext>
              </c:extLst>
            </c:dLbl>
            <c:dLbl>
              <c:idx val="8"/>
              <c:layout>
                <c:manualLayout>
                  <c:x val="-2.1281574501370252E-2"/>
                  <c:y val="3.831417624521065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8-9228-41C9-8F01-10D6AA7AE6AA}"/>
                </c:ext>
              </c:extLst>
            </c:dLbl>
            <c:dLbl>
              <c:idx val="9"/>
              <c:delete val="1"/>
              <c:extLst>
                <c:ext xmlns:c15="http://schemas.microsoft.com/office/drawing/2012/chart" uri="{CE6537A1-D6FC-4f65-9D91-7224C49458BB}"/>
                <c:ext xmlns:c16="http://schemas.microsoft.com/office/drawing/2014/chart" uri="{C3380CC4-5D6E-409C-BE32-E72D297353CC}">
                  <c16:uniqueId val="{00000029-9228-41C9-8F01-10D6AA7AE6AA}"/>
                </c:ext>
              </c:extLst>
            </c:dLbl>
            <c:dLbl>
              <c:idx val="10"/>
              <c:delete val="1"/>
              <c:extLst>
                <c:ext xmlns:c15="http://schemas.microsoft.com/office/drawing/2012/chart" uri="{CE6537A1-D6FC-4f65-9D91-7224C49458BB}"/>
                <c:ext xmlns:c16="http://schemas.microsoft.com/office/drawing/2014/chart" uri="{C3380CC4-5D6E-409C-BE32-E72D297353CC}">
                  <c16:uniqueId val="{0000002A-9228-41C9-8F01-10D6AA7AE6AA}"/>
                </c:ext>
              </c:extLst>
            </c:dLbl>
            <c:dLbl>
              <c:idx val="11"/>
              <c:layout>
                <c:manualLayout>
                  <c:x val="-1.8241349572603024E-2"/>
                  <c:y val="2.681992337164744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B-9228-41C9-8F01-10D6AA7AE6AA}"/>
                </c:ext>
              </c:extLst>
            </c:dLbl>
            <c:dLbl>
              <c:idx val="12"/>
              <c:delete val="1"/>
              <c:extLst>
                <c:ext xmlns:c15="http://schemas.microsoft.com/office/drawing/2012/chart" uri="{CE6537A1-D6FC-4f65-9D91-7224C49458BB}"/>
                <c:ext xmlns:c16="http://schemas.microsoft.com/office/drawing/2014/chart" uri="{C3380CC4-5D6E-409C-BE32-E72D297353CC}">
                  <c16:uniqueId val="{0000002C-9228-41C9-8F01-10D6AA7AE6AA}"/>
                </c:ext>
              </c:extLst>
            </c:dLbl>
            <c:dLbl>
              <c:idx val="13"/>
              <c:delete val="1"/>
              <c:extLst>
                <c:ext xmlns:c15="http://schemas.microsoft.com/office/drawing/2012/chart" uri="{CE6537A1-D6FC-4f65-9D91-7224C49458BB}"/>
                <c:ext xmlns:c16="http://schemas.microsoft.com/office/drawing/2014/chart" uri="{C3380CC4-5D6E-409C-BE32-E72D297353CC}">
                  <c16:uniqueId val="{0000002D-9228-41C9-8F01-10D6AA7AE6AA}"/>
                </c:ext>
              </c:extLst>
            </c:dLbl>
            <c:dLbl>
              <c:idx val="14"/>
              <c:delete val="1"/>
              <c:extLst>
                <c:ext xmlns:c15="http://schemas.microsoft.com/office/drawing/2012/chart" uri="{CE6537A1-D6FC-4f65-9D91-7224C49458BB}"/>
                <c:ext xmlns:c16="http://schemas.microsoft.com/office/drawing/2014/chart" uri="{C3380CC4-5D6E-409C-BE32-E72D297353CC}">
                  <c16:uniqueId val="{0000002E-9228-41C9-8F01-10D6AA7AE6AA}"/>
                </c:ext>
              </c:extLst>
            </c:dLbl>
            <c:spPr>
              <a:noFill/>
              <a:ln>
                <a:noFill/>
              </a:ln>
              <a:effectLst/>
            </c:spPr>
            <c:txPr>
              <a:bodyPr wrap="square" lIns="38100" tIns="19050" rIns="38100" bIns="19050" anchor="ctr">
                <a:spAutoFit/>
              </a:bodyPr>
              <a:lstStyle/>
              <a:p>
                <a:pPr>
                  <a:defRPr>
                    <a:solidFill>
                      <a:srgbClr val="00B050"/>
                    </a:solidFill>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'שעות עבודה'!$A$3:$B$21</c:f>
              <c:multiLvlStrCache>
                <c:ptCount val="16"/>
                <c:lvl>
                  <c:pt idx="0">
                    <c:v>2014</c:v>
                  </c:pt>
                  <c:pt idx="1">
                    <c:v>2015</c:v>
                  </c:pt>
                  <c:pt idx="2">
                    <c:v>2016</c:v>
                  </c:pt>
                  <c:pt idx="3">
                    <c:v>2017</c:v>
                  </c:pt>
                  <c:pt idx="4">
                    <c:v>2018</c:v>
                  </c:pt>
                  <c:pt idx="5">
                    <c:v>2019</c:v>
                  </c:pt>
                  <c:pt idx="6">
                    <c:v>2020</c:v>
                  </c:pt>
                  <c:pt idx="7">
                    <c:v>2021</c:v>
                  </c:pt>
                  <c:pt idx="8">
                    <c:v>2014</c:v>
                  </c:pt>
                  <c:pt idx="9">
                    <c:v>2015</c:v>
                  </c:pt>
                  <c:pt idx="10">
                    <c:v>2016</c:v>
                  </c:pt>
                  <c:pt idx="11">
                    <c:v>2017</c:v>
                  </c:pt>
                  <c:pt idx="12">
                    <c:v>2018</c:v>
                  </c:pt>
                  <c:pt idx="13">
                    <c:v>2019</c:v>
                  </c:pt>
                  <c:pt idx="14">
                    <c:v>2020</c:v>
                  </c:pt>
                  <c:pt idx="15">
                    <c:v>2021</c:v>
                  </c:pt>
                </c:lvl>
                <c:lvl>
                  <c:pt idx="0">
                    <c:v>יהודיות לא חרדיות</c:v>
                  </c:pt>
                  <c:pt idx="8">
                    <c:v>חרדיות (הגדרה עצמית)</c:v>
                  </c:pt>
                </c:lvl>
              </c:multiLvlStrCache>
            </c:multiLvlStrRef>
          </c:cat>
          <c:val>
            <c:numRef>
              <c:f>'שעות עבודה'!$E$3:$E$21</c:f>
              <c:numCache>
                <c:formatCode>_(* #,##0_);_(* \(#,##0\);_(* "-"??_);_(@_)</c:formatCode>
                <c:ptCount val="16"/>
                <c:pt idx="0">
                  <c:v>32.448482513427734</c:v>
                </c:pt>
                <c:pt idx="1">
                  <c:v>30.500701904296875</c:v>
                </c:pt>
                <c:pt idx="2">
                  <c:v>30.956453323364258</c:v>
                </c:pt>
                <c:pt idx="3">
                  <c:v>33.387477874755859</c:v>
                </c:pt>
                <c:pt idx="4">
                  <c:v>38.206897735595703</c:v>
                </c:pt>
                <c:pt idx="5">
                  <c:v>31.485681533813477</c:v>
                </c:pt>
                <c:pt idx="6">
                  <c:v>29.470281600952148</c:v>
                </c:pt>
                <c:pt idx="7">
                  <c:v>32.054859161376953</c:v>
                </c:pt>
                <c:pt idx="8">
                  <c:v>28.023117065429688</c:v>
                </c:pt>
                <c:pt idx="9">
                  <c:v>28.239110946655273</c:v>
                </c:pt>
                <c:pt idx="10">
                  <c:v>29.175298690795898</c:v>
                </c:pt>
                <c:pt idx="11">
                  <c:v>28.846639633178711</c:v>
                </c:pt>
                <c:pt idx="12">
                  <c:v>31.034233093261719</c:v>
                </c:pt>
                <c:pt idx="13">
                  <c:v>30.404972076416016</c:v>
                </c:pt>
                <c:pt idx="14">
                  <c:v>30.618404388427734</c:v>
                </c:pt>
                <c:pt idx="15">
                  <c:v>30.909671783447266</c:v>
                </c:pt>
              </c:numCache>
            </c:numRef>
          </c:val>
          <c:smooth val="0"/>
          <c:extLst>
            <c:ext xmlns:c16="http://schemas.microsoft.com/office/drawing/2014/chart" uri="{C3380CC4-5D6E-409C-BE32-E72D297353CC}">
              <c16:uniqueId val="{0000002F-9228-41C9-8F01-10D6AA7AE6AA}"/>
            </c:ext>
          </c:extLst>
        </c:ser>
        <c:dLbls>
          <c:showLegendKey val="0"/>
          <c:showVal val="0"/>
          <c:showCatName val="0"/>
          <c:showSerName val="0"/>
          <c:showPercent val="0"/>
          <c:showBubbleSize val="0"/>
        </c:dLbls>
        <c:smooth val="0"/>
        <c:axId val="1106716576"/>
        <c:axId val="1106726912"/>
      </c:lineChart>
      <c:catAx>
        <c:axId val="11067165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he-IL"/>
          </a:p>
        </c:txPr>
        <c:crossAx val="1106726912"/>
        <c:crosses val="autoZero"/>
        <c:auto val="0"/>
        <c:lblAlgn val="ctr"/>
        <c:lblOffset val="100"/>
        <c:noMultiLvlLbl val="0"/>
      </c:catAx>
      <c:valAx>
        <c:axId val="1106726912"/>
        <c:scaling>
          <c:orientation val="minMax"/>
          <c:min val="20"/>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he-IL"/>
          </a:p>
        </c:txPr>
        <c:crossAx val="1106716576"/>
        <c:crosses val="autoZero"/>
        <c:crossBetween val="between"/>
      </c:valAx>
      <c:spPr>
        <a:noFill/>
        <a:ln w="25400">
          <a:noFill/>
        </a:ln>
      </c:spPr>
    </c:plotArea>
    <c:legend>
      <c:legendPos val="r"/>
      <c:legendEntry>
        <c:idx val="0"/>
        <c:txPr>
          <a:bodyPr rot="0" spcFirstLastPara="1" vertOverflow="ellipsis" vert="horz" wrap="square" anchor="ctr" anchorCtr="1"/>
          <a:lstStyle/>
          <a:p>
            <a:pPr>
              <a:defRPr sz="1100" b="0" i="0" u="none" strike="noStrike" kern="1200" baseline="0">
                <a:solidFill>
                  <a:srgbClr val="FF0000"/>
                </a:solidFill>
                <a:latin typeface="+mn-lt"/>
                <a:ea typeface="+mn-ea"/>
                <a:cs typeface="+mn-cs"/>
              </a:defRPr>
            </a:pPr>
            <a:endParaRPr lang="he-IL"/>
          </a:p>
        </c:txPr>
      </c:legendEntry>
      <c:legendEntry>
        <c:idx val="1"/>
        <c:txPr>
          <a:bodyPr rot="0" spcFirstLastPara="1" vertOverflow="ellipsis" vert="horz" wrap="square" anchor="ctr" anchorCtr="1"/>
          <a:lstStyle/>
          <a:p>
            <a:pPr>
              <a:defRPr sz="1100" b="0" i="0" u="none" strike="noStrike" kern="1200" baseline="0">
                <a:solidFill>
                  <a:srgbClr val="002060"/>
                </a:solidFill>
                <a:latin typeface="+mn-lt"/>
                <a:ea typeface="+mn-ea"/>
                <a:cs typeface="+mn-cs"/>
              </a:defRPr>
            </a:pPr>
            <a:endParaRPr lang="he-IL"/>
          </a:p>
        </c:txPr>
      </c:legendEntry>
      <c:legendEntry>
        <c:idx val="2"/>
        <c:txPr>
          <a:bodyPr rot="0" spcFirstLastPara="1" vertOverflow="ellipsis" vert="horz" wrap="square" anchor="ctr" anchorCtr="1"/>
          <a:lstStyle/>
          <a:p>
            <a:pPr>
              <a:defRPr sz="1100" b="0" i="0" u="none" strike="noStrike" kern="1200" baseline="0">
                <a:solidFill>
                  <a:srgbClr val="00B050"/>
                </a:solidFill>
                <a:latin typeface="+mn-lt"/>
                <a:ea typeface="+mn-ea"/>
                <a:cs typeface="+mn-cs"/>
              </a:defRPr>
            </a:pPr>
            <a:endParaRPr lang="he-IL"/>
          </a:p>
        </c:txPr>
      </c:legendEntry>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he-IL"/>
        </a:p>
      </c:txPr>
    </c:legend>
    <c:plotVisOnly val="1"/>
    <c:dispBlanksAs val="gap"/>
    <c:showDLblsOverMax val="0"/>
  </c:chart>
  <c:spPr>
    <a:noFill/>
    <a:ln w="9525" cap="flat" cmpd="sng" algn="ctr">
      <a:solidFill>
        <a:schemeClr val="tx1">
          <a:lumMod val="15000"/>
          <a:lumOff val="85000"/>
        </a:schemeClr>
      </a:solidFill>
      <a:round/>
    </a:ln>
    <a:effectLst/>
  </c:spPr>
  <c:txPr>
    <a:bodyPr/>
    <a:lstStyle/>
    <a:p>
      <a:pPr>
        <a:defRPr/>
      </a:pPr>
      <a:endParaRPr lang="he-IL"/>
    </a:p>
  </c:txPr>
  <c:externalData r:id="rId1">
    <c:autoUpdate val="0"/>
  </c:externalData>
  <c:extLst>
    <c:ext xmlns:c14="http://schemas.microsoft.com/office/drawing/2007/8/2/chart" uri="{781A3756-C4B2-4CAC-9D66-4F8BD8637D16}">
      <c14:pivotOptions>
        <c14:dropZoneFilter val="1"/>
        <c14:dropZoneCategories val="1"/>
        <c14:dropZoneData val="1"/>
        <c14:dropZoneSeries val="1"/>
      </c14:pivotOptions>
    </c:ext>
  </c:extLst>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he-IL"/>
              <a:t>זכאות לבגרות</a:t>
            </a:r>
            <a:endParaRPr lang="en-US"/>
          </a:p>
        </c:rich>
      </c:tx>
      <c:layout>
        <c:manualLayout>
          <c:xMode val="edge"/>
          <c:yMode val="edge"/>
          <c:x val="0.83267922886062584"/>
          <c:y val="5.4912808261192415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he-IL"/>
        </a:p>
      </c:txPr>
    </c:title>
    <c:autoTitleDeleted val="0"/>
    <c:plotArea>
      <c:layout/>
      <c:barChart>
        <c:barDir val="col"/>
        <c:grouping val="stacked"/>
        <c:varyColors val="0"/>
        <c:ser>
          <c:idx val="0"/>
          <c:order val="0"/>
          <c:tx>
            <c:strRef>
              <c:f>'education paths grouped'!$Q$3</c:f>
              <c:strCache>
                <c:ptCount val="1"/>
                <c:pt idx="0">
                  <c:v>בגרות</c:v>
                </c:pt>
              </c:strCache>
            </c:strRef>
          </c:tx>
          <c:spPr>
            <a:solidFill>
              <a:srgbClr val="D9B2A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'education paths grouped'!$O$4:$P$11</c:f>
              <c:multiLvlStrCache>
                <c:ptCount val="8"/>
                <c:lvl>
                  <c:pt idx="0">
                    <c:v>35-39</c:v>
                  </c:pt>
                  <c:pt idx="1">
                    <c:v>30-34</c:v>
                  </c:pt>
                  <c:pt idx="2">
                    <c:v>25-29</c:v>
                  </c:pt>
                  <c:pt idx="3">
                    <c:v>20-24</c:v>
                  </c:pt>
                  <c:pt idx="4">
                    <c:v>35-39</c:v>
                  </c:pt>
                  <c:pt idx="5">
                    <c:v>30-34</c:v>
                  </c:pt>
                  <c:pt idx="6">
                    <c:v>25-29</c:v>
                  </c:pt>
                  <c:pt idx="7">
                    <c:v>20-24</c:v>
                  </c:pt>
                </c:lvl>
                <c:lvl>
                  <c:pt idx="0">
                    <c:v>לאֿחרדיות</c:v>
                  </c:pt>
                  <c:pt idx="4">
                    <c:v>חרדיות</c:v>
                  </c:pt>
                </c:lvl>
              </c:multiLvlStrCache>
            </c:multiLvlStrRef>
          </c:cat>
          <c:val>
            <c:numRef>
              <c:f>'education paths grouped'!$Q$4:$Q$11</c:f>
              <c:numCache>
                <c:formatCode>0%</c:formatCode>
                <c:ptCount val="8"/>
                <c:pt idx="0">
                  <c:v>0.47072265855967999</c:v>
                </c:pt>
                <c:pt idx="1">
                  <c:v>0.52293556928634644</c:v>
                </c:pt>
                <c:pt idx="2">
                  <c:v>0.57698697806335986</c:v>
                </c:pt>
                <c:pt idx="3">
                  <c:v>0.68842075410066172</c:v>
                </c:pt>
                <c:pt idx="4">
                  <c:v>0.12585279508493841</c:v>
                </c:pt>
                <c:pt idx="5">
                  <c:v>0.15695896313991398</c:v>
                </c:pt>
                <c:pt idx="6">
                  <c:v>0.17365899228025228</c:v>
                </c:pt>
                <c:pt idx="7">
                  <c:v>0.21252514110528864</c:v>
                </c:pt>
              </c:numCache>
            </c:numRef>
          </c:val>
          <c:extLst>
            <c:ext xmlns:c16="http://schemas.microsoft.com/office/drawing/2014/chart" uri="{C3380CC4-5D6E-409C-BE32-E72D297353CC}">
              <c16:uniqueId val="{00000000-26C9-4BAC-AB7B-586C9DE99AB5}"/>
            </c:ext>
          </c:extLst>
        </c:ser>
        <c:ser>
          <c:idx val="1"/>
          <c:order val="1"/>
          <c:tx>
            <c:strRef>
              <c:f>'education paths grouped'!$Q$12</c:f>
              <c:strCache>
                <c:ptCount val="1"/>
                <c:pt idx="0">
                  <c:v>ללא בגרות</c:v>
                </c:pt>
              </c:strCache>
            </c:strRef>
          </c:tx>
          <c:spPr>
            <a:solidFill>
              <a:srgbClr val="00206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'education paths grouped'!$O$4:$P$11</c:f>
              <c:multiLvlStrCache>
                <c:ptCount val="8"/>
                <c:lvl>
                  <c:pt idx="0">
                    <c:v>35-39</c:v>
                  </c:pt>
                  <c:pt idx="1">
                    <c:v>30-34</c:v>
                  </c:pt>
                  <c:pt idx="2">
                    <c:v>25-29</c:v>
                  </c:pt>
                  <c:pt idx="3">
                    <c:v>20-24</c:v>
                  </c:pt>
                  <c:pt idx="4">
                    <c:v>35-39</c:v>
                  </c:pt>
                  <c:pt idx="5">
                    <c:v>30-34</c:v>
                  </c:pt>
                  <c:pt idx="6">
                    <c:v>25-29</c:v>
                  </c:pt>
                  <c:pt idx="7">
                    <c:v>20-24</c:v>
                  </c:pt>
                </c:lvl>
                <c:lvl>
                  <c:pt idx="0">
                    <c:v>לאֿחרדיות</c:v>
                  </c:pt>
                  <c:pt idx="4">
                    <c:v>חרדיות</c:v>
                  </c:pt>
                </c:lvl>
              </c:multiLvlStrCache>
            </c:multiLvlStrRef>
          </c:cat>
          <c:val>
            <c:numRef>
              <c:f>'education paths grouped'!$Q$13:$Q$20</c:f>
              <c:numCache>
                <c:formatCode>0%</c:formatCode>
                <c:ptCount val="8"/>
                <c:pt idx="0">
                  <c:v>0.52927736612036824</c:v>
                </c:pt>
                <c:pt idx="1">
                  <c:v>0.47706441604532301</c:v>
                </c:pt>
                <c:pt idx="2">
                  <c:v>0.42301299361861311</c:v>
                </c:pt>
                <c:pt idx="3">
                  <c:v>0.31156967271817848</c:v>
                </c:pt>
                <c:pt idx="4">
                  <c:v>0.87414720607921481</c:v>
                </c:pt>
                <c:pt idx="5">
                  <c:v>0.84304101765155792</c:v>
                </c:pt>
                <c:pt idx="6">
                  <c:v>0.82634103205054998</c:v>
                </c:pt>
                <c:pt idx="7">
                  <c:v>0.78747483727056533</c:v>
                </c:pt>
              </c:numCache>
            </c:numRef>
          </c:val>
          <c:extLst>
            <c:ext xmlns:c16="http://schemas.microsoft.com/office/drawing/2014/chart" uri="{C3380CC4-5D6E-409C-BE32-E72D297353CC}">
              <c16:uniqueId val="{00000001-26C9-4BAC-AB7B-586C9DE99AB5}"/>
            </c:ext>
          </c:extLst>
        </c:ser>
        <c:dLbls>
          <c:showLegendKey val="0"/>
          <c:showVal val="0"/>
          <c:showCatName val="0"/>
          <c:showSerName val="0"/>
          <c:showPercent val="0"/>
          <c:showBubbleSize val="0"/>
        </c:dLbls>
        <c:gapWidth val="150"/>
        <c:overlap val="100"/>
        <c:axId val="1109693408"/>
        <c:axId val="1109685248"/>
      </c:barChart>
      <c:catAx>
        <c:axId val="11096934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he-IL"/>
          </a:p>
        </c:txPr>
        <c:crossAx val="1109685248"/>
        <c:crosses val="autoZero"/>
        <c:auto val="1"/>
        <c:lblAlgn val="ctr"/>
        <c:lblOffset val="100"/>
        <c:noMultiLvlLbl val="0"/>
      </c:catAx>
      <c:valAx>
        <c:axId val="1109685248"/>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1109693408"/>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200" b="0" i="0" u="none" strike="noStrike" kern="1200" baseline="0">
                <a:solidFill>
                  <a:srgbClr val="D9B2A1"/>
                </a:solidFill>
                <a:latin typeface="+mn-lt"/>
                <a:ea typeface="+mn-ea"/>
                <a:cs typeface="+mn-cs"/>
              </a:defRPr>
            </a:pPr>
            <a:endParaRPr lang="he-IL"/>
          </a:p>
        </c:txPr>
      </c:legendEntry>
      <c:legendEntry>
        <c:idx val="1"/>
        <c:txPr>
          <a:bodyPr rot="0" spcFirstLastPara="1" vertOverflow="ellipsis" vert="horz" wrap="square" anchor="ctr" anchorCtr="1"/>
          <a:lstStyle/>
          <a:p>
            <a:pPr>
              <a:defRPr sz="1200" b="0" i="0" u="none" strike="noStrike" kern="1200" baseline="0">
                <a:solidFill>
                  <a:srgbClr val="002060"/>
                </a:solidFill>
                <a:latin typeface="+mn-lt"/>
                <a:ea typeface="+mn-ea"/>
                <a:cs typeface="+mn-cs"/>
              </a:defRPr>
            </a:pPr>
            <a:endParaRPr lang="he-IL"/>
          </a:p>
        </c:txPr>
      </c:legendEntry>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he-IL"/>
        </a:p>
      </c:txPr>
    </c:legend>
    <c:plotVisOnly val="1"/>
    <c:dispBlanksAs val="gap"/>
    <c:showDLblsOverMax val="0"/>
  </c:chart>
  <c:spPr>
    <a:noFill/>
    <a:ln>
      <a:noFill/>
    </a:ln>
    <a:effectLst/>
  </c:spPr>
  <c:txPr>
    <a:bodyPr/>
    <a:lstStyle/>
    <a:p>
      <a:pPr>
        <a:defRPr/>
      </a:pPr>
      <a:endParaRPr lang="he-IL"/>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1"/>
          <c:order val="1"/>
          <c:tx>
            <c:strRef>
              <c:f>'[סקר הוצאות- שעות עבודה לפי השכלה.xlsx]נשים בגילי 25-39'!$BF$27</c:f>
              <c:strCache>
                <c:ptCount val="1"/>
                <c:pt idx="0">
                  <c:v>עד תיכונית</c:v>
                </c:pt>
              </c:strCache>
            </c:strRef>
          </c:tx>
          <c:spPr>
            <a:ln w="28575" cap="rnd">
              <a:solidFill>
                <a:schemeClr val="accent2"/>
              </a:solidFill>
              <a:round/>
            </a:ln>
            <a:effectLst/>
          </c:spPr>
          <c:marker>
            <c:symbol val="none"/>
          </c:marker>
          <c:cat>
            <c:numRef>
              <c:f>'[סקר הוצאות- שעות עבודה לפי השכלה.xlsx]נשים בגילי 25-39'!$BE$28:$BE$33</c:f>
              <c:numCache>
                <c:formatCode>General</c:formatCode>
                <c:ptCount val="6"/>
                <c:pt idx="0">
                  <c:v>2014</c:v>
                </c:pt>
                <c:pt idx="1">
                  <c:v>2015</c:v>
                </c:pt>
                <c:pt idx="2">
                  <c:v>2016</c:v>
                </c:pt>
                <c:pt idx="3">
                  <c:v>2017</c:v>
                </c:pt>
                <c:pt idx="4">
                  <c:v>2018</c:v>
                </c:pt>
                <c:pt idx="5">
                  <c:v>2019</c:v>
                </c:pt>
              </c:numCache>
            </c:numRef>
          </c:cat>
          <c:val>
            <c:numRef>
              <c:f>'[סקר הוצאות- שעות עבודה לפי השכלה.xlsx]נשים בגילי 25-39'!$BF$28:$BF$33</c:f>
              <c:numCache>
                <c:formatCode>0</c:formatCode>
                <c:ptCount val="6"/>
                <c:pt idx="0">
                  <c:v>38.700000000000003</c:v>
                </c:pt>
                <c:pt idx="1">
                  <c:v>38.200000000000003</c:v>
                </c:pt>
                <c:pt idx="2">
                  <c:v>38.6</c:v>
                </c:pt>
                <c:pt idx="3">
                  <c:v>39.1</c:v>
                </c:pt>
                <c:pt idx="4">
                  <c:v>39.1</c:v>
                </c:pt>
                <c:pt idx="5">
                  <c:v>37.4</c:v>
                </c:pt>
              </c:numCache>
            </c:numRef>
          </c:val>
          <c:smooth val="0"/>
          <c:extLst>
            <c:ext xmlns:c16="http://schemas.microsoft.com/office/drawing/2014/chart" uri="{C3380CC4-5D6E-409C-BE32-E72D297353CC}">
              <c16:uniqueId val="{00000006-66AE-4E05-A109-07839DE8E61B}"/>
            </c:ext>
          </c:extLst>
        </c:ser>
        <c:ser>
          <c:idx val="2"/>
          <c:order val="2"/>
          <c:tx>
            <c:strRef>
              <c:f>'[סקר הוצאות- שעות עבודה לפי השכלה.xlsx]נשים בגילי 25-39'!$BG$27</c:f>
              <c:strCache>
                <c:ptCount val="1"/>
                <c:pt idx="0">
                  <c:v>בגרות</c:v>
                </c:pt>
              </c:strCache>
            </c:strRef>
          </c:tx>
          <c:spPr>
            <a:ln w="28575" cap="rnd">
              <a:solidFill>
                <a:srgbClr val="FF0000"/>
              </a:solidFill>
              <a:round/>
            </a:ln>
            <a:effectLst/>
          </c:spPr>
          <c:marker>
            <c:symbol val="none"/>
          </c:marker>
          <c:dLbls>
            <c:dLbl>
              <c:idx val="0"/>
              <c:layout>
                <c:manualLayout>
                  <c:x val="-2.4108244117801991E-2"/>
                  <c:y val="4.273876593028608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C82-46AC-B588-C5BE52EFA0C5}"/>
                </c:ext>
              </c:extLst>
            </c:dLbl>
            <c:dLbl>
              <c:idx val="1"/>
              <c:delete val="1"/>
              <c:extLst>
                <c:ext xmlns:c15="http://schemas.microsoft.com/office/drawing/2012/chart" uri="{CE6537A1-D6FC-4f65-9D91-7224C49458BB}"/>
                <c:ext xmlns:c16="http://schemas.microsoft.com/office/drawing/2014/chart" uri="{C3380CC4-5D6E-409C-BE32-E72D297353CC}">
                  <c16:uniqueId val="{00000001-2C82-46AC-B588-C5BE52EFA0C5}"/>
                </c:ext>
              </c:extLst>
            </c:dLbl>
            <c:dLbl>
              <c:idx val="2"/>
              <c:delete val="1"/>
              <c:extLst>
                <c:ext xmlns:c15="http://schemas.microsoft.com/office/drawing/2012/chart" uri="{CE6537A1-D6FC-4f65-9D91-7224C49458BB}"/>
                <c:ext xmlns:c16="http://schemas.microsoft.com/office/drawing/2014/chart" uri="{C3380CC4-5D6E-409C-BE32-E72D297353CC}">
                  <c16:uniqueId val="{00000002-2C82-46AC-B588-C5BE52EFA0C5}"/>
                </c:ext>
              </c:extLst>
            </c:dLbl>
            <c:dLbl>
              <c:idx val="3"/>
              <c:delete val="1"/>
              <c:extLst>
                <c:ext xmlns:c15="http://schemas.microsoft.com/office/drawing/2012/chart" uri="{CE6537A1-D6FC-4f65-9D91-7224C49458BB}"/>
                <c:ext xmlns:c16="http://schemas.microsoft.com/office/drawing/2014/chart" uri="{C3380CC4-5D6E-409C-BE32-E72D297353CC}">
                  <c16:uniqueId val="{00000003-2C82-46AC-B588-C5BE52EFA0C5}"/>
                </c:ext>
              </c:extLst>
            </c:dLbl>
            <c:dLbl>
              <c:idx val="4"/>
              <c:layout>
                <c:manualLayout>
                  <c:x val="-5.1230018750329342E-2"/>
                  <c:y val="3.799001416025429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C82-46AC-B588-C5BE52EFA0C5}"/>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FF0000"/>
                    </a:solidFill>
                    <a:latin typeface="+mn-lt"/>
                    <a:ea typeface="+mn-ea"/>
                    <a:cs typeface="+mn-cs"/>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'[סקר הוצאות- שעות עבודה לפי השכלה.xlsx]נשים בגילי 25-39'!$BE$28:$BE$33</c:f>
              <c:numCache>
                <c:formatCode>General</c:formatCode>
                <c:ptCount val="6"/>
                <c:pt idx="0">
                  <c:v>2014</c:v>
                </c:pt>
                <c:pt idx="1">
                  <c:v>2015</c:v>
                </c:pt>
                <c:pt idx="2">
                  <c:v>2016</c:v>
                </c:pt>
                <c:pt idx="3">
                  <c:v>2017</c:v>
                </c:pt>
                <c:pt idx="4">
                  <c:v>2018</c:v>
                </c:pt>
                <c:pt idx="5">
                  <c:v>2019</c:v>
                </c:pt>
              </c:numCache>
            </c:numRef>
          </c:cat>
          <c:val>
            <c:numRef>
              <c:f>'[סקר הוצאות- שעות עבודה לפי השכלה.xlsx]נשים בגילי 25-39'!$BG$28:$BG$33</c:f>
              <c:numCache>
                <c:formatCode>0</c:formatCode>
                <c:ptCount val="6"/>
                <c:pt idx="0">
                  <c:v>38</c:v>
                </c:pt>
                <c:pt idx="1">
                  <c:v>37.4</c:v>
                </c:pt>
                <c:pt idx="2">
                  <c:v>37.1</c:v>
                </c:pt>
                <c:pt idx="3">
                  <c:v>37.5</c:v>
                </c:pt>
                <c:pt idx="4">
                  <c:v>37</c:v>
                </c:pt>
                <c:pt idx="5">
                  <c:v>33.700000000000003</c:v>
                </c:pt>
              </c:numCache>
            </c:numRef>
          </c:val>
          <c:smooth val="0"/>
          <c:extLst>
            <c:ext xmlns:c16="http://schemas.microsoft.com/office/drawing/2014/chart" uri="{C3380CC4-5D6E-409C-BE32-E72D297353CC}">
              <c16:uniqueId val="{00000007-66AE-4E05-A109-07839DE8E61B}"/>
            </c:ext>
          </c:extLst>
        </c:ser>
        <c:ser>
          <c:idx val="3"/>
          <c:order val="3"/>
          <c:tx>
            <c:strRef>
              <c:f>'[סקר הוצאות- שעות עבודה לפי השכלה.xlsx]נשים בגילי 25-39'!$BH$27</c:f>
              <c:strCache>
                <c:ptCount val="1"/>
                <c:pt idx="0">
                  <c:v>מקצועית</c:v>
                </c:pt>
              </c:strCache>
            </c:strRef>
          </c:tx>
          <c:spPr>
            <a:ln w="28575" cap="rnd">
              <a:solidFill>
                <a:srgbClr val="00B0F0"/>
              </a:solidFill>
              <a:round/>
            </a:ln>
            <a:effectLst/>
          </c:spPr>
          <c:marker>
            <c:symbol val="none"/>
          </c:marker>
          <c:cat>
            <c:numRef>
              <c:f>'[סקר הוצאות- שעות עבודה לפי השכלה.xlsx]נשים בגילי 25-39'!$BE$28:$BE$33</c:f>
              <c:numCache>
                <c:formatCode>General</c:formatCode>
                <c:ptCount val="6"/>
                <c:pt idx="0">
                  <c:v>2014</c:v>
                </c:pt>
                <c:pt idx="1">
                  <c:v>2015</c:v>
                </c:pt>
                <c:pt idx="2">
                  <c:v>2016</c:v>
                </c:pt>
                <c:pt idx="3">
                  <c:v>2017</c:v>
                </c:pt>
                <c:pt idx="4">
                  <c:v>2018</c:v>
                </c:pt>
                <c:pt idx="5">
                  <c:v>2019</c:v>
                </c:pt>
              </c:numCache>
            </c:numRef>
          </c:cat>
          <c:val>
            <c:numRef>
              <c:f>'[סקר הוצאות- שעות עבודה לפי השכלה.xlsx]נשים בגילי 25-39'!$BH$28:$BH$33</c:f>
              <c:numCache>
                <c:formatCode>0</c:formatCode>
                <c:ptCount val="6"/>
                <c:pt idx="0">
                  <c:v>38.6</c:v>
                </c:pt>
                <c:pt idx="1">
                  <c:v>38</c:v>
                </c:pt>
                <c:pt idx="2">
                  <c:v>38.299999999999997</c:v>
                </c:pt>
                <c:pt idx="3">
                  <c:v>39.9</c:v>
                </c:pt>
                <c:pt idx="4">
                  <c:v>37.799999999999997</c:v>
                </c:pt>
                <c:pt idx="5">
                  <c:v>37.1</c:v>
                </c:pt>
              </c:numCache>
            </c:numRef>
          </c:val>
          <c:smooth val="0"/>
          <c:extLst>
            <c:ext xmlns:c16="http://schemas.microsoft.com/office/drawing/2014/chart" uri="{C3380CC4-5D6E-409C-BE32-E72D297353CC}">
              <c16:uniqueId val="{00000008-66AE-4E05-A109-07839DE8E61B}"/>
            </c:ext>
          </c:extLst>
        </c:ser>
        <c:ser>
          <c:idx val="4"/>
          <c:order val="4"/>
          <c:tx>
            <c:strRef>
              <c:f>'[סקר הוצאות- שעות עבודה לפי השכלה.xlsx]נשים בגילי 25-39'!$BI$27</c:f>
              <c:strCache>
                <c:ptCount val="1"/>
                <c:pt idx="0">
                  <c:v>אקדמית</c:v>
                </c:pt>
              </c:strCache>
            </c:strRef>
          </c:tx>
          <c:spPr>
            <a:ln w="28575" cap="rnd">
              <a:solidFill>
                <a:srgbClr val="00B050"/>
              </a:solidFill>
              <a:round/>
            </a:ln>
            <a:effectLst/>
          </c:spPr>
          <c:marker>
            <c:symbol val="none"/>
          </c:marker>
          <c:dLbls>
            <c:dLbl>
              <c:idx val="0"/>
              <c:layout>
                <c:manualLayout>
                  <c:x val="-2.712177463252724E-2"/>
                  <c:y val="-2.37437588501589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C82-46AC-B588-C5BE52EFA0C5}"/>
                </c:ext>
              </c:extLst>
            </c:dLbl>
            <c:dLbl>
              <c:idx val="1"/>
              <c:delete val="1"/>
              <c:extLst>
                <c:ext xmlns:c15="http://schemas.microsoft.com/office/drawing/2012/chart" uri="{CE6537A1-D6FC-4f65-9D91-7224C49458BB}"/>
                <c:ext xmlns:c16="http://schemas.microsoft.com/office/drawing/2014/chart" uri="{C3380CC4-5D6E-409C-BE32-E72D297353CC}">
                  <c16:uniqueId val="{00000006-2C82-46AC-B588-C5BE52EFA0C5}"/>
                </c:ext>
              </c:extLst>
            </c:dLbl>
            <c:dLbl>
              <c:idx val="2"/>
              <c:delete val="1"/>
              <c:extLst>
                <c:ext xmlns:c15="http://schemas.microsoft.com/office/drawing/2012/chart" uri="{CE6537A1-D6FC-4f65-9D91-7224C49458BB}"/>
                <c:ext xmlns:c16="http://schemas.microsoft.com/office/drawing/2014/chart" uri="{C3380CC4-5D6E-409C-BE32-E72D297353CC}">
                  <c16:uniqueId val="{00000007-2C82-46AC-B588-C5BE52EFA0C5}"/>
                </c:ext>
              </c:extLst>
            </c:dLbl>
            <c:dLbl>
              <c:idx val="3"/>
              <c:delete val="1"/>
              <c:extLst>
                <c:ext xmlns:c15="http://schemas.microsoft.com/office/drawing/2012/chart" uri="{CE6537A1-D6FC-4f65-9D91-7224C49458BB}"/>
                <c:ext xmlns:c16="http://schemas.microsoft.com/office/drawing/2014/chart" uri="{C3380CC4-5D6E-409C-BE32-E72D297353CC}">
                  <c16:uniqueId val="{00000008-2C82-46AC-B588-C5BE52EFA0C5}"/>
                </c:ext>
              </c:extLst>
            </c:dLbl>
            <c:dLbl>
              <c:idx val="4"/>
              <c:delete val="1"/>
              <c:extLst>
                <c:ext xmlns:c15="http://schemas.microsoft.com/office/drawing/2012/chart" uri="{CE6537A1-D6FC-4f65-9D91-7224C49458BB}"/>
                <c:ext xmlns:c16="http://schemas.microsoft.com/office/drawing/2014/chart" uri="{C3380CC4-5D6E-409C-BE32-E72D297353CC}">
                  <c16:uniqueId val="{00000009-2C82-46AC-B588-C5BE52EFA0C5}"/>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00B050"/>
                    </a:solidFill>
                    <a:latin typeface="+mn-lt"/>
                    <a:ea typeface="+mn-ea"/>
                    <a:cs typeface="+mn-cs"/>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'[סקר הוצאות- שעות עבודה לפי השכלה.xlsx]נשים בגילי 25-39'!$BE$28:$BE$33</c:f>
              <c:numCache>
                <c:formatCode>General</c:formatCode>
                <c:ptCount val="6"/>
                <c:pt idx="0">
                  <c:v>2014</c:v>
                </c:pt>
                <c:pt idx="1">
                  <c:v>2015</c:v>
                </c:pt>
                <c:pt idx="2">
                  <c:v>2016</c:v>
                </c:pt>
                <c:pt idx="3">
                  <c:v>2017</c:v>
                </c:pt>
                <c:pt idx="4">
                  <c:v>2018</c:v>
                </c:pt>
                <c:pt idx="5">
                  <c:v>2019</c:v>
                </c:pt>
              </c:numCache>
            </c:numRef>
          </c:cat>
          <c:val>
            <c:numRef>
              <c:f>'[סקר הוצאות- שעות עבודה לפי השכלה.xlsx]נשים בגילי 25-39'!$BI$28:$BI$33</c:f>
              <c:numCache>
                <c:formatCode>0</c:formatCode>
                <c:ptCount val="6"/>
                <c:pt idx="0">
                  <c:v>38.9</c:v>
                </c:pt>
                <c:pt idx="1">
                  <c:v>37.9</c:v>
                </c:pt>
                <c:pt idx="2">
                  <c:v>38.1</c:v>
                </c:pt>
                <c:pt idx="3">
                  <c:v>39.4</c:v>
                </c:pt>
                <c:pt idx="4">
                  <c:v>38.799999999999997</c:v>
                </c:pt>
                <c:pt idx="5">
                  <c:v>38</c:v>
                </c:pt>
              </c:numCache>
            </c:numRef>
          </c:val>
          <c:smooth val="0"/>
          <c:extLst>
            <c:ext xmlns:c16="http://schemas.microsoft.com/office/drawing/2014/chart" uri="{C3380CC4-5D6E-409C-BE32-E72D297353CC}">
              <c16:uniqueId val="{0000000A-2C82-46AC-B588-C5BE52EFA0C5}"/>
            </c:ext>
          </c:extLst>
        </c:ser>
        <c:dLbls>
          <c:showLegendKey val="0"/>
          <c:showVal val="0"/>
          <c:showCatName val="0"/>
          <c:showSerName val="0"/>
          <c:showPercent val="0"/>
          <c:showBubbleSize val="0"/>
        </c:dLbls>
        <c:smooth val="0"/>
        <c:axId val="997065600"/>
        <c:axId val="1079054656"/>
        <c:extLst>
          <c:ext xmlns:c15="http://schemas.microsoft.com/office/drawing/2012/chart" uri="{02D57815-91ED-43cb-92C2-25804820EDAC}">
            <c15:filteredLineSeries>
              <c15:ser>
                <c:idx val="0"/>
                <c:order val="0"/>
                <c:tx>
                  <c:strRef>
                    <c:extLst>
                      <c:ext uri="{02D57815-91ED-43cb-92C2-25804820EDAC}">
                        <c15:formulaRef>
                          <c15:sqref>'[סקר הוצאות- שעות עבודה לפי השכלה.xlsx]נשים בגילי 25-39'!$BE$27</c15:sqref>
                        </c15:formulaRef>
                      </c:ext>
                    </c:extLst>
                    <c:strCache>
                      <c:ptCount val="1"/>
                      <c:pt idx="0">
                        <c:v>לא חרדיות</c:v>
                      </c:pt>
                    </c:strCache>
                  </c:strRef>
                </c:tx>
                <c:spPr>
                  <a:ln w="28575" cap="rnd">
                    <a:solidFill>
                      <a:schemeClr val="accent1"/>
                    </a:solidFill>
                    <a:round/>
                  </a:ln>
                  <a:effectLst/>
                </c:spPr>
                <c:marker>
                  <c:symbol val="none"/>
                </c:marker>
                <c:cat>
                  <c:numRef>
                    <c:extLst>
                      <c:ext uri="{02D57815-91ED-43cb-92C2-25804820EDAC}">
                        <c15:formulaRef>
                          <c15:sqref>'[סקר הוצאות- שעות עבודה לפי השכלה.xlsx]נשים בגילי 25-39'!$BE$28:$BE$33</c15:sqref>
                        </c15:formulaRef>
                      </c:ext>
                    </c:extLst>
                    <c:numCache>
                      <c:formatCode>General</c:formatCode>
                      <c:ptCount val="6"/>
                      <c:pt idx="0">
                        <c:v>2014</c:v>
                      </c:pt>
                      <c:pt idx="1">
                        <c:v>2015</c:v>
                      </c:pt>
                      <c:pt idx="2">
                        <c:v>2016</c:v>
                      </c:pt>
                      <c:pt idx="3">
                        <c:v>2017</c:v>
                      </c:pt>
                      <c:pt idx="4">
                        <c:v>2018</c:v>
                      </c:pt>
                      <c:pt idx="5">
                        <c:v>2019</c:v>
                      </c:pt>
                    </c:numCache>
                  </c:numRef>
                </c:cat>
                <c:val>
                  <c:numRef>
                    <c:extLst>
                      <c:ext uri="{02D57815-91ED-43cb-92C2-25804820EDAC}">
                        <c15:formulaRef>
                          <c15:sqref>'[סקר הוצאות- שעות עבודה לפי השכלה.xlsx]נשים בגילי 25-39'!$BE$28:$BE$33</c15:sqref>
                        </c15:formulaRef>
                      </c:ext>
                    </c:extLst>
                    <c:numCache>
                      <c:formatCode>General</c:formatCode>
                      <c:ptCount val="6"/>
                      <c:pt idx="0">
                        <c:v>2014</c:v>
                      </c:pt>
                      <c:pt idx="1">
                        <c:v>2015</c:v>
                      </c:pt>
                      <c:pt idx="2">
                        <c:v>2016</c:v>
                      </c:pt>
                      <c:pt idx="3">
                        <c:v>2017</c:v>
                      </c:pt>
                      <c:pt idx="4">
                        <c:v>2018</c:v>
                      </c:pt>
                      <c:pt idx="5">
                        <c:v>2019</c:v>
                      </c:pt>
                    </c:numCache>
                  </c:numRef>
                </c:val>
                <c:smooth val="0"/>
                <c:extLst>
                  <c:ext xmlns:c16="http://schemas.microsoft.com/office/drawing/2014/chart" uri="{C3380CC4-5D6E-409C-BE32-E72D297353CC}">
                    <c16:uniqueId val="{00000005-66AE-4E05-A109-07839DE8E61B}"/>
                  </c:ext>
                </c:extLst>
              </c15:ser>
            </c15:filteredLineSeries>
          </c:ext>
        </c:extLst>
      </c:lineChart>
      <c:catAx>
        <c:axId val="997065600"/>
        <c:scaling>
          <c:orientation val="minMax"/>
        </c:scaling>
        <c:delete val="0"/>
        <c:axPos val="b"/>
        <c:title>
          <c:tx>
            <c:rich>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r>
                  <a:rPr lang="he-IL" sz="1400" b="1"/>
                  <a:t>לא חרדיות</a:t>
                </a:r>
              </a:p>
            </c:rich>
          </c:tx>
          <c:layout>
            <c:manualLayout>
              <c:xMode val="edge"/>
              <c:yMode val="edge"/>
              <c:x val="0.39226130109535901"/>
              <c:y val="0.40757152947572661"/>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he-IL"/>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he-IL"/>
          </a:p>
        </c:txPr>
        <c:crossAx val="1079054656"/>
        <c:crosses val="autoZero"/>
        <c:auto val="1"/>
        <c:lblAlgn val="ctr"/>
        <c:lblOffset val="100"/>
        <c:noMultiLvlLbl val="0"/>
      </c:catAx>
      <c:valAx>
        <c:axId val="1079054656"/>
        <c:scaling>
          <c:orientation val="minMax"/>
          <c:max val="40"/>
          <c:min val="26"/>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he-IL"/>
          </a:p>
        </c:txPr>
        <c:crossAx val="997065600"/>
        <c:crosses val="autoZero"/>
        <c:crossBetween val="midCat"/>
      </c:valAx>
      <c:spPr>
        <a:noFill/>
        <a:ln>
          <a:noFill/>
        </a:ln>
        <a:effectLst/>
      </c:spPr>
    </c:plotArea>
    <c:legend>
      <c:legendPos val="b"/>
      <c:legendEntry>
        <c:idx val="0"/>
        <c:txPr>
          <a:bodyPr rot="0" spcFirstLastPara="1" vertOverflow="ellipsis" vert="horz" wrap="square" anchor="ctr" anchorCtr="1"/>
          <a:lstStyle/>
          <a:p>
            <a:pPr>
              <a:defRPr sz="900" b="0" i="0" u="none" strike="noStrike" kern="1200" baseline="0">
                <a:solidFill>
                  <a:srgbClr val="002060"/>
                </a:solidFill>
                <a:latin typeface="+mn-lt"/>
                <a:ea typeface="+mn-ea"/>
                <a:cs typeface="+mn-cs"/>
              </a:defRPr>
            </a:pPr>
            <a:endParaRPr lang="he-IL"/>
          </a:p>
        </c:txPr>
      </c:legendEntry>
      <c:legendEntry>
        <c:idx val="1"/>
        <c:txPr>
          <a:bodyPr rot="0" spcFirstLastPara="1" vertOverflow="ellipsis" vert="horz" wrap="square" anchor="ctr" anchorCtr="1"/>
          <a:lstStyle/>
          <a:p>
            <a:pPr>
              <a:defRPr sz="900" b="0" i="0" u="none" strike="noStrike" kern="1200" baseline="0">
                <a:solidFill>
                  <a:srgbClr val="FF0000"/>
                </a:solidFill>
                <a:latin typeface="+mn-lt"/>
                <a:ea typeface="+mn-ea"/>
                <a:cs typeface="+mn-cs"/>
              </a:defRPr>
            </a:pPr>
            <a:endParaRPr lang="he-IL"/>
          </a:p>
        </c:txPr>
      </c:legendEntry>
      <c:legendEntry>
        <c:idx val="2"/>
        <c:txPr>
          <a:bodyPr rot="0" spcFirstLastPara="1" vertOverflow="ellipsis" vert="horz" wrap="square" anchor="ctr" anchorCtr="1"/>
          <a:lstStyle/>
          <a:p>
            <a:pPr>
              <a:defRPr sz="900" b="0" i="0" u="none" strike="noStrike" kern="1200" baseline="0">
                <a:solidFill>
                  <a:srgbClr val="00B0F0"/>
                </a:solidFill>
                <a:latin typeface="+mn-lt"/>
                <a:ea typeface="+mn-ea"/>
                <a:cs typeface="+mn-cs"/>
              </a:defRPr>
            </a:pPr>
            <a:endParaRPr lang="he-IL"/>
          </a:p>
        </c:txPr>
      </c:legendEntry>
      <c:legendEntry>
        <c:idx val="3"/>
        <c:txPr>
          <a:bodyPr rot="0" spcFirstLastPara="1" vertOverflow="ellipsis" vert="horz" wrap="square" anchor="ctr" anchorCtr="1"/>
          <a:lstStyle/>
          <a:p>
            <a:pPr>
              <a:defRPr sz="900" b="0" i="0" u="none" strike="noStrike" kern="1200" baseline="0">
                <a:solidFill>
                  <a:srgbClr val="00B050"/>
                </a:solidFill>
                <a:latin typeface="+mn-lt"/>
                <a:ea typeface="+mn-ea"/>
                <a:cs typeface="+mn-cs"/>
              </a:defRPr>
            </a:pPr>
            <a:endParaRPr lang="he-IL"/>
          </a:p>
        </c:txPr>
      </c:legendEntry>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he-IL"/>
        </a:p>
      </c:txPr>
    </c:legend>
    <c:plotVisOnly val="1"/>
    <c:dispBlanksAs val="gap"/>
    <c:showDLblsOverMax val="0"/>
  </c:chart>
  <c:spPr>
    <a:noFill/>
    <a:ln>
      <a:noFill/>
    </a:ln>
    <a:effectLst/>
  </c:spPr>
  <c:txPr>
    <a:bodyPr/>
    <a:lstStyle/>
    <a:p>
      <a:pPr>
        <a:defRPr/>
      </a:pPr>
      <a:endParaRPr lang="he-IL"/>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1"/>
          <c:order val="1"/>
          <c:tx>
            <c:strRef>
              <c:f>'שכר ברוטו שכירות 25-39 והשכלה'!$AN$69</c:f>
              <c:strCache>
                <c:ptCount val="1"/>
                <c:pt idx="0">
                  <c:v>נשים חרדיות</c:v>
                </c:pt>
              </c:strCache>
            </c:strRef>
          </c:tx>
          <c:spPr>
            <a:ln w="28575" cap="rnd">
              <a:solidFill>
                <a:srgbClr val="C00000"/>
              </a:solidFill>
              <a:round/>
            </a:ln>
            <a:effectLst/>
          </c:spPr>
          <c:marker>
            <c:symbol val="none"/>
          </c:marker>
          <c:dLbls>
            <c:dLbl>
              <c:idx val="0"/>
              <c:layout>
                <c:manualLayout>
                  <c:x val="-4.5864990305214529E-2"/>
                  <c:y val="4.121136164430087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6B8-48C2-931C-831CD6053F88}"/>
                </c:ext>
              </c:extLst>
            </c:dLbl>
            <c:dLbl>
              <c:idx val="1"/>
              <c:layout>
                <c:manualLayout>
                  <c:x val="-2.8467925017029699E-2"/>
                  <c:y val="4.57904018270009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6B8-48C2-931C-831CD6053F88}"/>
                </c:ext>
              </c:extLst>
            </c:dLbl>
            <c:dLbl>
              <c:idx val="2"/>
              <c:delete val="1"/>
              <c:extLst>
                <c:ext xmlns:c15="http://schemas.microsoft.com/office/drawing/2012/chart" uri="{CE6537A1-D6FC-4f65-9D91-7224C49458BB}"/>
                <c:ext xmlns:c16="http://schemas.microsoft.com/office/drawing/2014/chart" uri="{C3380CC4-5D6E-409C-BE32-E72D297353CC}">
                  <c16:uniqueId val="{00000002-26B8-48C2-931C-831CD6053F88}"/>
                </c:ext>
              </c:extLst>
            </c:dLbl>
            <c:dLbl>
              <c:idx val="3"/>
              <c:layout>
                <c:manualLayout>
                  <c:x val="-3.7957233356039594E-2"/>
                  <c:y val="5.494848219240117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6B8-48C2-931C-831CD6053F88}"/>
                </c:ext>
              </c:extLst>
            </c:dLbl>
            <c:dLbl>
              <c:idx val="4"/>
              <c:layout>
                <c:manualLayout>
                  <c:x val="-2.3723270847524864E-2"/>
                  <c:y val="-5.494848219240121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6B8-48C2-931C-831CD6053F88}"/>
                </c:ext>
              </c:extLst>
            </c:dLbl>
            <c:dLbl>
              <c:idx val="5"/>
              <c:layout>
                <c:manualLayout>
                  <c:x val="-4.7446541695049492E-3"/>
                  <c:y val="2.747424109620058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6B8-48C2-931C-831CD6053F88}"/>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rgbClr val="C00000"/>
                    </a:solidFill>
                    <a:latin typeface="+mn-lt"/>
                    <a:ea typeface="+mn-ea"/>
                    <a:cs typeface="+mn-cs"/>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'שכר ברוטו שכירות 25-39 והשכלה'!$AM$70:$AM$75</c:f>
              <c:numCache>
                <c:formatCode>General</c:formatCode>
                <c:ptCount val="6"/>
                <c:pt idx="0">
                  <c:v>2014</c:v>
                </c:pt>
                <c:pt idx="1">
                  <c:v>2015</c:v>
                </c:pt>
                <c:pt idx="2">
                  <c:v>2016</c:v>
                </c:pt>
                <c:pt idx="3">
                  <c:v>2017</c:v>
                </c:pt>
                <c:pt idx="4">
                  <c:v>2018</c:v>
                </c:pt>
                <c:pt idx="5">
                  <c:v>2019</c:v>
                </c:pt>
              </c:numCache>
            </c:numRef>
          </c:cat>
          <c:val>
            <c:numRef>
              <c:f>'שכר ברוטו שכירות 25-39 והשכלה'!$AN$70:$AN$75</c:f>
              <c:numCache>
                <c:formatCode>_-* #,##0_-;\-* #,##0_-;_-* "-"??_-;_-@_-</c:formatCode>
                <c:ptCount val="6"/>
                <c:pt idx="0">
                  <c:v>5341.7457689248895</c:v>
                </c:pt>
                <c:pt idx="1">
                  <c:v>3992.1347552290481</c:v>
                </c:pt>
                <c:pt idx="2">
                  <c:v>5364.3732449122526</c:v>
                </c:pt>
                <c:pt idx="3">
                  <c:v>6490.085858887991</c:v>
                </c:pt>
                <c:pt idx="4">
                  <c:v>5127.7925787993581</c:v>
                </c:pt>
                <c:pt idx="5">
                  <c:v>5656.2188809805002</c:v>
                </c:pt>
              </c:numCache>
            </c:numRef>
          </c:val>
          <c:smooth val="0"/>
          <c:extLst>
            <c:ext xmlns:c16="http://schemas.microsoft.com/office/drawing/2014/chart" uri="{C3380CC4-5D6E-409C-BE32-E72D297353CC}">
              <c16:uniqueId val="{00000006-26B8-48C2-931C-831CD6053F88}"/>
            </c:ext>
          </c:extLst>
        </c:ser>
        <c:ser>
          <c:idx val="2"/>
          <c:order val="2"/>
          <c:tx>
            <c:strRef>
              <c:f>'שכר ברוטו שכירות 25-39 והשכלה'!$AO$69</c:f>
              <c:strCache>
                <c:ptCount val="1"/>
                <c:pt idx="0">
                  <c:v>נשים לא חרדיות</c:v>
                </c:pt>
              </c:strCache>
            </c:strRef>
          </c:tx>
          <c:spPr>
            <a:ln w="28575" cap="rnd">
              <a:solidFill>
                <a:srgbClr val="002060"/>
              </a:solidFill>
              <a:round/>
            </a:ln>
            <a:effectLst/>
          </c:spPr>
          <c:marker>
            <c:symbol val="none"/>
          </c:marker>
          <c:dLbls>
            <c:dLbl>
              <c:idx val="0"/>
              <c:layout>
                <c:manualLayout>
                  <c:x val="-3.637568196620463E-2"/>
                  <c:y val="-4.57904018270009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6B8-48C2-931C-831CD6053F88}"/>
                </c:ext>
              </c:extLst>
            </c:dLbl>
            <c:dLbl>
              <c:idx val="1"/>
              <c:layout>
                <c:manualLayout>
                  <c:x val="-4.428343891537953E-2"/>
                  <c:y val="-4.121136164430087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26B8-48C2-931C-831CD6053F88}"/>
                </c:ext>
              </c:extLst>
            </c:dLbl>
            <c:dLbl>
              <c:idx val="2"/>
              <c:delete val="1"/>
              <c:extLst>
                <c:ext xmlns:c15="http://schemas.microsoft.com/office/drawing/2012/chart" uri="{CE6537A1-D6FC-4f65-9D91-7224C49458BB}"/>
                <c:ext xmlns:c16="http://schemas.microsoft.com/office/drawing/2014/chart" uri="{C3380CC4-5D6E-409C-BE32-E72D297353CC}">
                  <c16:uniqueId val="{00000009-26B8-48C2-931C-831CD6053F88}"/>
                </c:ext>
              </c:extLst>
            </c:dLbl>
            <c:dLbl>
              <c:idx val="3"/>
              <c:layout>
                <c:manualLayout>
                  <c:x val="-2.6886373627194714E-2"/>
                  <c:y val="-5.494848219240117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26B8-48C2-931C-831CD6053F88}"/>
                </c:ext>
              </c:extLst>
            </c:dLbl>
            <c:dLbl>
              <c:idx val="4"/>
              <c:layout>
                <c:manualLayout>
                  <c:x val="-2.3723270847524864E-2"/>
                  <c:y val="-4.121136164430087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26B8-48C2-931C-831CD6053F88}"/>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rgbClr val="122E6E"/>
                    </a:solidFill>
                    <a:latin typeface="+mn-lt"/>
                    <a:ea typeface="+mn-ea"/>
                    <a:cs typeface="+mn-cs"/>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'שכר ברוטו שכירות 25-39 והשכלה'!$AO$70:$AO$75</c:f>
              <c:numCache>
                <c:formatCode>_-* #,##0_-;\-* #,##0_-;_-* "-"??_-;_-@_-</c:formatCode>
                <c:ptCount val="6"/>
                <c:pt idx="0">
                  <c:v>5756.1547721692059</c:v>
                </c:pt>
                <c:pt idx="1">
                  <c:v>6263.9632303539256</c:v>
                </c:pt>
                <c:pt idx="2">
                  <c:v>7010.5578367680027</c:v>
                </c:pt>
                <c:pt idx="3">
                  <c:v>7046.2335807611025</c:v>
                </c:pt>
                <c:pt idx="4">
                  <c:v>7080.6596475072465</c:v>
                </c:pt>
                <c:pt idx="5">
                  <c:v>6664.1650445065952</c:v>
                </c:pt>
              </c:numCache>
            </c:numRef>
          </c:val>
          <c:smooth val="0"/>
          <c:extLst>
            <c:ext xmlns:c16="http://schemas.microsoft.com/office/drawing/2014/chart" uri="{C3380CC4-5D6E-409C-BE32-E72D297353CC}">
              <c16:uniqueId val="{0000000C-26B8-48C2-931C-831CD6053F88}"/>
            </c:ext>
          </c:extLst>
        </c:ser>
        <c:dLbls>
          <c:showLegendKey val="0"/>
          <c:showVal val="0"/>
          <c:showCatName val="0"/>
          <c:showSerName val="0"/>
          <c:showPercent val="0"/>
          <c:showBubbleSize val="0"/>
        </c:dLbls>
        <c:marker val="1"/>
        <c:smooth val="0"/>
        <c:axId val="1109694496"/>
        <c:axId val="1109690144"/>
        <c:extLst>
          <c:ext xmlns:c15="http://schemas.microsoft.com/office/drawing/2012/chart" uri="{02D57815-91ED-43cb-92C2-25804820EDAC}">
            <c15:filteredLineSeries>
              <c15:ser>
                <c:idx val="0"/>
                <c:order val="0"/>
                <c:tx>
                  <c:strRef>
                    <c:extLst>
                      <c:ext uri="{02D57815-91ED-43cb-92C2-25804820EDAC}">
                        <c15:formulaRef>
                          <c15:sqref>'שכר ברוטו שכירות 25-39 והשכלה'!$AM$69</c15:sqref>
                        </c15:formulaRef>
                      </c:ext>
                    </c:extLst>
                    <c:strCache>
                      <c:ptCount val="1"/>
                      <c:pt idx="0">
                        <c:v>שנת הסקר</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extLst>
                      <c:ext uri="{02D57815-91ED-43cb-92C2-25804820EDAC}">
                        <c15:formulaRef>
                          <c15:sqref>'שכר ברוטו שכירות 25-39 והשכלה'!$AM$70:$AM$75</c15:sqref>
                        </c15:formulaRef>
                      </c:ext>
                    </c:extLst>
                    <c:numCache>
                      <c:formatCode>General</c:formatCode>
                      <c:ptCount val="6"/>
                      <c:pt idx="0">
                        <c:v>2014</c:v>
                      </c:pt>
                      <c:pt idx="1">
                        <c:v>2015</c:v>
                      </c:pt>
                      <c:pt idx="2">
                        <c:v>2016</c:v>
                      </c:pt>
                      <c:pt idx="3">
                        <c:v>2017</c:v>
                      </c:pt>
                      <c:pt idx="4">
                        <c:v>2018</c:v>
                      </c:pt>
                      <c:pt idx="5">
                        <c:v>2019</c:v>
                      </c:pt>
                    </c:numCache>
                  </c:numRef>
                </c:cat>
                <c:val>
                  <c:numRef>
                    <c:extLst>
                      <c:ext uri="{02D57815-91ED-43cb-92C2-25804820EDAC}">
                        <c15:formulaRef>
                          <c15:sqref>'שכר ברוטו שכירות 25-39 והשכלה'!$AM$70:$AM$75</c15:sqref>
                        </c15:formulaRef>
                      </c:ext>
                    </c:extLst>
                    <c:numCache>
                      <c:formatCode>General</c:formatCode>
                      <c:ptCount val="6"/>
                      <c:pt idx="0">
                        <c:v>2014</c:v>
                      </c:pt>
                      <c:pt idx="1">
                        <c:v>2015</c:v>
                      </c:pt>
                      <c:pt idx="2">
                        <c:v>2016</c:v>
                      </c:pt>
                      <c:pt idx="3">
                        <c:v>2017</c:v>
                      </c:pt>
                      <c:pt idx="4">
                        <c:v>2018</c:v>
                      </c:pt>
                      <c:pt idx="5">
                        <c:v>2019</c:v>
                      </c:pt>
                    </c:numCache>
                  </c:numRef>
                </c:val>
                <c:smooth val="0"/>
                <c:extLst>
                  <c:ext xmlns:c16="http://schemas.microsoft.com/office/drawing/2014/chart" uri="{C3380CC4-5D6E-409C-BE32-E72D297353CC}">
                    <c16:uniqueId val="{0000000F-26B8-48C2-931C-831CD6053F88}"/>
                  </c:ext>
                </c:extLst>
              </c15:ser>
            </c15:filteredLineSeries>
          </c:ext>
        </c:extLst>
      </c:lineChart>
      <c:lineChart>
        <c:grouping val="standard"/>
        <c:varyColors val="0"/>
        <c:ser>
          <c:idx val="3"/>
          <c:order val="3"/>
          <c:tx>
            <c:strRef>
              <c:f>'שכר ברוטו שכירות 25-39 והשכלה'!$AP$69</c:f>
              <c:strCache>
                <c:ptCount val="1"/>
                <c:pt idx="0">
                  <c:v>פער</c:v>
                </c:pt>
              </c:strCache>
            </c:strRef>
          </c:tx>
          <c:spPr>
            <a:ln w="25400" cap="rnd">
              <a:noFill/>
              <a:round/>
            </a:ln>
            <a:effectLst/>
          </c:spPr>
          <c:marker>
            <c:symbol val="circle"/>
            <c:size val="5"/>
            <c:spPr>
              <a:solidFill>
                <a:schemeClr val="tx1"/>
              </a:solidFill>
              <a:ln w="9525">
                <a:solidFill>
                  <a:schemeClr val="accent4"/>
                </a:solidFill>
              </a:ln>
              <a:effectLst/>
            </c:spPr>
          </c:marker>
          <c:dLbls>
            <c:dLbl>
              <c:idx val="4"/>
              <c:layout>
                <c:manualLayout>
                  <c:x val="-3.0049476406864679E-2"/>
                  <c:y val="5.494848219240117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26B8-48C2-931C-831CD6053F88}"/>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'שכר ברוטו שכירות 25-39 והשכלה'!$AP$70:$AP$75</c:f>
              <c:numCache>
                <c:formatCode>0%</c:formatCode>
                <c:ptCount val="6"/>
                <c:pt idx="0">
                  <c:v>7.7579319790002321E-2</c:v>
                </c:pt>
                <c:pt idx="1">
                  <c:v>0.56907609948515669</c:v>
                </c:pt>
                <c:pt idx="2">
                  <c:v>0.30687361164084659</c:v>
                </c:pt>
                <c:pt idx="3">
                  <c:v>8.5691889747727013E-2</c:v>
                </c:pt>
                <c:pt idx="4">
                  <c:v>0.38083971586174026</c:v>
                </c:pt>
                <c:pt idx="5">
                  <c:v>0.17820140711233723</c:v>
                </c:pt>
              </c:numCache>
            </c:numRef>
          </c:val>
          <c:smooth val="0"/>
          <c:extLst>
            <c:ext xmlns:c16="http://schemas.microsoft.com/office/drawing/2014/chart" uri="{C3380CC4-5D6E-409C-BE32-E72D297353CC}">
              <c16:uniqueId val="{0000000E-26B8-48C2-931C-831CD6053F88}"/>
            </c:ext>
          </c:extLst>
        </c:ser>
        <c:dLbls>
          <c:showLegendKey val="0"/>
          <c:showVal val="0"/>
          <c:showCatName val="0"/>
          <c:showSerName val="0"/>
          <c:showPercent val="0"/>
          <c:showBubbleSize val="0"/>
        </c:dLbls>
        <c:marker val="1"/>
        <c:smooth val="0"/>
        <c:axId val="1109685792"/>
        <c:axId val="1109687424"/>
      </c:lineChart>
      <c:catAx>
        <c:axId val="11096944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he-IL"/>
          </a:p>
        </c:txPr>
        <c:crossAx val="1109690144"/>
        <c:crosses val="autoZero"/>
        <c:auto val="1"/>
        <c:lblAlgn val="ctr"/>
        <c:lblOffset val="100"/>
        <c:noMultiLvlLbl val="0"/>
      </c:catAx>
      <c:valAx>
        <c:axId val="1109690144"/>
        <c:scaling>
          <c:orientation val="minMax"/>
        </c:scaling>
        <c:delete val="0"/>
        <c:axPos val="l"/>
        <c:majorGridlines>
          <c:spPr>
            <a:ln w="9525" cap="flat" cmpd="sng" algn="ctr">
              <a:solidFill>
                <a:schemeClr val="tx1">
                  <a:lumMod val="15000"/>
                  <a:lumOff val="85000"/>
                </a:schemeClr>
              </a:solidFill>
              <a:round/>
            </a:ln>
            <a:effectLst/>
          </c:spPr>
        </c:majorGridlines>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he-IL"/>
          </a:p>
        </c:txPr>
        <c:crossAx val="1109694496"/>
        <c:crosses val="autoZero"/>
        <c:crossBetween val="between"/>
      </c:valAx>
      <c:valAx>
        <c:axId val="1109687424"/>
        <c:scaling>
          <c:orientation val="minMax"/>
        </c:scaling>
        <c:delete val="0"/>
        <c:axPos val="r"/>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he-IL"/>
          </a:p>
        </c:txPr>
        <c:crossAx val="1109685792"/>
        <c:crosses val="max"/>
        <c:crossBetween val="between"/>
      </c:valAx>
      <c:catAx>
        <c:axId val="1109685792"/>
        <c:scaling>
          <c:orientation val="minMax"/>
        </c:scaling>
        <c:delete val="1"/>
        <c:axPos val="b"/>
        <c:numFmt formatCode="General" sourceLinked="1"/>
        <c:majorTickMark val="none"/>
        <c:minorTickMark val="none"/>
        <c:tickLblPos val="nextTo"/>
        <c:crossAx val="1109687424"/>
        <c:crosses val="autoZero"/>
        <c:auto val="1"/>
        <c:lblAlgn val="ctr"/>
        <c:lblOffset val="100"/>
        <c:noMultiLvlLbl val="0"/>
      </c:catAx>
      <c:spPr>
        <a:noFill/>
        <a:ln>
          <a:noFill/>
        </a:ln>
        <a:effectLst/>
      </c:spPr>
    </c:plotArea>
    <c:legend>
      <c:legendPos val="b"/>
      <c:legendEntry>
        <c:idx val="0"/>
        <c:txPr>
          <a:bodyPr rot="0" spcFirstLastPara="1" vertOverflow="ellipsis" vert="horz" wrap="square" anchor="ctr" anchorCtr="1"/>
          <a:lstStyle/>
          <a:p>
            <a:pPr>
              <a:defRPr sz="1200" b="0" i="0" u="none" strike="noStrike" kern="1200" baseline="0">
                <a:solidFill>
                  <a:srgbClr val="C00000"/>
                </a:solidFill>
                <a:latin typeface="+mn-lt"/>
                <a:ea typeface="+mn-ea"/>
                <a:cs typeface="+mn-cs"/>
              </a:defRPr>
            </a:pPr>
            <a:endParaRPr lang="he-IL"/>
          </a:p>
        </c:txPr>
      </c:legendEntry>
      <c:legendEntry>
        <c:idx val="1"/>
        <c:txPr>
          <a:bodyPr rot="0" spcFirstLastPara="1" vertOverflow="ellipsis" vert="horz" wrap="square" anchor="ctr" anchorCtr="1"/>
          <a:lstStyle/>
          <a:p>
            <a:pPr>
              <a:defRPr sz="1200" b="0" i="0" u="none" strike="noStrike" kern="1200" baseline="0">
                <a:solidFill>
                  <a:srgbClr val="122E6E"/>
                </a:solidFill>
                <a:latin typeface="+mn-lt"/>
                <a:ea typeface="+mn-ea"/>
                <a:cs typeface="+mn-cs"/>
              </a:defRPr>
            </a:pPr>
            <a:endParaRPr lang="he-IL"/>
          </a:p>
        </c:txPr>
      </c:legendEntry>
      <c:legendEntry>
        <c:idx val="2"/>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he-IL"/>
          </a:p>
        </c:txPr>
      </c:legendEntry>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he-IL"/>
        </a:p>
      </c:txPr>
    </c:legend>
    <c:plotVisOnly val="1"/>
    <c:dispBlanksAs val="gap"/>
    <c:showDLblsOverMax val="0"/>
  </c:chart>
  <c:spPr>
    <a:noFill/>
    <a:ln>
      <a:noFill/>
    </a:ln>
    <a:effectLst/>
  </c:spPr>
  <c:txPr>
    <a:bodyPr/>
    <a:lstStyle/>
    <a:p>
      <a:pPr>
        <a:defRPr/>
      </a:pPr>
      <a:endParaRPr lang="he-IL"/>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[גרפים לשולחן עגול  6.10..xlsx]תעסוקה לפי השכלה !PivotTable2</c:name>
    <c:fmtId val="-1"/>
  </c:pivotSource>
  <c:chart>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he-IL"/>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w="28575" cap="rnd">
            <a:solidFill>
              <a:schemeClr val="accent1"/>
            </a:solidFill>
            <a:round/>
          </a:ln>
          <a:effectLst/>
        </c:spPr>
        <c:marker>
          <c:symbol val="none"/>
        </c:marker>
      </c:pivotFmt>
      <c:pivotFmt>
        <c:idx val="2"/>
        <c:spPr>
          <a:solidFill>
            <a:schemeClr val="accent1"/>
          </a:solidFill>
          <a:ln w="28575" cap="rnd">
            <a:solidFill>
              <a:schemeClr val="accent1"/>
            </a:solidFill>
            <a:round/>
          </a:ln>
          <a:effectLst/>
        </c:spPr>
        <c:marker>
          <c:symbol val="none"/>
        </c:marker>
      </c:pivotFmt>
      <c:pivotFmt>
        <c:idx val="3"/>
        <c:spPr>
          <a:solidFill>
            <a:schemeClr val="accent1"/>
          </a:solidFill>
          <a:ln w="28575" cap="rnd">
            <a:solidFill>
              <a:schemeClr val="accent1"/>
            </a:solidFill>
            <a:round/>
          </a:ln>
          <a:effectLst/>
        </c:spPr>
        <c:marker>
          <c:symbol val="none"/>
        </c:marker>
      </c:pivotFmt>
      <c:pivotFmt>
        <c:idx val="4"/>
        <c:spPr>
          <a:solidFill>
            <a:schemeClr val="accent1"/>
          </a:solidFill>
          <a:ln w="28575" cap="rnd">
            <a:solidFill>
              <a:schemeClr val="accent1"/>
            </a:solidFill>
            <a:round/>
          </a:ln>
          <a:effectLst/>
        </c:spPr>
        <c:marker>
          <c:symbol val="none"/>
        </c:marker>
      </c:pivotFmt>
      <c:pivotFmt>
        <c:idx val="5"/>
        <c:spPr>
          <a:solidFill>
            <a:schemeClr val="accent1"/>
          </a:solidFill>
          <a:ln w="28575" cap="rnd">
            <a:solidFill>
              <a:schemeClr val="accent1"/>
            </a:solidFill>
            <a:round/>
          </a:ln>
          <a:effectLst/>
        </c:spPr>
        <c:marker>
          <c:symbol val="none"/>
        </c:marker>
      </c:pivotFmt>
      <c:pivotFmt>
        <c:idx val="6"/>
        <c:spPr>
          <a:solidFill>
            <a:schemeClr val="accent1"/>
          </a:solidFill>
          <a:ln w="28575" cap="rnd">
            <a:solidFill>
              <a:schemeClr val="accent1"/>
            </a:solidFill>
            <a:round/>
          </a:ln>
          <a:effectLst/>
        </c:spPr>
        <c:marker>
          <c:symbol val="none"/>
        </c:marker>
      </c:pivotFmt>
      <c:pivotFmt>
        <c:idx val="7"/>
        <c:spPr>
          <a:solidFill>
            <a:schemeClr val="accent1"/>
          </a:solidFill>
          <a:ln w="28575" cap="rnd">
            <a:solidFill>
              <a:schemeClr val="accent1"/>
            </a:solidFill>
            <a:round/>
          </a:ln>
          <a:effectLst/>
        </c:spPr>
        <c:marker>
          <c:symbol val="none"/>
        </c:marker>
      </c:pivotFmt>
      <c:pivotFmt>
        <c:idx val="8"/>
        <c:spPr>
          <a:solidFill>
            <a:schemeClr val="accent1"/>
          </a:solidFill>
          <a:ln w="28575" cap="rnd">
            <a:solidFill>
              <a:schemeClr val="accent1"/>
            </a:solidFill>
            <a:round/>
          </a:ln>
          <a:effectLst/>
        </c:spPr>
        <c:marker>
          <c:symbol val="none"/>
        </c:marker>
      </c:pivotFmt>
      <c:pivotFmt>
        <c:idx val="9"/>
        <c:spPr>
          <a:solidFill>
            <a:schemeClr val="accent1"/>
          </a:solidFill>
          <a:ln w="28575" cap="rnd">
            <a:solidFill>
              <a:schemeClr val="accent1"/>
            </a:solidFill>
            <a:round/>
          </a:ln>
          <a:effectLst/>
        </c:spPr>
        <c:marker>
          <c:symbol val="none"/>
        </c:marker>
      </c:pivotFmt>
      <c:pivotFmt>
        <c:idx val="10"/>
        <c:spPr>
          <a:solidFill>
            <a:schemeClr val="accent1"/>
          </a:solidFill>
          <a:ln w="28575" cap="rnd">
            <a:solidFill>
              <a:schemeClr val="accent1"/>
            </a:solidFill>
            <a:round/>
          </a:ln>
          <a:effectLst/>
        </c:spPr>
        <c:marker>
          <c:symbol val="none"/>
        </c:marker>
      </c:pivotFmt>
      <c:pivotFmt>
        <c:idx val="11"/>
        <c:spPr>
          <a:solidFill>
            <a:schemeClr val="accent1"/>
          </a:solidFill>
          <a:ln w="28575" cap="rnd">
            <a:solidFill>
              <a:schemeClr val="accent1"/>
            </a:solidFill>
            <a:round/>
          </a:ln>
          <a:effectLst/>
        </c:spPr>
        <c:marker>
          <c:symbol val="none"/>
        </c:marker>
      </c:pivotFmt>
      <c:pivotFmt>
        <c:idx val="12"/>
        <c:spPr>
          <a:solidFill>
            <a:schemeClr val="accent1"/>
          </a:solidFill>
          <a:ln w="28575" cap="rnd">
            <a:solidFill>
              <a:schemeClr val="accent1"/>
            </a:solidFill>
            <a:round/>
          </a:ln>
          <a:effectLst/>
        </c:spPr>
        <c:marker>
          <c:symbol val="none"/>
        </c:marker>
      </c:pivotFmt>
      <c:pivotFmt>
        <c:idx val="13"/>
        <c:spPr>
          <a:solidFill>
            <a:schemeClr val="accent1"/>
          </a:solidFill>
          <a:ln w="28575" cap="rnd">
            <a:solidFill>
              <a:schemeClr val="accent1"/>
            </a:solidFill>
            <a:round/>
          </a:ln>
          <a:effectLst/>
        </c:spPr>
        <c:marker>
          <c:symbol val="none"/>
        </c:marker>
      </c:pivotFmt>
      <c:pivotFmt>
        <c:idx val="14"/>
        <c:spPr>
          <a:solidFill>
            <a:schemeClr val="accent1"/>
          </a:solidFill>
          <a:ln w="28575" cap="rnd">
            <a:solidFill>
              <a:schemeClr val="accent1"/>
            </a:solidFill>
            <a:round/>
          </a:ln>
          <a:effectLst/>
        </c:spPr>
        <c:marker>
          <c:symbol val="none"/>
        </c:marker>
      </c:pivotFmt>
      <c:pivotFmt>
        <c:idx val="15"/>
        <c:spPr>
          <a:solidFill>
            <a:schemeClr val="accent1"/>
          </a:solidFill>
          <a:ln w="28575" cap="rnd">
            <a:solidFill>
              <a:schemeClr val="accent1"/>
            </a:solidFill>
            <a:round/>
          </a:ln>
          <a:effectLst/>
        </c:spPr>
        <c:marker>
          <c:symbol val="none"/>
        </c:marker>
      </c:pivotFmt>
    </c:pivotFmts>
    <c:plotArea>
      <c:layout/>
      <c:lineChart>
        <c:grouping val="standard"/>
        <c:varyColors val="0"/>
        <c:ser>
          <c:idx val="0"/>
          <c:order val="0"/>
          <c:tx>
            <c:strRef>
              <c:f>'תעסוקה לפי השכלה '!$J$2:$J$3</c:f>
              <c:strCache>
                <c:ptCount val="1"/>
                <c:pt idx="0">
                  <c:v>תואר ראשון</c:v>
                </c:pt>
              </c:strCache>
            </c:strRef>
          </c:tx>
          <c:spPr>
            <a:ln w="28575" cap="rnd">
              <a:solidFill>
                <a:srgbClr val="0070C0"/>
              </a:solidFill>
              <a:round/>
            </a:ln>
            <a:effectLst/>
          </c:spPr>
          <c:marker>
            <c:symbol val="none"/>
          </c:marker>
          <c:dLbls>
            <c:dLbl>
              <c:idx val="0"/>
              <c:layout>
                <c:manualLayout>
                  <c:x val="-3.7123817909516001E-2"/>
                  <c:y val="-1.644296466393946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C54-497A-97ED-4865DA944481}"/>
                </c:ext>
              </c:extLst>
            </c:dLbl>
            <c:dLbl>
              <c:idx val="1"/>
              <c:delete val="1"/>
              <c:extLst>
                <c:ext xmlns:c15="http://schemas.microsoft.com/office/drawing/2012/chart" uri="{CE6537A1-D6FC-4f65-9D91-7224C49458BB}"/>
                <c:ext xmlns:c16="http://schemas.microsoft.com/office/drawing/2014/chart" uri="{C3380CC4-5D6E-409C-BE32-E72D297353CC}">
                  <c16:uniqueId val="{00000001-0C54-497A-97ED-4865DA944481}"/>
                </c:ext>
              </c:extLst>
            </c:dLbl>
            <c:dLbl>
              <c:idx val="2"/>
              <c:delete val="1"/>
              <c:extLst>
                <c:ext xmlns:c15="http://schemas.microsoft.com/office/drawing/2012/chart" uri="{CE6537A1-D6FC-4f65-9D91-7224C49458BB}"/>
                <c:ext xmlns:c16="http://schemas.microsoft.com/office/drawing/2014/chart" uri="{C3380CC4-5D6E-409C-BE32-E72D297353CC}">
                  <c16:uniqueId val="{00000002-0C54-497A-97ED-4865DA944481}"/>
                </c:ext>
              </c:extLst>
            </c:dLbl>
            <c:dLbl>
              <c:idx val="3"/>
              <c:delete val="1"/>
              <c:extLst>
                <c:ext xmlns:c15="http://schemas.microsoft.com/office/drawing/2012/chart" uri="{CE6537A1-D6FC-4f65-9D91-7224C49458BB}"/>
                <c:ext xmlns:c16="http://schemas.microsoft.com/office/drawing/2014/chart" uri="{C3380CC4-5D6E-409C-BE32-E72D297353CC}">
                  <c16:uniqueId val="{00000003-0C54-497A-97ED-4865DA944481}"/>
                </c:ext>
              </c:extLst>
            </c:dLbl>
            <c:dLbl>
              <c:idx val="4"/>
              <c:layout>
                <c:manualLayout>
                  <c:x val="-2.421118559316255E-2"/>
                  <c:y val="-2.959733639509103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C54-497A-97ED-4865DA944481}"/>
                </c:ext>
              </c:extLst>
            </c:dLbl>
            <c:dLbl>
              <c:idx val="5"/>
              <c:layout>
                <c:manualLayout>
                  <c:x val="-2.9053422711795132E-2"/>
                  <c:y val="2.302015052951525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C54-497A-97ED-4865DA944481}"/>
                </c:ext>
              </c:extLst>
            </c:dLbl>
            <c:dLbl>
              <c:idx val="6"/>
              <c:delete val="1"/>
              <c:extLst>
                <c:ext xmlns:c15="http://schemas.microsoft.com/office/drawing/2012/chart" uri="{CE6537A1-D6FC-4f65-9D91-7224C49458BB}"/>
                <c:ext xmlns:c16="http://schemas.microsoft.com/office/drawing/2014/chart" uri="{C3380CC4-5D6E-409C-BE32-E72D297353CC}">
                  <c16:uniqueId val="{00000006-0C54-497A-97ED-4865DA944481}"/>
                </c:ext>
              </c:extLst>
            </c:dLbl>
            <c:dLbl>
              <c:idx val="7"/>
              <c:delete val="1"/>
              <c:extLst>
                <c:ext xmlns:c15="http://schemas.microsoft.com/office/drawing/2012/chart" uri="{CE6537A1-D6FC-4f65-9D91-7224C49458BB}"/>
                <c:ext xmlns:c16="http://schemas.microsoft.com/office/drawing/2014/chart" uri="{C3380CC4-5D6E-409C-BE32-E72D297353CC}">
                  <c16:uniqueId val="{00000007-0C54-497A-97ED-4865DA944481}"/>
                </c:ext>
              </c:extLst>
            </c:dLbl>
            <c:dLbl>
              <c:idx val="8"/>
              <c:delete val="1"/>
              <c:extLst>
                <c:ext xmlns:c15="http://schemas.microsoft.com/office/drawing/2012/chart" uri="{CE6537A1-D6FC-4f65-9D91-7224C49458BB}"/>
                <c:ext xmlns:c16="http://schemas.microsoft.com/office/drawing/2014/chart" uri="{C3380CC4-5D6E-409C-BE32-E72D297353CC}">
                  <c16:uniqueId val="{00000008-0C54-497A-97ED-4865DA944481}"/>
                </c:ext>
              </c:extLst>
            </c:dLbl>
            <c:dLbl>
              <c:idx val="9"/>
              <c:delete val="1"/>
              <c:extLst>
                <c:ext xmlns:c15="http://schemas.microsoft.com/office/drawing/2012/chart" uri="{CE6537A1-D6FC-4f65-9D91-7224C49458BB}"/>
                <c:ext xmlns:c16="http://schemas.microsoft.com/office/drawing/2014/chart" uri="{C3380CC4-5D6E-409C-BE32-E72D297353CC}">
                  <c16:uniqueId val="{00000009-0C54-497A-97ED-4865DA944481}"/>
                </c:ext>
              </c:extLst>
            </c:dLbl>
            <c:dLbl>
              <c:idx val="10"/>
              <c:layout>
                <c:manualLayout>
                  <c:x val="-1.6140790395441858E-2"/>
                  <c:y val="-2.63087434623031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0C54-497A-97ED-4865DA944481}"/>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0070C0"/>
                    </a:solidFill>
                    <a:latin typeface="RUBIK" pitchFamily="2" charset="-79"/>
                    <a:ea typeface="+mn-ea"/>
                    <a:cs typeface="RUBIK" pitchFamily="2" charset="-79"/>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'תעסוקה לפי השכלה '!$I$4:$I$15</c:f>
              <c:strCache>
                <c:ptCount val="11"/>
                <c:pt idx="0">
                  <c:v>2012</c:v>
                </c:pt>
                <c:pt idx="1">
                  <c:v>2013</c:v>
                </c:pt>
                <c:pt idx="2">
                  <c:v>2014</c:v>
                </c:pt>
                <c:pt idx="3">
                  <c:v>2015</c:v>
                </c:pt>
                <c:pt idx="4">
                  <c:v>2016</c:v>
                </c:pt>
                <c:pt idx="5">
                  <c:v>2017</c:v>
                </c:pt>
                <c:pt idx="6">
                  <c:v>2018</c:v>
                </c:pt>
                <c:pt idx="7">
                  <c:v>2019</c:v>
                </c:pt>
                <c:pt idx="8">
                  <c:v>2020</c:v>
                </c:pt>
                <c:pt idx="9">
                  <c:v>2021</c:v>
                </c:pt>
                <c:pt idx="10">
                  <c:v>2022H1</c:v>
                </c:pt>
              </c:strCache>
            </c:strRef>
          </c:cat>
          <c:val>
            <c:numRef>
              <c:f>'תעסוקה לפי השכלה '!$J$4:$J$15</c:f>
              <c:numCache>
                <c:formatCode>0%</c:formatCode>
                <c:ptCount val="11"/>
                <c:pt idx="0">
                  <c:v>0.82019990682601929</c:v>
                </c:pt>
                <c:pt idx="1">
                  <c:v>0.83700120449066162</c:v>
                </c:pt>
                <c:pt idx="2">
                  <c:v>0.87986797094345093</c:v>
                </c:pt>
                <c:pt idx="3">
                  <c:v>0.87522017955780029</c:v>
                </c:pt>
                <c:pt idx="4">
                  <c:v>0.89384162425994873</c:v>
                </c:pt>
                <c:pt idx="5">
                  <c:v>0.85548710823059082</c:v>
                </c:pt>
                <c:pt idx="6">
                  <c:v>0.88573849201202393</c:v>
                </c:pt>
                <c:pt idx="7">
                  <c:v>0.88637912273406982</c:v>
                </c:pt>
                <c:pt idx="8">
                  <c:v>0.82805675268173218</c:v>
                </c:pt>
                <c:pt idx="9">
                  <c:v>0.86215060949325562</c:v>
                </c:pt>
                <c:pt idx="10">
                  <c:v>0.89873683452606201</c:v>
                </c:pt>
              </c:numCache>
            </c:numRef>
          </c:val>
          <c:smooth val="0"/>
          <c:extLst>
            <c:ext xmlns:c16="http://schemas.microsoft.com/office/drawing/2014/chart" uri="{C3380CC4-5D6E-409C-BE32-E72D297353CC}">
              <c16:uniqueId val="{00000000-D91E-4DED-BA0B-64B7C7520AAD}"/>
            </c:ext>
          </c:extLst>
        </c:ser>
        <c:ser>
          <c:idx val="1"/>
          <c:order val="1"/>
          <c:tx>
            <c:strRef>
              <c:f>'תעסוקה לפי השכלה '!$K$2:$K$3</c:f>
              <c:strCache>
                <c:ptCount val="1"/>
                <c:pt idx="0">
                  <c:v>תואר שני ומעלה</c:v>
                </c:pt>
              </c:strCache>
            </c:strRef>
          </c:tx>
          <c:spPr>
            <a:ln w="28575" cap="rnd">
              <a:noFill/>
              <a:round/>
            </a:ln>
            <a:effectLst/>
          </c:spPr>
          <c:marker>
            <c:symbol val="none"/>
          </c:marker>
          <c:cat>
            <c:strRef>
              <c:f>'תעסוקה לפי השכלה '!$I$4:$I$15</c:f>
              <c:strCache>
                <c:ptCount val="11"/>
                <c:pt idx="0">
                  <c:v>2012</c:v>
                </c:pt>
                <c:pt idx="1">
                  <c:v>2013</c:v>
                </c:pt>
                <c:pt idx="2">
                  <c:v>2014</c:v>
                </c:pt>
                <c:pt idx="3">
                  <c:v>2015</c:v>
                </c:pt>
                <c:pt idx="4">
                  <c:v>2016</c:v>
                </c:pt>
                <c:pt idx="5">
                  <c:v>2017</c:v>
                </c:pt>
                <c:pt idx="6">
                  <c:v>2018</c:v>
                </c:pt>
                <c:pt idx="7">
                  <c:v>2019</c:v>
                </c:pt>
                <c:pt idx="8">
                  <c:v>2020</c:v>
                </c:pt>
                <c:pt idx="9">
                  <c:v>2021</c:v>
                </c:pt>
                <c:pt idx="10">
                  <c:v>2022H1</c:v>
                </c:pt>
              </c:strCache>
            </c:strRef>
          </c:cat>
          <c:val>
            <c:numRef>
              <c:f>'תעסוקה לפי השכלה '!$K$4:$K$15</c:f>
              <c:numCache>
                <c:formatCode>0%</c:formatCode>
                <c:ptCount val="11"/>
                <c:pt idx="0">
                  <c:v>0.79741835594177246</c:v>
                </c:pt>
                <c:pt idx="1">
                  <c:v>0.92150306701660156</c:v>
                </c:pt>
                <c:pt idx="2">
                  <c:v>0.81248098611831665</c:v>
                </c:pt>
                <c:pt idx="3">
                  <c:v>0.86802232265472412</c:v>
                </c:pt>
                <c:pt idx="4">
                  <c:v>0.8463861346244812</c:v>
                </c:pt>
                <c:pt idx="5">
                  <c:v>0.8674502968788147</c:v>
                </c:pt>
                <c:pt idx="6">
                  <c:v>0.90920537710189819</c:v>
                </c:pt>
                <c:pt idx="7">
                  <c:v>0.9429667592048645</c:v>
                </c:pt>
                <c:pt idx="8">
                  <c:v>0.88287949562072754</c:v>
                </c:pt>
                <c:pt idx="9">
                  <c:v>0.86084604263305664</c:v>
                </c:pt>
                <c:pt idx="10">
                  <c:v>0.86281633377075195</c:v>
                </c:pt>
              </c:numCache>
            </c:numRef>
          </c:val>
          <c:smooth val="0"/>
          <c:extLst>
            <c:ext xmlns:c16="http://schemas.microsoft.com/office/drawing/2014/chart" uri="{C3380CC4-5D6E-409C-BE32-E72D297353CC}">
              <c16:uniqueId val="{00000002-D91E-4DED-BA0B-64B7C7520AAD}"/>
            </c:ext>
          </c:extLst>
        </c:ser>
        <c:ser>
          <c:idx val="2"/>
          <c:order val="2"/>
          <c:tx>
            <c:strRef>
              <c:f>'תעסוקה לפי השכלה '!$L$2:$L$3</c:f>
              <c:strCache>
                <c:ptCount val="1"/>
                <c:pt idx="0">
                  <c:v>בגרות</c:v>
                </c:pt>
              </c:strCache>
            </c:strRef>
          </c:tx>
          <c:spPr>
            <a:ln w="28575" cap="rnd">
              <a:noFill/>
              <a:round/>
            </a:ln>
            <a:effectLst/>
          </c:spPr>
          <c:marker>
            <c:symbol val="none"/>
          </c:marker>
          <c:cat>
            <c:strRef>
              <c:f>'תעסוקה לפי השכלה '!$I$4:$I$15</c:f>
              <c:strCache>
                <c:ptCount val="11"/>
                <c:pt idx="0">
                  <c:v>2012</c:v>
                </c:pt>
                <c:pt idx="1">
                  <c:v>2013</c:v>
                </c:pt>
                <c:pt idx="2">
                  <c:v>2014</c:v>
                </c:pt>
                <c:pt idx="3">
                  <c:v>2015</c:v>
                </c:pt>
                <c:pt idx="4">
                  <c:v>2016</c:v>
                </c:pt>
                <c:pt idx="5">
                  <c:v>2017</c:v>
                </c:pt>
                <c:pt idx="6">
                  <c:v>2018</c:v>
                </c:pt>
                <c:pt idx="7">
                  <c:v>2019</c:v>
                </c:pt>
                <c:pt idx="8">
                  <c:v>2020</c:v>
                </c:pt>
                <c:pt idx="9">
                  <c:v>2021</c:v>
                </c:pt>
                <c:pt idx="10">
                  <c:v>2022H1</c:v>
                </c:pt>
              </c:strCache>
            </c:strRef>
          </c:cat>
          <c:val>
            <c:numRef>
              <c:f>'תעסוקה לפי השכלה '!$L$4:$L$15</c:f>
              <c:numCache>
                <c:formatCode>0%</c:formatCode>
                <c:ptCount val="11"/>
                <c:pt idx="0">
                  <c:v>0.60563057661056519</c:v>
                </c:pt>
                <c:pt idx="1">
                  <c:v>0.65474706888198853</c:v>
                </c:pt>
                <c:pt idx="2">
                  <c:v>0.63036060333251953</c:v>
                </c:pt>
                <c:pt idx="3">
                  <c:v>0.6772955060005188</c:v>
                </c:pt>
                <c:pt idx="4">
                  <c:v>0.63373714685440063</c:v>
                </c:pt>
                <c:pt idx="5">
                  <c:v>0.62680786848068237</c:v>
                </c:pt>
                <c:pt idx="6">
                  <c:v>0.68587523698806763</c:v>
                </c:pt>
                <c:pt idx="7">
                  <c:v>0.66540747880935669</c:v>
                </c:pt>
                <c:pt idx="8">
                  <c:v>0.59776550531387329</c:v>
                </c:pt>
                <c:pt idx="9">
                  <c:v>0.70683377981185913</c:v>
                </c:pt>
                <c:pt idx="10">
                  <c:v>0.70643943548202515</c:v>
                </c:pt>
              </c:numCache>
            </c:numRef>
          </c:val>
          <c:smooth val="0"/>
          <c:extLst>
            <c:ext xmlns:c16="http://schemas.microsoft.com/office/drawing/2014/chart" uri="{C3380CC4-5D6E-409C-BE32-E72D297353CC}">
              <c16:uniqueId val="{00000003-D91E-4DED-BA0B-64B7C7520AAD}"/>
            </c:ext>
          </c:extLst>
        </c:ser>
        <c:ser>
          <c:idx val="3"/>
          <c:order val="3"/>
          <c:tx>
            <c:strRef>
              <c:f>'תעסוקה לפי השכלה '!$M$2:$M$3</c:f>
              <c:strCache>
                <c:ptCount val="1"/>
                <c:pt idx="0">
                  <c:v>השכלה נוספת, לא אקדמית</c:v>
                </c:pt>
              </c:strCache>
            </c:strRef>
          </c:tx>
          <c:spPr>
            <a:ln w="28575" cap="rnd">
              <a:solidFill>
                <a:srgbClr val="FF0000"/>
              </a:solidFill>
              <a:round/>
            </a:ln>
            <a:effectLst/>
          </c:spPr>
          <c:marker>
            <c:symbol val="none"/>
          </c:marker>
          <c:dLbls>
            <c:dLbl>
              <c:idx val="0"/>
              <c:layout>
                <c:manualLayout>
                  <c:x val="-3.7123817909516001E-2"/>
                  <c:y val="-6.577185865575785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0C54-497A-97ED-4865DA944481}"/>
                </c:ext>
              </c:extLst>
            </c:dLbl>
            <c:dLbl>
              <c:idx val="1"/>
              <c:delete val="1"/>
              <c:extLst>
                <c:ext xmlns:c15="http://schemas.microsoft.com/office/drawing/2012/chart" uri="{CE6537A1-D6FC-4f65-9D91-7224C49458BB}"/>
                <c:ext xmlns:c16="http://schemas.microsoft.com/office/drawing/2014/chart" uri="{C3380CC4-5D6E-409C-BE32-E72D297353CC}">
                  <c16:uniqueId val="{00000016-0C54-497A-97ED-4865DA944481}"/>
                </c:ext>
              </c:extLst>
            </c:dLbl>
            <c:dLbl>
              <c:idx val="2"/>
              <c:delete val="1"/>
              <c:extLst>
                <c:ext xmlns:c15="http://schemas.microsoft.com/office/drawing/2012/chart" uri="{CE6537A1-D6FC-4f65-9D91-7224C49458BB}"/>
                <c:ext xmlns:c16="http://schemas.microsoft.com/office/drawing/2014/chart" uri="{C3380CC4-5D6E-409C-BE32-E72D297353CC}">
                  <c16:uniqueId val="{00000017-0C54-497A-97ED-4865DA944481}"/>
                </c:ext>
              </c:extLst>
            </c:dLbl>
            <c:dLbl>
              <c:idx val="3"/>
              <c:delete val="1"/>
              <c:extLst>
                <c:ext xmlns:c15="http://schemas.microsoft.com/office/drawing/2012/chart" uri="{CE6537A1-D6FC-4f65-9D91-7224C49458BB}"/>
                <c:ext xmlns:c16="http://schemas.microsoft.com/office/drawing/2014/chart" uri="{C3380CC4-5D6E-409C-BE32-E72D297353CC}">
                  <c16:uniqueId val="{00000018-0C54-497A-97ED-4865DA944481}"/>
                </c:ext>
              </c:extLst>
            </c:dLbl>
            <c:dLbl>
              <c:idx val="4"/>
              <c:delete val="1"/>
              <c:extLst>
                <c:ext xmlns:c15="http://schemas.microsoft.com/office/drawing/2012/chart" uri="{CE6537A1-D6FC-4f65-9D91-7224C49458BB}"/>
                <c:ext xmlns:c16="http://schemas.microsoft.com/office/drawing/2014/chart" uri="{C3380CC4-5D6E-409C-BE32-E72D297353CC}">
                  <c16:uniqueId val="{00000019-0C54-497A-97ED-4865DA944481}"/>
                </c:ext>
              </c:extLst>
            </c:dLbl>
            <c:dLbl>
              <c:idx val="5"/>
              <c:delete val="1"/>
              <c:extLst>
                <c:ext xmlns:c15="http://schemas.microsoft.com/office/drawing/2012/chart" uri="{CE6537A1-D6FC-4f65-9D91-7224C49458BB}"/>
                <c:ext xmlns:c16="http://schemas.microsoft.com/office/drawing/2014/chart" uri="{C3380CC4-5D6E-409C-BE32-E72D297353CC}">
                  <c16:uniqueId val="{0000001A-0C54-497A-97ED-4865DA944481}"/>
                </c:ext>
              </c:extLst>
            </c:dLbl>
            <c:dLbl>
              <c:idx val="6"/>
              <c:delete val="1"/>
              <c:extLst>
                <c:ext xmlns:c15="http://schemas.microsoft.com/office/drawing/2012/chart" uri="{CE6537A1-D6FC-4f65-9D91-7224C49458BB}"/>
                <c:ext xmlns:c16="http://schemas.microsoft.com/office/drawing/2014/chart" uri="{C3380CC4-5D6E-409C-BE32-E72D297353CC}">
                  <c16:uniqueId val="{0000001B-0C54-497A-97ED-4865DA944481}"/>
                </c:ext>
              </c:extLst>
            </c:dLbl>
            <c:dLbl>
              <c:idx val="7"/>
              <c:layout>
                <c:manualLayout>
                  <c:x val="-2.098302751407426E-2"/>
                  <c:y val="-1.973155759672735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C-0C54-497A-97ED-4865DA944481}"/>
                </c:ext>
              </c:extLst>
            </c:dLbl>
            <c:dLbl>
              <c:idx val="8"/>
              <c:layout>
                <c:manualLayout>
                  <c:x val="-1.9368948474530086E-2"/>
                  <c:y val="-3.288592932787896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D-0C54-497A-97ED-4865DA944481}"/>
                </c:ext>
              </c:extLst>
            </c:dLbl>
            <c:dLbl>
              <c:idx val="9"/>
              <c:delete val="1"/>
              <c:extLst>
                <c:ext xmlns:c15="http://schemas.microsoft.com/office/drawing/2012/chart" uri="{CE6537A1-D6FC-4f65-9D91-7224C49458BB}"/>
                <c:ext xmlns:c16="http://schemas.microsoft.com/office/drawing/2014/chart" uri="{C3380CC4-5D6E-409C-BE32-E72D297353CC}">
                  <c16:uniqueId val="{0000001E-0C54-497A-97ED-4865DA944481}"/>
                </c:ext>
              </c:extLst>
            </c:dLbl>
            <c:spPr>
              <a:noFill/>
              <a:ln>
                <a:noFill/>
              </a:ln>
              <a:effectLst/>
            </c:spPr>
            <c:txPr>
              <a:bodyPr rot="0" spcFirstLastPara="1" vertOverflow="ellipsis" vert="horz" wrap="square" anchor="ctr" anchorCtr="1"/>
              <a:lstStyle/>
              <a:p>
                <a:pPr>
                  <a:defRPr sz="900" b="0" i="0" u="none" strike="noStrike" kern="1200" baseline="0">
                    <a:solidFill>
                      <a:srgbClr val="FF0000"/>
                    </a:solidFill>
                    <a:latin typeface="RUBIK" pitchFamily="2" charset="-79"/>
                    <a:ea typeface="+mn-ea"/>
                    <a:cs typeface="RUBIK" pitchFamily="2" charset="-79"/>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'תעסוקה לפי השכלה '!$I$4:$I$15</c:f>
              <c:strCache>
                <c:ptCount val="11"/>
                <c:pt idx="0">
                  <c:v>2012</c:v>
                </c:pt>
                <c:pt idx="1">
                  <c:v>2013</c:v>
                </c:pt>
                <c:pt idx="2">
                  <c:v>2014</c:v>
                </c:pt>
                <c:pt idx="3">
                  <c:v>2015</c:v>
                </c:pt>
                <c:pt idx="4">
                  <c:v>2016</c:v>
                </c:pt>
                <c:pt idx="5">
                  <c:v>2017</c:v>
                </c:pt>
                <c:pt idx="6">
                  <c:v>2018</c:v>
                </c:pt>
                <c:pt idx="7">
                  <c:v>2019</c:v>
                </c:pt>
                <c:pt idx="8">
                  <c:v>2020</c:v>
                </c:pt>
                <c:pt idx="9">
                  <c:v>2021</c:v>
                </c:pt>
                <c:pt idx="10">
                  <c:v>2022H1</c:v>
                </c:pt>
              </c:strCache>
            </c:strRef>
          </c:cat>
          <c:val>
            <c:numRef>
              <c:f>'תעסוקה לפי השכלה '!$M$4:$M$15</c:f>
              <c:numCache>
                <c:formatCode>0%</c:formatCode>
                <c:ptCount val="11"/>
                <c:pt idx="0">
                  <c:v>0.69101607799530029</c:v>
                </c:pt>
                <c:pt idx="1">
                  <c:v>0.72696602344512939</c:v>
                </c:pt>
                <c:pt idx="2">
                  <c:v>0.75034534931182861</c:v>
                </c:pt>
                <c:pt idx="3">
                  <c:v>0.76126724481582642</c:v>
                </c:pt>
                <c:pt idx="4">
                  <c:v>0.75927388668060303</c:v>
                </c:pt>
                <c:pt idx="5">
                  <c:v>0.77466088533401489</c:v>
                </c:pt>
                <c:pt idx="6">
                  <c:v>0.80479210615158081</c:v>
                </c:pt>
                <c:pt idx="7">
                  <c:v>0.82296830415725708</c:v>
                </c:pt>
                <c:pt idx="8">
                  <c:v>0.6970897912979126</c:v>
                </c:pt>
                <c:pt idx="9">
                  <c:v>0.79011797904968262</c:v>
                </c:pt>
                <c:pt idx="10">
                  <c:v>0.8388211727142334</c:v>
                </c:pt>
              </c:numCache>
            </c:numRef>
          </c:val>
          <c:smooth val="0"/>
          <c:extLst>
            <c:ext xmlns:c16="http://schemas.microsoft.com/office/drawing/2014/chart" uri="{C3380CC4-5D6E-409C-BE32-E72D297353CC}">
              <c16:uniqueId val="{00000004-D91E-4DED-BA0B-64B7C7520AAD}"/>
            </c:ext>
          </c:extLst>
        </c:ser>
        <c:ser>
          <c:idx val="4"/>
          <c:order val="4"/>
          <c:tx>
            <c:strRef>
              <c:f>'תעסוקה לפי השכלה '!$N$2:$N$3</c:f>
              <c:strCache>
                <c:ptCount val="1"/>
                <c:pt idx="0">
                  <c:v>עד תיכונית</c:v>
                </c:pt>
              </c:strCache>
            </c:strRef>
          </c:tx>
          <c:spPr>
            <a:ln w="28575" cap="rnd">
              <a:noFill/>
              <a:round/>
            </a:ln>
            <a:effectLst/>
          </c:spPr>
          <c:marker>
            <c:symbol val="none"/>
          </c:marker>
          <c:cat>
            <c:strRef>
              <c:f>'תעסוקה לפי השכלה '!$I$4:$I$15</c:f>
              <c:strCache>
                <c:ptCount val="11"/>
                <c:pt idx="0">
                  <c:v>2012</c:v>
                </c:pt>
                <c:pt idx="1">
                  <c:v>2013</c:v>
                </c:pt>
                <c:pt idx="2">
                  <c:v>2014</c:v>
                </c:pt>
                <c:pt idx="3">
                  <c:v>2015</c:v>
                </c:pt>
                <c:pt idx="4">
                  <c:v>2016</c:v>
                </c:pt>
                <c:pt idx="5">
                  <c:v>2017</c:v>
                </c:pt>
                <c:pt idx="6">
                  <c:v>2018</c:v>
                </c:pt>
                <c:pt idx="7">
                  <c:v>2019</c:v>
                </c:pt>
                <c:pt idx="8">
                  <c:v>2020</c:v>
                </c:pt>
                <c:pt idx="9">
                  <c:v>2021</c:v>
                </c:pt>
                <c:pt idx="10">
                  <c:v>2022H1</c:v>
                </c:pt>
              </c:strCache>
            </c:strRef>
          </c:cat>
          <c:val>
            <c:numRef>
              <c:f>'תעסוקה לפי השכלה '!$N$4:$N$15</c:f>
              <c:numCache>
                <c:formatCode>0%</c:formatCode>
                <c:ptCount val="11"/>
                <c:pt idx="0">
                  <c:v>0.4412631094455719</c:v>
                </c:pt>
                <c:pt idx="1">
                  <c:v>0.47291022539138794</c:v>
                </c:pt>
                <c:pt idx="2">
                  <c:v>0.47665846347808838</c:v>
                </c:pt>
                <c:pt idx="3">
                  <c:v>0.54168760776519775</c:v>
                </c:pt>
                <c:pt idx="4">
                  <c:v>0.54144197702407837</c:v>
                </c:pt>
                <c:pt idx="5">
                  <c:v>0.56420755386352539</c:v>
                </c:pt>
                <c:pt idx="6">
                  <c:v>0.57423388957977295</c:v>
                </c:pt>
                <c:pt idx="7">
                  <c:v>0.59146016836166382</c:v>
                </c:pt>
                <c:pt idx="8">
                  <c:v>0.51618891954421997</c:v>
                </c:pt>
                <c:pt idx="9">
                  <c:v>0.5363578200340271</c:v>
                </c:pt>
                <c:pt idx="10">
                  <c:v>0.64506000280380249</c:v>
                </c:pt>
              </c:numCache>
            </c:numRef>
          </c:val>
          <c:smooth val="0"/>
          <c:extLst>
            <c:ext xmlns:c16="http://schemas.microsoft.com/office/drawing/2014/chart" uri="{C3380CC4-5D6E-409C-BE32-E72D297353CC}">
              <c16:uniqueId val="{00000005-D91E-4DED-BA0B-64B7C7520AAD}"/>
            </c:ext>
          </c:extLst>
        </c:ser>
        <c:dLbls>
          <c:showLegendKey val="0"/>
          <c:showVal val="0"/>
          <c:showCatName val="0"/>
          <c:showSerName val="0"/>
          <c:showPercent val="0"/>
          <c:showBubbleSize val="0"/>
        </c:dLbls>
        <c:smooth val="0"/>
        <c:axId val="1109692320"/>
        <c:axId val="1109690688"/>
      </c:lineChart>
      <c:catAx>
        <c:axId val="11096923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RUBIK" pitchFamily="2" charset="-79"/>
                <a:ea typeface="+mn-ea"/>
                <a:cs typeface="RUBIK" pitchFamily="2" charset="-79"/>
              </a:defRPr>
            </a:pPr>
            <a:endParaRPr lang="he-IL"/>
          </a:p>
        </c:txPr>
        <c:crossAx val="1109690688"/>
        <c:crosses val="autoZero"/>
        <c:auto val="1"/>
        <c:lblAlgn val="ctr"/>
        <c:lblOffset val="100"/>
        <c:noMultiLvlLbl val="0"/>
      </c:catAx>
      <c:valAx>
        <c:axId val="1109690688"/>
        <c:scaling>
          <c:orientation val="minMax"/>
          <c:min val="0.30000000000000004"/>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RUBIK" pitchFamily="2" charset="-79"/>
                <a:ea typeface="+mn-ea"/>
                <a:cs typeface="RUBIK" pitchFamily="2" charset="-79"/>
              </a:defRPr>
            </a:pPr>
            <a:endParaRPr lang="he-IL"/>
          </a:p>
        </c:txPr>
        <c:crossAx val="1109692320"/>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900" b="0" i="0" u="none" strike="noStrike" kern="1200" baseline="0">
                <a:solidFill>
                  <a:srgbClr val="002060"/>
                </a:solidFill>
                <a:latin typeface="RUBIK" pitchFamily="2" charset="-79"/>
                <a:ea typeface="+mn-ea"/>
                <a:cs typeface="RUBIK" pitchFamily="2" charset="-79"/>
              </a:defRPr>
            </a:pPr>
            <a:endParaRPr lang="he-IL"/>
          </a:p>
        </c:txPr>
      </c:legendEntry>
      <c:legendEntry>
        <c:idx val="1"/>
        <c:delete val="1"/>
      </c:legendEntry>
      <c:legendEntry>
        <c:idx val="2"/>
        <c:delete val="1"/>
      </c:legendEntry>
      <c:legendEntry>
        <c:idx val="3"/>
        <c:txPr>
          <a:bodyPr rot="0" spcFirstLastPara="1" vertOverflow="ellipsis" vert="horz" wrap="square" anchor="ctr" anchorCtr="1"/>
          <a:lstStyle/>
          <a:p>
            <a:pPr>
              <a:defRPr sz="900" b="0" i="0" u="none" strike="noStrike" kern="1200" baseline="0">
                <a:solidFill>
                  <a:schemeClr val="accent6">
                    <a:lumMod val="60000"/>
                    <a:lumOff val="40000"/>
                  </a:schemeClr>
                </a:solidFill>
                <a:latin typeface="RUBIK" pitchFamily="2" charset="-79"/>
                <a:ea typeface="+mn-ea"/>
                <a:cs typeface="RUBIK" pitchFamily="2" charset="-79"/>
              </a:defRPr>
            </a:pPr>
            <a:endParaRPr lang="he-IL"/>
          </a:p>
        </c:txPr>
      </c:legendEntry>
      <c:legendEntry>
        <c:idx val="4"/>
        <c:delete val="1"/>
      </c:legendEntry>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RUBIK" pitchFamily="2" charset="-79"/>
              <a:ea typeface="+mn-ea"/>
              <a:cs typeface="RUBIK" pitchFamily="2" charset="-79"/>
            </a:defRPr>
          </a:pPr>
          <a:endParaRPr lang="he-IL"/>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RUBIK" pitchFamily="2" charset="-79"/>
          <a:cs typeface="RUBIK" pitchFamily="2" charset="-79"/>
        </a:defRPr>
      </a:pPr>
      <a:endParaRPr lang="he-IL"/>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RUBIK" pitchFamily="2" charset="-79"/>
                <a:ea typeface="+mn-ea"/>
                <a:cs typeface="RUBIK" pitchFamily="2" charset="-79"/>
              </a:defRPr>
            </a:pPr>
            <a:r>
              <a:rPr lang="he-IL"/>
              <a:t>שכר ממוצע השכלה מקצועית</a:t>
            </a:r>
            <a:endParaRPr lang="x-none"/>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RUBIK" pitchFamily="2" charset="-79"/>
              <a:ea typeface="+mn-ea"/>
              <a:cs typeface="RUBIK" pitchFamily="2" charset="-79"/>
            </a:defRPr>
          </a:pPr>
          <a:endParaRPr lang="he-IL"/>
        </a:p>
      </c:txPr>
    </c:title>
    <c:autoTitleDeleted val="0"/>
    <c:plotArea>
      <c:layout/>
      <c:lineChart>
        <c:grouping val="standard"/>
        <c:varyColors val="0"/>
        <c:ser>
          <c:idx val="1"/>
          <c:order val="1"/>
          <c:tx>
            <c:strRef>
              <c:f>'שכר ברוטו שכירות 25-39 והשכלה'!$BJ$48</c:f>
              <c:strCache>
                <c:ptCount val="1"/>
                <c:pt idx="0">
                  <c:v>נשים חרדיות</c:v>
                </c:pt>
              </c:strCache>
            </c:strRef>
          </c:tx>
          <c:spPr>
            <a:ln w="28575" cap="rnd">
              <a:solidFill>
                <a:srgbClr val="C00000"/>
              </a:solidFill>
              <a:round/>
            </a:ln>
            <a:effectLst/>
          </c:spPr>
          <c:marker>
            <c:symbol val="none"/>
          </c:marker>
          <c:dLbls>
            <c:dLbl>
              <c:idx val="0"/>
              <c:layout>
                <c:manualLayout>
                  <c:x val="-7.3378159492445846E-2"/>
                  <c:y val="-1.111148376221431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771-48B1-B45F-DFB1DCAB1AD0}"/>
                </c:ext>
              </c:extLst>
            </c:dLbl>
            <c:dLbl>
              <c:idx val="1"/>
              <c:delete val="1"/>
              <c:extLst>
                <c:ext xmlns:c15="http://schemas.microsoft.com/office/drawing/2012/chart" uri="{CE6537A1-D6FC-4f65-9D91-7224C49458BB}"/>
                <c:ext xmlns:c16="http://schemas.microsoft.com/office/drawing/2014/chart" uri="{C3380CC4-5D6E-409C-BE32-E72D297353CC}">
                  <c16:uniqueId val="{00000001-C771-48B1-B45F-DFB1DCAB1AD0}"/>
                </c:ext>
              </c:extLst>
            </c:dLbl>
            <c:dLbl>
              <c:idx val="2"/>
              <c:layout>
                <c:manualLayout>
                  <c:x val="-2.8350652531172259E-2"/>
                  <c:y val="2.963062336590465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771-48B1-B45F-DFB1DCAB1AD0}"/>
                </c:ext>
              </c:extLst>
            </c:dLbl>
            <c:dLbl>
              <c:idx val="3"/>
              <c:layout>
                <c:manualLayout>
                  <c:x val="-3.001833797418239E-2"/>
                  <c:y val="-2.963062336590469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771-48B1-B45F-DFB1DCAB1AD0}"/>
                </c:ext>
              </c:extLst>
            </c:dLbl>
            <c:dLbl>
              <c:idx val="4"/>
              <c:layout>
                <c:manualLayout>
                  <c:x val="-3.5021394303212793E-2"/>
                  <c:y val="2.963062336590465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771-48B1-B45F-DFB1DCAB1AD0}"/>
                </c:ext>
              </c:extLst>
            </c:dLbl>
            <c:spPr>
              <a:noFill/>
              <a:ln>
                <a:noFill/>
              </a:ln>
              <a:effectLst/>
            </c:spPr>
            <c:txPr>
              <a:bodyPr rot="0" spcFirstLastPara="1" vertOverflow="ellipsis" vert="horz" wrap="square" anchor="ctr" anchorCtr="1"/>
              <a:lstStyle/>
              <a:p>
                <a:pPr>
                  <a:defRPr sz="1200" b="0" i="0" u="none" strike="noStrike" kern="1200" baseline="0">
                    <a:solidFill>
                      <a:srgbClr val="C00000"/>
                    </a:solidFill>
                    <a:latin typeface="RUBIK" pitchFamily="2" charset="-79"/>
                    <a:ea typeface="+mn-ea"/>
                    <a:cs typeface="RUBIK" pitchFamily="2" charset="-79"/>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'שכר ברוטו שכירות 25-39 והשכלה'!$BI$49:$BI$54</c:f>
              <c:numCache>
                <c:formatCode>General</c:formatCode>
                <c:ptCount val="6"/>
                <c:pt idx="0">
                  <c:v>2014</c:v>
                </c:pt>
                <c:pt idx="1">
                  <c:v>2015</c:v>
                </c:pt>
                <c:pt idx="2">
                  <c:v>2016</c:v>
                </c:pt>
                <c:pt idx="3">
                  <c:v>2017</c:v>
                </c:pt>
                <c:pt idx="4">
                  <c:v>2018</c:v>
                </c:pt>
                <c:pt idx="5">
                  <c:v>2019</c:v>
                </c:pt>
              </c:numCache>
            </c:numRef>
          </c:cat>
          <c:val>
            <c:numRef>
              <c:f>'שכר ברוטו שכירות 25-39 והשכלה'!$BJ$49:$BJ$54</c:f>
              <c:numCache>
                <c:formatCode>_-* #,##0_-;\-* #,##0_-;_-* "-"??_-;_-@_-</c:formatCode>
                <c:ptCount val="6"/>
                <c:pt idx="0">
                  <c:v>4885.3217790821864</c:v>
                </c:pt>
                <c:pt idx="1">
                  <c:v>5088.2053589866409</c:v>
                </c:pt>
                <c:pt idx="2">
                  <c:v>5776.1584382369747</c:v>
                </c:pt>
                <c:pt idx="3">
                  <c:v>6398.1142486481267</c:v>
                </c:pt>
                <c:pt idx="4">
                  <c:v>5299.946732601662</c:v>
                </c:pt>
                <c:pt idx="5">
                  <c:v>7144.4970149073642</c:v>
                </c:pt>
              </c:numCache>
            </c:numRef>
          </c:val>
          <c:smooth val="0"/>
          <c:extLst>
            <c:ext xmlns:c16="http://schemas.microsoft.com/office/drawing/2014/chart" uri="{C3380CC4-5D6E-409C-BE32-E72D297353CC}">
              <c16:uniqueId val="{00000005-C771-48B1-B45F-DFB1DCAB1AD0}"/>
            </c:ext>
          </c:extLst>
        </c:ser>
        <c:ser>
          <c:idx val="2"/>
          <c:order val="2"/>
          <c:tx>
            <c:strRef>
              <c:f>'שכר ברוטו שכירות 25-39 והשכלה'!$BK$48</c:f>
              <c:strCache>
                <c:ptCount val="1"/>
                <c:pt idx="0">
                  <c:v>נשים לא חרדיות</c:v>
                </c:pt>
              </c:strCache>
            </c:strRef>
          </c:tx>
          <c:spPr>
            <a:ln w="28575" cap="rnd">
              <a:solidFill>
                <a:srgbClr val="002060"/>
              </a:solidFill>
              <a:round/>
            </a:ln>
            <a:effectLst/>
          </c:spPr>
          <c:marker>
            <c:symbol val="none"/>
          </c:marker>
          <c:dLbls>
            <c:dLbl>
              <c:idx val="0"/>
              <c:layout>
                <c:manualLayout>
                  <c:x val="-7.171047404943573E-2"/>
                  <c:y val="-3.3951363731048088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C771-48B1-B45F-DFB1DCAB1AD0}"/>
                </c:ext>
              </c:extLst>
            </c:dLbl>
            <c:dLbl>
              <c:idx val="1"/>
              <c:layout>
                <c:manualLayout>
                  <c:x val="-3.3353708860202655E-2"/>
                  <c:y val="-3.33344512866427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C771-48B1-B45F-DFB1DCAB1AD0}"/>
                </c:ext>
              </c:extLst>
            </c:dLbl>
            <c:dLbl>
              <c:idx val="2"/>
              <c:layout>
                <c:manualLayout>
                  <c:x val="-4.1692136075253385E-2"/>
                  <c:y val="-2.963062336590465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C771-48B1-B45F-DFB1DCAB1AD0}"/>
                </c:ext>
              </c:extLst>
            </c:dLbl>
            <c:dLbl>
              <c:idx val="3"/>
              <c:layout>
                <c:manualLayout>
                  <c:x val="-3.502139430321291E-2"/>
                  <c:y val="-2.592679544516659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C771-48B1-B45F-DFB1DCAB1AD0}"/>
                </c:ext>
              </c:extLst>
            </c:dLbl>
            <c:dLbl>
              <c:idx val="4"/>
              <c:layout>
                <c:manualLayout>
                  <c:x val="-3.1686023417192524E-2"/>
                  <c:y val="-4.814976296959510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C771-48B1-B45F-DFB1DCAB1AD0}"/>
                </c:ext>
              </c:extLst>
            </c:dLbl>
            <c:spPr>
              <a:noFill/>
              <a:ln>
                <a:noFill/>
              </a:ln>
              <a:effectLst/>
            </c:spPr>
            <c:txPr>
              <a:bodyPr rot="0" spcFirstLastPara="1" vertOverflow="ellipsis" vert="horz" wrap="square" anchor="ctr" anchorCtr="1"/>
              <a:lstStyle/>
              <a:p>
                <a:pPr>
                  <a:defRPr sz="1200" b="0" i="0" u="none" strike="noStrike" kern="1200" baseline="0">
                    <a:solidFill>
                      <a:srgbClr val="002060"/>
                    </a:solidFill>
                    <a:latin typeface="RUBIK" pitchFamily="2" charset="-79"/>
                    <a:ea typeface="+mn-ea"/>
                    <a:cs typeface="RUBIK" pitchFamily="2" charset="-79"/>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'שכר ברוטו שכירות 25-39 והשכלה'!$BI$49:$BI$54</c:f>
              <c:numCache>
                <c:formatCode>General</c:formatCode>
                <c:ptCount val="6"/>
                <c:pt idx="0">
                  <c:v>2014</c:v>
                </c:pt>
                <c:pt idx="1">
                  <c:v>2015</c:v>
                </c:pt>
                <c:pt idx="2">
                  <c:v>2016</c:v>
                </c:pt>
                <c:pt idx="3">
                  <c:v>2017</c:v>
                </c:pt>
                <c:pt idx="4">
                  <c:v>2018</c:v>
                </c:pt>
                <c:pt idx="5">
                  <c:v>2019</c:v>
                </c:pt>
              </c:numCache>
            </c:numRef>
          </c:cat>
          <c:val>
            <c:numRef>
              <c:f>'שכר ברוטו שכירות 25-39 והשכלה'!$BK$49:$BK$54</c:f>
              <c:numCache>
                <c:formatCode>_-* #,##0_-;\-* #,##0_-;_-* "-"??_-;_-@_-</c:formatCode>
                <c:ptCount val="6"/>
                <c:pt idx="0">
                  <c:v>7004.5637995962707</c:v>
                </c:pt>
                <c:pt idx="1">
                  <c:v>6383.7753328282952</c:v>
                </c:pt>
                <c:pt idx="2">
                  <c:v>6774.4941170422617</c:v>
                </c:pt>
                <c:pt idx="3">
                  <c:v>8559.093233976233</c:v>
                </c:pt>
                <c:pt idx="4">
                  <c:v>7091.6929787355693</c:v>
                </c:pt>
                <c:pt idx="5">
                  <c:v>8290.4820042495157</c:v>
                </c:pt>
              </c:numCache>
            </c:numRef>
          </c:val>
          <c:smooth val="0"/>
          <c:extLst>
            <c:ext xmlns:c16="http://schemas.microsoft.com/office/drawing/2014/chart" uri="{C3380CC4-5D6E-409C-BE32-E72D297353CC}">
              <c16:uniqueId val="{0000000B-C771-48B1-B45F-DFB1DCAB1AD0}"/>
            </c:ext>
          </c:extLst>
        </c:ser>
        <c:dLbls>
          <c:showLegendKey val="0"/>
          <c:showVal val="0"/>
          <c:showCatName val="0"/>
          <c:showSerName val="0"/>
          <c:showPercent val="0"/>
          <c:showBubbleSize val="0"/>
        </c:dLbls>
        <c:marker val="1"/>
        <c:smooth val="0"/>
        <c:axId val="1109684160"/>
        <c:axId val="1109693952"/>
        <c:extLst>
          <c:ext xmlns:c15="http://schemas.microsoft.com/office/drawing/2012/chart" uri="{02D57815-91ED-43cb-92C2-25804820EDAC}">
            <c15:filteredLineSeries>
              <c15:ser>
                <c:idx val="0"/>
                <c:order val="0"/>
                <c:tx>
                  <c:strRef>
                    <c:extLst>
                      <c:ext uri="{02D57815-91ED-43cb-92C2-25804820EDAC}">
                        <c15:formulaRef>
                          <c15:sqref>'שכר ברוטו שכירות 25-39 והשכלה'!$BI$48</c15:sqref>
                        </c15:formulaRef>
                      </c:ext>
                    </c:extLst>
                    <c:strCache>
                      <c:ptCount val="1"/>
                      <c:pt idx="0">
                        <c:v>שנת הסקר</c:v>
                      </c:pt>
                    </c:strCache>
                  </c:strRef>
                </c:tx>
                <c:spPr>
                  <a:ln w="28575" cap="rnd">
                    <a:solidFill>
                      <a:schemeClr val="accent1"/>
                    </a:solidFill>
                    <a:round/>
                  </a:ln>
                  <a:effectLst/>
                </c:spPr>
                <c:marker>
                  <c:symbol val="none"/>
                </c:marker>
                <c:cat>
                  <c:numRef>
                    <c:extLst>
                      <c:ext uri="{02D57815-91ED-43cb-92C2-25804820EDAC}">
                        <c15:formulaRef>
                          <c15:sqref>'שכר ברוטו שכירות 25-39 והשכלה'!$BI$49:$BI$54</c15:sqref>
                        </c15:formulaRef>
                      </c:ext>
                    </c:extLst>
                    <c:numCache>
                      <c:formatCode>General</c:formatCode>
                      <c:ptCount val="6"/>
                      <c:pt idx="0">
                        <c:v>2014</c:v>
                      </c:pt>
                      <c:pt idx="1">
                        <c:v>2015</c:v>
                      </c:pt>
                      <c:pt idx="2">
                        <c:v>2016</c:v>
                      </c:pt>
                      <c:pt idx="3">
                        <c:v>2017</c:v>
                      </c:pt>
                      <c:pt idx="4">
                        <c:v>2018</c:v>
                      </c:pt>
                      <c:pt idx="5">
                        <c:v>2019</c:v>
                      </c:pt>
                    </c:numCache>
                  </c:numRef>
                </c:cat>
                <c:val>
                  <c:numRef>
                    <c:extLst>
                      <c:ext uri="{02D57815-91ED-43cb-92C2-25804820EDAC}">
                        <c15:formulaRef>
                          <c15:sqref>'שכר ברוטו שכירות 25-39 והשכלה'!$BI$49:$BI$54</c15:sqref>
                        </c15:formulaRef>
                      </c:ext>
                    </c:extLst>
                    <c:numCache>
                      <c:formatCode>General</c:formatCode>
                      <c:ptCount val="6"/>
                      <c:pt idx="0">
                        <c:v>2014</c:v>
                      </c:pt>
                      <c:pt idx="1">
                        <c:v>2015</c:v>
                      </c:pt>
                      <c:pt idx="2">
                        <c:v>2016</c:v>
                      </c:pt>
                      <c:pt idx="3">
                        <c:v>2017</c:v>
                      </c:pt>
                      <c:pt idx="4">
                        <c:v>2018</c:v>
                      </c:pt>
                      <c:pt idx="5">
                        <c:v>2019</c:v>
                      </c:pt>
                    </c:numCache>
                  </c:numRef>
                </c:val>
                <c:smooth val="0"/>
                <c:extLst>
                  <c:ext xmlns:c16="http://schemas.microsoft.com/office/drawing/2014/chart" uri="{C3380CC4-5D6E-409C-BE32-E72D297353CC}">
                    <c16:uniqueId val="{0000000E-C771-48B1-B45F-DFB1DCAB1AD0}"/>
                  </c:ext>
                </c:extLst>
              </c15:ser>
            </c15:filteredLineSeries>
          </c:ext>
        </c:extLst>
      </c:lineChart>
      <c:lineChart>
        <c:grouping val="standard"/>
        <c:varyColors val="0"/>
        <c:ser>
          <c:idx val="3"/>
          <c:order val="3"/>
          <c:tx>
            <c:strRef>
              <c:f>'שכר ברוטו שכירות 25-39 והשכלה'!$BL$48</c:f>
              <c:strCache>
                <c:ptCount val="1"/>
                <c:pt idx="0">
                  <c:v>פער</c:v>
                </c:pt>
              </c:strCache>
            </c:strRef>
          </c:tx>
          <c:spPr>
            <a:ln w="25400" cap="rnd">
              <a:noFill/>
              <a:round/>
            </a:ln>
            <a:effectLst/>
          </c:spPr>
          <c:marker>
            <c:symbol val="circle"/>
            <c:size val="5"/>
            <c:spPr>
              <a:solidFill>
                <a:schemeClr val="tx1"/>
              </a:solidFill>
              <a:ln w="9525">
                <a:solidFill>
                  <a:schemeClr val="accent4"/>
                </a:solidFill>
              </a:ln>
              <a:effectLst/>
            </c:spPr>
          </c:marker>
          <c:dLbls>
            <c:dLbl>
              <c:idx val="3"/>
              <c:layout>
                <c:manualLayout>
                  <c:x val="-3.001833797418239E-2"/>
                  <c:y val="3.333445128664274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C771-48B1-B45F-DFB1DCAB1AD0}"/>
                </c:ext>
              </c:extLst>
            </c:dLbl>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RUBIK" pitchFamily="2" charset="-79"/>
                    <a:ea typeface="+mn-ea"/>
                    <a:cs typeface="RUBIK" pitchFamily="2" charset="-79"/>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'שכר ברוטו שכירות 25-39 והשכלה'!$BL$49:$BL$54</c:f>
              <c:numCache>
                <c:formatCode>0%</c:formatCode>
                <c:ptCount val="6"/>
                <c:pt idx="0">
                  <c:v>0.4337978369384361</c:v>
                </c:pt>
                <c:pt idx="1">
                  <c:v>0.25462218649517676</c:v>
                </c:pt>
                <c:pt idx="2">
                  <c:v>0.1728373086507653</c:v>
                </c:pt>
                <c:pt idx="3">
                  <c:v>0.33775248477075959</c:v>
                </c:pt>
                <c:pt idx="4">
                  <c:v>0.33806872720291792</c:v>
                </c:pt>
                <c:pt idx="5">
                  <c:v>0.1604010732947323</c:v>
                </c:pt>
              </c:numCache>
            </c:numRef>
          </c:val>
          <c:smooth val="0"/>
          <c:extLst>
            <c:ext xmlns:c16="http://schemas.microsoft.com/office/drawing/2014/chart" uri="{C3380CC4-5D6E-409C-BE32-E72D297353CC}">
              <c16:uniqueId val="{0000000D-C771-48B1-B45F-DFB1DCAB1AD0}"/>
            </c:ext>
          </c:extLst>
        </c:ser>
        <c:dLbls>
          <c:showLegendKey val="0"/>
          <c:showVal val="0"/>
          <c:showCatName val="0"/>
          <c:showSerName val="0"/>
          <c:showPercent val="0"/>
          <c:showBubbleSize val="0"/>
        </c:dLbls>
        <c:marker val="1"/>
        <c:smooth val="0"/>
        <c:axId val="1109686880"/>
        <c:axId val="1109689600"/>
      </c:lineChart>
      <c:catAx>
        <c:axId val="11096841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RUBIK" pitchFamily="2" charset="-79"/>
                <a:ea typeface="+mn-ea"/>
                <a:cs typeface="RUBIK" pitchFamily="2" charset="-79"/>
              </a:defRPr>
            </a:pPr>
            <a:endParaRPr lang="he-IL"/>
          </a:p>
        </c:txPr>
        <c:crossAx val="1109693952"/>
        <c:crosses val="autoZero"/>
        <c:auto val="1"/>
        <c:lblAlgn val="ctr"/>
        <c:lblOffset val="100"/>
        <c:noMultiLvlLbl val="0"/>
      </c:catAx>
      <c:valAx>
        <c:axId val="1109693952"/>
        <c:scaling>
          <c:orientation val="minMax"/>
        </c:scaling>
        <c:delete val="0"/>
        <c:axPos val="l"/>
        <c:majorGridlines>
          <c:spPr>
            <a:ln w="9525" cap="flat" cmpd="sng" algn="ctr">
              <a:solidFill>
                <a:schemeClr val="tx1">
                  <a:lumMod val="15000"/>
                  <a:lumOff val="85000"/>
                </a:schemeClr>
              </a:solidFill>
              <a:round/>
            </a:ln>
            <a:effectLst/>
          </c:spPr>
        </c:majorGridlines>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RUBIK" pitchFamily="2" charset="-79"/>
                <a:ea typeface="+mn-ea"/>
                <a:cs typeface="RUBIK" pitchFamily="2" charset="-79"/>
              </a:defRPr>
            </a:pPr>
            <a:endParaRPr lang="he-IL"/>
          </a:p>
        </c:txPr>
        <c:crossAx val="1109684160"/>
        <c:crosses val="autoZero"/>
        <c:crossBetween val="between"/>
      </c:valAx>
      <c:valAx>
        <c:axId val="1109689600"/>
        <c:scaling>
          <c:orientation val="minMax"/>
        </c:scaling>
        <c:delete val="0"/>
        <c:axPos val="r"/>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RUBIK" pitchFamily="2" charset="-79"/>
                <a:ea typeface="+mn-ea"/>
                <a:cs typeface="RUBIK" pitchFamily="2" charset="-79"/>
              </a:defRPr>
            </a:pPr>
            <a:endParaRPr lang="he-IL"/>
          </a:p>
        </c:txPr>
        <c:crossAx val="1109686880"/>
        <c:crosses val="max"/>
        <c:crossBetween val="between"/>
      </c:valAx>
      <c:catAx>
        <c:axId val="1109686880"/>
        <c:scaling>
          <c:orientation val="minMax"/>
        </c:scaling>
        <c:delete val="1"/>
        <c:axPos val="b"/>
        <c:numFmt formatCode="General" sourceLinked="1"/>
        <c:majorTickMark val="none"/>
        <c:minorTickMark val="none"/>
        <c:tickLblPos val="nextTo"/>
        <c:crossAx val="1109689600"/>
        <c:crosses val="autoZero"/>
        <c:auto val="1"/>
        <c:lblAlgn val="ctr"/>
        <c:lblOffset val="100"/>
        <c:noMultiLvlLbl val="0"/>
      </c:catAx>
      <c:spPr>
        <a:noFill/>
        <a:ln>
          <a:noFill/>
        </a:ln>
        <a:effectLst/>
      </c:spPr>
    </c:plotArea>
    <c:legend>
      <c:legendPos val="b"/>
      <c:legendEntry>
        <c:idx val="2"/>
        <c:txPr>
          <a:bodyPr rot="0" spcFirstLastPara="1" vertOverflow="ellipsis" vert="horz" wrap="square" anchor="ctr" anchorCtr="1"/>
          <a:lstStyle/>
          <a:p>
            <a:pPr>
              <a:defRPr sz="1200" b="0" i="0" u="none" strike="noStrike" kern="1200" baseline="0">
                <a:solidFill>
                  <a:schemeClr val="tx1">
                    <a:lumMod val="65000"/>
                    <a:lumOff val="35000"/>
                  </a:schemeClr>
                </a:solidFill>
                <a:latin typeface="RUBIK" pitchFamily="2" charset="-79"/>
                <a:ea typeface="+mn-ea"/>
                <a:cs typeface="RUBIK" pitchFamily="2" charset="-79"/>
              </a:defRPr>
            </a:pPr>
            <a:endParaRPr lang="he-IL"/>
          </a:p>
        </c:txPr>
      </c:legendEntry>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RUBIK" pitchFamily="2" charset="-79"/>
              <a:ea typeface="+mn-ea"/>
              <a:cs typeface="RUBIK" pitchFamily="2" charset="-79"/>
            </a:defRPr>
          </a:pPr>
          <a:endParaRPr lang="he-IL"/>
        </a:p>
      </c:txPr>
    </c:legend>
    <c:plotVisOnly val="1"/>
    <c:dispBlanksAs val="gap"/>
    <c:showDLblsOverMax val="0"/>
  </c:chart>
  <c:spPr>
    <a:noFill/>
    <a:ln>
      <a:noFill/>
    </a:ln>
    <a:effectLst/>
  </c:spPr>
  <c:txPr>
    <a:bodyPr/>
    <a:lstStyle/>
    <a:p>
      <a:pPr>
        <a:defRPr>
          <a:latin typeface="RUBIK" pitchFamily="2" charset="-79"/>
          <a:cs typeface="RUBIK" pitchFamily="2" charset="-79"/>
        </a:defRPr>
      </a:pPr>
      <a:endParaRPr lang="he-IL"/>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r>
              <a:rPr lang="he-IL" dirty="0"/>
              <a:t>שכר עבודה ברוטו, נשים בגילי 25-39, 2019</a:t>
            </a:r>
          </a:p>
        </c:rich>
      </c:tx>
      <c:overlay val="0"/>
      <c:spPr>
        <a:noFill/>
        <a:ln>
          <a:noFill/>
        </a:ln>
        <a:effectLst/>
      </c:spPr>
      <c:txPr>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endParaRPr lang="he-IL"/>
        </a:p>
      </c:txPr>
    </c:title>
    <c:autoTitleDeleted val="0"/>
    <c:plotArea>
      <c:layout/>
      <c:barChart>
        <c:barDir val="col"/>
        <c:grouping val="clustered"/>
        <c:varyColors val="0"/>
        <c:ser>
          <c:idx val="0"/>
          <c:order val="0"/>
          <c:tx>
            <c:strRef>
              <c:f>'education groups ללא חלוקת גיל'!$F$134:$F$135</c:f>
              <c:strCache>
                <c:ptCount val="2"/>
                <c:pt idx="0">
                  <c:v>שכר עבודה ברוטו</c:v>
                </c:pt>
                <c:pt idx="1">
                  <c:v>חרדיות</c:v>
                </c:pt>
              </c:strCache>
            </c:strRef>
          </c:tx>
          <c:spPr>
            <a:solidFill>
              <a:srgbClr val="C00000"/>
            </a:solidFill>
            <a:ln>
              <a:solidFill>
                <a:srgbClr val="C00000"/>
              </a:solid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rgbClr val="C00000"/>
                    </a:solidFill>
                    <a:latin typeface="+mn-lt"/>
                    <a:ea typeface="+mn-ea"/>
                    <a:cs typeface="+mn-cs"/>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'education groups ללא חלוקת גיל'!$D$136:$E$137</c:f>
              <c:strCache>
                <c:ptCount val="2"/>
                <c:pt idx="0">
                  <c:v>י"ג/י"ד</c:v>
                </c:pt>
                <c:pt idx="1">
                  <c:v>מה"ט</c:v>
                </c:pt>
              </c:strCache>
            </c:strRef>
          </c:cat>
          <c:val>
            <c:numRef>
              <c:f>'education groups ללא חלוקת גיל'!$F$136:$F$137</c:f>
              <c:numCache>
                <c:formatCode>_(* #,##0_);_(* \(#,##0\);_(* "-"??_);_(@_)</c:formatCode>
                <c:ptCount val="2"/>
                <c:pt idx="0">
                  <c:v>9972.1657041807994</c:v>
                </c:pt>
                <c:pt idx="1">
                  <c:v>12262.945007812024</c:v>
                </c:pt>
              </c:numCache>
            </c:numRef>
          </c:val>
          <c:extLst>
            <c:ext xmlns:c16="http://schemas.microsoft.com/office/drawing/2014/chart" uri="{C3380CC4-5D6E-409C-BE32-E72D297353CC}">
              <c16:uniqueId val="{00000000-E45D-4ECD-949C-6D1F3FBE6FF9}"/>
            </c:ext>
          </c:extLst>
        </c:ser>
        <c:ser>
          <c:idx val="1"/>
          <c:order val="1"/>
          <c:tx>
            <c:strRef>
              <c:f>'education groups ללא חלוקת גיל'!$G$134:$G$135</c:f>
              <c:strCache>
                <c:ptCount val="2"/>
                <c:pt idx="0">
                  <c:v>שכר עבודה ברוטו</c:v>
                </c:pt>
                <c:pt idx="1">
                  <c:v>לא חרדיות</c:v>
                </c:pt>
              </c:strCache>
            </c:strRef>
          </c:tx>
          <c:spPr>
            <a:solidFill>
              <a:srgbClr val="002060"/>
            </a:solidFill>
            <a:ln>
              <a:solidFill>
                <a:srgbClr val="002060"/>
              </a:solid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rgbClr val="002060"/>
                    </a:solidFill>
                    <a:latin typeface="+mn-lt"/>
                    <a:ea typeface="+mn-ea"/>
                    <a:cs typeface="+mn-cs"/>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'education groups ללא חלוקת גיל'!$D$136:$E$137</c:f>
              <c:strCache>
                <c:ptCount val="2"/>
                <c:pt idx="0">
                  <c:v>י"ג/י"ד</c:v>
                </c:pt>
                <c:pt idx="1">
                  <c:v>מה"ט</c:v>
                </c:pt>
              </c:strCache>
            </c:strRef>
          </c:cat>
          <c:val>
            <c:numRef>
              <c:f>'education groups ללא חלוקת גיל'!$G$136:$G$137</c:f>
              <c:numCache>
                <c:formatCode>_(* #,##0_);_(* \(#,##0\);_(* "-"??_);_(@_)</c:formatCode>
                <c:ptCount val="2"/>
                <c:pt idx="0">
                  <c:v>8185.6125926362383</c:v>
                </c:pt>
                <c:pt idx="1">
                  <c:v>8977.6457393238416</c:v>
                </c:pt>
              </c:numCache>
            </c:numRef>
          </c:val>
          <c:extLst>
            <c:ext xmlns:c16="http://schemas.microsoft.com/office/drawing/2014/chart" uri="{C3380CC4-5D6E-409C-BE32-E72D297353CC}">
              <c16:uniqueId val="{00000001-E45D-4ECD-949C-6D1F3FBE6FF9}"/>
            </c:ext>
          </c:extLst>
        </c:ser>
        <c:dLbls>
          <c:showLegendKey val="0"/>
          <c:showVal val="0"/>
          <c:showCatName val="0"/>
          <c:showSerName val="0"/>
          <c:showPercent val="0"/>
          <c:showBubbleSize val="0"/>
        </c:dLbls>
        <c:gapWidth val="219"/>
        <c:overlap val="-27"/>
        <c:axId val="1109686336"/>
        <c:axId val="1109691232"/>
      </c:barChart>
      <c:catAx>
        <c:axId val="11096863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he-IL"/>
          </a:p>
        </c:txPr>
        <c:crossAx val="1109691232"/>
        <c:crosses val="autoZero"/>
        <c:auto val="1"/>
        <c:lblAlgn val="ctr"/>
        <c:lblOffset val="100"/>
        <c:noMultiLvlLbl val="0"/>
      </c:catAx>
      <c:valAx>
        <c:axId val="1109691232"/>
        <c:scaling>
          <c:orientation val="minMax"/>
        </c:scaling>
        <c:delete val="1"/>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crossAx val="1109686336"/>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200" b="0" i="0" u="none" strike="noStrike" kern="1200" baseline="0">
                <a:solidFill>
                  <a:srgbClr val="C00000"/>
                </a:solidFill>
                <a:latin typeface="+mn-lt"/>
                <a:ea typeface="+mn-ea"/>
                <a:cs typeface="+mn-cs"/>
              </a:defRPr>
            </a:pPr>
            <a:endParaRPr lang="he-IL"/>
          </a:p>
        </c:txPr>
      </c:legendEntry>
      <c:legendEntry>
        <c:idx val="1"/>
        <c:txPr>
          <a:bodyPr rot="0" spcFirstLastPara="1" vertOverflow="ellipsis" vert="horz" wrap="square" anchor="ctr" anchorCtr="1"/>
          <a:lstStyle/>
          <a:p>
            <a:pPr>
              <a:defRPr sz="1200" b="0" i="0" u="none" strike="noStrike" kern="1200" baseline="0">
                <a:solidFill>
                  <a:srgbClr val="002060"/>
                </a:solidFill>
                <a:latin typeface="+mn-lt"/>
                <a:ea typeface="+mn-ea"/>
                <a:cs typeface="+mn-cs"/>
              </a:defRPr>
            </a:pPr>
            <a:endParaRPr lang="he-IL"/>
          </a:p>
        </c:txPr>
      </c:legendEntry>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he-IL"/>
        </a:p>
      </c:txPr>
    </c:legend>
    <c:plotVisOnly val="1"/>
    <c:dispBlanksAs val="gap"/>
    <c:showDLblsOverMax val="0"/>
  </c:chart>
  <c:spPr>
    <a:noFill/>
    <a:ln>
      <a:noFill/>
    </a:ln>
    <a:effectLst/>
  </c:spPr>
  <c:txPr>
    <a:bodyPr/>
    <a:lstStyle/>
    <a:p>
      <a:pPr>
        <a:defRPr sz="1200"/>
      </a:pPr>
      <a:endParaRPr lang="he-IL"/>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[גרפים לשולחן עגול  6.10..xlsx]תעסוקה לפי השכלה !PivotTable2</c:name>
    <c:fmtId val="-1"/>
  </c:pivotSource>
  <c:chart>
    <c:autoTitleDeleted val="0"/>
    <c:pivotFmts>
      <c:pivotFmt>
        <c:idx val="0"/>
        <c:spPr>
          <a:solidFill>
            <a:schemeClr val="accent1"/>
          </a:solidFill>
          <a:ln>
            <a:no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w="28575" cap="rnd">
            <a:solidFill>
              <a:schemeClr val="accent1"/>
            </a:solidFill>
            <a:round/>
          </a:ln>
          <a:effectLst/>
        </c:spPr>
        <c:marker>
          <c:symbol val="none"/>
        </c:marker>
      </c:pivotFmt>
      <c:pivotFmt>
        <c:idx val="2"/>
        <c:spPr>
          <a:solidFill>
            <a:schemeClr val="accent1"/>
          </a:solidFill>
          <a:ln w="28575" cap="rnd">
            <a:solidFill>
              <a:schemeClr val="accent1"/>
            </a:solidFill>
            <a:round/>
          </a:ln>
          <a:effectLst/>
        </c:spPr>
        <c:marker>
          <c:symbol val="none"/>
        </c:marker>
      </c:pivotFmt>
      <c:pivotFmt>
        <c:idx val="3"/>
        <c:spPr>
          <a:solidFill>
            <a:schemeClr val="accent1"/>
          </a:solidFill>
          <a:ln w="28575" cap="rnd">
            <a:solidFill>
              <a:schemeClr val="accent1"/>
            </a:solidFill>
            <a:round/>
          </a:ln>
          <a:effectLst/>
        </c:spPr>
        <c:marker>
          <c:symbol val="none"/>
        </c:marker>
      </c:pivotFmt>
      <c:pivotFmt>
        <c:idx val="4"/>
        <c:spPr>
          <a:solidFill>
            <a:schemeClr val="accent1"/>
          </a:solidFill>
          <a:ln w="28575" cap="rnd">
            <a:solidFill>
              <a:schemeClr val="accent1"/>
            </a:solidFill>
            <a:round/>
          </a:ln>
          <a:effectLst/>
        </c:spPr>
        <c:marker>
          <c:symbol val="none"/>
        </c:marker>
      </c:pivotFmt>
      <c:pivotFmt>
        <c:idx val="5"/>
        <c:spPr>
          <a:solidFill>
            <a:schemeClr val="accent1"/>
          </a:solidFill>
          <a:ln w="28575" cap="rnd">
            <a:solidFill>
              <a:schemeClr val="accent1"/>
            </a:solidFill>
            <a:round/>
          </a:ln>
          <a:effectLst/>
        </c:spPr>
        <c:marker>
          <c:symbol val="none"/>
        </c:marker>
      </c:pivotFmt>
      <c:pivotFmt>
        <c:idx val="6"/>
        <c:spPr>
          <a:solidFill>
            <a:schemeClr val="accent1"/>
          </a:solidFill>
          <a:ln w="28575" cap="rnd">
            <a:solidFill>
              <a:schemeClr val="accent1"/>
            </a:solidFill>
            <a:round/>
          </a:ln>
          <a:effectLst/>
        </c:spPr>
        <c:marker>
          <c:symbol val="none"/>
        </c:marker>
      </c:pivotFmt>
      <c:pivotFmt>
        <c:idx val="7"/>
        <c:spPr>
          <a:solidFill>
            <a:schemeClr val="accent1"/>
          </a:solidFill>
          <a:ln w="28575" cap="rnd">
            <a:solidFill>
              <a:schemeClr val="accent1"/>
            </a:solidFill>
            <a:round/>
          </a:ln>
          <a:effectLst/>
        </c:spPr>
        <c:marker>
          <c:symbol val="none"/>
        </c:marker>
      </c:pivotFmt>
      <c:pivotFmt>
        <c:idx val="8"/>
        <c:spPr>
          <a:solidFill>
            <a:schemeClr val="accent1"/>
          </a:solidFill>
          <a:ln w="28575" cap="rnd">
            <a:solidFill>
              <a:schemeClr val="accent1"/>
            </a:solidFill>
            <a:round/>
          </a:ln>
          <a:effectLst/>
        </c:spPr>
        <c:marker>
          <c:symbol val="none"/>
        </c:marker>
      </c:pivotFmt>
      <c:pivotFmt>
        <c:idx val="9"/>
        <c:spPr>
          <a:solidFill>
            <a:schemeClr val="accent1"/>
          </a:solidFill>
          <a:ln w="28575" cap="rnd">
            <a:solidFill>
              <a:schemeClr val="accent1"/>
            </a:solidFill>
            <a:round/>
          </a:ln>
          <a:effectLst/>
        </c:spPr>
        <c:marker>
          <c:symbol val="none"/>
        </c:marker>
      </c:pivotFmt>
      <c:pivotFmt>
        <c:idx val="10"/>
        <c:spPr>
          <a:solidFill>
            <a:schemeClr val="accent1"/>
          </a:solidFill>
          <a:ln w="28575" cap="rnd">
            <a:solidFill>
              <a:schemeClr val="accent1"/>
            </a:solidFill>
            <a:round/>
          </a:ln>
          <a:effectLst/>
        </c:spPr>
        <c:marker>
          <c:symbol val="none"/>
        </c:marker>
      </c:pivotFmt>
      <c:pivotFmt>
        <c:idx val="11"/>
        <c:spPr>
          <a:solidFill>
            <a:schemeClr val="accent1"/>
          </a:solidFill>
          <a:ln w="28575" cap="rnd">
            <a:solidFill>
              <a:schemeClr val="accent1"/>
            </a:solidFill>
            <a:round/>
          </a:ln>
          <a:effectLst/>
        </c:spPr>
        <c:marker>
          <c:symbol val="none"/>
        </c:marker>
      </c:pivotFmt>
      <c:pivotFmt>
        <c:idx val="12"/>
        <c:spPr>
          <a:solidFill>
            <a:schemeClr val="accent1"/>
          </a:solidFill>
          <a:ln w="28575" cap="rnd">
            <a:solidFill>
              <a:schemeClr val="accent1"/>
            </a:solidFill>
            <a:round/>
          </a:ln>
          <a:effectLst/>
        </c:spPr>
        <c:marker>
          <c:symbol val="none"/>
        </c:marker>
      </c:pivotFmt>
      <c:pivotFmt>
        <c:idx val="13"/>
        <c:spPr>
          <a:solidFill>
            <a:schemeClr val="accent1"/>
          </a:solidFill>
          <a:ln w="28575" cap="rnd">
            <a:solidFill>
              <a:schemeClr val="accent1"/>
            </a:solidFill>
            <a:round/>
          </a:ln>
          <a:effectLst/>
        </c:spPr>
        <c:marker>
          <c:symbol val="none"/>
        </c:marker>
      </c:pivotFmt>
      <c:pivotFmt>
        <c:idx val="14"/>
        <c:spPr>
          <a:solidFill>
            <a:schemeClr val="accent1"/>
          </a:solidFill>
          <a:ln w="28575" cap="rnd">
            <a:solidFill>
              <a:schemeClr val="accent1"/>
            </a:solidFill>
            <a:round/>
          </a:ln>
          <a:effectLst/>
        </c:spPr>
        <c:marker>
          <c:symbol val="none"/>
        </c:marker>
      </c:pivotFmt>
      <c:pivotFmt>
        <c:idx val="15"/>
        <c:spPr>
          <a:solidFill>
            <a:schemeClr val="accent1"/>
          </a:solidFill>
          <a:ln w="28575" cap="rnd">
            <a:solidFill>
              <a:schemeClr val="accent1"/>
            </a:solidFill>
            <a:round/>
          </a:ln>
          <a:effectLst/>
        </c:spPr>
        <c:marker>
          <c:symbol val="none"/>
        </c:marker>
      </c:pivotFmt>
    </c:pivotFmts>
    <c:plotArea>
      <c:layout/>
      <c:lineChart>
        <c:grouping val="standard"/>
        <c:varyColors val="0"/>
        <c:ser>
          <c:idx val="0"/>
          <c:order val="0"/>
          <c:tx>
            <c:strRef>
              <c:f>'תעסוקה לפי השכלה '!$J$2:$J$3</c:f>
              <c:strCache>
                <c:ptCount val="1"/>
                <c:pt idx="0">
                  <c:v>תואר ראשון</c:v>
                </c:pt>
              </c:strCache>
            </c:strRef>
          </c:tx>
          <c:spPr>
            <a:ln w="28575" cap="rnd">
              <a:solidFill>
                <a:srgbClr val="0070C0"/>
              </a:solidFill>
              <a:round/>
            </a:ln>
            <a:effectLst/>
          </c:spPr>
          <c:marker>
            <c:symbol val="none"/>
          </c:marker>
          <c:dLbls>
            <c:dLbl>
              <c:idx val="0"/>
              <c:layout>
                <c:manualLayout>
                  <c:x val="-3.7123817909516001E-2"/>
                  <c:y val="-1.644296466393946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C54-497A-97ED-4865DA944481}"/>
                </c:ext>
              </c:extLst>
            </c:dLbl>
            <c:dLbl>
              <c:idx val="1"/>
              <c:delete val="1"/>
              <c:extLst>
                <c:ext xmlns:c15="http://schemas.microsoft.com/office/drawing/2012/chart" uri="{CE6537A1-D6FC-4f65-9D91-7224C49458BB}"/>
                <c:ext xmlns:c16="http://schemas.microsoft.com/office/drawing/2014/chart" uri="{C3380CC4-5D6E-409C-BE32-E72D297353CC}">
                  <c16:uniqueId val="{00000001-0C54-497A-97ED-4865DA944481}"/>
                </c:ext>
              </c:extLst>
            </c:dLbl>
            <c:dLbl>
              <c:idx val="2"/>
              <c:delete val="1"/>
              <c:extLst>
                <c:ext xmlns:c15="http://schemas.microsoft.com/office/drawing/2012/chart" uri="{CE6537A1-D6FC-4f65-9D91-7224C49458BB}"/>
                <c:ext xmlns:c16="http://schemas.microsoft.com/office/drawing/2014/chart" uri="{C3380CC4-5D6E-409C-BE32-E72D297353CC}">
                  <c16:uniqueId val="{00000002-0C54-497A-97ED-4865DA944481}"/>
                </c:ext>
              </c:extLst>
            </c:dLbl>
            <c:dLbl>
              <c:idx val="3"/>
              <c:delete val="1"/>
              <c:extLst>
                <c:ext xmlns:c15="http://schemas.microsoft.com/office/drawing/2012/chart" uri="{CE6537A1-D6FC-4f65-9D91-7224C49458BB}"/>
                <c:ext xmlns:c16="http://schemas.microsoft.com/office/drawing/2014/chart" uri="{C3380CC4-5D6E-409C-BE32-E72D297353CC}">
                  <c16:uniqueId val="{00000003-0C54-497A-97ED-4865DA944481}"/>
                </c:ext>
              </c:extLst>
            </c:dLbl>
            <c:dLbl>
              <c:idx val="4"/>
              <c:layout>
                <c:manualLayout>
                  <c:x val="-2.421118559316255E-2"/>
                  <c:y val="-2.959733639509103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C54-497A-97ED-4865DA944481}"/>
                </c:ext>
              </c:extLst>
            </c:dLbl>
            <c:dLbl>
              <c:idx val="5"/>
              <c:layout>
                <c:manualLayout>
                  <c:x val="-2.9053422711795132E-2"/>
                  <c:y val="2.302015052951525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C54-497A-97ED-4865DA944481}"/>
                </c:ext>
              </c:extLst>
            </c:dLbl>
            <c:dLbl>
              <c:idx val="6"/>
              <c:delete val="1"/>
              <c:extLst>
                <c:ext xmlns:c15="http://schemas.microsoft.com/office/drawing/2012/chart" uri="{CE6537A1-D6FC-4f65-9D91-7224C49458BB}"/>
                <c:ext xmlns:c16="http://schemas.microsoft.com/office/drawing/2014/chart" uri="{C3380CC4-5D6E-409C-BE32-E72D297353CC}">
                  <c16:uniqueId val="{00000006-0C54-497A-97ED-4865DA944481}"/>
                </c:ext>
              </c:extLst>
            </c:dLbl>
            <c:dLbl>
              <c:idx val="7"/>
              <c:delete val="1"/>
              <c:extLst>
                <c:ext xmlns:c15="http://schemas.microsoft.com/office/drawing/2012/chart" uri="{CE6537A1-D6FC-4f65-9D91-7224C49458BB}"/>
                <c:ext xmlns:c16="http://schemas.microsoft.com/office/drawing/2014/chart" uri="{C3380CC4-5D6E-409C-BE32-E72D297353CC}">
                  <c16:uniqueId val="{00000007-0C54-497A-97ED-4865DA944481}"/>
                </c:ext>
              </c:extLst>
            </c:dLbl>
            <c:dLbl>
              <c:idx val="8"/>
              <c:delete val="1"/>
              <c:extLst>
                <c:ext xmlns:c15="http://schemas.microsoft.com/office/drawing/2012/chart" uri="{CE6537A1-D6FC-4f65-9D91-7224C49458BB}"/>
                <c:ext xmlns:c16="http://schemas.microsoft.com/office/drawing/2014/chart" uri="{C3380CC4-5D6E-409C-BE32-E72D297353CC}">
                  <c16:uniqueId val="{00000008-0C54-497A-97ED-4865DA944481}"/>
                </c:ext>
              </c:extLst>
            </c:dLbl>
            <c:dLbl>
              <c:idx val="9"/>
              <c:delete val="1"/>
              <c:extLst>
                <c:ext xmlns:c15="http://schemas.microsoft.com/office/drawing/2012/chart" uri="{CE6537A1-D6FC-4f65-9D91-7224C49458BB}"/>
                <c:ext xmlns:c16="http://schemas.microsoft.com/office/drawing/2014/chart" uri="{C3380CC4-5D6E-409C-BE32-E72D297353CC}">
                  <c16:uniqueId val="{00000009-0C54-497A-97ED-4865DA944481}"/>
                </c:ext>
              </c:extLst>
            </c:dLbl>
            <c:dLbl>
              <c:idx val="10"/>
              <c:layout>
                <c:manualLayout>
                  <c:x val="-1.6140790395441858E-2"/>
                  <c:y val="-2.63087434623031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0C54-497A-97ED-4865DA944481}"/>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0070C0"/>
                    </a:solidFill>
                    <a:latin typeface="RUBIK" pitchFamily="2" charset="-79"/>
                    <a:ea typeface="+mn-ea"/>
                    <a:cs typeface="RUBIK" pitchFamily="2" charset="-79"/>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'תעסוקה לפי השכלה '!$I$4:$I$15</c:f>
              <c:strCache>
                <c:ptCount val="11"/>
                <c:pt idx="0">
                  <c:v>2012</c:v>
                </c:pt>
                <c:pt idx="1">
                  <c:v>2013</c:v>
                </c:pt>
                <c:pt idx="2">
                  <c:v>2014</c:v>
                </c:pt>
                <c:pt idx="3">
                  <c:v>2015</c:v>
                </c:pt>
                <c:pt idx="4">
                  <c:v>2016</c:v>
                </c:pt>
                <c:pt idx="5">
                  <c:v>2017</c:v>
                </c:pt>
                <c:pt idx="6">
                  <c:v>2018</c:v>
                </c:pt>
                <c:pt idx="7">
                  <c:v>2019</c:v>
                </c:pt>
                <c:pt idx="8">
                  <c:v>2020</c:v>
                </c:pt>
                <c:pt idx="9">
                  <c:v>2021</c:v>
                </c:pt>
                <c:pt idx="10">
                  <c:v>2022H1</c:v>
                </c:pt>
              </c:strCache>
            </c:strRef>
          </c:cat>
          <c:val>
            <c:numRef>
              <c:f>'תעסוקה לפי השכלה '!$J$4:$J$15</c:f>
              <c:numCache>
                <c:formatCode>0%</c:formatCode>
                <c:ptCount val="11"/>
                <c:pt idx="0">
                  <c:v>0.82019990682601929</c:v>
                </c:pt>
                <c:pt idx="1">
                  <c:v>0.83700120449066162</c:v>
                </c:pt>
                <c:pt idx="2">
                  <c:v>0.87986797094345093</c:v>
                </c:pt>
                <c:pt idx="3">
                  <c:v>0.87522017955780029</c:v>
                </c:pt>
                <c:pt idx="4">
                  <c:v>0.89384162425994873</c:v>
                </c:pt>
                <c:pt idx="5">
                  <c:v>0.85548710823059082</c:v>
                </c:pt>
                <c:pt idx="6">
                  <c:v>0.88573849201202393</c:v>
                </c:pt>
                <c:pt idx="7">
                  <c:v>0.88637912273406982</c:v>
                </c:pt>
                <c:pt idx="8">
                  <c:v>0.82805675268173218</c:v>
                </c:pt>
                <c:pt idx="9">
                  <c:v>0.86215060949325562</c:v>
                </c:pt>
                <c:pt idx="10">
                  <c:v>0.89873683452606201</c:v>
                </c:pt>
              </c:numCache>
            </c:numRef>
          </c:val>
          <c:smooth val="0"/>
          <c:extLst>
            <c:ext xmlns:c16="http://schemas.microsoft.com/office/drawing/2014/chart" uri="{C3380CC4-5D6E-409C-BE32-E72D297353CC}">
              <c16:uniqueId val="{00000000-D91E-4DED-BA0B-64B7C7520AAD}"/>
            </c:ext>
          </c:extLst>
        </c:ser>
        <c:ser>
          <c:idx val="1"/>
          <c:order val="1"/>
          <c:tx>
            <c:strRef>
              <c:f>'תעסוקה לפי השכלה '!$K$2:$K$3</c:f>
              <c:strCache>
                <c:ptCount val="1"/>
                <c:pt idx="0">
                  <c:v>תואר שני ומעלה</c:v>
                </c:pt>
              </c:strCache>
            </c:strRef>
          </c:tx>
          <c:spPr>
            <a:ln w="28575" cap="rnd">
              <a:solidFill>
                <a:srgbClr val="7030A0"/>
              </a:solidFill>
              <a:round/>
            </a:ln>
            <a:effectLst/>
          </c:spPr>
          <c:marker>
            <c:symbol val="none"/>
          </c:marker>
          <c:dLbls>
            <c:dLbl>
              <c:idx val="2"/>
              <c:layout>
                <c:manualLayout>
                  <c:x val="-1.7754869434985911E-2"/>
                  <c:y val="2.90218430992325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C95-4A9E-A367-8230054ACB80}"/>
                </c:ext>
              </c:extLst>
            </c:dLbl>
            <c:dLbl>
              <c:idx val="3"/>
              <c:delete val="1"/>
              <c:extLst>
                <c:ext xmlns:c15="http://schemas.microsoft.com/office/drawing/2012/chart" uri="{CE6537A1-D6FC-4f65-9D91-7224C49458BB}"/>
                <c:ext xmlns:c16="http://schemas.microsoft.com/office/drawing/2014/chart" uri="{C3380CC4-5D6E-409C-BE32-E72D297353CC}">
                  <c16:uniqueId val="{00000001-CC95-4A9E-A367-8230054ACB80}"/>
                </c:ext>
              </c:extLst>
            </c:dLbl>
            <c:dLbl>
              <c:idx val="4"/>
              <c:layout>
                <c:manualLayout>
                  <c:x val="-2.2597106553618376E-2"/>
                  <c:y val="2.90218430992325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C95-4A9E-A367-8230054ACB80}"/>
                </c:ext>
              </c:extLst>
            </c:dLbl>
            <c:dLbl>
              <c:idx val="5"/>
              <c:delete val="1"/>
              <c:extLst>
                <c:ext xmlns:c15="http://schemas.microsoft.com/office/drawing/2012/chart" uri="{CE6537A1-D6FC-4f65-9D91-7224C49458BB}"/>
                <c:ext xmlns:c16="http://schemas.microsoft.com/office/drawing/2014/chart" uri="{C3380CC4-5D6E-409C-BE32-E72D297353CC}">
                  <c16:uniqueId val="{00000003-CC95-4A9E-A367-8230054ACB80}"/>
                </c:ext>
              </c:extLst>
            </c:dLbl>
            <c:dLbl>
              <c:idx val="6"/>
              <c:delete val="1"/>
              <c:extLst>
                <c:ext xmlns:c15="http://schemas.microsoft.com/office/drawing/2012/chart" uri="{CE6537A1-D6FC-4f65-9D91-7224C49458BB}"/>
                <c:ext xmlns:c16="http://schemas.microsoft.com/office/drawing/2014/chart" uri="{C3380CC4-5D6E-409C-BE32-E72D297353CC}">
                  <c16:uniqueId val="{00000004-CC95-4A9E-A367-8230054ACB80}"/>
                </c:ext>
              </c:extLst>
            </c:dLbl>
            <c:dLbl>
              <c:idx val="7"/>
              <c:layout>
                <c:manualLayout>
                  <c:x val="-9.6844742372650429E-3"/>
                  <c:y val="-3.31678206848371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C95-4A9E-A367-8230054ACB80}"/>
                </c:ext>
              </c:extLst>
            </c:dLbl>
            <c:dLbl>
              <c:idx val="8"/>
              <c:delete val="1"/>
              <c:extLst>
                <c:ext xmlns:c15="http://schemas.microsoft.com/office/drawing/2012/chart" uri="{CE6537A1-D6FC-4f65-9D91-7224C49458BB}"/>
                <c:ext xmlns:c16="http://schemas.microsoft.com/office/drawing/2014/chart" uri="{C3380CC4-5D6E-409C-BE32-E72D297353CC}">
                  <c16:uniqueId val="{00000006-CC95-4A9E-A367-8230054ACB80}"/>
                </c:ext>
              </c:extLst>
            </c:dLbl>
            <c:dLbl>
              <c:idx val="9"/>
              <c:delete val="1"/>
              <c:extLst>
                <c:ext xmlns:c15="http://schemas.microsoft.com/office/drawing/2012/chart" uri="{CE6537A1-D6FC-4f65-9D91-7224C49458BB}"/>
                <c:ext xmlns:c16="http://schemas.microsoft.com/office/drawing/2014/chart" uri="{C3380CC4-5D6E-409C-BE32-E72D297353CC}">
                  <c16:uniqueId val="{00000007-CC95-4A9E-A367-8230054ACB80}"/>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7030A0"/>
                    </a:solidFill>
                    <a:latin typeface="RUBIK" pitchFamily="2" charset="-79"/>
                    <a:ea typeface="+mn-ea"/>
                    <a:cs typeface="RUBIK" pitchFamily="2" charset="-79"/>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'תעסוקה לפי השכלה '!$I$4:$I$15</c:f>
              <c:strCache>
                <c:ptCount val="11"/>
                <c:pt idx="0">
                  <c:v>2012</c:v>
                </c:pt>
                <c:pt idx="1">
                  <c:v>2013</c:v>
                </c:pt>
                <c:pt idx="2">
                  <c:v>2014</c:v>
                </c:pt>
                <c:pt idx="3">
                  <c:v>2015</c:v>
                </c:pt>
                <c:pt idx="4">
                  <c:v>2016</c:v>
                </c:pt>
                <c:pt idx="5">
                  <c:v>2017</c:v>
                </c:pt>
                <c:pt idx="6">
                  <c:v>2018</c:v>
                </c:pt>
                <c:pt idx="7">
                  <c:v>2019</c:v>
                </c:pt>
                <c:pt idx="8">
                  <c:v>2020</c:v>
                </c:pt>
                <c:pt idx="9">
                  <c:v>2021</c:v>
                </c:pt>
                <c:pt idx="10">
                  <c:v>2022H1</c:v>
                </c:pt>
              </c:strCache>
            </c:strRef>
          </c:cat>
          <c:val>
            <c:numRef>
              <c:f>'תעסוקה לפי השכלה '!$K$4:$K$15</c:f>
              <c:numCache>
                <c:formatCode>0%</c:formatCode>
                <c:ptCount val="11"/>
                <c:pt idx="0">
                  <c:v>0.79741835594177246</c:v>
                </c:pt>
                <c:pt idx="1">
                  <c:v>0.92150306701660156</c:v>
                </c:pt>
                <c:pt idx="2">
                  <c:v>0.81248098611831665</c:v>
                </c:pt>
                <c:pt idx="3">
                  <c:v>0.86802232265472412</c:v>
                </c:pt>
                <c:pt idx="4">
                  <c:v>0.8463861346244812</c:v>
                </c:pt>
                <c:pt idx="5">
                  <c:v>0.8674502968788147</c:v>
                </c:pt>
                <c:pt idx="6">
                  <c:v>0.90920537710189819</c:v>
                </c:pt>
                <c:pt idx="7">
                  <c:v>0.9429667592048645</c:v>
                </c:pt>
                <c:pt idx="8">
                  <c:v>0.88287949562072754</c:v>
                </c:pt>
                <c:pt idx="9">
                  <c:v>0.86084604263305664</c:v>
                </c:pt>
                <c:pt idx="10">
                  <c:v>0.86281633377075195</c:v>
                </c:pt>
              </c:numCache>
            </c:numRef>
          </c:val>
          <c:smooth val="0"/>
          <c:extLst>
            <c:ext xmlns:c16="http://schemas.microsoft.com/office/drawing/2014/chart" uri="{C3380CC4-5D6E-409C-BE32-E72D297353CC}">
              <c16:uniqueId val="{00000002-D91E-4DED-BA0B-64B7C7520AAD}"/>
            </c:ext>
          </c:extLst>
        </c:ser>
        <c:ser>
          <c:idx val="2"/>
          <c:order val="2"/>
          <c:tx>
            <c:strRef>
              <c:f>'תעסוקה לפי השכלה '!$L$2:$L$3</c:f>
              <c:strCache>
                <c:ptCount val="1"/>
                <c:pt idx="0">
                  <c:v>בגרות</c:v>
                </c:pt>
              </c:strCache>
            </c:strRef>
          </c:tx>
          <c:spPr>
            <a:ln w="28575" cap="rnd">
              <a:noFill/>
              <a:round/>
            </a:ln>
            <a:effectLst/>
          </c:spPr>
          <c:marker>
            <c:symbol val="none"/>
          </c:marker>
          <c:cat>
            <c:strRef>
              <c:f>'תעסוקה לפי השכלה '!$I$4:$I$15</c:f>
              <c:strCache>
                <c:ptCount val="11"/>
                <c:pt idx="0">
                  <c:v>2012</c:v>
                </c:pt>
                <c:pt idx="1">
                  <c:v>2013</c:v>
                </c:pt>
                <c:pt idx="2">
                  <c:v>2014</c:v>
                </c:pt>
                <c:pt idx="3">
                  <c:v>2015</c:v>
                </c:pt>
                <c:pt idx="4">
                  <c:v>2016</c:v>
                </c:pt>
                <c:pt idx="5">
                  <c:v>2017</c:v>
                </c:pt>
                <c:pt idx="6">
                  <c:v>2018</c:v>
                </c:pt>
                <c:pt idx="7">
                  <c:v>2019</c:v>
                </c:pt>
                <c:pt idx="8">
                  <c:v>2020</c:v>
                </c:pt>
                <c:pt idx="9">
                  <c:v>2021</c:v>
                </c:pt>
                <c:pt idx="10">
                  <c:v>2022H1</c:v>
                </c:pt>
              </c:strCache>
            </c:strRef>
          </c:cat>
          <c:val>
            <c:numRef>
              <c:f>'תעסוקה לפי השכלה '!$L$4:$L$15</c:f>
              <c:numCache>
                <c:formatCode>0%</c:formatCode>
                <c:ptCount val="11"/>
                <c:pt idx="0">
                  <c:v>0.60563057661056519</c:v>
                </c:pt>
                <c:pt idx="1">
                  <c:v>0.65474706888198853</c:v>
                </c:pt>
                <c:pt idx="2">
                  <c:v>0.63036060333251953</c:v>
                </c:pt>
                <c:pt idx="3">
                  <c:v>0.6772955060005188</c:v>
                </c:pt>
                <c:pt idx="4">
                  <c:v>0.63373714685440063</c:v>
                </c:pt>
                <c:pt idx="5">
                  <c:v>0.62680786848068237</c:v>
                </c:pt>
                <c:pt idx="6">
                  <c:v>0.68587523698806763</c:v>
                </c:pt>
                <c:pt idx="7">
                  <c:v>0.66540747880935669</c:v>
                </c:pt>
                <c:pt idx="8">
                  <c:v>0.59776550531387329</c:v>
                </c:pt>
                <c:pt idx="9">
                  <c:v>0.70683377981185913</c:v>
                </c:pt>
                <c:pt idx="10">
                  <c:v>0.70643943548202515</c:v>
                </c:pt>
              </c:numCache>
            </c:numRef>
          </c:val>
          <c:smooth val="0"/>
          <c:extLst>
            <c:ext xmlns:c16="http://schemas.microsoft.com/office/drawing/2014/chart" uri="{C3380CC4-5D6E-409C-BE32-E72D297353CC}">
              <c16:uniqueId val="{00000003-D91E-4DED-BA0B-64B7C7520AAD}"/>
            </c:ext>
          </c:extLst>
        </c:ser>
        <c:ser>
          <c:idx val="3"/>
          <c:order val="3"/>
          <c:tx>
            <c:strRef>
              <c:f>'תעסוקה לפי השכלה '!$M$2:$M$3</c:f>
              <c:strCache>
                <c:ptCount val="1"/>
                <c:pt idx="0">
                  <c:v>השכלה נוספת, לא אקדמית</c:v>
                </c:pt>
              </c:strCache>
            </c:strRef>
          </c:tx>
          <c:spPr>
            <a:ln w="28575" cap="rnd">
              <a:noFill/>
              <a:round/>
            </a:ln>
            <a:effectLst/>
          </c:spPr>
          <c:marker>
            <c:symbol val="none"/>
          </c:marker>
          <c:cat>
            <c:strRef>
              <c:f>'תעסוקה לפי השכלה '!$I$4:$I$15</c:f>
              <c:strCache>
                <c:ptCount val="11"/>
                <c:pt idx="0">
                  <c:v>2012</c:v>
                </c:pt>
                <c:pt idx="1">
                  <c:v>2013</c:v>
                </c:pt>
                <c:pt idx="2">
                  <c:v>2014</c:v>
                </c:pt>
                <c:pt idx="3">
                  <c:v>2015</c:v>
                </c:pt>
                <c:pt idx="4">
                  <c:v>2016</c:v>
                </c:pt>
                <c:pt idx="5">
                  <c:v>2017</c:v>
                </c:pt>
                <c:pt idx="6">
                  <c:v>2018</c:v>
                </c:pt>
                <c:pt idx="7">
                  <c:v>2019</c:v>
                </c:pt>
                <c:pt idx="8">
                  <c:v>2020</c:v>
                </c:pt>
                <c:pt idx="9">
                  <c:v>2021</c:v>
                </c:pt>
                <c:pt idx="10">
                  <c:v>2022H1</c:v>
                </c:pt>
              </c:strCache>
            </c:strRef>
          </c:cat>
          <c:val>
            <c:numRef>
              <c:f>'תעסוקה לפי השכלה '!$M$4:$M$15</c:f>
              <c:numCache>
                <c:formatCode>0%</c:formatCode>
                <c:ptCount val="11"/>
                <c:pt idx="0">
                  <c:v>0.69101607799530029</c:v>
                </c:pt>
                <c:pt idx="1">
                  <c:v>0.72696602344512939</c:v>
                </c:pt>
                <c:pt idx="2">
                  <c:v>0.75034534931182861</c:v>
                </c:pt>
                <c:pt idx="3">
                  <c:v>0.76126724481582642</c:v>
                </c:pt>
                <c:pt idx="4">
                  <c:v>0.75927388668060303</c:v>
                </c:pt>
                <c:pt idx="5">
                  <c:v>0.77466088533401489</c:v>
                </c:pt>
                <c:pt idx="6">
                  <c:v>0.80479210615158081</c:v>
                </c:pt>
                <c:pt idx="7">
                  <c:v>0.82296830415725708</c:v>
                </c:pt>
                <c:pt idx="8">
                  <c:v>0.6970897912979126</c:v>
                </c:pt>
                <c:pt idx="9">
                  <c:v>0.79011797904968262</c:v>
                </c:pt>
                <c:pt idx="10">
                  <c:v>0.8388211727142334</c:v>
                </c:pt>
              </c:numCache>
            </c:numRef>
          </c:val>
          <c:smooth val="0"/>
          <c:extLst>
            <c:ext xmlns:c16="http://schemas.microsoft.com/office/drawing/2014/chart" uri="{C3380CC4-5D6E-409C-BE32-E72D297353CC}">
              <c16:uniqueId val="{00000004-D91E-4DED-BA0B-64B7C7520AAD}"/>
            </c:ext>
          </c:extLst>
        </c:ser>
        <c:ser>
          <c:idx val="4"/>
          <c:order val="4"/>
          <c:tx>
            <c:strRef>
              <c:f>'תעסוקה לפי השכלה '!$N$2:$N$3</c:f>
              <c:strCache>
                <c:ptCount val="1"/>
                <c:pt idx="0">
                  <c:v>עד תיכונית</c:v>
                </c:pt>
              </c:strCache>
            </c:strRef>
          </c:tx>
          <c:spPr>
            <a:ln w="28575" cap="rnd">
              <a:noFill/>
              <a:round/>
            </a:ln>
            <a:effectLst/>
          </c:spPr>
          <c:marker>
            <c:symbol val="none"/>
          </c:marker>
          <c:cat>
            <c:strRef>
              <c:f>'תעסוקה לפי השכלה '!$I$4:$I$15</c:f>
              <c:strCache>
                <c:ptCount val="11"/>
                <c:pt idx="0">
                  <c:v>2012</c:v>
                </c:pt>
                <c:pt idx="1">
                  <c:v>2013</c:v>
                </c:pt>
                <c:pt idx="2">
                  <c:v>2014</c:v>
                </c:pt>
                <c:pt idx="3">
                  <c:v>2015</c:v>
                </c:pt>
                <c:pt idx="4">
                  <c:v>2016</c:v>
                </c:pt>
                <c:pt idx="5">
                  <c:v>2017</c:v>
                </c:pt>
                <c:pt idx="6">
                  <c:v>2018</c:v>
                </c:pt>
                <c:pt idx="7">
                  <c:v>2019</c:v>
                </c:pt>
                <c:pt idx="8">
                  <c:v>2020</c:v>
                </c:pt>
                <c:pt idx="9">
                  <c:v>2021</c:v>
                </c:pt>
                <c:pt idx="10">
                  <c:v>2022H1</c:v>
                </c:pt>
              </c:strCache>
            </c:strRef>
          </c:cat>
          <c:val>
            <c:numRef>
              <c:f>'תעסוקה לפי השכלה '!$N$4:$N$15</c:f>
              <c:numCache>
                <c:formatCode>0%</c:formatCode>
                <c:ptCount val="11"/>
                <c:pt idx="0">
                  <c:v>0.4412631094455719</c:v>
                </c:pt>
                <c:pt idx="1">
                  <c:v>0.47291022539138794</c:v>
                </c:pt>
                <c:pt idx="2">
                  <c:v>0.47665846347808838</c:v>
                </c:pt>
                <c:pt idx="3">
                  <c:v>0.54168760776519775</c:v>
                </c:pt>
                <c:pt idx="4">
                  <c:v>0.54144197702407837</c:v>
                </c:pt>
                <c:pt idx="5">
                  <c:v>0.56420755386352539</c:v>
                </c:pt>
                <c:pt idx="6">
                  <c:v>0.57423388957977295</c:v>
                </c:pt>
                <c:pt idx="7">
                  <c:v>0.59146016836166382</c:v>
                </c:pt>
                <c:pt idx="8">
                  <c:v>0.51618891954421997</c:v>
                </c:pt>
                <c:pt idx="9">
                  <c:v>0.5363578200340271</c:v>
                </c:pt>
                <c:pt idx="10">
                  <c:v>0.64506000280380249</c:v>
                </c:pt>
              </c:numCache>
            </c:numRef>
          </c:val>
          <c:smooth val="0"/>
          <c:extLst>
            <c:ext xmlns:c16="http://schemas.microsoft.com/office/drawing/2014/chart" uri="{C3380CC4-5D6E-409C-BE32-E72D297353CC}">
              <c16:uniqueId val="{00000005-D91E-4DED-BA0B-64B7C7520AAD}"/>
            </c:ext>
          </c:extLst>
        </c:ser>
        <c:dLbls>
          <c:showLegendKey val="0"/>
          <c:showVal val="0"/>
          <c:showCatName val="0"/>
          <c:showSerName val="0"/>
          <c:showPercent val="0"/>
          <c:showBubbleSize val="0"/>
        </c:dLbls>
        <c:smooth val="0"/>
        <c:axId val="1109683616"/>
        <c:axId val="1109682528"/>
      </c:lineChart>
      <c:catAx>
        <c:axId val="11096836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RUBIK" pitchFamily="2" charset="-79"/>
                <a:ea typeface="+mn-ea"/>
                <a:cs typeface="RUBIK" pitchFamily="2" charset="-79"/>
              </a:defRPr>
            </a:pPr>
            <a:endParaRPr lang="he-IL"/>
          </a:p>
        </c:txPr>
        <c:crossAx val="1109682528"/>
        <c:crosses val="autoZero"/>
        <c:auto val="1"/>
        <c:lblAlgn val="ctr"/>
        <c:lblOffset val="100"/>
        <c:noMultiLvlLbl val="0"/>
      </c:catAx>
      <c:valAx>
        <c:axId val="1109682528"/>
        <c:scaling>
          <c:orientation val="minMax"/>
          <c:min val="0.30000000000000004"/>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RUBIK" pitchFamily="2" charset="-79"/>
                <a:ea typeface="+mn-ea"/>
                <a:cs typeface="RUBIK" pitchFamily="2" charset="-79"/>
              </a:defRPr>
            </a:pPr>
            <a:endParaRPr lang="he-IL"/>
          </a:p>
        </c:txPr>
        <c:crossAx val="1109683616"/>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900" b="0" i="0" u="none" strike="noStrike" kern="1200" baseline="0">
                <a:solidFill>
                  <a:srgbClr val="002060"/>
                </a:solidFill>
                <a:latin typeface="RUBIK" pitchFamily="2" charset="-79"/>
                <a:ea typeface="+mn-ea"/>
                <a:cs typeface="RUBIK" pitchFamily="2" charset="-79"/>
              </a:defRPr>
            </a:pPr>
            <a:endParaRPr lang="he-IL"/>
          </a:p>
        </c:txPr>
      </c:legendEntry>
      <c:legendEntry>
        <c:idx val="1"/>
        <c:txPr>
          <a:bodyPr rot="0" spcFirstLastPara="1" vertOverflow="ellipsis" vert="horz" wrap="square" anchor="ctr" anchorCtr="1"/>
          <a:lstStyle/>
          <a:p>
            <a:pPr>
              <a:defRPr sz="900" b="0" i="0" u="none" strike="noStrike" kern="1200" baseline="0">
                <a:solidFill>
                  <a:srgbClr val="7030A0"/>
                </a:solidFill>
                <a:latin typeface="RUBIK" pitchFamily="2" charset="-79"/>
                <a:ea typeface="+mn-ea"/>
                <a:cs typeface="RUBIK" pitchFamily="2" charset="-79"/>
              </a:defRPr>
            </a:pPr>
            <a:endParaRPr lang="he-IL"/>
          </a:p>
        </c:txPr>
      </c:legendEntry>
      <c:legendEntry>
        <c:idx val="2"/>
        <c:delete val="1"/>
      </c:legendEntry>
      <c:legendEntry>
        <c:idx val="3"/>
        <c:delete val="1"/>
      </c:legendEntry>
      <c:legendEntry>
        <c:idx val="4"/>
        <c:delete val="1"/>
      </c:legendEntry>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RUBIK" pitchFamily="2" charset="-79"/>
              <a:ea typeface="+mn-ea"/>
              <a:cs typeface="RUBIK" pitchFamily="2" charset="-79"/>
            </a:defRPr>
          </a:pPr>
          <a:endParaRPr lang="he-IL"/>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RUBIK" pitchFamily="2" charset="-79"/>
          <a:cs typeface="RUBIK" pitchFamily="2" charset="-79"/>
        </a:defRPr>
      </a:pPr>
      <a:endParaRPr lang="he-IL"/>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he-IL" sz="1400" b="0" i="0" baseline="0">
                <a:effectLst/>
              </a:rPr>
              <a:t>שכר ממוצע השכלה אקדמית</a:t>
            </a:r>
            <a:endParaRPr lang="x-none" sz="1400">
              <a:effectLst/>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he-IL"/>
        </a:p>
      </c:txPr>
    </c:title>
    <c:autoTitleDeleted val="0"/>
    <c:plotArea>
      <c:layout/>
      <c:lineChart>
        <c:grouping val="standard"/>
        <c:varyColors val="0"/>
        <c:ser>
          <c:idx val="1"/>
          <c:order val="1"/>
          <c:tx>
            <c:strRef>
              <c:f>'שכר ברוטו שכירות 25-39 והשכלה'!$CJ$44</c:f>
              <c:strCache>
                <c:ptCount val="1"/>
                <c:pt idx="0">
                  <c:v>נשים חרדיות</c:v>
                </c:pt>
              </c:strCache>
            </c:strRef>
          </c:tx>
          <c:spPr>
            <a:ln w="28575" cap="rnd">
              <a:solidFill>
                <a:srgbClr val="C00000"/>
              </a:solidFill>
              <a:round/>
            </a:ln>
            <a:effectLst/>
          </c:spPr>
          <c:marker>
            <c:symbol val="none"/>
          </c:marker>
          <c:dLbls>
            <c:dLbl>
              <c:idx val="0"/>
              <c:layout>
                <c:manualLayout>
                  <c:x val="-5.8118900184983883E-2"/>
                  <c:y val="-2.934587580686716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74B-4C45-B380-2709F39768CE}"/>
                </c:ext>
              </c:extLst>
            </c:dLbl>
            <c:dLbl>
              <c:idx val="1"/>
              <c:layout>
                <c:manualLayout>
                  <c:x val="-3.2288277880546591E-2"/>
                  <c:y val="3.30141102827255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74B-4C45-B380-2709F39768CE}"/>
                </c:ext>
              </c:extLst>
            </c:dLbl>
            <c:dLbl>
              <c:idx val="2"/>
              <c:layout>
                <c:manualLayout>
                  <c:x val="-3.7131519562628522E-2"/>
                  <c:y val="5.502351713787587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74B-4C45-B380-2709F39768CE}"/>
                </c:ext>
              </c:extLst>
            </c:dLbl>
            <c:dLbl>
              <c:idx val="3"/>
              <c:layout>
                <c:manualLayout>
                  <c:x val="-2.5830622304437393E-2"/>
                  <c:y val="4.03505792344423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74B-4C45-B380-2709F39768CE}"/>
                </c:ext>
              </c:extLst>
            </c:dLbl>
            <c:dLbl>
              <c:idx val="4"/>
              <c:layout>
                <c:manualLayout>
                  <c:x val="-3.2288277880546709E-2"/>
                  <c:y val="4.03505792344423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74B-4C45-B380-2709F39768CE}"/>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rgbClr val="C00000"/>
                    </a:solidFill>
                    <a:latin typeface="+mn-lt"/>
                    <a:ea typeface="+mn-ea"/>
                    <a:cs typeface="+mn-cs"/>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'שכר ברוטו שכירות 25-39 והשכלה'!$CI$45:$CI$50</c:f>
              <c:numCache>
                <c:formatCode>General</c:formatCode>
                <c:ptCount val="6"/>
                <c:pt idx="0">
                  <c:v>2014</c:v>
                </c:pt>
                <c:pt idx="1">
                  <c:v>2015</c:v>
                </c:pt>
                <c:pt idx="2">
                  <c:v>2016</c:v>
                </c:pt>
                <c:pt idx="3">
                  <c:v>2017</c:v>
                </c:pt>
                <c:pt idx="4">
                  <c:v>2018</c:v>
                </c:pt>
                <c:pt idx="5">
                  <c:v>2019</c:v>
                </c:pt>
              </c:numCache>
            </c:numRef>
          </c:cat>
          <c:val>
            <c:numRef>
              <c:f>'שכר ברוטו שכירות 25-39 והשכלה'!$CJ$45:$CJ$50</c:f>
              <c:numCache>
                <c:formatCode>_-* #,##0_-;\-* #,##0_-;_-* "-"??_-;_-@_-</c:formatCode>
                <c:ptCount val="6"/>
                <c:pt idx="0">
                  <c:v>7381.3269684156703</c:v>
                </c:pt>
                <c:pt idx="1">
                  <c:v>6167.4038991543457</c:v>
                </c:pt>
                <c:pt idx="2">
                  <c:v>8733.7407385987553</c:v>
                </c:pt>
                <c:pt idx="3">
                  <c:v>8028.9256714359626</c:v>
                </c:pt>
                <c:pt idx="4">
                  <c:v>7822.3306728575226</c:v>
                </c:pt>
                <c:pt idx="5">
                  <c:v>8778.7212508974026</c:v>
                </c:pt>
              </c:numCache>
            </c:numRef>
          </c:val>
          <c:smooth val="0"/>
          <c:extLst>
            <c:ext xmlns:c16="http://schemas.microsoft.com/office/drawing/2014/chart" uri="{C3380CC4-5D6E-409C-BE32-E72D297353CC}">
              <c16:uniqueId val="{00000005-274B-4C45-B380-2709F39768CE}"/>
            </c:ext>
          </c:extLst>
        </c:ser>
        <c:ser>
          <c:idx val="2"/>
          <c:order val="2"/>
          <c:tx>
            <c:strRef>
              <c:f>'שכר ברוטו שכירות 25-39 והשכלה'!$CK$44</c:f>
              <c:strCache>
                <c:ptCount val="1"/>
                <c:pt idx="0">
                  <c:v>נשים לא חרדיות</c:v>
                </c:pt>
              </c:strCache>
            </c:strRef>
          </c:tx>
          <c:spPr>
            <a:ln w="28575" cap="rnd">
              <a:solidFill>
                <a:srgbClr val="122E6E"/>
              </a:solidFill>
              <a:round/>
            </a:ln>
            <a:effectLst/>
          </c:spPr>
          <c:marker>
            <c:symbol val="none"/>
          </c:marker>
          <c:dLbls>
            <c:dLbl>
              <c:idx val="0"/>
              <c:layout>
                <c:manualLayout>
                  <c:x val="-5.0046830714847244E-2"/>
                  <c:y val="-3.30141102827255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74B-4C45-B380-2709F39768CE}"/>
                </c:ext>
              </c:extLst>
            </c:dLbl>
            <c:dLbl>
              <c:idx val="1"/>
              <c:layout>
                <c:manualLayout>
                  <c:x val="-4.5203589032765258E-2"/>
                  <c:y val="-4.03505792344423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74B-4C45-B380-2709F39768CE}"/>
                </c:ext>
              </c:extLst>
            </c:dLbl>
            <c:dLbl>
              <c:idx val="2"/>
              <c:layout>
                <c:manualLayout>
                  <c:x val="-4.0360347350683237E-2"/>
                  <c:y val="-4.035057923444238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274B-4C45-B380-2709F39768CE}"/>
                </c:ext>
              </c:extLst>
            </c:dLbl>
            <c:dLbl>
              <c:idx val="3"/>
              <c:delete val="1"/>
              <c:extLst>
                <c:ext xmlns:c15="http://schemas.microsoft.com/office/drawing/2012/chart" uri="{CE6537A1-D6FC-4f65-9D91-7224C49458BB}"/>
                <c:ext xmlns:c16="http://schemas.microsoft.com/office/drawing/2014/chart" uri="{C3380CC4-5D6E-409C-BE32-E72D297353CC}">
                  <c16:uniqueId val="{00000009-274B-4C45-B380-2709F39768CE}"/>
                </c:ext>
              </c:extLst>
            </c:dLbl>
            <c:dLbl>
              <c:idx val="4"/>
              <c:layout>
                <c:manualLayout>
                  <c:x val="-3.0673863986519261E-2"/>
                  <c:y val="-3.668234475858397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274B-4C45-B380-2709F39768CE}"/>
                </c:ext>
              </c:extLst>
            </c:dLbl>
            <c:dLbl>
              <c:idx val="5"/>
              <c:layout>
                <c:manualLayout>
                  <c:x val="-1.6144138940273296E-2"/>
                  <c:y val="-2.934587580686718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274B-4C45-B380-2709F39768CE}"/>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rgbClr val="122E6E"/>
                    </a:solidFill>
                    <a:latin typeface="+mn-lt"/>
                    <a:ea typeface="+mn-ea"/>
                    <a:cs typeface="+mn-cs"/>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'שכר ברוטו שכירות 25-39 והשכלה'!$CI$45:$CI$50</c:f>
              <c:numCache>
                <c:formatCode>General</c:formatCode>
                <c:ptCount val="6"/>
                <c:pt idx="0">
                  <c:v>2014</c:v>
                </c:pt>
                <c:pt idx="1">
                  <c:v>2015</c:v>
                </c:pt>
                <c:pt idx="2">
                  <c:v>2016</c:v>
                </c:pt>
                <c:pt idx="3">
                  <c:v>2017</c:v>
                </c:pt>
                <c:pt idx="4">
                  <c:v>2018</c:v>
                </c:pt>
                <c:pt idx="5">
                  <c:v>2019</c:v>
                </c:pt>
              </c:numCache>
            </c:numRef>
          </c:cat>
          <c:val>
            <c:numRef>
              <c:f>'שכר ברוטו שכירות 25-39 והשכלה'!$CK$45:$CK$50</c:f>
              <c:numCache>
                <c:formatCode>_-* #,##0_-;\-* #,##0_-;_-* "-"??_-;_-@_-</c:formatCode>
                <c:ptCount val="6"/>
                <c:pt idx="0">
                  <c:v>9854.978355931391</c:v>
                </c:pt>
                <c:pt idx="1">
                  <c:v>10314.454874617815</c:v>
                </c:pt>
                <c:pt idx="2">
                  <c:v>10220.859920703768</c:v>
                </c:pt>
                <c:pt idx="3">
                  <c:v>10699.148601049705</c:v>
                </c:pt>
                <c:pt idx="4">
                  <c:v>10928.125912110081</c:v>
                </c:pt>
                <c:pt idx="5">
                  <c:v>10753.875516733111</c:v>
                </c:pt>
              </c:numCache>
            </c:numRef>
          </c:val>
          <c:smooth val="0"/>
          <c:extLst>
            <c:ext xmlns:c16="http://schemas.microsoft.com/office/drawing/2014/chart" uri="{C3380CC4-5D6E-409C-BE32-E72D297353CC}">
              <c16:uniqueId val="{0000000C-274B-4C45-B380-2709F39768CE}"/>
            </c:ext>
          </c:extLst>
        </c:ser>
        <c:dLbls>
          <c:showLegendKey val="0"/>
          <c:showVal val="0"/>
          <c:showCatName val="0"/>
          <c:showSerName val="0"/>
          <c:showPercent val="0"/>
          <c:showBubbleSize val="0"/>
        </c:dLbls>
        <c:marker val="1"/>
        <c:smooth val="0"/>
        <c:axId val="1109684704"/>
        <c:axId val="1111288592"/>
        <c:extLst>
          <c:ext xmlns:c15="http://schemas.microsoft.com/office/drawing/2012/chart" uri="{02D57815-91ED-43cb-92C2-25804820EDAC}">
            <c15:filteredLineSeries>
              <c15:ser>
                <c:idx val="0"/>
                <c:order val="0"/>
                <c:tx>
                  <c:strRef>
                    <c:extLst>
                      <c:ext uri="{02D57815-91ED-43cb-92C2-25804820EDAC}">
                        <c15:formulaRef>
                          <c15:sqref>'שכר ברוטו שכירות 25-39 והשכלה'!$CI$44</c15:sqref>
                        </c15:formulaRef>
                      </c:ext>
                    </c:extLst>
                    <c:strCache>
                      <c:ptCount val="1"/>
                      <c:pt idx="0">
                        <c:v>שנת הסקר</c:v>
                      </c:pt>
                    </c:strCache>
                  </c:strRef>
                </c:tx>
                <c:spPr>
                  <a:ln w="28575" cap="rnd">
                    <a:solidFill>
                      <a:schemeClr val="accent1"/>
                    </a:solidFill>
                    <a:round/>
                  </a:ln>
                  <a:effectLst/>
                </c:spPr>
                <c:marker>
                  <c:symbol val="none"/>
                </c:marker>
                <c:cat>
                  <c:numRef>
                    <c:extLst>
                      <c:ext uri="{02D57815-91ED-43cb-92C2-25804820EDAC}">
                        <c15:formulaRef>
                          <c15:sqref>'שכר ברוטו שכירות 25-39 והשכלה'!$CI$45:$CI$50</c15:sqref>
                        </c15:formulaRef>
                      </c:ext>
                    </c:extLst>
                    <c:numCache>
                      <c:formatCode>General</c:formatCode>
                      <c:ptCount val="6"/>
                      <c:pt idx="0">
                        <c:v>2014</c:v>
                      </c:pt>
                      <c:pt idx="1">
                        <c:v>2015</c:v>
                      </c:pt>
                      <c:pt idx="2">
                        <c:v>2016</c:v>
                      </c:pt>
                      <c:pt idx="3">
                        <c:v>2017</c:v>
                      </c:pt>
                      <c:pt idx="4">
                        <c:v>2018</c:v>
                      </c:pt>
                      <c:pt idx="5">
                        <c:v>2019</c:v>
                      </c:pt>
                    </c:numCache>
                  </c:numRef>
                </c:cat>
                <c:val>
                  <c:numRef>
                    <c:extLst>
                      <c:ext uri="{02D57815-91ED-43cb-92C2-25804820EDAC}">
                        <c15:formulaRef>
                          <c15:sqref>'שכר ברוטו שכירות 25-39 והשכלה'!$CI$45:$CI$50</c15:sqref>
                        </c15:formulaRef>
                      </c:ext>
                    </c:extLst>
                    <c:numCache>
                      <c:formatCode>General</c:formatCode>
                      <c:ptCount val="6"/>
                      <c:pt idx="0">
                        <c:v>2014</c:v>
                      </c:pt>
                      <c:pt idx="1">
                        <c:v>2015</c:v>
                      </c:pt>
                      <c:pt idx="2">
                        <c:v>2016</c:v>
                      </c:pt>
                      <c:pt idx="3">
                        <c:v>2017</c:v>
                      </c:pt>
                      <c:pt idx="4">
                        <c:v>2018</c:v>
                      </c:pt>
                      <c:pt idx="5">
                        <c:v>2019</c:v>
                      </c:pt>
                    </c:numCache>
                  </c:numRef>
                </c:val>
                <c:smooth val="0"/>
                <c:extLst>
                  <c:ext xmlns:c16="http://schemas.microsoft.com/office/drawing/2014/chart" uri="{C3380CC4-5D6E-409C-BE32-E72D297353CC}">
                    <c16:uniqueId val="{0000000F-274B-4C45-B380-2709F39768CE}"/>
                  </c:ext>
                </c:extLst>
              </c15:ser>
            </c15:filteredLineSeries>
          </c:ext>
        </c:extLst>
      </c:lineChart>
      <c:lineChart>
        <c:grouping val="standard"/>
        <c:varyColors val="0"/>
        <c:ser>
          <c:idx val="3"/>
          <c:order val="3"/>
          <c:tx>
            <c:strRef>
              <c:f>'שכר ברוטו שכירות 25-39 והשכלה'!$CL$44</c:f>
              <c:strCache>
                <c:ptCount val="1"/>
                <c:pt idx="0">
                  <c:v>פער</c:v>
                </c:pt>
              </c:strCache>
            </c:strRef>
          </c:tx>
          <c:spPr>
            <a:ln w="25400" cap="rnd">
              <a:noFill/>
              <a:round/>
            </a:ln>
            <a:effectLst/>
          </c:spPr>
          <c:marker>
            <c:symbol val="circle"/>
            <c:size val="5"/>
            <c:spPr>
              <a:solidFill>
                <a:schemeClr val="tx1"/>
              </a:solidFill>
              <a:ln w="9525">
                <a:solidFill>
                  <a:schemeClr val="accent4"/>
                </a:solidFill>
              </a:ln>
              <a:effectLst/>
            </c:spPr>
          </c:marker>
          <c:dLbls>
            <c:dLbl>
              <c:idx val="1"/>
              <c:layout>
                <c:manualLayout>
                  <c:x val="-2.0987380622355285E-2"/>
                  <c:y val="3.30141102827255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274B-4C45-B380-2709F39768CE}"/>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'שכר ברוטו שכירות 25-39 והשכלה'!$CL$45:$CL$50</c:f>
              <c:numCache>
                <c:formatCode>0%</c:formatCode>
                <c:ptCount val="6"/>
                <c:pt idx="0">
                  <c:v>0.33512285773281025</c:v>
                </c:pt>
                <c:pt idx="1">
                  <c:v>0.67241436482408745</c:v>
                </c:pt>
                <c:pt idx="2">
                  <c:v>0.1702728792409296</c:v>
                </c:pt>
                <c:pt idx="3">
                  <c:v>0.33257537046499719</c:v>
                </c:pt>
                <c:pt idx="4">
                  <c:v>0.39704218207359432</c:v>
                </c:pt>
                <c:pt idx="5">
                  <c:v>0.22499339133632912</c:v>
                </c:pt>
              </c:numCache>
            </c:numRef>
          </c:val>
          <c:smooth val="0"/>
          <c:extLst>
            <c:ext xmlns:c16="http://schemas.microsoft.com/office/drawing/2014/chart" uri="{C3380CC4-5D6E-409C-BE32-E72D297353CC}">
              <c16:uniqueId val="{0000000E-274B-4C45-B380-2709F39768CE}"/>
            </c:ext>
          </c:extLst>
        </c:ser>
        <c:dLbls>
          <c:showLegendKey val="0"/>
          <c:showVal val="0"/>
          <c:showCatName val="0"/>
          <c:showSerName val="0"/>
          <c:showPercent val="0"/>
          <c:showBubbleSize val="0"/>
        </c:dLbls>
        <c:marker val="1"/>
        <c:smooth val="0"/>
        <c:axId val="1111294032"/>
        <c:axId val="1111295120"/>
      </c:lineChart>
      <c:catAx>
        <c:axId val="1109684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he-IL"/>
          </a:p>
        </c:txPr>
        <c:crossAx val="1111288592"/>
        <c:crosses val="autoZero"/>
        <c:auto val="1"/>
        <c:lblAlgn val="ctr"/>
        <c:lblOffset val="100"/>
        <c:noMultiLvlLbl val="0"/>
      </c:catAx>
      <c:valAx>
        <c:axId val="1111288592"/>
        <c:scaling>
          <c:orientation val="minMax"/>
        </c:scaling>
        <c:delete val="0"/>
        <c:axPos val="l"/>
        <c:majorGridlines>
          <c:spPr>
            <a:ln w="9525" cap="flat" cmpd="sng" algn="ctr">
              <a:solidFill>
                <a:schemeClr val="tx1">
                  <a:lumMod val="15000"/>
                  <a:lumOff val="85000"/>
                </a:schemeClr>
              </a:solidFill>
              <a:round/>
            </a:ln>
            <a:effectLst/>
          </c:spPr>
        </c:majorGridlines>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he-IL"/>
          </a:p>
        </c:txPr>
        <c:crossAx val="1109684704"/>
        <c:crosses val="autoZero"/>
        <c:crossBetween val="between"/>
      </c:valAx>
      <c:valAx>
        <c:axId val="1111295120"/>
        <c:scaling>
          <c:orientation val="minMax"/>
        </c:scaling>
        <c:delete val="0"/>
        <c:axPos val="r"/>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he-IL"/>
          </a:p>
        </c:txPr>
        <c:crossAx val="1111294032"/>
        <c:crosses val="max"/>
        <c:crossBetween val="between"/>
      </c:valAx>
      <c:catAx>
        <c:axId val="1111294032"/>
        <c:scaling>
          <c:orientation val="minMax"/>
        </c:scaling>
        <c:delete val="1"/>
        <c:axPos val="b"/>
        <c:numFmt formatCode="General" sourceLinked="1"/>
        <c:majorTickMark val="none"/>
        <c:minorTickMark val="none"/>
        <c:tickLblPos val="nextTo"/>
        <c:crossAx val="1111295120"/>
        <c:crosses val="autoZero"/>
        <c:auto val="1"/>
        <c:lblAlgn val="ctr"/>
        <c:lblOffset val="100"/>
        <c:noMultiLvlLbl val="0"/>
      </c:catAx>
      <c:spPr>
        <a:noFill/>
        <a:ln>
          <a:noFill/>
        </a:ln>
        <a:effectLst/>
      </c:spPr>
    </c:plotArea>
    <c:legend>
      <c:legendPos val="b"/>
      <c:legendEntry>
        <c:idx val="0"/>
        <c:txPr>
          <a:bodyPr rot="0" spcFirstLastPara="1" vertOverflow="ellipsis" vert="horz" wrap="square" anchor="ctr" anchorCtr="1"/>
          <a:lstStyle/>
          <a:p>
            <a:pPr>
              <a:defRPr sz="1200" b="0" i="0" u="none" strike="noStrike" kern="1200" baseline="0">
                <a:solidFill>
                  <a:srgbClr val="C00000"/>
                </a:solidFill>
                <a:latin typeface="+mn-lt"/>
                <a:ea typeface="+mn-ea"/>
                <a:cs typeface="+mn-cs"/>
              </a:defRPr>
            </a:pPr>
            <a:endParaRPr lang="he-IL"/>
          </a:p>
        </c:txPr>
      </c:legendEntry>
      <c:legendEntry>
        <c:idx val="1"/>
        <c:txPr>
          <a:bodyPr rot="0" spcFirstLastPara="1" vertOverflow="ellipsis" vert="horz" wrap="square" anchor="ctr" anchorCtr="1"/>
          <a:lstStyle/>
          <a:p>
            <a:pPr>
              <a:defRPr sz="1200" b="0" i="0" u="none" strike="noStrike" kern="1200" baseline="0">
                <a:solidFill>
                  <a:srgbClr val="002060"/>
                </a:solidFill>
                <a:latin typeface="+mn-lt"/>
                <a:ea typeface="+mn-ea"/>
                <a:cs typeface="+mn-cs"/>
              </a:defRPr>
            </a:pPr>
            <a:endParaRPr lang="he-IL"/>
          </a:p>
        </c:txPr>
      </c:legendEntry>
      <c:legendEntry>
        <c:idx val="2"/>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he-IL"/>
          </a:p>
        </c:txPr>
      </c:legendEntry>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he-IL"/>
        </a:p>
      </c:txPr>
    </c:legend>
    <c:plotVisOnly val="1"/>
    <c:dispBlanksAs val="gap"/>
    <c:showDLblsOverMax val="0"/>
  </c:chart>
  <c:spPr>
    <a:noFill/>
    <a:ln>
      <a:noFill/>
    </a:ln>
    <a:effectLst/>
  </c:spPr>
  <c:txPr>
    <a:bodyPr/>
    <a:lstStyle/>
    <a:p>
      <a:pPr>
        <a:defRPr/>
      </a:pPr>
      <a:endParaRPr lang="he-IL"/>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he-IL" sz="1800" b="0" i="0" baseline="0">
                <a:effectLst/>
              </a:rPr>
              <a:t>אחוז הנשים הלומדות כל תחום לפי קבוצת אוכלוסייה וגיל</a:t>
            </a:r>
            <a:endParaRPr lang="x-none">
              <a:effectLst/>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he-IL"/>
        </a:p>
      </c:txPr>
    </c:title>
    <c:autoTitleDeleted val="0"/>
    <c:plotArea>
      <c:layout/>
      <c:barChart>
        <c:barDir val="col"/>
        <c:grouping val="percentStacked"/>
        <c:varyColors val="0"/>
        <c:ser>
          <c:idx val="0"/>
          <c:order val="0"/>
          <c:tx>
            <c:strRef>
              <c:f>subjects_ba!$P$111</c:f>
              <c:strCache>
                <c:ptCount val="1"/>
                <c:pt idx="0">
                  <c:v>ניהול ועסקים</c:v>
                </c:pt>
              </c:strCache>
            </c:strRef>
          </c:tx>
          <c:spPr>
            <a:solidFill>
              <a:schemeClr val="bg1"/>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subjects_ba!$N$112:$O$119</c:f>
              <c:multiLvlStrCache>
                <c:ptCount val="8"/>
                <c:lvl>
                  <c:pt idx="0">
                    <c:v>חרדיות</c:v>
                  </c:pt>
                  <c:pt idx="1">
                    <c:v>לא חרדיות</c:v>
                  </c:pt>
                  <c:pt idx="2">
                    <c:v>חרדיות</c:v>
                  </c:pt>
                  <c:pt idx="3">
                    <c:v>לא חרדיות</c:v>
                  </c:pt>
                  <c:pt idx="4">
                    <c:v>חרדיות</c:v>
                  </c:pt>
                  <c:pt idx="5">
                    <c:v>לא חרדיות</c:v>
                  </c:pt>
                  <c:pt idx="6">
                    <c:v>חרדיות</c:v>
                  </c:pt>
                  <c:pt idx="7">
                    <c:v>לא חרדיות</c:v>
                  </c:pt>
                </c:lvl>
                <c:lvl>
                  <c:pt idx="0">
                    <c:v>בנות 20-24</c:v>
                  </c:pt>
                  <c:pt idx="1">
                    <c:v>בנות 20-24</c:v>
                  </c:pt>
                  <c:pt idx="2">
                    <c:v>בנות 25-29</c:v>
                  </c:pt>
                  <c:pt idx="3">
                    <c:v>בנות 25-29</c:v>
                  </c:pt>
                  <c:pt idx="4">
                    <c:v>בנות 30-34</c:v>
                  </c:pt>
                  <c:pt idx="5">
                    <c:v>בנות 30-34</c:v>
                  </c:pt>
                  <c:pt idx="6">
                    <c:v>בנות 35-39</c:v>
                  </c:pt>
                  <c:pt idx="7">
                    <c:v>בנות 35-39</c:v>
                  </c:pt>
                </c:lvl>
              </c:multiLvlStrCache>
            </c:multiLvlStrRef>
          </c:cat>
          <c:val>
            <c:numRef>
              <c:f>subjects_ba!$P$112:$P$119</c:f>
              <c:numCache>
                <c:formatCode>0%</c:formatCode>
                <c:ptCount val="8"/>
                <c:pt idx="0">
                  <c:v>0.13063763608087092</c:v>
                </c:pt>
                <c:pt idx="1">
                  <c:v>0.1449316227266319</c:v>
                </c:pt>
                <c:pt idx="2">
                  <c:v>0.16016713091922005</c:v>
                </c:pt>
                <c:pt idx="3">
                  <c:v>0.13829270923209663</c:v>
                </c:pt>
                <c:pt idx="4">
                  <c:v>0.19485294117647059</c:v>
                </c:pt>
                <c:pt idx="5">
                  <c:v>0.1567723980315904</c:v>
                </c:pt>
                <c:pt idx="6">
                  <c:v>0.11754068716094032</c:v>
                </c:pt>
                <c:pt idx="7">
                  <c:v>0.14356292588346056</c:v>
                </c:pt>
              </c:numCache>
            </c:numRef>
          </c:val>
          <c:extLst>
            <c:ext xmlns:c16="http://schemas.microsoft.com/office/drawing/2014/chart" uri="{C3380CC4-5D6E-409C-BE32-E72D297353CC}">
              <c16:uniqueId val="{00000000-8185-4C3B-9E51-2E53535E3512}"/>
            </c:ext>
          </c:extLst>
        </c:ser>
        <c:ser>
          <c:idx val="1"/>
          <c:order val="1"/>
          <c:tx>
            <c:strRef>
              <c:f>subjects_ba!$Q$111</c:f>
              <c:strCache>
                <c:ptCount val="1"/>
                <c:pt idx="0">
                  <c:v>חינוך </c:v>
                </c:pt>
              </c:strCache>
            </c:strRef>
          </c:tx>
          <c:spPr>
            <a:solidFill>
              <a:srgbClr val="002060"/>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185-4C3B-9E51-2E53535E3512}"/>
                </c:ext>
              </c:extLst>
            </c:dLbl>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185-4C3B-9E51-2E53535E3512}"/>
                </c:ext>
              </c:extLst>
            </c:dLbl>
            <c:dLbl>
              <c:idx val="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185-4C3B-9E51-2E53535E3512}"/>
                </c:ext>
              </c:extLst>
            </c:dLbl>
            <c:dLbl>
              <c:idx val="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185-4C3B-9E51-2E53535E3512}"/>
                </c:ext>
              </c:extLst>
            </c:dLbl>
            <c:dLbl>
              <c:idx val="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185-4C3B-9E51-2E53535E3512}"/>
                </c:ext>
              </c:extLst>
            </c:dLbl>
            <c:dLbl>
              <c:idx val="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185-4C3B-9E51-2E53535E3512}"/>
                </c:ext>
              </c:extLst>
            </c:dLbl>
            <c:dLbl>
              <c:idx val="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185-4C3B-9E51-2E53535E3512}"/>
                </c:ext>
              </c:extLst>
            </c:dLbl>
            <c:dLbl>
              <c:idx val="7"/>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8185-4C3B-9E51-2E53535E3512}"/>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he-IL"/>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subjects_ba!$N$112:$O$119</c:f>
              <c:multiLvlStrCache>
                <c:ptCount val="8"/>
                <c:lvl>
                  <c:pt idx="0">
                    <c:v>חרדיות</c:v>
                  </c:pt>
                  <c:pt idx="1">
                    <c:v>לא חרדיות</c:v>
                  </c:pt>
                  <c:pt idx="2">
                    <c:v>חרדיות</c:v>
                  </c:pt>
                  <c:pt idx="3">
                    <c:v>לא חרדיות</c:v>
                  </c:pt>
                  <c:pt idx="4">
                    <c:v>חרדיות</c:v>
                  </c:pt>
                  <c:pt idx="5">
                    <c:v>לא חרדיות</c:v>
                  </c:pt>
                  <c:pt idx="6">
                    <c:v>חרדיות</c:v>
                  </c:pt>
                  <c:pt idx="7">
                    <c:v>לא חרדיות</c:v>
                  </c:pt>
                </c:lvl>
                <c:lvl>
                  <c:pt idx="0">
                    <c:v>בנות 20-24</c:v>
                  </c:pt>
                  <c:pt idx="1">
                    <c:v>בנות 20-24</c:v>
                  </c:pt>
                  <c:pt idx="2">
                    <c:v>בנות 25-29</c:v>
                  </c:pt>
                  <c:pt idx="3">
                    <c:v>בנות 25-29</c:v>
                  </c:pt>
                  <c:pt idx="4">
                    <c:v>בנות 30-34</c:v>
                  </c:pt>
                  <c:pt idx="5">
                    <c:v>בנות 30-34</c:v>
                  </c:pt>
                  <c:pt idx="6">
                    <c:v>בנות 35-39</c:v>
                  </c:pt>
                  <c:pt idx="7">
                    <c:v>בנות 35-39</c:v>
                  </c:pt>
                </c:lvl>
              </c:multiLvlStrCache>
            </c:multiLvlStrRef>
          </c:cat>
          <c:val>
            <c:numRef>
              <c:f>subjects_ba!$Q$112:$Q$119</c:f>
              <c:numCache>
                <c:formatCode>0%</c:formatCode>
                <c:ptCount val="8"/>
                <c:pt idx="0">
                  <c:v>0.24688958009331261</c:v>
                </c:pt>
                <c:pt idx="1">
                  <c:v>9.854786409135767E-2</c:v>
                </c:pt>
                <c:pt idx="2">
                  <c:v>0.30901810584958217</c:v>
                </c:pt>
                <c:pt idx="3">
                  <c:v>9.0554896462467643E-2</c:v>
                </c:pt>
                <c:pt idx="4">
                  <c:v>0.29096638655462187</c:v>
                </c:pt>
                <c:pt idx="5">
                  <c:v>7.5916471607350197E-2</c:v>
                </c:pt>
                <c:pt idx="6">
                  <c:v>0.32007233273056057</c:v>
                </c:pt>
                <c:pt idx="7">
                  <c:v>8.236621083736495E-2</c:v>
                </c:pt>
              </c:numCache>
            </c:numRef>
          </c:val>
          <c:extLst>
            <c:ext xmlns:c16="http://schemas.microsoft.com/office/drawing/2014/chart" uri="{C3380CC4-5D6E-409C-BE32-E72D297353CC}">
              <c16:uniqueId val="{00000009-8185-4C3B-9E51-2E53535E3512}"/>
            </c:ext>
          </c:extLst>
        </c:ser>
        <c:ser>
          <c:idx val="2"/>
          <c:order val="2"/>
          <c:tx>
            <c:strRef>
              <c:f>subjects_ba!$R$111</c:f>
              <c:strCache>
                <c:ptCount val="1"/>
                <c:pt idx="0">
                  <c:v>הייטק</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subjects_ba!$N$112:$O$119</c:f>
              <c:multiLvlStrCache>
                <c:ptCount val="8"/>
                <c:lvl>
                  <c:pt idx="0">
                    <c:v>חרדיות</c:v>
                  </c:pt>
                  <c:pt idx="1">
                    <c:v>לא חרדיות</c:v>
                  </c:pt>
                  <c:pt idx="2">
                    <c:v>חרדיות</c:v>
                  </c:pt>
                  <c:pt idx="3">
                    <c:v>לא חרדיות</c:v>
                  </c:pt>
                  <c:pt idx="4">
                    <c:v>חרדיות</c:v>
                  </c:pt>
                  <c:pt idx="5">
                    <c:v>לא חרדיות</c:v>
                  </c:pt>
                  <c:pt idx="6">
                    <c:v>חרדיות</c:v>
                  </c:pt>
                  <c:pt idx="7">
                    <c:v>לא חרדיות</c:v>
                  </c:pt>
                </c:lvl>
                <c:lvl>
                  <c:pt idx="0">
                    <c:v>בנות 20-24</c:v>
                  </c:pt>
                  <c:pt idx="1">
                    <c:v>בנות 20-24</c:v>
                  </c:pt>
                  <c:pt idx="2">
                    <c:v>בנות 25-29</c:v>
                  </c:pt>
                  <c:pt idx="3">
                    <c:v>בנות 25-29</c:v>
                  </c:pt>
                  <c:pt idx="4">
                    <c:v>בנות 30-34</c:v>
                  </c:pt>
                  <c:pt idx="5">
                    <c:v>בנות 30-34</c:v>
                  </c:pt>
                  <c:pt idx="6">
                    <c:v>בנות 35-39</c:v>
                  </c:pt>
                  <c:pt idx="7">
                    <c:v>בנות 35-39</c:v>
                  </c:pt>
                </c:lvl>
              </c:multiLvlStrCache>
            </c:multiLvlStrRef>
          </c:cat>
          <c:val>
            <c:numRef>
              <c:f>subjects_ba!$R$112:$R$119</c:f>
              <c:numCache>
                <c:formatCode>0%</c:formatCode>
                <c:ptCount val="8"/>
                <c:pt idx="0">
                  <c:v>0.10847589424572317</c:v>
                </c:pt>
                <c:pt idx="1">
                  <c:v>8.6282250105738048E-2</c:v>
                </c:pt>
                <c:pt idx="2">
                  <c:v>8.3217270194986079E-2</c:v>
                </c:pt>
                <c:pt idx="3">
                  <c:v>5.2011432269197584E-2</c:v>
                </c:pt>
                <c:pt idx="4">
                  <c:v>7.4054621848739496E-2</c:v>
                </c:pt>
                <c:pt idx="5">
                  <c:v>3.5847909025563521E-2</c:v>
                </c:pt>
                <c:pt idx="6">
                  <c:v>8.9511754068716087E-2</c:v>
                </c:pt>
                <c:pt idx="7">
                  <c:v>2.8291246026641313E-2</c:v>
                </c:pt>
              </c:numCache>
            </c:numRef>
          </c:val>
          <c:extLst>
            <c:ext xmlns:c16="http://schemas.microsoft.com/office/drawing/2014/chart" uri="{C3380CC4-5D6E-409C-BE32-E72D297353CC}">
              <c16:uniqueId val="{0000000A-8185-4C3B-9E51-2E53535E3512}"/>
            </c:ext>
          </c:extLst>
        </c:ser>
        <c:ser>
          <c:idx val="3"/>
          <c:order val="3"/>
          <c:tx>
            <c:strRef>
              <c:f>subjects_ba!$S$111</c:f>
              <c:strCache>
                <c:ptCount val="1"/>
                <c:pt idx="0">
                  <c:v>מדעי הרוח, שפות ואומנויות</c:v>
                </c:pt>
              </c:strCache>
            </c:strRef>
          </c:tx>
          <c:spPr>
            <a:solidFill>
              <a:srgbClr val="7030A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subjects_ba!$N$112:$O$119</c:f>
              <c:multiLvlStrCache>
                <c:ptCount val="8"/>
                <c:lvl>
                  <c:pt idx="0">
                    <c:v>חרדיות</c:v>
                  </c:pt>
                  <c:pt idx="1">
                    <c:v>לא חרדיות</c:v>
                  </c:pt>
                  <c:pt idx="2">
                    <c:v>חרדיות</c:v>
                  </c:pt>
                  <c:pt idx="3">
                    <c:v>לא חרדיות</c:v>
                  </c:pt>
                  <c:pt idx="4">
                    <c:v>חרדיות</c:v>
                  </c:pt>
                  <c:pt idx="5">
                    <c:v>לא חרדיות</c:v>
                  </c:pt>
                  <c:pt idx="6">
                    <c:v>חרדיות</c:v>
                  </c:pt>
                  <c:pt idx="7">
                    <c:v>לא חרדיות</c:v>
                  </c:pt>
                </c:lvl>
                <c:lvl>
                  <c:pt idx="0">
                    <c:v>בנות 20-24</c:v>
                  </c:pt>
                  <c:pt idx="1">
                    <c:v>בנות 20-24</c:v>
                  </c:pt>
                  <c:pt idx="2">
                    <c:v>בנות 25-29</c:v>
                  </c:pt>
                  <c:pt idx="3">
                    <c:v>בנות 25-29</c:v>
                  </c:pt>
                  <c:pt idx="4">
                    <c:v>בנות 30-34</c:v>
                  </c:pt>
                  <c:pt idx="5">
                    <c:v>בנות 30-34</c:v>
                  </c:pt>
                  <c:pt idx="6">
                    <c:v>בנות 35-39</c:v>
                  </c:pt>
                  <c:pt idx="7">
                    <c:v>בנות 35-39</c:v>
                  </c:pt>
                </c:lvl>
              </c:multiLvlStrCache>
            </c:multiLvlStrRef>
          </c:cat>
          <c:val>
            <c:numRef>
              <c:f>subjects_ba!$S$112:$S$119</c:f>
              <c:numCache>
                <c:formatCode>0%</c:formatCode>
                <c:ptCount val="8"/>
                <c:pt idx="0">
                  <c:v>0.28343701399688959</c:v>
                </c:pt>
                <c:pt idx="1">
                  <c:v>0.14084308473142534</c:v>
                </c:pt>
                <c:pt idx="2">
                  <c:v>0.2076949860724234</c:v>
                </c:pt>
                <c:pt idx="3">
                  <c:v>0.12690088438308886</c:v>
                </c:pt>
                <c:pt idx="4">
                  <c:v>0.17620798319327732</c:v>
                </c:pt>
                <c:pt idx="5">
                  <c:v>0.13406565051514091</c:v>
                </c:pt>
                <c:pt idx="6">
                  <c:v>0.22513562386980107</c:v>
                </c:pt>
                <c:pt idx="7">
                  <c:v>0.14266804627273322</c:v>
                </c:pt>
              </c:numCache>
            </c:numRef>
          </c:val>
          <c:extLst>
            <c:ext xmlns:c16="http://schemas.microsoft.com/office/drawing/2014/chart" uri="{C3380CC4-5D6E-409C-BE32-E72D297353CC}">
              <c16:uniqueId val="{0000000B-8185-4C3B-9E51-2E53535E3512}"/>
            </c:ext>
          </c:extLst>
        </c:ser>
        <c:ser>
          <c:idx val="4"/>
          <c:order val="4"/>
          <c:tx>
            <c:strRef>
              <c:f>subjects_ba!$T$111</c:f>
              <c:strCache>
                <c:ptCount val="1"/>
                <c:pt idx="0">
                  <c:v>משפטים</c:v>
                </c:pt>
              </c:strCache>
            </c:strRef>
          </c:tx>
          <c:spPr>
            <a:solidFill>
              <a:srgbClr val="FFFF00"/>
            </a:solidFill>
            <a:ln>
              <a:noFill/>
            </a:ln>
            <a:effectLst/>
          </c:spPr>
          <c:invertIfNegative val="0"/>
          <c:dLbls>
            <c:dLbl>
              <c:idx val="0"/>
              <c:layout>
                <c:manualLayout>
                  <c:x val="3.3494164768936047E-2"/>
                  <c:y val="-3.151530262537049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8185-4C3B-9E51-2E53535E3512}"/>
                </c:ext>
              </c:extLst>
            </c:dLbl>
            <c:dLbl>
              <c:idx val="2"/>
              <c:layout>
                <c:manualLayout>
                  <c:x val="3.0304244314751653E-2"/>
                  <c:y val="6.876145460255066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8185-4C3B-9E51-2E53535E3512}"/>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subjects_ba!$N$112:$O$119</c:f>
              <c:multiLvlStrCache>
                <c:ptCount val="8"/>
                <c:lvl>
                  <c:pt idx="0">
                    <c:v>חרדיות</c:v>
                  </c:pt>
                  <c:pt idx="1">
                    <c:v>לא חרדיות</c:v>
                  </c:pt>
                  <c:pt idx="2">
                    <c:v>חרדיות</c:v>
                  </c:pt>
                  <c:pt idx="3">
                    <c:v>לא חרדיות</c:v>
                  </c:pt>
                  <c:pt idx="4">
                    <c:v>חרדיות</c:v>
                  </c:pt>
                  <c:pt idx="5">
                    <c:v>לא חרדיות</c:v>
                  </c:pt>
                  <c:pt idx="6">
                    <c:v>חרדיות</c:v>
                  </c:pt>
                  <c:pt idx="7">
                    <c:v>לא חרדיות</c:v>
                  </c:pt>
                </c:lvl>
                <c:lvl>
                  <c:pt idx="0">
                    <c:v>בנות 20-24</c:v>
                  </c:pt>
                  <c:pt idx="1">
                    <c:v>בנות 20-24</c:v>
                  </c:pt>
                  <c:pt idx="2">
                    <c:v>בנות 25-29</c:v>
                  </c:pt>
                  <c:pt idx="3">
                    <c:v>בנות 25-29</c:v>
                  </c:pt>
                  <c:pt idx="4">
                    <c:v>בנות 30-34</c:v>
                  </c:pt>
                  <c:pt idx="5">
                    <c:v>בנות 30-34</c:v>
                  </c:pt>
                  <c:pt idx="6">
                    <c:v>בנות 35-39</c:v>
                  </c:pt>
                  <c:pt idx="7">
                    <c:v>בנות 35-39</c:v>
                  </c:pt>
                </c:lvl>
              </c:multiLvlStrCache>
            </c:multiLvlStrRef>
          </c:cat>
          <c:val>
            <c:numRef>
              <c:f>subjects_ba!$T$112:$T$119</c:f>
              <c:numCache>
                <c:formatCode>0%</c:formatCode>
                <c:ptCount val="8"/>
                <c:pt idx="0">
                  <c:v>1.7496111975116642E-2</c:v>
                </c:pt>
                <c:pt idx="1">
                  <c:v>4.7793599323276467E-2</c:v>
                </c:pt>
                <c:pt idx="2">
                  <c:v>2.2110027855153203E-2</c:v>
                </c:pt>
                <c:pt idx="3">
                  <c:v>6.4144736842105268E-2</c:v>
                </c:pt>
                <c:pt idx="4">
                  <c:v>4.2542016806722691E-2</c:v>
                </c:pt>
                <c:pt idx="5">
                  <c:v>6.8055734743904014E-2</c:v>
                </c:pt>
                <c:pt idx="6">
                  <c:v>3.8426763110307412E-2</c:v>
                </c:pt>
                <c:pt idx="7">
                  <c:v>7.5813082021309319E-2</c:v>
                </c:pt>
              </c:numCache>
            </c:numRef>
          </c:val>
          <c:extLst>
            <c:ext xmlns:c16="http://schemas.microsoft.com/office/drawing/2014/chart" uri="{C3380CC4-5D6E-409C-BE32-E72D297353CC}">
              <c16:uniqueId val="{0000000E-8185-4C3B-9E51-2E53535E3512}"/>
            </c:ext>
          </c:extLst>
        </c:ser>
        <c:ser>
          <c:idx val="5"/>
          <c:order val="5"/>
          <c:tx>
            <c:strRef>
              <c:f>subjects_ba!$U$111</c:f>
              <c:strCache>
                <c:ptCount val="1"/>
                <c:pt idx="0">
                  <c:v>פרא-רפואי</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subjects_ba!$N$112:$O$119</c:f>
              <c:multiLvlStrCache>
                <c:ptCount val="8"/>
                <c:lvl>
                  <c:pt idx="0">
                    <c:v>חרדיות</c:v>
                  </c:pt>
                  <c:pt idx="1">
                    <c:v>לא חרדיות</c:v>
                  </c:pt>
                  <c:pt idx="2">
                    <c:v>חרדיות</c:v>
                  </c:pt>
                  <c:pt idx="3">
                    <c:v>לא חרדיות</c:v>
                  </c:pt>
                  <c:pt idx="4">
                    <c:v>חרדיות</c:v>
                  </c:pt>
                  <c:pt idx="5">
                    <c:v>לא חרדיות</c:v>
                  </c:pt>
                  <c:pt idx="6">
                    <c:v>חרדיות</c:v>
                  </c:pt>
                  <c:pt idx="7">
                    <c:v>לא חרדיות</c:v>
                  </c:pt>
                </c:lvl>
                <c:lvl>
                  <c:pt idx="0">
                    <c:v>בנות 20-24</c:v>
                  </c:pt>
                  <c:pt idx="1">
                    <c:v>בנות 20-24</c:v>
                  </c:pt>
                  <c:pt idx="2">
                    <c:v>בנות 25-29</c:v>
                  </c:pt>
                  <c:pt idx="3">
                    <c:v>בנות 25-29</c:v>
                  </c:pt>
                  <c:pt idx="4">
                    <c:v>בנות 30-34</c:v>
                  </c:pt>
                  <c:pt idx="5">
                    <c:v>בנות 30-34</c:v>
                  </c:pt>
                  <c:pt idx="6">
                    <c:v>בנות 35-39</c:v>
                  </c:pt>
                  <c:pt idx="7">
                    <c:v>בנות 35-39</c:v>
                  </c:pt>
                </c:lvl>
              </c:multiLvlStrCache>
            </c:multiLvlStrRef>
          </c:cat>
          <c:val>
            <c:numRef>
              <c:f>subjects_ba!$U$112:$U$119</c:f>
              <c:numCache>
                <c:formatCode>0%</c:formatCode>
                <c:ptCount val="8"/>
                <c:pt idx="0">
                  <c:v>9.603421461897356E-2</c:v>
                </c:pt>
                <c:pt idx="1">
                  <c:v>7.105597067531369E-2</c:v>
                </c:pt>
                <c:pt idx="2">
                  <c:v>9.2444289693593321E-2</c:v>
                </c:pt>
                <c:pt idx="3">
                  <c:v>7.1869607420189816E-2</c:v>
                </c:pt>
                <c:pt idx="4">
                  <c:v>7.510504201680672E-2</c:v>
                </c:pt>
                <c:pt idx="5">
                  <c:v>6.3761357981458613E-2</c:v>
                </c:pt>
                <c:pt idx="6">
                  <c:v>6.6907775768535266E-2</c:v>
                </c:pt>
                <c:pt idx="7">
                  <c:v>6.2315314559504835E-2</c:v>
                </c:pt>
              </c:numCache>
            </c:numRef>
          </c:val>
          <c:extLst>
            <c:ext xmlns:c16="http://schemas.microsoft.com/office/drawing/2014/chart" uri="{C3380CC4-5D6E-409C-BE32-E72D297353CC}">
              <c16:uniqueId val="{0000000F-8185-4C3B-9E51-2E53535E3512}"/>
            </c:ext>
          </c:extLst>
        </c:ser>
        <c:ser>
          <c:idx val="6"/>
          <c:order val="6"/>
          <c:tx>
            <c:strRef>
              <c:f>subjects_ba!$V$111</c:f>
              <c:strCache>
                <c:ptCount val="1"/>
                <c:pt idx="0">
                  <c:v>מדעי החברה</c:v>
                </c:pt>
              </c:strCache>
            </c:strRef>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subjects_ba!$N$112:$O$119</c:f>
              <c:multiLvlStrCache>
                <c:ptCount val="8"/>
                <c:lvl>
                  <c:pt idx="0">
                    <c:v>חרדיות</c:v>
                  </c:pt>
                  <c:pt idx="1">
                    <c:v>לא חרדיות</c:v>
                  </c:pt>
                  <c:pt idx="2">
                    <c:v>חרדיות</c:v>
                  </c:pt>
                  <c:pt idx="3">
                    <c:v>לא חרדיות</c:v>
                  </c:pt>
                  <c:pt idx="4">
                    <c:v>חרדיות</c:v>
                  </c:pt>
                  <c:pt idx="5">
                    <c:v>לא חרדיות</c:v>
                  </c:pt>
                  <c:pt idx="6">
                    <c:v>חרדיות</c:v>
                  </c:pt>
                  <c:pt idx="7">
                    <c:v>לא חרדיות</c:v>
                  </c:pt>
                </c:lvl>
                <c:lvl>
                  <c:pt idx="0">
                    <c:v>בנות 20-24</c:v>
                  </c:pt>
                  <c:pt idx="1">
                    <c:v>בנות 20-24</c:v>
                  </c:pt>
                  <c:pt idx="2">
                    <c:v>בנות 25-29</c:v>
                  </c:pt>
                  <c:pt idx="3">
                    <c:v>בנות 25-29</c:v>
                  </c:pt>
                  <c:pt idx="4">
                    <c:v>בנות 30-34</c:v>
                  </c:pt>
                  <c:pt idx="5">
                    <c:v>בנות 30-34</c:v>
                  </c:pt>
                  <c:pt idx="6">
                    <c:v>בנות 35-39</c:v>
                  </c:pt>
                  <c:pt idx="7">
                    <c:v>בנות 35-39</c:v>
                  </c:pt>
                </c:lvl>
              </c:multiLvlStrCache>
            </c:multiLvlStrRef>
          </c:cat>
          <c:val>
            <c:numRef>
              <c:f>subjects_ba!$V$112:$V$119</c:f>
              <c:numCache>
                <c:formatCode>0%</c:formatCode>
                <c:ptCount val="8"/>
                <c:pt idx="0">
                  <c:v>6.1819595645412131E-2</c:v>
                </c:pt>
                <c:pt idx="1">
                  <c:v>0.24940081770759903</c:v>
                </c:pt>
                <c:pt idx="2">
                  <c:v>7.555710306406685E-2</c:v>
                </c:pt>
                <c:pt idx="3">
                  <c:v>0.30205187661777394</c:v>
                </c:pt>
                <c:pt idx="4">
                  <c:v>0.10635504201680672</c:v>
                </c:pt>
                <c:pt idx="5">
                  <c:v>0.3197098991835155</c:v>
                </c:pt>
                <c:pt idx="6">
                  <c:v>0.10669077757685352</c:v>
                </c:pt>
                <c:pt idx="7">
                  <c:v>0.32441250221389489</c:v>
                </c:pt>
              </c:numCache>
            </c:numRef>
          </c:val>
          <c:extLst>
            <c:ext xmlns:c16="http://schemas.microsoft.com/office/drawing/2014/chart" uri="{C3380CC4-5D6E-409C-BE32-E72D297353CC}">
              <c16:uniqueId val="{00000010-8185-4C3B-9E51-2E53535E3512}"/>
            </c:ext>
          </c:extLst>
        </c:ser>
        <c:ser>
          <c:idx val="7"/>
          <c:order val="7"/>
          <c:tx>
            <c:strRef>
              <c:f>subjects_ba!$W$111</c:f>
              <c:strCache>
                <c:ptCount val="1"/>
                <c:pt idx="0">
                  <c:v>STEM שאינו הייטק</c:v>
                </c:pt>
              </c:strCache>
            </c:strRef>
          </c:tx>
          <c:spPr>
            <a:solidFill>
              <a:schemeClr val="accent6">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subjects_ba!$N$112:$O$119</c:f>
              <c:multiLvlStrCache>
                <c:ptCount val="8"/>
                <c:lvl>
                  <c:pt idx="0">
                    <c:v>חרדיות</c:v>
                  </c:pt>
                  <c:pt idx="1">
                    <c:v>לא חרדיות</c:v>
                  </c:pt>
                  <c:pt idx="2">
                    <c:v>חרדיות</c:v>
                  </c:pt>
                  <c:pt idx="3">
                    <c:v>לא חרדיות</c:v>
                  </c:pt>
                  <c:pt idx="4">
                    <c:v>חרדיות</c:v>
                  </c:pt>
                  <c:pt idx="5">
                    <c:v>לא חרדיות</c:v>
                  </c:pt>
                  <c:pt idx="6">
                    <c:v>חרדיות</c:v>
                  </c:pt>
                  <c:pt idx="7">
                    <c:v>לא חרדיות</c:v>
                  </c:pt>
                </c:lvl>
                <c:lvl>
                  <c:pt idx="0">
                    <c:v>בנות 20-24</c:v>
                  </c:pt>
                  <c:pt idx="1">
                    <c:v>בנות 20-24</c:v>
                  </c:pt>
                  <c:pt idx="2">
                    <c:v>בנות 25-29</c:v>
                  </c:pt>
                  <c:pt idx="3">
                    <c:v>בנות 25-29</c:v>
                  </c:pt>
                  <c:pt idx="4">
                    <c:v>בנות 30-34</c:v>
                  </c:pt>
                  <c:pt idx="5">
                    <c:v>בנות 30-34</c:v>
                  </c:pt>
                  <c:pt idx="6">
                    <c:v>בנות 35-39</c:v>
                  </c:pt>
                  <c:pt idx="7">
                    <c:v>בנות 35-39</c:v>
                  </c:pt>
                </c:lvl>
              </c:multiLvlStrCache>
            </c:multiLvlStrRef>
          </c:cat>
          <c:val>
            <c:numRef>
              <c:f>subjects_ba!$W$112:$W$119</c:f>
              <c:numCache>
                <c:formatCode>0%</c:formatCode>
                <c:ptCount val="8"/>
                <c:pt idx="0">
                  <c:v>5.2877138413685847E-2</c:v>
                </c:pt>
                <c:pt idx="1">
                  <c:v>0.12773156633300436</c:v>
                </c:pt>
                <c:pt idx="2">
                  <c:v>4.5438718662952647E-2</c:v>
                </c:pt>
                <c:pt idx="3">
                  <c:v>0.12568755392579811</c:v>
                </c:pt>
                <c:pt idx="4">
                  <c:v>3.6502100840336137E-2</c:v>
                </c:pt>
                <c:pt idx="5">
                  <c:v>0.11453821626702546</c:v>
                </c:pt>
                <c:pt idx="6">
                  <c:v>3.1193490054249547E-2</c:v>
                </c:pt>
                <c:pt idx="7">
                  <c:v>0.11009815710730166</c:v>
                </c:pt>
              </c:numCache>
            </c:numRef>
          </c:val>
          <c:extLst>
            <c:ext xmlns:c16="http://schemas.microsoft.com/office/drawing/2014/chart" uri="{C3380CC4-5D6E-409C-BE32-E72D297353CC}">
              <c16:uniqueId val="{00000011-8185-4C3B-9E51-2E53535E3512}"/>
            </c:ext>
          </c:extLst>
        </c:ser>
        <c:dLbls>
          <c:showLegendKey val="0"/>
          <c:showVal val="0"/>
          <c:showCatName val="0"/>
          <c:showSerName val="0"/>
          <c:showPercent val="0"/>
          <c:showBubbleSize val="0"/>
        </c:dLbls>
        <c:gapWidth val="150"/>
        <c:overlap val="100"/>
        <c:axId val="1111299472"/>
        <c:axId val="1111300560"/>
      </c:barChart>
      <c:catAx>
        <c:axId val="11112994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he-IL"/>
          </a:p>
        </c:txPr>
        <c:crossAx val="1111300560"/>
        <c:crosses val="autoZero"/>
        <c:auto val="1"/>
        <c:lblAlgn val="ctr"/>
        <c:lblOffset val="100"/>
        <c:noMultiLvlLbl val="0"/>
      </c:catAx>
      <c:valAx>
        <c:axId val="1111300560"/>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1111299472"/>
        <c:crosses val="autoZero"/>
        <c:crossBetween val="between"/>
      </c:valAx>
      <c:spPr>
        <a:noFill/>
        <a:ln>
          <a:noFill/>
        </a:ln>
        <a:effectLst/>
      </c:spPr>
    </c:plotArea>
    <c:legend>
      <c:legendPos val="l"/>
      <c:layout>
        <c:manualLayout>
          <c:xMode val="edge"/>
          <c:yMode val="edge"/>
          <c:x val="8.2595078153679061E-3"/>
          <c:y val="0.1018736142807254"/>
          <c:w val="0.18095437376043766"/>
          <c:h val="0.7447512861360166"/>
        </c:manualLayout>
      </c:layout>
      <c:overlay val="0"/>
      <c:spPr>
        <a:noFill/>
        <a:ln>
          <a:noFill/>
        </a:ln>
        <a:effectLst/>
      </c:spPr>
      <c:txPr>
        <a:bodyPr rot="0" spcFirstLastPara="1" vertOverflow="ellipsis" vert="horz" wrap="square" anchor="ctr" anchorCtr="1"/>
        <a:lstStyle/>
        <a:p>
          <a:pPr rtl="1">
            <a:defRPr sz="900" b="0" i="0" u="none" strike="noStrike" kern="1200" baseline="0">
              <a:solidFill>
                <a:schemeClr val="tx1">
                  <a:lumMod val="65000"/>
                  <a:lumOff val="35000"/>
                </a:schemeClr>
              </a:solidFill>
              <a:latin typeface="+mn-lt"/>
              <a:ea typeface="+mn-ea"/>
              <a:cs typeface="+mn-cs"/>
            </a:defRPr>
          </a:pPr>
          <a:endParaRPr lang="he-IL"/>
        </a:p>
      </c:txPr>
    </c:legend>
    <c:plotVisOnly val="1"/>
    <c:dispBlanksAs val="gap"/>
    <c:showDLblsOverMax val="0"/>
  </c:chart>
  <c:spPr>
    <a:noFill/>
    <a:ln>
      <a:noFill/>
    </a:ln>
    <a:effectLst/>
  </c:spPr>
  <c:txPr>
    <a:bodyPr/>
    <a:lstStyle/>
    <a:p>
      <a:pPr>
        <a:defRPr/>
      </a:pPr>
      <a:endParaRPr lang="he-IL"/>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[גרפים לשולחן עגול  6.10..xlsx]תעסוקה לפי השכלה !PivotTable2</c:name>
    <c:fmtId val="-1"/>
  </c:pivotSource>
  <c:chart>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he-IL"/>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w="28575" cap="rnd">
            <a:solidFill>
              <a:schemeClr val="accent1"/>
            </a:solidFill>
            <a:round/>
          </a:ln>
          <a:effectLst/>
        </c:spPr>
        <c:marker>
          <c:symbol val="none"/>
        </c:marker>
      </c:pivotFmt>
      <c:pivotFmt>
        <c:idx val="2"/>
        <c:spPr>
          <a:solidFill>
            <a:schemeClr val="accent1"/>
          </a:solidFill>
          <a:ln w="28575" cap="rnd">
            <a:solidFill>
              <a:schemeClr val="accent1"/>
            </a:solidFill>
            <a:round/>
          </a:ln>
          <a:effectLst/>
        </c:spPr>
        <c:marker>
          <c:symbol val="none"/>
        </c:marker>
      </c:pivotFmt>
      <c:pivotFmt>
        <c:idx val="3"/>
        <c:spPr>
          <a:solidFill>
            <a:schemeClr val="accent1"/>
          </a:solidFill>
          <a:ln w="28575" cap="rnd">
            <a:solidFill>
              <a:schemeClr val="accent1"/>
            </a:solidFill>
            <a:round/>
          </a:ln>
          <a:effectLst/>
        </c:spPr>
        <c:marker>
          <c:symbol val="none"/>
        </c:marker>
      </c:pivotFmt>
      <c:pivotFmt>
        <c:idx val="4"/>
        <c:spPr>
          <a:solidFill>
            <a:schemeClr val="accent1"/>
          </a:solidFill>
          <a:ln w="28575" cap="rnd">
            <a:solidFill>
              <a:schemeClr val="accent1"/>
            </a:solidFill>
            <a:round/>
          </a:ln>
          <a:effectLst/>
        </c:spPr>
        <c:marker>
          <c:symbol val="none"/>
        </c:marker>
      </c:pivotFmt>
      <c:pivotFmt>
        <c:idx val="5"/>
        <c:spPr>
          <a:solidFill>
            <a:schemeClr val="accent1"/>
          </a:solidFill>
          <a:ln w="28575" cap="rnd">
            <a:solidFill>
              <a:schemeClr val="accent1"/>
            </a:solidFill>
            <a:round/>
          </a:ln>
          <a:effectLst/>
        </c:spPr>
        <c:marker>
          <c:symbol val="none"/>
        </c:marker>
      </c:pivotFmt>
      <c:pivotFmt>
        <c:idx val="6"/>
        <c:spPr>
          <a:solidFill>
            <a:schemeClr val="accent1"/>
          </a:solidFill>
          <a:ln w="28575" cap="rnd">
            <a:solidFill>
              <a:schemeClr val="accent1"/>
            </a:solidFill>
            <a:round/>
          </a:ln>
          <a:effectLst/>
        </c:spPr>
        <c:marker>
          <c:symbol val="none"/>
        </c:marker>
      </c:pivotFmt>
      <c:pivotFmt>
        <c:idx val="7"/>
        <c:spPr>
          <a:solidFill>
            <a:schemeClr val="accent1"/>
          </a:solidFill>
          <a:ln w="28575" cap="rnd">
            <a:solidFill>
              <a:schemeClr val="accent1"/>
            </a:solidFill>
            <a:round/>
          </a:ln>
          <a:effectLst/>
        </c:spPr>
        <c:marker>
          <c:symbol val="none"/>
        </c:marker>
      </c:pivotFmt>
      <c:pivotFmt>
        <c:idx val="8"/>
        <c:spPr>
          <a:solidFill>
            <a:schemeClr val="accent1"/>
          </a:solidFill>
          <a:ln w="28575" cap="rnd">
            <a:solidFill>
              <a:schemeClr val="accent1"/>
            </a:solidFill>
            <a:round/>
          </a:ln>
          <a:effectLst/>
        </c:spPr>
        <c:marker>
          <c:symbol val="none"/>
        </c:marker>
      </c:pivotFmt>
      <c:pivotFmt>
        <c:idx val="9"/>
        <c:spPr>
          <a:solidFill>
            <a:schemeClr val="accent1"/>
          </a:solidFill>
          <a:ln w="28575" cap="rnd">
            <a:solidFill>
              <a:schemeClr val="accent1"/>
            </a:solidFill>
            <a:round/>
          </a:ln>
          <a:effectLst/>
        </c:spPr>
        <c:marker>
          <c:symbol val="none"/>
        </c:marker>
      </c:pivotFmt>
      <c:pivotFmt>
        <c:idx val="10"/>
        <c:spPr>
          <a:solidFill>
            <a:schemeClr val="accent1"/>
          </a:solidFill>
          <a:ln w="28575" cap="rnd">
            <a:solidFill>
              <a:schemeClr val="accent1"/>
            </a:solidFill>
            <a:round/>
          </a:ln>
          <a:effectLst/>
        </c:spPr>
        <c:marker>
          <c:symbol val="none"/>
        </c:marker>
      </c:pivotFmt>
      <c:pivotFmt>
        <c:idx val="11"/>
        <c:spPr>
          <a:solidFill>
            <a:schemeClr val="accent1"/>
          </a:solidFill>
          <a:ln w="28575" cap="rnd">
            <a:solidFill>
              <a:schemeClr val="accent1"/>
            </a:solidFill>
            <a:round/>
          </a:ln>
          <a:effectLst/>
        </c:spPr>
        <c:marker>
          <c:symbol val="none"/>
        </c:marker>
      </c:pivotFmt>
      <c:pivotFmt>
        <c:idx val="12"/>
        <c:spPr>
          <a:solidFill>
            <a:schemeClr val="accent1"/>
          </a:solidFill>
          <a:ln w="28575" cap="rnd">
            <a:solidFill>
              <a:schemeClr val="accent1"/>
            </a:solidFill>
            <a:round/>
          </a:ln>
          <a:effectLst/>
        </c:spPr>
        <c:marker>
          <c:symbol val="none"/>
        </c:marker>
      </c:pivotFmt>
      <c:pivotFmt>
        <c:idx val="13"/>
        <c:spPr>
          <a:solidFill>
            <a:schemeClr val="accent1"/>
          </a:solidFill>
          <a:ln w="28575" cap="rnd">
            <a:solidFill>
              <a:schemeClr val="accent1"/>
            </a:solidFill>
            <a:round/>
          </a:ln>
          <a:effectLst/>
        </c:spPr>
        <c:marker>
          <c:symbol val="none"/>
        </c:marker>
      </c:pivotFmt>
      <c:pivotFmt>
        <c:idx val="14"/>
        <c:spPr>
          <a:solidFill>
            <a:schemeClr val="accent1"/>
          </a:solidFill>
          <a:ln w="28575" cap="rnd">
            <a:solidFill>
              <a:schemeClr val="accent1"/>
            </a:solidFill>
            <a:round/>
          </a:ln>
          <a:effectLst/>
        </c:spPr>
        <c:marker>
          <c:symbol val="none"/>
        </c:marker>
      </c:pivotFmt>
      <c:pivotFmt>
        <c:idx val="15"/>
        <c:spPr>
          <a:solidFill>
            <a:schemeClr val="accent1"/>
          </a:solidFill>
          <a:ln w="28575" cap="rnd">
            <a:solidFill>
              <a:schemeClr val="accent1"/>
            </a:solidFill>
            <a:round/>
          </a:ln>
          <a:effectLst/>
        </c:spPr>
        <c:marker>
          <c:symbol val="none"/>
        </c:marker>
      </c:pivotFmt>
    </c:pivotFmts>
    <c:plotArea>
      <c:layout/>
      <c:lineChart>
        <c:grouping val="standard"/>
        <c:varyColors val="0"/>
        <c:ser>
          <c:idx val="0"/>
          <c:order val="0"/>
          <c:tx>
            <c:strRef>
              <c:f>'תעסוקה לפי השכלה '!$J$2:$J$3</c:f>
              <c:strCache>
                <c:ptCount val="1"/>
                <c:pt idx="0">
                  <c:v>תואר ראשון</c:v>
                </c:pt>
              </c:strCache>
            </c:strRef>
          </c:tx>
          <c:spPr>
            <a:ln w="28575" cap="rnd">
              <a:solidFill>
                <a:srgbClr val="0070C0"/>
              </a:solidFill>
              <a:round/>
            </a:ln>
            <a:effectLst/>
          </c:spPr>
          <c:marker>
            <c:symbol val="none"/>
          </c:marker>
          <c:dLbls>
            <c:dLbl>
              <c:idx val="0"/>
              <c:layout>
                <c:manualLayout>
                  <c:x val="-3.7123817909516001E-2"/>
                  <c:y val="-1.644296466393946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6E8-4A0C-8811-D1FB177A298E}"/>
                </c:ext>
              </c:extLst>
            </c:dLbl>
            <c:dLbl>
              <c:idx val="1"/>
              <c:delete val="1"/>
              <c:extLst>
                <c:ext xmlns:c15="http://schemas.microsoft.com/office/drawing/2012/chart" uri="{CE6537A1-D6FC-4f65-9D91-7224C49458BB}"/>
                <c:ext xmlns:c16="http://schemas.microsoft.com/office/drawing/2014/chart" uri="{C3380CC4-5D6E-409C-BE32-E72D297353CC}">
                  <c16:uniqueId val="{00000001-36E8-4A0C-8811-D1FB177A298E}"/>
                </c:ext>
              </c:extLst>
            </c:dLbl>
            <c:dLbl>
              <c:idx val="2"/>
              <c:delete val="1"/>
              <c:extLst>
                <c:ext xmlns:c15="http://schemas.microsoft.com/office/drawing/2012/chart" uri="{CE6537A1-D6FC-4f65-9D91-7224C49458BB}"/>
                <c:ext xmlns:c16="http://schemas.microsoft.com/office/drawing/2014/chart" uri="{C3380CC4-5D6E-409C-BE32-E72D297353CC}">
                  <c16:uniqueId val="{00000002-36E8-4A0C-8811-D1FB177A298E}"/>
                </c:ext>
              </c:extLst>
            </c:dLbl>
            <c:dLbl>
              <c:idx val="3"/>
              <c:delete val="1"/>
              <c:extLst>
                <c:ext xmlns:c15="http://schemas.microsoft.com/office/drawing/2012/chart" uri="{CE6537A1-D6FC-4f65-9D91-7224C49458BB}"/>
                <c:ext xmlns:c16="http://schemas.microsoft.com/office/drawing/2014/chart" uri="{C3380CC4-5D6E-409C-BE32-E72D297353CC}">
                  <c16:uniqueId val="{00000003-36E8-4A0C-8811-D1FB177A298E}"/>
                </c:ext>
              </c:extLst>
            </c:dLbl>
            <c:dLbl>
              <c:idx val="4"/>
              <c:layout>
                <c:manualLayout>
                  <c:x val="-2.421118559316255E-2"/>
                  <c:y val="-2.959733639509103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6E8-4A0C-8811-D1FB177A298E}"/>
                </c:ext>
              </c:extLst>
            </c:dLbl>
            <c:dLbl>
              <c:idx val="5"/>
              <c:layout>
                <c:manualLayout>
                  <c:x val="-2.9053422711795132E-2"/>
                  <c:y val="2.302015052951525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6E8-4A0C-8811-D1FB177A298E}"/>
                </c:ext>
              </c:extLst>
            </c:dLbl>
            <c:dLbl>
              <c:idx val="6"/>
              <c:delete val="1"/>
              <c:extLst>
                <c:ext xmlns:c15="http://schemas.microsoft.com/office/drawing/2012/chart" uri="{CE6537A1-D6FC-4f65-9D91-7224C49458BB}"/>
                <c:ext xmlns:c16="http://schemas.microsoft.com/office/drawing/2014/chart" uri="{C3380CC4-5D6E-409C-BE32-E72D297353CC}">
                  <c16:uniqueId val="{00000006-36E8-4A0C-8811-D1FB177A298E}"/>
                </c:ext>
              </c:extLst>
            </c:dLbl>
            <c:dLbl>
              <c:idx val="7"/>
              <c:delete val="1"/>
              <c:extLst>
                <c:ext xmlns:c15="http://schemas.microsoft.com/office/drawing/2012/chart" uri="{CE6537A1-D6FC-4f65-9D91-7224C49458BB}"/>
                <c:ext xmlns:c16="http://schemas.microsoft.com/office/drawing/2014/chart" uri="{C3380CC4-5D6E-409C-BE32-E72D297353CC}">
                  <c16:uniqueId val="{00000007-36E8-4A0C-8811-D1FB177A298E}"/>
                </c:ext>
              </c:extLst>
            </c:dLbl>
            <c:dLbl>
              <c:idx val="8"/>
              <c:delete val="1"/>
              <c:extLst>
                <c:ext xmlns:c15="http://schemas.microsoft.com/office/drawing/2012/chart" uri="{CE6537A1-D6FC-4f65-9D91-7224C49458BB}"/>
                <c:ext xmlns:c16="http://schemas.microsoft.com/office/drawing/2014/chart" uri="{C3380CC4-5D6E-409C-BE32-E72D297353CC}">
                  <c16:uniqueId val="{00000008-36E8-4A0C-8811-D1FB177A298E}"/>
                </c:ext>
              </c:extLst>
            </c:dLbl>
            <c:dLbl>
              <c:idx val="9"/>
              <c:delete val="1"/>
              <c:extLst>
                <c:ext xmlns:c15="http://schemas.microsoft.com/office/drawing/2012/chart" uri="{CE6537A1-D6FC-4f65-9D91-7224C49458BB}"/>
                <c:ext xmlns:c16="http://schemas.microsoft.com/office/drawing/2014/chart" uri="{C3380CC4-5D6E-409C-BE32-E72D297353CC}">
                  <c16:uniqueId val="{00000009-36E8-4A0C-8811-D1FB177A298E}"/>
                </c:ext>
              </c:extLst>
            </c:dLbl>
            <c:dLbl>
              <c:idx val="10"/>
              <c:layout>
                <c:manualLayout>
                  <c:x val="-1.6140790395441858E-2"/>
                  <c:y val="-2.63087434623031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36E8-4A0C-8811-D1FB177A298E}"/>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0070C0"/>
                    </a:solidFill>
                    <a:latin typeface="RUBIK" pitchFamily="2" charset="-79"/>
                    <a:ea typeface="+mn-ea"/>
                    <a:cs typeface="RUBIK" pitchFamily="2" charset="-79"/>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'תעסוקה לפי השכלה '!$I$4:$I$15</c:f>
              <c:strCache>
                <c:ptCount val="11"/>
                <c:pt idx="0">
                  <c:v>2012</c:v>
                </c:pt>
                <c:pt idx="1">
                  <c:v>2013</c:v>
                </c:pt>
                <c:pt idx="2">
                  <c:v>2014</c:v>
                </c:pt>
                <c:pt idx="3">
                  <c:v>2015</c:v>
                </c:pt>
                <c:pt idx="4">
                  <c:v>2016</c:v>
                </c:pt>
                <c:pt idx="5">
                  <c:v>2017</c:v>
                </c:pt>
                <c:pt idx="6">
                  <c:v>2018</c:v>
                </c:pt>
                <c:pt idx="7">
                  <c:v>2019</c:v>
                </c:pt>
                <c:pt idx="8">
                  <c:v>2020</c:v>
                </c:pt>
                <c:pt idx="9">
                  <c:v>2021</c:v>
                </c:pt>
                <c:pt idx="10">
                  <c:v>2022H1</c:v>
                </c:pt>
              </c:strCache>
            </c:strRef>
          </c:cat>
          <c:val>
            <c:numRef>
              <c:f>'תעסוקה לפי השכלה '!$J$4:$J$15</c:f>
              <c:numCache>
                <c:formatCode>0%</c:formatCode>
                <c:ptCount val="11"/>
                <c:pt idx="0">
                  <c:v>0.82019990682601929</c:v>
                </c:pt>
                <c:pt idx="1">
                  <c:v>0.83700120449066162</c:v>
                </c:pt>
                <c:pt idx="2">
                  <c:v>0.87986797094345093</c:v>
                </c:pt>
                <c:pt idx="3">
                  <c:v>0.87522017955780029</c:v>
                </c:pt>
                <c:pt idx="4">
                  <c:v>0.89384162425994873</c:v>
                </c:pt>
                <c:pt idx="5">
                  <c:v>0.85548710823059082</c:v>
                </c:pt>
                <c:pt idx="6">
                  <c:v>0.88573849201202393</c:v>
                </c:pt>
                <c:pt idx="7">
                  <c:v>0.88637912273406982</c:v>
                </c:pt>
                <c:pt idx="8">
                  <c:v>0.82805675268173218</c:v>
                </c:pt>
                <c:pt idx="9">
                  <c:v>0.86215060949325562</c:v>
                </c:pt>
                <c:pt idx="10">
                  <c:v>0.89873683452606201</c:v>
                </c:pt>
              </c:numCache>
            </c:numRef>
          </c:val>
          <c:smooth val="0"/>
          <c:extLst>
            <c:ext xmlns:c16="http://schemas.microsoft.com/office/drawing/2014/chart" uri="{C3380CC4-5D6E-409C-BE32-E72D297353CC}">
              <c16:uniqueId val="{00000000-D91E-4DED-BA0B-64B7C7520AAD}"/>
            </c:ext>
          </c:extLst>
        </c:ser>
        <c:ser>
          <c:idx val="1"/>
          <c:order val="1"/>
          <c:tx>
            <c:strRef>
              <c:f>'תעסוקה לפי השכלה '!$K$2:$K$3</c:f>
              <c:strCache>
                <c:ptCount val="1"/>
                <c:pt idx="0">
                  <c:v>תואר שני ומעלה</c:v>
                </c:pt>
              </c:strCache>
            </c:strRef>
          </c:tx>
          <c:spPr>
            <a:ln w="28575" cap="rnd">
              <a:solidFill>
                <a:srgbClr val="7030A0"/>
              </a:solidFill>
              <a:round/>
            </a:ln>
            <a:effectLst/>
          </c:spPr>
          <c:marker>
            <c:symbol val="none"/>
          </c:marker>
          <c:cat>
            <c:strRef>
              <c:f>'תעסוקה לפי השכלה '!$I$4:$I$15</c:f>
              <c:strCache>
                <c:ptCount val="11"/>
                <c:pt idx="0">
                  <c:v>2012</c:v>
                </c:pt>
                <c:pt idx="1">
                  <c:v>2013</c:v>
                </c:pt>
                <c:pt idx="2">
                  <c:v>2014</c:v>
                </c:pt>
                <c:pt idx="3">
                  <c:v>2015</c:v>
                </c:pt>
                <c:pt idx="4">
                  <c:v>2016</c:v>
                </c:pt>
                <c:pt idx="5">
                  <c:v>2017</c:v>
                </c:pt>
                <c:pt idx="6">
                  <c:v>2018</c:v>
                </c:pt>
                <c:pt idx="7">
                  <c:v>2019</c:v>
                </c:pt>
                <c:pt idx="8">
                  <c:v>2020</c:v>
                </c:pt>
                <c:pt idx="9">
                  <c:v>2021</c:v>
                </c:pt>
                <c:pt idx="10">
                  <c:v>2022H1</c:v>
                </c:pt>
              </c:strCache>
            </c:strRef>
          </c:cat>
          <c:val>
            <c:numRef>
              <c:f>'תעסוקה לפי השכלה '!$K$4:$K$15</c:f>
              <c:numCache>
                <c:formatCode>0%</c:formatCode>
                <c:ptCount val="11"/>
                <c:pt idx="0">
                  <c:v>0.79741835594177246</c:v>
                </c:pt>
                <c:pt idx="1">
                  <c:v>0.92150306701660156</c:v>
                </c:pt>
                <c:pt idx="2">
                  <c:v>0.81248098611831665</c:v>
                </c:pt>
                <c:pt idx="3">
                  <c:v>0.86802232265472412</c:v>
                </c:pt>
                <c:pt idx="4">
                  <c:v>0.8463861346244812</c:v>
                </c:pt>
                <c:pt idx="5">
                  <c:v>0.8674502968788147</c:v>
                </c:pt>
                <c:pt idx="6">
                  <c:v>0.90920537710189819</c:v>
                </c:pt>
                <c:pt idx="7">
                  <c:v>0.9429667592048645</c:v>
                </c:pt>
                <c:pt idx="8">
                  <c:v>0.88287949562072754</c:v>
                </c:pt>
                <c:pt idx="9">
                  <c:v>0.86084604263305664</c:v>
                </c:pt>
                <c:pt idx="10">
                  <c:v>0.86281633377075195</c:v>
                </c:pt>
              </c:numCache>
            </c:numRef>
          </c:val>
          <c:smooth val="0"/>
          <c:extLst>
            <c:ext xmlns:c16="http://schemas.microsoft.com/office/drawing/2014/chart" uri="{C3380CC4-5D6E-409C-BE32-E72D297353CC}">
              <c16:uniqueId val="{00000002-D91E-4DED-BA0B-64B7C7520AAD}"/>
            </c:ext>
          </c:extLst>
        </c:ser>
        <c:ser>
          <c:idx val="2"/>
          <c:order val="2"/>
          <c:tx>
            <c:strRef>
              <c:f>'תעסוקה לפי השכלה '!$L$2:$L$3</c:f>
              <c:strCache>
                <c:ptCount val="1"/>
                <c:pt idx="0">
                  <c:v>בגרות</c:v>
                </c:pt>
              </c:strCache>
            </c:strRef>
          </c:tx>
          <c:spPr>
            <a:ln w="28575" cap="rnd">
              <a:solidFill>
                <a:srgbClr val="FFC000"/>
              </a:solidFill>
              <a:round/>
            </a:ln>
            <a:effectLst/>
          </c:spPr>
          <c:marker>
            <c:symbol val="none"/>
          </c:marker>
          <c:dLbls>
            <c:dLbl>
              <c:idx val="0"/>
              <c:layout>
                <c:manualLayout>
                  <c:x val="-3.7123817909516001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36E8-4A0C-8811-D1FB177A298E}"/>
                </c:ext>
              </c:extLst>
            </c:dLbl>
            <c:dLbl>
              <c:idx val="1"/>
              <c:layout>
                <c:manualLayout>
                  <c:x val="-1.9368948474530086E-2"/>
                  <c:y val="-2.302015052951525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36E8-4A0C-8811-D1FB177A298E}"/>
                </c:ext>
              </c:extLst>
            </c:dLbl>
            <c:dLbl>
              <c:idx val="2"/>
              <c:layout>
                <c:manualLayout>
                  <c:x val="-2.9053422711795132E-2"/>
                  <c:y val="2.630874346230314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36E8-4A0C-8811-D1FB177A298E}"/>
                </c:ext>
              </c:extLst>
            </c:dLbl>
            <c:dLbl>
              <c:idx val="3"/>
              <c:layout>
                <c:manualLayout>
                  <c:x val="-2.4211185593162609E-2"/>
                  <c:y val="-2.630874346230317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36E8-4A0C-8811-D1FB177A298E}"/>
                </c:ext>
              </c:extLst>
            </c:dLbl>
            <c:dLbl>
              <c:idx val="4"/>
              <c:delete val="1"/>
              <c:extLst>
                <c:ext xmlns:c15="http://schemas.microsoft.com/office/drawing/2012/chart" uri="{CE6537A1-D6FC-4f65-9D91-7224C49458BB}"/>
                <c:ext xmlns:c16="http://schemas.microsoft.com/office/drawing/2014/chart" uri="{C3380CC4-5D6E-409C-BE32-E72D297353CC}">
                  <c16:uniqueId val="{0000000F-36E8-4A0C-8811-D1FB177A298E}"/>
                </c:ext>
              </c:extLst>
            </c:dLbl>
            <c:dLbl>
              <c:idx val="5"/>
              <c:delete val="1"/>
              <c:extLst>
                <c:ext xmlns:c15="http://schemas.microsoft.com/office/drawing/2012/chart" uri="{CE6537A1-D6FC-4f65-9D91-7224C49458BB}"/>
                <c:ext xmlns:c16="http://schemas.microsoft.com/office/drawing/2014/chart" uri="{C3380CC4-5D6E-409C-BE32-E72D297353CC}">
                  <c16:uniqueId val="{00000010-36E8-4A0C-8811-D1FB177A298E}"/>
                </c:ext>
              </c:extLst>
            </c:dLbl>
            <c:dLbl>
              <c:idx val="6"/>
              <c:layout>
                <c:manualLayout>
                  <c:x val="-2.4211185593162609E-2"/>
                  <c:y val="-1.644296466393949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36E8-4A0C-8811-D1FB177A298E}"/>
                </c:ext>
              </c:extLst>
            </c:dLbl>
            <c:dLbl>
              <c:idx val="7"/>
              <c:delete val="1"/>
              <c:extLst>
                <c:ext xmlns:c15="http://schemas.microsoft.com/office/drawing/2012/chart" uri="{CE6537A1-D6FC-4f65-9D91-7224C49458BB}"/>
                <c:ext xmlns:c16="http://schemas.microsoft.com/office/drawing/2014/chart" uri="{C3380CC4-5D6E-409C-BE32-E72D297353CC}">
                  <c16:uniqueId val="{00000012-36E8-4A0C-8811-D1FB177A298E}"/>
                </c:ext>
              </c:extLst>
            </c:dLbl>
            <c:dLbl>
              <c:idx val="8"/>
              <c:layout>
                <c:manualLayout>
                  <c:x val="-2.7439343672251076E-2"/>
                  <c:y val="-2.959733639509103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36E8-4A0C-8811-D1FB177A298E}"/>
                </c:ext>
              </c:extLst>
            </c:dLbl>
            <c:dLbl>
              <c:idx val="9"/>
              <c:delete val="1"/>
              <c:extLst>
                <c:ext xmlns:c15="http://schemas.microsoft.com/office/drawing/2012/chart" uri="{CE6537A1-D6FC-4f65-9D91-7224C49458BB}"/>
                <c:ext xmlns:c16="http://schemas.microsoft.com/office/drawing/2014/chart" uri="{C3380CC4-5D6E-409C-BE32-E72D297353CC}">
                  <c16:uniqueId val="{00000014-36E8-4A0C-8811-D1FB177A298E}"/>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2">
                        <a:lumMod val="50000"/>
                      </a:schemeClr>
                    </a:solidFill>
                    <a:latin typeface="RUBIK" pitchFamily="2" charset="-79"/>
                    <a:ea typeface="+mn-ea"/>
                    <a:cs typeface="RUBIK" pitchFamily="2" charset="-79"/>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'תעסוקה לפי השכלה '!$I$4:$I$15</c:f>
              <c:strCache>
                <c:ptCount val="11"/>
                <c:pt idx="0">
                  <c:v>2012</c:v>
                </c:pt>
                <c:pt idx="1">
                  <c:v>2013</c:v>
                </c:pt>
                <c:pt idx="2">
                  <c:v>2014</c:v>
                </c:pt>
                <c:pt idx="3">
                  <c:v>2015</c:v>
                </c:pt>
                <c:pt idx="4">
                  <c:v>2016</c:v>
                </c:pt>
                <c:pt idx="5">
                  <c:v>2017</c:v>
                </c:pt>
                <c:pt idx="6">
                  <c:v>2018</c:v>
                </c:pt>
                <c:pt idx="7">
                  <c:v>2019</c:v>
                </c:pt>
                <c:pt idx="8">
                  <c:v>2020</c:v>
                </c:pt>
                <c:pt idx="9">
                  <c:v>2021</c:v>
                </c:pt>
                <c:pt idx="10">
                  <c:v>2022H1</c:v>
                </c:pt>
              </c:strCache>
            </c:strRef>
          </c:cat>
          <c:val>
            <c:numRef>
              <c:f>'תעסוקה לפי השכלה '!$L$4:$L$15</c:f>
              <c:numCache>
                <c:formatCode>0%</c:formatCode>
                <c:ptCount val="11"/>
                <c:pt idx="0">
                  <c:v>0.60563057661056519</c:v>
                </c:pt>
                <c:pt idx="1">
                  <c:v>0.65474706888198853</c:v>
                </c:pt>
                <c:pt idx="2">
                  <c:v>0.63036060333251953</c:v>
                </c:pt>
                <c:pt idx="3">
                  <c:v>0.6772955060005188</c:v>
                </c:pt>
                <c:pt idx="4">
                  <c:v>0.63373714685440063</c:v>
                </c:pt>
                <c:pt idx="5">
                  <c:v>0.62680786848068237</c:v>
                </c:pt>
                <c:pt idx="6">
                  <c:v>0.68587523698806763</c:v>
                </c:pt>
                <c:pt idx="7">
                  <c:v>0.66540747880935669</c:v>
                </c:pt>
                <c:pt idx="8">
                  <c:v>0.59776550531387329</c:v>
                </c:pt>
                <c:pt idx="9">
                  <c:v>0.70683377981185913</c:v>
                </c:pt>
                <c:pt idx="10">
                  <c:v>0.70643943548202515</c:v>
                </c:pt>
              </c:numCache>
            </c:numRef>
          </c:val>
          <c:smooth val="0"/>
          <c:extLst>
            <c:ext xmlns:c16="http://schemas.microsoft.com/office/drawing/2014/chart" uri="{C3380CC4-5D6E-409C-BE32-E72D297353CC}">
              <c16:uniqueId val="{00000003-D91E-4DED-BA0B-64B7C7520AAD}"/>
            </c:ext>
          </c:extLst>
        </c:ser>
        <c:ser>
          <c:idx val="3"/>
          <c:order val="3"/>
          <c:tx>
            <c:strRef>
              <c:f>'תעסוקה לפי השכלה '!$M$2:$M$3</c:f>
              <c:strCache>
                <c:ptCount val="1"/>
                <c:pt idx="0">
                  <c:v>השכלה נוספת, לא אקדמית</c:v>
                </c:pt>
              </c:strCache>
            </c:strRef>
          </c:tx>
          <c:spPr>
            <a:ln w="28575" cap="rnd">
              <a:solidFill>
                <a:srgbClr val="FF0000"/>
              </a:solidFill>
              <a:round/>
            </a:ln>
            <a:effectLst/>
          </c:spPr>
          <c:marker>
            <c:symbol val="none"/>
          </c:marker>
          <c:dLbls>
            <c:dLbl>
              <c:idx val="0"/>
              <c:layout>
                <c:manualLayout>
                  <c:x val="-3.7123817909516001E-2"/>
                  <c:y val="-6.577185865575785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36E8-4A0C-8811-D1FB177A298E}"/>
                </c:ext>
              </c:extLst>
            </c:dLbl>
            <c:dLbl>
              <c:idx val="1"/>
              <c:delete val="1"/>
              <c:extLst>
                <c:ext xmlns:c15="http://schemas.microsoft.com/office/drawing/2012/chart" uri="{CE6537A1-D6FC-4f65-9D91-7224C49458BB}"/>
                <c:ext xmlns:c16="http://schemas.microsoft.com/office/drawing/2014/chart" uri="{C3380CC4-5D6E-409C-BE32-E72D297353CC}">
                  <c16:uniqueId val="{00000016-36E8-4A0C-8811-D1FB177A298E}"/>
                </c:ext>
              </c:extLst>
            </c:dLbl>
            <c:dLbl>
              <c:idx val="2"/>
              <c:delete val="1"/>
              <c:extLst>
                <c:ext xmlns:c15="http://schemas.microsoft.com/office/drawing/2012/chart" uri="{CE6537A1-D6FC-4f65-9D91-7224C49458BB}"/>
                <c:ext xmlns:c16="http://schemas.microsoft.com/office/drawing/2014/chart" uri="{C3380CC4-5D6E-409C-BE32-E72D297353CC}">
                  <c16:uniqueId val="{00000017-36E8-4A0C-8811-D1FB177A298E}"/>
                </c:ext>
              </c:extLst>
            </c:dLbl>
            <c:dLbl>
              <c:idx val="3"/>
              <c:delete val="1"/>
              <c:extLst>
                <c:ext xmlns:c15="http://schemas.microsoft.com/office/drawing/2012/chart" uri="{CE6537A1-D6FC-4f65-9D91-7224C49458BB}"/>
                <c:ext xmlns:c16="http://schemas.microsoft.com/office/drawing/2014/chart" uri="{C3380CC4-5D6E-409C-BE32-E72D297353CC}">
                  <c16:uniqueId val="{00000018-36E8-4A0C-8811-D1FB177A298E}"/>
                </c:ext>
              </c:extLst>
            </c:dLbl>
            <c:dLbl>
              <c:idx val="4"/>
              <c:delete val="1"/>
              <c:extLst>
                <c:ext xmlns:c15="http://schemas.microsoft.com/office/drawing/2012/chart" uri="{CE6537A1-D6FC-4f65-9D91-7224C49458BB}"/>
                <c:ext xmlns:c16="http://schemas.microsoft.com/office/drawing/2014/chart" uri="{C3380CC4-5D6E-409C-BE32-E72D297353CC}">
                  <c16:uniqueId val="{00000019-36E8-4A0C-8811-D1FB177A298E}"/>
                </c:ext>
              </c:extLst>
            </c:dLbl>
            <c:dLbl>
              <c:idx val="5"/>
              <c:delete val="1"/>
              <c:extLst>
                <c:ext xmlns:c15="http://schemas.microsoft.com/office/drawing/2012/chart" uri="{CE6537A1-D6FC-4f65-9D91-7224C49458BB}"/>
                <c:ext xmlns:c16="http://schemas.microsoft.com/office/drawing/2014/chart" uri="{C3380CC4-5D6E-409C-BE32-E72D297353CC}">
                  <c16:uniqueId val="{0000001A-36E8-4A0C-8811-D1FB177A298E}"/>
                </c:ext>
              </c:extLst>
            </c:dLbl>
            <c:dLbl>
              <c:idx val="6"/>
              <c:delete val="1"/>
              <c:extLst>
                <c:ext xmlns:c15="http://schemas.microsoft.com/office/drawing/2012/chart" uri="{CE6537A1-D6FC-4f65-9D91-7224C49458BB}"/>
                <c:ext xmlns:c16="http://schemas.microsoft.com/office/drawing/2014/chart" uri="{C3380CC4-5D6E-409C-BE32-E72D297353CC}">
                  <c16:uniqueId val="{0000001B-36E8-4A0C-8811-D1FB177A298E}"/>
                </c:ext>
              </c:extLst>
            </c:dLbl>
            <c:dLbl>
              <c:idx val="7"/>
              <c:layout>
                <c:manualLayout>
                  <c:x val="-2.098302751407426E-2"/>
                  <c:y val="-1.973155759672735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C-36E8-4A0C-8811-D1FB177A298E}"/>
                </c:ext>
              </c:extLst>
            </c:dLbl>
            <c:dLbl>
              <c:idx val="8"/>
              <c:layout>
                <c:manualLayout>
                  <c:x val="-1.9368948474530086E-2"/>
                  <c:y val="-3.288592932787896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D-36E8-4A0C-8811-D1FB177A298E}"/>
                </c:ext>
              </c:extLst>
            </c:dLbl>
            <c:dLbl>
              <c:idx val="9"/>
              <c:delete val="1"/>
              <c:extLst>
                <c:ext xmlns:c15="http://schemas.microsoft.com/office/drawing/2012/chart" uri="{CE6537A1-D6FC-4f65-9D91-7224C49458BB}"/>
                <c:ext xmlns:c16="http://schemas.microsoft.com/office/drawing/2014/chart" uri="{C3380CC4-5D6E-409C-BE32-E72D297353CC}">
                  <c16:uniqueId val="{0000001E-36E8-4A0C-8811-D1FB177A298E}"/>
                </c:ext>
              </c:extLst>
            </c:dLbl>
            <c:spPr>
              <a:noFill/>
              <a:ln>
                <a:noFill/>
              </a:ln>
              <a:effectLst/>
            </c:spPr>
            <c:txPr>
              <a:bodyPr rot="0" spcFirstLastPara="1" vertOverflow="ellipsis" vert="horz" wrap="square" anchor="ctr" anchorCtr="1"/>
              <a:lstStyle/>
              <a:p>
                <a:pPr>
                  <a:defRPr sz="900" b="0" i="0" u="none" strike="noStrike" kern="1200" baseline="0">
                    <a:solidFill>
                      <a:srgbClr val="FF0000"/>
                    </a:solidFill>
                    <a:latin typeface="RUBIK" pitchFamily="2" charset="-79"/>
                    <a:ea typeface="+mn-ea"/>
                    <a:cs typeface="RUBIK" pitchFamily="2" charset="-79"/>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'תעסוקה לפי השכלה '!$I$4:$I$15</c:f>
              <c:strCache>
                <c:ptCount val="11"/>
                <c:pt idx="0">
                  <c:v>2012</c:v>
                </c:pt>
                <c:pt idx="1">
                  <c:v>2013</c:v>
                </c:pt>
                <c:pt idx="2">
                  <c:v>2014</c:v>
                </c:pt>
                <c:pt idx="3">
                  <c:v>2015</c:v>
                </c:pt>
                <c:pt idx="4">
                  <c:v>2016</c:v>
                </c:pt>
                <c:pt idx="5">
                  <c:v>2017</c:v>
                </c:pt>
                <c:pt idx="6">
                  <c:v>2018</c:v>
                </c:pt>
                <c:pt idx="7">
                  <c:v>2019</c:v>
                </c:pt>
                <c:pt idx="8">
                  <c:v>2020</c:v>
                </c:pt>
                <c:pt idx="9">
                  <c:v>2021</c:v>
                </c:pt>
                <c:pt idx="10">
                  <c:v>2022H1</c:v>
                </c:pt>
              </c:strCache>
            </c:strRef>
          </c:cat>
          <c:val>
            <c:numRef>
              <c:f>'תעסוקה לפי השכלה '!$M$4:$M$15</c:f>
              <c:numCache>
                <c:formatCode>0%</c:formatCode>
                <c:ptCount val="11"/>
                <c:pt idx="0">
                  <c:v>0.69101607799530029</c:v>
                </c:pt>
                <c:pt idx="1">
                  <c:v>0.72696602344512939</c:v>
                </c:pt>
                <c:pt idx="2">
                  <c:v>0.75034534931182861</c:v>
                </c:pt>
                <c:pt idx="3">
                  <c:v>0.76126724481582642</c:v>
                </c:pt>
                <c:pt idx="4">
                  <c:v>0.75927388668060303</c:v>
                </c:pt>
                <c:pt idx="5">
                  <c:v>0.77466088533401489</c:v>
                </c:pt>
                <c:pt idx="6">
                  <c:v>0.80479210615158081</c:v>
                </c:pt>
                <c:pt idx="7">
                  <c:v>0.82296830415725708</c:v>
                </c:pt>
                <c:pt idx="8">
                  <c:v>0.6970897912979126</c:v>
                </c:pt>
                <c:pt idx="9">
                  <c:v>0.79011797904968262</c:v>
                </c:pt>
                <c:pt idx="10">
                  <c:v>0.8388211727142334</c:v>
                </c:pt>
              </c:numCache>
            </c:numRef>
          </c:val>
          <c:smooth val="0"/>
          <c:extLst>
            <c:ext xmlns:c16="http://schemas.microsoft.com/office/drawing/2014/chart" uri="{C3380CC4-5D6E-409C-BE32-E72D297353CC}">
              <c16:uniqueId val="{00000004-D91E-4DED-BA0B-64B7C7520AAD}"/>
            </c:ext>
          </c:extLst>
        </c:ser>
        <c:ser>
          <c:idx val="4"/>
          <c:order val="4"/>
          <c:tx>
            <c:strRef>
              <c:f>'תעסוקה לפי השכלה '!$N$2:$N$3</c:f>
              <c:strCache>
                <c:ptCount val="1"/>
                <c:pt idx="0">
                  <c:v>עד תיכונית</c:v>
                </c:pt>
              </c:strCache>
            </c:strRef>
          </c:tx>
          <c:spPr>
            <a:ln w="28575" cap="rnd">
              <a:solidFill>
                <a:srgbClr val="00B050"/>
              </a:solidFill>
              <a:round/>
            </a:ln>
            <a:effectLst/>
          </c:spPr>
          <c:marker>
            <c:symbol val="none"/>
          </c:marker>
          <c:dLbls>
            <c:dLbl>
              <c:idx val="0"/>
              <c:layout>
                <c:manualLayout>
                  <c:x val="-4.0351975988604349E-2"/>
                  <c:y val="-3.288592932787892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36E8-4A0C-8811-D1FB177A298E}"/>
                </c:ext>
              </c:extLst>
            </c:dLbl>
            <c:dLbl>
              <c:idx val="1"/>
              <c:delete val="1"/>
              <c:extLst>
                <c:ext xmlns:c15="http://schemas.microsoft.com/office/drawing/2012/chart" uri="{CE6537A1-D6FC-4f65-9D91-7224C49458BB}"/>
                <c:ext xmlns:c16="http://schemas.microsoft.com/office/drawing/2014/chart" uri="{C3380CC4-5D6E-409C-BE32-E72D297353CC}">
                  <c16:uniqueId val="{00000020-36E8-4A0C-8811-D1FB177A298E}"/>
                </c:ext>
              </c:extLst>
            </c:dLbl>
            <c:dLbl>
              <c:idx val="2"/>
              <c:layout>
                <c:manualLayout>
                  <c:x val="-2.0983027514074291E-2"/>
                  <c:y val="2.302015052951525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1-36E8-4A0C-8811-D1FB177A298E}"/>
                </c:ext>
              </c:extLst>
            </c:dLbl>
            <c:dLbl>
              <c:idx val="3"/>
              <c:layout>
                <c:manualLayout>
                  <c:x val="-2.098302751407426E-2"/>
                  <c:y val="-2.630874346230314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2-36E8-4A0C-8811-D1FB177A298E}"/>
                </c:ext>
              </c:extLst>
            </c:dLbl>
            <c:dLbl>
              <c:idx val="4"/>
              <c:layout>
                <c:manualLayout>
                  <c:x val="-1.7754869434985911E-2"/>
                  <c:y val="1.973155759672735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3-36E8-4A0C-8811-D1FB177A298E}"/>
                </c:ext>
              </c:extLst>
            </c:dLbl>
            <c:dLbl>
              <c:idx val="5"/>
              <c:delete val="1"/>
              <c:extLst>
                <c:ext xmlns:c15="http://schemas.microsoft.com/office/drawing/2012/chart" uri="{CE6537A1-D6FC-4f65-9D91-7224C49458BB}"/>
                <c:ext xmlns:c16="http://schemas.microsoft.com/office/drawing/2014/chart" uri="{C3380CC4-5D6E-409C-BE32-E72D297353CC}">
                  <c16:uniqueId val="{00000024-36E8-4A0C-8811-D1FB177A298E}"/>
                </c:ext>
              </c:extLst>
            </c:dLbl>
            <c:dLbl>
              <c:idx val="6"/>
              <c:delete val="1"/>
              <c:extLst>
                <c:ext xmlns:c15="http://schemas.microsoft.com/office/drawing/2012/chart" uri="{CE6537A1-D6FC-4f65-9D91-7224C49458BB}"/>
                <c:ext xmlns:c16="http://schemas.microsoft.com/office/drawing/2014/chart" uri="{C3380CC4-5D6E-409C-BE32-E72D297353CC}">
                  <c16:uniqueId val="{00000025-36E8-4A0C-8811-D1FB177A298E}"/>
                </c:ext>
              </c:extLst>
            </c:dLbl>
            <c:dLbl>
              <c:idx val="7"/>
              <c:layout>
                <c:manualLayout>
                  <c:x val="-3.0667501751339421E-2"/>
                  <c:y val="3.288592932787887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6-36E8-4A0C-8811-D1FB177A298E}"/>
                </c:ext>
              </c:extLst>
            </c:dLbl>
            <c:dLbl>
              <c:idx val="8"/>
              <c:layout>
                <c:manualLayout>
                  <c:x val="-2.905342271179525E-2"/>
                  <c:y val="2.630874346230314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7-36E8-4A0C-8811-D1FB177A298E}"/>
                </c:ext>
              </c:extLst>
            </c:dLbl>
            <c:dLbl>
              <c:idx val="9"/>
              <c:layout>
                <c:manualLayout>
                  <c:x val="-1.7754869434986033E-2"/>
                  <c:y val="1.973155759672735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8-36E8-4A0C-8811-D1FB177A298E}"/>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00B050"/>
                    </a:solidFill>
                    <a:latin typeface="RUBIK" pitchFamily="2" charset="-79"/>
                    <a:ea typeface="+mn-ea"/>
                    <a:cs typeface="RUBIK" pitchFamily="2" charset="-79"/>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'תעסוקה לפי השכלה '!$I$4:$I$15</c:f>
              <c:strCache>
                <c:ptCount val="11"/>
                <c:pt idx="0">
                  <c:v>2012</c:v>
                </c:pt>
                <c:pt idx="1">
                  <c:v>2013</c:v>
                </c:pt>
                <c:pt idx="2">
                  <c:v>2014</c:v>
                </c:pt>
                <c:pt idx="3">
                  <c:v>2015</c:v>
                </c:pt>
                <c:pt idx="4">
                  <c:v>2016</c:v>
                </c:pt>
                <c:pt idx="5">
                  <c:v>2017</c:v>
                </c:pt>
                <c:pt idx="6">
                  <c:v>2018</c:v>
                </c:pt>
                <c:pt idx="7">
                  <c:v>2019</c:v>
                </c:pt>
                <c:pt idx="8">
                  <c:v>2020</c:v>
                </c:pt>
                <c:pt idx="9">
                  <c:v>2021</c:v>
                </c:pt>
                <c:pt idx="10">
                  <c:v>2022H1</c:v>
                </c:pt>
              </c:strCache>
            </c:strRef>
          </c:cat>
          <c:val>
            <c:numRef>
              <c:f>'תעסוקה לפי השכלה '!$N$4:$N$15</c:f>
              <c:numCache>
                <c:formatCode>0%</c:formatCode>
                <c:ptCount val="11"/>
                <c:pt idx="0">
                  <c:v>0.4412631094455719</c:v>
                </c:pt>
                <c:pt idx="1">
                  <c:v>0.47291022539138794</c:v>
                </c:pt>
                <c:pt idx="2">
                  <c:v>0.47665846347808838</c:v>
                </c:pt>
                <c:pt idx="3">
                  <c:v>0.54168760776519775</c:v>
                </c:pt>
                <c:pt idx="4">
                  <c:v>0.54144197702407837</c:v>
                </c:pt>
                <c:pt idx="5">
                  <c:v>0.56420755386352539</c:v>
                </c:pt>
                <c:pt idx="6">
                  <c:v>0.57423388957977295</c:v>
                </c:pt>
                <c:pt idx="7">
                  <c:v>0.59146016836166382</c:v>
                </c:pt>
                <c:pt idx="8">
                  <c:v>0.51618891954421997</c:v>
                </c:pt>
                <c:pt idx="9">
                  <c:v>0.5363578200340271</c:v>
                </c:pt>
                <c:pt idx="10">
                  <c:v>0.64506000280380249</c:v>
                </c:pt>
              </c:numCache>
            </c:numRef>
          </c:val>
          <c:smooth val="0"/>
          <c:extLst>
            <c:ext xmlns:c16="http://schemas.microsoft.com/office/drawing/2014/chart" uri="{C3380CC4-5D6E-409C-BE32-E72D297353CC}">
              <c16:uniqueId val="{00000005-D91E-4DED-BA0B-64B7C7520AAD}"/>
            </c:ext>
          </c:extLst>
        </c:ser>
        <c:dLbls>
          <c:showLegendKey val="0"/>
          <c:showVal val="0"/>
          <c:showCatName val="0"/>
          <c:showSerName val="0"/>
          <c:showPercent val="0"/>
          <c:showBubbleSize val="0"/>
        </c:dLbls>
        <c:smooth val="0"/>
        <c:axId val="1111293488"/>
        <c:axId val="1111286416"/>
      </c:lineChart>
      <c:catAx>
        <c:axId val="11112934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RUBIK" pitchFamily="2" charset="-79"/>
                <a:ea typeface="+mn-ea"/>
                <a:cs typeface="RUBIK" pitchFamily="2" charset="-79"/>
              </a:defRPr>
            </a:pPr>
            <a:endParaRPr lang="he-IL"/>
          </a:p>
        </c:txPr>
        <c:crossAx val="1111286416"/>
        <c:crosses val="autoZero"/>
        <c:auto val="1"/>
        <c:lblAlgn val="ctr"/>
        <c:lblOffset val="100"/>
        <c:noMultiLvlLbl val="0"/>
      </c:catAx>
      <c:valAx>
        <c:axId val="111128641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RUBIK" pitchFamily="2" charset="-79"/>
                <a:ea typeface="+mn-ea"/>
                <a:cs typeface="RUBIK" pitchFamily="2" charset="-79"/>
              </a:defRPr>
            </a:pPr>
            <a:endParaRPr lang="he-IL"/>
          </a:p>
        </c:txPr>
        <c:crossAx val="11112934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RUBIK" pitchFamily="2" charset="-79"/>
              <a:ea typeface="+mn-ea"/>
              <a:cs typeface="RUBIK" pitchFamily="2" charset="-79"/>
            </a:defRPr>
          </a:pPr>
          <a:endParaRPr lang="he-IL"/>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RUBIK" pitchFamily="2" charset="-79"/>
          <a:cs typeface="RUBIK" pitchFamily="2" charset="-79"/>
        </a:defRPr>
      </a:pPr>
      <a:endParaRPr lang="he-IL"/>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1"/>
          <c:order val="1"/>
          <c:tx>
            <c:strRef>
              <c:f>'[סקר הוצאות- שעות עבודה לפי השכלה.xlsx]נשים בגילי 25-39'!$BF$36</c:f>
              <c:strCache>
                <c:ptCount val="1"/>
                <c:pt idx="0">
                  <c:v>עד תיכונית</c:v>
                </c:pt>
              </c:strCache>
            </c:strRef>
          </c:tx>
          <c:spPr>
            <a:ln w="28575" cap="rnd">
              <a:solidFill>
                <a:schemeClr val="accent2"/>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0-DC8E-47AF-ABDD-155FCC51CCD4}"/>
                </c:ext>
              </c:extLst>
            </c:dLbl>
            <c:dLbl>
              <c:idx val="1"/>
              <c:delete val="1"/>
              <c:extLst>
                <c:ext xmlns:c15="http://schemas.microsoft.com/office/drawing/2012/chart" uri="{CE6537A1-D6FC-4f65-9D91-7224C49458BB}"/>
                <c:ext xmlns:c16="http://schemas.microsoft.com/office/drawing/2014/chart" uri="{C3380CC4-5D6E-409C-BE32-E72D297353CC}">
                  <c16:uniqueId val="{00000001-DC8E-47AF-ABDD-155FCC51CCD4}"/>
                </c:ext>
              </c:extLst>
            </c:dLbl>
            <c:dLbl>
              <c:idx val="3"/>
              <c:layout>
                <c:manualLayout>
                  <c:x val="-6.3242240438532646E-2"/>
                  <c:y val="1.393828158182301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C8E-47AF-ABDD-155FCC51CCD4}"/>
                </c:ext>
              </c:extLst>
            </c:dLbl>
            <c:dLbl>
              <c:idx val="4"/>
              <c:delete val="1"/>
              <c:extLst>
                <c:ext xmlns:c15="http://schemas.microsoft.com/office/drawing/2012/chart" uri="{CE6537A1-D6FC-4f65-9D91-7224C49458BB}"/>
                <c:ext xmlns:c16="http://schemas.microsoft.com/office/drawing/2014/chart" uri="{C3380CC4-5D6E-409C-BE32-E72D297353CC}">
                  <c16:uniqueId val="{00000003-DC8E-47AF-ABDD-155FCC51CCD4}"/>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002060"/>
                    </a:solidFill>
                    <a:latin typeface="+mn-lt"/>
                    <a:ea typeface="+mn-ea"/>
                    <a:cs typeface="+mn-cs"/>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'[סקר הוצאות- שעות עבודה לפי השכלה.xlsx]נשים בגילי 25-39'!$BE$37:$BE$42</c:f>
              <c:numCache>
                <c:formatCode>General</c:formatCode>
                <c:ptCount val="6"/>
                <c:pt idx="0">
                  <c:v>2014</c:v>
                </c:pt>
                <c:pt idx="1">
                  <c:v>2015</c:v>
                </c:pt>
                <c:pt idx="2">
                  <c:v>2016</c:v>
                </c:pt>
                <c:pt idx="3">
                  <c:v>2017</c:v>
                </c:pt>
                <c:pt idx="4">
                  <c:v>2018</c:v>
                </c:pt>
                <c:pt idx="5">
                  <c:v>2019</c:v>
                </c:pt>
              </c:numCache>
            </c:numRef>
          </c:cat>
          <c:val>
            <c:numRef>
              <c:f>'[סקר הוצאות- שעות עבודה לפי השכלה.xlsx]נשים בגילי 25-39'!$BF$37:$BF$42</c:f>
              <c:numCache>
                <c:formatCode>0</c:formatCode>
                <c:ptCount val="6"/>
                <c:pt idx="0">
                  <c:v>30.59</c:v>
                </c:pt>
                <c:pt idx="1">
                  <c:v>27.94</c:v>
                </c:pt>
                <c:pt idx="2">
                  <c:v>31.1</c:v>
                </c:pt>
                <c:pt idx="3">
                  <c:v>26.8</c:v>
                </c:pt>
                <c:pt idx="4">
                  <c:v>30</c:v>
                </c:pt>
                <c:pt idx="5">
                  <c:v>30</c:v>
                </c:pt>
              </c:numCache>
            </c:numRef>
          </c:val>
          <c:smooth val="0"/>
          <c:extLst>
            <c:ext xmlns:c16="http://schemas.microsoft.com/office/drawing/2014/chart" uri="{C3380CC4-5D6E-409C-BE32-E72D297353CC}">
              <c16:uniqueId val="{00000006-7863-4F71-B765-C97D225BA9F0}"/>
            </c:ext>
          </c:extLst>
        </c:ser>
        <c:ser>
          <c:idx val="2"/>
          <c:order val="2"/>
          <c:tx>
            <c:strRef>
              <c:f>'[סקר הוצאות- שעות עבודה לפי השכלה.xlsx]נשים בגילי 25-39'!$BG$36</c:f>
              <c:strCache>
                <c:ptCount val="1"/>
                <c:pt idx="0">
                  <c:v>בגרות</c:v>
                </c:pt>
              </c:strCache>
            </c:strRef>
          </c:tx>
          <c:spPr>
            <a:ln w="28575" cap="rnd">
              <a:solidFill>
                <a:srgbClr val="FF0000"/>
              </a:solidFill>
              <a:round/>
            </a:ln>
            <a:effectLst/>
          </c:spPr>
          <c:marker>
            <c:symbol val="none"/>
          </c:marker>
          <c:dLbls>
            <c:dLbl>
              <c:idx val="0"/>
              <c:layout>
                <c:manualLayout>
                  <c:x val="-2.8459008197339694E-2"/>
                  <c:y val="-3.252265702425370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C8E-47AF-ABDD-155FCC51CCD4}"/>
                </c:ext>
              </c:extLst>
            </c:dLbl>
            <c:dLbl>
              <c:idx val="1"/>
              <c:delete val="1"/>
              <c:extLst>
                <c:ext xmlns:c15="http://schemas.microsoft.com/office/drawing/2012/chart" uri="{CE6537A1-D6FC-4f65-9D91-7224C49458BB}"/>
                <c:ext xmlns:c16="http://schemas.microsoft.com/office/drawing/2014/chart" uri="{C3380CC4-5D6E-409C-BE32-E72D297353CC}">
                  <c16:uniqueId val="{00000005-DC8E-47AF-ABDD-155FCC51CCD4}"/>
                </c:ext>
              </c:extLst>
            </c:dLbl>
            <c:dLbl>
              <c:idx val="2"/>
              <c:layout>
                <c:manualLayout>
                  <c:x val="-3.4783232241192959E-2"/>
                  <c:y val="-3.716875088486142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C8E-47AF-ABDD-155FCC51CCD4}"/>
                </c:ext>
              </c:extLst>
            </c:dLbl>
            <c:dLbl>
              <c:idx val="3"/>
              <c:delete val="1"/>
              <c:extLst>
                <c:ext xmlns:c15="http://schemas.microsoft.com/office/drawing/2012/chart" uri="{CE6537A1-D6FC-4f65-9D91-7224C49458BB}"/>
                <c:ext xmlns:c16="http://schemas.microsoft.com/office/drawing/2014/chart" uri="{C3380CC4-5D6E-409C-BE32-E72D297353CC}">
                  <c16:uniqueId val="{00000007-DC8E-47AF-ABDD-155FCC51CCD4}"/>
                </c:ext>
              </c:extLst>
            </c:dLbl>
            <c:dLbl>
              <c:idx val="4"/>
              <c:delete val="1"/>
              <c:extLst>
                <c:ext xmlns:c15="http://schemas.microsoft.com/office/drawing/2012/chart" uri="{CE6537A1-D6FC-4f65-9D91-7224C49458BB}"/>
                <c:ext xmlns:c16="http://schemas.microsoft.com/office/drawing/2014/chart" uri="{C3380CC4-5D6E-409C-BE32-E72D297353CC}">
                  <c16:uniqueId val="{00000008-DC8E-47AF-ABDD-155FCC51CCD4}"/>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FF0000"/>
                    </a:solidFill>
                    <a:latin typeface="+mn-lt"/>
                    <a:ea typeface="+mn-ea"/>
                    <a:cs typeface="+mn-cs"/>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'[סקר הוצאות- שעות עבודה לפי השכלה.xlsx]נשים בגילי 25-39'!$BE$37:$BE$42</c:f>
              <c:numCache>
                <c:formatCode>General</c:formatCode>
                <c:ptCount val="6"/>
                <c:pt idx="0">
                  <c:v>2014</c:v>
                </c:pt>
                <c:pt idx="1">
                  <c:v>2015</c:v>
                </c:pt>
                <c:pt idx="2">
                  <c:v>2016</c:v>
                </c:pt>
                <c:pt idx="3">
                  <c:v>2017</c:v>
                </c:pt>
                <c:pt idx="4">
                  <c:v>2018</c:v>
                </c:pt>
                <c:pt idx="5">
                  <c:v>2019</c:v>
                </c:pt>
              </c:numCache>
            </c:numRef>
          </c:cat>
          <c:val>
            <c:numRef>
              <c:f>'[סקר הוצאות- שעות עבודה לפי השכלה.xlsx]נשים בגילי 25-39'!$BG$37:$BG$42</c:f>
              <c:numCache>
                <c:formatCode>0</c:formatCode>
                <c:ptCount val="6"/>
                <c:pt idx="0">
                  <c:v>31.2</c:v>
                </c:pt>
                <c:pt idx="1">
                  <c:v>30.6</c:v>
                </c:pt>
                <c:pt idx="2">
                  <c:v>32.6</c:v>
                </c:pt>
                <c:pt idx="3">
                  <c:v>30.8</c:v>
                </c:pt>
                <c:pt idx="4">
                  <c:v>32.4</c:v>
                </c:pt>
                <c:pt idx="5">
                  <c:v>36.200000000000003</c:v>
                </c:pt>
              </c:numCache>
            </c:numRef>
          </c:val>
          <c:smooth val="0"/>
          <c:extLst>
            <c:ext xmlns:c16="http://schemas.microsoft.com/office/drawing/2014/chart" uri="{C3380CC4-5D6E-409C-BE32-E72D297353CC}">
              <c16:uniqueId val="{00000007-7863-4F71-B765-C97D225BA9F0}"/>
            </c:ext>
          </c:extLst>
        </c:ser>
        <c:ser>
          <c:idx val="3"/>
          <c:order val="3"/>
          <c:tx>
            <c:strRef>
              <c:f>'[סקר הוצאות- שעות עבודה לפי השכלה.xlsx]נשים בגילי 25-39'!$BH$36</c:f>
              <c:strCache>
                <c:ptCount val="1"/>
                <c:pt idx="0">
                  <c:v>מקצועית</c:v>
                </c:pt>
              </c:strCache>
            </c:strRef>
          </c:tx>
          <c:spPr>
            <a:ln w="28575" cap="rnd">
              <a:solidFill>
                <a:srgbClr val="00B0F0"/>
              </a:solidFill>
              <a:round/>
            </a:ln>
            <a:effectLst/>
          </c:spPr>
          <c:marker>
            <c:symbol val="none"/>
          </c:marker>
          <c:dLbls>
            <c:dLbl>
              <c:idx val="0"/>
              <c:layout>
                <c:manualLayout>
                  <c:x val="-3.1621120219266323E-2"/>
                  <c:y val="3.716875088486137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C8E-47AF-ABDD-155FCC51CCD4}"/>
                </c:ext>
              </c:extLst>
            </c:dLbl>
            <c:dLbl>
              <c:idx val="1"/>
              <c:layout>
                <c:manualLayout>
                  <c:x val="-4.4269568306972852E-2"/>
                  <c:y val="-3.252265702425370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DC8E-47AF-ABDD-155FCC51CCD4}"/>
                </c:ext>
              </c:extLst>
            </c:dLbl>
            <c:dLbl>
              <c:idx val="2"/>
              <c:delete val="1"/>
              <c:extLst>
                <c:ext xmlns:c15="http://schemas.microsoft.com/office/drawing/2012/chart" uri="{CE6537A1-D6FC-4f65-9D91-7224C49458BB}"/>
                <c:ext xmlns:c16="http://schemas.microsoft.com/office/drawing/2014/chart" uri="{C3380CC4-5D6E-409C-BE32-E72D297353CC}">
                  <c16:uniqueId val="{0000000B-DC8E-47AF-ABDD-155FCC51CCD4}"/>
                </c:ext>
              </c:extLst>
            </c:dLbl>
            <c:dLbl>
              <c:idx val="4"/>
              <c:layout>
                <c:manualLayout>
                  <c:x val="-1.5810560109633279E-2"/>
                  <c:y val="2.323046930303836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DC8E-47AF-ABDD-155FCC51CCD4}"/>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00B0F0"/>
                    </a:solidFill>
                    <a:latin typeface="+mn-lt"/>
                    <a:ea typeface="+mn-ea"/>
                    <a:cs typeface="+mn-cs"/>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'[סקר הוצאות- שעות עבודה לפי השכלה.xlsx]נשים בגילי 25-39'!$BE$37:$BE$42</c:f>
              <c:numCache>
                <c:formatCode>General</c:formatCode>
                <c:ptCount val="6"/>
                <c:pt idx="0">
                  <c:v>2014</c:v>
                </c:pt>
                <c:pt idx="1">
                  <c:v>2015</c:v>
                </c:pt>
                <c:pt idx="2">
                  <c:v>2016</c:v>
                </c:pt>
                <c:pt idx="3">
                  <c:v>2017</c:v>
                </c:pt>
                <c:pt idx="4">
                  <c:v>2018</c:v>
                </c:pt>
                <c:pt idx="5">
                  <c:v>2019</c:v>
                </c:pt>
              </c:numCache>
            </c:numRef>
          </c:cat>
          <c:val>
            <c:numRef>
              <c:f>'[סקר הוצאות- שעות עבודה לפי השכלה.xlsx]נשים בגילי 25-39'!$BH$37:$BH$42</c:f>
              <c:numCache>
                <c:formatCode>0</c:formatCode>
                <c:ptCount val="6"/>
                <c:pt idx="0">
                  <c:v>28.3</c:v>
                </c:pt>
                <c:pt idx="1">
                  <c:v>31.6</c:v>
                </c:pt>
                <c:pt idx="2">
                  <c:v>30.2</c:v>
                </c:pt>
                <c:pt idx="3">
                  <c:v>29.9</c:v>
                </c:pt>
                <c:pt idx="4">
                  <c:v>26.8</c:v>
                </c:pt>
                <c:pt idx="5">
                  <c:v>30.9</c:v>
                </c:pt>
              </c:numCache>
            </c:numRef>
          </c:val>
          <c:smooth val="0"/>
          <c:extLst>
            <c:ext xmlns:c16="http://schemas.microsoft.com/office/drawing/2014/chart" uri="{C3380CC4-5D6E-409C-BE32-E72D297353CC}">
              <c16:uniqueId val="{00000008-7863-4F71-B765-C97D225BA9F0}"/>
            </c:ext>
          </c:extLst>
        </c:ser>
        <c:ser>
          <c:idx val="4"/>
          <c:order val="4"/>
          <c:tx>
            <c:strRef>
              <c:f>'[סקר הוצאות- שעות עבודה לפי השכלה.xlsx]נשים בגילי 25-39'!$BI$36</c:f>
              <c:strCache>
                <c:ptCount val="1"/>
                <c:pt idx="0">
                  <c:v>אקדמית</c:v>
                </c:pt>
              </c:strCache>
            </c:strRef>
          </c:tx>
          <c:spPr>
            <a:ln w="28575" cap="rnd">
              <a:solidFill>
                <a:srgbClr val="00B050"/>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D-DC8E-47AF-ABDD-155FCC51CCD4}"/>
                </c:ext>
              </c:extLst>
            </c:dLbl>
            <c:dLbl>
              <c:idx val="1"/>
              <c:delete val="1"/>
              <c:extLst>
                <c:ext xmlns:c15="http://schemas.microsoft.com/office/drawing/2012/chart" uri="{CE6537A1-D6FC-4f65-9D91-7224C49458BB}"/>
                <c:ext xmlns:c16="http://schemas.microsoft.com/office/drawing/2014/chart" uri="{C3380CC4-5D6E-409C-BE32-E72D297353CC}">
                  <c16:uniqueId val="{0000000E-DC8E-47AF-ABDD-155FCC51CCD4}"/>
                </c:ext>
              </c:extLst>
            </c:dLbl>
            <c:dLbl>
              <c:idx val="2"/>
              <c:delete val="1"/>
              <c:extLst>
                <c:ext xmlns:c15="http://schemas.microsoft.com/office/drawing/2012/chart" uri="{CE6537A1-D6FC-4f65-9D91-7224C49458BB}"/>
                <c:ext xmlns:c16="http://schemas.microsoft.com/office/drawing/2014/chart" uri="{C3380CC4-5D6E-409C-BE32-E72D297353CC}">
                  <c16:uniqueId val="{0000000F-DC8E-47AF-ABDD-155FCC51CCD4}"/>
                </c:ext>
              </c:extLst>
            </c:dLbl>
            <c:dLbl>
              <c:idx val="4"/>
              <c:layout>
                <c:manualLayout>
                  <c:x val="-3.7945344263119588E-2"/>
                  <c:y val="3.252265702425370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DC8E-47AF-ABDD-155FCC51CCD4}"/>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00B050"/>
                    </a:solidFill>
                    <a:latin typeface="+mn-lt"/>
                    <a:ea typeface="+mn-ea"/>
                    <a:cs typeface="+mn-cs"/>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'[סקר הוצאות- שעות עבודה לפי השכלה.xlsx]נשים בגילי 25-39'!$BE$37:$BE$42</c:f>
              <c:numCache>
                <c:formatCode>General</c:formatCode>
                <c:ptCount val="6"/>
                <c:pt idx="0">
                  <c:v>2014</c:v>
                </c:pt>
                <c:pt idx="1">
                  <c:v>2015</c:v>
                </c:pt>
                <c:pt idx="2">
                  <c:v>2016</c:v>
                </c:pt>
                <c:pt idx="3">
                  <c:v>2017</c:v>
                </c:pt>
                <c:pt idx="4">
                  <c:v>2018</c:v>
                </c:pt>
                <c:pt idx="5">
                  <c:v>2019</c:v>
                </c:pt>
              </c:numCache>
            </c:numRef>
          </c:cat>
          <c:val>
            <c:numRef>
              <c:f>'[סקר הוצאות- שעות עבודה לפי השכלה.xlsx]נשים בגילי 25-39'!$BI$37:$BI$42</c:f>
              <c:numCache>
                <c:formatCode>0</c:formatCode>
                <c:ptCount val="6"/>
                <c:pt idx="0">
                  <c:v>29.9</c:v>
                </c:pt>
                <c:pt idx="1">
                  <c:v>28.2</c:v>
                </c:pt>
                <c:pt idx="2">
                  <c:v>29.9</c:v>
                </c:pt>
                <c:pt idx="3">
                  <c:v>32.5</c:v>
                </c:pt>
                <c:pt idx="4">
                  <c:v>29.4</c:v>
                </c:pt>
                <c:pt idx="5">
                  <c:v>34.9</c:v>
                </c:pt>
              </c:numCache>
            </c:numRef>
          </c:val>
          <c:smooth val="0"/>
          <c:extLst>
            <c:ext xmlns:c16="http://schemas.microsoft.com/office/drawing/2014/chart" uri="{C3380CC4-5D6E-409C-BE32-E72D297353CC}">
              <c16:uniqueId val="{00000011-DC8E-47AF-ABDD-155FCC51CCD4}"/>
            </c:ext>
          </c:extLst>
        </c:ser>
        <c:dLbls>
          <c:showLegendKey val="0"/>
          <c:showVal val="0"/>
          <c:showCatName val="0"/>
          <c:showSerName val="0"/>
          <c:showPercent val="0"/>
          <c:showBubbleSize val="0"/>
        </c:dLbls>
        <c:smooth val="0"/>
        <c:axId val="1079062272"/>
        <c:axId val="1079060640"/>
        <c:extLst>
          <c:ext xmlns:c15="http://schemas.microsoft.com/office/drawing/2012/chart" uri="{02D57815-91ED-43cb-92C2-25804820EDAC}">
            <c15:filteredLineSeries>
              <c15:ser>
                <c:idx val="0"/>
                <c:order val="0"/>
                <c:tx>
                  <c:strRef>
                    <c:extLst>
                      <c:ext uri="{02D57815-91ED-43cb-92C2-25804820EDAC}">
                        <c15:formulaRef>
                          <c15:sqref>'[סקר הוצאות- שעות עבודה לפי השכלה.xlsx]נשים בגילי 25-39'!$BE$36</c15:sqref>
                        </c15:formulaRef>
                      </c:ext>
                    </c:extLst>
                    <c:strCache>
                      <c:ptCount val="1"/>
                      <c:pt idx="0">
                        <c:v>חרדיות</c:v>
                      </c:pt>
                    </c:strCache>
                  </c:strRef>
                </c:tx>
                <c:spPr>
                  <a:ln w="28575" cap="rnd">
                    <a:solidFill>
                      <a:schemeClr val="accent1"/>
                    </a:solidFill>
                    <a:round/>
                  </a:ln>
                  <a:effectLst/>
                </c:spPr>
                <c:marker>
                  <c:symbol val="none"/>
                </c:marker>
                <c:cat>
                  <c:numRef>
                    <c:extLst>
                      <c:ext uri="{02D57815-91ED-43cb-92C2-25804820EDAC}">
                        <c15:formulaRef>
                          <c15:sqref>'[סקר הוצאות- שעות עבודה לפי השכלה.xlsx]נשים בגילי 25-39'!$BE$37:$BE$42</c15:sqref>
                        </c15:formulaRef>
                      </c:ext>
                    </c:extLst>
                    <c:numCache>
                      <c:formatCode>General</c:formatCode>
                      <c:ptCount val="6"/>
                      <c:pt idx="0">
                        <c:v>2014</c:v>
                      </c:pt>
                      <c:pt idx="1">
                        <c:v>2015</c:v>
                      </c:pt>
                      <c:pt idx="2">
                        <c:v>2016</c:v>
                      </c:pt>
                      <c:pt idx="3">
                        <c:v>2017</c:v>
                      </c:pt>
                      <c:pt idx="4">
                        <c:v>2018</c:v>
                      </c:pt>
                      <c:pt idx="5">
                        <c:v>2019</c:v>
                      </c:pt>
                    </c:numCache>
                  </c:numRef>
                </c:cat>
                <c:val>
                  <c:numRef>
                    <c:extLst>
                      <c:ext uri="{02D57815-91ED-43cb-92C2-25804820EDAC}">
                        <c15:formulaRef>
                          <c15:sqref>'[סקר הוצאות- שעות עבודה לפי השכלה.xlsx]נשים בגילי 25-39'!$BE$37:$BE$42</c15:sqref>
                        </c15:formulaRef>
                      </c:ext>
                    </c:extLst>
                    <c:numCache>
                      <c:formatCode>General</c:formatCode>
                      <c:ptCount val="6"/>
                      <c:pt idx="0">
                        <c:v>2014</c:v>
                      </c:pt>
                      <c:pt idx="1">
                        <c:v>2015</c:v>
                      </c:pt>
                      <c:pt idx="2">
                        <c:v>2016</c:v>
                      </c:pt>
                      <c:pt idx="3">
                        <c:v>2017</c:v>
                      </c:pt>
                      <c:pt idx="4">
                        <c:v>2018</c:v>
                      </c:pt>
                      <c:pt idx="5">
                        <c:v>2019</c:v>
                      </c:pt>
                    </c:numCache>
                  </c:numRef>
                </c:val>
                <c:smooth val="0"/>
                <c:extLst>
                  <c:ext xmlns:c16="http://schemas.microsoft.com/office/drawing/2014/chart" uri="{C3380CC4-5D6E-409C-BE32-E72D297353CC}">
                    <c16:uniqueId val="{00000005-7863-4F71-B765-C97D225BA9F0}"/>
                  </c:ext>
                </c:extLst>
              </c15:ser>
            </c15:filteredLineSeries>
          </c:ext>
        </c:extLst>
      </c:lineChart>
      <c:catAx>
        <c:axId val="1079062272"/>
        <c:scaling>
          <c:orientation val="minMax"/>
        </c:scaling>
        <c:delete val="0"/>
        <c:axPos val="b"/>
        <c:title>
          <c:tx>
            <c:rich>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r>
                  <a:rPr lang="he-IL" sz="1400" b="1"/>
                  <a:t>חרדיות</a:t>
                </a:r>
              </a:p>
            </c:rich>
          </c:tx>
          <c:layout>
            <c:manualLayout>
              <c:xMode val="edge"/>
              <c:yMode val="edge"/>
              <c:x val="0.43852841780114699"/>
              <c:y val="6.262934524099141E-2"/>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he-IL"/>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he-IL"/>
          </a:p>
        </c:txPr>
        <c:crossAx val="1079060640"/>
        <c:crosses val="autoZero"/>
        <c:auto val="1"/>
        <c:lblAlgn val="ctr"/>
        <c:lblOffset val="100"/>
        <c:noMultiLvlLbl val="0"/>
      </c:catAx>
      <c:valAx>
        <c:axId val="1079060640"/>
        <c:scaling>
          <c:orientation val="minMax"/>
          <c:max val="40"/>
          <c:min val="26"/>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1079062272"/>
        <c:crosses val="autoZero"/>
        <c:crossBetween val="midCat"/>
      </c:valAx>
      <c:spPr>
        <a:noFill/>
        <a:ln>
          <a:noFill/>
        </a:ln>
        <a:effectLst/>
      </c:spPr>
    </c:plotArea>
    <c:legend>
      <c:legendPos val="b"/>
      <c:legendEntry>
        <c:idx val="0"/>
        <c:txPr>
          <a:bodyPr rot="0" spcFirstLastPara="1" vertOverflow="ellipsis" vert="horz" wrap="square" anchor="ctr" anchorCtr="1"/>
          <a:lstStyle/>
          <a:p>
            <a:pPr>
              <a:defRPr sz="900" b="0" i="0" u="none" strike="noStrike" kern="1200" baseline="0">
                <a:solidFill>
                  <a:srgbClr val="002060"/>
                </a:solidFill>
                <a:latin typeface="+mn-lt"/>
                <a:ea typeface="+mn-ea"/>
                <a:cs typeface="+mn-cs"/>
              </a:defRPr>
            </a:pPr>
            <a:endParaRPr lang="he-IL"/>
          </a:p>
        </c:txPr>
      </c:legendEntry>
      <c:legendEntry>
        <c:idx val="1"/>
        <c:txPr>
          <a:bodyPr rot="0" spcFirstLastPara="1" vertOverflow="ellipsis" vert="horz" wrap="square" anchor="ctr" anchorCtr="1"/>
          <a:lstStyle/>
          <a:p>
            <a:pPr>
              <a:defRPr sz="900" b="0" i="0" u="none" strike="noStrike" kern="1200" baseline="0">
                <a:solidFill>
                  <a:srgbClr val="FF0000"/>
                </a:solidFill>
                <a:latin typeface="+mn-lt"/>
                <a:ea typeface="+mn-ea"/>
                <a:cs typeface="+mn-cs"/>
              </a:defRPr>
            </a:pPr>
            <a:endParaRPr lang="he-IL"/>
          </a:p>
        </c:txPr>
      </c:legendEntry>
      <c:legendEntry>
        <c:idx val="2"/>
        <c:txPr>
          <a:bodyPr rot="0" spcFirstLastPara="1" vertOverflow="ellipsis" vert="horz" wrap="square" anchor="ctr" anchorCtr="1"/>
          <a:lstStyle/>
          <a:p>
            <a:pPr>
              <a:defRPr sz="900" b="0" i="0" u="none" strike="noStrike" kern="1200" baseline="0">
                <a:solidFill>
                  <a:srgbClr val="00B0F0"/>
                </a:solidFill>
                <a:latin typeface="+mn-lt"/>
                <a:ea typeface="+mn-ea"/>
                <a:cs typeface="+mn-cs"/>
              </a:defRPr>
            </a:pPr>
            <a:endParaRPr lang="he-IL"/>
          </a:p>
        </c:txPr>
      </c:legendEntry>
      <c:legendEntry>
        <c:idx val="3"/>
        <c:txPr>
          <a:bodyPr rot="0" spcFirstLastPara="1" vertOverflow="ellipsis" vert="horz" wrap="square" anchor="ctr" anchorCtr="1"/>
          <a:lstStyle/>
          <a:p>
            <a:pPr>
              <a:defRPr sz="900" b="0" i="0" u="none" strike="noStrike" kern="1200" baseline="0">
                <a:solidFill>
                  <a:srgbClr val="00B050"/>
                </a:solidFill>
                <a:latin typeface="+mn-lt"/>
                <a:ea typeface="+mn-ea"/>
                <a:cs typeface="+mn-cs"/>
              </a:defRPr>
            </a:pPr>
            <a:endParaRPr lang="he-IL"/>
          </a:p>
        </c:txPr>
      </c:legendEntry>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he-IL"/>
        </a:p>
      </c:txPr>
    </c:legend>
    <c:plotVisOnly val="1"/>
    <c:dispBlanksAs val="gap"/>
    <c:showDLblsOverMax val="0"/>
  </c:chart>
  <c:spPr>
    <a:noFill/>
    <a:ln>
      <a:noFill/>
    </a:ln>
    <a:effectLst/>
  </c:spPr>
  <c:txPr>
    <a:bodyPr/>
    <a:lstStyle/>
    <a:p>
      <a:pPr>
        <a:defRPr/>
      </a:pPr>
      <a:endParaRPr lang="he-IL"/>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968285496246619E-2"/>
          <c:y val="5.0925925925925923E-2"/>
          <c:w val="0.95669771908257439"/>
          <c:h val="0.70634587343248756"/>
        </c:manualLayout>
      </c:layout>
      <c:lineChart>
        <c:grouping val="standard"/>
        <c:varyColors val="0"/>
        <c:ser>
          <c:idx val="0"/>
          <c:order val="0"/>
          <c:tx>
            <c:strRef>
              <c:f>Sheet1!$J$47</c:f>
              <c:strCache>
                <c:ptCount val="1"/>
                <c:pt idx="0">
                  <c:v>חרדיות</c:v>
                </c:pt>
              </c:strCache>
            </c:strRef>
          </c:tx>
          <c:spPr>
            <a:ln w="28575" cap="rnd">
              <a:solidFill>
                <a:srgbClr val="C00000"/>
              </a:solidFill>
              <a:round/>
            </a:ln>
            <a:effectLst/>
          </c:spPr>
          <c:marker>
            <c:symbol val="none"/>
          </c:marker>
          <c:dLbls>
            <c:dLbl>
              <c:idx val="0"/>
              <c:layout>
                <c:manualLayout>
                  <c:x val="-5.9547767061888815E-2"/>
                  <c:y val="2.777777777777769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910-4338-A2B1-0E92D559FA0A}"/>
                </c:ext>
              </c:extLst>
            </c:dLbl>
            <c:dLbl>
              <c:idx val="1"/>
              <c:layout>
                <c:manualLayout>
                  <c:x val="-4.7238851909918854E-2"/>
                  <c:y val="5.09259259259259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910-4338-A2B1-0E92D559FA0A}"/>
                </c:ext>
              </c:extLst>
            </c:dLbl>
            <c:dLbl>
              <c:idx val="2"/>
              <c:layout>
                <c:manualLayout>
                  <c:x val="-2.5587711451206047E-2"/>
                  <c:y val="5.09259259259259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910-4338-A2B1-0E92D559FA0A}"/>
                </c:ext>
              </c:extLst>
            </c:dLbl>
            <c:dLbl>
              <c:idx val="3"/>
              <c:layout>
                <c:manualLayout>
                  <c:x val="-2.7555996947452737E-2"/>
                  <c:y val="5.09259259259259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910-4338-A2B1-0E92D559FA0A}"/>
                </c:ext>
              </c:extLst>
            </c:dLbl>
            <c:dLbl>
              <c:idx val="4"/>
              <c:layout>
                <c:manualLayout>
                  <c:x val="-3.3460853436192525E-2"/>
                  <c:y val="5.55555555555555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910-4338-A2B1-0E92D559FA0A}"/>
                </c:ext>
              </c:extLst>
            </c:dLbl>
            <c:spPr>
              <a:noFill/>
              <a:ln>
                <a:noFill/>
              </a:ln>
              <a:effectLst/>
            </c:spPr>
            <c:txPr>
              <a:bodyPr rot="0" spcFirstLastPara="1" vertOverflow="ellipsis" vert="horz" wrap="square" anchor="ctr" anchorCtr="1"/>
              <a:lstStyle/>
              <a:p>
                <a:pPr>
                  <a:defRPr sz="1200" b="0" i="0" u="none" strike="noStrike" kern="1200" baseline="0">
                    <a:solidFill>
                      <a:srgbClr val="C00000"/>
                    </a:solidFill>
                    <a:latin typeface="+mn-lt"/>
                    <a:ea typeface="+mn-ea"/>
                    <a:cs typeface="+mn-cs"/>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Sheet1!$I$48:$I$53</c:f>
              <c:numCache>
                <c:formatCode>General</c:formatCode>
                <c:ptCount val="6"/>
                <c:pt idx="0">
                  <c:v>2014</c:v>
                </c:pt>
                <c:pt idx="1">
                  <c:v>2015</c:v>
                </c:pt>
                <c:pt idx="2">
                  <c:v>2016</c:v>
                </c:pt>
                <c:pt idx="3">
                  <c:v>2017</c:v>
                </c:pt>
                <c:pt idx="4">
                  <c:v>2018</c:v>
                </c:pt>
                <c:pt idx="5">
                  <c:v>2019</c:v>
                </c:pt>
              </c:numCache>
            </c:numRef>
          </c:cat>
          <c:val>
            <c:numRef>
              <c:f>Sheet1!$J$48:$J$53</c:f>
              <c:numCache>
                <c:formatCode>#,##0</c:formatCode>
                <c:ptCount val="6"/>
                <c:pt idx="0">
                  <c:v>5554</c:v>
                </c:pt>
                <c:pt idx="1">
                  <c:v>5842</c:v>
                </c:pt>
                <c:pt idx="2">
                  <c:v>6247</c:v>
                </c:pt>
                <c:pt idx="3">
                  <c:v>6574</c:v>
                </c:pt>
                <c:pt idx="4">
                  <c:v>6977</c:v>
                </c:pt>
                <c:pt idx="5">
                  <c:v>7353</c:v>
                </c:pt>
              </c:numCache>
            </c:numRef>
          </c:val>
          <c:smooth val="0"/>
          <c:extLst>
            <c:ext xmlns:c16="http://schemas.microsoft.com/office/drawing/2014/chart" uri="{C3380CC4-5D6E-409C-BE32-E72D297353CC}">
              <c16:uniqueId val="{00000005-B910-4338-A2B1-0E92D559FA0A}"/>
            </c:ext>
          </c:extLst>
        </c:ser>
        <c:ser>
          <c:idx val="1"/>
          <c:order val="1"/>
          <c:tx>
            <c:strRef>
              <c:f>Sheet1!$K$47</c:f>
              <c:strCache>
                <c:ptCount val="1"/>
                <c:pt idx="0">
                  <c:v>יהודיות לא חרדיות</c:v>
                </c:pt>
              </c:strCache>
            </c:strRef>
          </c:tx>
          <c:spPr>
            <a:ln w="28575" cap="rnd">
              <a:solidFill>
                <a:srgbClr val="002060"/>
              </a:solidFill>
              <a:round/>
            </a:ln>
            <a:effectLst/>
          </c:spPr>
          <c:marker>
            <c:symbol val="none"/>
          </c:marker>
          <c:dLbls>
            <c:dLbl>
              <c:idx val="0"/>
              <c:layout>
                <c:manualLayout>
                  <c:x val="-4.877922903961926E-2"/>
                  <c:y val="-4.629629629629631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B910-4338-A2B1-0E92D559FA0A}"/>
                </c:ext>
              </c:extLst>
            </c:dLbl>
            <c:dLbl>
              <c:idx val="1"/>
              <c:layout>
                <c:manualLayout>
                  <c:x val="-4.1333995421179034E-2"/>
                  <c:y val="-5.5555555555555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910-4338-A2B1-0E92D559FA0A}"/>
                </c:ext>
              </c:extLst>
            </c:dLbl>
            <c:dLbl>
              <c:idx val="2"/>
              <c:layout>
                <c:manualLayout>
                  <c:x val="-3.1492567939945905E-2"/>
                  <c:y val="-5.55555555555555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B910-4338-A2B1-0E92D559FA0A}"/>
                </c:ext>
              </c:extLst>
            </c:dLbl>
            <c:dLbl>
              <c:idx val="3"/>
              <c:layout>
                <c:manualLayout>
                  <c:x val="-5.9048564887399296E-3"/>
                  <c:y val="-3.703703703703703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B910-4338-A2B1-0E92D559FA0A}"/>
                </c:ext>
              </c:extLst>
            </c:dLbl>
            <c:dLbl>
              <c:idx val="4"/>
              <c:layout>
                <c:manualLayout>
                  <c:x val="-1.5746283969972952E-2"/>
                  <c:y val="-5.55555555555555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B910-4338-A2B1-0E92D559FA0A}"/>
                </c:ext>
              </c:extLst>
            </c:dLbl>
            <c:spPr>
              <a:noFill/>
              <a:ln>
                <a:noFill/>
              </a:ln>
              <a:effectLst/>
            </c:spPr>
            <c:txPr>
              <a:bodyPr rot="0" spcFirstLastPara="1" vertOverflow="ellipsis" vert="horz" wrap="square" anchor="ctr" anchorCtr="1"/>
              <a:lstStyle/>
              <a:p>
                <a:pPr>
                  <a:defRPr sz="1200" b="0" i="0" u="none" strike="noStrike" kern="1200" baseline="0">
                    <a:solidFill>
                      <a:srgbClr val="122E6E"/>
                    </a:solidFill>
                    <a:latin typeface="+mn-lt"/>
                    <a:ea typeface="+mn-ea"/>
                    <a:cs typeface="+mn-cs"/>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Sheet1!$I$48:$I$53</c:f>
              <c:numCache>
                <c:formatCode>General</c:formatCode>
                <c:ptCount val="6"/>
                <c:pt idx="0">
                  <c:v>2014</c:v>
                </c:pt>
                <c:pt idx="1">
                  <c:v>2015</c:v>
                </c:pt>
                <c:pt idx="2">
                  <c:v>2016</c:v>
                </c:pt>
                <c:pt idx="3">
                  <c:v>2017</c:v>
                </c:pt>
                <c:pt idx="4">
                  <c:v>2018</c:v>
                </c:pt>
                <c:pt idx="5">
                  <c:v>2019</c:v>
                </c:pt>
              </c:numCache>
            </c:numRef>
          </c:cat>
          <c:val>
            <c:numRef>
              <c:f>Sheet1!$K$48:$K$53</c:f>
              <c:numCache>
                <c:formatCode>#,##0</c:formatCode>
                <c:ptCount val="6"/>
                <c:pt idx="0">
                  <c:v>8492</c:v>
                </c:pt>
                <c:pt idx="1">
                  <c:v>8756</c:v>
                </c:pt>
                <c:pt idx="2">
                  <c:v>9592</c:v>
                </c:pt>
                <c:pt idx="3">
                  <c:v>9942</c:v>
                </c:pt>
                <c:pt idx="4">
                  <c:v>10000</c:v>
                </c:pt>
                <c:pt idx="5">
                  <c:v>10164</c:v>
                </c:pt>
              </c:numCache>
            </c:numRef>
          </c:val>
          <c:smooth val="0"/>
          <c:extLst>
            <c:ext xmlns:c16="http://schemas.microsoft.com/office/drawing/2014/chart" uri="{C3380CC4-5D6E-409C-BE32-E72D297353CC}">
              <c16:uniqueId val="{0000000B-B910-4338-A2B1-0E92D559FA0A}"/>
            </c:ext>
          </c:extLst>
        </c:ser>
        <c:dLbls>
          <c:showLegendKey val="0"/>
          <c:showVal val="0"/>
          <c:showCatName val="0"/>
          <c:showSerName val="0"/>
          <c:showPercent val="0"/>
          <c:showBubbleSize val="0"/>
        </c:dLbls>
        <c:smooth val="0"/>
        <c:axId val="1079051936"/>
        <c:axId val="1079055200"/>
      </c:lineChart>
      <c:catAx>
        <c:axId val="10790519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he-IL"/>
          </a:p>
        </c:txPr>
        <c:crossAx val="1079055200"/>
        <c:crosses val="autoZero"/>
        <c:auto val="1"/>
        <c:lblAlgn val="ctr"/>
        <c:lblOffset val="100"/>
        <c:noMultiLvlLbl val="0"/>
      </c:catAx>
      <c:valAx>
        <c:axId val="1079055200"/>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1079051936"/>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200" b="0" i="0" u="none" strike="noStrike" kern="1200" baseline="0">
                <a:solidFill>
                  <a:srgbClr val="C00000"/>
                </a:solidFill>
                <a:latin typeface="+mn-lt"/>
                <a:ea typeface="+mn-ea"/>
                <a:cs typeface="+mn-cs"/>
              </a:defRPr>
            </a:pPr>
            <a:endParaRPr lang="he-IL"/>
          </a:p>
        </c:txPr>
      </c:legendEntry>
      <c:legendEntry>
        <c:idx val="1"/>
        <c:txPr>
          <a:bodyPr rot="0" spcFirstLastPara="1" vertOverflow="ellipsis" vert="horz" wrap="square" anchor="ctr" anchorCtr="1"/>
          <a:lstStyle/>
          <a:p>
            <a:pPr>
              <a:defRPr sz="1200" b="0" i="0" u="none" strike="noStrike" kern="1200" baseline="0">
                <a:solidFill>
                  <a:srgbClr val="002060"/>
                </a:solidFill>
                <a:latin typeface="+mn-lt"/>
                <a:ea typeface="+mn-ea"/>
                <a:cs typeface="+mn-cs"/>
              </a:defRPr>
            </a:pPr>
            <a:endParaRPr lang="he-IL"/>
          </a:p>
        </c:txPr>
      </c:legendEntry>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he-IL"/>
        </a:p>
      </c:txPr>
    </c:legend>
    <c:plotVisOnly val="1"/>
    <c:dispBlanksAs val="gap"/>
    <c:showDLblsOverMax val="0"/>
  </c:chart>
  <c:spPr>
    <a:noFill/>
    <a:ln>
      <a:noFill/>
    </a:ln>
    <a:effectLst/>
  </c:spPr>
  <c:txPr>
    <a:bodyPr/>
    <a:lstStyle/>
    <a:p>
      <a:pPr>
        <a:defRPr sz="1200"/>
      </a:pPr>
      <a:endParaRPr lang="he-IL"/>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Sheet1!$J$5</c:f>
              <c:strCache>
                <c:ptCount val="1"/>
                <c:pt idx="0">
                  <c:v>נשים לא חרדיות</c:v>
                </c:pt>
              </c:strCache>
            </c:strRef>
          </c:tx>
          <c:spPr>
            <a:ln w="28575" cap="rnd">
              <a:solidFill>
                <a:srgbClr val="002060"/>
              </a:solidFill>
              <a:round/>
            </a:ln>
            <a:effectLst/>
          </c:spPr>
          <c:marker>
            <c:symbol val="circle"/>
            <c:size val="5"/>
            <c:spPr>
              <a:solidFill>
                <a:srgbClr val="002060"/>
              </a:solidFill>
              <a:ln w="9525">
                <a:solidFill>
                  <a:srgbClr val="002060"/>
                </a:solidFill>
              </a:ln>
              <a:effectLst/>
            </c:spPr>
          </c:marker>
          <c:dLbls>
            <c:dLbl>
              <c:idx val="0"/>
              <c:layout>
                <c:manualLayout>
                  <c:x val="-2.749806575285518E-2"/>
                  <c:y val="-4.6296296296296335E-2"/>
                </c:manualLayout>
              </c:layout>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122E6E"/>
                      </a:solidFill>
                      <a:latin typeface="+mn-lt"/>
                      <a:ea typeface="+mn-ea"/>
                      <a:cs typeface="+mn-cs"/>
                    </a:defRPr>
                  </a:pPr>
                  <a:endParaRPr lang="he-I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F09-4323-9333-518EAE90A21C}"/>
                </c:ext>
              </c:extLst>
            </c:dLbl>
            <c:dLbl>
              <c:idx val="1"/>
              <c:delete val="1"/>
              <c:extLst>
                <c:ext xmlns:c15="http://schemas.microsoft.com/office/drawing/2012/chart" uri="{CE6537A1-D6FC-4f65-9D91-7224C49458BB}"/>
                <c:ext xmlns:c16="http://schemas.microsoft.com/office/drawing/2014/chart" uri="{C3380CC4-5D6E-409C-BE32-E72D297353CC}">
                  <c16:uniqueId val="{00000001-4F09-4323-9333-518EAE90A21C}"/>
                </c:ext>
              </c:extLst>
            </c:dLbl>
            <c:dLbl>
              <c:idx val="2"/>
              <c:delete val="1"/>
              <c:extLst>
                <c:ext xmlns:c15="http://schemas.microsoft.com/office/drawing/2012/chart" uri="{CE6537A1-D6FC-4f65-9D91-7224C49458BB}"/>
                <c:ext xmlns:c16="http://schemas.microsoft.com/office/drawing/2014/chart" uri="{C3380CC4-5D6E-409C-BE32-E72D297353CC}">
                  <c16:uniqueId val="{00000002-4F09-4323-9333-518EAE90A21C}"/>
                </c:ext>
              </c:extLst>
            </c:dLbl>
            <c:dLbl>
              <c:idx val="3"/>
              <c:delete val="1"/>
              <c:extLst>
                <c:ext xmlns:c15="http://schemas.microsoft.com/office/drawing/2012/chart" uri="{CE6537A1-D6FC-4f65-9D91-7224C49458BB}"/>
                <c:ext xmlns:c16="http://schemas.microsoft.com/office/drawing/2014/chart" uri="{C3380CC4-5D6E-409C-BE32-E72D297353CC}">
                  <c16:uniqueId val="{00000003-4F09-4323-9333-518EAE90A21C}"/>
                </c:ext>
              </c:extLst>
            </c:dLbl>
            <c:dLbl>
              <c:idx val="4"/>
              <c:delete val="1"/>
              <c:extLst>
                <c:ext xmlns:c15="http://schemas.microsoft.com/office/drawing/2012/chart" uri="{CE6537A1-D6FC-4f65-9D91-7224C49458BB}"/>
                <c:ext xmlns:c16="http://schemas.microsoft.com/office/drawing/2014/chart" uri="{C3380CC4-5D6E-409C-BE32-E72D297353CC}">
                  <c16:uniqueId val="{00000004-4F09-4323-9333-518EAE90A21C}"/>
                </c:ext>
              </c:extLst>
            </c:dLbl>
            <c:dLbl>
              <c:idx val="5"/>
              <c:layout>
                <c:manualLayout>
                  <c:x val="-3.0553406392061312E-2"/>
                  <c:y val="-4.1666666666666706E-2"/>
                </c:manualLayout>
              </c:layout>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002060"/>
                      </a:solidFill>
                      <a:latin typeface="+mn-lt"/>
                      <a:ea typeface="+mn-ea"/>
                      <a:cs typeface="+mn-cs"/>
                    </a:defRPr>
                  </a:pPr>
                  <a:endParaRPr lang="he-I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F09-4323-9333-518EAE90A21C}"/>
                </c:ext>
              </c:extLst>
            </c:dLbl>
            <c:dLbl>
              <c:idx val="6"/>
              <c:delete val="1"/>
              <c:extLst>
                <c:ext xmlns:c15="http://schemas.microsoft.com/office/drawing/2012/chart" uri="{CE6537A1-D6FC-4f65-9D91-7224C49458BB}"/>
                <c:ext xmlns:c16="http://schemas.microsoft.com/office/drawing/2014/chart" uri="{C3380CC4-5D6E-409C-BE32-E72D297353CC}">
                  <c16:uniqueId val="{00000006-4F09-4323-9333-518EAE90A21C}"/>
                </c:ext>
              </c:extLst>
            </c:dLbl>
            <c:dLbl>
              <c:idx val="7"/>
              <c:delete val="1"/>
              <c:extLst>
                <c:ext xmlns:c15="http://schemas.microsoft.com/office/drawing/2012/chart" uri="{CE6537A1-D6FC-4f65-9D91-7224C49458BB}"/>
                <c:ext xmlns:c16="http://schemas.microsoft.com/office/drawing/2014/chart" uri="{C3380CC4-5D6E-409C-BE32-E72D297353CC}">
                  <c16:uniqueId val="{00000007-4F09-4323-9333-518EAE90A21C}"/>
                </c:ext>
              </c:extLst>
            </c:dLbl>
            <c:dLbl>
              <c:idx val="8"/>
              <c:delete val="1"/>
              <c:extLst>
                <c:ext xmlns:c15="http://schemas.microsoft.com/office/drawing/2012/chart" uri="{CE6537A1-D6FC-4f65-9D91-7224C49458BB}"/>
                <c:ext xmlns:c16="http://schemas.microsoft.com/office/drawing/2014/chart" uri="{C3380CC4-5D6E-409C-BE32-E72D297353CC}">
                  <c16:uniqueId val="{00000008-4F09-4323-9333-518EAE90A21C}"/>
                </c:ext>
              </c:extLst>
            </c:dLbl>
            <c:dLbl>
              <c:idx val="9"/>
              <c:delete val="1"/>
              <c:extLst>
                <c:ext xmlns:c15="http://schemas.microsoft.com/office/drawing/2012/chart" uri="{CE6537A1-D6FC-4f65-9D91-7224C49458BB}"/>
                <c:ext xmlns:c16="http://schemas.microsoft.com/office/drawing/2014/chart" uri="{C3380CC4-5D6E-409C-BE32-E72D297353CC}">
                  <c16:uniqueId val="{00000009-4F09-4323-9333-518EAE90A21C}"/>
                </c:ext>
              </c:extLst>
            </c:dLbl>
            <c:dLbl>
              <c:idx val="10"/>
              <c:delete val="1"/>
              <c:extLst>
                <c:ext xmlns:c15="http://schemas.microsoft.com/office/drawing/2012/chart" uri="{CE6537A1-D6FC-4f65-9D91-7224C49458BB}"/>
                <c:ext xmlns:c16="http://schemas.microsoft.com/office/drawing/2014/chart" uri="{C3380CC4-5D6E-409C-BE32-E72D297353CC}">
                  <c16:uniqueId val="{0000000A-4F09-4323-9333-518EAE90A21C}"/>
                </c:ext>
              </c:extLst>
            </c:dLbl>
            <c:dLbl>
              <c:idx val="11"/>
              <c:delete val="1"/>
              <c:extLst>
                <c:ext xmlns:c15="http://schemas.microsoft.com/office/drawing/2012/chart" uri="{CE6537A1-D6FC-4f65-9D91-7224C49458BB}"/>
                <c:ext xmlns:c16="http://schemas.microsoft.com/office/drawing/2014/chart" uri="{C3380CC4-5D6E-409C-BE32-E72D297353CC}">
                  <c16:uniqueId val="{0000000B-4F09-4323-9333-518EAE90A21C}"/>
                </c:ext>
              </c:extLst>
            </c:dLbl>
            <c:dLbl>
              <c:idx val="12"/>
              <c:delete val="1"/>
              <c:extLst>
                <c:ext xmlns:c15="http://schemas.microsoft.com/office/drawing/2012/chart" uri="{CE6537A1-D6FC-4f65-9D91-7224C49458BB}"/>
                <c:ext xmlns:c16="http://schemas.microsoft.com/office/drawing/2014/chart" uri="{C3380CC4-5D6E-409C-BE32-E72D297353CC}">
                  <c16:uniqueId val="{0000000C-4F09-4323-9333-518EAE90A21C}"/>
                </c:ext>
              </c:extLst>
            </c:dLbl>
            <c:dLbl>
              <c:idx val="13"/>
              <c:delete val="1"/>
              <c:extLst>
                <c:ext xmlns:c15="http://schemas.microsoft.com/office/drawing/2012/chart" uri="{CE6537A1-D6FC-4f65-9D91-7224C49458BB}"/>
                <c:ext xmlns:c16="http://schemas.microsoft.com/office/drawing/2014/chart" uri="{C3380CC4-5D6E-409C-BE32-E72D297353CC}">
                  <c16:uniqueId val="{0000000D-4F09-4323-9333-518EAE90A21C}"/>
                </c:ext>
              </c:extLst>
            </c:dLbl>
            <c:dLbl>
              <c:idx val="14"/>
              <c:delete val="1"/>
              <c:extLst>
                <c:ext xmlns:c15="http://schemas.microsoft.com/office/drawing/2012/chart" uri="{CE6537A1-D6FC-4f65-9D91-7224C49458BB}"/>
                <c:ext xmlns:c16="http://schemas.microsoft.com/office/drawing/2014/chart" uri="{C3380CC4-5D6E-409C-BE32-E72D297353CC}">
                  <c16:uniqueId val="{0000000E-4F09-4323-9333-518EAE90A21C}"/>
                </c:ext>
              </c:extLst>
            </c:dLbl>
            <c:dLbl>
              <c:idx val="15"/>
              <c:delete val="1"/>
              <c:extLst>
                <c:ext xmlns:c15="http://schemas.microsoft.com/office/drawing/2012/chart" uri="{CE6537A1-D6FC-4f65-9D91-7224C49458BB}"/>
                <c:ext xmlns:c16="http://schemas.microsoft.com/office/drawing/2014/chart" uri="{C3380CC4-5D6E-409C-BE32-E72D297353CC}">
                  <c16:uniqueId val="{0000000F-4F09-4323-9333-518EAE90A21C}"/>
                </c:ext>
              </c:extLst>
            </c:dLbl>
            <c:dLbl>
              <c:idx val="16"/>
              <c:layout>
                <c:manualLayout>
                  <c:x val="-1.9859714154839853E-2"/>
                  <c:y val="-3.2407407407407406E-2"/>
                </c:manualLayout>
              </c:layout>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002060"/>
                      </a:solidFill>
                      <a:latin typeface="+mn-lt"/>
                      <a:ea typeface="+mn-ea"/>
                      <a:cs typeface="+mn-cs"/>
                    </a:defRPr>
                  </a:pPr>
                  <a:endParaRPr lang="he-I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4F09-4323-9333-518EAE90A21C}"/>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Sheet1!$I$6:$I$22</c:f>
              <c:numCache>
                <c:formatCode>General</c:formatCode>
                <c:ptCount val="1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numCache>
            </c:numRef>
          </c:cat>
          <c:val>
            <c:numRef>
              <c:f>Sheet1!$J$6:$J$22</c:f>
              <c:numCache>
                <c:formatCode>#,##0</c:formatCode>
                <c:ptCount val="17"/>
                <c:pt idx="0">
                  <c:v>8492</c:v>
                </c:pt>
                <c:pt idx="1">
                  <c:v>8756</c:v>
                </c:pt>
                <c:pt idx="2">
                  <c:v>9592</c:v>
                </c:pt>
                <c:pt idx="3">
                  <c:v>9942</c:v>
                </c:pt>
                <c:pt idx="4">
                  <c:v>10000</c:v>
                </c:pt>
                <c:pt idx="5">
                  <c:v>10164</c:v>
                </c:pt>
                <c:pt idx="6">
                  <c:v>10535.995841866425</c:v>
                </c:pt>
                <c:pt idx="7">
                  <c:v>10921.606491521703</c:v>
                </c:pt>
                <c:pt idx="8">
                  <c:v>11321.330242146203</c:v>
                </c:pt>
                <c:pt idx="9">
                  <c:v>11735.68362412918</c:v>
                </c:pt>
                <c:pt idx="10">
                  <c:v>12165.202072538856</c:v>
                </c:pt>
                <c:pt idx="11">
                  <c:v>12610.440619021467</c:v>
                </c:pt>
                <c:pt idx="12">
                  <c:v>13071.97460902338</c:v>
                </c:pt>
                <c:pt idx="13">
                  <c:v>13550.400445263067</c:v>
                </c:pt>
                <c:pt idx="14">
                  <c:v>14046.336358413677</c:v>
                </c:pt>
                <c:pt idx="15">
                  <c:v>14560.423205992096</c:v>
                </c:pt>
                <c:pt idx="16">
                  <c:v>15093.325300486827</c:v>
                </c:pt>
              </c:numCache>
            </c:numRef>
          </c:val>
          <c:smooth val="0"/>
          <c:extLst>
            <c:ext xmlns:c16="http://schemas.microsoft.com/office/drawing/2014/chart" uri="{C3380CC4-5D6E-409C-BE32-E72D297353CC}">
              <c16:uniqueId val="{00000011-4F09-4323-9333-518EAE90A21C}"/>
            </c:ext>
          </c:extLst>
        </c:ser>
        <c:ser>
          <c:idx val="1"/>
          <c:order val="1"/>
          <c:tx>
            <c:strRef>
              <c:f>Sheet1!$K$5</c:f>
              <c:strCache>
                <c:ptCount val="1"/>
                <c:pt idx="0">
                  <c:v>נשים חרדיות</c:v>
                </c:pt>
              </c:strCache>
            </c:strRef>
          </c:tx>
          <c:spPr>
            <a:ln w="28575" cap="rnd">
              <a:solidFill>
                <a:srgbClr val="C00000"/>
              </a:solidFill>
              <a:round/>
            </a:ln>
            <a:effectLst/>
          </c:spPr>
          <c:marker>
            <c:symbol val="circle"/>
            <c:size val="5"/>
            <c:spPr>
              <a:solidFill>
                <a:srgbClr val="C00000"/>
              </a:solidFill>
              <a:ln w="9525">
                <a:solidFill>
                  <a:srgbClr val="C00000"/>
                </a:solidFill>
              </a:ln>
              <a:effectLst/>
            </c:spPr>
          </c:marker>
          <c:dLbls>
            <c:dLbl>
              <c:idx val="0"/>
              <c:layout>
                <c:manualLayout>
                  <c:x val="-2.5970395433252115E-2"/>
                  <c:y val="4.6296296296296294E-2"/>
                </c:manualLayout>
              </c:layout>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C00000"/>
                      </a:solidFill>
                      <a:latin typeface="+mn-lt"/>
                      <a:ea typeface="+mn-ea"/>
                      <a:cs typeface="+mn-cs"/>
                    </a:defRPr>
                  </a:pPr>
                  <a:endParaRPr lang="he-I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4F09-4323-9333-518EAE90A21C}"/>
                </c:ext>
              </c:extLst>
            </c:dLbl>
            <c:dLbl>
              <c:idx val="1"/>
              <c:delete val="1"/>
              <c:extLst>
                <c:ext xmlns:c15="http://schemas.microsoft.com/office/drawing/2012/chart" uri="{CE6537A1-D6FC-4f65-9D91-7224C49458BB}"/>
                <c:ext xmlns:c16="http://schemas.microsoft.com/office/drawing/2014/chart" uri="{C3380CC4-5D6E-409C-BE32-E72D297353CC}">
                  <c16:uniqueId val="{00000013-4F09-4323-9333-518EAE90A21C}"/>
                </c:ext>
              </c:extLst>
            </c:dLbl>
            <c:dLbl>
              <c:idx val="2"/>
              <c:delete val="1"/>
              <c:extLst>
                <c:ext xmlns:c15="http://schemas.microsoft.com/office/drawing/2012/chart" uri="{CE6537A1-D6FC-4f65-9D91-7224C49458BB}"/>
                <c:ext xmlns:c16="http://schemas.microsoft.com/office/drawing/2014/chart" uri="{C3380CC4-5D6E-409C-BE32-E72D297353CC}">
                  <c16:uniqueId val="{00000014-4F09-4323-9333-518EAE90A21C}"/>
                </c:ext>
              </c:extLst>
            </c:dLbl>
            <c:dLbl>
              <c:idx val="3"/>
              <c:delete val="1"/>
              <c:extLst>
                <c:ext xmlns:c15="http://schemas.microsoft.com/office/drawing/2012/chart" uri="{CE6537A1-D6FC-4f65-9D91-7224C49458BB}"/>
                <c:ext xmlns:c16="http://schemas.microsoft.com/office/drawing/2014/chart" uri="{C3380CC4-5D6E-409C-BE32-E72D297353CC}">
                  <c16:uniqueId val="{00000015-4F09-4323-9333-518EAE90A21C}"/>
                </c:ext>
              </c:extLst>
            </c:dLbl>
            <c:dLbl>
              <c:idx val="4"/>
              <c:delete val="1"/>
              <c:extLst>
                <c:ext xmlns:c15="http://schemas.microsoft.com/office/drawing/2012/chart" uri="{CE6537A1-D6FC-4f65-9D91-7224C49458BB}"/>
                <c:ext xmlns:c16="http://schemas.microsoft.com/office/drawing/2014/chart" uri="{C3380CC4-5D6E-409C-BE32-E72D297353CC}">
                  <c16:uniqueId val="{00000016-4F09-4323-9333-518EAE90A21C}"/>
                </c:ext>
              </c:extLst>
            </c:dLbl>
            <c:dLbl>
              <c:idx val="5"/>
              <c:layout>
                <c:manualLayout>
                  <c:x val="-2.7498065752855235E-2"/>
                  <c:y val="4.6296296296296294E-2"/>
                </c:manualLayout>
              </c:layout>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C00000"/>
                      </a:solidFill>
                      <a:latin typeface="+mn-lt"/>
                      <a:ea typeface="+mn-ea"/>
                      <a:cs typeface="+mn-cs"/>
                    </a:defRPr>
                  </a:pPr>
                  <a:endParaRPr lang="he-I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4F09-4323-9333-518EAE90A21C}"/>
                </c:ext>
              </c:extLst>
            </c:dLbl>
            <c:dLbl>
              <c:idx val="6"/>
              <c:delete val="1"/>
              <c:extLst>
                <c:ext xmlns:c15="http://schemas.microsoft.com/office/drawing/2012/chart" uri="{CE6537A1-D6FC-4f65-9D91-7224C49458BB}"/>
                <c:ext xmlns:c16="http://schemas.microsoft.com/office/drawing/2014/chart" uri="{C3380CC4-5D6E-409C-BE32-E72D297353CC}">
                  <c16:uniqueId val="{00000018-4F09-4323-9333-518EAE90A21C}"/>
                </c:ext>
              </c:extLst>
            </c:dLbl>
            <c:dLbl>
              <c:idx val="7"/>
              <c:delete val="1"/>
              <c:extLst>
                <c:ext xmlns:c15="http://schemas.microsoft.com/office/drawing/2012/chart" uri="{CE6537A1-D6FC-4f65-9D91-7224C49458BB}"/>
                <c:ext xmlns:c16="http://schemas.microsoft.com/office/drawing/2014/chart" uri="{C3380CC4-5D6E-409C-BE32-E72D297353CC}">
                  <c16:uniqueId val="{00000019-4F09-4323-9333-518EAE90A21C}"/>
                </c:ext>
              </c:extLst>
            </c:dLbl>
            <c:dLbl>
              <c:idx val="8"/>
              <c:delete val="1"/>
              <c:extLst>
                <c:ext xmlns:c15="http://schemas.microsoft.com/office/drawing/2012/chart" uri="{CE6537A1-D6FC-4f65-9D91-7224C49458BB}"/>
                <c:ext xmlns:c16="http://schemas.microsoft.com/office/drawing/2014/chart" uri="{C3380CC4-5D6E-409C-BE32-E72D297353CC}">
                  <c16:uniqueId val="{0000001A-4F09-4323-9333-518EAE90A21C}"/>
                </c:ext>
              </c:extLst>
            </c:dLbl>
            <c:dLbl>
              <c:idx val="9"/>
              <c:delete val="1"/>
              <c:extLst>
                <c:ext xmlns:c15="http://schemas.microsoft.com/office/drawing/2012/chart" uri="{CE6537A1-D6FC-4f65-9D91-7224C49458BB}"/>
                <c:ext xmlns:c16="http://schemas.microsoft.com/office/drawing/2014/chart" uri="{C3380CC4-5D6E-409C-BE32-E72D297353CC}">
                  <c16:uniqueId val="{0000001B-4F09-4323-9333-518EAE90A21C}"/>
                </c:ext>
              </c:extLst>
            </c:dLbl>
            <c:dLbl>
              <c:idx val="10"/>
              <c:delete val="1"/>
              <c:extLst>
                <c:ext xmlns:c15="http://schemas.microsoft.com/office/drawing/2012/chart" uri="{CE6537A1-D6FC-4f65-9D91-7224C49458BB}"/>
                <c:ext xmlns:c16="http://schemas.microsoft.com/office/drawing/2014/chart" uri="{C3380CC4-5D6E-409C-BE32-E72D297353CC}">
                  <c16:uniqueId val="{0000001C-4F09-4323-9333-518EAE90A21C}"/>
                </c:ext>
              </c:extLst>
            </c:dLbl>
            <c:dLbl>
              <c:idx val="11"/>
              <c:delete val="1"/>
              <c:extLst>
                <c:ext xmlns:c15="http://schemas.microsoft.com/office/drawing/2012/chart" uri="{CE6537A1-D6FC-4f65-9D91-7224C49458BB}"/>
                <c:ext xmlns:c16="http://schemas.microsoft.com/office/drawing/2014/chart" uri="{C3380CC4-5D6E-409C-BE32-E72D297353CC}">
                  <c16:uniqueId val="{0000001D-4F09-4323-9333-518EAE90A21C}"/>
                </c:ext>
              </c:extLst>
            </c:dLbl>
            <c:dLbl>
              <c:idx val="12"/>
              <c:delete val="1"/>
              <c:extLst>
                <c:ext xmlns:c15="http://schemas.microsoft.com/office/drawing/2012/chart" uri="{CE6537A1-D6FC-4f65-9D91-7224C49458BB}"/>
                <c:ext xmlns:c16="http://schemas.microsoft.com/office/drawing/2014/chart" uri="{C3380CC4-5D6E-409C-BE32-E72D297353CC}">
                  <c16:uniqueId val="{0000001E-4F09-4323-9333-518EAE90A21C}"/>
                </c:ext>
              </c:extLst>
            </c:dLbl>
            <c:dLbl>
              <c:idx val="13"/>
              <c:delete val="1"/>
              <c:extLst>
                <c:ext xmlns:c15="http://schemas.microsoft.com/office/drawing/2012/chart" uri="{CE6537A1-D6FC-4f65-9D91-7224C49458BB}"/>
                <c:ext xmlns:c16="http://schemas.microsoft.com/office/drawing/2014/chart" uri="{C3380CC4-5D6E-409C-BE32-E72D297353CC}">
                  <c16:uniqueId val="{0000001F-4F09-4323-9333-518EAE90A21C}"/>
                </c:ext>
              </c:extLst>
            </c:dLbl>
            <c:dLbl>
              <c:idx val="14"/>
              <c:delete val="1"/>
              <c:extLst>
                <c:ext xmlns:c15="http://schemas.microsoft.com/office/drawing/2012/chart" uri="{CE6537A1-D6FC-4f65-9D91-7224C49458BB}"/>
                <c:ext xmlns:c16="http://schemas.microsoft.com/office/drawing/2014/chart" uri="{C3380CC4-5D6E-409C-BE32-E72D297353CC}">
                  <c16:uniqueId val="{00000020-4F09-4323-9333-518EAE90A21C}"/>
                </c:ext>
              </c:extLst>
            </c:dLbl>
            <c:dLbl>
              <c:idx val="15"/>
              <c:delete val="1"/>
              <c:extLst>
                <c:ext xmlns:c15="http://schemas.microsoft.com/office/drawing/2012/chart" uri="{CE6537A1-D6FC-4f65-9D91-7224C49458BB}"/>
                <c:ext xmlns:c16="http://schemas.microsoft.com/office/drawing/2014/chart" uri="{C3380CC4-5D6E-409C-BE32-E72D297353CC}">
                  <c16:uniqueId val="{00000021-4F09-4323-9333-518EAE90A21C}"/>
                </c:ext>
              </c:extLst>
            </c:dLbl>
            <c:dLbl>
              <c:idx val="16"/>
              <c:layout>
                <c:manualLayout>
                  <c:x val="-1.2221362556824523E-2"/>
                  <c:y val="5.0925925925925902E-2"/>
                </c:manualLayout>
              </c:layout>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C00000"/>
                      </a:solidFill>
                      <a:latin typeface="+mn-lt"/>
                      <a:ea typeface="+mn-ea"/>
                      <a:cs typeface="+mn-cs"/>
                    </a:defRPr>
                  </a:pPr>
                  <a:endParaRPr lang="he-I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2-4F09-4323-9333-518EAE90A21C}"/>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Sheet1!$I$6:$I$22</c:f>
              <c:numCache>
                <c:formatCode>General</c:formatCode>
                <c:ptCount val="1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numCache>
            </c:numRef>
          </c:cat>
          <c:val>
            <c:numRef>
              <c:f>Sheet1!$K$6:$K$22</c:f>
              <c:numCache>
                <c:formatCode>#,##0</c:formatCode>
                <c:ptCount val="17"/>
                <c:pt idx="0">
                  <c:v>5554</c:v>
                </c:pt>
                <c:pt idx="1">
                  <c:v>5842</c:v>
                </c:pt>
                <c:pt idx="2">
                  <c:v>6247</c:v>
                </c:pt>
                <c:pt idx="3">
                  <c:v>6574</c:v>
                </c:pt>
                <c:pt idx="4">
                  <c:v>6977</c:v>
                </c:pt>
                <c:pt idx="5">
                  <c:v>7353</c:v>
                </c:pt>
                <c:pt idx="6">
                  <c:v>7777.4334582526653</c:v>
                </c:pt>
                <c:pt idx="7">
                  <c:v>8226.3662719363547</c:v>
                </c:pt>
                <c:pt idx="8">
                  <c:v>8701.2126048142309</c:v>
                </c:pt>
                <c:pt idx="9">
                  <c:v>9203.4682497010781</c:v>
                </c:pt>
                <c:pt idx="10">
                  <c:v>9734.7153402952881</c:v>
                </c:pt>
                <c:pt idx="11">
                  <c:v>10296.627334989535</c:v>
                </c:pt>
                <c:pt idx="12">
                  <c:v>10890.974288359388</c:v>
                </c:pt>
                <c:pt idx="13">
                  <c:v>11519.628426935375</c:v>
                </c:pt>
                <c:pt idx="14">
                  <c:v>12184.57004682248</c:v>
                </c:pt>
                <c:pt idx="15">
                  <c:v>12887.893751744921</c:v>
                </c:pt>
                <c:pt idx="16">
                  <c:v>13631.815051166383</c:v>
                </c:pt>
              </c:numCache>
            </c:numRef>
          </c:val>
          <c:smooth val="0"/>
          <c:extLst>
            <c:ext xmlns:c16="http://schemas.microsoft.com/office/drawing/2014/chart" uri="{C3380CC4-5D6E-409C-BE32-E72D297353CC}">
              <c16:uniqueId val="{00000023-4F09-4323-9333-518EAE90A21C}"/>
            </c:ext>
          </c:extLst>
        </c:ser>
        <c:dLbls>
          <c:showLegendKey val="0"/>
          <c:showVal val="0"/>
          <c:showCatName val="0"/>
          <c:showSerName val="0"/>
          <c:showPercent val="0"/>
          <c:showBubbleSize val="0"/>
        </c:dLbls>
        <c:marker val="1"/>
        <c:smooth val="0"/>
        <c:axId val="1079063360"/>
        <c:axId val="1079056288"/>
      </c:lineChart>
      <c:catAx>
        <c:axId val="10790633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he-IL"/>
          </a:p>
        </c:txPr>
        <c:crossAx val="1079056288"/>
        <c:crosses val="autoZero"/>
        <c:auto val="1"/>
        <c:lblAlgn val="ctr"/>
        <c:lblOffset val="100"/>
        <c:noMultiLvlLbl val="0"/>
      </c:catAx>
      <c:valAx>
        <c:axId val="107905628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he-IL"/>
          </a:p>
        </c:txPr>
        <c:crossAx val="1079063360"/>
        <c:crosses val="autoZero"/>
        <c:crossBetween val="between"/>
      </c:valAx>
      <c:spPr>
        <a:noFill/>
        <a:ln>
          <a:noFill/>
        </a:ln>
        <a:effectLst/>
      </c:spPr>
    </c:plotArea>
    <c:legend>
      <c:legendPos val="b"/>
      <c:legendEntry>
        <c:idx val="1"/>
        <c:txPr>
          <a:bodyPr rot="0" spcFirstLastPara="1" vertOverflow="ellipsis" vert="horz" wrap="square" anchor="ctr" anchorCtr="1"/>
          <a:lstStyle/>
          <a:p>
            <a:pPr>
              <a:defRPr sz="900" b="0" i="0" u="none" strike="noStrike" kern="1200" baseline="0">
                <a:solidFill>
                  <a:srgbClr val="C00000"/>
                </a:solidFill>
                <a:latin typeface="+mn-lt"/>
                <a:ea typeface="+mn-ea"/>
                <a:cs typeface="+mn-cs"/>
              </a:defRPr>
            </a:pPr>
            <a:endParaRPr lang="he-IL"/>
          </a:p>
        </c:txPr>
      </c:legendEntry>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he-IL"/>
        </a:p>
      </c:txPr>
    </c:legend>
    <c:plotVisOnly val="1"/>
    <c:dispBlanksAs val="gap"/>
    <c:showDLblsOverMax val="0"/>
  </c:chart>
  <c:spPr>
    <a:noFill/>
    <a:ln>
      <a:noFill/>
    </a:ln>
    <a:effectLst/>
  </c:spPr>
  <c:txPr>
    <a:bodyPr/>
    <a:lstStyle/>
    <a:p>
      <a:pPr>
        <a:defRPr/>
      </a:pPr>
      <a:endParaRPr lang="he-IL"/>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961026368063256E-2"/>
          <c:y val="0.30610400561499479"/>
          <c:w val="0.82028238795868258"/>
          <c:h val="0.50524449719003695"/>
        </c:manualLayout>
      </c:layout>
      <c:barChart>
        <c:barDir val="col"/>
        <c:grouping val="clustered"/>
        <c:varyColors val="0"/>
        <c:ser>
          <c:idx val="0"/>
          <c:order val="0"/>
          <c:tx>
            <c:strRef>
              <c:f>'[תעסוקה של נשים חרדיות ענפי כלכלה ומשלחי יד 08.12.2022.xlsx]סיכום'!$C$4</c:f>
              <c:strCache>
                <c:ptCount val="1"/>
                <c:pt idx="0">
                  <c:v>משלח יד הייטק</c:v>
                </c:pt>
              </c:strCache>
            </c:strRef>
          </c:tx>
          <c:spPr>
            <a:solidFill>
              <a:srgbClr val="00B0F0"/>
            </a:solidFill>
            <a:ln>
              <a:noFill/>
            </a:ln>
            <a:effectLst/>
          </c:spPr>
          <c:invertIfNegative val="0"/>
          <c:dLbls>
            <c:dLbl>
              <c:idx val="0"/>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RUBIK" pitchFamily="2" charset="-79"/>
                      <a:ea typeface="+mn-ea"/>
                      <a:cs typeface="RUBIK" pitchFamily="2" charset="-79"/>
                    </a:defRPr>
                  </a:pPr>
                  <a:endParaRPr lang="he-IL"/>
                </a:p>
              </c:txPr>
              <c:showLegendKey val="0"/>
              <c:showVal val="1"/>
              <c:showCatName val="0"/>
              <c:showSerName val="0"/>
              <c:showPercent val="0"/>
              <c:showBubbleSize val="0"/>
              <c:extLst>
                <c:ext xmlns:c16="http://schemas.microsoft.com/office/drawing/2014/chart" uri="{C3380CC4-5D6E-409C-BE32-E72D297353CC}">
                  <c16:uniqueId val="{00000000-E5C8-4940-811B-B98F43617363}"/>
                </c:ext>
              </c:extLst>
            </c:dLbl>
            <c:dLbl>
              <c:idx val="1"/>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RUBIK" pitchFamily="2" charset="-79"/>
                      <a:ea typeface="+mn-ea"/>
                      <a:cs typeface="RUBIK" pitchFamily="2" charset="-79"/>
                    </a:defRPr>
                  </a:pPr>
                  <a:endParaRPr lang="he-IL"/>
                </a:p>
              </c:txPr>
              <c:showLegendKey val="0"/>
              <c:showVal val="1"/>
              <c:showCatName val="0"/>
              <c:showSerName val="0"/>
              <c:showPercent val="0"/>
              <c:showBubbleSize val="0"/>
              <c:extLst>
                <c:ext xmlns:c16="http://schemas.microsoft.com/office/drawing/2014/chart" uri="{C3380CC4-5D6E-409C-BE32-E72D297353CC}">
                  <c16:uniqueId val="{00000001-E5C8-4940-811B-B98F43617363}"/>
                </c:ext>
              </c:extLst>
            </c:dLbl>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RUBIK" pitchFamily="2" charset="-79"/>
                    <a:ea typeface="+mn-ea"/>
                    <a:cs typeface="RUBIK" pitchFamily="2" charset="-79"/>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'[תעסוקה של נשים חרדיות ענפי כלכלה ומשלחי יד 08.12.2022.xlsx]סיכום'!$D$1:$K$3</c:f>
              <c:multiLvlStrCache>
                <c:ptCount val="8"/>
                <c:lvl>
                  <c:pt idx="0">
                    <c:v>2014</c:v>
                  </c:pt>
                  <c:pt idx="1">
                    <c:v>2021</c:v>
                  </c:pt>
                  <c:pt idx="2">
                    <c:v>2014</c:v>
                  </c:pt>
                  <c:pt idx="3">
                    <c:v>2021</c:v>
                  </c:pt>
                  <c:pt idx="4">
                    <c:v>2014</c:v>
                  </c:pt>
                  <c:pt idx="5">
                    <c:v>2021</c:v>
                  </c:pt>
                  <c:pt idx="6">
                    <c:v>2014</c:v>
                  </c:pt>
                  <c:pt idx="7">
                    <c:v>2021</c:v>
                  </c:pt>
                </c:lvl>
                <c:lvl>
                  <c:pt idx="0">
                    <c:v>25-39</c:v>
                  </c:pt>
                  <c:pt idx="2">
                    <c:v>40-64</c:v>
                  </c:pt>
                  <c:pt idx="4">
                    <c:v>25-39</c:v>
                  </c:pt>
                  <c:pt idx="6">
                    <c:v>40-64</c:v>
                  </c:pt>
                </c:lvl>
                <c:lvl>
                  <c:pt idx="0">
                    <c:v>חרדיות</c:v>
                  </c:pt>
                  <c:pt idx="4">
                    <c:v>יהודיות לא חרדיות</c:v>
                  </c:pt>
                </c:lvl>
              </c:multiLvlStrCache>
            </c:multiLvlStrRef>
          </c:cat>
          <c:val>
            <c:numRef>
              <c:f>'[תעסוקה של נשים חרדיות ענפי כלכלה ומשלחי יד 08.12.2022.xlsx]סיכום'!$D$4:$K$4</c:f>
              <c:numCache>
                <c:formatCode>0.0%</c:formatCode>
                <c:ptCount val="8"/>
                <c:pt idx="0">
                  <c:v>6.5461336049571342E-2</c:v>
                </c:pt>
                <c:pt idx="1">
                  <c:v>9.6638655462184878E-2</c:v>
                </c:pt>
                <c:pt idx="2">
                  <c:v>1.3873879136606595E-2</c:v>
                </c:pt>
                <c:pt idx="3">
                  <c:v>1.9086298287762652E-2</c:v>
                </c:pt>
                <c:pt idx="4">
                  <c:v>7.6786749694770562E-2</c:v>
                </c:pt>
                <c:pt idx="5">
                  <c:v>0.1291613395076702</c:v>
                </c:pt>
                <c:pt idx="6">
                  <c:v>6.2279625775183034E-2</c:v>
                </c:pt>
                <c:pt idx="7">
                  <c:v>8.145079211201961E-2</c:v>
                </c:pt>
              </c:numCache>
            </c:numRef>
          </c:val>
          <c:extLst>
            <c:ext xmlns:c16="http://schemas.microsoft.com/office/drawing/2014/chart" uri="{C3380CC4-5D6E-409C-BE32-E72D297353CC}">
              <c16:uniqueId val="{00000000-3125-4DCE-9A98-242F1773BDAA}"/>
            </c:ext>
          </c:extLst>
        </c:ser>
        <c:ser>
          <c:idx val="1"/>
          <c:order val="1"/>
          <c:tx>
            <c:strRef>
              <c:f>'[תעסוקה של נשים חרדיות ענפי כלכלה ומשלחי יד 08.12.2022.xlsx]סיכום'!$C$5</c:f>
              <c:strCache>
                <c:ptCount val="1"/>
                <c:pt idx="0">
                  <c:v>ענף ההייטק</c:v>
                </c:pt>
              </c:strCache>
            </c:strRef>
          </c:tx>
          <c:spPr>
            <a:solidFill>
              <a:srgbClr val="009999"/>
            </a:solidFill>
            <a:ln>
              <a:noFill/>
            </a:ln>
            <a:effectLst/>
          </c:spPr>
          <c:invertIfNegative val="0"/>
          <c:dLbls>
            <c:dLbl>
              <c:idx val="0"/>
              <c:layout>
                <c:manualLayout>
                  <c:x val="4.697556863555918E-3"/>
                  <c:y val="-1.0932093946063679E-16"/>
                </c:manualLayout>
              </c:layout>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RUBIK" pitchFamily="2" charset="-79"/>
                      <a:ea typeface="+mn-ea"/>
                      <a:cs typeface="RUBIK" pitchFamily="2" charset="-79"/>
                    </a:defRPr>
                  </a:pPr>
                  <a:endParaRPr lang="he-I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9E4-421C-BAB6-FB7658620B91}"/>
                </c:ext>
              </c:extLst>
            </c:dLbl>
            <c:dLbl>
              <c:idx val="1"/>
              <c:layout>
                <c:manualLayout>
                  <c:x val="2.035607974207574E-2"/>
                  <c:y val="5.9630292188430634E-3"/>
                </c:manualLayout>
              </c:layout>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RUBIK" pitchFamily="2" charset="-79"/>
                      <a:ea typeface="+mn-ea"/>
                      <a:cs typeface="RUBIK" pitchFamily="2" charset="-79"/>
                    </a:defRPr>
                  </a:pPr>
                  <a:endParaRPr lang="he-I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9E4-421C-BAB6-FB7658620B91}"/>
                </c:ext>
              </c:extLst>
            </c:dLbl>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RUBIK" pitchFamily="2" charset="-79"/>
                    <a:ea typeface="+mn-ea"/>
                    <a:cs typeface="RUBIK" pitchFamily="2" charset="-79"/>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'[תעסוקה של נשים חרדיות ענפי כלכלה ומשלחי יד 08.12.2022.xlsx]סיכום'!$D$1:$K$3</c:f>
              <c:multiLvlStrCache>
                <c:ptCount val="8"/>
                <c:lvl>
                  <c:pt idx="0">
                    <c:v>2014</c:v>
                  </c:pt>
                  <c:pt idx="1">
                    <c:v>2021</c:v>
                  </c:pt>
                  <c:pt idx="2">
                    <c:v>2014</c:v>
                  </c:pt>
                  <c:pt idx="3">
                    <c:v>2021</c:v>
                  </c:pt>
                  <c:pt idx="4">
                    <c:v>2014</c:v>
                  </c:pt>
                  <c:pt idx="5">
                    <c:v>2021</c:v>
                  </c:pt>
                  <c:pt idx="6">
                    <c:v>2014</c:v>
                  </c:pt>
                  <c:pt idx="7">
                    <c:v>2021</c:v>
                  </c:pt>
                </c:lvl>
                <c:lvl>
                  <c:pt idx="0">
                    <c:v>25-39</c:v>
                  </c:pt>
                  <c:pt idx="2">
                    <c:v>40-64</c:v>
                  </c:pt>
                  <c:pt idx="4">
                    <c:v>25-39</c:v>
                  </c:pt>
                  <c:pt idx="6">
                    <c:v>40-64</c:v>
                  </c:pt>
                </c:lvl>
                <c:lvl>
                  <c:pt idx="0">
                    <c:v>חרדיות</c:v>
                  </c:pt>
                  <c:pt idx="4">
                    <c:v>יהודיות לא חרדיות</c:v>
                  </c:pt>
                </c:lvl>
              </c:multiLvlStrCache>
            </c:multiLvlStrRef>
          </c:cat>
          <c:val>
            <c:numRef>
              <c:f>'[תעסוקה של נשים חרדיות ענפי כלכלה ומשלחי יד 08.12.2022.xlsx]סיכום'!$D$5:$K$5</c:f>
              <c:numCache>
                <c:formatCode>0.0%</c:formatCode>
                <c:ptCount val="8"/>
                <c:pt idx="0">
                  <c:v>3.3375774552245142E-2</c:v>
                </c:pt>
                <c:pt idx="1">
                  <c:v>5.3388746803069057E-2</c:v>
                </c:pt>
                <c:pt idx="2">
                  <c:v>6.2797558197271956E-3</c:v>
                </c:pt>
                <c:pt idx="3">
                  <c:v>8.4658505891774399E-3</c:v>
                </c:pt>
                <c:pt idx="4">
                  <c:v>8.0802821018782431E-2</c:v>
                </c:pt>
                <c:pt idx="5">
                  <c:v>0.10927389055466795</c:v>
                </c:pt>
                <c:pt idx="6">
                  <c:v>4.9215663647851425E-2</c:v>
                </c:pt>
                <c:pt idx="7">
                  <c:v>6.1931331028878801E-2</c:v>
                </c:pt>
              </c:numCache>
            </c:numRef>
          </c:val>
          <c:extLst>
            <c:ext xmlns:c16="http://schemas.microsoft.com/office/drawing/2014/chart" uri="{C3380CC4-5D6E-409C-BE32-E72D297353CC}">
              <c16:uniqueId val="{00000001-3125-4DCE-9A98-242F1773BDAA}"/>
            </c:ext>
          </c:extLst>
        </c:ser>
        <c:dLbls>
          <c:showLegendKey val="0"/>
          <c:showVal val="0"/>
          <c:showCatName val="0"/>
          <c:showSerName val="0"/>
          <c:showPercent val="0"/>
          <c:showBubbleSize val="0"/>
        </c:dLbls>
        <c:gapWidth val="219"/>
        <c:overlap val="-27"/>
        <c:axId val="1079049216"/>
        <c:axId val="1079050304"/>
      </c:barChart>
      <c:catAx>
        <c:axId val="10790492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RUBIK" pitchFamily="2" charset="-79"/>
                <a:ea typeface="+mn-ea"/>
                <a:cs typeface="RUBIK" pitchFamily="2" charset="-79"/>
              </a:defRPr>
            </a:pPr>
            <a:endParaRPr lang="he-IL"/>
          </a:p>
        </c:txPr>
        <c:crossAx val="1079050304"/>
        <c:crosses val="autoZero"/>
        <c:auto val="1"/>
        <c:lblAlgn val="ctr"/>
        <c:lblOffset val="100"/>
        <c:noMultiLvlLbl val="0"/>
      </c:catAx>
      <c:valAx>
        <c:axId val="1079050304"/>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RUBIK" pitchFamily="2" charset="-79"/>
                <a:ea typeface="+mn-ea"/>
                <a:cs typeface="RUBIK" pitchFamily="2" charset="-79"/>
              </a:defRPr>
            </a:pPr>
            <a:endParaRPr lang="he-IL"/>
          </a:p>
        </c:txPr>
        <c:crossAx val="1079049216"/>
        <c:crosses val="autoZero"/>
        <c:crossBetween val="between"/>
      </c:valAx>
      <c:spPr>
        <a:noFill/>
        <a:ln>
          <a:noFill/>
        </a:ln>
        <a:effectLst/>
      </c:spPr>
    </c:plotArea>
    <c:legend>
      <c:legendPos val="t"/>
      <c:layout>
        <c:manualLayout>
          <c:xMode val="edge"/>
          <c:yMode val="edge"/>
          <c:x val="5.5125644850645437E-2"/>
          <c:y val="0.22679019997276728"/>
          <c:w val="0.88393177583382632"/>
          <c:h val="5.1181102362204724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RUBIK" pitchFamily="2" charset="-79"/>
              <a:ea typeface="+mn-ea"/>
              <a:cs typeface="RUBIK" pitchFamily="2" charset="-79"/>
            </a:defRPr>
          </a:pPr>
          <a:endParaRPr lang="he-IL"/>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RUBIK" pitchFamily="2" charset="-79"/>
          <a:cs typeface="RUBIK" pitchFamily="2" charset="-79"/>
        </a:defRPr>
      </a:pPr>
      <a:endParaRPr lang="he-IL"/>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1"/>
          <c:order val="1"/>
          <c:tx>
            <c:strRef>
              <c:f>'שכר לשעה (חישוב למס) 25-39'!$N$41</c:f>
              <c:strCache>
                <c:ptCount val="1"/>
                <c:pt idx="0">
                  <c:v>נשים חרדיות</c:v>
                </c:pt>
              </c:strCache>
            </c:strRef>
          </c:tx>
          <c:spPr>
            <a:ln w="28575" cap="rnd">
              <a:solidFill>
                <a:srgbClr val="C00000"/>
              </a:solidFill>
              <a:round/>
            </a:ln>
            <a:effectLst/>
          </c:spPr>
          <c:marker>
            <c:symbol val="none"/>
          </c:marker>
          <c:dLbls>
            <c:dLbl>
              <c:idx val="0"/>
              <c:layout>
                <c:manualLayout>
                  <c:x val="-3.5965819542947218E-2"/>
                  <c:y val="2.345012232839403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512-4DDA-93D4-9296771F1A2A}"/>
                </c:ext>
              </c:extLst>
            </c:dLbl>
            <c:dLbl>
              <c:idx val="1"/>
              <c:layout>
                <c:manualLayout>
                  <c:x val="-1.5637312844759711E-2"/>
                  <c:y val="4.69002446567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512-4DDA-93D4-9296771F1A2A}"/>
                </c:ext>
              </c:extLst>
            </c:dLbl>
            <c:dLbl>
              <c:idx val="2"/>
              <c:delete val="1"/>
              <c:extLst>
                <c:ext xmlns:c15="http://schemas.microsoft.com/office/drawing/2012/chart" uri="{CE6537A1-D6FC-4f65-9D91-7224C49458BB}"/>
                <c:ext xmlns:c16="http://schemas.microsoft.com/office/drawing/2014/chart" uri="{C3380CC4-5D6E-409C-BE32-E72D297353CC}">
                  <c16:uniqueId val="{00000002-E512-4DDA-93D4-9296771F1A2A}"/>
                </c:ext>
              </c:extLst>
            </c:dLbl>
            <c:dLbl>
              <c:idx val="3"/>
              <c:delete val="1"/>
              <c:extLst>
                <c:ext xmlns:c15="http://schemas.microsoft.com/office/drawing/2012/chart" uri="{CE6537A1-D6FC-4f65-9D91-7224C49458BB}"/>
                <c:ext xmlns:c16="http://schemas.microsoft.com/office/drawing/2014/chart" uri="{C3380CC4-5D6E-409C-BE32-E72D297353CC}">
                  <c16:uniqueId val="{00000003-E512-4DDA-93D4-9296771F1A2A}"/>
                </c:ext>
              </c:extLst>
            </c:dLbl>
            <c:dLbl>
              <c:idx val="4"/>
              <c:layout>
                <c:manualLayout>
                  <c:x val="-1.6666666666666666E-2"/>
                  <c:y val="4.16666666666666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512-4DDA-93D4-9296771F1A2A}"/>
                </c:ext>
              </c:extLst>
            </c:dLbl>
            <c:spPr>
              <a:noFill/>
              <a:ln>
                <a:noFill/>
              </a:ln>
              <a:effectLst/>
            </c:spPr>
            <c:txPr>
              <a:bodyPr rot="0" spcFirstLastPara="1" vertOverflow="ellipsis" vert="horz" wrap="square" anchor="ctr" anchorCtr="1"/>
              <a:lstStyle/>
              <a:p>
                <a:pPr>
                  <a:defRPr sz="1200" b="0" i="0" u="none" strike="noStrike" kern="1200" baseline="0">
                    <a:solidFill>
                      <a:srgbClr val="C00000"/>
                    </a:solidFill>
                    <a:latin typeface="+mn-lt"/>
                    <a:ea typeface="+mn-ea"/>
                    <a:cs typeface="+mn-cs"/>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'שכר לשעה (חישוב למס) 25-39'!$M$42:$M$47</c:f>
              <c:numCache>
                <c:formatCode>0</c:formatCode>
                <c:ptCount val="6"/>
                <c:pt idx="0">
                  <c:v>2014</c:v>
                </c:pt>
                <c:pt idx="1">
                  <c:v>2015</c:v>
                </c:pt>
                <c:pt idx="2">
                  <c:v>2016</c:v>
                </c:pt>
                <c:pt idx="3">
                  <c:v>2017</c:v>
                </c:pt>
                <c:pt idx="4">
                  <c:v>2018</c:v>
                </c:pt>
                <c:pt idx="5">
                  <c:v>2019</c:v>
                </c:pt>
              </c:numCache>
            </c:numRef>
          </c:cat>
          <c:val>
            <c:numRef>
              <c:f>'שכר לשעה (חישוב למס) 25-39'!$N$42:$N$47</c:f>
              <c:numCache>
                <c:formatCode>_-* #,##0_-;\-* #,##0_-;_-* "-"??_-;_-@_-</c:formatCode>
                <c:ptCount val="6"/>
                <c:pt idx="0">
                  <c:v>47.584869640434462</c:v>
                </c:pt>
                <c:pt idx="1">
                  <c:v>45.116573525111818</c:v>
                </c:pt>
                <c:pt idx="2">
                  <c:v>54.716937517511909</c:v>
                </c:pt>
                <c:pt idx="3">
                  <c:v>56.275788559906381</c:v>
                </c:pt>
                <c:pt idx="4">
                  <c:v>53.925626042977449</c:v>
                </c:pt>
                <c:pt idx="5">
                  <c:v>56.769214364648022</c:v>
                </c:pt>
              </c:numCache>
            </c:numRef>
          </c:val>
          <c:smooth val="0"/>
          <c:extLst>
            <c:ext xmlns:c16="http://schemas.microsoft.com/office/drawing/2014/chart" uri="{C3380CC4-5D6E-409C-BE32-E72D297353CC}">
              <c16:uniqueId val="{00000005-E512-4DDA-93D4-9296771F1A2A}"/>
            </c:ext>
          </c:extLst>
        </c:ser>
        <c:ser>
          <c:idx val="2"/>
          <c:order val="2"/>
          <c:tx>
            <c:strRef>
              <c:f>'שכר לשעה (חישוב למס) 25-39'!$O$41</c:f>
              <c:strCache>
                <c:ptCount val="1"/>
                <c:pt idx="0">
                  <c:v>נשים לא חרדיות</c:v>
                </c:pt>
              </c:strCache>
            </c:strRef>
          </c:tx>
          <c:spPr>
            <a:ln w="28575" cap="rnd">
              <a:solidFill>
                <a:srgbClr val="002060"/>
              </a:solidFill>
              <a:round/>
            </a:ln>
            <a:effectLst/>
          </c:spPr>
          <c:marker>
            <c:symbol val="none"/>
          </c:marker>
          <c:dLbls>
            <c:dLbl>
              <c:idx val="0"/>
              <c:layout>
                <c:manualLayout>
                  <c:x val="-2.5019700551615447E-2"/>
                  <c:y val="-3.126682977119205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512-4DDA-93D4-9296771F1A2A}"/>
                </c:ext>
              </c:extLst>
            </c:dLbl>
            <c:dLbl>
              <c:idx val="1"/>
              <c:layout>
                <c:manualLayout>
                  <c:x val="-2.3455969267139509E-2"/>
                  <c:y val="-3.90835372139900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512-4DDA-93D4-9296771F1A2A}"/>
                </c:ext>
              </c:extLst>
            </c:dLbl>
            <c:dLbl>
              <c:idx val="2"/>
              <c:delete val="1"/>
              <c:extLst>
                <c:ext xmlns:c15="http://schemas.microsoft.com/office/drawing/2012/chart" uri="{CE6537A1-D6FC-4f65-9D91-7224C49458BB}"/>
                <c:ext xmlns:c16="http://schemas.microsoft.com/office/drawing/2014/chart" uri="{C3380CC4-5D6E-409C-BE32-E72D297353CC}">
                  <c16:uniqueId val="{00000008-E512-4DDA-93D4-9296771F1A2A}"/>
                </c:ext>
              </c:extLst>
            </c:dLbl>
            <c:dLbl>
              <c:idx val="3"/>
              <c:delete val="1"/>
              <c:extLst>
                <c:ext xmlns:c15="http://schemas.microsoft.com/office/drawing/2012/chart" uri="{CE6537A1-D6FC-4f65-9D91-7224C49458BB}"/>
                <c:ext xmlns:c16="http://schemas.microsoft.com/office/drawing/2014/chart" uri="{C3380CC4-5D6E-409C-BE32-E72D297353CC}">
                  <c16:uniqueId val="{00000009-E512-4DDA-93D4-9296771F1A2A}"/>
                </c:ext>
              </c:extLst>
            </c:dLbl>
            <c:dLbl>
              <c:idx val="4"/>
              <c:layout>
                <c:manualLayout>
                  <c:x val="-3.0555555555555555E-2"/>
                  <c:y val="-2.77777777777778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E512-4DDA-93D4-9296771F1A2A}"/>
                </c:ext>
              </c:extLst>
            </c:dLbl>
            <c:spPr>
              <a:noFill/>
              <a:ln>
                <a:noFill/>
              </a:ln>
              <a:effectLst/>
            </c:spPr>
            <c:txPr>
              <a:bodyPr rot="0" spcFirstLastPara="1" vertOverflow="ellipsis" vert="horz" wrap="square" anchor="ctr" anchorCtr="1"/>
              <a:lstStyle/>
              <a:p>
                <a:pPr>
                  <a:defRPr sz="1200" b="0" i="0" u="none" strike="noStrike" kern="1200" baseline="0">
                    <a:solidFill>
                      <a:srgbClr val="122E6E"/>
                    </a:solidFill>
                    <a:latin typeface="+mn-lt"/>
                    <a:ea typeface="+mn-ea"/>
                    <a:cs typeface="+mn-cs"/>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'שכר לשעה (חישוב למס) 25-39'!$O$42:$O$47</c:f>
              <c:numCache>
                <c:formatCode>_-* #,##0_-;\-* #,##0_-;_-* "-"??_-;_-@_-</c:formatCode>
                <c:ptCount val="6"/>
                <c:pt idx="0">
                  <c:v>53.059755059004829</c:v>
                </c:pt>
                <c:pt idx="1">
                  <c:v>56.08479587343524</c:v>
                </c:pt>
                <c:pt idx="2">
                  <c:v>56.624788386403402</c:v>
                </c:pt>
                <c:pt idx="3">
                  <c:v>59.102117487653437</c:v>
                </c:pt>
                <c:pt idx="4">
                  <c:v>60.706618986857364</c:v>
                </c:pt>
                <c:pt idx="5">
                  <c:v>63.854731179190892</c:v>
                </c:pt>
              </c:numCache>
            </c:numRef>
          </c:val>
          <c:smooth val="0"/>
          <c:extLst>
            <c:ext xmlns:c16="http://schemas.microsoft.com/office/drawing/2014/chart" uri="{C3380CC4-5D6E-409C-BE32-E72D297353CC}">
              <c16:uniqueId val="{0000000B-E512-4DDA-93D4-9296771F1A2A}"/>
            </c:ext>
          </c:extLst>
        </c:ser>
        <c:dLbls>
          <c:showLegendKey val="0"/>
          <c:showVal val="0"/>
          <c:showCatName val="0"/>
          <c:showSerName val="0"/>
          <c:showPercent val="0"/>
          <c:showBubbleSize val="0"/>
        </c:dLbls>
        <c:marker val="1"/>
        <c:smooth val="0"/>
        <c:axId val="1079051392"/>
        <c:axId val="1079049760"/>
        <c:extLst>
          <c:ext xmlns:c15="http://schemas.microsoft.com/office/drawing/2012/chart" uri="{02D57815-91ED-43cb-92C2-25804820EDAC}">
            <c15:filteredLineSeries>
              <c15:ser>
                <c:idx val="0"/>
                <c:order val="0"/>
                <c:tx>
                  <c:strRef>
                    <c:extLst>
                      <c:ext uri="{02D57815-91ED-43cb-92C2-25804820EDAC}">
                        <c15:formulaRef>
                          <c15:sqref>'שכר לשעה (חישוב למס) 25-39'!$M$41</c15:sqref>
                        </c15:formulaRef>
                      </c:ext>
                    </c:extLst>
                    <c:strCache>
                      <c:ptCount val="1"/>
                      <c:pt idx="0">
                        <c:v>שנת הסקר</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extLst>
                      <c:ext uri="{02D57815-91ED-43cb-92C2-25804820EDAC}">
                        <c15:formulaRef>
                          <c15:sqref>'שכר לשעה (חישוב למס) 25-39'!$M$42:$M$47</c15:sqref>
                        </c15:formulaRef>
                      </c:ext>
                    </c:extLst>
                    <c:numCache>
                      <c:formatCode>0</c:formatCode>
                      <c:ptCount val="6"/>
                      <c:pt idx="0">
                        <c:v>2014</c:v>
                      </c:pt>
                      <c:pt idx="1">
                        <c:v>2015</c:v>
                      </c:pt>
                      <c:pt idx="2">
                        <c:v>2016</c:v>
                      </c:pt>
                      <c:pt idx="3">
                        <c:v>2017</c:v>
                      </c:pt>
                      <c:pt idx="4">
                        <c:v>2018</c:v>
                      </c:pt>
                      <c:pt idx="5">
                        <c:v>2019</c:v>
                      </c:pt>
                    </c:numCache>
                  </c:numRef>
                </c:cat>
                <c:val>
                  <c:numRef>
                    <c:extLst>
                      <c:ext uri="{02D57815-91ED-43cb-92C2-25804820EDAC}">
                        <c15:formulaRef>
                          <c15:sqref>'שכר לשעה (חישוב למס) 25-39'!$M$42:$M$47</c15:sqref>
                        </c15:formulaRef>
                      </c:ext>
                    </c:extLst>
                    <c:numCache>
                      <c:formatCode>0</c:formatCode>
                      <c:ptCount val="6"/>
                      <c:pt idx="0">
                        <c:v>2014</c:v>
                      </c:pt>
                      <c:pt idx="1">
                        <c:v>2015</c:v>
                      </c:pt>
                      <c:pt idx="2">
                        <c:v>2016</c:v>
                      </c:pt>
                      <c:pt idx="3">
                        <c:v>2017</c:v>
                      </c:pt>
                      <c:pt idx="4">
                        <c:v>2018</c:v>
                      </c:pt>
                      <c:pt idx="5">
                        <c:v>2019</c:v>
                      </c:pt>
                    </c:numCache>
                  </c:numRef>
                </c:val>
                <c:smooth val="0"/>
                <c:extLst>
                  <c:ext xmlns:c16="http://schemas.microsoft.com/office/drawing/2014/chart" uri="{C3380CC4-5D6E-409C-BE32-E72D297353CC}">
                    <c16:uniqueId val="{0000000E-E512-4DDA-93D4-9296771F1A2A}"/>
                  </c:ext>
                </c:extLst>
              </c15:ser>
            </c15:filteredLineSeries>
          </c:ext>
        </c:extLst>
      </c:lineChart>
      <c:lineChart>
        <c:grouping val="stacked"/>
        <c:varyColors val="0"/>
        <c:ser>
          <c:idx val="3"/>
          <c:order val="3"/>
          <c:tx>
            <c:strRef>
              <c:f>'שכר לשעה (חישוב למס) 25-39'!$P$41</c:f>
              <c:strCache>
                <c:ptCount val="1"/>
                <c:pt idx="0">
                  <c:v>פער</c:v>
                </c:pt>
              </c:strCache>
            </c:strRef>
          </c:tx>
          <c:spPr>
            <a:ln w="28575" cap="rnd">
              <a:noFill/>
              <a:round/>
            </a:ln>
            <a:effectLst/>
          </c:spPr>
          <c:marker>
            <c:symbol val="circle"/>
            <c:size val="5"/>
            <c:spPr>
              <a:solidFill>
                <a:schemeClr val="tx1"/>
              </a:solidFill>
              <a:ln w="9525">
                <a:noFill/>
              </a:ln>
              <a:effectLst/>
            </c:spPr>
          </c:marker>
          <c:dLbls>
            <c:dLbl>
              <c:idx val="1"/>
              <c:layout>
                <c:manualLayout>
                  <c:x val="-2.658343183609144E-2"/>
                  <c:y val="4.69002446567881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E512-4DDA-93D4-9296771F1A2A}"/>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'שכר לשעה (חישוב למס) 25-39'!$P$42:$P$47</c:f>
              <c:numCache>
                <c:formatCode>0%</c:formatCode>
                <c:ptCount val="6"/>
                <c:pt idx="0">
                  <c:v>0.1150551732082119</c:v>
                </c:pt>
                <c:pt idx="1">
                  <c:v>0.24310849630942211</c:v>
                </c:pt>
                <c:pt idx="2">
                  <c:v>3.4867647120800482E-2</c:v>
                </c:pt>
                <c:pt idx="3">
                  <c:v>5.0222822284194057E-2</c:v>
                </c:pt>
                <c:pt idx="4">
                  <c:v>0.12574713436753848</c:v>
                </c:pt>
                <c:pt idx="5">
                  <c:v>0.12481266288150783</c:v>
                </c:pt>
              </c:numCache>
            </c:numRef>
          </c:val>
          <c:smooth val="0"/>
          <c:extLst>
            <c:ext xmlns:c16="http://schemas.microsoft.com/office/drawing/2014/chart" uri="{C3380CC4-5D6E-409C-BE32-E72D297353CC}">
              <c16:uniqueId val="{0000000D-E512-4DDA-93D4-9296771F1A2A}"/>
            </c:ext>
          </c:extLst>
        </c:ser>
        <c:dLbls>
          <c:showLegendKey val="0"/>
          <c:showVal val="0"/>
          <c:showCatName val="0"/>
          <c:showSerName val="0"/>
          <c:showPercent val="0"/>
          <c:showBubbleSize val="0"/>
        </c:dLbls>
        <c:marker val="1"/>
        <c:smooth val="0"/>
        <c:axId val="1079057920"/>
        <c:axId val="1079052480"/>
      </c:lineChart>
      <c:catAx>
        <c:axId val="1079051392"/>
        <c:scaling>
          <c:orientation val="minMax"/>
        </c:scaling>
        <c:delete val="0"/>
        <c:axPos val="b"/>
        <c:numFmt formatCode="0"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he-IL"/>
          </a:p>
        </c:txPr>
        <c:crossAx val="1079049760"/>
        <c:crosses val="autoZero"/>
        <c:auto val="1"/>
        <c:lblAlgn val="ctr"/>
        <c:lblOffset val="100"/>
        <c:noMultiLvlLbl val="0"/>
      </c:catAx>
      <c:valAx>
        <c:axId val="1079049760"/>
        <c:scaling>
          <c:orientation val="minMax"/>
        </c:scaling>
        <c:delete val="0"/>
        <c:axPos val="l"/>
        <c:majorGridlines>
          <c:spPr>
            <a:ln w="9525" cap="flat" cmpd="sng" algn="ctr">
              <a:solidFill>
                <a:schemeClr val="tx1">
                  <a:lumMod val="15000"/>
                  <a:lumOff val="85000"/>
                </a:schemeClr>
              </a:solidFill>
              <a:round/>
            </a:ln>
            <a:effectLst/>
          </c:spPr>
        </c:majorGridlines>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he-IL"/>
          </a:p>
        </c:txPr>
        <c:crossAx val="1079051392"/>
        <c:crosses val="autoZero"/>
        <c:crossBetween val="between"/>
      </c:valAx>
      <c:valAx>
        <c:axId val="1079052480"/>
        <c:scaling>
          <c:orientation val="minMax"/>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he-IL"/>
          </a:p>
        </c:txPr>
        <c:crossAx val="1079057920"/>
        <c:crosses val="max"/>
        <c:crossBetween val="between"/>
      </c:valAx>
      <c:catAx>
        <c:axId val="1079057920"/>
        <c:scaling>
          <c:orientation val="minMax"/>
        </c:scaling>
        <c:delete val="1"/>
        <c:axPos val="b"/>
        <c:majorTickMark val="out"/>
        <c:minorTickMark val="none"/>
        <c:tickLblPos val="nextTo"/>
        <c:crossAx val="1079052480"/>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he-IL"/>
        </a:p>
      </c:txPr>
    </c:legend>
    <c:plotVisOnly val="1"/>
    <c:dispBlanksAs val="gap"/>
    <c:showDLblsOverMax val="0"/>
  </c:chart>
  <c:spPr>
    <a:noFill/>
    <a:ln>
      <a:noFill/>
    </a:ln>
    <a:effectLst/>
  </c:spPr>
  <c:txPr>
    <a:bodyPr/>
    <a:lstStyle/>
    <a:p>
      <a:pPr>
        <a:defRPr sz="1200"/>
      </a:pPr>
      <a:endParaRPr lang="he-IL"/>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[משלח יד והשכלה מסכא- חילוניות וחרדיות לפי קבוצות גיל.xls]גרף השכלה!PivotTable1</c:name>
    <c:fmtId val="-1"/>
  </c:pivotSource>
  <c:chart>
    <c:autoTitleDeleted val="0"/>
    <c:pivotFmts>
      <c:pivotFmt>
        <c:idx val="0"/>
        <c:spPr>
          <a:solidFill>
            <a:srgbClr val="5B9BD5"/>
          </a:solidFill>
          <a:ln w="25400">
            <a:noFill/>
          </a:ln>
          <a:effectLst/>
        </c:spPr>
        <c:marker>
          <c:symbol val="none"/>
        </c:marker>
      </c:pivotFmt>
      <c:pivotFmt>
        <c:idx val="1"/>
        <c:spPr>
          <a:solidFill>
            <a:srgbClr val="ED7D31"/>
          </a:solidFill>
          <a:ln w="25400">
            <a:noFill/>
          </a:ln>
          <a:effectLst/>
        </c:spPr>
        <c:marker>
          <c:symbol val="none"/>
        </c:marker>
      </c:pivotFmt>
      <c:pivotFmt>
        <c:idx val="2"/>
        <c:spPr>
          <a:solidFill>
            <a:srgbClr val="A5A5A5"/>
          </a:solidFill>
          <a:ln w="25400">
            <a:noFill/>
          </a:ln>
          <a:effectLst/>
        </c:spPr>
        <c:marker>
          <c:symbol val="none"/>
        </c:marker>
      </c:pivotFmt>
      <c:pivotFmt>
        <c:idx val="3"/>
        <c:spPr>
          <a:solidFill>
            <a:srgbClr val="FFC000"/>
          </a:solidFill>
          <a:ln w="25400">
            <a:noFill/>
          </a:ln>
          <a:effectLst/>
        </c:spPr>
        <c:marker>
          <c:symbol val="none"/>
        </c:marker>
      </c:pivotFmt>
      <c:pivotFmt>
        <c:idx val="4"/>
        <c:spPr>
          <a:solidFill>
            <a:srgbClr val="4472C4"/>
          </a:solidFill>
          <a:ln w="25400">
            <a:noFill/>
          </a:ln>
          <a:effectLst/>
        </c:spPr>
        <c:marker>
          <c:symbol val="none"/>
        </c:marker>
      </c:pivotFmt>
      <c:pivotFmt>
        <c:idx val="5"/>
        <c:spPr>
          <a:solidFill>
            <a:srgbClr val="5B9BD5"/>
          </a:solidFill>
          <a:ln w="25400">
            <a:noFill/>
          </a:ln>
          <a:effectLst/>
        </c:spPr>
        <c:marker>
          <c:symbol val="none"/>
        </c:marker>
      </c:pivotFmt>
      <c:pivotFmt>
        <c:idx val="6"/>
        <c:spPr>
          <a:solidFill>
            <a:srgbClr val="ED7D31"/>
          </a:solidFill>
          <a:ln w="25400">
            <a:noFill/>
          </a:ln>
          <a:effectLst/>
        </c:spPr>
        <c:marker>
          <c:symbol val="none"/>
        </c:marker>
      </c:pivotFmt>
      <c:pivotFmt>
        <c:idx val="7"/>
        <c:spPr>
          <a:solidFill>
            <a:srgbClr val="A5A5A5"/>
          </a:solidFill>
          <a:ln w="25400">
            <a:noFill/>
          </a:ln>
          <a:effectLst/>
        </c:spPr>
        <c:marker>
          <c:symbol val="none"/>
        </c:marker>
      </c:pivotFmt>
      <c:pivotFmt>
        <c:idx val="8"/>
        <c:spPr>
          <a:solidFill>
            <a:srgbClr val="FFC000"/>
          </a:solidFill>
          <a:ln w="25400">
            <a:noFill/>
          </a:ln>
          <a:effectLst/>
        </c:spPr>
        <c:marker>
          <c:symbol val="none"/>
        </c:marker>
      </c:pivotFmt>
      <c:pivotFmt>
        <c:idx val="9"/>
        <c:spPr>
          <a:solidFill>
            <a:srgbClr val="4472C4"/>
          </a:solidFill>
          <a:ln w="25400">
            <a:noFill/>
          </a:ln>
          <a:effectLst/>
        </c:spPr>
        <c:marker>
          <c:symbol val="none"/>
        </c:marker>
      </c:pivotFmt>
      <c:pivotFmt>
        <c:idx val="10"/>
        <c:spPr>
          <a:solidFill>
            <a:srgbClr val="5B9BD5"/>
          </a:solidFill>
          <a:ln w="25400">
            <a:noFill/>
          </a:ln>
          <a:effectLst/>
        </c:spPr>
        <c:marker>
          <c:symbol val="none"/>
        </c:marker>
      </c:pivotFmt>
      <c:pivotFmt>
        <c:idx val="11"/>
        <c:spPr>
          <a:solidFill>
            <a:srgbClr val="ED7D31"/>
          </a:solidFill>
          <a:ln w="25400">
            <a:noFill/>
          </a:ln>
          <a:effectLst/>
        </c:spPr>
        <c:marker>
          <c:symbol val="none"/>
        </c:marker>
      </c:pivotFmt>
      <c:pivotFmt>
        <c:idx val="12"/>
        <c:spPr>
          <a:solidFill>
            <a:srgbClr val="A5A5A5"/>
          </a:solidFill>
          <a:ln w="25400">
            <a:noFill/>
          </a:ln>
          <a:effectLst/>
        </c:spPr>
        <c:marker>
          <c:symbol val="none"/>
        </c:marker>
      </c:pivotFmt>
      <c:pivotFmt>
        <c:idx val="13"/>
        <c:spPr>
          <a:solidFill>
            <a:srgbClr val="FFC000"/>
          </a:solidFill>
          <a:ln w="25400">
            <a:noFill/>
          </a:ln>
          <a:effectLst/>
        </c:spPr>
        <c:marker>
          <c:symbol val="none"/>
        </c:marker>
      </c:pivotFmt>
      <c:pivotFmt>
        <c:idx val="14"/>
        <c:spPr>
          <a:solidFill>
            <a:srgbClr val="4472C4"/>
          </a:solidFill>
          <a:ln w="25400">
            <a:noFill/>
          </a:ln>
          <a:effectLst/>
        </c:spPr>
        <c:marker>
          <c:symbol val="none"/>
        </c:marker>
      </c:pivotFmt>
    </c:pivotFmts>
    <c:plotArea>
      <c:layout>
        <c:manualLayout>
          <c:layoutTarget val="inner"/>
          <c:xMode val="edge"/>
          <c:yMode val="edge"/>
          <c:x val="4.8367035342330666E-2"/>
          <c:y val="3.8031508710222768E-2"/>
          <c:w val="0.72359194241484803"/>
          <c:h val="0.722834494326276"/>
        </c:manualLayout>
      </c:layout>
      <c:barChart>
        <c:barDir val="col"/>
        <c:grouping val="percentStacked"/>
        <c:varyColors val="0"/>
        <c:ser>
          <c:idx val="0"/>
          <c:order val="0"/>
          <c:tx>
            <c:strRef>
              <c:f>'גרף השכלה'!$C$3:$C$4</c:f>
              <c:strCache>
                <c:ptCount val="1"/>
                <c:pt idx="0">
                  <c:v>עד תיכונית</c:v>
                </c:pt>
              </c:strCache>
            </c:strRef>
          </c:tx>
          <c:spPr>
            <a:solidFill>
              <a:schemeClr val="bg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'גרף השכלה'!$A$5:$B$14</c:f>
              <c:multiLvlStrCache>
                <c:ptCount val="6"/>
                <c:lvl>
                  <c:pt idx="0">
                    <c:v>יהודיות לא חרדיות</c:v>
                  </c:pt>
                  <c:pt idx="1">
                    <c:v>חרדיות</c:v>
                  </c:pt>
                  <c:pt idx="2">
                    <c:v>יהודיות לא חרדיות</c:v>
                  </c:pt>
                  <c:pt idx="3">
                    <c:v>חרדיות</c:v>
                  </c:pt>
                  <c:pt idx="4">
                    <c:v>יהודיות לא חרדיות</c:v>
                  </c:pt>
                  <c:pt idx="5">
                    <c:v>חרדיות</c:v>
                  </c:pt>
                </c:lvl>
                <c:lvl>
                  <c:pt idx="0">
                    <c:v>25-29</c:v>
                  </c:pt>
                  <c:pt idx="2">
                    <c:v>30-34</c:v>
                  </c:pt>
                  <c:pt idx="4">
                    <c:v>35-39</c:v>
                  </c:pt>
                </c:lvl>
              </c:multiLvlStrCache>
            </c:multiLvlStrRef>
          </c:cat>
          <c:val>
            <c:numRef>
              <c:f>'גרף השכלה'!$C$5:$C$14</c:f>
              <c:numCache>
                <c:formatCode>0%</c:formatCode>
                <c:ptCount val="6"/>
                <c:pt idx="0">
                  <c:v>0.14233657717704773</c:v>
                </c:pt>
                <c:pt idx="1">
                  <c:v>0.16667020320892334</c:v>
                </c:pt>
                <c:pt idx="2">
                  <c:v>0.12445254623889923</c:v>
                </c:pt>
                <c:pt idx="3">
                  <c:v>0.20647899806499481</c:v>
                </c:pt>
                <c:pt idx="4">
                  <c:v>0.14565883576869965</c:v>
                </c:pt>
                <c:pt idx="5">
                  <c:v>0.2205348014831543</c:v>
                </c:pt>
              </c:numCache>
            </c:numRef>
          </c:val>
          <c:extLst>
            <c:ext xmlns:c16="http://schemas.microsoft.com/office/drawing/2014/chart" uri="{C3380CC4-5D6E-409C-BE32-E72D297353CC}">
              <c16:uniqueId val="{00000000-DDF2-400F-91B2-CCB80441E4A3}"/>
            </c:ext>
          </c:extLst>
        </c:ser>
        <c:ser>
          <c:idx val="1"/>
          <c:order val="1"/>
          <c:tx>
            <c:strRef>
              <c:f>'גרף השכלה'!$D$3:$D$4</c:f>
              <c:strCache>
                <c:ptCount val="1"/>
                <c:pt idx="0">
                  <c:v>בגרות</c:v>
                </c:pt>
              </c:strCache>
            </c:strRef>
          </c:tx>
          <c:spPr>
            <a:solidFill>
              <a:srgbClr val="00206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'גרף השכלה'!$A$5:$B$14</c:f>
              <c:multiLvlStrCache>
                <c:ptCount val="6"/>
                <c:lvl>
                  <c:pt idx="0">
                    <c:v>יהודיות לא חרדיות</c:v>
                  </c:pt>
                  <c:pt idx="1">
                    <c:v>חרדיות</c:v>
                  </c:pt>
                  <c:pt idx="2">
                    <c:v>יהודיות לא חרדיות</c:v>
                  </c:pt>
                  <c:pt idx="3">
                    <c:v>חרדיות</c:v>
                  </c:pt>
                  <c:pt idx="4">
                    <c:v>יהודיות לא חרדיות</c:v>
                  </c:pt>
                  <c:pt idx="5">
                    <c:v>חרדיות</c:v>
                  </c:pt>
                </c:lvl>
                <c:lvl>
                  <c:pt idx="0">
                    <c:v>25-29</c:v>
                  </c:pt>
                  <c:pt idx="2">
                    <c:v>30-34</c:v>
                  </c:pt>
                  <c:pt idx="4">
                    <c:v>35-39</c:v>
                  </c:pt>
                </c:lvl>
              </c:multiLvlStrCache>
            </c:multiLvlStrRef>
          </c:cat>
          <c:val>
            <c:numRef>
              <c:f>'גרף השכלה'!$D$5:$D$14</c:f>
              <c:numCache>
                <c:formatCode>0%</c:formatCode>
                <c:ptCount val="6"/>
                <c:pt idx="0">
                  <c:v>0.33048358559608459</c:v>
                </c:pt>
                <c:pt idx="1">
                  <c:v>8.6274512112140656E-2</c:v>
                </c:pt>
                <c:pt idx="2">
                  <c:v>0.18811480700969696</c:v>
                </c:pt>
                <c:pt idx="3">
                  <c:v>0.12714998424053192</c:v>
                </c:pt>
                <c:pt idx="4">
                  <c:v>0.16840234398841858</c:v>
                </c:pt>
                <c:pt idx="5">
                  <c:v>0.10944472998380661</c:v>
                </c:pt>
              </c:numCache>
            </c:numRef>
          </c:val>
          <c:extLst>
            <c:ext xmlns:c16="http://schemas.microsoft.com/office/drawing/2014/chart" uri="{C3380CC4-5D6E-409C-BE32-E72D297353CC}">
              <c16:uniqueId val="{00000001-DDF2-400F-91B2-CCB80441E4A3}"/>
            </c:ext>
          </c:extLst>
        </c:ser>
        <c:ser>
          <c:idx val="2"/>
          <c:order val="2"/>
          <c:tx>
            <c:strRef>
              <c:f>'גרף השכלה'!$E$3:$E$4</c:f>
              <c:strCache>
                <c:ptCount val="1"/>
                <c:pt idx="0">
                  <c:v>על תיכונית לא אקדמית (מקצועית)</c:v>
                </c:pt>
              </c:strCache>
            </c:strRef>
          </c:tx>
          <c:spPr>
            <a:solidFill>
              <a:schemeClr val="accent6">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'גרף השכלה'!$A$5:$B$14</c:f>
              <c:multiLvlStrCache>
                <c:ptCount val="6"/>
                <c:lvl>
                  <c:pt idx="0">
                    <c:v>יהודיות לא חרדיות</c:v>
                  </c:pt>
                  <c:pt idx="1">
                    <c:v>חרדיות</c:v>
                  </c:pt>
                  <c:pt idx="2">
                    <c:v>יהודיות לא חרדיות</c:v>
                  </c:pt>
                  <c:pt idx="3">
                    <c:v>חרדיות</c:v>
                  </c:pt>
                  <c:pt idx="4">
                    <c:v>יהודיות לא חרדיות</c:v>
                  </c:pt>
                  <c:pt idx="5">
                    <c:v>חרדיות</c:v>
                  </c:pt>
                </c:lvl>
                <c:lvl>
                  <c:pt idx="0">
                    <c:v>25-29</c:v>
                  </c:pt>
                  <c:pt idx="2">
                    <c:v>30-34</c:v>
                  </c:pt>
                  <c:pt idx="4">
                    <c:v>35-39</c:v>
                  </c:pt>
                </c:lvl>
              </c:multiLvlStrCache>
            </c:multiLvlStrRef>
          </c:cat>
          <c:val>
            <c:numRef>
              <c:f>'גרף השכלה'!$E$5:$E$14</c:f>
              <c:numCache>
                <c:formatCode>0%</c:formatCode>
                <c:ptCount val="6"/>
                <c:pt idx="0">
                  <c:v>7.2546370327472687E-2</c:v>
                </c:pt>
                <c:pt idx="1">
                  <c:v>0.47592532634735107</c:v>
                </c:pt>
                <c:pt idx="2">
                  <c:v>8.5974395275115967E-2</c:v>
                </c:pt>
                <c:pt idx="3">
                  <c:v>0.38497111201286316</c:v>
                </c:pt>
                <c:pt idx="4">
                  <c:v>0.10259903222322464</c:v>
                </c:pt>
                <c:pt idx="5">
                  <c:v>0.3983331024646759</c:v>
                </c:pt>
              </c:numCache>
            </c:numRef>
          </c:val>
          <c:extLst>
            <c:ext xmlns:c16="http://schemas.microsoft.com/office/drawing/2014/chart" uri="{C3380CC4-5D6E-409C-BE32-E72D297353CC}">
              <c16:uniqueId val="{00000002-DDF2-400F-91B2-CCB80441E4A3}"/>
            </c:ext>
          </c:extLst>
        </c:ser>
        <c:ser>
          <c:idx val="3"/>
          <c:order val="3"/>
          <c:tx>
            <c:strRef>
              <c:f>'גרף השכלה'!$F$3:$F$4</c:f>
              <c:strCache>
                <c:ptCount val="1"/>
                <c:pt idx="0">
                  <c:v>תואר ראשון</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'גרף השכלה'!$A$5:$B$14</c:f>
              <c:multiLvlStrCache>
                <c:ptCount val="6"/>
                <c:lvl>
                  <c:pt idx="0">
                    <c:v>יהודיות לא חרדיות</c:v>
                  </c:pt>
                  <c:pt idx="1">
                    <c:v>חרדיות</c:v>
                  </c:pt>
                  <c:pt idx="2">
                    <c:v>יהודיות לא חרדיות</c:v>
                  </c:pt>
                  <c:pt idx="3">
                    <c:v>חרדיות</c:v>
                  </c:pt>
                  <c:pt idx="4">
                    <c:v>יהודיות לא חרדיות</c:v>
                  </c:pt>
                  <c:pt idx="5">
                    <c:v>חרדיות</c:v>
                  </c:pt>
                </c:lvl>
                <c:lvl>
                  <c:pt idx="0">
                    <c:v>25-29</c:v>
                  </c:pt>
                  <c:pt idx="2">
                    <c:v>30-34</c:v>
                  </c:pt>
                  <c:pt idx="4">
                    <c:v>35-39</c:v>
                  </c:pt>
                </c:lvl>
              </c:multiLvlStrCache>
            </c:multiLvlStrRef>
          </c:cat>
          <c:val>
            <c:numRef>
              <c:f>'גרף השכלה'!$F$5:$F$14</c:f>
              <c:numCache>
                <c:formatCode>0%</c:formatCode>
                <c:ptCount val="6"/>
                <c:pt idx="0">
                  <c:v>0.38676664233207703</c:v>
                </c:pt>
                <c:pt idx="1">
                  <c:v>0.25051167607307434</c:v>
                </c:pt>
                <c:pt idx="2">
                  <c:v>0.4197438657283783</c:v>
                </c:pt>
                <c:pt idx="3">
                  <c:v>0.23499807715415955</c:v>
                </c:pt>
                <c:pt idx="4">
                  <c:v>0.3427702784538269</c:v>
                </c:pt>
                <c:pt idx="5">
                  <c:v>0.2369849681854248</c:v>
                </c:pt>
              </c:numCache>
            </c:numRef>
          </c:val>
          <c:extLst>
            <c:ext xmlns:c16="http://schemas.microsoft.com/office/drawing/2014/chart" uri="{C3380CC4-5D6E-409C-BE32-E72D297353CC}">
              <c16:uniqueId val="{00000003-DDF2-400F-91B2-CCB80441E4A3}"/>
            </c:ext>
          </c:extLst>
        </c:ser>
        <c:ser>
          <c:idx val="4"/>
          <c:order val="4"/>
          <c:tx>
            <c:strRef>
              <c:f>'גרף השכלה'!$G$3:$G$4</c:f>
              <c:strCache>
                <c:ptCount val="1"/>
                <c:pt idx="0">
                  <c:v>תואר שני ומעלה </c:v>
                </c:pt>
              </c:strCache>
            </c:strRef>
          </c:tx>
          <c:spPr>
            <a:solidFill>
              <a:srgbClr val="00B0F0"/>
            </a:solidFill>
            <a:ln>
              <a:noFill/>
            </a:ln>
            <a:effectLst/>
          </c:spPr>
          <c:invertIfNegative val="0"/>
          <c:dLbls>
            <c:dLbl>
              <c:idx val="1"/>
              <c:layout>
                <c:manualLayout>
                  <c:x val="-2.7709960557048004E-17"/>
                  <c:y val="-1.728704941373762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DF2-400F-91B2-CCB80441E4A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'גרף השכלה'!$A$5:$B$14</c:f>
              <c:multiLvlStrCache>
                <c:ptCount val="6"/>
                <c:lvl>
                  <c:pt idx="0">
                    <c:v>יהודיות לא חרדיות</c:v>
                  </c:pt>
                  <c:pt idx="1">
                    <c:v>חרדיות</c:v>
                  </c:pt>
                  <c:pt idx="2">
                    <c:v>יהודיות לא חרדיות</c:v>
                  </c:pt>
                  <c:pt idx="3">
                    <c:v>חרדיות</c:v>
                  </c:pt>
                  <c:pt idx="4">
                    <c:v>יהודיות לא חרדיות</c:v>
                  </c:pt>
                  <c:pt idx="5">
                    <c:v>חרדיות</c:v>
                  </c:pt>
                </c:lvl>
                <c:lvl>
                  <c:pt idx="0">
                    <c:v>25-29</c:v>
                  </c:pt>
                  <c:pt idx="2">
                    <c:v>30-34</c:v>
                  </c:pt>
                  <c:pt idx="4">
                    <c:v>35-39</c:v>
                  </c:pt>
                </c:lvl>
              </c:multiLvlStrCache>
            </c:multiLvlStrRef>
          </c:cat>
          <c:val>
            <c:numRef>
              <c:f>'גרף השכלה'!$G$5:$G$14</c:f>
              <c:numCache>
                <c:formatCode>0%</c:formatCode>
                <c:ptCount val="6"/>
                <c:pt idx="0">
                  <c:v>6.7866839468479156E-2</c:v>
                </c:pt>
                <c:pt idx="1">
                  <c:v>2.0618265494704247E-2</c:v>
                </c:pt>
                <c:pt idx="2">
                  <c:v>0.18171437084674835</c:v>
                </c:pt>
                <c:pt idx="3">
                  <c:v>4.6401824802160263E-2</c:v>
                </c:pt>
                <c:pt idx="4">
                  <c:v>0.24056950211524963</c:v>
                </c:pt>
                <c:pt idx="5">
                  <c:v>3.470238670706749E-2</c:v>
                </c:pt>
              </c:numCache>
            </c:numRef>
          </c:val>
          <c:extLst>
            <c:ext xmlns:c16="http://schemas.microsoft.com/office/drawing/2014/chart" uri="{C3380CC4-5D6E-409C-BE32-E72D297353CC}">
              <c16:uniqueId val="{00000005-DDF2-400F-91B2-CCB80441E4A3}"/>
            </c:ext>
          </c:extLst>
        </c:ser>
        <c:dLbls>
          <c:showLegendKey val="0"/>
          <c:showVal val="0"/>
          <c:showCatName val="0"/>
          <c:showSerName val="0"/>
          <c:showPercent val="0"/>
          <c:showBubbleSize val="0"/>
        </c:dLbls>
        <c:gapWidth val="150"/>
        <c:overlap val="100"/>
        <c:axId val="1079058464"/>
        <c:axId val="1079059008"/>
      </c:barChart>
      <c:catAx>
        <c:axId val="1079058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he-IL"/>
          </a:p>
        </c:txPr>
        <c:crossAx val="1079059008"/>
        <c:crosses val="autoZero"/>
        <c:auto val="0"/>
        <c:lblAlgn val="ctr"/>
        <c:lblOffset val="100"/>
        <c:noMultiLvlLbl val="0"/>
      </c:catAx>
      <c:valAx>
        <c:axId val="1079059008"/>
        <c:scaling>
          <c:orientation val="minMax"/>
        </c:scaling>
        <c:delete val="1"/>
        <c:axPos val="l"/>
        <c:numFmt formatCode="0%" sourceLinked="1"/>
        <c:majorTickMark val="none"/>
        <c:minorTickMark val="none"/>
        <c:tickLblPos val="nextTo"/>
        <c:crossAx val="1079058464"/>
        <c:crosses val="autoZero"/>
        <c:crossBetween val="between"/>
      </c:valAx>
      <c:spPr>
        <a:noFill/>
        <a:ln>
          <a:noFill/>
        </a:ln>
        <a:effectLst/>
      </c:spPr>
    </c:plotArea>
    <c:legend>
      <c:legendPos val="r"/>
      <c:legendEntry>
        <c:idx val="0"/>
        <c:txPr>
          <a:bodyPr rot="0" spcFirstLastPara="1" vertOverflow="ellipsis" vert="horz" wrap="square" anchor="ctr" anchorCtr="1"/>
          <a:lstStyle/>
          <a:p>
            <a:pPr rtl="1">
              <a:defRPr sz="1197" b="0" i="0" u="none" strike="noStrike" kern="1200" baseline="0">
                <a:solidFill>
                  <a:schemeClr val="tx1">
                    <a:lumMod val="65000"/>
                    <a:lumOff val="35000"/>
                  </a:schemeClr>
                </a:solidFill>
                <a:latin typeface="+mn-lt"/>
                <a:ea typeface="+mn-ea"/>
                <a:cs typeface="+mn-cs"/>
              </a:defRPr>
            </a:pPr>
            <a:endParaRPr lang="he-IL"/>
          </a:p>
        </c:txPr>
      </c:legendEntry>
      <c:legendEntry>
        <c:idx val="1"/>
        <c:txPr>
          <a:bodyPr rot="0" spcFirstLastPara="1" vertOverflow="ellipsis" vert="horz" wrap="square" anchor="ctr" anchorCtr="1"/>
          <a:lstStyle/>
          <a:p>
            <a:pPr rtl="1">
              <a:defRPr sz="1197" b="0" i="0" u="none" strike="noStrike" kern="1200" baseline="0">
                <a:solidFill>
                  <a:schemeClr val="tx1">
                    <a:lumMod val="65000"/>
                    <a:lumOff val="35000"/>
                  </a:schemeClr>
                </a:solidFill>
                <a:latin typeface="+mn-lt"/>
                <a:ea typeface="+mn-ea"/>
                <a:cs typeface="+mn-cs"/>
              </a:defRPr>
            </a:pPr>
            <a:endParaRPr lang="he-IL"/>
          </a:p>
        </c:txPr>
      </c:legendEntry>
      <c:legendEntry>
        <c:idx val="2"/>
        <c:txPr>
          <a:bodyPr rot="0" spcFirstLastPara="1" vertOverflow="ellipsis" vert="horz" wrap="square" anchor="ctr" anchorCtr="1"/>
          <a:lstStyle/>
          <a:p>
            <a:pPr rtl="1">
              <a:defRPr sz="1197" b="0" i="0" u="none" strike="noStrike" kern="1200" baseline="0">
                <a:solidFill>
                  <a:schemeClr val="tx1">
                    <a:lumMod val="65000"/>
                    <a:lumOff val="35000"/>
                  </a:schemeClr>
                </a:solidFill>
                <a:latin typeface="+mn-lt"/>
                <a:ea typeface="+mn-ea"/>
                <a:cs typeface="+mn-cs"/>
              </a:defRPr>
            </a:pPr>
            <a:endParaRPr lang="he-IL"/>
          </a:p>
        </c:txPr>
      </c:legendEntry>
      <c:legendEntry>
        <c:idx val="3"/>
        <c:txPr>
          <a:bodyPr rot="0" spcFirstLastPara="1" vertOverflow="ellipsis" vert="horz" wrap="square" anchor="ctr" anchorCtr="1"/>
          <a:lstStyle/>
          <a:p>
            <a:pPr rtl="1">
              <a:defRPr sz="1197" b="0" i="0" u="none" strike="noStrike" kern="1200" baseline="0">
                <a:solidFill>
                  <a:schemeClr val="tx1">
                    <a:lumMod val="65000"/>
                    <a:lumOff val="35000"/>
                  </a:schemeClr>
                </a:solidFill>
                <a:latin typeface="+mn-lt"/>
                <a:ea typeface="+mn-ea"/>
                <a:cs typeface="+mn-cs"/>
              </a:defRPr>
            </a:pPr>
            <a:endParaRPr lang="he-IL"/>
          </a:p>
        </c:txPr>
      </c:legendEntry>
      <c:legendEntry>
        <c:idx val="4"/>
        <c:txPr>
          <a:bodyPr rot="0" spcFirstLastPara="1" vertOverflow="ellipsis" vert="horz" wrap="square" anchor="ctr" anchorCtr="1"/>
          <a:lstStyle/>
          <a:p>
            <a:pPr rtl="1">
              <a:defRPr sz="1197" b="0" i="0" u="none" strike="noStrike" kern="1200" baseline="0">
                <a:solidFill>
                  <a:schemeClr val="tx1">
                    <a:lumMod val="65000"/>
                    <a:lumOff val="35000"/>
                  </a:schemeClr>
                </a:solidFill>
                <a:latin typeface="+mn-lt"/>
                <a:ea typeface="+mn-ea"/>
                <a:cs typeface="+mn-cs"/>
              </a:defRPr>
            </a:pPr>
            <a:endParaRPr lang="he-IL"/>
          </a:p>
        </c:txPr>
      </c:legendEntry>
      <c:layout>
        <c:manualLayout>
          <c:xMode val="edge"/>
          <c:yMode val="edge"/>
          <c:x val="0.77790826044703598"/>
          <c:y val="0.1945345700152725"/>
          <c:w val="0.20589439585357949"/>
          <c:h val="0.54144427172519305"/>
        </c:manualLayout>
      </c:layout>
      <c:overlay val="0"/>
      <c:spPr>
        <a:noFill/>
        <a:ln>
          <a:noFill/>
        </a:ln>
        <a:effectLst/>
      </c:spPr>
      <c:txPr>
        <a:bodyPr rot="0" spcFirstLastPara="1" vertOverflow="ellipsis" vert="horz" wrap="square" anchor="ctr" anchorCtr="1"/>
        <a:lstStyle/>
        <a:p>
          <a:pPr rtl="1">
            <a:defRPr sz="1197" b="0" i="0" u="none" strike="noStrike" kern="1200" baseline="0">
              <a:solidFill>
                <a:schemeClr val="tx1">
                  <a:lumMod val="65000"/>
                  <a:lumOff val="35000"/>
                </a:schemeClr>
              </a:solidFill>
              <a:latin typeface="+mn-lt"/>
              <a:ea typeface="+mn-ea"/>
              <a:cs typeface="+mn-cs"/>
            </a:defRPr>
          </a:pPr>
          <a:endParaRPr lang="he-IL"/>
        </a:p>
      </c:txPr>
    </c:legend>
    <c:plotVisOnly val="1"/>
    <c:dispBlanksAs val="gap"/>
    <c:showDLblsOverMax val="0"/>
  </c:chart>
  <c:spPr>
    <a:noFill/>
    <a:ln>
      <a:noFill/>
    </a:ln>
    <a:effectLst/>
  </c:spPr>
  <c:txPr>
    <a:bodyPr/>
    <a:lstStyle/>
    <a:p>
      <a:pPr>
        <a:defRPr/>
      </a:pPr>
      <a:endParaRPr lang="he-IL"/>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pivotOptions>
    </c:ext>
  </c:extLst>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r>
              <a:rPr lang="he-IL"/>
              <a:t>שיעור זכאיות לדיפלומה של מה"ט (סמינר טכנולוגי), מתוך קבוצת הגיל, לפי אוכלוסייה</a:t>
            </a:r>
            <a:endParaRPr lang="x-none"/>
          </a:p>
        </c:rich>
      </c:tx>
      <c:overlay val="0"/>
      <c:spPr>
        <a:noFill/>
        <a:ln>
          <a:noFill/>
        </a:ln>
        <a:effectLst/>
      </c:spPr>
      <c:txPr>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endParaRPr lang="he-IL"/>
        </a:p>
      </c:txPr>
    </c:title>
    <c:autoTitleDeleted val="0"/>
    <c:plotArea>
      <c:layout/>
      <c:barChart>
        <c:barDir val="col"/>
        <c:grouping val="clustered"/>
        <c:varyColors val="0"/>
        <c:ser>
          <c:idx val="0"/>
          <c:order val="0"/>
          <c:tx>
            <c:strRef>
              <c:f>'education paths grouped'!$AI$2</c:f>
              <c:strCache>
                <c:ptCount val="1"/>
                <c:pt idx="0">
                  <c:v>מה"ט</c:v>
                </c:pt>
              </c:strCache>
            </c:strRef>
          </c:tx>
          <c:spPr>
            <a:solidFill>
              <a:srgbClr val="C00000"/>
            </a:solidFill>
            <a:ln>
              <a:noFill/>
            </a:ln>
            <a:effectLst/>
          </c:spPr>
          <c:invertIfNegative val="0"/>
          <c:dPt>
            <c:idx val="4"/>
            <c:invertIfNegative val="0"/>
            <c:bubble3D val="0"/>
            <c:spPr>
              <a:solidFill>
                <a:srgbClr val="002060"/>
              </a:solidFill>
              <a:ln>
                <a:noFill/>
              </a:ln>
              <a:effectLst/>
            </c:spPr>
            <c:extLst>
              <c:ext xmlns:c16="http://schemas.microsoft.com/office/drawing/2014/chart" uri="{C3380CC4-5D6E-409C-BE32-E72D297353CC}">
                <c16:uniqueId val="{00000001-D8D8-4041-B443-C725F921E3D1}"/>
              </c:ext>
            </c:extLst>
          </c:dPt>
          <c:dPt>
            <c:idx val="5"/>
            <c:invertIfNegative val="0"/>
            <c:bubble3D val="0"/>
            <c:spPr>
              <a:solidFill>
                <a:srgbClr val="002060"/>
              </a:solidFill>
              <a:ln>
                <a:noFill/>
              </a:ln>
              <a:effectLst/>
            </c:spPr>
            <c:extLst>
              <c:ext xmlns:c16="http://schemas.microsoft.com/office/drawing/2014/chart" uri="{C3380CC4-5D6E-409C-BE32-E72D297353CC}">
                <c16:uniqueId val="{00000003-D8D8-4041-B443-C725F921E3D1}"/>
              </c:ext>
            </c:extLst>
          </c:dPt>
          <c:dPt>
            <c:idx val="6"/>
            <c:invertIfNegative val="0"/>
            <c:bubble3D val="0"/>
            <c:spPr>
              <a:solidFill>
                <a:srgbClr val="002060"/>
              </a:solidFill>
              <a:ln>
                <a:noFill/>
              </a:ln>
              <a:effectLst/>
            </c:spPr>
            <c:extLst>
              <c:ext xmlns:c16="http://schemas.microsoft.com/office/drawing/2014/chart" uri="{C3380CC4-5D6E-409C-BE32-E72D297353CC}">
                <c16:uniqueId val="{00000005-D8D8-4041-B443-C725F921E3D1}"/>
              </c:ext>
            </c:extLst>
          </c:dPt>
          <c:dPt>
            <c:idx val="7"/>
            <c:invertIfNegative val="0"/>
            <c:bubble3D val="0"/>
            <c:spPr>
              <a:solidFill>
                <a:srgbClr val="002060"/>
              </a:solidFill>
              <a:ln>
                <a:noFill/>
              </a:ln>
              <a:effectLst/>
            </c:spPr>
            <c:extLst>
              <c:ext xmlns:c16="http://schemas.microsoft.com/office/drawing/2014/chart" uri="{C3380CC4-5D6E-409C-BE32-E72D297353CC}">
                <c16:uniqueId val="{00000007-D8D8-4041-B443-C725F921E3D1}"/>
              </c:ext>
            </c:extLst>
          </c:dPt>
          <c:dLbls>
            <c:dLbl>
              <c:idx val="4"/>
              <c:spPr>
                <a:noFill/>
                <a:ln>
                  <a:noFill/>
                </a:ln>
                <a:effectLst/>
              </c:spPr>
              <c:txPr>
                <a:bodyPr rot="0" spcFirstLastPara="1" vertOverflow="ellipsis" vert="horz" wrap="square" anchor="ctr" anchorCtr="1"/>
                <a:lstStyle/>
                <a:p>
                  <a:pPr>
                    <a:defRPr sz="1200" b="0" i="0" u="none" strike="noStrike" kern="1200" baseline="0">
                      <a:solidFill>
                        <a:srgbClr val="002060"/>
                      </a:solidFill>
                      <a:latin typeface="+mn-lt"/>
                      <a:ea typeface="+mn-ea"/>
                      <a:cs typeface="+mn-cs"/>
                    </a:defRPr>
                  </a:pPr>
                  <a:endParaRPr lang="he-IL"/>
                </a:p>
              </c:txPr>
              <c:showLegendKey val="0"/>
              <c:showVal val="1"/>
              <c:showCatName val="0"/>
              <c:showSerName val="0"/>
              <c:showPercent val="0"/>
              <c:showBubbleSize val="0"/>
              <c:extLst>
                <c:ext xmlns:c16="http://schemas.microsoft.com/office/drawing/2014/chart" uri="{C3380CC4-5D6E-409C-BE32-E72D297353CC}">
                  <c16:uniqueId val="{00000001-D8D8-4041-B443-C725F921E3D1}"/>
                </c:ext>
              </c:extLst>
            </c:dLbl>
            <c:dLbl>
              <c:idx val="5"/>
              <c:spPr>
                <a:noFill/>
                <a:ln>
                  <a:noFill/>
                </a:ln>
                <a:effectLst/>
              </c:spPr>
              <c:txPr>
                <a:bodyPr rot="0" spcFirstLastPara="1" vertOverflow="ellipsis" vert="horz" wrap="square" anchor="ctr" anchorCtr="1"/>
                <a:lstStyle/>
                <a:p>
                  <a:pPr>
                    <a:defRPr sz="1200" b="0" i="0" u="none" strike="noStrike" kern="1200" baseline="0">
                      <a:solidFill>
                        <a:srgbClr val="002060"/>
                      </a:solidFill>
                      <a:latin typeface="+mn-lt"/>
                      <a:ea typeface="+mn-ea"/>
                      <a:cs typeface="+mn-cs"/>
                    </a:defRPr>
                  </a:pPr>
                  <a:endParaRPr lang="he-IL"/>
                </a:p>
              </c:txPr>
              <c:showLegendKey val="0"/>
              <c:showVal val="1"/>
              <c:showCatName val="0"/>
              <c:showSerName val="0"/>
              <c:showPercent val="0"/>
              <c:showBubbleSize val="0"/>
              <c:extLst>
                <c:ext xmlns:c16="http://schemas.microsoft.com/office/drawing/2014/chart" uri="{C3380CC4-5D6E-409C-BE32-E72D297353CC}">
                  <c16:uniqueId val="{00000003-D8D8-4041-B443-C725F921E3D1}"/>
                </c:ext>
              </c:extLst>
            </c:dLbl>
            <c:dLbl>
              <c:idx val="6"/>
              <c:spPr>
                <a:noFill/>
                <a:ln>
                  <a:noFill/>
                </a:ln>
                <a:effectLst/>
              </c:spPr>
              <c:txPr>
                <a:bodyPr rot="0" spcFirstLastPara="1" vertOverflow="ellipsis" vert="horz" wrap="square" anchor="ctr" anchorCtr="1"/>
                <a:lstStyle/>
                <a:p>
                  <a:pPr>
                    <a:defRPr sz="1200" b="0" i="0" u="none" strike="noStrike" kern="1200" baseline="0">
                      <a:solidFill>
                        <a:srgbClr val="002060"/>
                      </a:solidFill>
                      <a:latin typeface="+mn-lt"/>
                      <a:ea typeface="+mn-ea"/>
                      <a:cs typeface="+mn-cs"/>
                    </a:defRPr>
                  </a:pPr>
                  <a:endParaRPr lang="he-IL"/>
                </a:p>
              </c:txPr>
              <c:showLegendKey val="0"/>
              <c:showVal val="1"/>
              <c:showCatName val="0"/>
              <c:showSerName val="0"/>
              <c:showPercent val="0"/>
              <c:showBubbleSize val="0"/>
              <c:extLst>
                <c:ext xmlns:c16="http://schemas.microsoft.com/office/drawing/2014/chart" uri="{C3380CC4-5D6E-409C-BE32-E72D297353CC}">
                  <c16:uniqueId val="{00000005-D8D8-4041-B443-C725F921E3D1}"/>
                </c:ext>
              </c:extLst>
            </c:dLbl>
            <c:dLbl>
              <c:idx val="7"/>
              <c:spPr>
                <a:noFill/>
                <a:ln>
                  <a:noFill/>
                </a:ln>
                <a:effectLst/>
              </c:spPr>
              <c:txPr>
                <a:bodyPr rot="0" spcFirstLastPara="1" vertOverflow="ellipsis" vert="horz" wrap="square" anchor="ctr" anchorCtr="1"/>
                <a:lstStyle/>
                <a:p>
                  <a:pPr>
                    <a:defRPr sz="1200" b="0" i="0" u="none" strike="noStrike" kern="1200" baseline="0">
                      <a:solidFill>
                        <a:srgbClr val="002060"/>
                      </a:solidFill>
                      <a:latin typeface="+mn-lt"/>
                      <a:ea typeface="+mn-ea"/>
                      <a:cs typeface="+mn-cs"/>
                    </a:defRPr>
                  </a:pPr>
                  <a:endParaRPr lang="he-IL"/>
                </a:p>
              </c:txPr>
              <c:showLegendKey val="0"/>
              <c:showVal val="1"/>
              <c:showCatName val="0"/>
              <c:showSerName val="0"/>
              <c:showPercent val="0"/>
              <c:showBubbleSize val="0"/>
              <c:extLst>
                <c:ext xmlns:c16="http://schemas.microsoft.com/office/drawing/2014/chart" uri="{C3380CC4-5D6E-409C-BE32-E72D297353CC}">
                  <c16:uniqueId val="{00000007-D8D8-4041-B443-C725F921E3D1}"/>
                </c:ext>
              </c:extLst>
            </c:dLbl>
            <c:spPr>
              <a:noFill/>
              <a:ln>
                <a:noFill/>
              </a:ln>
              <a:effectLst/>
            </c:spPr>
            <c:txPr>
              <a:bodyPr rot="0" spcFirstLastPara="1" vertOverflow="ellipsis" vert="horz" wrap="square" anchor="ctr" anchorCtr="1"/>
              <a:lstStyle/>
              <a:p>
                <a:pPr>
                  <a:defRPr sz="1200" b="0" i="0" u="none" strike="noStrike" kern="1200" baseline="0">
                    <a:solidFill>
                      <a:srgbClr val="C00000"/>
                    </a:solidFill>
                    <a:latin typeface="+mn-lt"/>
                    <a:ea typeface="+mn-ea"/>
                    <a:cs typeface="+mn-cs"/>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'education paths grouped'!$AF$3:$AG$10</c:f>
              <c:multiLvlStrCache>
                <c:ptCount val="8"/>
                <c:lvl>
                  <c:pt idx="0">
                    <c:v>20-24</c:v>
                  </c:pt>
                  <c:pt idx="1">
                    <c:v>25-29</c:v>
                  </c:pt>
                  <c:pt idx="2">
                    <c:v>30-34</c:v>
                  </c:pt>
                  <c:pt idx="3">
                    <c:v>35-39</c:v>
                  </c:pt>
                  <c:pt idx="4">
                    <c:v>20-24</c:v>
                  </c:pt>
                  <c:pt idx="5">
                    <c:v>25-29</c:v>
                  </c:pt>
                  <c:pt idx="6">
                    <c:v>30-34</c:v>
                  </c:pt>
                  <c:pt idx="7">
                    <c:v>35-39</c:v>
                  </c:pt>
                </c:lvl>
                <c:lvl>
                  <c:pt idx="0">
                    <c:v>חרדיות</c:v>
                  </c:pt>
                  <c:pt idx="4">
                    <c:v>לאֿ חרדיות</c:v>
                  </c:pt>
                </c:lvl>
              </c:multiLvlStrCache>
            </c:multiLvlStrRef>
          </c:cat>
          <c:val>
            <c:numRef>
              <c:f>'education paths grouped'!$AI$3:$AI$10</c:f>
              <c:numCache>
                <c:formatCode>0.0%</c:formatCode>
                <c:ptCount val="8"/>
                <c:pt idx="0">
                  <c:v>5.6324372329981998E-2</c:v>
                </c:pt>
                <c:pt idx="1">
                  <c:v>7.897043286357075E-2</c:v>
                </c:pt>
                <c:pt idx="2">
                  <c:v>4.918651538901031E-2</c:v>
                </c:pt>
                <c:pt idx="3">
                  <c:v>2.568084723316133E-2</c:v>
                </c:pt>
                <c:pt idx="4">
                  <c:v>5.4253780981525779E-3</c:v>
                </c:pt>
                <c:pt idx="5">
                  <c:v>1.7867035785457119E-2</c:v>
                </c:pt>
                <c:pt idx="6">
                  <c:v>2.1986090578138828E-2</c:v>
                </c:pt>
                <c:pt idx="7">
                  <c:v>2.4260374484583735E-2</c:v>
                </c:pt>
              </c:numCache>
            </c:numRef>
          </c:val>
          <c:extLst>
            <c:ext xmlns:c16="http://schemas.microsoft.com/office/drawing/2014/chart" uri="{C3380CC4-5D6E-409C-BE32-E72D297353CC}">
              <c16:uniqueId val="{00000008-D8D8-4041-B443-C725F921E3D1}"/>
            </c:ext>
          </c:extLst>
        </c:ser>
        <c:dLbls>
          <c:showLegendKey val="0"/>
          <c:showVal val="0"/>
          <c:showCatName val="0"/>
          <c:showSerName val="0"/>
          <c:showPercent val="0"/>
          <c:showBubbleSize val="0"/>
        </c:dLbls>
        <c:gapWidth val="219"/>
        <c:overlap val="-27"/>
        <c:axId val="1101506272"/>
        <c:axId val="1101507904"/>
      </c:barChart>
      <c:catAx>
        <c:axId val="11015062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he-IL"/>
          </a:p>
        </c:txPr>
        <c:crossAx val="1101507904"/>
        <c:crosses val="autoZero"/>
        <c:auto val="1"/>
        <c:lblAlgn val="ctr"/>
        <c:lblOffset val="100"/>
        <c:noMultiLvlLbl val="0"/>
      </c:catAx>
      <c:valAx>
        <c:axId val="1101507904"/>
        <c:scaling>
          <c:orientation val="minMax"/>
        </c:scaling>
        <c:delete val="1"/>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1101506272"/>
        <c:crosses val="autoZero"/>
        <c:crossBetween val="between"/>
      </c:valAx>
      <c:spPr>
        <a:noFill/>
        <a:ln>
          <a:noFill/>
        </a:ln>
        <a:effectLst/>
      </c:spPr>
    </c:plotArea>
    <c:plotVisOnly val="1"/>
    <c:dispBlanksAs val="gap"/>
    <c:showDLblsOverMax val="0"/>
  </c:chart>
  <c:spPr>
    <a:noFill/>
    <a:ln>
      <a:noFill/>
    </a:ln>
    <a:effectLst/>
  </c:spPr>
  <c:txPr>
    <a:bodyPr/>
    <a:lstStyle/>
    <a:p>
      <a:pPr>
        <a:defRPr sz="1200"/>
      </a:pPr>
      <a:endParaRPr lang="he-I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1233111-8B0E-4485-8798-14681403A408}" type="doc">
      <dgm:prSet loTypeId="urn:microsoft.com/office/officeart/2005/8/layout/venn2" loCatId="relationship" qsTypeId="urn:microsoft.com/office/officeart/2005/8/quickstyle/simple1" qsCatId="simple" csTypeId="urn:microsoft.com/office/officeart/2005/8/colors/colorful3" csCatId="colorful" phldr="1"/>
      <dgm:spPr/>
      <dgm:t>
        <a:bodyPr/>
        <a:lstStyle/>
        <a:p>
          <a:pPr rtl="1"/>
          <a:endParaRPr lang="he-IL"/>
        </a:p>
      </dgm:t>
    </dgm:pt>
    <dgm:pt modelId="{C1274773-895D-453D-BC5C-8C7B96A0263C}">
      <dgm:prSet phldrT="[טקסט]" custT="1"/>
      <dgm:spPr/>
      <dgm:t>
        <a:bodyPr/>
        <a:lstStyle/>
        <a:p>
          <a:pPr rtl="1"/>
          <a:r>
            <a:rPr lang="he-IL" sz="1800" dirty="0">
              <a:solidFill>
                <a:srgbClr val="002060"/>
              </a:solidFill>
            </a:rPr>
            <a:t>שמרניות – נשים חסידיות </a:t>
          </a:r>
        </a:p>
      </dgm:t>
    </dgm:pt>
    <dgm:pt modelId="{FD0A6378-AF0B-4668-A499-574245A7502C}" type="parTrans" cxnId="{3CC96A33-D48A-419E-A280-22D39DFF8BAF}">
      <dgm:prSet/>
      <dgm:spPr/>
      <dgm:t>
        <a:bodyPr/>
        <a:lstStyle/>
        <a:p>
          <a:pPr rtl="1"/>
          <a:endParaRPr lang="he-IL">
            <a:solidFill>
              <a:srgbClr val="002060"/>
            </a:solidFill>
          </a:endParaRPr>
        </a:p>
      </dgm:t>
    </dgm:pt>
    <dgm:pt modelId="{A6755104-8038-4571-AE63-CF9D373821AB}" type="sibTrans" cxnId="{3CC96A33-D48A-419E-A280-22D39DFF8BAF}">
      <dgm:prSet/>
      <dgm:spPr/>
      <dgm:t>
        <a:bodyPr/>
        <a:lstStyle/>
        <a:p>
          <a:pPr rtl="1"/>
          <a:endParaRPr lang="he-IL">
            <a:solidFill>
              <a:srgbClr val="002060"/>
            </a:solidFill>
          </a:endParaRPr>
        </a:p>
      </dgm:t>
    </dgm:pt>
    <dgm:pt modelId="{F69EA56C-A223-4534-89B9-F7FA6AE659BC}">
      <dgm:prSet phldrT="[טקסט]"/>
      <dgm:spPr/>
      <dgm:t>
        <a:bodyPr/>
        <a:lstStyle/>
        <a:p>
          <a:pPr rtl="1"/>
          <a:r>
            <a:rPr lang="he-IL" dirty="0">
              <a:solidFill>
                <a:srgbClr val="002060"/>
              </a:solidFill>
            </a:rPr>
            <a:t>נגיעות מודרניות</a:t>
          </a:r>
        </a:p>
      </dgm:t>
    </dgm:pt>
    <dgm:pt modelId="{78E83278-455E-4635-A525-0DD39A12B815}" type="parTrans" cxnId="{FBF56A30-7ED4-473F-A7C1-33844170ED95}">
      <dgm:prSet/>
      <dgm:spPr/>
      <dgm:t>
        <a:bodyPr/>
        <a:lstStyle/>
        <a:p>
          <a:pPr rtl="1"/>
          <a:endParaRPr lang="he-IL">
            <a:solidFill>
              <a:srgbClr val="002060"/>
            </a:solidFill>
          </a:endParaRPr>
        </a:p>
      </dgm:t>
    </dgm:pt>
    <dgm:pt modelId="{F4D682BF-706C-43AB-8A20-8DEB19132CF7}" type="sibTrans" cxnId="{FBF56A30-7ED4-473F-A7C1-33844170ED95}">
      <dgm:prSet/>
      <dgm:spPr/>
      <dgm:t>
        <a:bodyPr/>
        <a:lstStyle/>
        <a:p>
          <a:pPr rtl="1"/>
          <a:endParaRPr lang="he-IL">
            <a:solidFill>
              <a:srgbClr val="002060"/>
            </a:solidFill>
          </a:endParaRPr>
        </a:p>
      </dgm:t>
    </dgm:pt>
    <dgm:pt modelId="{63892662-7C3E-49AF-B2C7-C2645A94952E}">
      <dgm:prSet phldrT="[טקסט]" custT="1"/>
      <dgm:spPr/>
      <dgm:t>
        <a:bodyPr/>
        <a:lstStyle/>
        <a:p>
          <a:pPr rtl="1"/>
          <a:r>
            <a:rPr lang="he-IL" sz="1200" dirty="0">
              <a:solidFill>
                <a:srgbClr val="002060"/>
              </a:solidFill>
            </a:rPr>
            <a:t>מודרניות – ליטאיות- ספרדיות</a:t>
          </a:r>
        </a:p>
      </dgm:t>
    </dgm:pt>
    <dgm:pt modelId="{B5A81A54-C50E-47A2-B12E-03036FD636C1}" type="parTrans" cxnId="{5016D7DC-A625-42B0-ABC5-DE94ECCD103C}">
      <dgm:prSet/>
      <dgm:spPr/>
      <dgm:t>
        <a:bodyPr/>
        <a:lstStyle/>
        <a:p>
          <a:pPr rtl="1"/>
          <a:endParaRPr lang="he-IL">
            <a:solidFill>
              <a:srgbClr val="002060"/>
            </a:solidFill>
          </a:endParaRPr>
        </a:p>
      </dgm:t>
    </dgm:pt>
    <dgm:pt modelId="{1859C853-538D-4D30-95B2-17E13C33E2CB}" type="sibTrans" cxnId="{5016D7DC-A625-42B0-ABC5-DE94ECCD103C}">
      <dgm:prSet/>
      <dgm:spPr/>
      <dgm:t>
        <a:bodyPr/>
        <a:lstStyle/>
        <a:p>
          <a:pPr rtl="1"/>
          <a:endParaRPr lang="he-IL">
            <a:solidFill>
              <a:srgbClr val="002060"/>
            </a:solidFill>
          </a:endParaRPr>
        </a:p>
      </dgm:t>
    </dgm:pt>
    <dgm:pt modelId="{9913E3E4-9E3F-46FA-9B83-D7AD06CDE29E}">
      <dgm:prSet phldrT="[טקסט]" custT="1"/>
      <dgm:spPr/>
      <dgm:t>
        <a:bodyPr/>
        <a:lstStyle/>
        <a:p>
          <a:pPr rtl="1"/>
          <a:r>
            <a:rPr lang="he-IL" sz="2000" dirty="0">
              <a:solidFill>
                <a:srgbClr val="002060"/>
              </a:solidFill>
            </a:rPr>
            <a:t>שוק העבודה</a:t>
          </a:r>
        </a:p>
      </dgm:t>
    </dgm:pt>
    <dgm:pt modelId="{A7144CEB-6BC6-4400-80E1-117FD42E7057}" type="parTrans" cxnId="{92D2196C-6ACA-4F7B-AC4F-CAEF16C3B434}">
      <dgm:prSet/>
      <dgm:spPr/>
      <dgm:t>
        <a:bodyPr/>
        <a:lstStyle/>
        <a:p>
          <a:pPr rtl="1"/>
          <a:endParaRPr lang="he-IL">
            <a:solidFill>
              <a:srgbClr val="002060"/>
            </a:solidFill>
          </a:endParaRPr>
        </a:p>
      </dgm:t>
    </dgm:pt>
    <dgm:pt modelId="{C0F2401C-82C0-4091-9D92-A351A9929D56}" type="sibTrans" cxnId="{92D2196C-6ACA-4F7B-AC4F-CAEF16C3B434}">
      <dgm:prSet/>
      <dgm:spPr/>
      <dgm:t>
        <a:bodyPr/>
        <a:lstStyle/>
        <a:p>
          <a:pPr rtl="1"/>
          <a:endParaRPr lang="he-IL">
            <a:solidFill>
              <a:srgbClr val="002060"/>
            </a:solidFill>
          </a:endParaRPr>
        </a:p>
      </dgm:t>
    </dgm:pt>
    <dgm:pt modelId="{F6D9CA08-A2FF-4736-8B02-95B3FEBB6B18}" type="pres">
      <dgm:prSet presAssocID="{D1233111-8B0E-4485-8798-14681403A408}" presName="Name0" presStyleCnt="0">
        <dgm:presLayoutVars>
          <dgm:chMax val="7"/>
          <dgm:resizeHandles val="exact"/>
        </dgm:presLayoutVars>
      </dgm:prSet>
      <dgm:spPr/>
      <dgm:t>
        <a:bodyPr/>
        <a:lstStyle/>
        <a:p>
          <a:endParaRPr lang=""/>
        </a:p>
      </dgm:t>
    </dgm:pt>
    <dgm:pt modelId="{CCA76ADB-65CC-40B6-8EE2-99906DC352A7}" type="pres">
      <dgm:prSet presAssocID="{D1233111-8B0E-4485-8798-14681403A408}" presName="comp1" presStyleCnt="0"/>
      <dgm:spPr/>
    </dgm:pt>
    <dgm:pt modelId="{7201BD08-8FDC-4AE5-B8AD-0992F6D89AA8}" type="pres">
      <dgm:prSet presAssocID="{D1233111-8B0E-4485-8798-14681403A408}" presName="circle1" presStyleLbl="node1" presStyleIdx="0" presStyleCnt="4"/>
      <dgm:spPr/>
      <dgm:t>
        <a:bodyPr/>
        <a:lstStyle/>
        <a:p>
          <a:endParaRPr lang=""/>
        </a:p>
      </dgm:t>
    </dgm:pt>
    <dgm:pt modelId="{72F05B29-F5A6-4D64-9AEB-63577B68B9AE}" type="pres">
      <dgm:prSet presAssocID="{D1233111-8B0E-4485-8798-14681403A408}" presName="c1text" presStyleLbl="node1" presStyleIdx="0" presStyleCnt="4">
        <dgm:presLayoutVars>
          <dgm:bulletEnabled val="1"/>
        </dgm:presLayoutVars>
      </dgm:prSet>
      <dgm:spPr/>
      <dgm:t>
        <a:bodyPr/>
        <a:lstStyle/>
        <a:p>
          <a:endParaRPr lang=""/>
        </a:p>
      </dgm:t>
    </dgm:pt>
    <dgm:pt modelId="{600C7706-F4C5-4792-BE79-3024E2D10701}" type="pres">
      <dgm:prSet presAssocID="{D1233111-8B0E-4485-8798-14681403A408}" presName="comp2" presStyleCnt="0"/>
      <dgm:spPr/>
    </dgm:pt>
    <dgm:pt modelId="{CC9BF799-D60F-476D-90FE-CE5C5000F97E}" type="pres">
      <dgm:prSet presAssocID="{D1233111-8B0E-4485-8798-14681403A408}" presName="circle2" presStyleLbl="node1" presStyleIdx="1" presStyleCnt="4"/>
      <dgm:spPr/>
      <dgm:t>
        <a:bodyPr/>
        <a:lstStyle/>
        <a:p>
          <a:endParaRPr lang=""/>
        </a:p>
      </dgm:t>
    </dgm:pt>
    <dgm:pt modelId="{024B38B7-9946-4B5F-9CB1-5FB86D239E65}" type="pres">
      <dgm:prSet presAssocID="{D1233111-8B0E-4485-8798-14681403A408}" presName="c2text" presStyleLbl="node1" presStyleIdx="1" presStyleCnt="4">
        <dgm:presLayoutVars>
          <dgm:bulletEnabled val="1"/>
        </dgm:presLayoutVars>
      </dgm:prSet>
      <dgm:spPr/>
      <dgm:t>
        <a:bodyPr/>
        <a:lstStyle/>
        <a:p>
          <a:endParaRPr lang=""/>
        </a:p>
      </dgm:t>
    </dgm:pt>
    <dgm:pt modelId="{B64FCBF0-C598-4C1E-869C-6CA175388C0F}" type="pres">
      <dgm:prSet presAssocID="{D1233111-8B0E-4485-8798-14681403A408}" presName="comp3" presStyleCnt="0"/>
      <dgm:spPr/>
    </dgm:pt>
    <dgm:pt modelId="{AAD74D50-0C7B-4E35-9D5A-22FA832D830B}" type="pres">
      <dgm:prSet presAssocID="{D1233111-8B0E-4485-8798-14681403A408}" presName="circle3" presStyleLbl="node1" presStyleIdx="2" presStyleCnt="4"/>
      <dgm:spPr/>
      <dgm:t>
        <a:bodyPr/>
        <a:lstStyle/>
        <a:p>
          <a:endParaRPr lang=""/>
        </a:p>
      </dgm:t>
    </dgm:pt>
    <dgm:pt modelId="{7470D9C4-9413-4DB8-8C74-FB0363373797}" type="pres">
      <dgm:prSet presAssocID="{D1233111-8B0E-4485-8798-14681403A408}" presName="c3text" presStyleLbl="node1" presStyleIdx="2" presStyleCnt="4">
        <dgm:presLayoutVars>
          <dgm:bulletEnabled val="1"/>
        </dgm:presLayoutVars>
      </dgm:prSet>
      <dgm:spPr/>
      <dgm:t>
        <a:bodyPr/>
        <a:lstStyle/>
        <a:p>
          <a:endParaRPr lang=""/>
        </a:p>
      </dgm:t>
    </dgm:pt>
    <dgm:pt modelId="{C2394327-B50E-4CA6-942B-4F1854B7197E}" type="pres">
      <dgm:prSet presAssocID="{D1233111-8B0E-4485-8798-14681403A408}" presName="comp4" presStyleCnt="0"/>
      <dgm:spPr/>
    </dgm:pt>
    <dgm:pt modelId="{9B766144-AB0D-4116-B63F-C9A884D57FEC}" type="pres">
      <dgm:prSet presAssocID="{D1233111-8B0E-4485-8798-14681403A408}" presName="circle4" presStyleLbl="node1" presStyleIdx="3" presStyleCnt="4"/>
      <dgm:spPr/>
      <dgm:t>
        <a:bodyPr/>
        <a:lstStyle/>
        <a:p>
          <a:endParaRPr lang=""/>
        </a:p>
      </dgm:t>
    </dgm:pt>
    <dgm:pt modelId="{77828FF5-BFF7-443D-8920-30E7A1C80598}" type="pres">
      <dgm:prSet presAssocID="{D1233111-8B0E-4485-8798-14681403A408}" presName="c4text" presStyleLbl="node1" presStyleIdx="3" presStyleCnt="4">
        <dgm:presLayoutVars>
          <dgm:bulletEnabled val="1"/>
        </dgm:presLayoutVars>
      </dgm:prSet>
      <dgm:spPr/>
      <dgm:t>
        <a:bodyPr/>
        <a:lstStyle/>
        <a:p>
          <a:endParaRPr lang=""/>
        </a:p>
      </dgm:t>
    </dgm:pt>
  </dgm:ptLst>
  <dgm:cxnLst>
    <dgm:cxn modelId="{9BD31A6D-E2A9-4B8C-93B1-BF7300C6E786}" type="presOf" srcId="{63892662-7C3E-49AF-B2C7-C2645A94952E}" destId="{AAD74D50-0C7B-4E35-9D5A-22FA832D830B}" srcOrd="0" destOrd="0" presId="urn:microsoft.com/office/officeart/2005/8/layout/venn2"/>
    <dgm:cxn modelId="{83C44ACF-A0EE-4BE8-8686-D4F5ED34F2CF}" type="presOf" srcId="{F69EA56C-A223-4534-89B9-F7FA6AE659BC}" destId="{024B38B7-9946-4B5F-9CB1-5FB86D239E65}" srcOrd="1" destOrd="0" presId="urn:microsoft.com/office/officeart/2005/8/layout/venn2"/>
    <dgm:cxn modelId="{5016D7DC-A625-42B0-ABC5-DE94ECCD103C}" srcId="{D1233111-8B0E-4485-8798-14681403A408}" destId="{63892662-7C3E-49AF-B2C7-C2645A94952E}" srcOrd="2" destOrd="0" parTransId="{B5A81A54-C50E-47A2-B12E-03036FD636C1}" sibTransId="{1859C853-538D-4D30-95B2-17E13C33E2CB}"/>
    <dgm:cxn modelId="{FBF56A30-7ED4-473F-A7C1-33844170ED95}" srcId="{D1233111-8B0E-4485-8798-14681403A408}" destId="{F69EA56C-A223-4534-89B9-F7FA6AE659BC}" srcOrd="1" destOrd="0" parTransId="{78E83278-455E-4635-A525-0DD39A12B815}" sibTransId="{F4D682BF-706C-43AB-8A20-8DEB19132CF7}"/>
    <dgm:cxn modelId="{FEF39830-F2D5-41D7-AAB1-36F317C161BA}" type="presOf" srcId="{C1274773-895D-453D-BC5C-8C7B96A0263C}" destId="{7201BD08-8FDC-4AE5-B8AD-0992F6D89AA8}" srcOrd="0" destOrd="0" presId="urn:microsoft.com/office/officeart/2005/8/layout/venn2"/>
    <dgm:cxn modelId="{E1C0DD4B-9D0F-4F26-9C47-3F141E478B2E}" type="presOf" srcId="{F69EA56C-A223-4534-89B9-F7FA6AE659BC}" destId="{CC9BF799-D60F-476D-90FE-CE5C5000F97E}" srcOrd="0" destOrd="0" presId="urn:microsoft.com/office/officeart/2005/8/layout/venn2"/>
    <dgm:cxn modelId="{5F67D947-1F25-47B2-8191-A50459E11321}" type="presOf" srcId="{9913E3E4-9E3F-46FA-9B83-D7AD06CDE29E}" destId="{9B766144-AB0D-4116-B63F-C9A884D57FEC}" srcOrd="0" destOrd="0" presId="urn:microsoft.com/office/officeart/2005/8/layout/venn2"/>
    <dgm:cxn modelId="{266D75D1-D0AC-4862-99BE-E402FA2193C9}" type="presOf" srcId="{C1274773-895D-453D-BC5C-8C7B96A0263C}" destId="{72F05B29-F5A6-4D64-9AEB-63577B68B9AE}" srcOrd="1" destOrd="0" presId="urn:microsoft.com/office/officeart/2005/8/layout/venn2"/>
    <dgm:cxn modelId="{92D2196C-6ACA-4F7B-AC4F-CAEF16C3B434}" srcId="{D1233111-8B0E-4485-8798-14681403A408}" destId="{9913E3E4-9E3F-46FA-9B83-D7AD06CDE29E}" srcOrd="3" destOrd="0" parTransId="{A7144CEB-6BC6-4400-80E1-117FD42E7057}" sibTransId="{C0F2401C-82C0-4091-9D92-A351A9929D56}"/>
    <dgm:cxn modelId="{3CC96A33-D48A-419E-A280-22D39DFF8BAF}" srcId="{D1233111-8B0E-4485-8798-14681403A408}" destId="{C1274773-895D-453D-BC5C-8C7B96A0263C}" srcOrd="0" destOrd="0" parTransId="{FD0A6378-AF0B-4668-A499-574245A7502C}" sibTransId="{A6755104-8038-4571-AE63-CF9D373821AB}"/>
    <dgm:cxn modelId="{201AB0C3-8F3F-4E5C-9337-82BAB1CFF811}" type="presOf" srcId="{D1233111-8B0E-4485-8798-14681403A408}" destId="{F6D9CA08-A2FF-4736-8B02-95B3FEBB6B18}" srcOrd="0" destOrd="0" presId="urn:microsoft.com/office/officeart/2005/8/layout/venn2"/>
    <dgm:cxn modelId="{15093136-4A7F-4588-8001-A3F54A8EB58E}" type="presOf" srcId="{63892662-7C3E-49AF-B2C7-C2645A94952E}" destId="{7470D9C4-9413-4DB8-8C74-FB0363373797}" srcOrd="1" destOrd="0" presId="urn:microsoft.com/office/officeart/2005/8/layout/venn2"/>
    <dgm:cxn modelId="{6E803BE1-2869-4D8A-8F0E-2EB9FF86E894}" type="presOf" srcId="{9913E3E4-9E3F-46FA-9B83-D7AD06CDE29E}" destId="{77828FF5-BFF7-443D-8920-30E7A1C80598}" srcOrd="1" destOrd="0" presId="urn:microsoft.com/office/officeart/2005/8/layout/venn2"/>
    <dgm:cxn modelId="{C93CDA9A-6060-4D7F-B40A-8F10DC86D8E9}" type="presParOf" srcId="{F6D9CA08-A2FF-4736-8B02-95B3FEBB6B18}" destId="{CCA76ADB-65CC-40B6-8EE2-99906DC352A7}" srcOrd="0" destOrd="0" presId="urn:microsoft.com/office/officeart/2005/8/layout/venn2"/>
    <dgm:cxn modelId="{4A420153-CB67-45C1-9741-213346197BD6}" type="presParOf" srcId="{CCA76ADB-65CC-40B6-8EE2-99906DC352A7}" destId="{7201BD08-8FDC-4AE5-B8AD-0992F6D89AA8}" srcOrd="0" destOrd="0" presId="urn:microsoft.com/office/officeart/2005/8/layout/venn2"/>
    <dgm:cxn modelId="{9FEC34AA-122C-4131-B256-C784F20411C0}" type="presParOf" srcId="{CCA76ADB-65CC-40B6-8EE2-99906DC352A7}" destId="{72F05B29-F5A6-4D64-9AEB-63577B68B9AE}" srcOrd="1" destOrd="0" presId="urn:microsoft.com/office/officeart/2005/8/layout/venn2"/>
    <dgm:cxn modelId="{6751582E-5CC4-468E-B4E0-EB990503EDAA}" type="presParOf" srcId="{F6D9CA08-A2FF-4736-8B02-95B3FEBB6B18}" destId="{600C7706-F4C5-4792-BE79-3024E2D10701}" srcOrd="1" destOrd="0" presId="urn:microsoft.com/office/officeart/2005/8/layout/venn2"/>
    <dgm:cxn modelId="{A5C0EC65-90B2-4711-B1FE-B1549CD712BE}" type="presParOf" srcId="{600C7706-F4C5-4792-BE79-3024E2D10701}" destId="{CC9BF799-D60F-476D-90FE-CE5C5000F97E}" srcOrd="0" destOrd="0" presId="urn:microsoft.com/office/officeart/2005/8/layout/venn2"/>
    <dgm:cxn modelId="{A34510E7-3088-45F4-9730-695E2881EADC}" type="presParOf" srcId="{600C7706-F4C5-4792-BE79-3024E2D10701}" destId="{024B38B7-9946-4B5F-9CB1-5FB86D239E65}" srcOrd="1" destOrd="0" presId="urn:microsoft.com/office/officeart/2005/8/layout/venn2"/>
    <dgm:cxn modelId="{C4DE7E60-CDE2-45ED-AD68-B3DCDB987143}" type="presParOf" srcId="{F6D9CA08-A2FF-4736-8B02-95B3FEBB6B18}" destId="{B64FCBF0-C598-4C1E-869C-6CA175388C0F}" srcOrd="2" destOrd="0" presId="urn:microsoft.com/office/officeart/2005/8/layout/venn2"/>
    <dgm:cxn modelId="{55322718-E799-4194-A82E-4FE5C4E525AA}" type="presParOf" srcId="{B64FCBF0-C598-4C1E-869C-6CA175388C0F}" destId="{AAD74D50-0C7B-4E35-9D5A-22FA832D830B}" srcOrd="0" destOrd="0" presId="urn:microsoft.com/office/officeart/2005/8/layout/venn2"/>
    <dgm:cxn modelId="{F699BCD7-60F9-4547-A244-77CF71A71605}" type="presParOf" srcId="{B64FCBF0-C598-4C1E-869C-6CA175388C0F}" destId="{7470D9C4-9413-4DB8-8C74-FB0363373797}" srcOrd="1" destOrd="0" presId="urn:microsoft.com/office/officeart/2005/8/layout/venn2"/>
    <dgm:cxn modelId="{7D535518-29EA-47CC-B857-5D4C9847FBCF}" type="presParOf" srcId="{F6D9CA08-A2FF-4736-8B02-95B3FEBB6B18}" destId="{C2394327-B50E-4CA6-942B-4F1854B7197E}" srcOrd="3" destOrd="0" presId="urn:microsoft.com/office/officeart/2005/8/layout/venn2"/>
    <dgm:cxn modelId="{7C3E06FE-1112-47C8-BC83-5B48FFDDCE77}" type="presParOf" srcId="{C2394327-B50E-4CA6-942B-4F1854B7197E}" destId="{9B766144-AB0D-4116-B63F-C9A884D57FEC}" srcOrd="0" destOrd="0" presId="urn:microsoft.com/office/officeart/2005/8/layout/venn2"/>
    <dgm:cxn modelId="{BB17BFFA-B06A-4900-81A4-50E75D9CE483}" type="presParOf" srcId="{C2394327-B50E-4CA6-942B-4F1854B7197E}" destId="{77828FF5-BFF7-443D-8920-30E7A1C80598}"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01BD08-8FDC-4AE5-B8AD-0992F6D89AA8}">
      <dsp:nvSpPr>
        <dsp:cNvPr id="0" name=""/>
        <dsp:cNvSpPr/>
      </dsp:nvSpPr>
      <dsp:spPr>
        <a:xfrm>
          <a:off x="2507288" y="0"/>
          <a:ext cx="4031860" cy="4031860"/>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rtl="1">
            <a:lnSpc>
              <a:spcPct val="90000"/>
            </a:lnSpc>
            <a:spcBef>
              <a:spcPct val="0"/>
            </a:spcBef>
            <a:spcAft>
              <a:spcPct val="35000"/>
            </a:spcAft>
          </a:pPr>
          <a:r>
            <a:rPr lang="he-IL" sz="1800" kern="1200" dirty="0">
              <a:solidFill>
                <a:srgbClr val="002060"/>
              </a:solidFill>
            </a:rPr>
            <a:t>שמרניות – נשים חסידיות </a:t>
          </a:r>
        </a:p>
      </dsp:txBody>
      <dsp:txXfrm>
        <a:off x="3959563" y="201592"/>
        <a:ext cx="1127308" cy="604779"/>
      </dsp:txXfrm>
    </dsp:sp>
    <dsp:sp modelId="{CC9BF799-D60F-476D-90FE-CE5C5000F97E}">
      <dsp:nvSpPr>
        <dsp:cNvPr id="0" name=""/>
        <dsp:cNvSpPr/>
      </dsp:nvSpPr>
      <dsp:spPr>
        <a:xfrm>
          <a:off x="2910474" y="806372"/>
          <a:ext cx="3225488" cy="3225488"/>
        </a:xfrm>
        <a:prstGeom prst="ellipse">
          <a:avLst/>
        </a:prstGeom>
        <a:solidFill>
          <a:schemeClr val="accent3">
            <a:hueOff val="4173909"/>
            <a:satOff val="14"/>
            <a:lumOff val="87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rtl="1">
            <a:lnSpc>
              <a:spcPct val="90000"/>
            </a:lnSpc>
            <a:spcBef>
              <a:spcPct val="0"/>
            </a:spcBef>
            <a:spcAft>
              <a:spcPct val="35000"/>
            </a:spcAft>
          </a:pPr>
          <a:r>
            <a:rPr lang="he-IL" sz="1400" kern="1200" dirty="0">
              <a:solidFill>
                <a:srgbClr val="002060"/>
              </a:solidFill>
            </a:rPr>
            <a:t>נגיעות מודרניות</a:t>
          </a:r>
        </a:p>
      </dsp:txBody>
      <dsp:txXfrm>
        <a:off x="3959563" y="999901"/>
        <a:ext cx="1127308" cy="580587"/>
      </dsp:txXfrm>
    </dsp:sp>
    <dsp:sp modelId="{AAD74D50-0C7B-4E35-9D5A-22FA832D830B}">
      <dsp:nvSpPr>
        <dsp:cNvPr id="0" name=""/>
        <dsp:cNvSpPr/>
      </dsp:nvSpPr>
      <dsp:spPr>
        <a:xfrm>
          <a:off x="3313660" y="1612743"/>
          <a:ext cx="2419116" cy="2419116"/>
        </a:xfrm>
        <a:prstGeom prst="ellipse">
          <a:avLst/>
        </a:prstGeom>
        <a:solidFill>
          <a:schemeClr val="accent3">
            <a:hueOff val="8347818"/>
            <a:satOff val="28"/>
            <a:lumOff val="1751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rtl="1">
            <a:lnSpc>
              <a:spcPct val="90000"/>
            </a:lnSpc>
            <a:spcBef>
              <a:spcPct val="0"/>
            </a:spcBef>
            <a:spcAft>
              <a:spcPct val="35000"/>
            </a:spcAft>
          </a:pPr>
          <a:r>
            <a:rPr lang="he-IL" sz="1200" kern="1200" dirty="0">
              <a:solidFill>
                <a:srgbClr val="002060"/>
              </a:solidFill>
            </a:rPr>
            <a:t>מודרניות – ליטאיות- ספרדיות</a:t>
          </a:r>
        </a:p>
      </dsp:txBody>
      <dsp:txXfrm>
        <a:off x="3959563" y="1794177"/>
        <a:ext cx="1127308" cy="544301"/>
      </dsp:txXfrm>
    </dsp:sp>
    <dsp:sp modelId="{9B766144-AB0D-4116-B63F-C9A884D57FEC}">
      <dsp:nvSpPr>
        <dsp:cNvPr id="0" name=""/>
        <dsp:cNvSpPr/>
      </dsp:nvSpPr>
      <dsp:spPr>
        <a:xfrm>
          <a:off x="3716846" y="2419116"/>
          <a:ext cx="1612744" cy="1612744"/>
        </a:xfrm>
        <a:prstGeom prst="ellipse">
          <a:avLst/>
        </a:prstGeom>
        <a:solidFill>
          <a:schemeClr val="accent3">
            <a:hueOff val="12521726"/>
            <a:satOff val="42"/>
            <a:lumOff val="2627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rtl="1">
            <a:lnSpc>
              <a:spcPct val="90000"/>
            </a:lnSpc>
            <a:spcBef>
              <a:spcPct val="0"/>
            </a:spcBef>
            <a:spcAft>
              <a:spcPct val="35000"/>
            </a:spcAft>
          </a:pPr>
          <a:r>
            <a:rPr lang="he-IL" sz="2000" kern="1200" dirty="0">
              <a:solidFill>
                <a:srgbClr val="002060"/>
              </a:solidFill>
            </a:rPr>
            <a:t>שוק העבודה</a:t>
          </a:r>
        </a:p>
      </dsp:txBody>
      <dsp:txXfrm>
        <a:off x="3953026" y="2822302"/>
        <a:ext cx="1140382" cy="806372"/>
      </dsp:txXfrm>
    </dsp:sp>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0.59051</cdr:x>
      <cdr:y>0.57425</cdr:y>
    </cdr:from>
    <cdr:to>
      <cdr:x>0.69628</cdr:x>
      <cdr:y>0.6531</cdr:y>
    </cdr:to>
    <cdr:sp macro="" textlink="">
      <cdr:nvSpPr>
        <cdr:cNvPr id="2" name="TextBox 6"/>
        <cdr:cNvSpPr txBox="1"/>
      </cdr:nvSpPr>
      <cdr:spPr>
        <a:xfrm xmlns:a="http://schemas.openxmlformats.org/drawingml/2006/main">
          <a:off x="4618445" y="2241532"/>
          <a:ext cx="827185"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xmlns:a="http://schemas.openxmlformats.org/drawingml/2006/main">
          <a:r>
            <a:rPr lang="en-US" dirty="0">
              <a:solidFill>
                <a:srgbClr val="C00000"/>
              </a:solidFill>
            </a:rPr>
            <a:t>(880)</a:t>
          </a:r>
          <a:endParaRPr lang="" dirty="0">
            <a:solidFill>
              <a:srgbClr val="C00000"/>
            </a:solidFill>
          </a:endParaRPr>
        </a:p>
      </cdr:txBody>
    </cdr:sp>
  </cdr:relSizeAnchor>
  <cdr:relSizeAnchor xmlns:cdr="http://schemas.openxmlformats.org/drawingml/2006/chartDrawing">
    <cdr:from>
      <cdr:x>0.49702</cdr:x>
      <cdr:y>0.35841</cdr:y>
    </cdr:from>
    <cdr:to>
      <cdr:x>0.60279</cdr:x>
      <cdr:y>0.43726</cdr:y>
    </cdr:to>
    <cdr:sp macro="" textlink="">
      <cdr:nvSpPr>
        <cdr:cNvPr id="3" name="TextBox 6"/>
        <cdr:cNvSpPr txBox="1"/>
      </cdr:nvSpPr>
      <cdr:spPr>
        <a:xfrm xmlns:a="http://schemas.openxmlformats.org/drawingml/2006/main">
          <a:off x="3887257" y="1399028"/>
          <a:ext cx="827185"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solidFill>
                <a:srgbClr val="C00000"/>
              </a:solidFill>
            </a:rPr>
            <a:t>(340)</a:t>
          </a:r>
          <a:endParaRPr lang="" sz="1400" dirty="0">
            <a:solidFill>
              <a:srgbClr val="C00000"/>
            </a:solidFill>
          </a:endParaRPr>
        </a:p>
      </cdr:txBody>
    </cdr:sp>
  </cdr:relSizeAnchor>
  <cdr:relSizeAnchor xmlns:cdr="http://schemas.openxmlformats.org/drawingml/2006/chartDrawing">
    <cdr:from>
      <cdr:x>0.61983</cdr:x>
      <cdr:y>0.46498</cdr:y>
    </cdr:from>
    <cdr:to>
      <cdr:x>0.7256</cdr:x>
      <cdr:y>0.54383</cdr:y>
    </cdr:to>
    <cdr:sp macro="" textlink="">
      <cdr:nvSpPr>
        <cdr:cNvPr id="4" name="TextBox 6"/>
        <cdr:cNvSpPr txBox="1"/>
      </cdr:nvSpPr>
      <cdr:spPr>
        <a:xfrm xmlns:a="http://schemas.openxmlformats.org/drawingml/2006/main">
          <a:off x="4847767" y="1814990"/>
          <a:ext cx="827185"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solidFill>
                <a:srgbClr val="C00000"/>
              </a:solidFill>
            </a:rPr>
            <a:t>(1,040)</a:t>
          </a:r>
          <a:endParaRPr lang="" sz="1400" dirty="0">
            <a:solidFill>
              <a:srgbClr val="C00000"/>
            </a:solidFill>
          </a:endParaRPr>
        </a:p>
      </cdr:txBody>
    </cdr:sp>
  </cdr:relSizeAnchor>
  <cdr:relSizeAnchor xmlns:cdr="http://schemas.openxmlformats.org/drawingml/2006/chartDrawing">
    <cdr:from>
      <cdr:x>0.65252</cdr:x>
      <cdr:y>0.2607</cdr:y>
    </cdr:from>
    <cdr:to>
      <cdr:x>0.75829</cdr:x>
      <cdr:y>0.33955</cdr:y>
    </cdr:to>
    <cdr:sp macro="" textlink="">
      <cdr:nvSpPr>
        <cdr:cNvPr id="5" name="TextBox 6"/>
        <cdr:cNvSpPr txBox="1"/>
      </cdr:nvSpPr>
      <cdr:spPr>
        <a:xfrm xmlns:a="http://schemas.openxmlformats.org/drawingml/2006/main">
          <a:off x="5103416" y="1017615"/>
          <a:ext cx="827185"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solidFill>
                <a:srgbClr val="C00000"/>
              </a:solidFill>
            </a:rPr>
            <a:t>(1,211)</a:t>
          </a:r>
          <a:endParaRPr lang="" sz="1400" dirty="0">
            <a:solidFill>
              <a:srgbClr val="C00000"/>
            </a:solidFill>
          </a:endParaRPr>
        </a:p>
      </cdr:txBody>
    </cdr:sp>
  </cdr:relSizeAnchor>
  <cdr:relSizeAnchor xmlns:cdr="http://schemas.openxmlformats.org/drawingml/2006/chartDrawing">
    <cdr:from>
      <cdr:x>0.52879</cdr:x>
      <cdr:y>0.1475</cdr:y>
    </cdr:from>
    <cdr:to>
      <cdr:x>0.63456</cdr:x>
      <cdr:y>0.22635</cdr:y>
    </cdr:to>
    <cdr:sp macro="" textlink="">
      <cdr:nvSpPr>
        <cdr:cNvPr id="6" name="TextBox 6"/>
        <cdr:cNvSpPr txBox="1"/>
      </cdr:nvSpPr>
      <cdr:spPr>
        <a:xfrm xmlns:a="http://schemas.openxmlformats.org/drawingml/2006/main">
          <a:off x="4135729" y="575747"/>
          <a:ext cx="827185"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solidFill>
                <a:srgbClr val="C00000"/>
              </a:solidFill>
            </a:rPr>
            <a:t>(544)</a:t>
          </a:r>
          <a:endParaRPr lang="" sz="1400" dirty="0">
            <a:solidFill>
              <a:srgbClr val="C00000"/>
            </a:solidFill>
          </a:endParaRPr>
        </a:p>
      </cdr:txBody>
    </cdr:sp>
  </cdr:relSizeAnchor>
  <cdr:relSizeAnchor xmlns:cdr="http://schemas.openxmlformats.org/drawingml/2006/chartDrawing">
    <cdr:from>
      <cdr:x>0.50766</cdr:x>
      <cdr:y>0.04459</cdr:y>
    </cdr:from>
    <cdr:to>
      <cdr:x>0.61343</cdr:x>
      <cdr:y>0.12344</cdr:y>
    </cdr:to>
    <cdr:sp macro="" textlink="">
      <cdr:nvSpPr>
        <cdr:cNvPr id="7" name="TextBox 6"/>
        <cdr:cNvSpPr txBox="1"/>
      </cdr:nvSpPr>
      <cdr:spPr>
        <a:xfrm xmlns:a="http://schemas.openxmlformats.org/drawingml/2006/main">
          <a:off x="3970473" y="174044"/>
          <a:ext cx="827185"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solidFill>
                <a:srgbClr val="C00000"/>
              </a:solidFill>
            </a:rPr>
            <a:t>(414)</a:t>
          </a:r>
          <a:endParaRPr lang="" sz="1400" dirty="0">
            <a:solidFill>
              <a:srgbClr val="C00000"/>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0.45064</cdr:x>
      <cdr:y>0.00213</cdr:y>
    </cdr:from>
    <cdr:to>
      <cdr:x>0.4507</cdr:x>
      <cdr:y>0.88156</cdr:y>
    </cdr:to>
    <cdr:cxnSp macro="">
      <cdr:nvCxnSpPr>
        <cdr:cNvPr id="2" name="Straight Connector 1">
          <a:extLst xmlns:a="http://schemas.openxmlformats.org/drawingml/2006/main">
            <a:ext uri="{FF2B5EF4-FFF2-40B4-BE49-F238E27FC236}">
              <a16:creationId xmlns:a16="http://schemas.microsoft.com/office/drawing/2014/main" id="{31CD868D-F647-4433-9DF1-7273EDBC5A11}"/>
            </a:ext>
          </a:extLst>
        </cdr:cNvPr>
        <cdr:cNvCxnSpPr/>
      </cdr:nvCxnSpPr>
      <cdr:spPr>
        <a:xfrm xmlns:a="http://schemas.openxmlformats.org/drawingml/2006/main" flipV="1">
          <a:off x="3759555" y="7816"/>
          <a:ext cx="500" cy="3223479"/>
        </a:xfrm>
        <a:prstGeom xmlns:a="http://schemas.openxmlformats.org/drawingml/2006/main" prst="line">
          <a:avLst/>
        </a:prstGeom>
        <a:ln xmlns:a="http://schemas.openxmlformats.org/drawingml/2006/main"/>
      </cdr:spPr>
      <cdr:style>
        <a:lnRef xmlns:a="http://schemas.openxmlformats.org/drawingml/2006/main" idx="3">
          <a:schemeClr val="dk1"/>
        </a:lnRef>
        <a:fillRef xmlns:a="http://schemas.openxmlformats.org/drawingml/2006/main" idx="0">
          <a:schemeClr val="dk1"/>
        </a:fillRef>
        <a:effectRef xmlns:a="http://schemas.openxmlformats.org/drawingml/2006/main" idx="2">
          <a:schemeClr val="dk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92679780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8" Type="http://schemas.openxmlformats.org/officeDocument/2006/relationships/hyperlink" Target="https://www.hamichlol.org.il/%D7%90%D7%93%D7%A8%D7%99%D7%9B%D7%9C%D7%95%D7%AA" TargetMode="External"/><Relationship Id="rId3" Type="http://schemas.openxmlformats.org/officeDocument/2006/relationships/hyperlink" Target="https://www.hamichlol.org.il/%D7%A8%D7%99%D7%AA%D7%9E%D7%99%D7%A7%D7%94" TargetMode="External"/><Relationship Id="rId7" Type="http://schemas.openxmlformats.org/officeDocument/2006/relationships/hyperlink" Target="https://www.hamichlol.org.il/%D7%99%D7%99%D7%A2%D7%95%D7%A5_%D7%9E%D7%A1" TargetMode="External"/><Relationship Id="rId2" Type="http://schemas.openxmlformats.org/officeDocument/2006/relationships/slide" Target="../slides/slide17.xml"/><Relationship Id="rId1" Type="http://schemas.openxmlformats.org/officeDocument/2006/relationships/notesMaster" Target="../notesMasters/notesMaster1.xml"/><Relationship Id="rId6" Type="http://schemas.openxmlformats.org/officeDocument/2006/relationships/hyperlink" Target="https://www.hamichlol.org.il/%D7%A8%D7%90%D7%99%D7%99%D7%AA_%D7%97%D7%A9%D7%91%D7%95%D7%9F" TargetMode="External"/><Relationship Id="rId5" Type="http://schemas.openxmlformats.org/officeDocument/2006/relationships/hyperlink" Target="https://www.hamichlol.org.il/%D7%A4%D7%90%D7%95%D7%AA" TargetMode="External"/><Relationship Id="rId4" Type="http://schemas.openxmlformats.org/officeDocument/2006/relationships/hyperlink" Target="https://www.hamichlol.org.il/%D7%92%D7%A8%D7%A4%D7%99%D7%A7%D7%94_%D7%9E%D7%9E%D7%95%D7%97%D7%A9%D7%91%D7%AA"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6385505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1223dfd069d_0_5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 name="Google Shape;318;g1223dfd069d_0_5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he-IL" dirty="0"/>
              <a:t>עכשיו נעבור לבחון את מסלול</a:t>
            </a:r>
            <a:r>
              <a:rPr lang="he-IL" baseline="0" dirty="0"/>
              <a:t> השכלה של סמינרים- </a:t>
            </a:r>
            <a:r>
              <a:rPr lang="he-IL" baseline="0" dirty="0" err="1"/>
              <a:t>יג</a:t>
            </a:r>
            <a:r>
              <a:rPr lang="he-IL" baseline="0" dirty="0"/>
              <a:t>'- יד' </a:t>
            </a:r>
            <a:r>
              <a:rPr lang="he-IL" baseline="0" dirty="0" err="1"/>
              <a:t>ומה"ט</a:t>
            </a:r>
            <a:endParaRPr dirty="0"/>
          </a:p>
        </p:txBody>
      </p:sp>
    </p:spTree>
    <p:extLst>
      <p:ext uri="{BB962C8B-B14F-4D97-AF65-F5344CB8AC3E}">
        <p14:creationId xmlns:p14="http://schemas.microsoft.com/office/powerpoint/2010/main" val="34150092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a:xfrm>
            <a:off x="381000" y="685800"/>
            <a:ext cx="6096000" cy="3429000"/>
          </a:xfrm>
        </p:spPr>
      </p:sp>
      <p:sp>
        <p:nvSpPr>
          <p:cNvPr id="3" name="מציין מיקום של הערות 2"/>
          <p:cNvSpPr>
            <a:spLocks noGrp="1"/>
          </p:cNvSpPr>
          <p:nvPr>
            <p:ph type="body" idx="1"/>
          </p:nvPr>
        </p:nvSpPr>
        <p:spPr/>
        <p:txBody>
          <a:bodyPr/>
          <a:lstStyle/>
          <a:p>
            <a:pPr marL="158750" indent="0" algn="r" rtl="1">
              <a:buNone/>
            </a:pPr>
            <a:r>
              <a:rPr lang="he-IL" dirty="0"/>
              <a:t>עלייה בשיעור הבנות החרדיות עם השכלה מקצועית בקרב צעירות 25-29. 48%!</a:t>
            </a:r>
            <a:r>
              <a:rPr lang="en-US" dirty="0"/>
              <a:t> </a:t>
            </a:r>
            <a:r>
              <a:rPr lang="he-IL" dirty="0"/>
              <a:t>אצל בנות 35-39  זה סביב 40% ...</a:t>
            </a:r>
            <a:endParaRPr lang="" dirty="0"/>
          </a:p>
        </p:txBody>
      </p:sp>
    </p:spTree>
    <p:extLst>
      <p:ext uri="{BB962C8B-B14F-4D97-AF65-F5344CB8AC3E}">
        <p14:creationId xmlns:p14="http://schemas.microsoft.com/office/powerpoint/2010/main" val="29448525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a:xfrm>
            <a:off x="381000" y="685800"/>
            <a:ext cx="6096000" cy="3429000"/>
          </a:xfrm>
        </p:spPr>
      </p:sp>
      <p:sp>
        <p:nvSpPr>
          <p:cNvPr id="3" name="מציין מיקום של הערות 2"/>
          <p:cNvSpPr>
            <a:spLocks noGrp="1"/>
          </p:cNvSpPr>
          <p:nvPr>
            <p:ph type="body" idx="1"/>
          </p:nvPr>
        </p:nvSpPr>
        <p:spPr/>
        <p:txBody>
          <a:bodyPr/>
          <a:lstStyle/>
          <a:p>
            <a:pPr algn="r" rtl="1"/>
            <a:r>
              <a:rPr lang="he-IL" dirty="0"/>
              <a:t>עליה משמעותית של חרדיות </a:t>
            </a:r>
            <a:r>
              <a:rPr lang="he-IL" dirty="0" err="1"/>
              <a:t>במה"ט</a:t>
            </a:r>
            <a:r>
              <a:rPr lang="he-IL" dirty="0"/>
              <a:t> ובסמינרים בקרב הצעירות.</a:t>
            </a:r>
          </a:p>
          <a:p>
            <a:pPr algn="r" rtl="1"/>
            <a:r>
              <a:rPr lang="he-IL" dirty="0"/>
              <a:t>מכאן</a:t>
            </a:r>
            <a:r>
              <a:rPr lang="he-IL" baseline="0" dirty="0"/>
              <a:t> אנחנו נגזור בהמשך את היעדים לעשור הקרוב</a:t>
            </a:r>
          </a:p>
          <a:p>
            <a:pPr algn="r" rtl="1"/>
            <a:endParaRPr lang="he-IL" baseline="0" dirty="0"/>
          </a:p>
          <a:p>
            <a:pPr algn="r" rtl="1"/>
            <a:r>
              <a:rPr lang="he-IL" baseline="0" dirty="0"/>
              <a:t>מה לומדים ביג- יד:</a:t>
            </a:r>
            <a:r>
              <a:rPr lang="en-US" baseline="0" dirty="0"/>
              <a:t> </a:t>
            </a:r>
            <a:endParaRPr lang="he-IL" baseline="0" dirty="0"/>
          </a:p>
          <a:p>
            <a:pPr algn="r" rtl="1"/>
            <a:r>
              <a:rPr lang="he-IL" sz="1100" b="0" i="0" u="none" strike="noStrike" cap="none" dirty="0">
                <a:solidFill>
                  <a:srgbClr val="000000"/>
                </a:solidFill>
                <a:effectLst/>
                <a:latin typeface="Arial"/>
                <a:ea typeface="Arial"/>
                <a:cs typeface="Arial"/>
                <a:sym typeface="Arial"/>
              </a:rPr>
              <a:t>שבות שכר, </a:t>
            </a:r>
            <a:r>
              <a:rPr lang="he-IL" sz="1100" b="0" i="0" u="none" strike="noStrike" cap="none" dirty="0">
                <a:solidFill>
                  <a:srgbClr val="000000"/>
                </a:solidFill>
                <a:effectLst/>
                <a:latin typeface="Arial"/>
                <a:ea typeface="Arial"/>
                <a:cs typeface="Arial"/>
                <a:sym typeface="Arial"/>
                <a:hlinkClick r:id="rId3" tooltip="ריתמיקה"/>
              </a:rPr>
              <a:t>ריתמיקה</a:t>
            </a:r>
            <a:r>
              <a:rPr lang="he-IL" sz="1100" b="0" i="0" u="none" strike="noStrike" cap="none" dirty="0">
                <a:solidFill>
                  <a:srgbClr val="000000"/>
                </a:solidFill>
                <a:effectLst/>
                <a:latin typeface="Arial"/>
                <a:ea typeface="Arial"/>
                <a:cs typeface="Arial"/>
                <a:sym typeface="Arial"/>
              </a:rPr>
              <a:t> לגננות, </a:t>
            </a:r>
            <a:r>
              <a:rPr lang="he-IL" sz="1100" b="0" i="0" u="none" strike="noStrike" cap="none" dirty="0">
                <a:solidFill>
                  <a:srgbClr val="000000"/>
                </a:solidFill>
                <a:effectLst/>
                <a:latin typeface="Arial"/>
                <a:ea typeface="Arial"/>
                <a:cs typeface="Arial"/>
                <a:sym typeface="Arial"/>
                <a:hlinkClick r:id="rId4" tooltip="גרפיקה ממוחשבת"/>
              </a:rPr>
              <a:t>גרפיקה ממוחשבת</a:t>
            </a:r>
            <a:r>
              <a:rPr lang="he-IL" sz="1100" b="0" i="0" u="none" strike="noStrike" cap="none" dirty="0">
                <a:solidFill>
                  <a:srgbClr val="000000"/>
                </a:solidFill>
                <a:effectLst/>
                <a:latin typeface="Arial"/>
                <a:ea typeface="Arial"/>
                <a:cs typeface="Arial"/>
                <a:sym typeface="Arial"/>
              </a:rPr>
              <a:t>, מזכירות רפואית ואף </a:t>
            </a:r>
            <a:r>
              <a:rPr lang="he-IL" sz="1100" b="0" i="0" u="none" strike="noStrike" cap="none" dirty="0" err="1">
                <a:solidFill>
                  <a:srgbClr val="000000"/>
                </a:solidFill>
                <a:effectLst/>
                <a:latin typeface="Arial"/>
                <a:ea typeface="Arial"/>
                <a:cs typeface="Arial"/>
                <a:sym typeface="Arial"/>
                <a:hlinkClick r:id="rId5" tooltip="פאות"/>
              </a:rPr>
              <a:t>פאנות</a:t>
            </a:r>
            <a:r>
              <a:rPr lang="he-IL" sz="1100" b="0" i="0" u="none" strike="noStrike" cap="none" dirty="0">
                <a:solidFill>
                  <a:srgbClr val="000000"/>
                </a:solidFill>
                <a:effectLst/>
                <a:latin typeface="Arial"/>
                <a:ea typeface="Arial"/>
                <a:cs typeface="Arial"/>
                <a:sym typeface="Arial"/>
              </a:rPr>
              <a:t>, ספרות ואיפור, </a:t>
            </a:r>
            <a:r>
              <a:rPr lang="he-IL" sz="1100" b="0" i="0" u="none" strike="noStrike" cap="none" dirty="0">
                <a:solidFill>
                  <a:srgbClr val="000000"/>
                </a:solidFill>
                <a:effectLst/>
                <a:latin typeface="Arial"/>
                <a:ea typeface="Arial"/>
                <a:cs typeface="Arial"/>
                <a:sym typeface="Arial"/>
                <a:hlinkClick r:id="rId6" tooltip="ראיית חשבון"/>
              </a:rPr>
              <a:t>ראיית חשבון</a:t>
            </a:r>
            <a:r>
              <a:rPr lang="he-IL" sz="1100" b="0" i="0" u="none" strike="noStrike" cap="none" dirty="0">
                <a:solidFill>
                  <a:srgbClr val="000000"/>
                </a:solidFill>
                <a:effectLst/>
                <a:latin typeface="Arial"/>
                <a:ea typeface="Arial"/>
                <a:cs typeface="Arial"/>
                <a:sym typeface="Arial"/>
              </a:rPr>
              <a:t>, </a:t>
            </a:r>
            <a:r>
              <a:rPr lang="he-IL" sz="1100" b="0" i="0" u="none" strike="noStrike" cap="none" dirty="0">
                <a:solidFill>
                  <a:srgbClr val="000000"/>
                </a:solidFill>
                <a:effectLst/>
                <a:latin typeface="Arial"/>
                <a:ea typeface="Arial"/>
                <a:cs typeface="Arial"/>
                <a:sym typeface="Arial"/>
                <a:hlinkClick r:id="rId7" tooltip="ייעוץ מס"/>
              </a:rPr>
              <a:t>ייעוץ מס</a:t>
            </a:r>
            <a:r>
              <a:rPr lang="he-IL" sz="1100" b="0" i="0" u="none" strike="noStrike" cap="none" dirty="0">
                <a:solidFill>
                  <a:srgbClr val="000000"/>
                </a:solidFill>
                <a:effectLst/>
                <a:latin typeface="Arial"/>
                <a:ea typeface="Arial"/>
                <a:cs typeface="Arial"/>
                <a:sym typeface="Arial"/>
              </a:rPr>
              <a:t>, </a:t>
            </a:r>
            <a:r>
              <a:rPr lang="he-IL" sz="1100" b="0" i="0" u="none" strike="noStrike" cap="none" dirty="0">
                <a:solidFill>
                  <a:srgbClr val="000000"/>
                </a:solidFill>
                <a:effectLst/>
                <a:latin typeface="Arial"/>
                <a:ea typeface="Arial"/>
                <a:cs typeface="Arial"/>
                <a:sym typeface="Arial"/>
                <a:hlinkClick r:id="rId8" tooltip="אדריכלות"/>
              </a:rPr>
              <a:t>אדריכלות</a:t>
            </a:r>
            <a:endParaRPr lang="" dirty="0"/>
          </a:p>
        </p:txBody>
      </p:sp>
    </p:spTree>
    <p:extLst>
      <p:ext uri="{BB962C8B-B14F-4D97-AF65-F5344CB8AC3E}">
        <p14:creationId xmlns:p14="http://schemas.microsoft.com/office/powerpoint/2010/main" val="33361392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a:xfrm>
            <a:off x="381000" y="685800"/>
            <a:ext cx="6096000" cy="3429000"/>
          </a:xfrm>
        </p:spPr>
      </p:sp>
      <p:sp>
        <p:nvSpPr>
          <p:cNvPr id="3" name="מציין מיקום של הערות 2"/>
          <p:cNvSpPr>
            <a:spLocks noGrp="1"/>
          </p:cNvSpPr>
          <p:nvPr>
            <p:ph type="body" idx="1"/>
          </p:nvPr>
        </p:nvSpPr>
        <p:spPr/>
        <p:txBody>
          <a:bodyPr/>
          <a:lstStyle/>
          <a:p>
            <a:endParaRPr lang="" dirty="0"/>
          </a:p>
        </p:txBody>
      </p:sp>
    </p:spTree>
    <p:extLst>
      <p:ext uri="{BB962C8B-B14F-4D97-AF65-F5344CB8AC3E}">
        <p14:creationId xmlns:p14="http://schemas.microsoft.com/office/powerpoint/2010/main" val="10067276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9"/>
        <p:cNvGrpSpPr/>
        <p:nvPr/>
      </p:nvGrpSpPr>
      <p:grpSpPr>
        <a:xfrm>
          <a:off x="0" y="0"/>
          <a:ext cx="0" cy="0"/>
          <a:chOff x="0" y="0"/>
          <a:chExt cx="0" cy="0"/>
        </a:xfrm>
      </p:grpSpPr>
      <p:sp>
        <p:nvSpPr>
          <p:cNvPr id="690" name="Google Shape;690;g1224c8d5b8b_0_2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1" name="Google Shape;691;g1224c8d5b8b_0_2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lgn="r" rtl="1"/>
            <a:r>
              <a:rPr lang="he-IL" sz="1100" b="0" i="0" u="none" strike="noStrike" kern="1200" cap="none" baseline="0" dirty="0">
                <a:solidFill>
                  <a:schemeClr val="tx1"/>
                </a:solidFill>
                <a:latin typeface="Arial" charset="0"/>
                <a:ea typeface="Arial"/>
                <a:cs typeface="Arial" charset="0"/>
                <a:sym typeface="Arial"/>
              </a:rPr>
              <a:t>מחסור ברקע לימודי</a:t>
            </a:r>
          </a:p>
          <a:p>
            <a:pPr algn="r" rtl="1"/>
            <a:r>
              <a:rPr lang="he-IL" sz="1100" b="0" i="0" u="none" strike="noStrike" kern="1200" cap="none" baseline="0" dirty="0">
                <a:solidFill>
                  <a:schemeClr val="tx1"/>
                </a:solidFill>
                <a:latin typeface="Arial" charset="0"/>
                <a:ea typeface="Arial"/>
                <a:cs typeface="Arial" charset="0"/>
                <a:sym typeface="Arial"/>
              </a:rPr>
              <a:t>איכות ההכשרה- חסם משמעותי שאפשר לפתור. היום חלק מהפתרונות הם פלסטרים, לדוגמה חרדיות בסמינרים, 2000 בוגרות לימודי הנדסאי ברמה נמוכה. וזה </a:t>
            </a:r>
            <a:r>
              <a:rPr lang="he-IL" sz="1100" b="0" i="0" u="none" strike="noStrike" kern="1200" cap="none" baseline="0" dirty="0" err="1">
                <a:solidFill>
                  <a:schemeClr val="tx1"/>
                </a:solidFill>
                <a:latin typeface="Arial" charset="0"/>
                <a:ea typeface="Arial"/>
                <a:cs typeface="Arial" charset="0"/>
                <a:sym typeface="Arial"/>
              </a:rPr>
              <a:t>נבוע</a:t>
            </a:r>
            <a:r>
              <a:rPr lang="he-IL" sz="1100" b="0" i="0" u="none" strike="noStrike" kern="1200" cap="none" baseline="0" dirty="0">
                <a:solidFill>
                  <a:schemeClr val="tx1"/>
                </a:solidFill>
                <a:latin typeface="Arial" charset="0"/>
                <a:ea typeface="Arial"/>
                <a:cs typeface="Arial" charset="0"/>
                <a:sym typeface="Arial"/>
              </a:rPr>
              <a:t> מ"מה", "איך" ו"מי מלמד".</a:t>
            </a:r>
          </a:p>
          <a:p>
            <a:pPr algn="r" rtl="1"/>
            <a:r>
              <a:rPr lang="he-IL" sz="1100" b="0" i="0" u="none" strike="noStrike" kern="1200" cap="none" baseline="0" dirty="0">
                <a:solidFill>
                  <a:schemeClr val="tx1"/>
                </a:solidFill>
                <a:latin typeface="Arial" charset="0"/>
                <a:ea typeface="Arial"/>
                <a:cs typeface="Arial" charset="0"/>
                <a:sym typeface="Arial"/>
              </a:rPr>
              <a:t>מי מלמד- בוגרות סמינר שלא עובדות בהייטק, ולא אנשים מהתעשייה.</a:t>
            </a:r>
          </a:p>
          <a:p>
            <a:pPr algn="r" rtl="1"/>
            <a:r>
              <a:rPr lang="he-IL" sz="1100" b="0" i="0" u="none" strike="noStrike" kern="1200" cap="none" baseline="0" dirty="0">
                <a:solidFill>
                  <a:schemeClr val="tx1"/>
                </a:solidFill>
                <a:latin typeface="Arial" charset="0"/>
                <a:ea typeface="Arial"/>
                <a:cs typeface="Arial" charset="0"/>
                <a:sym typeface="Arial"/>
              </a:rPr>
              <a:t>איך מלמדים – בעברית (וזו טעות) בלי אינטרנט ולכן ההכשרה ברמה נמוכה</a:t>
            </a:r>
          </a:p>
          <a:p>
            <a:pPr algn="r" rtl="1"/>
            <a:r>
              <a:rPr lang="he-IL" sz="1100" b="0" i="0" u="none" strike="noStrike" kern="1200" cap="none" baseline="0" dirty="0">
                <a:solidFill>
                  <a:schemeClr val="tx1"/>
                </a:solidFill>
                <a:latin typeface="Arial" charset="0"/>
                <a:ea typeface="Arial"/>
                <a:cs typeface="Arial" charset="0"/>
                <a:sym typeface="Arial"/>
              </a:rPr>
              <a:t>צריך להעלות את הרמה, להכניס יותר אקדמיה.</a:t>
            </a:r>
          </a:p>
          <a:p>
            <a:pPr algn="r" rtl="1"/>
            <a:endParaRPr lang="he-IL" sz="1100" b="0" i="0" u="none" strike="noStrike" kern="1200" cap="none" baseline="0" dirty="0">
              <a:solidFill>
                <a:schemeClr val="tx1"/>
              </a:solidFill>
              <a:latin typeface="Arial" charset="0"/>
              <a:ea typeface="Arial"/>
              <a:cs typeface="Arial" charset="0"/>
              <a:sym typeface="Arial"/>
            </a:endParaRPr>
          </a:p>
          <a:p>
            <a:pPr algn="r" rtl="1"/>
            <a:r>
              <a:rPr lang="he-IL" sz="1100" b="0" i="0" u="none" strike="noStrike" kern="1200" cap="none" baseline="0" dirty="0">
                <a:solidFill>
                  <a:schemeClr val="tx1"/>
                </a:solidFill>
                <a:latin typeface="Arial" charset="0"/>
                <a:ea typeface="Arial"/>
                <a:cs typeface="Arial" charset="0"/>
                <a:sym typeface="Arial"/>
              </a:rPr>
              <a:t>אין מספיק מסלולים בסמינרים שהם לא הוראה</a:t>
            </a:r>
            <a:endParaRPr lang="he-IL" dirty="0"/>
          </a:p>
          <a:p>
            <a:pPr marL="0" lvl="0" indent="0" algn="r" rtl="1">
              <a:spcBef>
                <a:spcPts val="0"/>
              </a:spcBef>
              <a:spcAft>
                <a:spcPts val="0"/>
              </a:spcAft>
              <a:buNone/>
            </a:pPr>
            <a:endParaRPr dirty="0"/>
          </a:p>
        </p:txBody>
      </p:sp>
    </p:spTree>
    <p:extLst>
      <p:ext uri="{BB962C8B-B14F-4D97-AF65-F5344CB8AC3E}">
        <p14:creationId xmlns:p14="http://schemas.microsoft.com/office/powerpoint/2010/main" val="14084556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2"/>
        <p:cNvGrpSpPr/>
        <p:nvPr/>
      </p:nvGrpSpPr>
      <p:grpSpPr>
        <a:xfrm>
          <a:off x="0" y="0"/>
          <a:ext cx="0" cy="0"/>
          <a:chOff x="0" y="0"/>
          <a:chExt cx="0" cy="0"/>
        </a:xfrm>
      </p:grpSpPr>
      <p:sp>
        <p:nvSpPr>
          <p:cNvPr id="1983" name="Google Shape;1983;g1224c8d5b8b_1_4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4" name="Google Shape;1984;g1224c8d5b8b_1_4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r" defTabSz="914400" rtl="1" eaLnBrk="1" fontAlgn="auto" latinLnBrk="0" hangingPunct="1">
              <a:lnSpc>
                <a:spcPct val="100000"/>
              </a:lnSpc>
              <a:spcBef>
                <a:spcPts val="0"/>
              </a:spcBef>
              <a:spcAft>
                <a:spcPts val="0"/>
              </a:spcAft>
              <a:buClr>
                <a:srgbClr val="000000"/>
              </a:buClr>
              <a:buSzPts val="1100"/>
              <a:buFont typeface="Arial"/>
              <a:buNone/>
              <a:tabLst/>
              <a:defRPr/>
            </a:pPr>
            <a:r>
              <a:rPr lang="he-IL" b="1" dirty="0">
                <a:solidFill>
                  <a:schemeClr val="hlink"/>
                </a:solidFill>
                <a:uFill>
                  <a:noFill/>
                </a:uFill>
                <a:latin typeface="RUBIK" pitchFamily="2" charset="-79"/>
                <a:cs typeface="RUBIK" pitchFamily="2" charset="-79"/>
              </a:rPr>
              <a:t>הטמעת הכשרות מקצועיות בתוך הסמינרים</a:t>
            </a:r>
          </a:p>
          <a:p>
            <a:pPr marL="0" lvl="0" indent="0" algn="r" rtl="1">
              <a:spcBef>
                <a:spcPts val="0"/>
              </a:spcBef>
              <a:spcAft>
                <a:spcPts val="0"/>
              </a:spcAft>
              <a:buNone/>
            </a:pPr>
            <a:r>
              <a:rPr lang="he-IL" dirty="0"/>
              <a:t>הכשרה של 500 ₪ ואילך אפשר לפרוס על שנתיים,</a:t>
            </a:r>
            <a:r>
              <a:rPr lang="he-IL" baseline="0" dirty="0"/>
              <a:t> להתאים אותם לסמינרים</a:t>
            </a:r>
            <a:endParaRPr dirty="0"/>
          </a:p>
        </p:txBody>
      </p:sp>
    </p:spTree>
    <p:extLst>
      <p:ext uri="{BB962C8B-B14F-4D97-AF65-F5344CB8AC3E}">
        <p14:creationId xmlns:p14="http://schemas.microsoft.com/office/powerpoint/2010/main" val="37451595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2"/>
        <p:cNvGrpSpPr/>
        <p:nvPr/>
      </p:nvGrpSpPr>
      <p:grpSpPr>
        <a:xfrm>
          <a:off x="0" y="0"/>
          <a:ext cx="0" cy="0"/>
          <a:chOff x="0" y="0"/>
          <a:chExt cx="0" cy="0"/>
        </a:xfrm>
      </p:grpSpPr>
      <p:sp>
        <p:nvSpPr>
          <p:cNvPr id="1983" name="Google Shape;1983;g1224c8d5b8b_1_4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4" name="Google Shape;1984;g1224c8d5b8b_1_4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r" defTabSz="914400" rtl="1" eaLnBrk="1" fontAlgn="auto" latinLnBrk="0" hangingPunct="1">
              <a:lnSpc>
                <a:spcPct val="100000"/>
              </a:lnSpc>
              <a:spcBef>
                <a:spcPts val="0"/>
              </a:spcBef>
              <a:spcAft>
                <a:spcPts val="0"/>
              </a:spcAft>
              <a:buClr>
                <a:srgbClr val="000000"/>
              </a:buClr>
              <a:buSzPts val="1100"/>
              <a:buFont typeface="Arial"/>
              <a:buNone/>
              <a:tabLst/>
              <a:defRPr/>
            </a:pPr>
            <a:r>
              <a:rPr lang="he-IL" b="1" dirty="0">
                <a:solidFill>
                  <a:schemeClr val="hlink"/>
                </a:solidFill>
                <a:uFill>
                  <a:noFill/>
                </a:uFill>
                <a:latin typeface="RUBIK" pitchFamily="2" charset="-79"/>
                <a:cs typeface="RUBIK" pitchFamily="2" charset="-79"/>
              </a:rPr>
              <a:t>הטמעת הכשרות מקצועיות בתוך הסמינרים</a:t>
            </a:r>
          </a:p>
          <a:p>
            <a:pPr marL="0" lvl="0" indent="0" algn="r" rtl="1">
              <a:spcBef>
                <a:spcPts val="0"/>
              </a:spcBef>
              <a:spcAft>
                <a:spcPts val="0"/>
              </a:spcAft>
              <a:buNone/>
            </a:pPr>
            <a:r>
              <a:rPr lang="he-IL" dirty="0"/>
              <a:t>הכשרה של 500 ₪ ואילך אפשר לפרוס על שנתיים,</a:t>
            </a:r>
            <a:r>
              <a:rPr lang="he-IL" baseline="0" dirty="0"/>
              <a:t> להתאים אותם לסמינרים</a:t>
            </a:r>
            <a:endParaRPr dirty="0"/>
          </a:p>
        </p:txBody>
      </p:sp>
    </p:spTree>
    <p:extLst>
      <p:ext uri="{BB962C8B-B14F-4D97-AF65-F5344CB8AC3E}">
        <p14:creationId xmlns:p14="http://schemas.microsoft.com/office/powerpoint/2010/main" val="20357016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1223dfd069d_0_5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 name="Google Shape;318;g1223dfd069d_0_5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he-IL" dirty="0"/>
              <a:t>עכשיו נעבור לבחון 4 מסלולי</a:t>
            </a:r>
            <a:r>
              <a:rPr lang="he-IL" baseline="0" dirty="0"/>
              <a:t> השכלה שונים, ושיעורי התעסוקה והשכר שבאים איתם</a:t>
            </a:r>
            <a:endParaRPr dirty="0"/>
          </a:p>
        </p:txBody>
      </p:sp>
    </p:spTree>
    <p:extLst>
      <p:ext uri="{BB962C8B-B14F-4D97-AF65-F5344CB8AC3E}">
        <p14:creationId xmlns:p14="http://schemas.microsoft.com/office/powerpoint/2010/main" val="25877977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a:xfrm>
            <a:off x="381000" y="685800"/>
            <a:ext cx="6096000" cy="3429000"/>
          </a:xfrm>
        </p:spPr>
      </p:sp>
      <p:sp>
        <p:nvSpPr>
          <p:cNvPr id="3" name="מציין מיקום של הערות 2"/>
          <p:cNvSpPr>
            <a:spLocks noGrp="1"/>
          </p:cNvSpPr>
          <p:nvPr>
            <p:ph type="body" idx="1"/>
          </p:nvPr>
        </p:nvSpPr>
        <p:spPr/>
        <p:txBody>
          <a:bodyPr/>
          <a:lstStyle/>
          <a:p>
            <a:pPr marL="158750" indent="0" algn="r" rtl="1">
              <a:buNone/>
            </a:pPr>
            <a:r>
              <a:rPr lang="he-IL" dirty="0"/>
              <a:t>פוטנציאל לא ממומש</a:t>
            </a:r>
          </a:p>
          <a:p>
            <a:pPr marL="158750" indent="0" algn="r" rtl="1">
              <a:buNone/>
            </a:pPr>
            <a:r>
              <a:rPr lang="he-IL" dirty="0"/>
              <a:t>לא חרדיות- לוקח</a:t>
            </a:r>
            <a:r>
              <a:rPr lang="he-IL" baseline="0" dirty="0"/>
              <a:t> להן יותר זמן.</a:t>
            </a:r>
          </a:p>
          <a:p>
            <a:pPr marL="158750" indent="0" algn="r" rtl="1">
              <a:buNone/>
            </a:pPr>
            <a:r>
              <a:rPr lang="he-IL" baseline="0" dirty="0"/>
              <a:t>החרדיות הן מאגר חשוב</a:t>
            </a:r>
          </a:p>
          <a:p>
            <a:pPr marL="158750" indent="0" algn="r" rtl="1">
              <a:buNone/>
            </a:pPr>
            <a:endParaRPr lang="he-IL" baseline="0" dirty="0"/>
          </a:p>
          <a:p>
            <a:pPr marL="158750" indent="0" algn="r" rtl="1">
              <a:buNone/>
            </a:pPr>
            <a:r>
              <a:rPr lang="he-IL" baseline="0" dirty="0"/>
              <a:t>עליה של 2% </a:t>
            </a:r>
            <a:r>
              <a:rPr lang="he-IL" baseline="0" dirty="0" err="1"/>
              <a:t>מקוהורטה</a:t>
            </a:r>
            <a:r>
              <a:rPr lang="he-IL" baseline="0" dirty="0"/>
              <a:t> </a:t>
            </a:r>
            <a:r>
              <a:rPr lang="he-IL" baseline="0" dirty="0" err="1"/>
              <a:t>לקוהורטה</a:t>
            </a:r>
            <a:r>
              <a:rPr lang="he-IL" baseline="0" dirty="0"/>
              <a:t>. מה אפשר לעשות כדי שהאחוז הזה יעלה?</a:t>
            </a:r>
            <a:endParaRPr lang="" dirty="0"/>
          </a:p>
        </p:txBody>
      </p:sp>
    </p:spTree>
    <p:extLst>
      <p:ext uri="{BB962C8B-B14F-4D97-AF65-F5344CB8AC3E}">
        <p14:creationId xmlns:p14="http://schemas.microsoft.com/office/powerpoint/2010/main" val="3444630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a:xfrm>
            <a:off x="381000" y="685800"/>
            <a:ext cx="6096000" cy="3429000"/>
          </a:xfrm>
        </p:spPr>
      </p:sp>
      <p:sp>
        <p:nvSpPr>
          <p:cNvPr id="3" name="מציין מיקום של הערות 2"/>
          <p:cNvSpPr>
            <a:spLocks noGrp="1"/>
          </p:cNvSpPr>
          <p:nvPr>
            <p:ph type="body" idx="1"/>
          </p:nvPr>
        </p:nvSpPr>
        <p:spPr/>
        <p:txBody>
          <a:bodyPr/>
          <a:lstStyle/>
          <a:p>
            <a:endParaRPr lang="" dirty="0"/>
          </a:p>
        </p:txBody>
      </p:sp>
    </p:spTree>
    <p:extLst>
      <p:ext uri="{BB962C8B-B14F-4D97-AF65-F5344CB8AC3E}">
        <p14:creationId xmlns:p14="http://schemas.microsoft.com/office/powerpoint/2010/main" val="22383636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1257b8a338c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1" name="Google Shape;291;g1257b8a338c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488048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a:xfrm>
            <a:off x="381000" y="685800"/>
            <a:ext cx="6096000" cy="3429000"/>
          </a:xfrm>
        </p:spPr>
      </p:sp>
      <p:sp>
        <p:nvSpPr>
          <p:cNvPr id="3" name="מציין מיקום של הערות 2"/>
          <p:cNvSpPr>
            <a:spLocks noGrp="1"/>
          </p:cNvSpPr>
          <p:nvPr>
            <p:ph type="body" idx="1"/>
          </p:nvPr>
        </p:nvSpPr>
        <p:spPr/>
        <p:txBody>
          <a:bodyPr/>
          <a:lstStyle/>
          <a:p>
            <a:pPr algn="r" rtl="1"/>
            <a:r>
              <a:rPr lang="he-IL" sz="1100" b="0" i="0" u="none" strike="noStrike" kern="1200" cap="none" dirty="0">
                <a:solidFill>
                  <a:schemeClr val="tx1"/>
                </a:solidFill>
                <a:effectLst/>
                <a:latin typeface="Arial" charset="0"/>
                <a:ea typeface="Arial"/>
                <a:cs typeface="Arial" charset="0"/>
                <a:sym typeface="Arial"/>
              </a:rPr>
              <a:t>חלק מפער השכר אצל נשים אקדמאיות נובעים מתחומי</a:t>
            </a:r>
            <a:r>
              <a:rPr lang="he-IL" sz="1100" b="0" i="0" u="none" strike="noStrike" kern="1200" cap="none" baseline="0" dirty="0">
                <a:solidFill>
                  <a:schemeClr val="tx1"/>
                </a:solidFill>
                <a:effectLst/>
                <a:latin typeface="Arial" charset="0"/>
                <a:ea typeface="Arial"/>
                <a:cs typeface="Arial" charset="0"/>
                <a:sym typeface="Arial"/>
              </a:rPr>
              <a:t> הלימוד.</a:t>
            </a:r>
          </a:p>
          <a:p>
            <a:pPr algn="r" rtl="1"/>
            <a:r>
              <a:rPr lang="he-IL" sz="1100" b="0" i="0" u="none" strike="noStrike" kern="1200" cap="none" baseline="0" dirty="0">
                <a:solidFill>
                  <a:schemeClr val="tx1"/>
                </a:solidFill>
                <a:effectLst/>
                <a:latin typeface="Arial" charset="0"/>
                <a:ea typeface="Arial"/>
                <a:cs typeface="Arial" charset="0"/>
                <a:sym typeface="Arial"/>
              </a:rPr>
              <a:t>הרוב לומדות </a:t>
            </a:r>
            <a:r>
              <a:rPr lang="he-IL" sz="1100" b="0" i="0" u="none" strike="noStrike" kern="1200" cap="none" dirty="0">
                <a:solidFill>
                  <a:schemeClr val="tx1"/>
                </a:solidFill>
                <a:effectLst/>
                <a:latin typeface="Arial" charset="0"/>
                <a:ea typeface="Arial"/>
                <a:cs typeface="Arial" charset="0"/>
                <a:sym typeface="Arial"/>
              </a:rPr>
              <a:t>חינוך</a:t>
            </a:r>
            <a:endParaRPr lang="en-US" sz="1100" b="0" i="0" u="none" strike="noStrike" kern="1200" cap="none" dirty="0">
              <a:solidFill>
                <a:schemeClr val="tx1"/>
              </a:solidFill>
              <a:effectLst/>
              <a:latin typeface="Arial" charset="0"/>
              <a:ea typeface="Arial"/>
              <a:cs typeface="Arial" charset="0"/>
              <a:sym typeface="Arial"/>
            </a:endParaRPr>
          </a:p>
          <a:p>
            <a:pPr algn="r" rtl="1"/>
            <a:r>
              <a:rPr lang="he-IL" sz="1100" b="0" i="0" u="none" strike="noStrike" kern="1200" cap="none" dirty="0">
                <a:solidFill>
                  <a:schemeClr val="tx1"/>
                </a:solidFill>
                <a:effectLst/>
                <a:latin typeface="Arial" charset="0"/>
                <a:ea typeface="Arial"/>
                <a:cs typeface="Arial" charset="0"/>
                <a:sym typeface="Arial"/>
              </a:rPr>
              <a:t>חרדים-</a:t>
            </a:r>
            <a:r>
              <a:rPr lang="he-IL" sz="1100" b="0" i="0" u="none" strike="noStrike" kern="1200" cap="none" baseline="0" dirty="0">
                <a:solidFill>
                  <a:schemeClr val="tx1"/>
                </a:solidFill>
                <a:effectLst/>
                <a:latin typeface="Arial" charset="0"/>
                <a:ea typeface="Arial"/>
                <a:cs typeface="Arial" charset="0"/>
                <a:sym typeface="Arial"/>
              </a:rPr>
              <a:t> בוגרי בתי ספר בפיקוח חרדי</a:t>
            </a:r>
            <a:endParaRPr lang="he-IL" sz="1100" b="0" i="0" u="none" strike="noStrike" kern="1200" cap="none" dirty="0">
              <a:solidFill>
                <a:schemeClr val="tx1"/>
              </a:solidFill>
              <a:effectLst/>
              <a:latin typeface="Arial" charset="0"/>
              <a:ea typeface="Arial"/>
              <a:cs typeface="Arial" charset="0"/>
              <a:sym typeface="Arial"/>
            </a:endParaRPr>
          </a:p>
          <a:p>
            <a:pPr algn="r" rtl="1"/>
            <a:endParaRPr lang="he-IL" sz="1100" b="0" i="0" u="none" strike="noStrike" kern="1200" cap="none" dirty="0">
              <a:solidFill>
                <a:schemeClr val="tx1"/>
              </a:solidFill>
              <a:effectLst/>
              <a:latin typeface="Arial" charset="0"/>
              <a:ea typeface="Arial"/>
              <a:cs typeface="Arial" charset="0"/>
              <a:sym typeface="Arial"/>
            </a:endParaRPr>
          </a:p>
        </p:txBody>
      </p:sp>
    </p:spTree>
    <p:extLst>
      <p:ext uri="{BB962C8B-B14F-4D97-AF65-F5344CB8AC3E}">
        <p14:creationId xmlns:p14="http://schemas.microsoft.com/office/powerpoint/2010/main" val="9374203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9"/>
        <p:cNvGrpSpPr/>
        <p:nvPr/>
      </p:nvGrpSpPr>
      <p:grpSpPr>
        <a:xfrm>
          <a:off x="0" y="0"/>
          <a:ext cx="0" cy="0"/>
          <a:chOff x="0" y="0"/>
          <a:chExt cx="0" cy="0"/>
        </a:xfrm>
      </p:grpSpPr>
      <p:sp>
        <p:nvSpPr>
          <p:cNvPr id="690" name="Google Shape;690;g1224c8d5b8b_0_2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1" name="Google Shape;691;g1224c8d5b8b_0_2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endParaRPr dirty="0"/>
          </a:p>
        </p:txBody>
      </p:sp>
    </p:spTree>
    <p:extLst>
      <p:ext uri="{BB962C8B-B14F-4D97-AF65-F5344CB8AC3E}">
        <p14:creationId xmlns:p14="http://schemas.microsoft.com/office/powerpoint/2010/main" val="11158775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2"/>
        <p:cNvGrpSpPr/>
        <p:nvPr/>
      </p:nvGrpSpPr>
      <p:grpSpPr>
        <a:xfrm>
          <a:off x="0" y="0"/>
          <a:ext cx="0" cy="0"/>
          <a:chOff x="0" y="0"/>
          <a:chExt cx="0" cy="0"/>
        </a:xfrm>
      </p:grpSpPr>
      <p:sp>
        <p:nvSpPr>
          <p:cNvPr id="1983" name="Google Shape;1983;g1224c8d5b8b_1_4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4" name="Google Shape;1984;g1224c8d5b8b_1_4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306621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9"/>
        <p:cNvGrpSpPr/>
        <p:nvPr/>
      </p:nvGrpSpPr>
      <p:grpSpPr>
        <a:xfrm>
          <a:off x="0" y="0"/>
          <a:ext cx="0" cy="0"/>
          <a:chOff x="0" y="0"/>
          <a:chExt cx="0" cy="0"/>
        </a:xfrm>
      </p:grpSpPr>
      <p:sp>
        <p:nvSpPr>
          <p:cNvPr id="690" name="Google Shape;690;g1224c8d5b8b_0_2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1" name="Google Shape;691;g1224c8d5b8b_0_2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r" defTabSz="914400" rtl="1" eaLnBrk="1" fontAlgn="auto" latinLnBrk="0" hangingPunct="1">
              <a:lnSpc>
                <a:spcPct val="100000"/>
              </a:lnSpc>
              <a:spcBef>
                <a:spcPts val="0"/>
              </a:spcBef>
              <a:spcAft>
                <a:spcPts val="0"/>
              </a:spcAft>
              <a:buClr>
                <a:srgbClr val="000000"/>
              </a:buClr>
              <a:buSzPts val="1100"/>
              <a:buFont typeface="Arial"/>
              <a:buNone/>
              <a:tabLst/>
              <a:defRPr/>
            </a:pPr>
            <a:endParaRPr dirty="0"/>
          </a:p>
        </p:txBody>
      </p:sp>
    </p:spTree>
    <p:extLst>
      <p:ext uri="{BB962C8B-B14F-4D97-AF65-F5344CB8AC3E}">
        <p14:creationId xmlns:p14="http://schemas.microsoft.com/office/powerpoint/2010/main" val="26194756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1223dfd069d_0_5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 name="Google Shape;318;g1223dfd069d_0_5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714374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g1224c8d5b8b_0_1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3" name="Google Shape;423;g1224c8d5b8b_0_1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he-IL" dirty="0">
                <a:latin typeface="RUBIK" pitchFamily="2" charset="-79"/>
                <a:cs typeface="RUBIK" pitchFamily="2" charset="-79"/>
              </a:rPr>
              <a:t>לפי מתווה הביקושים להציע הכשרות מקצועיות שיענו על צורך זה</a:t>
            </a:r>
          </a:p>
          <a:p>
            <a:pPr marL="0" lvl="0" indent="0" algn="r" rtl="1">
              <a:spcBef>
                <a:spcPts val="0"/>
              </a:spcBef>
              <a:spcAft>
                <a:spcPts val="0"/>
              </a:spcAft>
              <a:buNone/>
            </a:pPr>
            <a:r>
              <a:rPr lang="he-IL" dirty="0">
                <a:latin typeface="RUBIK" pitchFamily="2" charset="-79"/>
                <a:cs typeface="RUBIK" pitchFamily="2" charset="-79"/>
              </a:rPr>
              <a:t>לכל מדינה מערכת ביקושים שונה ולכן צריכים מערכת הכשרות מתאימה לפי הביקושים .</a:t>
            </a:r>
          </a:p>
          <a:p>
            <a:pPr marL="0" lvl="0" indent="0" algn="r" rtl="1">
              <a:spcBef>
                <a:spcPts val="0"/>
              </a:spcBef>
              <a:spcAft>
                <a:spcPts val="0"/>
              </a:spcAft>
              <a:buNone/>
            </a:pPr>
            <a:r>
              <a:rPr lang="he-IL" dirty="0">
                <a:latin typeface="RUBIK" pitchFamily="2" charset="-79"/>
                <a:cs typeface="RUBIK" pitchFamily="2" charset="-79"/>
              </a:rPr>
              <a:t>אחרי שעושים מיפוי</a:t>
            </a:r>
            <a:r>
              <a:rPr lang="he-IL" baseline="0" dirty="0">
                <a:latin typeface="RUBIK" pitchFamily="2" charset="-79"/>
                <a:cs typeface="RUBIK" pitchFamily="2" charset="-79"/>
              </a:rPr>
              <a:t> של הביקושים במשלחי היד, שמתבסס על מספר אנשים שפרשו מהתחום, ומספר אנשים שעברו לתחומים אחרים- התפתחויות במשק וכדומה- יש לוודא שמערכת ההכשרות המקצועיות נותנת מענה לתחומים שיש וצפוי להיות להם ביקוש בשנים הקרובות.</a:t>
            </a:r>
            <a:endParaRPr lang="he-IL" dirty="0">
              <a:latin typeface="RUBIK" pitchFamily="2" charset="-79"/>
              <a:cs typeface="RUBIK" pitchFamily="2" charset="-79"/>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331463738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5"/>
        <p:cNvGrpSpPr/>
        <p:nvPr/>
      </p:nvGrpSpPr>
      <p:grpSpPr>
        <a:xfrm>
          <a:off x="0" y="0"/>
          <a:ext cx="0" cy="0"/>
          <a:chOff x="0" y="0"/>
          <a:chExt cx="0" cy="0"/>
        </a:xfrm>
      </p:grpSpPr>
      <p:sp>
        <p:nvSpPr>
          <p:cNvPr id="1236" name="Google Shape;1236;g1224c8d5b8b_1_1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7" name="Google Shape;1237;g1224c8d5b8b_1_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he-IL" dirty="0"/>
              <a:t>הכשרה מקצועית של שנתיים, מקביל לשנה</a:t>
            </a:r>
            <a:r>
              <a:rPr lang="he-IL" baseline="0" dirty="0"/>
              <a:t> ראשונה של תואר ראשון (רמה 4) או שנה שניה של תואר ראשון (רמה 5)</a:t>
            </a:r>
          </a:p>
          <a:p>
            <a:pPr marL="0" lvl="0" indent="0" algn="r" rtl="1">
              <a:spcBef>
                <a:spcPts val="0"/>
              </a:spcBef>
              <a:spcAft>
                <a:spcPts val="0"/>
              </a:spcAft>
              <a:buNone/>
            </a:pPr>
            <a:endParaRPr lang="he-IL" baseline="0" dirty="0"/>
          </a:p>
          <a:p>
            <a:pPr marL="0" lvl="0" indent="0" algn="r" rtl="1">
              <a:spcBef>
                <a:spcPts val="0"/>
              </a:spcBef>
              <a:spcAft>
                <a:spcPts val="0"/>
              </a:spcAft>
              <a:buNone/>
            </a:pPr>
            <a:r>
              <a:rPr lang="he-IL" dirty="0">
                <a:latin typeface="RUBIK" pitchFamily="2" charset="-79"/>
                <a:cs typeface="RUBIK" pitchFamily="2" charset="-79"/>
              </a:rPr>
              <a:t>איזה משלחי יד דורשים אקדמיה בישראל ולא דורשים תואר בעולם. האם אפשר להסיר גם בישראל את הדרישה לתואר אקדמי?</a:t>
            </a:r>
          </a:p>
          <a:p>
            <a:pPr marL="0" lvl="0" indent="0" algn="r" rtl="1">
              <a:spcBef>
                <a:spcPts val="0"/>
              </a:spcBef>
              <a:spcAft>
                <a:spcPts val="0"/>
              </a:spcAft>
              <a:buNone/>
            </a:pPr>
            <a:endParaRPr lang="he-IL" dirty="0">
              <a:latin typeface="RUBIK" pitchFamily="2" charset="-79"/>
              <a:cs typeface="RUBIK" pitchFamily="2" charset="-79"/>
            </a:endParaRPr>
          </a:p>
          <a:p>
            <a:pPr marL="0" lvl="0" indent="0" algn="r" rtl="1">
              <a:spcBef>
                <a:spcPts val="0"/>
              </a:spcBef>
              <a:spcAft>
                <a:spcPts val="0"/>
              </a:spcAft>
              <a:buNone/>
            </a:pPr>
            <a:r>
              <a:rPr lang="he-IL" b="1" dirty="0">
                <a:latin typeface="RUBIK" pitchFamily="2" charset="-79"/>
                <a:cs typeface="RUBIK" pitchFamily="2" charset="-79"/>
              </a:rPr>
              <a:t>אוסטריה: דוגמאות</a:t>
            </a:r>
          </a:p>
          <a:p>
            <a:pPr marL="0" lvl="0" indent="0" algn="r" rtl="1">
              <a:spcBef>
                <a:spcPts val="0"/>
              </a:spcBef>
              <a:spcAft>
                <a:spcPts val="0"/>
              </a:spcAft>
              <a:buNone/>
            </a:pPr>
            <a:r>
              <a:rPr lang="he-IL" dirty="0"/>
              <a:t>בחינת בגרות ותעודה בבית הספר הגבוה (</a:t>
            </a:r>
            <a:r>
              <a:rPr lang="en-US" dirty="0"/>
              <a:t>HTL</a:t>
            </a:r>
            <a:r>
              <a:rPr lang="he-IL" dirty="0"/>
              <a:t>) להנדסת מכונות (כולל התמקדות בהכשרה)</a:t>
            </a:r>
          </a:p>
          <a:p>
            <a:pPr marL="0" lvl="0" indent="0" algn="r" rtl="1">
              <a:spcBef>
                <a:spcPts val="0"/>
              </a:spcBef>
              <a:spcAft>
                <a:spcPts val="0"/>
              </a:spcAft>
              <a:buNone/>
            </a:pPr>
            <a:r>
              <a:rPr lang="he-IL" dirty="0"/>
              <a:t>בחינת בגרות ותעודה בבית הספר הגבוה (</a:t>
            </a:r>
            <a:r>
              <a:rPr lang="en-US" dirty="0"/>
              <a:t>HTL</a:t>
            </a:r>
            <a:r>
              <a:rPr lang="he-IL" dirty="0"/>
              <a:t>) למדעי המחשב</a:t>
            </a:r>
          </a:p>
          <a:p>
            <a:pPr marL="0" lvl="0" indent="0" algn="r" rtl="1">
              <a:spcBef>
                <a:spcPts val="0"/>
              </a:spcBef>
              <a:spcAft>
                <a:spcPts val="0"/>
              </a:spcAft>
              <a:buNone/>
            </a:pPr>
            <a:r>
              <a:rPr lang="he-IL" dirty="0"/>
              <a:t>בחינת תעודת יציאה ודיפלומה במכון להשכלה גבוהה (</a:t>
            </a:r>
            <a:r>
              <a:rPr lang="en-US" dirty="0"/>
              <a:t>HTL</a:t>
            </a:r>
            <a:r>
              <a:rPr lang="he-IL" dirty="0"/>
              <a:t>) להנדסת מבנים בדגש על הכשרה (הנדסת מבנים, הנדסה אזרחית, תעשיית הבנייה, בניית עצים, טכנולוגיה סביבתית)</a:t>
            </a:r>
          </a:p>
          <a:p>
            <a:pPr marL="0" lvl="0" indent="0" algn="r" rtl="1">
              <a:spcBef>
                <a:spcPts val="0"/>
              </a:spcBef>
              <a:spcAft>
                <a:spcPts val="0"/>
              </a:spcAft>
              <a:buNone/>
            </a:pPr>
            <a:r>
              <a:rPr lang="he-IL" dirty="0"/>
              <a:t>בחינת בגרות ותעודה בבית הספר הגבוה לאופנה</a:t>
            </a:r>
          </a:p>
          <a:p>
            <a:pPr marL="0" lvl="0" indent="0" algn="r" rtl="1">
              <a:spcBef>
                <a:spcPts val="0"/>
              </a:spcBef>
              <a:spcAft>
                <a:spcPts val="0"/>
              </a:spcAft>
              <a:buNone/>
            </a:pPr>
            <a:r>
              <a:rPr lang="he-IL" dirty="0"/>
              <a:t>בחינת בגרות ותעודה במכון להשכלה גבוהה לתיירות</a:t>
            </a:r>
          </a:p>
          <a:p>
            <a:pPr marL="0" lvl="0" indent="0" algn="r" rtl="1">
              <a:spcBef>
                <a:spcPts val="0"/>
              </a:spcBef>
              <a:spcAft>
                <a:spcPts val="0"/>
              </a:spcAft>
              <a:buNone/>
            </a:pPr>
            <a:r>
              <a:rPr lang="he-IL" dirty="0"/>
              <a:t>בחינות בגרות ותעודה בבית הספר הגבוה למקצועות כלכלה</a:t>
            </a:r>
          </a:p>
          <a:p>
            <a:pPr marL="0" lvl="0" indent="0" algn="r" rtl="1">
              <a:spcBef>
                <a:spcPts val="0"/>
              </a:spcBef>
              <a:spcAft>
                <a:spcPts val="0"/>
              </a:spcAft>
              <a:buNone/>
            </a:pPr>
            <a:r>
              <a:rPr lang="he-IL" dirty="0"/>
              <a:t>בחינת סיום בית ספר ובחינת תעודה בבית הספר הגבוה לחקלאות</a:t>
            </a:r>
          </a:p>
          <a:p>
            <a:pPr marL="0" lvl="0" indent="0" algn="r" rtl="1">
              <a:spcBef>
                <a:spcPts val="0"/>
              </a:spcBef>
              <a:spcAft>
                <a:spcPts val="0"/>
              </a:spcAft>
              <a:buNone/>
            </a:pPr>
            <a:r>
              <a:rPr lang="he-IL" dirty="0"/>
              <a:t>בחינת השכלה גבוהה ודיפלומה בבית הספר הגבוה לחקלאות ותזונה</a:t>
            </a:r>
          </a:p>
          <a:p>
            <a:pPr marL="0" lvl="0" indent="0" algn="r" rtl="1">
              <a:spcBef>
                <a:spcPts val="0"/>
              </a:spcBef>
              <a:spcAft>
                <a:spcPts val="0"/>
              </a:spcAft>
              <a:buNone/>
            </a:pPr>
            <a:r>
              <a:rPr lang="he-IL" dirty="0"/>
              <a:t>בחינת בגרות ותעודה במוסד החינוכי לחינוך יסודי</a:t>
            </a:r>
          </a:p>
          <a:p>
            <a:pPr marL="0" lvl="0" indent="0" algn="r" rtl="1">
              <a:spcBef>
                <a:spcPts val="0"/>
              </a:spcBef>
              <a:spcAft>
                <a:spcPts val="0"/>
              </a:spcAft>
              <a:buNone/>
            </a:pPr>
            <a:r>
              <a:rPr lang="he-IL" dirty="0"/>
              <a:t>בחינת בגרות ותעודה באקדמיה למסחר</a:t>
            </a:r>
          </a:p>
          <a:p>
            <a:pPr marL="0" lvl="0" indent="0" algn="r" rtl="1">
              <a:spcBef>
                <a:spcPts val="0"/>
              </a:spcBef>
              <a:spcAft>
                <a:spcPts val="0"/>
              </a:spcAft>
              <a:buNone/>
            </a:pPr>
            <a:r>
              <a:rPr lang="he-IL" dirty="0"/>
              <a:t>בחינת בגרות ודיפלומה באקדמיה המסחרית מוקד הכשרה פרקטיקה עסקית ומיסים/</a:t>
            </a:r>
            <a:r>
              <a:rPr lang="he-IL" baseline="0" dirty="0"/>
              <a:t> י</a:t>
            </a:r>
            <a:r>
              <a:rPr lang="he-IL" dirty="0"/>
              <a:t>זמות וניהול/ פיננסים וניהול סיכונים/ טכנולוגיית מידע ותקשורת - </a:t>
            </a:r>
            <a:r>
              <a:rPr lang="en-US" dirty="0"/>
              <a:t>e-business</a:t>
            </a:r>
            <a:r>
              <a:rPr lang="he-IL" dirty="0"/>
              <a:t>/ עסקים בינלאומיים/ ניהול תקשורת ושיווק/</a:t>
            </a:r>
            <a:r>
              <a:rPr lang="he-IL" baseline="0" dirty="0"/>
              <a:t> </a:t>
            </a:r>
            <a:r>
              <a:rPr lang="he-IL" dirty="0"/>
              <a:t>ניהול לוגיסטי/</a:t>
            </a:r>
            <a:r>
              <a:rPr lang="he-IL" baseline="0" dirty="0"/>
              <a:t> </a:t>
            </a:r>
            <a:r>
              <a:rPr lang="he-IL" dirty="0"/>
              <a:t>בקרה וחשבונאות</a:t>
            </a:r>
          </a:p>
          <a:p>
            <a:pPr marL="0" lvl="0" indent="0" algn="r" rtl="1">
              <a:spcBef>
                <a:spcPts val="0"/>
              </a:spcBef>
              <a:spcAft>
                <a:spcPts val="0"/>
              </a:spcAft>
              <a:buNone/>
            </a:pPr>
            <a:endParaRPr lang="he-IL" dirty="0"/>
          </a:p>
          <a:p>
            <a:pPr marL="0" lvl="0" indent="0" algn="r" rtl="1">
              <a:spcBef>
                <a:spcPts val="0"/>
              </a:spcBef>
              <a:spcAft>
                <a:spcPts val="0"/>
              </a:spcAft>
              <a:buNone/>
            </a:pPr>
            <a:r>
              <a:rPr lang="he-IL" dirty="0"/>
              <a:t>דנמרק: דוגמאות</a:t>
            </a:r>
          </a:p>
          <a:p>
            <a:pPr marL="0" lvl="0" indent="0" algn="r" rtl="1">
              <a:spcBef>
                <a:spcPts val="0"/>
              </a:spcBef>
              <a:spcAft>
                <a:spcPts val="0"/>
              </a:spcAft>
              <a:buNone/>
            </a:pPr>
            <a:r>
              <a:rPr lang="he-IL" dirty="0"/>
              <a:t>סייעת לרופא שיניים</a:t>
            </a:r>
          </a:p>
          <a:p>
            <a:pPr marL="0" lvl="0" indent="0" algn="r" rtl="1">
              <a:spcBef>
                <a:spcPts val="0"/>
              </a:spcBef>
              <a:spcAft>
                <a:spcPts val="0"/>
              </a:spcAft>
              <a:buNone/>
            </a:pPr>
            <a:r>
              <a:rPr lang="he-IL" dirty="0"/>
              <a:t>סייעת פדגוגית </a:t>
            </a:r>
            <a:endParaRPr dirty="0"/>
          </a:p>
        </p:txBody>
      </p:sp>
    </p:spTree>
    <p:extLst>
      <p:ext uri="{BB962C8B-B14F-4D97-AF65-F5344CB8AC3E}">
        <p14:creationId xmlns:p14="http://schemas.microsoft.com/office/powerpoint/2010/main" val="926875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2"/>
        <p:cNvGrpSpPr/>
        <p:nvPr/>
      </p:nvGrpSpPr>
      <p:grpSpPr>
        <a:xfrm>
          <a:off x="0" y="0"/>
          <a:ext cx="0" cy="0"/>
          <a:chOff x="0" y="0"/>
          <a:chExt cx="0" cy="0"/>
        </a:xfrm>
      </p:grpSpPr>
      <p:sp>
        <p:nvSpPr>
          <p:cNvPr id="1983" name="Google Shape;1983;g1224c8d5b8b_1_4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4" name="Google Shape;1984;g1224c8d5b8b_1_4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351459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a:xfrm>
            <a:off x="381000" y="685800"/>
            <a:ext cx="6096000" cy="3429000"/>
          </a:xfrm>
        </p:spPr>
      </p:sp>
      <p:sp>
        <p:nvSpPr>
          <p:cNvPr id="3" name="מציין מיקום של הערות 2"/>
          <p:cNvSpPr>
            <a:spLocks noGrp="1"/>
          </p:cNvSpPr>
          <p:nvPr>
            <p:ph type="body" idx="1"/>
          </p:nvPr>
        </p:nvSpPr>
        <p:spPr/>
        <p:txBody>
          <a:bodyPr/>
          <a:lstStyle/>
          <a:p>
            <a:pPr algn="r" rtl="1"/>
            <a:r>
              <a:rPr lang="he-IL" dirty="0"/>
              <a:t>אולי אפשר למצוא ציטוטים מוצלחים יותר מהראיונות?</a:t>
            </a:r>
            <a:endParaRPr lang="" dirty="0"/>
          </a:p>
        </p:txBody>
      </p:sp>
    </p:spTree>
    <p:extLst>
      <p:ext uri="{BB962C8B-B14F-4D97-AF65-F5344CB8AC3E}">
        <p14:creationId xmlns:p14="http://schemas.microsoft.com/office/powerpoint/2010/main" val="16373459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1223dfd069d_0_5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 name="Google Shape;318;g1223dfd069d_0_5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026385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1223dfd069d_0_5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 name="Google Shape;318;g1223dfd069d_0_5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he-IL" dirty="0"/>
              <a:t>מהי תעסוקה איכותית?</a:t>
            </a:r>
          </a:p>
          <a:p>
            <a:pPr marL="0" lvl="0" indent="0" algn="r" rtl="1">
              <a:spcBef>
                <a:spcPts val="0"/>
              </a:spcBef>
              <a:spcAft>
                <a:spcPts val="0"/>
              </a:spcAft>
              <a:buNone/>
            </a:pPr>
            <a:r>
              <a:rPr lang="he-IL" dirty="0"/>
              <a:t>ש אוסף די גדול של מדדים שמשתמשים בהם בכל מיני גופים בארץ ובעולם. אנחנו ממשיכים עם ההגדרה של דוח תעסוקה 2030 ומתייחסים לעלייה של 3.3% בשנה בשכר החודשי הנומינלי של נשים בגילי 25-39.</a:t>
            </a:r>
          </a:p>
          <a:p>
            <a:pPr marL="0" lvl="0" indent="0" algn="r" rtl="1">
              <a:spcBef>
                <a:spcPts val="0"/>
              </a:spcBef>
              <a:spcAft>
                <a:spcPts val="0"/>
              </a:spcAft>
              <a:buNone/>
            </a:pPr>
            <a:r>
              <a:rPr lang="he-IL" dirty="0"/>
              <a:t>זה יעד</a:t>
            </a:r>
            <a:r>
              <a:rPr lang="he-IL" baseline="0" dirty="0"/>
              <a:t> מדיד ו</a:t>
            </a:r>
            <a:r>
              <a:rPr lang="he-IL" dirty="0"/>
              <a:t>פרקטי לעבודה.</a:t>
            </a:r>
          </a:p>
          <a:p>
            <a:pPr marL="0" lvl="0" indent="0" algn="r" rtl="1">
              <a:spcBef>
                <a:spcPts val="0"/>
              </a:spcBef>
              <a:spcAft>
                <a:spcPts val="0"/>
              </a:spcAft>
              <a:buNone/>
            </a:pPr>
            <a:r>
              <a:rPr lang="he-IL" dirty="0"/>
              <a:t>מה שעומד מאחורי החישוב שלהם הוא רצון לצמצם מלמטה פערי שכר בין קבוצות.</a:t>
            </a:r>
          </a:p>
          <a:p>
            <a:pPr marL="0" lvl="0" indent="0" algn="r" rtl="1">
              <a:spcBef>
                <a:spcPts val="0"/>
              </a:spcBef>
              <a:spcAft>
                <a:spcPts val="0"/>
              </a:spcAft>
              <a:buNone/>
            </a:pPr>
            <a:r>
              <a:rPr lang="he-IL" dirty="0"/>
              <a:t>וועדת 2030 המליצה </a:t>
            </a:r>
            <a:r>
              <a:rPr lang="he-IL" sz="1100" b="0" i="0" u="none" strike="noStrike" cap="none" baseline="0" dirty="0">
                <a:solidFill>
                  <a:srgbClr val="000000"/>
                </a:solidFill>
                <a:latin typeface="Arial"/>
                <a:ea typeface="Arial"/>
                <a:cs typeface="Arial"/>
                <a:sym typeface="Arial"/>
              </a:rPr>
              <a:t>לקבוע יעד של עלייה בשיעור 3.3% לשנה בשכר החודשי הנומינלי,</a:t>
            </a:r>
          </a:p>
          <a:p>
            <a:pPr algn="r" rtl="1"/>
            <a:r>
              <a:rPr lang="he-IL" sz="1100" b="0" i="0" u="none" strike="noStrike" cap="none" baseline="0" dirty="0">
                <a:solidFill>
                  <a:srgbClr val="000000"/>
                </a:solidFill>
                <a:latin typeface="Arial"/>
                <a:ea typeface="Arial"/>
                <a:cs typeface="Arial"/>
                <a:sym typeface="Arial"/>
              </a:rPr>
              <a:t>שיעור גבוה מהממוצע ארוך הטווח של העלייה בשכר של נשים יהודיות לא חרדיות ( 2.5% ב- 2002-2016 )</a:t>
            </a:r>
          </a:p>
          <a:p>
            <a:pPr algn="r" rtl="1"/>
            <a:r>
              <a:rPr lang="he-IL" sz="1100" b="0" i="0" u="none" strike="noStrike" cap="none" baseline="0" dirty="0">
                <a:solidFill>
                  <a:srgbClr val="000000"/>
                </a:solidFill>
                <a:latin typeface="Arial"/>
                <a:ea typeface="Arial"/>
                <a:cs typeface="Arial"/>
                <a:sym typeface="Arial"/>
              </a:rPr>
              <a:t>וכן גבוה מהממוצע ארוך הטווח של נשים חרדיות ( 2.8% באותן שנים)</a:t>
            </a:r>
            <a:endParaRPr dirty="0"/>
          </a:p>
        </p:txBody>
      </p:sp>
    </p:spTree>
    <p:extLst>
      <p:ext uri="{BB962C8B-B14F-4D97-AF65-F5344CB8AC3E}">
        <p14:creationId xmlns:p14="http://schemas.microsoft.com/office/powerpoint/2010/main" val="165258918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a:xfrm>
            <a:off x="381000" y="685800"/>
            <a:ext cx="6096000" cy="3429000"/>
          </a:xfrm>
        </p:spPr>
      </p:sp>
      <p:sp>
        <p:nvSpPr>
          <p:cNvPr id="3" name="מציין מיקום של הערות 2"/>
          <p:cNvSpPr>
            <a:spLocks noGrp="1"/>
          </p:cNvSpPr>
          <p:nvPr>
            <p:ph type="body" idx="1"/>
          </p:nvPr>
        </p:nvSpPr>
        <p:spPr/>
        <p:txBody>
          <a:bodyPr/>
          <a:lstStyle/>
          <a:p>
            <a:pPr algn="r" rtl="1"/>
            <a:r>
              <a:rPr lang="he-IL" dirty="0"/>
              <a:t>מעבר של משפחות חרדיות צעירות רבות לאזורי מגורים בפריפריה בשל יוקר המחיה, היכן שיש הרבה פחות ביקוש לעובדים ופחות משרות איכותיות. </a:t>
            </a:r>
          </a:p>
        </p:txBody>
      </p:sp>
      <p:sp>
        <p:nvSpPr>
          <p:cNvPr id="4" name="מציין מיקום של מספר שקופית 3"/>
          <p:cNvSpPr>
            <a:spLocks noGrp="1"/>
          </p:cNvSpPr>
          <p:nvPr>
            <p:ph type="sldNum" sz="quarter" idx="5"/>
          </p:nvPr>
        </p:nvSpPr>
        <p:spPr>
          <a:xfrm>
            <a:off x="1588" y="8685213"/>
            <a:ext cx="2971800" cy="458787"/>
          </a:xfrm>
          <a:prstGeom prst="rect">
            <a:avLst/>
          </a:prstGeom>
        </p:spPr>
        <p:txBody>
          <a:bodyPr/>
          <a:lstStyle/>
          <a:p>
            <a:fld id="{F7F9F74F-265E-44BE-B59E-9626D9943305}" type="slidenum">
              <a:rPr lang="he-IL" smtClean="0"/>
              <a:t>36</a:t>
            </a:fld>
            <a:endParaRPr lang="he-IL"/>
          </a:p>
        </p:txBody>
      </p:sp>
    </p:spTree>
    <p:extLst>
      <p:ext uri="{BB962C8B-B14F-4D97-AF65-F5344CB8AC3E}">
        <p14:creationId xmlns:p14="http://schemas.microsoft.com/office/powerpoint/2010/main" val="14041567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1223dfd069d_0_5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 name="Google Shape;318;g1223dfd069d_0_5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849277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1224c8d5b8b_0_1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 name="Google Shape;278;g1224c8d5b8b_0_1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lgn="r" defTabSz="917274" rtl="1">
              <a:defRPr/>
            </a:pPr>
            <a:r>
              <a:rPr lang="he-IL" dirty="0"/>
              <a:t>שיעורי תעסוקה של נשים חרדיות עלו בהרבה בעשור האחרון על היעדים שהוצבו לשנת</a:t>
            </a:r>
            <a:r>
              <a:rPr lang="he-IL" baseline="0" dirty="0"/>
              <a:t> 2020. ולכן בדוח תעסוקה של 2030 הוצבו לא רק יעדים לשיעורי תעסוקה (81%)</a:t>
            </a:r>
            <a:r>
              <a:rPr lang="en-US" baseline="0" dirty="0"/>
              <a:t> </a:t>
            </a:r>
            <a:r>
              <a:rPr lang="he-IL" baseline="0" dirty="0"/>
              <a:t>אלא גם לאיכות התעסוקה</a:t>
            </a:r>
          </a:p>
          <a:p>
            <a:pPr algn="r" rtl="1"/>
            <a:r>
              <a:rPr lang="he-IL" sz="1100" b="0" i="0" u="none" strike="noStrike" kern="1200" cap="none" dirty="0">
                <a:solidFill>
                  <a:schemeClr val="tx1"/>
                </a:solidFill>
                <a:effectLst/>
                <a:latin typeface="Arial" charset="0"/>
                <a:ea typeface="Arial"/>
                <a:cs typeface="Arial" charset="0"/>
                <a:sym typeface="Arial"/>
              </a:rPr>
              <a:t>מטרת המחקר היא להציג תכנית פעולה להשגת יעדי דוח ועדת תעסוקה 2030 בכל הקשור לנשים חרדיות. התכנית תכלול תחומים הדורשים התייחסות כדי ליישם את יעדי תעסוקה 2030 הן בנוגע לשיפור שיעורי התעסוקה בקרב נשים ובמיוחד בנוגע להגדלת הפריון ואיכות התעסוקה שלהן.</a:t>
            </a:r>
          </a:p>
          <a:p>
            <a:pPr algn="r" rtl="1"/>
            <a:endParaRPr lang="he-IL" sz="1100" b="0" i="0" u="none" strike="noStrike" kern="1200" cap="none" dirty="0">
              <a:solidFill>
                <a:schemeClr val="tx1"/>
              </a:solidFill>
              <a:effectLst/>
              <a:latin typeface="Arial" charset="0"/>
              <a:ea typeface="Arial"/>
              <a:cs typeface="Arial" charset="0"/>
              <a:sym typeface="Arial"/>
            </a:endParaRPr>
          </a:p>
          <a:p>
            <a:pPr algn="r" rtl="1"/>
            <a:r>
              <a:rPr lang="he-IL" sz="1100" b="0" i="0" u="none" strike="noStrike" kern="1200" cap="none" dirty="0">
                <a:solidFill>
                  <a:schemeClr val="tx1"/>
                </a:solidFill>
                <a:effectLst/>
                <a:latin typeface="Arial" charset="0"/>
                <a:ea typeface="Arial"/>
                <a:cs typeface="Arial" charset="0"/>
                <a:sym typeface="Arial"/>
              </a:rPr>
              <a:t>את יעד</a:t>
            </a:r>
            <a:r>
              <a:rPr lang="he-IL" sz="1100" b="0" i="0" u="none" strike="noStrike" kern="1200" cap="none" baseline="0" dirty="0">
                <a:solidFill>
                  <a:schemeClr val="tx1"/>
                </a:solidFill>
                <a:effectLst/>
                <a:latin typeface="Arial" charset="0"/>
                <a:ea typeface="Arial"/>
                <a:cs typeface="Arial" charset="0"/>
                <a:sym typeface="Arial"/>
              </a:rPr>
              <a:t> התעסוקה ל 2030 השגנו כבר במארס 2022, עכשיו האחוזים מעט ירדו, אבל בגדול היעד הושג. עכשיו צריך להשיג את היעד של איכות תעסוקה</a:t>
            </a:r>
            <a:endParaRPr lang="he-IL" sz="1100" b="0" i="0" u="none" strike="noStrike" kern="1200" cap="none" dirty="0">
              <a:solidFill>
                <a:schemeClr val="tx1"/>
              </a:solidFill>
              <a:effectLst/>
              <a:latin typeface="Arial" charset="0"/>
              <a:ea typeface="Arial"/>
              <a:cs typeface="Arial" charset="0"/>
              <a:sym typeface="Arial"/>
            </a:endParaRPr>
          </a:p>
          <a:p>
            <a:pPr marL="0" lvl="0" indent="0" algn="r" rtl="1">
              <a:spcBef>
                <a:spcPts val="0"/>
              </a:spcBef>
              <a:spcAft>
                <a:spcPts val="0"/>
              </a:spcAft>
              <a:buNone/>
            </a:pPr>
            <a:endParaRPr dirty="0"/>
          </a:p>
        </p:txBody>
      </p:sp>
    </p:spTree>
    <p:extLst>
      <p:ext uri="{BB962C8B-B14F-4D97-AF65-F5344CB8AC3E}">
        <p14:creationId xmlns:p14="http://schemas.microsoft.com/office/powerpoint/2010/main" val="139737849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a:xfrm>
            <a:off x="381000" y="685800"/>
            <a:ext cx="6096000" cy="3429000"/>
          </a:xfrm>
        </p:spPr>
      </p:sp>
      <p:sp>
        <p:nvSpPr>
          <p:cNvPr id="3" name="מציין מיקום של הערות 2"/>
          <p:cNvSpPr>
            <a:spLocks noGrp="1"/>
          </p:cNvSpPr>
          <p:nvPr>
            <p:ph type="body" idx="1"/>
          </p:nvPr>
        </p:nvSpPr>
        <p:spPr/>
        <p:txBody>
          <a:bodyPr/>
          <a:lstStyle/>
          <a:p>
            <a:pPr marL="457200" marR="0" indent="-298450" algn="r" defTabSz="914400" rtl="1" eaLnBrk="1" fontAlgn="auto" latinLnBrk="0" hangingPunct="1">
              <a:lnSpc>
                <a:spcPct val="100000"/>
              </a:lnSpc>
              <a:spcBef>
                <a:spcPts val="0"/>
              </a:spcBef>
              <a:spcAft>
                <a:spcPts val="0"/>
              </a:spcAft>
              <a:buClr>
                <a:srgbClr val="000000"/>
              </a:buClr>
              <a:buSzPts val="1100"/>
              <a:buFont typeface="Arial"/>
              <a:buChar char="●"/>
              <a:tabLst/>
              <a:defRPr/>
            </a:pPr>
            <a:r>
              <a:rPr lang="he-IL" sz="1100" b="0" i="0" u="none" strike="noStrike" kern="1200" cap="none" dirty="0">
                <a:solidFill>
                  <a:schemeClr val="tx1"/>
                </a:solidFill>
                <a:effectLst/>
                <a:latin typeface="Arial" charset="0"/>
                <a:ea typeface="Arial"/>
                <a:cs typeface="Arial" charset="0"/>
                <a:sym typeface="Arial"/>
              </a:rPr>
              <a:t>הקבוצה הסגולה – גילי 35-44 סוגרות</a:t>
            </a:r>
            <a:r>
              <a:rPr lang="he-IL" sz="1100" b="0" i="0" u="none" strike="noStrike" kern="1200" cap="none" baseline="0" dirty="0">
                <a:solidFill>
                  <a:schemeClr val="tx1"/>
                </a:solidFill>
                <a:effectLst/>
                <a:latin typeface="Arial" charset="0"/>
                <a:ea typeface="Arial"/>
                <a:cs typeface="Arial" charset="0"/>
                <a:sym typeface="Arial"/>
              </a:rPr>
              <a:t> את הפער.</a:t>
            </a:r>
          </a:p>
          <a:p>
            <a:pPr marL="457200" marR="0" indent="-298450" algn="r" defTabSz="914400" rtl="1" eaLnBrk="1" fontAlgn="auto" latinLnBrk="0" hangingPunct="1">
              <a:lnSpc>
                <a:spcPct val="100000"/>
              </a:lnSpc>
              <a:spcBef>
                <a:spcPts val="0"/>
              </a:spcBef>
              <a:spcAft>
                <a:spcPts val="0"/>
              </a:spcAft>
              <a:buClr>
                <a:srgbClr val="000000"/>
              </a:buClr>
              <a:buSzPts val="1100"/>
              <a:buFont typeface="Arial"/>
              <a:buChar char="●"/>
              <a:tabLst/>
              <a:defRPr/>
            </a:pPr>
            <a:r>
              <a:rPr lang="he-IL" sz="1100" b="0" i="0" u="none" strike="noStrike" kern="1200" cap="none" baseline="0" dirty="0">
                <a:solidFill>
                  <a:schemeClr val="tx1"/>
                </a:solidFill>
                <a:effectLst/>
                <a:latin typeface="Arial" charset="0"/>
                <a:ea typeface="Arial"/>
                <a:cs typeface="Arial" charset="0"/>
                <a:sym typeface="Arial"/>
              </a:rPr>
              <a:t>זה הסיפור, שיעורי התעסוקה עולים קודם כל אצל הצעירים</a:t>
            </a:r>
            <a:endParaRPr lang="he-IL" sz="1100" b="0" i="0" u="none" strike="noStrike" kern="1200" cap="none" dirty="0">
              <a:solidFill>
                <a:schemeClr val="tx1"/>
              </a:solidFill>
              <a:effectLst/>
              <a:latin typeface="Arial" charset="0"/>
              <a:ea typeface="Arial"/>
              <a:cs typeface="Arial" charset="0"/>
              <a:sym typeface="Arial"/>
            </a:endParaRPr>
          </a:p>
          <a:p>
            <a:pPr algn="r" rtl="1"/>
            <a:endParaRPr lang="" dirty="0"/>
          </a:p>
        </p:txBody>
      </p:sp>
    </p:spTree>
    <p:extLst>
      <p:ext uri="{BB962C8B-B14F-4D97-AF65-F5344CB8AC3E}">
        <p14:creationId xmlns:p14="http://schemas.microsoft.com/office/powerpoint/2010/main" val="219313529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a:xfrm>
            <a:off x="381000" y="685800"/>
            <a:ext cx="6096000" cy="3429000"/>
          </a:xfrm>
        </p:spPr>
      </p:sp>
      <p:sp>
        <p:nvSpPr>
          <p:cNvPr id="3" name="מציין מיקום של הערות 2"/>
          <p:cNvSpPr>
            <a:spLocks noGrp="1"/>
          </p:cNvSpPr>
          <p:nvPr>
            <p:ph type="body" idx="1"/>
          </p:nvPr>
        </p:nvSpPr>
        <p:spPr/>
        <p:txBody>
          <a:bodyPr/>
          <a:lstStyle/>
          <a:p>
            <a:pPr algn="r" rtl="1"/>
            <a:r>
              <a:rPr lang="he-IL" sz="1100" b="1" i="0" u="none" strike="noStrike" kern="1200" cap="none" dirty="0">
                <a:solidFill>
                  <a:schemeClr val="tx1"/>
                </a:solidFill>
                <a:effectLst/>
                <a:latin typeface="Arial" charset="0"/>
                <a:ea typeface="Arial"/>
                <a:cs typeface="Arial" charset="0"/>
                <a:sym typeface="Arial"/>
              </a:rPr>
              <a:t>שכר עבודה ברוטו</a:t>
            </a:r>
            <a:endParaRPr lang="he-IL" sz="1100" b="0" i="0" u="none" strike="noStrike" kern="1200" cap="none" dirty="0">
              <a:solidFill>
                <a:schemeClr val="tx1"/>
              </a:solidFill>
              <a:effectLst/>
              <a:latin typeface="Arial" charset="0"/>
              <a:ea typeface="Arial"/>
              <a:cs typeface="Arial" charset="0"/>
              <a:sym typeface="Arial"/>
            </a:endParaRPr>
          </a:p>
          <a:p>
            <a:pPr marL="158750" indent="0" algn="r" rtl="1">
              <a:buNone/>
            </a:pPr>
            <a:endParaRPr lang="he-IL" sz="1100" b="0" i="0" u="none" strike="noStrike" kern="1200" cap="none" dirty="0">
              <a:solidFill>
                <a:schemeClr val="tx1"/>
              </a:solidFill>
              <a:effectLst/>
              <a:latin typeface="Arial" charset="0"/>
              <a:ea typeface="Arial"/>
              <a:cs typeface="Arial" charset="0"/>
              <a:sym typeface="Arial"/>
            </a:endParaRPr>
          </a:p>
          <a:p>
            <a:pPr marL="158750" indent="0" algn="r" rtl="1">
              <a:buNone/>
            </a:pPr>
            <a:r>
              <a:rPr lang="he-IL" sz="1100" b="1" i="0" u="none" strike="noStrike" kern="1200" cap="none" dirty="0">
                <a:solidFill>
                  <a:schemeClr val="tx1"/>
                </a:solidFill>
                <a:effectLst/>
                <a:latin typeface="Arial" charset="0"/>
                <a:ea typeface="Arial"/>
                <a:cs typeface="Arial" charset="0"/>
                <a:sym typeface="Arial"/>
              </a:rPr>
              <a:t>אצל הצעירות ביות</a:t>
            </a:r>
            <a:r>
              <a:rPr lang="he-IL" sz="1100" b="1" i="0" u="none" strike="noStrike" kern="1200" cap="none" baseline="0" dirty="0">
                <a:solidFill>
                  <a:schemeClr val="tx1"/>
                </a:solidFill>
                <a:effectLst/>
                <a:latin typeface="Arial" charset="0"/>
                <a:ea typeface="Arial"/>
                <a:cs typeface="Arial" charset="0"/>
                <a:sym typeface="Arial"/>
              </a:rPr>
              <a:t>ר 20-24 השכר מאד דומה, חרדיות אפילו טיפה יותר גבוהות מלא חרדיות.</a:t>
            </a:r>
          </a:p>
          <a:p>
            <a:pPr marL="158750" indent="0" algn="r" rtl="1">
              <a:buNone/>
            </a:pPr>
            <a:r>
              <a:rPr lang="he-IL" sz="1100" b="1" i="0" u="none" strike="noStrike" kern="1200" cap="none" baseline="0" dirty="0">
                <a:solidFill>
                  <a:schemeClr val="tx1"/>
                </a:solidFill>
                <a:effectLst/>
                <a:latin typeface="Arial" charset="0"/>
                <a:ea typeface="Arial"/>
                <a:cs typeface="Arial" charset="0"/>
                <a:sym typeface="Arial"/>
              </a:rPr>
              <a:t>אבל עם השנים, וצבירת ההון האנושי, הנשים היהודיות הלא חרדיות פותחות פער, ובגילי 35-39 הפער עומד על 26% לטובת היהודיות הלא חרדיות</a:t>
            </a:r>
            <a:endParaRPr lang="he-IL" sz="1100" b="1" i="0" u="none" strike="noStrike" kern="1200" cap="none" dirty="0">
              <a:solidFill>
                <a:schemeClr val="tx1"/>
              </a:solidFill>
              <a:effectLst/>
              <a:latin typeface="Arial" charset="0"/>
              <a:ea typeface="Arial"/>
              <a:cs typeface="Arial" charset="0"/>
              <a:sym typeface="Arial"/>
            </a:endParaRPr>
          </a:p>
        </p:txBody>
      </p:sp>
    </p:spTree>
    <p:extLst>
      <p:ext uri="{BB962C8B-B14F-4D97-AF65-F5344CB8AC3E}">
        <p14:creationId xmlns:p14="http://schemas.microsoft.com/office/powerpoint/2010/main" val="293563715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a:xfrm>
            <a:off x="381000" y="685800"/>
            <a:ext cx="6096000" cy="3429000"/>
          </a:xfrm>
        </p:spPr>
      </p:sp>
      <p:sp>
        <p:nvSpPr>
          <p:cNvPr id="3" name="מציין מיקום של הערות 2"/>
          <p:cNvSpPr>
            <a:spLocks noGrp="1"/>
          </p:cNvSpPr>
          <p:nvPr>
            <p:ph type="body" idx="1"/>
          </p:nvPr>
        </p:nvSpPr>
        <p:spPr/>
        <p:txBody>
          <a:bodyPr/>
          <a:lstStyle/>
          <a:p>
            <a:pPr algn="r" rtl="1"/>
            <a:r>
              <a:rPr lang="he-IL" sz="1100" b="1" i="0" u="none" strike="noStrike" kern="1200" cap="none" dirty="0">
                <a:solidFill>
                  <a:schemeClr val="tx1"/>
                </a:solidFill>
                <a:effectLst/>
                <a:latin typeface="Arial" charset="0"/>
                <a:ea typeface="Arial"/>
                <a:cs typeface="Arial" charset="0"/>
                <a:sym typeface="Arial"/>
              </a:rPr>
              <a:t>שכר עבודה ברוטו</a:t>
            </a:r>
            <a:endParaRPr lang="he-IL" sz="1100" b="0" i="0" u="none" strike="noStrike" kern="1200" cap="none" dirty="0">
              <a:solidFill>
                <a:schemeClr val="tx1"/>
              </a:solidFill>
              <a:effectLst/>
              <a:latin typeface="Arial" charset="0"/>
              <a:ea typeface="Arial"/>
              <a:cs typeface="Arial" charset="0"/>
              <a:sym typeface="Arial"/>
            </a:endParaRPr>
          </a:p>
          <a:p>
            <a:pPr marL="158750" indent="0" algn="r" rtl="1">
              <a:buNone/>
            </a:pPr>
            <a:endParaRPr lang="he-IL" sz="1100" b="0" i="0" u="none" strike="noStrike" kern="1200" cap="none" dirty="0">
              <a:solidFill>
                <a:schemeClr val="tx1"/>
              </a:solidFill>
              <a:effectLst/>
              <a:latin typeface="Arial" charset="0"/>
              <a:ea typeface="Arial"/>
              <a:cs typeface="Arial" charset="0"/>
              <a:sym typeface="Arial"/>
            </a:endParaRPr>
          </a:p>
          <a:p>
            <a:pPr marL="158750" indent="0" algn="r" rtl="1">
              <a:buNone/>
            </a:pPr>
            <a:r>
              <a:rPr lang="he-IL" sz="1100" b="1" i="0" u="none" strike="noStrike" kern="1200" cap="none" dirty="0">
                <a:solidFill>
                  <a:schemeClr val="tx1"/>
                </a:solidFill>
                <a:effectLst/>
                <a:latin typeface="Arial" charset="0"/>
                <a:ea typeface="Arial"/>
                <a:cs typeface="Arial" charset="0"/>
                <a:sym typeface="Arial"/>
              </a:rPr>
              <a:t>אצל הצעירות ביות</a:t>
            </a:r>
            <a:r>
              <a:rPr lang="he-IL" sz="1100" b="1" i="0" u="none" strike="noStrike" kern="1200" cap="none" baseline="0" dirty="0">
                <a:solidFill>
                  <a:schemeClr val="tx1"/>
                </a:solidFill>
                <a:effectLst/>
                <a:latin typeface="Arial" charset="0"/>
                <a:ea typeface="Arial"/>
                <a:cs typeface="Arial" charset="0"/>
                <a:sym typeface="Arial"/>
              </a:rPr>
              <a:t>ר 20-24 השכר מאד דומה, חרדיות אפילו טיפה יותר גבוהות מלא חרדיות.</a:t>
            </a:r>
          </a:p>
          <a:p>
            <a:pPr marL="158750" indent="0" algn="r" rtl="1">
              <a:buNone/>
            </a:pPr>
            <a:r>
              <a:rPr lang="he-IL" sz="1100" b="1" i="0" u="none" strike="noStrike" kern="1200" cap="none" baseline="0" dirty="0">
                <a:solidFill>
                  <a:schemeClr val="tx1"/>
                </a:solidFill>
                <a:effectLst/>
                <a:latin typeface="Arial" charset="0"/>
                <a:ea typeface="Arial"/>
                <a:cs typeface="Arial" charset="0"/>
                <a:sym typeface="Arial"/>
              </a:rPr>
              <a:t>אבל עם השנים, וצבירת ההון האנושי, הנשים היהודיות הלא חרדיות פותחות פער, ובגילי 35-39 הפער עומד על 26% לטובת היהודיות הלא חרדיות</a:t>
            </a:r>
            <a:endParaRPr lang="he-IL" sz="1100" b="1" i="0" u="none" strike="noStrike" kern="1200" cap="none" dirty="0">
              <a:solidFill>
                <a:schemeClr val="tx1"/>
              </a:solidFill>
              <a:effectLst/>
              <a:latin typeface="Arial" charset="0"/>
              <a:ea typeface="Arial"/>
              <a:cs typeface="Arial" charset="0"/>
              <a:sym typeface="Arial"/>
            </a:endParaRPr>
          </a:p>
        </p:txBody>
      </p:sp>
    </p:spTree>
    <p:extLst>
      <p:ext uri="{BB962C8B-B14F-4D97-AF65-F5344CB8AC3E}">
        <p14:creationId xmlns:p14="http://schemas.microsoft.com/office/powerpoint/2010/main" val="408540941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a:xfrm>
            <a:off x="381000" y="685800"/>
            <a:ext cx="6096000" cy="3429000"/>
          </a:xfrm>
        </p:spPr>
      </p:sp>
      <p:sp>
        <p:nvSpPr>
          <p:cNvPr id="3" name="מציין מיקום של הערות 2"/>
          <p:cNvSpPr>
            <a:spLocks noGrp="1"/>
          </p:cNvSpPr>
          <p:nvPr>
            <p:ph type="body" idx="1"/>
          </p:nvPr>
        </p:nvSpPr>
        <p:spPr/>
        <p:txBody>
          <a:bodyPr/>
          <a:lstStyle/>
          <a:p>
            <a:pPr algn="r" rtl="1"/>
            <a:r>
              <a:rPr lang="he-IL" sz="1100" b="0" i="0" u="none" strike="noStrike" kern="1200" cap="none" dirty="0">
                <a:solidFill>
                  <a:schemeClr val="tx1"/>
                </a:solidFill>
                <a:effectLst/>
                <a:latin typeface="Arial" charset="0"/>
                <a:ea typeface="Arial"/>
                <a:cs typeface="Arial" charset="0"/>
                <a:sym typeface="Arial"/>
              </a:rPr>
              <a:t>נשים שכירות</a:t>
            </a:r>
          </a:p>
          <a:p>
            <a:pPr algn="r" rtl="1"/>
            <a:r>
              <a:rPr lang="he-IL" sz="1100" b="0" i="0" u="none" strike="noStrike" kern="1200" cap="none" dirty="0">
                <a:solidFill>
                  <a:schemeClr val="tx1"/>
                </a:solidFill>
                <a:effectLst/>
                <a:latin typeface="Arial" charset="0"/>
                <a:ea typeface="Arial"/>
                <a:cs typeface="Arial" charset="0"/>
                <a:sym typeface="Arial"/>
              </a:rPr>
              <a:t>מחירי 2021</a:t>
            </a:r>
          </a:p>
          <a:p>
            <a:pPr algn="r" rtl="1"/>
            <a:r>
              <a:rPr lang="he-IL" sz="1100" b="0" i="0" u="none" strike="noStrike" kern="1200" cap="none" dirty="0">
                <a:solidFill>
                  <a:schemeClr val="tx1"/>
                </a:solidFill>
                <a:effectLst/>
                <a:latin typeface="Arial" charset="0"/>
                <a:ea typeface="Arial"/>
                <a:cs typeface="Arial" charset="0"/>
                <a:sym typeface="Arial"/>
              </a:rPr>
              <a:t>שכר ברוטו לשעה</a:t>
            </a:r>
          </a:p>
          <a:p>
            <a:pPr algn="r" rtl="1"/>
            <a:endParaRPr lang="he-IL" sz="1100" b="0" i="0" u="none" strike="noStrike" kern="1200" cap="none" dirty="0">
              <a:solidFill>
                <a:schemeClr val="tx1"/>
              </a:solidFill>
              <a:effectLst/>
              <a:latin typeface="Arial" charset="0"/>
              <a:ea typeface="Arial"/>
              <a:cs typeface="Arial" charset="0"/>
              <a:sym typeface="Arial"/>
            </a:endParaRPr>
          </a:p>
        </p:txBody>
      </p:sp>
    </p:spTree>
    <p:extLst>
      <p:ext uri="{BB962C8B-B14F-4D97-AF65-F5344CB8AC3E}">
        <p14:creationId xmlns:p14="http://schemas.microsoft.com/office/powerpoint/2010/main" val="220946102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a:xfrm>
            <a:off x="381000" y="685800"/>
            <a:ext cx="6096000" cy="3429000"/>
          </a:xfrm>
        </p:spPr>
      </p:sp>
      <p:sp>
        <p:nvSpPr>
          <p:cNvPr id="3" name="מציין מיקום של הערות 2"/>
          <p:cNvSpPr>
            <a:spLocks noGrp="1"/>
          </p:cNvSpPr>
          <p:nvPr>
            <p:ph type="body" idx="1"/>
          </p:nvPr>
        </p:nvSpPr>
        <p:spPr/>
        <p:txBody>
          <a:bodyPr/>
          <a:lstStyle/>
          <a:p>
            <a:pPr algn="r" rtl="1"/>
            <a:endParaRPr lang="he-IL" sz="1100" b="0" i="0" u="none" strike="noStrike" kern="1200" cap="none" dirty="0">
              <a:solidFill>
                <a:schemeClr val="tx1"/>
              </a:solidFill>
              <a:effectLst/>
              <a:latin typeface="Arial" charset="0"/>
              <a:ea typeface="Arial"/>
              <a:cs typeface="Arial" charset="0"/>
              <a:sym typeface="Arial"/>
            </a:endParaRPr>
          </a:p>
        </p:txBody>
      </p:sp>
    </p:spTree>
    <p:extLst>
      <p:ext uri="{BB962C8B-B14F-4D97-AF65-F5344CB8AC3E}">
        <p14:creationId xmlns:p14="http://schemas.microsoft.com/office/powerpoint/2010/main" val="28588462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a:xfrm>
            <a:off x="381000" y="685800"/>
            <a:ext cx="6096000" cy="3429000"/>
          </a:xfrm>
        </p:spPr>
      </p:sp>
      <p:sp>
        <p:nvSpPr>
          <p:cNvPr id="3" name="מציין מיקום של הערות 2"/>
          <p:cNvSpPr>
            <a:spLocks noGrp="1"/>
          </p:cNvSpPr>
          <p:nvPr>
            <p:ph type="body" idx="1"/>
          </p:nvPr>
        </p:nvSpPr>
        <p:spPr/>
        <p:txBody>
          <a:bodyPr/>
          <a:lstStyle/>
          <a:p>
            <a:endParaRPr lang="en-US" dirty="0"/>
          </a:p>
          <a:p>
            <a:pPr algn="r" rtl="1"/>
            <a:r>
              <a:rPr lang="he-IL" b="1" dirty="0"/>
              <a:t>שיעורי תעסוקה יורדים ככל שעולה מספר הילדים</a:t>
            </a:r>
          </a:p>
          <a:p>
            <a:pPr marL="0" marR="0" indent="0" algn="r" defTabSz="914400" rtl="1" eaLnBrk="0" fontAlgn="base" latinLnBrk="0" hangingPunct="0">
              <a:lnSpc>
                <a:spcPct val="100000"/>
              </a:lnSpc>
              <a:spcBef>
                <a:spcPct val="30000"/>
              </a:spcBef>
              <a:spcAft>
                <a:spcPct val="0"/>
              </a:spcAft>
              <a:buClrTx/>
              <a:buSzTx/>
              <a:buFontTx/>
              <a:buNone/>
              <a:tabLst/>
              <a:defRPr/>
            </a:pPr>
            <a:r>
              <a:rPr lang="he-IL" sz="1100" b="0" i="0" u="none" strike="noStrike" kern="1200" cap="none" dirty="0">
                <a:solidFill>
                  <a:schemeClr val="tx1"/>
                </a:solidFill>
                <a:effectLst/>
                <a:latin typeface="Arial" charset="0"/>
                <a:ea typeface="Arial"/>
                <a:cs typeface="Arial" charset="0"/>
                <a:sym typeface="Arial"/>
              </a:rPr>
              <a:t>שיעורי התעסוקה של נשים חרדיות על פי מספר הילדים. ניתן לראות שתשעה ילדים או יותר מורידים מאד את שיעורי התעסוקה ל 59% (בשנת 2021). לנשים עם 8 ילדים או פחות, יש שיעורי תעסוקה שנעים מ 73% ל 79%. </a:t>
            </a:r>
          </a:p>
          <a:p>
            <a:pPr algn="r" rtl="1"/>
            <a:endParaRPr lang="he-IL" b="1" dirty="0"/>
          </a:p>
          <a:p>
            <a:pPr algn="r" rtl="1"/>
            <a:r>
              <a:rPr lang="he-IL" sz="1100" b="1" i="0" u="none" strike="noStrike" kern="1200" cap="none" dirty="0">
                <a:solidFill>
                  <a:schemeClr val="tx1"/>
                </a:solidFill>
                <a:effectLst/>
                <a:latin typeface="Arial" charset="0"/>
                <a:ea typeface="Arial"/>
                <a:cs typeface="Arial" charset="0"/>
                <a:sym typeface="Arial"/>
              </a:rPr>
              <a:t>אילה תוציא נתונים רק לגבי קבוצת הגיל 25-39</a:t>
            </a:r>
          </a:p>
        </p:txBody>
      </p:sp>
    </p:spTree>
    <p:extLst>
      <p:ext uri="{BB962C8B-B14F-4D97-AF65-F5344CB8AC3E}">
        <p14:creationId xmlns:p14="http://schemas.microsoft.com/office/powerpoint/2010/main" val="315561226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a:xfrm>
            <a:off x="381000" y="685800"/>
            <a:ext cx="6096000" cy="3429000"/>
          </a:xfrm>
        </p:spPr>
      </p:sp>
      <p:sp>
        <p:nvSpPr>
          <p:cNvPr id="3" name="מציין מיקום של הערות 2"/>
          <p:cNvSpPr>
            <a:spLocks noGrp="1"/>
          </p:cNvSpPr>
          <p:nvPr>
            <p:ph type="body" idx="1"/>
          </p:nvPr>
        </p:nvSpPr>
        <p:spPr/>
        <p:txBody>
          <a:bodyPr/>
          <a:lstStyle/>
          <a:p>
            <a:pPr algn="r" rtl="1"/>
            <a:r>
              <a:rPr lang="he-IL" sz="1100" b="0" i="0" u="none" strike="noStrike" kern="1200" cap="none" dirty="0">
                <a:solidFill>
                  <a:schemeClr val="tx1"/>
                </a:solidFill>
                <a:effectLst/>
                <a:latin typeface="Arial" charset="0"/>
                <a:ea typeface="Arial"/>
                <a:cs typeface="Arial" charset="0"/>
                <a:sym typeface="Arial"/>
              </a:rPr>
              <a:t>אפשר שחלק מהקושי לעבוד במשרה מלאה</a:t>
            </a:r>
            <a:r>
              <a:rPr lang="en-US" sz="1100" b="0" i="0" u="none" strike="noStrike" kern="1200" cap="none" dirty="0">
                <a:solidFill>
                  <a:schemeClr val="tx1"/>
                </a:solidFill>
                <a:effectLst/>
                <a:latin typeface="Arial" charset="0"/>
                <a:ea typeface="Arial"/>
                <a:cs typeface="Arial" charset="0"/>
                <a:sym typeface="Arial"/>
              </a:rPr>
              <a:t>/</a:t>
            </a:r>
            <a:r>
              <a:rPr lang="he-IL" sz="1100" b="0" i="0" u="none" strike="noStrike" kern="1200" cap="none" dirty="0">
                <a:solidFill>
                  <a:schemeClr val="tx1"/>
                </a:solidFill>
                <a:effectLst/>
                <a:latin typeface="Arial" charset="0"/>
                <a:ea typeface="Arial"/>
                <a:cs typeface="Arial" charset="0"/>
                <a:sym typeface="Arial"/>
              </a:rPr>
              <a:t> או הבחירה לעבוד במשרה</a:t>
            </a:r>
            <a:r>
              <a:rPr lang="he-IL" sz="1100" b="0" i="0" u="none" strike="noStrike" kern="1200" cap="none" baseline="0" dirty="0">
                <a:solidFill>
                  <a:schemeClr val="tx1"/>
                </a:solidFill>
                <a:effectLst/>
                <a:latin typeface="Arial" charset="0"/>
                <a:ea typeface="Arial"/>
                <a:cs typeface="Arial" charset="0"/>
                <a:sym typeface="Arial"/>
              </a:rPr>
              <a:t> מלאה </a:t>
            </a:r>
            <a:r>
              <a:rPr lang="he-IL" sz="1100" b="0" i="0" u="none" strike="noStrike" kern="1200" cap="none" dirty="0">
                <a:solidFill>
                  <a:schemeClr val="tx1"/>
                </a:solidFill>
                <a:effectLst/>
                <a:latin typeface="Arial" charset="0"/>
                <a:ea typeface="Arial"/>
                <a:cs typeface="Arial" charset="0"/>
                <a:sym typeface="Arial"/>
              </a:rPr>
              <a:t>נובע מריבוי הילדים בקרב משפחות חרדיות.</a:t>
            </a:r>
          </a:p>
          <a:p>
            <a:pPr algn="r" rtl="1"/>
            <a:r>
              <a:rPr lang="he-IL" sz="1100" b="0" i="0" u="none" strike="noStrike" kern="1200" cap="none" dirty="0">
                <a:solidFill>
                  <a:schemeClr val="tx1"/>
                </a:solidFill>
                <a:effectLst/>
                <a:latin typeface="Arial" charset="0"/>
                <a:ea typeface="Arial"/>
                <a:cs typeface="Arial" charset="0"/>
                <a:sym typeface="Arial"/>
              </a:rPr>
              <a:t>ניתוח שעות עבודה לפי מספר ילדים מעלה כי ישנו קשר הפוך וככל שעולה מספר הילדים יורד היקף התעסוקה. ההבדל בין הקבוצות מובהק/ לא מובהק.</a:t>
            </a:r>
          </a:p>
          <a:p>
            <a:pPr algn="r" rtl="1"/>
            <a:endParaRPr lang="he-IL" sz="1100" b="0" i="0" u="none" strike="noStrike" kern="1200" cap="none" dirty="0">
              <a:solidFill>
                <a:schemeClr val="tx1"/>
              </a:solidFill>
              <a:effectLst/>
              <a:latin typeface="Arial" charset="0"/>
              <a:ea typeface="Arial"/>
              <a:cs typeface="Arial" charset="0"/>
              <a:sym typeface="Arial"/>
            </a:endParaRPr>
          </a:p>
          <a:p>
            <a:pPr algn="r" rtl="1" fontAlgn="base"/>
            <a:r>
              <a:rPr lang="he-IL" sz="1100" b="0" i="0" u="none" strike="noStrike" kern="1200" cap="none" dirty="0">
                <a:solidFill>
                  <a:schemeClr val="tx1"/>
                </a:solidFill>
                <a:effectLst/>
                <a:latin typeface="Arial" charset="0"/>
                <a:ea typeface="Arial"/>
                <a:cs typeface="Arial" charset="0"/>
                <a:sym typeface="Arial"/>
              </a:rPr>
              <a:t>מבחינת שעות עבודה שבועיות גם כאן אין הבדל מובהק בין הקבוצות שמתחת ל- 7 ילדים. אציין שבמקרה של שעות שבועיות זה אכן לא מובהק אך קרוב משמעותית למובהקות ביחס לשיעורי התעסוקה ( נניח רמת מובהקות מינימלית של 8-%-10% בשעות עבודה).</a:t>
            </a:r>
          </a:p>
          <a:p>
            <a:pPr algn="r" rtl="1" fontAlgn="base"/>
            <a:r>
              <a:rPr lang="he-IL" sz="1100" b="0" i="0" u="none" strike="noStrike" kern="1200" cap="none" dirty="0">
                <a:solidFill>
                  <a:schemeClr val="tx1"/>
                </a:solidFill>
                <a:effectLst/>
                <a:latin typeface="Arial" charset="0"/>
                <a:ea typeface="Arial"/>
                <a:cs typeface="Arial" charset="0"/>
                <a:sym typeface="Arial"/>
              </a:rPr>
              <a:t> </a:t>
            </a:r>
          </a:p>
        </p:txBody>
      </p:sp>
    </p:spTree>
    <p:extLst>
      <p:ext uri="{BB962C8B-B14F-4D97-AF65-F5344CB8AC3E}">
        <p14:creationId xmlns:p14="http://schemas.microsoft.com/office/powerpoint/2010/main" val="20483095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a:xfrm>
            <a:off x="381000" y="685800"/>
            <a:ext cx="6096000" cy="3429000"/>
          </a:xfrm>
        </p:spPr>
      </p:sp>
      <p:sp>
        <p:nvSpPr>
          <p:cNvPr id="3" name="מציין מיקום של הערות 2"/>
          <p:cNvSpPr>
            <a:spLocks noGrp="1"/>
          </p:cNvSpPr>
          <p:nvPr>
            <p:ph type="body" idx="1"/>
          </p:nvPr>
        </p:nvSpPr>
        <p:spPr/>
        <p:txBody>
          <a:bodyPr/>
          <a:lstStyle/>
          <a:p>
            <a:pPr marL="0" marR="0" indent="0" algn="r" defTabSz="914400" rtl="1" eaLnBrk="0" fontAlgn="base" latinLnBrk="0" hangingPunct="0">
              <a:lnSpc>
                <a:spcPct val="100000"/>
              </a:lnSpc>
              <a:spcBef>
                <a:spcPct val="30000"/>
              </a:spcBef>
              <a:spcAft>
                <a:spcPct val="0"/>
              </a:spcAft>
              <a:buClrTx/>
              <a:buSzTx/>
              <a:buFontTx/>
              <a:buNone/>
              <a:tabLst/>
              <a:defRPr/>
            </a:pPr>
            <a:r>
              <a:rPr lang="he-IL" sz="1600" dirty="0">
                <a:solidFill>
                  <a:schemeClr val="hlink"/>
                </a:solidFill>
                <a:uFill>
                  <a:noFill/>
                </a:uFill>
                <a:latin typeface="RUBIK" pitchFamily="2" charset="-79"/>
                <a:cs typeface="RUBIK" pitchFamily="2" charset="-79"/>
                <a:hlinkClick r:id="" action="ppaction://noaction"/>
              </a:rPr>
              <a:t>פחות שעות עבודה </a:t>
            </a:r>
            <a:r>
              <a:rPr lang="he-IL" sz="1100" dirty="0">
                <a:latin typeface="RUBIK" pitchFamily="2" charset="-79"/>
                <a:cs typeface="RUBIK" pitchFamily="2" charset="-79"/>
              </a:rPr>
              <a:t>87% מהחרדיות עובדות במשרה חלקית (לעומת 59% בקרב לא חרדיות)</a:t>
            </a:r>
          </a:p>
          <a:p>
            <a:pPr marL="0" marR="0" indent="0" algn="r" defTabSz="914400" rtl="1" eaLnBrk="0" fontAlgn="base" latinLnBrk="0" hangingPunct="0">
              <a:lnSpc>
                <a:spcPct val="100000"/>
              </a:lnSpc>
              <a:spcBef>
                <a:spcPct val="30000"/>
              </a:spcBef>
              <a:spcAft>
                <a:spcPct val="0"/>
              </a:spcAft>
              <a:buClrTx/>
              <a:buSzTx/>
              <a:buFontTx/>
              <a:buNone/>
              <a:tabLst/>
              <a:defRPr/>
            </a:pPr>
            <a:endParaRPr lang="he-IL" sz="1100" b="0" i="0" u="none" strike="noStrike" kern="1200" cap="none" dirty="0">
              <a:solidFill>
                <a:schemeClr val="tx1"/>
              </a:solidFill>
              <a:effectLst/>
              <a:latin typeface="Arial" charset="0"/>
              <a:ea typeface="Arial"/>
              <a:cs typeface="Arial" charset="0"/>
              <a:sym typeface="Arial"/>
            </a:endParaRPr>
          </a:p>
          <a:p>
            <a:pPr marL="0" marR="0" indent="0" algn="r" defTabSz="914400" rtl="1" eaLnBrk="0" fontAlgn="base" latinLnBrk="0" hangingPunct="0">
              <a:lnSpc>
                <a:spcPct val="100000"/>
              </a:lnSpc>
              <a:spcBef>
                <a:spcPct val="30000"/>
              </a:spcBef>
              <a:spcAft>
                <a:spcPct val="0"/>
              </a:spcAft>
              <a:buClrTx/>
              <a:buSzTx/>
              <a:buFontTx/>
              <a:buNone/>
              <a:tabLst/>
              <a:defRPr/>
            </a:pPr>
            <a:r>
              <a:rPr lang="he-IL" sz="1100" b="0" i="0" u="none" strike="noStrike" kern="1200" cap="none" dirty="0">
                <a:solidFill>
                  <a:schemeClr val="tx1"/>
                </a:solidFill>
                <a:effectLst/>
                <a:latin typeface="Arial" charset="0"/>
                <a:ea typeface="Arial"/>
                <a:cs typeface="Arial" charset="0"/>
                <a:sym typeface="Arial"/>
              </a:rPr>
              <a:t>כולל מקדמי </a:t>
            </a:r>
            <a:r>
              <a:rPr lang="he-IL" sz="1100" b="1" dirty="0">
                <a:solidFill>
                  <a:srgbClr val="FF0000"/>
                </a:solidFill>
                <a:effectLst>
                  <a:outerShdw blurRad="38100" dist="38100" dir="2700000" algn="tl">
                    <a:srgbClr val="C0C0C0"/>
                  </a:outerShdw>
                </a:effectLst>
                <a:latin typeface="Georgia" pitchFamily="18" charset="0"/>
                <a:cs typeface="Arial" pitchFamily="34" charset="0"/>
              </a:rPr>
              <a:t>ניפוח</a:t>
            </a:r>
          </a:p>
          <a:p>
            <a:pPr marL="0" marR="0" indent="0" algn="r" defTabSz="914400" rtl="1" eaLnBrk="0" fontAlgn="base" latinLnBrk="0" hangingPunct="0">
              <a:lnSpc>
                <a:spcPct val="100000"/>
              </a:lnSpc>
              <a:spcBef>
                <a:spcPct val="30000"/>
              </a:spcBef>
              <a:spcAft>
                <a:spcPct val="0"/>
              </a:spcAft>
              <a:buClrTx/>
              <a:buSzTx/>
              <a:buFontTx/>
              <a:buNone/>
              <a:tabLst/>
              <a:defRPr/>
            </a:pPr>
            <a:endParaRPr lang="he-IL" sz="1100" b="1" dirty="0">
              <a:solidFill>
                <a:srgbClr val="FF0000"/>
              </a:solidFill>
              <a:effectLst>
                <a:outerShdw blurRad="38100" dist="38100" dir="2700000" algn="tl">
                  <a:srgbClr val="C0C0C0"/>
                </a:outerShdw>
              </a:effectLst>
              <a:latin typeface="Georgia" pitchFamily="18" charset="0"/>
              <a:cs typeface="Arial" pitchFamily="34" charset="0"/>
            </a:endParaRPr>
          </a:p>
          <a:p>
            <a:pPr marL="0" marR="0" indent="0" algn="r" defTabSz="914400" rtl="1" eaLnBrk="0" fontAlgn="base" latinLnBrk="0" hangingPunct="0">
              <a:lnSpc>
                <a:spcPct val="100000"/>
              </a:lnSpc>
              <a:spcBef>
                <a:spcPct val="30000"/>
              </a:spcBef>
              <a:spcAft>
                <a:spcPct val="0"/>
              </a:spcAft>
              <a:buClrTx/>
              <a:buSzTx/>
              <a:buFontTx/>
              <a:buNone/>
              <a:tabLst/>
              <a:defRPr/>
            </a:pPr>
            <a:r>
              <a:rPr lang="he-IL" dirty="0">
                <a:latin typeface="RUBIK" pitchFamily="2" charset="-79"/>
                <a:cs typeface="RUBIK" pitchFamily="2" charset="-79"/>
              </a:rPr>
              <a:t>87% מהחרדיות עובדות במשרה חלקית (לעומת 59% בקרב לא חרדיות)</a:t>
            </a:r>
          </a:p>
          <a:p>
            <a:pPr marL="0" marR="0" indent="0" algn="r" defTabSz="914400" rtl="1" eaLnBrk="0" fontAlgn="base" latinLnBrk="0" hangingPunct="0">
              <a:lnSpc>
                <a:spcPct val="100000"/>
              </a:lnSpc>
              <a:spcBef>
                <a:spcPct val="30000"/>
              </a:spcBef>
              <a:spcAft>
                <a:spcPct val="0"/>
              </a:spcAft>
              <a:buClrTx/>
              <a:buSzTx/>
              <a:buFontTx/>
              <a:buNone/>
              <a:tabLst/>
              <a:defRPr/>
            </a:pPr>
            <a:endParaRPr lang="he-IL" sz="1100" b="1" dirty="0">
              <a:solidFill>
                <a:srgbClr val="FF0000"/>
              </a:solidFill>
              <a:effectLst>
                <a:outerShdw blurRad="38100" dist="38100" dir="2700000" algn="tl">
                  <a:srgbClr val="C0C0C0"/>
                </a:outerShdw>
              </a:effectLst>
              <a:latin typeface="Georgia" pitchFamily="18" charset="0"/>
              <a:cs typeface="Arial" pitchFamily="34" charset="0"/>
            </a:endParaRPr>
          </a:p>
          <a:p>
            <a:pPr marL="0" marR="0" indent="0" algn="r" defTabSz="914400" rtl="1" eaLnBrk="0" fontAlgn="base" latinLnBrk="0" hangingPunct="0">
              <a:lnSpc>
                <a:spcPct val="100000"/>
              </a:lnSpc>
              <a:spcBef>
                <a:spcPct val="30000"/>
              </a:spcBef>
              <a:spcAft>
                <a:spcPct val="0"/>
              </a:spcAft>
              <a:buClrTx/>
              <a:buSzTx/>
              <a:buFontTx/>
              <a:buNone/>
              <a:tabLst/>
              <a:defRPr/>
            </a:pPr>
            <a:endParaRPr lang="he-IL" sz="1100" b="1" dirty="0">
              <a:solidFill>
                <a:srgbClr val="FF0000"/>
              </a:solidFill>
              <a:effectLst>
                <a:outerShdw blurRad="38100" dist="38100" dir="2700000" algn="tl">
                  <a:srgbClr val="C0C0C0"/>
                </a:outerShdw>
              </a:effectLst>
              <a:latin typeface="Georgia" pitchFamily="18" charset="0"/>
              <a:cs typeface="Arial" pitchFamily="34" charset="0"/>
            </a:endParaRPr>
          </a:p>
          <a:p>
            <a:pPr marL="0" marR="0" indent="0" algn="r" defTabSz="914400" rtl="1" eaLnBrk="0" fontAlgn="base" latinLnBrk="0" hangingPunct="0">
              <a:lnSpc>
                <a:spcPct val="100000"/>
              </a:lnSpc>
              <a:spcBef>
                <a:spcPct val="30000"/>
              </a:spcBef>
              <a:spcAft>
                <a:spcPct val="0"/>
              </a:spcAft>
              <a:buClrTx/>
              <a:buSzTx/>
              <a:buFontTx/>
              <a:buNone/>
              <a:tabLst/>
              <a:defRPr/>
            </a:pPr>
            <a:r>
              <a:rPr lang="he-IL" sz="1100" b="0" i="0" u="none" strike="noStrike" kern="1200" cap="none" dirty="0">
                <a:solidFill>
                  <a:schemeClr val="tx1"/>
                </a:solidFill>
                <a:effectLst/>
                <a:latin typeface="Arial" charset="0"/>
                <a:ea typeface="Arial"/>
                <a:cs typeface="Arial" charset="0"/>
                <a:sym typeface="Arial"/>
              </a:rPr>
              <a:t>היקפי התעסוקה של נשים חרדיות מעלה כי הפער בשכר החודשי מקורו בפער בהיקף התעסוקה. </a:t>
            </a:r>
          </a:p>
          <a:p>
            <a:pPr marL="0" marR="0" indent="0" algn="r" defTabSz="914400" rtl="1" eaLnBrk="0" fontAlgn="base" latinLnBrk="0" hangingPunct="0">
              <a:lnSpc>
                <a:spcPct val="100000"/>
              </a:lnSpc>
              <a:spcBef>
                <a:spcPct val="30000"/>
              </a:spcBef>
              <a:spcAft>
                <a:spcPct val="0"/>
              </a:spcAft>
              <a:buClrTx/>
              <a:buSzTx/>
              <a:buFontTx/>
              <a:buNone/>
              <a:tabLst/>
              <a:defRPr/>
            </a:pPr>
            <a:r>
              <a:rPr lang="he-IL" sz="1100" b="0" i="0" u="none" strike="noStrike" kern="1200" cap="none" dirty="0">
                <a:solidFill>
                  <a:schemeClr val="tx1"/>
                </a:solidFill>
                <a:effectLst/>
                <a:latin typeface="Arial" charset="0"/>
                <a:ea typeface="Arial"/>
                <a:cs typeface="Arial" charset="0"/>
                <a:sym typeface="Arial"/>
              </a:rPr>
              <a:t>הנשים החרדיות השכירות עבדו כ 30 שעות שבועיות בממוצע, ואילו הנשים היהודיות הלא-חרדיות השכירות עבדו 38 שעות שבועיות בממוצע. גם שיעור הנשים החרדיות העובדות במשרה חלקית (פחות מ 42 שעות שבועיות)</a:t>
            </a:r>
            <a:r>
              <a:rPr lang="he-IL" sz="1100" b="0" i="0" u="none" strike="noStrike" kern="1200" cap="none" baseline="0" dirty="0">
                <a:solidFill>
                  <a:schemeClr val="tx1"/>
                </a:solidFill>
                <a:effectLst/>
                <a:latin typeface="Arial" charset="0"/>
                <a:ea typeface="Arial"/>
                <a:cs typeface="Arial" charset="0"/>
                <a:sym typeface="Arial"/>
              </a:rPr>
              <a:t>. </a:t>
            </a:r>
            <a:r>
              <a:rPr lang="he-IL" sz="1100" b="0" i="0" u="none" strike="noStrike" kern="1200" cap="none" dirty="0">
                <a:solidFill>
                  <a:schemeClr val="tx1"/>
                </a:solidFill>
                <a:effectLst/>
                <a:latin typeface="Arial" charset="0"/>
                <a:ea typeface="Arial"/>
                <a:cs typeface="Arial" charset="0"/>
                <a:sym typeface="Arial"/>
              </a:rPr>
              <a:t>מבין כלל הנשים החרדיות העובדות הוא גבוה יותר (87%) לעומת שיעור הנשים השכירות</a:t>
            </a:r>
            <a:r>
              <a:rPr lang="he-IL" sz="1100" b="0" i="0" u="none" strike="noStrike" kern="1200" cap="none" baseline="0" dirty="0">
                <a:solidFill>
                  <a:schemeClr val="tx1"/>
                </a:solidFill>
                <a:effectLst/>
                <a:latin typeface="Arial" charset="0"/>
                <a:ea typeface="Arial"/>
                <a:cs typeface="Arial" charset="0"/>
                <a:sym typeface="Arial"/>
              </a:rPr>
              <a:t> </a:t>
            </a:r>
            <a:r>
              <a:rPr lang="he-IL" sz="1100" b="0" i="0" u="none" strike="noStrike" kern="1200" cap="none" dirty="0">
                <a:solidFill>
                  <a:schemeClr val="tx1"/>
                </a:solidFill>
                <a:effectLst/>
                <a:latin typeface="Arial" charset="0"/>
                <a:ea typeface="Arial"/>
                <a:cs typeface="Arial" charset="0"/>
                <a:sym typeface="Arial"/>
              </a:rPr>
              <a:t>שאינן חרדיות שעובדות במשרה חלקית (59%). </a:t>
            </a:r>
          </a:p>
          <a:p>
            <a:pPr rtl="1"/>
            <a:r>
              <a:rPr lang="he-IL" sz="1100" b="0" i="0" u="none" strike="noStrike" kern="1200" cap="none" dirty="0">
                <a:solidFill>
                  <a:schemeClr val="tx1"/>
                </a:solidFill>
                <a:effectLst/>
                <a:latin typeface="Arial" charset="0"/>
                <a:ea typeface="Arial"/>
                <a:cs typeface="Arial" charset="0"/>
                <a:sym typeface="Arial"/>
              </a:rPr>
              <a:t>האיור מדגים כי הפער בין חרדיות ליהודיות לא חרדיות בשעות עבודה מתמיד בכל רמות ההשכלה. בדיקה של ההבדלים בין הקבוצות מעלה כי יש/אין הבדל סטטיסטי מובהק בין שעות עבודה של נשים חרדיות בכל אחת מרמות ההשכלה</a:t>
            </a:r>
          </a:p>
          <a:p>
            <a:pPr rtl="1"/>
            <a:endParaRPr lang="he-IL" sz="1100" b="0" i="0" u="none" strike="noStrike" kern="1200" cap="none" dirty="0">
              <a:solidFill>
                <a:schemeClr val="tx1"/>
              </a:solidFill>
              <a:effectLst/>
              <a:latin typeface="Arial" charset="0"/>
              <a:ea typeface="Arial"/>
              <a:cs typeface="Arial" charset="0"/>
              <a:sym typeface="Arial"/>
            </a:endParaRPr>
          </a:p>
          <a:p>
            <a:pPr rtl="1"/>
            <a:endParaRPr lang="en-US" sz="1100" b="0" i="0" u="none" strike="noStrike" kern="1200" cap="none" dirty="0">
              <a:solidFill>
                <a:schemeClr val="tx1"/>
              </a:solidFill>
              <a:effectLst/>
              <a:latin typeface="Arial" charset="0"/>
              <a:ea typeface="Arial"/>
              <a:cs typeface="Arial" charset="0"/>
              <a:sym typeface="Arial"/>
            </a:endParaRPr>
          </a:p>
          <a:p>
            <a:pPr rtl="1"/>
            <a:r>
              <a:rPr lang="en-US" sz="1100" b="0" i="0" u="none" strike="noStrike" kern="1200" cap="none" dirty="0">
                <a:solidFill>
                  <a:schemeClr val="tx1"/>
                </a:solidFill>
                <a:effectLst/>
                <a:latin typeface="Arial" charset="0"/>
                <a:ea typeface="Arial"/>
                <a:cs typeface="Arial" charset="0"/>
                <a:sym typeface="Arial"/>
              </a:rPr>
              <a:t>. sum </a:t>
            </a:r>
            <a:r>
              <a:rPr lang="en-US" sz="1100" b="0" i="0" u="none" strike="noStrike" kern="1200" cap="none" dirty="0" err="1">
                <a:solidFill>
                  <a:schemeClr val="tx1"/>
                </a:solidFill>
                <a:effectLst/>
                <a:latin typeface="Arial" charset="0"/>
                <a:ea typeface="Arial"/>
                <a:cs typeface="Arial" charset="0"/>
                <a:sym typeface="Arial"/>
              </a:rPr>
              <a:t>sh_shavua</a:t>
            </a:r>
            <a:r>
              <a:rPr lang="en-US" sz="1100" b="0" i="0" u="none" strike="noStrike" kern="1200" cap="none" dirty="0">
                <a:solidFill>
                  <a:schemeClr val="tx1"/>
                </a:solidFill>
                <a:effectLst/>
                <a:latin typeface="Arial" charset="0"/>
                <a:ea typeface="Arial"/>
                <a:cs typeface="Arial" charset="0"/>
                <a:sym typeface="Arial"/>
              </a:rPr>
              <a:t> if </a:t>
            </a:r>
            <a:r>
              <a:rPr lang="en-US" sz="1100" b="0" i="0" u="none" strike="noStrike" kern="1200" cap="none" dirty="0" err="1">
                <a:solidFill>
                  <a:schemeClr val="tx1"/>
                </a:solidFill>
                <a:effectLst/>
                <a:latin typeface="Arial" charset="0"/>
                <a:ea typeface="Arial"/>
                <a:cs typeface="Arial" charset="0"/>
                <a:sym typeface="Arial"/>
              </a:rPr>
              <a:t>Ultra_orthodox</a:t>
            </a:r>
            <a:r>
              <a:rPr lang="en-US" sz="1100" b="0" i="0" u="none" strike="noStrike" kern="1200" cap="none" dirty="0">
                <a:solidFill>
                  <a:schemeClr val="tx1"/>
                </a:solidFill>
                <a:effectLst/>
                <a:latin typeface="Arial" charset="0"/>
                <a:ea typeface="Arial"/>
                <a:cs typeface="Arial" charset="0"/>
                <a:sym typeface="Arial"/>
              </a:rPr>
              <a:t>==1 &amp; </a:t>
            </a:r>
            <a:r>
              <a:rPr lang="en-US" sz="1100" b="0" i="0" u="none" strike="noStrike" kern="1200" cap="none" dirty="0" err="1">
                <a:solidFill>
                  <a:schemeClr val="tx1"/>
                </a:solidFill>
                <a:effectLst/>
                <a:latin typeface="Arial" charset="0"/>
                <a:ea typeface="Arial"/>
                <a:cs typeface="Arial" charset="0"/>
                <a:sym typeface="Arial"/>
              </a:rPr>
              <a:t>employment_status</a:t>
            </a:r>
            <a:r>
              <a:rPr lang="en-US" sz="1100" b="0" i="0" u="none" strike="noStrike" kern="1200" cap="none" dirty="0">
                <a:solidFill>
                  <a:schemeClr val="tx1"/>
                </a:solidFill>
                <a:effectLst/>
                <a:latin typeface="Arial" charset="0"/>
                <a:ea typeface="Arial"/>
                <a:cs typeface="Arial" charset="0"/>
                <a:sym typeface="Arial"/>
              </a:rPr>
              <a:t>==1 [</a:t>
            </a:r>
            <a:r>
              <a:rPr lang="en-US" sz="1100" b="0" i="0" u="none" strike="noStrike" kern="1200" cap="none" dirty="0" err="1">
                <a:solidFill>
                  <a:schemeClr val="tx1"/>
                </a:solidFill>
                <a:effectLst/>
                <a:latin typeface="Arial" charset="0"/>
                <a:ea typeface="Arial"/>
                <a:cs typeface="Arial" charset="0"/>
                <a:sym typeface="Arial"/>
              </a:rPr>
              <a:t>fw</a:t>
            </a:r>
            <a:r>
              <a:rPr lang="en-US" sz="1100" b="0" i="0" u="none" strike="noStrike" kern="1200" cap="none" dirty="0">
                <a:solidFill>
                  <a:schemeClr val="tx1"/>
                </a:solidFill>
                <a:effectLst/>
                <a:latin typeface="Arial" charset="0"/>
                <a:ea typeface="Arial"/>
                <a:cs typeface="Arial" charset="0"/>
                <a:sym typeface="Arial"/>
              </a:rPr>
              <a:t>=</a:t>
            </a:r>
            <a:r>
              <a:rPr lang="en-US" sz="1100" b="0" i="0" u="none" strike="noStrike" kern="1200" cap="none" dirty="0" err="1">
                <a:solidFill>
                  <a:schemeClr val="tx1"/>
                </a:solidFill>
                <a:effectLst/>
                <a:latin typeface="Arial" charset="0"/>
                <a:ea typeface="Arial"/>
                <a:cs typeface="Arial" charset="0"/>
                <a:sym typeface="Arial"/>
              </a:rPr>
              <a:t>my_weight</a:t>
            </a:r>
            <a:r>
              <a:rPr lang="en-US" sz="1100" b="0" i="0" u="none" strike="noStrike" kern="1200" cap="none" dirty="0">
                <a:solidFill>
                  <a:schemeClr val="tx1"/>
                </a:solidFill>
                <a:effectLst/>
                <a:latin typeface="Arial" charset="0"/>
                <a:ea typeface="Arial"/>
                <a:cs typeface="Arial" charset="0"/>
                <a:sym typeface="Arial"/>
              </a:rPr>
              <a:t> ]</a:t>
            </a:r>
          </a:p>
          <a:p>
            <a:pPr rtl="1"/>
            <a:endParaRPr lang="en-US" sz="1100" b="0" i="0" u="none" strike="noStrike" kern="1200" cap="none" dirty="0">
              <a:solidFill>
                <a:schemeClr val="tx1"/>
              </a:solidFill>
              <a:effectLst/>
              <a:latin typeface="Arial" charset="0"/>
              <a:ea typeface="Arial"/>
              <a:cs typeface="Arial" charset="0"/>
              <a:sym typeface="Arial"/>
            </a:endParaRPr>
          </a:p>
          <a:p>
            <a:pPr rtl="1"/>
            <a:r>
              <a:rPr lang="en-US" sz="1100" b="0" i="0" u="none" strike="noStrike" kern="1200" cap="none" dirty="0">
                <a:solidFill>
                  <a:schemeClr val="tx1"/>
                </a:solidFill>
                <a:effectLst/>
                <a:latin typeface="Arial" charset="0"/>
                <a:ea typeface="Arial"/>
                <a:cs typeface="Arial" charset="0"/>
                <a:sym typeface="Arial"/>
              </a:rPr>
              <a:t>    Variable |        </a:t>
            </a:r>
            <a:r>
              <a:rPr lang="en-US" sz="1100" b="0" i="0" u="none" strike="noStrike" kern="1200" cap="none" dirty="0" err="1">
                <a:solidFill>
                  <a:schemeClr val="tx1"/>
                </a:solidFill>
                <a:effectLst/>
                <a:latin typeface="Arial" charset="0"/>
                <a:ea typeface="Arial"/>
                <a:cs typeface="Arial" charset="0"/>
                <a:sym typeface="Arial"/>
              </a:rPr>
              <a:t>Obs</a:t>
            </a:r>
            <a:r>
              <a:rPr lang="en-US" sz="1100" b="0" i="0" u="none" strike="noStrike" kern="1200" cap="none" dirty="0">
                <a:solidFill>
                  <a:schemeClr val="tx1"/>
                </a:solidFill>
                <a:effectLst/>
                <a:latin typeface="Arial" charset="0"/>
                <a:ea typeface="Arial"/>
                <a:cs typeface="Arial" charset="0"/>
                <a:sym typeface="Arial"/>
              </a:rPr>
              <a:t>        Mean    Std. dev.       Min        Max</a:t>
            </a:r>
          </a:p>
          <a:p>
            <a:pPr rtl="1"/>
            <a:r>
              <a:rPr lang="en-US" sz="1100" b="0" i="0" u="none" strike="noStrike" kern="1200" cap="none" dirty="0">
                <a:solidFill>
                  <a:schemeClr val="tx1"/>
                </a:solidFill>
                <a:effectLst/>
                <a:latin typeface="Arial" charset="0"/>
                <a:ea typeface="Arial"/>
                <a:cs typeface="Arial" charset="0"/>
                <a:sym typeface="Arial"/>
              </a:rPr>
              <a:t>-------------+---------------------------------------------------------</a:t>
            </a:r>
          </a:p>
          <a:p>
            <a:pPr rtl="1"/>
            <a:r>
              <a:rPr lang="en-US" sz="1100" b="0" i="0" u="none" strike="noStrike" kern="1200" cap="none" dirty="0">
                <a:solidFill>
                  <a:schemeClr val="tx1"/>
                </a:solidFill>
                <a:effectLst/>
                <a:latin typeface="Arial" charset="0"/>
                <a:ea typeface="Arial"/>
                <a:cs typeface="Arial" charset="0"/>
                <a:sym typeface="Arial"/>
              </a:rPr>
              <a:t>   </a:t>
            </a:r>
            <a:r>
              <a:rPr lang="en-US" sz="1100" b="0" i="0" u="none" strike="noStrike" kern="1200" cap="none" dirty="0" err="1">
                <a:solidFill>
                  <a:schemeClr val="tx1"/>
                </a:solidFill>
                <a:effectLst/>
                <a:latin typeface="Arial" charset="0"/>
                <a:ea typeface="Arial"/>
                <a:cs typeface="Arial" charset="0"/>
                <a:sym typeface="Arial"/>
              </a:rPr>
              <a:t>sh_shavua</a:t>
            </a:r>
            <a:r>
              <a:rPr lang="en-US" sz="1100" b="0" i="0" u="none" strike="noStrike" kern="1200" cap="none" dirty="0">
                <a:solidFill>
                  <a:schemeClr val="tx1"/>
                </a:solidFill>
                <a:effectLst/>
                <a:latin typeface="Arial" charset="0"/>
                <a:ea typeface="Arial"/>
                <a:cs typeface="Arial" charset="0"/>
                <a:sym typeface="Arial"/>
              </a:rPr>
              <a:t> |    652,642    29.91832    10.78857          1         78</a:t>
            </a:r>
          </a:p>
          <a:p>
            <a:pPr rtl="1"/>
            <a:endParaRPr lang="en-US" sz="1100" b="0" i="0" u="none" strike="noStrike" kern="1200" cap="none" dirty="0">
              <a:solidFill>
                <a:schemeClr val="tx1"/>
              </a:solidFill>
              <a:effectLst/>
              <a:latin typeface="Arial" charset="0"/>
              <a:ea typeface="Arial"/>
              <a:cs typeface="Arial" charset="0"/>
              <a:sym typeface="Arial"/>
            </a:endParaRPr>
          </a:p>
          <a:p>
            <a:pPr rtl="1"/>
            <a:r>
              <a:rPr lang="en-US" sz="1100" b="0" i="0" u="none" strike="noStrike" kern="1200" cap="none" dirty="0">
                <a:solidFill>
                  <a:schemeClr val="tx1"/>
                </a:solidFill>
                <a:effectLst/>
                <a:latin typeface="Arial" charset="0"/>
                <a:ea typeface="Arial"/>
                <a:cs typeface="Arial" charset="0"/>
                <a:sym typeface="Arial"/>
              </a:rPr>
              <a:t>. sum </a:t>
            </a:r>
            <a:r>
              <a:rPr lang="en-US" sz="1100" b="0" i="0" u="none" strike="noStrike" kern="1200" cap="none" dirty="0" err="1">
                <a:solidFill>
                  <a:schemeClr val="tx1"/>
                </a:solidFill>
                <a:effectLst/>
                <a:latin typeface="Arial" charset="0"/>
                <a:ea typeface="Arial"/>
                <a:cs typeface="Arial" charset="0"/>
                <a:sym typeface="Arial"/>
              </a:rPr>
              <a:t>sh_shavua</a:t>
            </a:r>
            <a:r>
              <a:rPr lang="en-US" sz="1100" b="0" i="0" u="none" strike="noStrike" kern="1200" cap="none" dirty="0">
                <a:solidFill>
                  <a:schemeClr val="tx1"/>
                </a:solidFill>
                <a:effectLst/>
                <a:latin typeface="Arial" charset="0"/>
                <a:ea typeface="Arial"/>
                <a:cs typeface="Arial" charset="0"/>
                <a:sym typeface="Arial"/>
              </a:rPr>
              <a:t> if </a:t>
            </a:r>
            <a:r>
              <a:rPr lang="en-US" sz="1100" b="0" i="0" u="none" strike="noStrike" kern="1200" cap="none" dirty="0" err="1">
                <a:solidFill>
                  <a:schemeClr val="tx1"/>
                </a:solidFill>
                <a:effectLst/>
                <a:latin typeface="Arial" charset="0"/>
                <a:ea typeface="Arial"/>
                <a:cs typeface="Arial" charset="0"/>
                <a:sym typeface="Arial"/>
              </a:rPr>
              <a:t>Ultra_orthodox</a:t>
            </a:r>
            <a:r>
              <a:rPr lang="en-US" sz="1100" b="0" i="0" u="none" strike="noStrike" kern="1200" cap="none" dirty="0">
                <a:solidFill>
                  <a:schemeClr val="tx1"/>
                </a:solidFill>
                <a:effectLst/>
                <a:latin typeface="Arial" charset="0"/>
                <a:ea typeface="Arial"/>
                <a:cs typeface="Arial" charset="0"/>
                <a:sym typeface="Arial"/>
              </a:rPr>
              <a:t>==0 &amp; </a:t>
            </a:r>
            <a:r>
              <a:rPr lang="en-US" sz="1100" b="0" i="0" u="none" strike="noStrike" kern="1200" cap="none" dirty="0" err="1">
                <a:solidFill>
                  <a:schemeClr val="tx1"/>
                </a:solidFill>
                <a:effectLst/>
                <a:latin typeface="Arial" charset="0"/>
                <a:ea typeface="Arial"/>
                <a:cs typeface="Arial" charset="0"/>
                <a:sym typeface="Arial"/>
              </a:rPr>
              <a:t>employment_status</a:t>
            </a:r>
            <a:r>
              <a:rPr lang="en-US" sz="1100" b="0" i="0" u="none" strike="noStrike" kern="1200" cap="none" dirty="0">
                <a:solidFill>
                  <a:schemeClr val="tx1"/>
                </a:solidFill>
                <a:effectLst/>
                <a:latin typeface="Arial" charset="0"/>
                <a:ea typeface="Arial"/>
                <a:cs typeface="Arial" charset="0"/>
                <a:sym typeface="Arial"/>
              </a:rPr>
              <a:t>==1 [</a:t>
            </a:r>
            <a:r>
              <a:rPr lang="en-US" sz="1100" b="0" i="0" u="none" strike="noStrike" kern="1200" cap="none" dirty="0" err="1">
                <a:solidFill>
                  <a:schemeClr val="tx1"/>
                </a:solidFill>
                <a:effectLst/>
                <a:latin typeface="Arial" charset="0"/>
                <a:ea typeface="Arial"/>
                <a:cs typeface="Arial" charset="0"/>
                <a:sym typeface="Arial"/>
              </a:rPr>
              <a:t>fw</a:t>
            </a:r>
            <a:r>
              <a:rPr lang="en-US" sz="1100" b="0" i="0" u="none" strike="noStrike" kern="1200" cap="none" dirty="0">
                <a:solidFill>
                  <a:schemeClr val="tx1"/>
                </a:solidFill>
                <a:effectLst/>
                <a:latin typeface="Arial" charset="0"/>
                <a:ea typeface="Arial"/>
                <a:cs typeface="Arial" charset="0"/>
                <a:sym typeface="Arial"/>
              </a:rPr>
              <a:t>=</a:t>
            </a:r>
            <a:r>
              <a:rPr lang="en-US" sz="1100" b="0" i="0" u="none" strike="noStrike" kern="1200" cap="none" dirty="0" err="1">
                <a:solidFill>
                  <a:schemeClr val="tx1"/>
                </a:solidFill>
                <a:effectLst/>
                <a:latin typeface="Arial" charset="0"/>
                <a:ea typeface="Arial"/>
                <a:cs typeface="Arial" charset="0"/>
                <a:sym typeface="Arial"/>
              </a:rPr>
              <a:t>my_weight</a:t>
            </a:r>
            <a:r>
              <a:rPr lang="en-US" sz="1100" b="0" i="0" u="none" strike="noStrike" kern="1200" cap="none" dirty="0">
                <a:solidFill>
                  <a:schemeClr val="tx1"/>
                </a:solidFill>
                <a:effectLst/>
                <a:latin typeface="Arial" charset="0"/>
                <a:ea typeface="Arial"/>
                <a:cs typeface="Arial" charset="0"/>
                <a:sym typeface="Arial"/>
              </a:rPr>
              <a:t> ]</a:t>
            </a:r>
          </a:p>
          <a:p>
            <a:pPr rtl="1"/>
            <a:endParaRPr lang="en-US" sz="1100" b="0" i="0" u="none" strike="noStrike" kern="1200" cap="none" dirty="0">
              <a:solidFill>
                <a:schemeClr val="tx1"/>
              </a:solidFill>
              <a:effectLst/>
              <a:latin typeface="Arial" charset="0"/>
              <a:ea typeface="Arial"/>
              <a:cs typeface="Arial" charset="0"/>
              <a:sym typeface="Arial"/>
            </a:endParaRPr>
          </a:p>
          <a:p>
            <a:pPr rtl="1"/>
            <a:r>
              <a:rPr lang="en-US" sz="1100" b="0" i="0" u="none" strike="noStrike" kern="1200" cap="none" dirty="0">
                <a:solidFill>
                  <a:schemeClr val="tx1"/>
                </a:solidFill>
                <a:effectLst/>
                <a:latin typeface="Arial" charset="0"/>
                <a:ea typeface="Arial"/>
                <a:cs typeface="Arial" charset="0"/>
                <a:sym typeface="Arial"/>
              </a:rPr>
              <a:t>    Variable |        </a:t>
            </a:r>
            <a:r>
              <a:rPr lang="en-US" sz="1100" b="0" i="0" u="none" strike="noStrike" kern="1200" cap="none" dirty="0" err="1">
                <a:solidFill>
                  <a:schemeClr val="tx1"/>
                </a:solidFill>
                <a:effectLst/>
                <a:latin typeface="Arial" charset="0"/>
                <a:ea typeface="Arial"/>
                <a:cs typeface="Arial" charset="0"/>
                <a:sym typeface="Arial"/>
              </a:rPr>
              <a:t>Obs</a:t>
            </a:r>
            <a:r>
              <a:rPr lang="en-US" sz="1100" b="0" i="0" u="none" strike="noStrike" kern="1200" cap="none" dirty="0">
                <a:solidFill>
                  <a:schemeClr val="tx1"/>
                </a:solidFill>
                <a:effectLst/>
                <a:latin typeface="Arial" charset="0"/>
                <a:ea typeface="Arial"/>
                <a:cs typeface="Arial" charset="0"/>
                <a:sym typeface="Arial"/>
              </a:rPr>
              <a:t>        Mean    Std. dev.       Min        Max</a:t>
            </a:r>
          </a:p>
          <a:p>
            <a:pPr rtl="1"/>
            <a:r>
              <a:rPr lang="en-US" sz="1100" b="0" i="0" u="none" strike="noStrike" kern="1200" cap="none" dirty="0">
                <a:solidFill>
                  <a:schemeClr val="tx1"/>
                </a:solidFill>
                <a:effectLst/>
                <a:latin typeface="Arial" charset="0"/>
                <a:ea typeface="Arial"/>
                <a:cs typeface="Arial" charset="0"/>
                <a:sym typeface="Arial"/>
              </a:rPr>
              <a:t>-------------+---------------------------------------------------------</a:t>
            </a:r>
          </a:p>
          <a:p>
            <a:pPr rtl="1"/>
            <a:r>
              <a:rPr lang="en-US" sz="1100" b="0" i="0" u="none" strike="noStrike" kern="1200" cap="none" dirty="0">
                <a:solidFill>
                  <a:schemeClr val="tx1"/>
                </a:solidFill>
                <a:effectLst/>
                <a:latin typeface="Arial" charset="0"/>
                <a:ea typeface="Arial"/>
                <a:cs typeface="Arial" charset="0"/>
                <a:sym typeface="Arial"/>
              </a:rPr>
              <a:t>   </a:t>
            </a:r>
            <a:r>
              <a:rPr lang="en-US" sz="1100" b="0" i="0" u="none" strike="noStrike" kern="1200" cap="none" dirty="0" err="1">
                <a:solidFill>
                  <a:schemeClr val="tx1"/>
                </a:solidFill>
                <a:effectLst/>
                <a:latin typeface="Arial" charset="0"/>
                <a:ea typeface="Arial"/>
                <a:cs typeface="Arial" charset="0"/>
                <a:sym typeface="Arial"/>
              </a:rPr>
              <a:t>sh_shavua</a:t>
            </a:r>
            <a:r>
              <a:rPr lang="en-US" sz="1100" b="0" i="0" u="none" strike="noStrike" kern="1200" cap="none" dirty="0">
                <a:solidFill>
                  <a:schemeClr val="tx1"/>
                </a:solidFill>
                <a:effectLst/>
                <a:latin typeface="Arial" charset="0"/>
                <a:ea typeface="Arial"/>
                <a:cs typeface="Arial" charset="0"/>
                <a:sym typeface="Arial"/>
              </a:rPr>
              <a:t> |  7,306,457    37.97397    11.30426          1        105</a:t>
            </a:r>
          </a:p>
          <a:p>
            <a:pPr rtl="1"/>
            <a:endParaRPr lang="he-IL" sz="1100" b="0" i="0" u="none" strike="noStrike" kern="1200" cap="none" dirty="0">
              <a:solidFill>
                <a:schemeClr val="tx1"/>
              </a:solidFill>
              <a:effectLst/>
              <a:latin typeface="Arial" charset="0"/>
              <a:ea typeface="Arial"/>
              <a:cs typeface="Arial" charset="0"/>
              <a:sym typeface="Arial"/>
            </a:endParaRPr>
          </a:p>
          <a:p>
            <a:pPr algn="r" rtl="1"/>
            <a:endParaRPr lang="he-IL" sz="1100" b="0" i="0" u="none" strike="noStrike" kern="1200" cap="none" dirty="0">
              <a:solidFill>
                <a:schemeClr val="tx1"/>
              </a:solidFill>
              <a:effectLst/>
              <a:latin typeface="Arial" charset="0"/>
              <a:ea typeface="Arial"/>
              <a:cs typeface="Arial" charset="0"/>
              <a:sym typeface="Arial"/>
            </a:endParaRPr>
          </a:p>
        </p:txBody>
      </p:sp>
    </p:spTree>
    <p:extLst>
      <p:ext uri="{BB962C8B-B14F-4D97-AF65-F5344CB8AC3E}">
        <p14:creationId xmlns:p14="http://schemas.microsoft.com/office/powerpoint/2010/main" val="84968699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a:xfrm>
            <a:off x="381000" y="685800"/>
            <a:ext cx="6096000" cy="3429000"/>
          </a:xfrm>
        </p:spPr>
      </p:sp>
      <p:sp>
        <p:nvSpPr>
          <p:cNvPr id="3" name="מציין מיקום של הערות 2"/>
          <p:cNvSpPr>
            <a:spLocks noGrp="1"/>
          </p:cNvSpPr>
          <p:nvPr>
            <p:ph type="body" idx="1"/>
          </p:nvPr>
        </p:nvSpPr>
        <p:spPr/>
        <p:txBody>
          <a:bodyPr/>
          <a:lstStyle/>
          <a:p>
            <a:pPr algn="r" rtl="1"/>
            <a:r>
              <a:rPr lang="he-IL" dirty="0"/>
              <a:t>מה מאפיין את הנשים</a:t>
            </a:r>
            <a:r>
              <a:rPr lang="he-IL" baseline="0" dirty="0"/>
              <a:t> שלא הולכות לסמינרים ולא ממשיכות מעבר ל 12 שנות לימוד?</a:t>
            </a:r>
          </a:p>
          <a:p>
            <a:pPr algn="r" rtl="1"/>
            <a:endParaRPr lang="he-IL" baseline="0" dirty="0"/>
          </a:p>
          <a:p>
            <a:pPr algn="r" rtl="1"/>
            <a:r>
              <a:rPr lang="he-IL" baseline="0" dirty="0"/>
              <a:t>יותר ויותר בנות זכאיות לבגרות. עליה מ 13% בקרב בנות 35-39 עד ל 21% בקרב בנות 20-24, אלו שלא עושות בגרות לפעמים ניגשות למבחני סאלד. שגם הם מוכרים להמשך</a:t>
            </a:r>
            <a:endParaRPr lang="" dirty="0"/>
          </a:p>
          <a:p>
            <a:endParaRPr lang="" dirty="0"/>
          </a:p>
        </p:txBody>
      </p:sp>
    </p:spTree>
    <p:extLst>
      <p:ext uri="{BB962C8B-B14F-4D97-AF65-F5344CB8AC3E}">
        <p14:creationId xmlns:p14="http://schemas.microsoft.com/office/powerpoint/2010/main" val="296099135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a:xfrm>
            <a:off x="381000" y="685800"/>
            <a:ext cx="6096000" cy="3429000"/>
          </a:xfrm>
        </p:spPr>
      </p:sp>
      <p:sp>
        <p:nvSpPr>
          <p:cNvPr id="3" name="מציין מיקום של הערות 2"/>
          <p:cNvSpPr>
            <a:spLocks noGrp="1"/>
          </p:cNvSpPr>
          <p:nvPr>
            <p:ph type="body" idx="1"/>
          </p:nvPr>
        </p:nvSpPr>
        <p:spPr/>
        <p:txBody>
          <a:bodyPr/>
          <a:lstStyle/>
          <a:p>
            <a:pPr marL="0" marR="0" indent="0" algn="r" defTabSz="914400" rtl="1" eaLnBrk="0" fontAlgn="base" latinLnBrk="0" hangingPunct="0">
              <a:lnSpc>
                <a:spcPct val="100000"/>
              </a:lnSpc>
              <a:spcBef>
                <a:spcPct val="30000"/>
              </a:spcBef>
              <a:spcAft>
                <a:spcPct val="0"/>
              </a:spcAft>
              <a:buClrTx/>
              <a:buSzTx/>
              <a:buFontTx/>
              <a:buNone/>
              <a:tabLst/>
              <a:defRPr/>
            </a:pPr>
            <a:r>
              <a:rPr lang="he-IL" sz="1100" b="0" i="0" u="none" strike="noStrike" kern="1200" cap="none" dirty="0">
                <a:solidFill>
                  <a:schemeClr val="tx1"/>
                </a:solidFill>
                <a:effectLst/>
                <a:latin typeface="Arial" charset="0"/>
                <a:ea typeface="Arial"/>
                <a:cs typeface="Arial" charset="0"/>
                <a:sym typeface="Arial"/>
              </a:rPr>
              <a:t> הפער בשכר בקרב בעלות תעודת בגרות והשכלה עד תיכונית - הצטמצם, </a:t>
            </a:r>
          </a:p>
        </p:txBody>
      </p:sp>
    </p:spTree>
    <p:extLst>
      <p:ext uri="{BB962C8B-B14F-4D97-AF65-F5344CB8AC3E}">
        <p14:creationId xmlns:p14="http://schemas.microsoft.com/office/powerpoint/2010/main" val="296165217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a:xfrm>
            <a:off x="381000" y="685800"/>
            <a:ext cx="6096000" cy="3429000"/>
          </a:xfrm>
        </p:spPr>
      </p:sp>
      <p:sp>
        <p:nvSpPr>
          <p:cNvPr id="3" name="מציין מיקום של הערות 2"/>
          <p:cNvSpPr>
            <a:spLocks noGrp="1"/>
          </p:cNvSpPr>
          <p:nvPr>
            <p:ph type="body" idx="1"/>
          </p:nvPr>
        </p:nvSpPr>
        <p:spPr/>
        <p:txBody>
          <a:bodyPr/>
          <a:lstStyle/>
          <a:p>
            <a:pPr algn="r" rtl="1"/>
            <a:r>
              <a:rPr lang="he-IL" sz="1100" b="0" i="0" u="none" strike="noStrike" kern="1200" cap="none" dirty="0">
                <a:solidFill>
                  <a:schemeClr val="tx1"/>
                </a:solidFill>
                <a:effectLst/>
                <a:latin typeface="Arial" charset="0"/>
                <a:ea typeface="Arial"/>
                <a:cs typeface="Arial" charset="0"/>
                <a:sym typeface="Arial"/>
              </a:rPr>
              <a:t>שיעורי תעסוקה לפי רמת השכלה מלמדים כי שיעורי התעסוקה עולים עם העלייה ברמת ההשכלה. שיעורי התעסוקה של נשים אקדמאיות עולים על 85%, לעומת זאת נשים עם השכלה תיכונית ללא בגרות עובדות בשיעור של 53% בלבד. כ 71% מהנשים ללא השכלה מעבר לתעודת בגרות מועסקות.</a:t>
            </a:r>
          </a:p>
          <a:p>
            <a:pPr algn="r" rtl="1"/>
            <a:endParaRPr lang="he-IL" sz="1100" b="0" i="0" u="none" strike="noStrike" kern="1200" cap="none" dirty="0">
              <a:solidFill>
                <a:schemeClr val="tx1"/>
              </a:solidFill>
              <a:effectLst/>
              <a:latin typeface="Arial" charset="0"/>
              <a:ea typeface="Arial"/>
              <a:cs typeface="Arial" charset="0"/>
              <a:sym typeface="Arial"/>
            </a:endParaRPr>
          </a:p>
          <a:p>
            <a:pPr algn="r" rtl="1" fontAlgn="base"/>
            <a:r>
              <a:rPr lang="he-IL" sz="1100" b="0" i="0" u="none" strike="noStrike" kern="1200" cap="none" dirty="0">
                <a:solidFill>
                  <a:schemeClr val="tx1"/>
                </a:solidFill>
                <a:effectLst/>
                <a:latin typeface="Arial" charset="0"/>
                <a:ea typeface="Arial"/>
                <a:cs typeface="Arial" charset="0"/>
                <a:sym typeface="Arial"/>
              </a:rPr>
              <a:t>הקבוצות היחידות שההבדלים ביניהם (בחלק מהשנים) לא מובהקים הם </a:t>
            </a:r>
            <a:r>
              <a:rPr lang="en-US" sz="1100" b="0" i="0" u="none" strike="noStrike" kern="1200" cap="none" dirty="0">
                <a:solidFill>
                  <a:schemeClr val="tx1"/>
                </a:solidFill>
                <a:effectLst/>
                <a:latin typeface="Arial" charset="0"/>
                <a:ea typeface="Arial"/>
                <a:cs typeface="Arial" charset="0"/>
                <a:sym typeface="Arial"/>
              </a:rPr>
              <a:t>BA </a:t>
            </a:r>
            <a:r>
              <a:rPr lang="he-IL" sz="1100" b="0" i="0" u="none" strike="noStrike" kern="1200" cap="none" dirty="0">
                <a:solidFill>
                  <a:schemeClr val="tx1"/>
                </a:solidFill>
                <a:effectLst/>
                <a:latin typeface="Arial" charset="0"/>
                <a:ea typeface="Arial"/>
                <a:cs typeface="Arial" charset="0"/>
                <a:sym typeface="Arial"/>
              </a:rPr>
              <a:t> למול </a:t>
            </a:r>
            <a:r>
              <a:rPr lang="en-US" sz="1100" b="0" i="0" u="none" strike="noStrike" kern="1200" cap="none" dirty="0">
                <a:solidFill>
                  <a:schemeClr val="tx1"/>
                </a:solidFill>
                <a:effectLst/>
                <a:latin typeface="Arial" charset="0"/>
                <a:ea typeface="Arial"/>
                <a:cs typeface="Arial" charset="0"/>
                <a:sym typeface="Arial"/>
              </a:rPr>
              <a:t>MA+.</a:t>
            </a:r>
            <a:endParaRPr lang="he-IL" sz="1100" b="0" i="0" u="none" strike="noStrike" kern="1200" cap="none" dirty="0">
              <a:solidFill>
                <a:schemeClr val="tx1"/>
              </a:solidFill>
              <a:effectLst/>
              <a:latin typeface="Arial" charset="0"/>
              <a:ea typeface="Arial"/>
              <a:cs typeface="Arial" charset="0"/>
              <a:sym typeface="Arial"/>
            </a:endParaRPr>
          </a:p>
          <a:p>
            <a:pPr algn="r" rtl="1" fontAlgn="base"/>
            <a:endParaRPr lang="he-IL" sz="1100" b="0" i="0" u="none" strike="noStrike" kern="1200" cap="none" dirty="0">
              <a:solidFill>
                <a:schemeClr val="tx1"/>
              </a:solidFill>
              <a:effectLst/>
              <a:latin typeface="Arial" charset="0"/>
              <a:ea typeface="Arial"/>
              <a:cs typeface="Arial" charset="0"/>
              <a:sym typeface="Arial"/>
            </a:endParaRPr>
          </a:p>
          <a:p>
            <a:pPr marL="158750" marR="0" indent="0" algn="r" defTabSz="914400" rtl="1" eaLnBrk="1" fontAlgn="base" latinLnBrk="0" hangingPunct="1">
              <a:lnSpc>
                <a:spcPct val="100000"/>
              </a:lnSpc>
              <a:spcBef>
                <a:spcPts val="0"/>
              </a:spcBef>
              <a:spcAft>
                <a:spcPts val="0"/>
              </a:spcAft>
              <a:buClr>
                <a:srgbClr val="000000"/>
              </a:buClr>
              <a:buSzPts val="1100"/>
              <a:buFont typeface="Arial"/>
              <a:buNone/>
              <a:tabLst/>
              <a:defRPr/>
            </a:pPr>
            <a:r>
              <a:rPr lang="he-IL" sz="1100" b="0" i="0" u="none" strike="noStrike" cap="none" baseline="0" dirty="0">
                <a:solidFill>
                  <a:srgbClr val="000000"/>
                </a:solidFill>
                <a:latin typeface="Arial"/>
                <a:ea typeface="Arial"/>
                <a:cs typeface="Arial"/>
                <a:sym typeface="Arial"/>
              </a:rPr>
              <a:t>השכלה נוספת לא אקדמית - תעודת סיום בי"ס על-תיכוני שאינה תעודה אקדמית</a:t>
            </a:r>
            <a:endParaRPr lang="he-IL" sz="1100" b="0" i="0" u="none" strike="noStrike" kern="1200" cap="none" dirty="0">
              <a:solidFill>
                <a:schemeClr val="tx1"/>
              </a:solidFill>
              <a:effectLst/>
              <a:latin typeface="Arial" charset="0"/>
              <a:ea typeface="Arial"/>
              <a:cs typeface="Arial" charset="0"/>
              <a:sym typeface="Arial"/>
            </a:endParaRPr>
          </a:p>
          <a:p>
            <a:pPr algn="r" rtl="1" fontAlgn="base"/>
            <a:endParaRPr lang="he-IL" sz="1100" b="0" i="0" u="none" strike="noStrike" kern="1200" cap="none" dirty="0">
              <a:solidFill>
                <a:schemeClr val="tx1"/>
              </a:solidFill>
              <a:effectLst/>
              <a:latin typeface="Arial" charset="0"/>
              <a:ea typeface="Arial"/>
              <a:cs typeface="Arial" charset="0"/>
              <a:sym typeface="Arial"/>
            </a:endParaRPr>
          </a:p>
        </p:txBody>
      </p:sp>
    </p:spTree>
    <p:extLst>
      <p:ext uri="{BB962C8B-B14F-4D97-AF65-F5344CB8AC3E}">
        <p14:creationId xmlns:p14="http://schemas.microsoft.com/office/powerpoint/2010/main" val="25354483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a:xfrm>
            <a:off x="381000" y="685800"/>
            <a:ext cx="6096000" cy="3429000"/>
          </a:xfrm>
        </p:spPr>
      </p:sp>
      <p:sp>
        <p:nvSpPr>
          <p:cNvPr id="3" name="מציין מיקום של הערות 2"/>
          <p:cNvSpPr>
            <a:spLocks noGrp="1"/>
          </p:cNvSpPr>
          <p:nvPr>
            <p:ph type="body" idx="1"/>
          </p:nvPr>
        </p:nvSpPr>
        <p:spPr/>
        <p:txBody>
          <a:bodyPr/>
          <a:lstStyle/>
          <a:p>
            <a:pPr marL="0" marR="0" indent="0" algn="r" defTabSz="914400" rtl="1" eaLnBrk="0" fontAlgn="base" latinLnBrk="0" hangingPunct="0">
              <a:lnSpc>
                <a:spcPct val="100000"/>
              </a:lnSpc>
              <a:spcBef>
                <a:spcPct val="30000"/>
              </a:spcBef>
              <a:spcAft>
                <a:spcPct val="0"/>
              </a:spcAft>
              <a:buClrTx/>
              <a:buSzTx/>
              <a:buFontTx/>
              <a:buNone/>
              <a:tabLst/>
              <a:defRPr/>
            </a:pPr>
            <a:r>
              <a:rPr lang="he-IL" sz="1100" b="0" i="0" u="none" strike="noStrike" kern="1200" cap="none" dirty="0">
                <a:solidFill>
                  <a:schemeClr val="tx1"/>
                </a:solidFill>
                <a:effectLst/>
                <a:latin typeface="Arial" charset="0"/>
                <a:ea typeface="Arial"/>
                <a:cs typeface="Arial" charset="0"/>
                <a:sym typeface="Arial"/>
              </a:rPr>
              <a:t>הפער בין החברה החרדית לחברה היהודית שאינה חרדית מתרחב כשמשווים השכלה מקצועית</a:t>
            </a:r>
          </a:p>
          <a:p>
            <a:pPr marL="0" marR="0" indent="0" algn="r" defTabSz="914400" rtl="1" eaLnBrk="0" fontAlgn="base" latinLnBrk="0" hangingPunct="0">
              <a:lnSpc>
                <a:spcPct val="100000"/>
              </a:lnSpc>
              <a:spcBef>
                <a:spcPct val="30000"/>
              </a:spcBef>
              <a:spcAft>
                <a:spcPct val="0"/>
              </a:spcAft>
              <a:buClrTx/>
              <a:buSzTx/>
              <a:buFontTx/>
              <a:buNone/>
              <a:tabLst/>
              <a:defRPr/>
            </a:pPr>
            <a:r>
              <a:rPr lang="he-IL" sz="1100" b="0" i="0" u="none" strike="noStrike" kern="1200" cap="none" dirty="0">
                <a:solidFill>
                  <a:schemeClr val="tx1"/>
                </a:solidFill>
                <a:effectLst/>
                <a:latin typeface="Arial" charset="0"/>
                <a:ea typeface="Arial"/>
                <a:cs typeface="Arial" charset="0"/>
                <a:sym typeface="Arial"/>
              </a:rPr>
              <a:t>למרות שהפער מצטמצם, כנראה מכיוון שרבות יותר לומדות מקצועות טכנולוגיים במסגרת </a:t>
            </a:r>
            <a:r>
              <a:rPr lang="he-IL" sz="1100" b="0" i="0" u="none" strike="noStrike" kern="1200" cap="none" dirty="0" err="1">
                <a:solidFill>
                  <a:schemeClr val="tx1"/>
                </a:solidFill>
                <a:effectLst/>
                <a:latin typeface="Arial" charset="0"/>
                <a:ea typeface="Arial"/>
                <a:cs typeface="Arial" charset="0"/>
                <a:sym typeface="Arial"/>
              </a:rPr>
              <a:t>הסמינריים</a:t>
            </a:r>
            <a:r>
              <a:rPr lang="he-IL" sz="1100" b="0" i="0" u="none" strike="noStrike" kern="1200" cap="none" dirty="0">
                <a:solidFill>
                  <a:schemeClr val="tx1"/>
                </a:solidFill>
                <a:effectLst/>
                <a:latin typeface="Arial" charset="0"/>
                <a:ea typeface="Arial"/>
                <a:cs typeface="Arial" charset="0"/>
                <a:sym typeface="Arial"/>
              </a:rPr>
              <a:t> שמאפשרים שכר גבוה יותר</a:t>
            </a:r>
          </a:p>
        </p:txBody>
      </p:sp>
    </p:spTree>
    <p:extLst>
      <p:ext uri="{BB962C8B-B14F-4D97-AF65-F5344CB8AC3E}">
        <p14:creationId xmlns:p14="http://schemas.microsoft.com/office/powerpoint/2010/main" val="157984564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a:xfrm>
            <a:off x="381000" y="685800"/>
            <a:ext cx="6096000" cy="3429000"/>
          </a:xfrm>
        </p:spPr>
      </p:sp>
      <p:sp>
        <p:nvSpPr>
          <p:cNvPr id="3" name="מציין מיקום של הערות 2"/>
          <p:cNvSpPr>
            <a:spLocks noGrp="1"/>
          </p:cNvSpPr>
          <p:nvPr>
            <p:ph type="body" idx="1"/>
          </p:nvPr>
        </p:nvSpPr>
        <p:spPr/>
        <p:txBody>
          <a:bodyPr/>
          <a:lstStyle/>
          <a:p>
            <a:pPr marL="0" marR="0" indent="0" algn="r" defTabSz="914400" rtl="1" eaLnBrk="0" fontAlgn="base" latinLnBrk="0" hangingPunct="0">
              <a:lnSpc>
                <a:spcPct val="100000"/>
              </a:lnSpc>
              <a:spcBef>
                <a:spcPct val="30000"/>
              </a:spcBef>
              <a:spcAft>
                <a:spcPct val="0"/>
              </a:spcAft>
              <a:buClrTx/>
              <a:buSzTx/>
              <a:buFontTx/>
              <a:buNone/>
              <a:tabLst/>
              <a:defRPr/>
            </a:pPr>
            <a:r>
              <a:rPr lang="he-IL" sz="1100" b="0" i="0" u="none" strike="noStrike" kern="1200" cap="none" dirty="0">
                <a:solidFill>
                  <a:schemeClr val="tx1"/>
                </a:solidFill>
                <a:effectLst/>
                <a:latin typeface="Arial" charset="0"/>
                <a:ea typeface="Arial"/>
                <a:cs typeface="Arial" charset="0"/>
                <a:sym typeface="Arial"/>
              </a:rPr>
              <a:t>השכר של חרדיות שסיימו </a:t>
            </a:r>
            <a:r>
              <a:rPr lang="he-IL" sz="1100" b="0" i="0" u="none" strike="noStrike" kern="1200" cap="none" dirty="0" err="1">
                <a:solidFill>
                  <a:schemeClr val="tx1"/>
                </a:solidFill>
                <a:effectLst/>
                <a:latin typeface="Arial" charset="0"/>
                <a:ea typeface="Arial"/>
                <a:cs typeface="Arial" charset="0"/>
                <a:sym typeface="Arial"/>
              </a:rPr>
              <a:t>יג</a:t>
            </a:r>
            <a:r>
              <a:rPr lang="he-IL" sz="1100" b="0" i="0" u="none" strike="noStrike" kern="1200" cap="none" dirty="0">
                <a:solidFill>
                  <a:schemeClr val="tx1"/>
                </a:solidFill>
                <a:effectLst/>
                <a:latin typeface="Arial" charset="0"/>
                <a:ea typeface="Arial"/>
                <a:cs typeface="Arial" charset="0"/>
                <a:sym typeface="Arial"/>
              </a:rPr>
              <a:t> יד או </a:t>
            </a:r>
            <a:r>
              <a:rPr lang="he-IL" sz="1100" b="0" i="0" u="none" strike="noStrike" kern="1200" cap="none" dirty="0" err="1">
                <a:solidFill>
                  <a:schemeClr val="tx1"/>
                </a:solidFill>
                <a:effectLst/>
                <a:latin typeface="Arial" charset="0"/>
                <a:ea typeface="Arial"/>
                <a:cs typeface="Arial" charset="0"/>
                <a:sym typeface="Arial"/>
              </a:rPr>
              <a:t>מה"ט</a:t>
            </a:r>
            <a:r>
              <a:rPr lang="he-IL" sz="1100" b="0" i="0" u="none" strike="noStrike" kern="1200" cap="none" dirty="0">
                <a:solidFill>
                  <a:schemeClr val="tx1"/>
                </a:solidFill>
                <a:effectLst/>
                <a:latin typeface="Arial" charset="0"/>
                <a:ea typeface="Arial"/>
                <a:cs typeface="Arial" charset="0"/>
                <a:sym typeface="Arial"/>
              </a:rPr>
              <a:t> גבוה יותר משכר של נשים לא</a:t>
            </a:r>
            <a:r>
              <a:rPr lang="he-IL" sz="1100" b="0" i="0" u="none" strike="noStrike" kern="1200" cap="none" baseline="0" dirty="0">
                <a:solidFill>
                  <a:schemeClr val="tx1"/>
                </a:solidFill>
                <a:effectLst/>
                <a:latin typeface="Arial" charset="0"/>
                <a:ea typeface="Arial"/>
                <a:cs typeface="Arial" charset="0"/>
                <a:sym typeface="Arial"/>
              </a:rPr>
              <a:t> חרדיות.</a:t>
            </a:r>
          </a:p>
          <a:p>
            <a:pPr marL="0" marR="0" indent="0" algn="r" defTabSz="914400" rtl="1" eaLnBrk="0" fontAlgn="base" latinLnBrk="0" hangingPunct="0">
              <a:lnSpc>
                <a:spcPct val="100000"/>
              </a:lnSpc>
              <a:spcBef>
                <a:spcPct val="30000"/>
              </a:spcBef>
              <a:spcAft>
                <a:spcPct val="0"/>
              </a:spcAft>
              <a:buClrTx/>
              <a:buSzTx/>
              <a:buFontTx/>
              <a:buNone/>
              <a:tabLst/>
              <a:defRPr/>
            </a:pPr>
            <a:r>
              <a:rPr lang="he-IL" sz="1100" b="0" i="0" u="none" strike="noStrike" kern="1200" cap="none" baseline="0" dirty="0">
                <a:solidFill>
                  <a:schemeClr val="tx1"/>
                </a:solidFill>
                <a:effectLst/>
                <a:latin typeface="Arial" charset="0"/>
                <a:ea typeface="Arial"/>
                <a:cs typeface="Arial" charset="0"/>
                <a:sym typeface="Arial"/>
              </a:rPr>
              <a:t>הדבר נובע מסוג </a:t>
            </a:r>
            <a:r>
              <a:rPr lang="he-IL" sz="1100" b="0" i="0" u="none" strike="noStrike" kern="1200" cap="none" baseline="0" dirty="0" err="1">
                <a:solidFill>
                  <a:schemeClr val="tx1"/>
                </a:solidFill>
                <a:effectLst/>
                <a:latin typeface="Arial" charset="0"/>
                <a:ea typeface="Arial"/>
                <a:cs typeface="Arial" charset="0"/>
                <a:sym typeface="Arial"/>
              </a:rPr>
              <a:t>האוכלוסיה</a:t>
            </a:r>
            <a:r>
              <a:rPr lang="he-IL" sz="1100" b="0" i="0" u="none" strike="noStrike" kern="1200" cap="none" baseline="0" dirty="0">
                <a:solidFill>
                  <a:schemeClr val="tx1"/>
                </a:solidFill>
                <a:effectLst/>
                <a:latin typeface="Arial" charset="0"/>
                <a:ea typeface="Arial"/>
                <a:cs typeface="Arial" charset="0"/>
                <a:sym typeface="Arial"/>
              </a:rPr>
              <a:t> שפונה למסלולים האלו. </a:t>
            </a:r>
          </a:p>
          <a:p>
            <a:pPr marL="0" marR="0" indent="0" algn="r" defTabSz="914400" rtl="1" eaLnBrk="0" fontAlgn="base" latinLnBrk="0" hangingPunct="0">
              <a:lnSpc>
                <a:spcPct val="100000"/>
              </a:lnSpc>
              <a:spcBef>
                <a:spcPct val="30000"/>
              </a:spcBef>
              <a:spcAft>
                <a:spcPct val="0"/>
              </a:spcAft>
              <a:buClrTx/>
              <a:buSzTx/>
              <a:buFontTx/>
              <a:buNone/>
              <a:tabLst/>
              <a:defRPr/>
            </a:pPr>
            <a:r>
              <a:rPr lang="he-IL" sz="1100" b="0" i="0" u="none" strike="noStrike" kern="1200" cap="none" baseline="0" dirty="0">
                <a:solidFill>
                  <a:schemeClr val="tx1"/>
                </a:solidFill>
                <a:effectLst/>
                <a:latin typeface="Arial" charset="0"/>
                <a:ea typeface="Arial"/>
                <a:cs typeface="Arial" charset="0"/>
                <a:sym typeface="Arial"/>
              </a:rPr>
              <a:t>אצל החרדים אלו נחשבם מסלולים איכותיים שאליהם פונות הבנות עם כישורים ויכולות.  ואילו אצל לא חרדיות- הבנות המוכשרות הולכות לאקדמיה. אלו עם כישורים נמוכים יותר פונות </a:t>
            </a:r>
            <a:r>
              <a:rPr lang="he-IL" sz="1100" b="0" i="0" u="none" strike="noStrike" kern="1200" cap="none" baseline="0" dirty="0" err="1">
                <a:solidFill>
                  <a:schemeClr val="tx1"/>
                </a:solidFill>
                <a:effectLst/>
                <a:latin typeface="Arial" charset="0"/>
                <a:ea typeface="Arial"/>
                <a:cs typeface="Arial" charset="0"/>
                <a:sym typeface="Arial"/>
              </a:rPr>
              <a:t>למה"ט</a:t>
            </a:r>
            <a:r>
              <a:rPr lang="he-IL" sz="1100" b="0" i="0" u="none" strike="noStrike" kern="1200" cap="none" baseline="0" dirty="0">
                <a:solidFill>
                  <a:schemeClr val="tx1"/>
                </a:solidFill>
                <a:effectLst/>
                <a:latin typeface="Arial" charset="0"/>
                <a:ea typeface="Arial"/>
                <a:cs typeface="Arial" charset="0"/>
                <a:sym typeface="Arial"/>
              </a:rPr>
              <a:t> </a:t>
            </a:r>
            <a:r>
              <a:rPr lang="he-IL" sz="1100" b="0" i="0" u="none" strike="noStrike" kern="1200" cap="none" baseline="0" dirty="0" err="1">
                <a:solidFill>
                  <a:schemeClr val="tx1"/>
                </a:solidFill>
                <a:effectLst/>
                <a:latin typeface="Arial" charset="0"/>
                <a:ea typeface="Arial"/>
                <a:cs typeface="Arial" charset="0"/>
                <a:sym typeface="Arial"/>
              </a:rPr>
              <a:t>וליג</a:t>
            </a:r>
            <a:r>
              <a:rPr lang="he-IL" sz="1100" b="0" i="0" u="none" strike="noStrike" kern="1200" cap="none" baseline="0" dirty="0">
                <a:solidFill>
                  <a:schemeClr val="tx1"/>
                </a:solidFill>
                <a:effectLst/>
                <a:latin typeface="Arial" charset="0"/>
                <a:ea typeface="Arial"/>
                <a:cs typeface="Arial" charset="0"/>
                <a:sym typeface="Arial"/>
              </a:rPr>
              <a:t>'-יד' בלבד.</a:t>
            </a:r>
            <a:endParaRPr lang="he-IL" sz="1100" b="0" i="0" u="none" strike="noStrike" kern="1200" cap="none" dirty="0">
              <a:solidFill>
                <a:schemeClr val="tx1"/>
              </a:solidFill>
              <a:effectLst/>
              <a:latin typeface="Arial" charset="0"/>
              <a:ea typeface="Arial"/>
              <a:cs typeface="Arial" charset="0"/>
              <a:sym typeface="Arial"/>
            </a:endParaRPr>
          </a:p>
        </p:txBody>
      </p:sp>
    </p:spTree>
    <p:extLst>
      <p:ext uri="{BB962C8B-B14F-4D97-AF65-F5344CB8AC3E}">
        <p14:creationId xmlns:p14="http://schemas.microsoft.com/office/powerpoint/2010/main" val="355461347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5"/>
        <p:cNvGrpSpPr/>
        <p:nvPr/>
      </p:nvGrpSpPr>
      <p:grpSpPr>
        <a:xfrm>
          <a:off x="0" y="0"/>
          <a:ext cx="0" cy="0"/>
          <a:chOff x="0" y="0"/>
          <a:chExt cx="0" cy="0"/>
        </a:xfrm>
      </p:grpSpPr>
      <p:sp>
        <p:nvSpPr>
          <p:cNvPr id="1236" name="Google Shape;1236;g1224c8d5b8b_1_1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7" name="Google Shape;1237;g1224c8d5b8b_1_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endParaRPr dirty="0"/>
          </a:p>
        </p:txBody>
      </p:sp>
    </p:spTree>
    <p:extLst>
      <p:ext uri="{BB962C8B-B14F-4D97-AF65-F5344CB8AC3E}">
        <p14:creationId xmlns:p14="http://schemas.microsoft.com/office/powerpoint/2010/main" val="221547241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a:xfrm>
            <a:off x="381000" y="685800"/>
            <a:ext cx="6096000" cy="3429000"/>
          </a:xfrm>
        </p:spPr>
      </p:sp>
      <p:sp>
        <p:nvSpPr>
          <p:cNvPr id="3" name="מציין מיקום של הערות 2"/>
          <p:cNvSpPr>
            <a:spLocks noGrp="1"/>
          </p:cNvSpPr>
          <p:nvPr>
            <p:ph type="body" idx="1"/>
          </p:nvPr>
        </p:nvSpPr>
        <p:spPr/>
        <p:txBody>
          <a:bodyPr/>
          <a:lstStyle/>
          <a:p>
            <a:pPr algn="r" rtl="1"/>
            <a:r>
              <a:rPr lang="he-IL" sz="1100" b="0" i="0" u="none" strike="noStrike" kern="1200" cap="none" dirty="0">
                <a:solidFill>
                  <a:schemeClr val="tx1"/>
                </a:solidFill>
                <a:effectLst/>
                <a:latin typeface="Arial" charset="0"/>
                <a:ea typeface="Arial"/>
                <a:cs typeface="Arial" charset="0"/>
                <a:sym typeface="Arial"/>
              </a:rPr>
              <a:t>שיעורי תעסוקה לפי רמת השכלה מלמדים כי שיעורי התעסוקה עולים עם העלייה ברמת ההשכלה. שיעורי התעסוקה של נשים אקדמאיות עולים על 85%</a:t>
            </a:r>
          </a:p>
          <a:p>
            <a:pPr algn="r" rtl="1" fontAlgn="base"/>
            <a:r>
              <a:rPr lang="he-IL" sz="1100" b="0" i="0" u="none" strike="noStrike" kern="1200" cap="none" dirty="0">
                <a:solidFill>
                  <a:schemeClr val="tx1"/>
                </a:solidFill>
                <a:effectLst/>
                <a:latin typeface="Arial" charset="0"/>
                <a:ea typeface="Arial"/>
                <a:cs typeface="Arial" charset="0"/>
                <a:sym typeface="Arial"/>
              </a:rPr>
              <a:t>הקבוצות היחידות שההבדלים ביניהם (בחלק מהשנים) לא מובהקים הם </a:t>
            </a:r>
            <a:r>
              <a:rPr lang="en-US" sz="1100" b="0" i="0" u="none" strike="noStrike" kern="1200" cap="none" dirty="0">
                <a:solidFill>
                  <a:schemeClr val="tx1"/>
                </a:solidFill>
                <a:effectLst/>
                <a:latin typeface="Arial" charset="0"/>
                <a:ea typeface="Arial"/>
                <a:cs typeface="Arial" charset="0"/>
                <a:sym typeface="Arial"/>
              </a:rPr>
              <a:t>BA </a:t>
            </a:r>
            <a:r>
              <a:rPr lang="he-IL" sz="1100" b="0" i="0" u="none" strike="noStrike" kern="1200" cap="none" dirty="0">
                <a:solidFill>
                  <a:schemeClr val="tx1"/>
                </a:solidFill>
                <a:effectLst/>
                <a:latin typeface="Arial" charset="0"/>
                <a:ea typeface="Arial"/>
                <a:cs typeface="Arial" charset="0"/>
                <a:sym typeface="Arial"/>
              </a:rPr>
              <a:t> למול </a:t>
            </a:r>
            <a:r>
              <a:rPr lang="en-US" sz="1100" b="0" i="0" u="none" strike="noStrike" kern="1200" cap="none" dirty="0">
                <a:solidFill>
                  <a:schemeClr val="tx1"/>
                </a:solidFill>
                <a:effectLst/>
                <a:latin typeface="Arial" charset="0"/>
                <a:ea typeface="Arial"/>
                <a:cs typeface="Arial" charset="0"/>
                <a:sym typeface="Arial"/>
              </a:rPr>
              <a:t>MA+.</a:t>
            </a:r>
            <a:endParaRPr lang="he-IL" sz="1100" b="0" i="0" u="none" strike="noStrike" kern="1200" cap="none" dirty="0">
              <a:solidFill>
                <a:schemeClr val="tx1"/>
              </a:solidFill>
              <a:effectLst/>
              <a:latin typeface="Arial" charset="0"/>
              <a:ea typeface="Arial"/>
              <a:cs typeface="Arial" charset="0"/>
              <a:sym typeface="Arial"/>
            </a:endParaRPr>
          </a:p>
        </p:txBody>
      </p:sp>
    </p:spTree>
    <p:extLst>
      <p:ext uri="{BB962C8B-B14F-4D97-AF65-F5344CB8AC3E}">
        <p14:creationId xmlns:p14="http://schemas.microsoft.com/office/powerpoint/2010/main" val="50489358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a:xfrm>
            <a:off x="381000" y="685800"/>
            <a:ext cx="6096000" cy="3429000"/>
          </a:xfrm>
        </p:spPr>
      </p:sp>
      <p:sp>
        <p:nvSpPr>
          <p:cNvPr id="3" name="מציין מיקום של הערות 2"/>
          <p:cNvSpPr>
            <a:spLocks noGrp="1"/>
          </p:cNvSpPr>
          <p:nvPr>
            <p:ph type="body" idx="1"/>
          </p:nvPr>
        </p:nvSpPr>
        <p:spPr/>
        <p:txBody>
          <a:bodyPr/>
          <a:lstStyle/>
          <a:p>
            <a:pPr marL="0" marR="0" indent="0" algn="r" defTabSz="914400" rtl="1" eaLnBrk="0" fontAlgn="base" latinLnBrk="0" hangingPunct="0">
              <a:lnSpc>
                <a:spcPct val="100000"/>
              </a:lnSpc>
              <a:spcBef>
                <a:spcPct val="30000"/>
              </a:spcBef>
              <a:spcAft>
                <a:spcPct val="0"/>
              </a:spcAft>
              <a:buClrTx/>
              <a:buSzTx/>
              <a:buFontTx/>
              <a:buNone/>
              <a:tabLst/>
              <a:defRPr/>
            </a:pPr>
            <a:r>
              <a:rPr lang="he-IL" sz="1100" b="0" i="0" u="none" strike="noStrike" kern="1200" cap="none" dirty="0">
                <a:solidFill>
                  <a:schemeClr val="tx1"/>
                </a:solidFill>
                <a:effectLst/>
                <a:latin typeface="Arial" charset="0"/>
                <a:ea typeface="Arial"/>
                <a:cs typeface="Arial" charset="0"/>
                <a:sym typeface="Arial"/>
              </a:rPr>
              <a:t>הפער בין החברה החרדית לחברה היהודית שאינה חרדית נשמר בכל רמות ההשכלה.</a:t>
            </a:r>
            <a:r>
              <a:rPr lang="he-IL" sz="1100" b="0" i="0" u="none" strike="noStrike" kern="1200" cap="none" baseline="0" dirty="0">
                <a:solidFill>
                  <a:schemeClr val="tx1"/>
                </a:solidFill>
                <a:effectLst/>
                <a:latin typeface="Arial" charset="0"/>
                <a:ea typeface="Arial"/>
                <a:cs typeface="Arial" charset="0"/>
                <a:sym typeface="Arial"/>
              </a:rPr>
              <a:t> </a:t>
            </a:r>
          </a:p>
          <a:p>
            <a:pPr marL="0" marR="0" indent="0" algn="r" defTabSz="914400" rtl="1" eaLnBrk="0" fontAlgn="base" latinLnBrk="0" hangingPunct="0">
              <a:lnSpc>
                <a:spcPct val="100000"/>
              </a:lnSpc>
              <a:spcBef>
                <a:spcPct val="30000"/>
              </a:spcBef>
              <a:spcAft>
                <a:spcPct val="0"/>
              </a:spcAft>
              <a:buClrTx/>
              <a:buSzTx/>
              <a:buFontTx/>
              <a:buNone/>
              <a:tabLst/>
              <a:defRPr/>
            </a:pPr>
            <a:r>
              <a:rPr lang="he-IL" sz="1100" b="0" i="0" u="none" strike="noStrike" kern="1200" cap="none" dirty="0">
                <a:solidFill>
                  <a:schemeClr val="tx1"/>
                </a:solidFill>
                <a:effectLst/>
                <a:latin typeface="Arial" charset="0"/>
                <a:ea typeface="Arial"/>
                <a:cs typeface="Arial" charset="0"/>
                <a:sym typeface="Arial"/>
              </a:rPr>
              <a:t>כך, ב 2019 יש פער של 34% בין נשים חרדיות ללא חרדיות בעלות השכלה אקדמית</a:t>
            </a:r>
            <a:endParaRPr lang="en-US" sz="1100" b="0" i="0" u="none" strike="noStrike" kern="1200" cap="none" dirty="0">
              <a:solidFill>
                <a:schemeClr val="tx1"/>
              </a:solidFill>
              <a:effectLst/>
              <a:latin typeface="Arial" charset="0"/>
              <a:ea typeface="Arial"/>
              <a:cs typeface="Arial" charset="0"/>
              <a:sym typeface="Arial"/>
            </a:endParaRPr>
          </a:p>
          <a:p>
            <a:pPr marL="0" marR="0" indent="0" algn="r" defTabSz="914400" rtl="1" eaLnBrk="0" fontAlgn="base" latinLnBrk="0" hangingPunct="0">
              <a:lnSpc>
                <a:spcPct val="100000"/>
              </a:lnSpc>
              <a:spcBef>
                <a:spcPct val="30000"/>
              </a:spcBef>
              <a:spcAft>
                <a:spcPct val="0"/>
              </a:spcAft>
              <a:buClrTx/>
              <a:buSzTx/>
              <a:buFontTx/>
              <a:buNone/>
              <a:tabLst/>
              <a:defRPr/>
            </a:pPr>
            <a:r>
              <a:rPr lang="he-IL" sz="1100" b="0" i="0" u="none" strike="noStrike" kern="1200" cap="none" dirty="0">
                <a:solidFill>
                  <a:schemeClr val="tx1"/>
                </a:solidFill>
                <a:effectLst/>
                <a:latin typeface="Arial" charset="0"/>
                <a:ea typeface="Arial"/>
                <a:cs typeface="Arial" charset="0"/>
                <a:sym typeface="Arial"/>
              </a:rPr>
              <a:t>הכנסה מעבודה שכירה </a:t>
            </a:r>
            <a:r>
              <a:rPr lang="he-IL" dirty="0"/>
              <a:t> </a:t>
            </a:r>
            <a:r>
              <a:rPr lang="he-IL" sz="1100" b="0" i="0" u="none" strike="noStrike" kern="1200" cap="none" dirty="0">
                <a:solidFill>
                  <a:schemeClr val="tx1"/>
                </a:solidFill>
                <a:effectLst/>
                <a:latin typeface="Arial" charset="0"/>
                <a:ea typeface="Arial"/>
                <a:cs typeface="Arial" charset="0"/>
                <a:sym typeface="Arial"/>
              </a:rPr>
              <a:t>נשים בגילי 25-64</a:t>
            </a:r>
            <a:r>
              <a:rPr lang="he-IL" dirty="0"/>
              <a:t> </a:t>
            </a:r>
            <a:r>
              <a:rPr lang="he-IL" sz="1100" b="0" i="0" u="none" strike="noStrike" kern="1200" cap="none" dirty="0">
                <a:solidFill>
                  <a:schemeClr val="tx1"/>
                </a:solidFill>
                <a:effectLst/>
                <a:latin typeface="Arial" charset="0"/>
                <a:ea typeface="Arial"/>
                <a:cs typeface="Arial" charset="0"/>
                <a:sym typeface="Arial"/>
              </a:rPr>
              <a:t>חרדיות ולא חרדיות</a:t>
            </a:r>
            <a:r>
              <a:rPr lang="he-IL" dirty="0"/>
              <a:t> </a:t>
            </a:r>
            <a:r>
              <a:rPr lang="he-IL" sz="1100" b="0" i="0" u="none" strike="noStrike" kern="1200" cap="none" dirty="0">
                <a:solidFill>
                  <a:schemeClr val="tx1"/>
                </a:solidFill>
                <a:effectLst/>
                <a:latin typeface="Arial" charset="0"/>
                <a:ea typeface="Arial"/>
                <a:cs typeface="Arial" charset="0"/>
                <a:sym typeface="Arial"/>
              </a:rPr>
              <a:t>שכירות</a:t>
            </a:r>
            <a:r>
              <a:rPr lang="he-IL" dirty="0"/>
              <a:t> </a:t>
            </a:r>
            <a:r>
              <a:rPr lang="he-IL" sz="1100" b="0" i="0" u="none" strike="noStrike" kern="1200" cap="none" dirty="0">
                <a:solidFill>
                  <a:schemeClr val="tx1"/>
                </a:solidFill>
                <a:effectLst/>
                <a:latin typeface="Arial" charset="0"/>
                <a:ea typeface="Arial"/>
                <a:cs typeface="Arial" charset="0"/>
                <a:sym typeface="Arial"/>
              </a:rPr>
              <a:t>הכנסה חודשית מעל 500 ₪ לחודש</a:t>
            </a:r>
            <a:r>
              <a:rPr lang="he-IL" dirty="0"/>
              <a:t> </a:t>
            </a:r>
            <a:r>
              <a:rPr lang="he-IL" sz="1100" b="0" i="0" u="none" strike="noStrike" kern="1200" cap="none" dirty="0">
                <a:solidFill>
                  <a:schemeClr val="tx1"/>
                </a:solidFill>
                <a:effectLst/>
                <a:latin typeface="Arial" charset="0"/>
                <a:ea typeface="Arial"/>
                <a:cs typeface="Arial" charset="0"/>
                <a:sym typeface="Arial"/>
              </a:rPr>
              <a:t>מחירי 2021</a:t>
            </a:r>
            <a:r>
              <a:rPr lang="he-IL" dirty="0"/>
              <a:t> </a:t>
            </a:r>
            <a:r>
              <a:rPr lang="he-IL" sz="1100" b="0" i="0" u="none" strike="noStrike" kern="1200" cap="none" dirty="0">
                <a:solidFill>
                  <a:schemeClr val="tx1"/>
                </a:solidFill>
                <a:effectLst/>
                <a:latin typeface="Arial" charset="0"/>
                <a:ea typeface="Arial"/>
                <a:cs typeface="Arial" charset="0"/>
                <a:sym typeface="Arial"/>
              </a:rPr>
              <a:t>כולל ניפוח</a:t>
            </a:r>
            <a:r>
              <a:rPr lang="he-IL" dirty="0"/>
              <a:t> </a:t>
            </a:r>
          </a:p>
          <a:p>
            <a:pPr marL="0" marR="0" indent="0" algn="r" defTabSz="914400" rtl="1" eaLnBrk="0" fontAlgn="base" latinLnBrk="0" hangingPunct="0">
              <a:lnSpc>
                <a:spcPct val="100000"/>
              </a:lnSpc>
              <a:spcBef>
                <a:spcPct val="30000"/>
              </a:spcBef>
              <a:spcAft>
                <a:spcPct val="0"/>
              </a:spcAft>
              <a:buClrTx/>
              <a:buSzTx/>
              <a:buFontTx/>
              <a:buNone/>
              <a:tabLst/>
              <a:defRPr/>
            </a:pPr>
            <a:endParaRPr lang="he-IL" b="1" dirty="0"/>
          </a:p>
          <a:p>
            <a:pPr algn="r" rtl="1"/>
            <a:endParaRPr lang="he-IL" sz="1100" b="0" i="0" u="none" strike="noStrike" kern="1200" cap="none" dirty="0">
              <a:solidFill>
                <a:schemeClr val="tx1"/>
              </a:solidFill>
              <a:effectLst/>
              <a:latin typeface="Arial" charset="0"/>
              <a:ea typeface="Arial"/>
              <a:cs typeface="Arial" charset="0"/>
              <a:sym typeface="Arial"/>
            </a:endParaRPr>
          </a:p>
        </p:txBody>
      </p:sp>
    </p:spTree>
    <p:extLst>
      <p:ext uri="{BB962C8B-B14F-4D97-AF65-F5344CB8AC3E}">
        <p14:creationId xmlns:p14="http://schemas.microsoft.com/office/powerpoint/2010/main" val="247279570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a:xfrm>
            <a:off x="381000" y="685800"/>
            <a:ext cx="6096000" cy="3429000"/>
          </a:xfrm>
        </p:spPr>
      </p:sp>
      <p:sp>
        <p:nvSpPr>
          <p:cNvPr id="3" name="מציין מיקום של הערות 2"/>
          <p:cNvSpPr>
            <a:spLocks noGrp="1"/>
          </p:cNvSpPr>
          <p:nvPr>
            <p:ph type="body" idx="1"/>
          </p:nvPr>
        </p:nvSpPr>
        <p:spPr/>
        <p:txBody>
          <a:bodyPr/>
          <a:lstStyle/>
          <a:p>
            <a:pPr algn="r" rtl="1"/>
            <a:r>
              <a:rPr lang="he-IL" sz="1100" b="0" i="0" u="none" strike="noStrike" kern="1200" cap="none" dirty="0">
                <a:solidFill>
                  <a:schemeClr val="tx1"/>
                </a:solidFill>
                <a:effectLst/>
                <a:latin typeface="Arial" charset="0"/>
                <a:ea typeface="Arial"/>
                <a:cs typeface="Arial" charset="0"/>
                <a:sym typeface="Arial"/>
              </a:rPr>
              <a:t>מבחינת רמות השכלה,  כ 35% מהנשים החרדיות הן בעלות השכלה תיכונית (עם או בלי בגרות), 37% מהנשים החרדיות הן בעלות השכלה נוספת שאינה אקדמית (לימודי תעודה, סמינר וכדומה), </a:t>
            </a:r>
            <a:r>
              <a:rPr lang="he-IL" sz="1100" b="0" i="0" u="none" strike="noStrike" kern="1200" cap="none" dirty="0" err="1">
                <a:solidFill>
                  <a:schemeClr val="tx1"/>
                </a:solidFill>
                <a:effectLst/>
                <a:latin typeface="Arial" charset="0"/>
                <a:ea typeface="Arial"/>
                <a:cs typeface="Arial" charset="0"/>
                <a:sym typeface="Arial"/>
              </a:rPr>
              <a:t>וכ</a:t>
            </a:r>
            <a:r>
              <a:rPr lang="he-IL" sz="1100" b="0" i="0" u="none" strike="noStrike" kern="1200" cap="none" dirty="0">
                <a:solidFill>
                  <a:schemeClr val="tx1"/>
                </a:solidFill>
                <a:effectLst/>
                <a:latin typeface="Arial" charset="0"/>
                <a:ea typeface="Arial"/>
                <a:cs typeface="Arial" charset="0"/>
                <a:sym typeface="Arial"/>
              </a:rPr>
              <a:t> 28% הן בעלות תואר אקדמי.</a:t>
            </a:r>
          </a:p>
          <a:p>
            <a:pPr algn="r" rtl="1"/>
            <a:r>
              <a:rPr lang="he-IL" sz="1100" b="0" i="0" u="none" strike="noStrike" kern="1200" cap="none" dirty="0">
                <a:solidFill>
                  <a:schemeClr val="tx1"/>
                </a:solidFill>
                <a:effectLst/>
                <a:latin typeface="Arial" charset="0"/>
                <a:ea typeface="Arial"/>
                <a:cs typeface="Arial" charset="0"/>
                <a:sym typeface="Arial"/>
              </a:rPr>
              <a:t>שיעורי תעסוקה לפי רמת השכלה מלמדים כי שיעורי התעסוקה עולים עם העלייה ברמת ההשכלה. שיעורי התעסוקה של נשים אקדמאיות עולים על 85%, לעומת זאת נשים עם השכלה תיכונית ללא בגרות עובדות בשיעור של 53% בלבד. כ 71% מהנשים ללא השכלה מעבר לתעודת בגרות מועסקות.</a:t>
            </a:r>
          </a:p>
          <a:p>
            <a:pPr algn="r" rtl="1"/>
            <a:endParaRPr lang="he-IL" sz="1100" b="0" i="0" u="none" strike="noStrike" kern="1200" cap="none" dirty="0">
              <a:solidFill>
                <a:schemeClr val="tx1"/>
              </a:solidFill>
              <a:effectLst/>
              <a:latin typeface="Arial" charset="0"/>
              <a:ea typeface="Arial"/>
              <a:cs typeface="Arial" charset="0"/>
              <a:sym typeface="Arial"/>
            </a:endParaRPr>
          </a:p>
          <a:p>
            <a:pPr algn="r" rtl="1" fontAlgn="base"/>
            <a:r>
              <a:rPr lang="he-IL" sz="1100" b="0" i="0" u="none" strike="noStrike" kern="1200" cap="none" dirty="0">
                <a:solidFill>
                  <a:schemeClr val="tx1"/>
                </a:solidFill>
                <a:effectLst/>
                <a:latin typeface="Arial" charset="0"/>
                <a:ea typeface="Arial"/>
                <a:cs typeface="Arial" charset="0"/>
                <a:sym typeface="Arial"/>
              </a:rPr>
              <a:t>הקבוצות היחידות שההבדלים ביניהם (בחלק מהשנים) לא מובהקים הם </a:t>
            </a:r>
            <a:r>
              <a:rPr lang="en-US" sz="1100" b="0" i="0" u="none" strike="noStrike" kern="1200" cap="none" dirty="0">
                <a:solidFill>
                  <a:schemeClr val="tx1"/>
                </a:solidFill>
                <a:effectLst/>
                <a:latin typeface="Arial" charset="0"/>
                <a:ea typeface="Arial"/>
                <a:cs typeface="Arial" charset="0"/>
                <a:sym typeface="Arial"/>
              </a:rPr>
              <a:t>BA </a:t>
            </a:r>
            <a:r>
              <a:rPr lang="he-IL" sz="1100" b="0" i="0" u="none" strike="noStrike" kern="1200" cap="none" dirty="0">
                <a:solidFill>
                  <a:schemeClr val="tx1"/>
                </a:solidFill>
                <a:effectLst/>
                <a:latin typeface="Arial" charset="0"/>
                <a:ea typeface="Arial"/>
                <a:cs typeface="Arial" charset="0"/>
                <a:sym typeface="Arial"/>
              </a:rPr>
              <a:t> למול </a:t>
            </a:r>
            <a:r>
              <a:rPr lang="en-US" sz="1100" b="0" i="0" u="none" strike="noStrike" kern="1200" cap="none" dirty="0">
                <a:solidFill>
                  <a:schemeClr val="tx1"/>
                </a:solidFill>
                <a:effectLst/>
                <a:latin typeface="Arial" charset="0"/>
                <a:ea typeface="Arial"/>
                <a:cs typeface="Arial" charset="0"/>
                <a:sym typeface="Arial"/>
              </a:rPr>
              <a:t>MA+.</a:t>
            </a:r>
            <a:endParaRPr lang="he-IL" sz="1100" b="0" i="0" u="none" strike="noStrike" kern="1200" cap="none" dirty="0">
              <a:solidFill>
                <a:schemeClr val="tx1"/>
              </a:solidFill>
              <a:effectLst/>
              <a:latin typeface="Arial" charset="0"/>
              <a:ea typeface="Arial"/>
              <a:cs typeface="Arial" charset="0"/>
              <a:sym typeface="Arial"/>
            </a:endParaRPr>
          </a:p>
        </p:txBody>
      </p:sp>
    </p:spTree>
    <p:extLst>
      <p:ext uri="{BB962C8B-B14F-4D97-AF65-F5344CB8AC3E}">
        <p14:creationId xmlns:p14="http://schemas.microsoft.com/office/powerpoint/2010/main" val="22434580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a:xfrm>
            <a:off x="381000" y="685800"/>
            <a:ext cx="6096000" cy="3429000"/>
          </a:xfrm>
        </p:spPr>
      </p:sp>
      <p:sp>
        <p:nvSpPr>
          <p:cNvPr id="3" name="מציין מיקום של הערות 2"/>
          <p:cNvSpPr>
            <a:spLocks noGrp="1"/>
          </p:cNvSpPr>
          <p:nvPr>
            <p:ph type="body" idx="1"/>
          </p:nvPr>
        </p:nvSpPr>
        <p:spPr/>
        <p:txBody>
          <a:bodyPr/>
          <a:lstStyle/>
          <a:p>
            <a:pPr algn="r" rtl="1"/>
            <a:r>
              <a:rPr lang="he-IL" sz="1100" b="1" i="0" u="none" strike="noStrike" kern="1200" cap="none" dirty="0">
                <a:solidFill>
                  <a:schemeClr val="tx1"/>
                </a:solidFill>
                <a:effectLst/>
                <a:latin typeface="Arial" charset="0"/>
                <a:ea typeface="Arial"/>
                <a:cs typeface="Arial" charset="0"/>
                <a:sym typeface="Arial"/>
              </a:rPr>
              <a:t>כולל ניפוח</a:t>
            </a:r>
          </a:p>
          <a:p>
            <a:pPr algn="r" rtl="1"/>
            <a:r>
              <a:rPr lang="he-IL" sz="1100" b="1" i="0" u="none" strike="noStrike" kern="1200" cap="none" dirty="0">
                <a:solidFill>
                  <a:schemeClr val="tx1"/>
                </a:solidFill>
                <a:effectLst/>
                <a:latin typeface="Arial" charset="0"/>
                <a:ea typeface="Arial"/>
                <a:cs typeface="Arial" charset="0"/>
                <a:sym typeface="Arial"/>
              </a:rPr>
              <a:t>שכר</a:t>
            </a:r>
            <a:endParaRPr lang="he-IL" sz="1100" b="0" i="0" u="none" strike="noStrike" kern="1200" cap="none" dirty="0">
              <a:solidFill>
                <a:schemeClr val="tx1"/>
              </a:solidFill>
              <a:effectLst/>
              <a:latin typeface="Arial" charset="0"/>
              <a:ea typeface="Arial"/>
              <a:cs typeface="Arial" charset="0"/>
              <a:sym typeface="Arial"/>
            </a:endParaRPr>
          </a:p>
          <a:p>
            <a:pPr algn="r" rtl="1"/>
            <a:r>
              <a:rPr lang="he-IL" sz="1100" b="0" i="0" u="none" strike="noStrike" kern="1200" cap="none" dirty="0">
                <a:solidFill>
                  <a:schemeClr val="tx1"/>
                </a:solidFill>
                <a:effectLst/>
                <a:latin typeface="Arial" charset="0"/>
                <a:ea typeface="Arial"/>
                <a:cs typeface="Arial" charset="0"/>
                <a:sym typeface="Arial"/>
              </a:rPr>
              <a:t>שכר של נשים חרדיות נמוך משכרן של נשים לא חרדיות. הפערים מתמידים ועומדים בשנת 2019 על 35%</a:t>
            </a:r>
          </a:p>
          <a:p>
            <a:pPr marL="0" marR="0" lvl="0" indent="0" algn="r" defTabSz="914400" rtl="1" eaLnBrk="0" fontAlgn="base" latinLnBrk="0" hangingPunct="0">
              <a:lnSpc>
                <a:spcPct val="100000"/>
              </a:lnSpc>
              <a:spcBef>
                <a:spcPct val="30000"/>
              </a:spcBef>
              <a:spcAft>
                <a:spcPct val="0"/>
              </a:spcAft>
              <a:buClrTx/>
              <a:buSzTx/>
              <a:buFontTx/>
              <a:buNone/>
              <a:tabLst/>
              <a:defRPr/>
            </a:pPr>
            <a:r>
              <a:rPr lang="he-IL" sz="1100" b="0" i="0" u="none" strike="noStrike" kern="1200" cap="none" dirty="0">
                <a:solidFill>
                  <a:schemeClr val="tx1"/>
                </a:solidFill>
                <a:effectLst/>
                <a:latin typeface="Arial" charset="0"/>
                <a:ea typeface="Arial"/>
                <a:cs typeface="Arial" charset="0"/>
                <a:sym typeface="Arial"/>
              </a:rPr>
              <a:t>הכנסה מעבודה שכירה </a:t>
            </a:r>
            <a:r>
              <a:rPr lang="he-IL" dirty="0"/>
              <a:t> </a:t>
            </a:r>
            <a:r>
              <a:rPr lang="he-IL" sz="1100" b="0" i="0" u="none" strike="noStrike" kern="1200" cap="none" dirty="0">
                <a:solidFill>
                  <a:schemeClr val="tx1"/>
                </a:solidFill>
                <a:effectLst/>
                <a:latin typeface="Arial" charset="0"/>
                <a:ea typeface="Arial"/>
                <a:cs typeface="Arial" charset="0"/>
                <a:sym typeface="Arial"/>
              </a:rPr>
              <a:t>נשים בגילי 25-39</a:t>
            </a:r>
            <a:r>
              <a:rPr lang="he-IL" dirty="0"/>
              <a:t> </a:t>
            </a:r>
            <a:r>
              <a:rPr lang="he-IL" sz="1100" b="0" i="0" u="none" strike="noStrike" kern="1200" cap="none" dirty="0">
                <a:solidFill>
                  <a:schemeClr val="tx1"/>
                </a:solidFill>
                <a:effectLst/>
                <a:latin typeface="Arial" charset="0"/>
                <a:ea typeface="Arial"/>
                <a:cs typeface="Arial" charset="0"/>
                <a:sym typeface="Arial"/>
              </a:rPr>
              <a:t>חרדיות ולא חרדיות</a:t>
            </a:r>
            <a:r>
              <a:rPr lang="he-IL" dirty="0"/>
              <a:t> </a:t>
            </a:r>
            <a:r>
              <a:rPr lang="he-IL" sz="1100" b="0" i="0" u="none" strike="noStrike" kern="1200" cap="none" dirty="0">
                <a:solidFill>
                  <a:schemeClr val="tx1"/>
                </a:solidFill>
                <a:effectLst/>
                <a:latin typeface="Arial" charset="0"/>
                <a:ea typeface="Arial"/>
                <a:cs typeface="Arial" charset="0"/>
                <a:sym typeface="Arial"/>
              </a:rPr>
              <a:t>שכירות</a:t>
            </a:r>
            <a:r>
              <a:rPr lang="he-IL" dirty="0"/>
              <a:t> </a:t>
            </a:r>
            <a:r>
              <a:rPr lang="he-IL" sz="1100" b="0" i="0" u="none" strike="noStrike" kern="1200" cap="none" dirty="0">
                <a:solidFill>
                  <a:schemeClr val="tx1"/>
                </a:solidFill>
                <a:effectLst/>
                <a:latin typeface="Arial" charset="0"/>
                <a:ea typeface="Arial"/>
                <a:cs typeface="Arial" charset="0"/>
                <a:sym typeface="Arial"/>
              </a:rPr>
              <a:t>הכנסה חודשית מעל 500 ₪ לחודש</a:t>
            </a:r>
            <a:r>
              <a:rPr lang="he-IL" dirty="0"/>
              <a:t> </a:t>
            </a:r>
            <a:r>
              <a:rPr lang="he-IL" sz="1100" b="0" i="0" u="none" strike="noStrike" kern="1200" cap="none" dirty="0">
                <a:solidFill>
                  <a:schemeClr val="tx1"/>
                </a:solidFill>
                <a:effectLst/>
                <a:latin typeface="Arial" charset="0"/>
                <a:ea typeface="Arial"/>
                <a:cs typeface="Arial" charset="0"/>
                <a:sym typeface="Arial"/>
              </a:rPr>
              <a:t>מחירים</a:t>
            </a:r>
            <a:r>
              <a:rPr lang="he-IL" sz="1100" b="0" i="0" u="none" strike="noStrike" kern="1200" cap="none" baseline="0" dirty="0">
                <a:solidFill>
                  <a:schemeClr val="tx1"/>
                </a:solidFill>
                <a:effectLst/>
                <a:latin typeface="Arial" charset="0"/>
                <a:ea typeface="Arial"/>
                <a:cs typeface="Arial" charset="0"/>
                <a:sym typeface="Arial"/>
              </a:rPr>
              <a:t> נומינליים </a:t>
            </a:r>
            <a:r>
              <a:rPr lang="he-IL" sz="1100" b="0" i="0" u="none" strike="noStrike" kern="1200" cap="none" dirty="0">
                <a:solidFill>
                  <a:schemeClr val="tx1"/>
                </a:solidFill>
                <a:effectLst/>
                <a:latin typeface="Arial" charset="0"/>
                <a:ea typeface="Arial"/>
                <a:cs typeface="Arial" charset="0"/>
                <a:sym typeface="Arial"/>
              </a:rPr>
              <a:t>כולל ניפוח</a:t>
            </a:r>
            <a:r>
              <a:rPr lang="he-IL" dirty="0"/>
              <a:t> </a:t>
            </a:r>
          </a:p>
          <a:p>
            <a:pPr marL="0" marR="0" lvl="0" indent="0" algn="r" defTabSz="914400" rtl="1" eaLnBrk="0" fontAlgn="base" latinLnBrk="0" hangingPunct="0">
              <a:lnSpc>
                <a:spcPct val="100000"/>
              </a:lnSpc>
              <a:spcBef>
                <a:spcPct val="30000"/>
              </a:spcBef>
              <a:spcAft>
                <a:spcPct val="0"/>
              </a:spcAft>
              <a:buClrTx/>
              <a:buSzTx/>
              <a:buFontTx/>
              <a:buNone/>
              <a:tabLst/>
              <a:defRPr/>
            </a:pPr>
            <a:endParaRPr lang="en-US" b="1" dirty="0"/>
          </a:p>
          <a:p>
            <a:pPr algn="r" rtl="1"/>
            <a:endParaRPr lang="he-IL" sz="1100" b="0" i="0" u="none" strike="noStrike" kern="1200" cap="none" dirty="0">
              <a:solidFill>
                <a:schemeClr val="tx1"/>
              </a:solidFill>
              <a:effectLst/>
              <a:latin typeface="Arial" charset="0"/>
              <a:ea typeface="Arial"/>
              <a:cs typeface="Arial" charset="0"/>
              <a:sym typeface="Arial"/>
            </a:endParaRPr>
          </a:p>
        </p:txBody>
      </p:sp>
    </p:spTree>
    <p:extLst>
      <p:ext uri="{BB962C8B-B14F-4D97-AF65-F5344CB8AC3E}">
        <p14:creationId xmlns:p14="http://schemas.microsoft.com/office/powerpoint/2010/main" val="40335955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a:xfrm>
            <a:off x="381000" y="685800"/>
            <a:ext cx="6096000" cy="3429000"/>
          </a:xfrm>
        </p:spPr>
      </p:sp>
      <p:sp>
        <p:nvSpPr>
          <p:cNvPr id="3" name="מציין מיקום של הערות 2"/>
          <p:cNvSpPr>
            <a:spLocks noGrp="1"/>
          </p:cNvSpPr>
          <p:nvPr>
            <p:ph type="body" idx="1"/>
          </p:nvPr>
        </p:nvSpPr>
        <p:spPr/>
        <p:txBody>
          <a:bodyPr/>
          <a:lstStyle/>
          <a:p>
            <a:pPr algn="r" rtl="1"/>
            <a:r>
              <a:rPr lang="he-IL" sz="1100" b="1" i="0" u="none" strike="noStrike" kern="1200" cap="none" dirty="0">
                <a:solidFill>
                  <a:schemeClr val="tx1"/>
                </a:solidFill>
                <a:effectLst/>
                <a:latin typeface="Arial" charset="0"/>
                <a:ea typeface="Arial"/>
                <a:cs typeface="Arial" charset="0"/>
                <a:sym typeface="Arial"/>
              </a:rPr>
              <a:t>כולל ניפוח</a:t>
            </a:r>
          </a:p>
          <a:p>
            <a:pPr algn="r" rtl="1"/>
            <a:r>
              <a:rPr lang="he-IL" sz="1100" b="1" i="0" u="none" strike="noStrike" kern="1200" cap="none" dirty="0">
                <a:solidFill>
                  <a:schemeClr val="tx1"/>
                </a:solidFill>
                <a:effectLst/>
                <a:latin typeface="Arial" charset="0"/>
                <a:ea typeface="Arial"/>
                <a:cs typeface="Arial" charset="0"/>
                <a:sym typeface="Arial"/>
              </a:rPr>
              <a:t>שכר</a:t>
            </a:r>
            <a:endParaRPr lang="he-IL" sz="1100" b="0" i="0" u="none" strike="noStrike" kern="1200" cap="none" dirty="0">
              <a:solidFill>
                <a:schemeClr val="tx1"/>
              </a:solidFill>
              <a:effectLst/>
              <a:latin typeface="Arial" charset="0"/>
              <a:ea typeface="Arial"/>
              <a:cs typeface="Arial" charset="0"/>
              <a:sym typeface="Arial"/>
            </a:endParaRPr>
          </a:p>
          <a:p>
            <a:pPr algn="r" rtl="1"/>
            <a:r>
              <a:rPr lang="he-IL" sz="1100" b="0" i="0" u="none" strike="noStrike" kern="1200" cap="none" dirty="0">
                <a:solidFill>
                  <a:schemeClr val="tx1"/>
                </a:solidFill>
                <a:effectLst/>
                <a:latin typeface="Arial" charset="0"/>
                <a:ea typeface="Arial"/>
                <a:cs typeface="Arial" charset="0"/>
                <a:sym typeface="Arial"/>
              </a:rPr>
              <a:t>שכר של נשים חרדיות נמוך משכרן של נשים לא חרדיות. הפערים מתמידים ועומדים בשנת 2019 על 35%</a:t>
            </a:r>
          </a:p>
          <a:p>
            <a:pPr marL="0" marR="0" lvl="0" indent="0" algn="r" defTabSz="914400" rtl="1" eaLnBrk="0" fontAlgn="base" latinLnBrk="0" hangingPunct="0">
              <a:lnSpc>
                <a:spcPct val="100000"/>
              </a:lnSpc>
              <a:spcBef>
                <a:spcPct val="30000"/>
              </a:spcBef>
              <a:spcAft>
                <a:spcPct val="0"/>
              </a:spcAft>
              <a:buClrTx/>
              <a:buSzTx/>
              <a:buFontTx/>
              <a:buNone/>
              <a:tabLst/>
              <a:defRPr/>
            </a:pPr>
            <a:r>
              <a:rPr lang="he-IL" sz="1100" b="0" i="0" u="none" strike="noStrike" kern="1200" cap="none" dirty="0">
                <a:solidFill>
                  <a:schemeClr val="tx1"/>
                </a:solidFill>
                <a:effectLst/>
                <a:latin typeface="Arial" charset="0"/>
                <a:ea typeface="Arial"/>
                <a:cs typeface="Arial" charset="0"/>
                <a:sym typeface="Arial"/>
              </a:rPr>
              <a:t>הכנסה מעבודה שכירה </a:t>
            </a:r>
            <a:r>
              <a:rPr lang="he-IL" dirty="0"/>
              <a:t> </a:t>
            </a:r>
            <a:r>
              <a:rPr lang="he-IL" sz="1100" b="0" i="0" u="none" strike="noStrike" kern="1200" cap="none" dirty="0">
                <a:solidFill>
                  <a:schemeClr val="tx1"/>
                </a:solidFill>
                <a:effectLst/>
                <a:latin typeface="Arial" charset="0"/>
                <a:ea typeface="Arial"/>
                <a:cs typeface="Arial" charset="0"/>
                <a:sym typeface="Arial"/>
              </a:rPr>
              <a:t>נשים בגילי 25-39</a:t>
            </a:r>
            <a:r>
              <a:rPr lang="he-IL" dirty="0"/>
              <a:t> </a:t>
            </a:r>
            <a:r>
              <a:rPr lang="he-IL" sz="1100" b="0" i="0" u="none" strike="noStrike" kern="1200" cap="none" dirty="0">
                <a:solidFill>
                  <a:schemeClr val="tx1"/>
                </a:solidFill>
                <a:effectLst/>
                <a:latin typeface="Arial" charset="0"/>
                <a:ea typeface="Arial"/>
                <a:cs typeface="Arial" charset="0"/>
                <a:sym typeface="Arial"/>
              </a:rPr>
              <a:t>חרדיות ולא חרדיות</a:t>
            </a:r>
            <a:r>
              <a:rPr lang="he-IL" dirty="0"/>
              <a:t> </a:t>
            </a:r>
            <a:r>
              <a:rPr lang="he-IL" sz="1100" b="0" i="0" u="none" strike="noStrike" kern="1200" cap="none" dirty="0">
                <a:solidFill>
                  <a:schemeClr val="tx1"/>
                </a:solidFill>
                <a:effectLst/>
                <a:latin typeface="Arial" charset="0"/>
                <a:ea typeface="Arial"/>
                <a:cs typeface="Arial" charset="0"/>
                <a:sym typeface="Arial"/>
              </a:rPr>
              <a:t>שכירות</a:t>
            </a:r>
            <a:r>
              <a:rPr lang="he-IL" dirty="0"/>
              <a:t> </a:t>
            </a:r>
            <a:r>
              <a:rPr lang="he-IL" sz="1100" b="0" i="0" u="none" strike="noStrike" kern="1200" cap="none" dirty="0">
                <a:solidFill>
                  <a:schemeClr val="tx1"/>
                </a:solidFill>
                <a:effectLst/>
                <a:latin typeface="Arial" charset="0"/>
                <a:ea typeface="Arial"/>
                <a:cs typeface="Arial" charset="0"/>
                <a:sym typeface="Arial"/>
              </a:rPr>
              <a:t>הכנסה חודשית מעל 500 ₪ לחודש</a:t>
            </a:r>
            <a:r>
              <a:rPr lang="he-IL" dirty="0"/>
              <a:t> </a:t>
            </a:r>
            <a:r>
              <a:rPr lang="he-IL" sz="1100" b="0" i="0" u="none" strike="noStrike" kern="1200" cap="none" dirty="0">
                <a:solidFill>
                  <a:schemeClr val="tx1"/>
                </a:solidFill>
                <a:effectLst/>
                <a:latin typeface="Arial" charset="0"/>
                <a:ea typeface="Arial"/>
                <a:cs typeface="Arial" charset="0"/>
                <a:sym typeface="Arial"/>
              </a:rPr>
              <a:t>מחירים</a:t>
            </a:r>
            <a:r>
              <a:rPr lang="he-IL" sz="1100" b="0" i="0" u="none" strike="noStrike" kern="1200" cap="none" baseline="0" dirty="0">
                <a:solidFill>
                  <a:schemeClr val="tx1"/>
                </a:solidFill>
                <a:effectLst/>
                <a:latin typeface="Arial" charset="0"/>
                <a:ea typeface="Arial"/>
                <a:cs typeface="Arial" charset="0"/>
                <a:sym typeface="Arial"/>
              </a:rPr>
              <a:t> נומינליים </a:t>
            </a:r>
            <a:r>
              <a:rPr lang="he-IL" sz="1100" b="0" i="0" u="none" strike="noStrike" kern="1200" cap="none" dirty="0">
                <a:solidFill>
                  <a:schemeClr val="tx1"/>
                </a:solidFill>
                <a:effectLst/>
                <a:latin typeface="Arial" charset="0"/>
                <a:ea typeface="Arial"/>
                <a:cs typeface="Arial" charset="0"/>
                <a:sym typeface="Arial"/>
              </a:rPr>
              <a:t>כולל ניפוח</a:t>
            </a:r>
            <a:r>
              <a:rPr lang="he-IL" dirty="0"/>
              <a:t> </a:t>
            </a:r>
          </a:p>
          <a:p>
            <a:pPr marL="0" marR="0" lvl="0" indent="0" algn="r" defTabSz="914400" rtl="1" eaLnBrk="0" fontAlgn="base" latinLnBrk="0" hangingPunct="0">
              <a:lnSpc>
                <a:spcPct val="100000"/>
              </a:lnSpc>
              <a:spcBef>
                <a:spcPct val="30000"/>
              </a:spcBef>
              <a:spcAft>
                <a:spcPct val="0"/>
              </a:spcAft>
              <a:buClrTx/>
              <a:buSzTx/>
              <a:buFontTx/>
              <a:buNone/>
              <a:tabLst/>
              <a:defRPr/>
            </a:pPr>
            <a:endParaRPr lang="en-US" b="1" dirty="0"/>
          </a:p>
          <a:p>
            <a:pPr algn="r" rtl="1"/>
            <a:endParaRPr lang="he-IL" sz="1100" b="0" i="0" u="none" strike="noStrike" kern="1200" cap="none" dirty="0">
              <a:solidFill>
                <a:schemeClr val="tx1"/>
              </a:solidFill>
              <a:effectLst/>
              <a:latin typeface="Arial" charset="0"/>
              <a:ea typeface="Arial"/>
              <a:cs typeface="Arial" charset="0"/>
              <a:sym typeface="Arial"/>
            </a:endParaRPr>
          </a:p>
        </p:txBody>
      </p:sp>
    </p:spTree>
    <p:extLst>
      <p:ext uri="{BB962C8B-B14F-4D97-AF65-F5344CB8AC3E}">
        <p14:creationId xmlns:p14="http://schemas.microsoft.com/office/powerpoint/2010/main" val="24890751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a:xfrm>
            <a:off x="381000" y="685800"/>
            <a:ext cx="6096000" cy="3429000"/>
          </a:xfrm>
        </p:spPr>
      </p:sp>
      <p:sp>
        <p:nvSpPr>
          <p:cNvPr id="3" name="מציין מיקום של הערות 2"/>
          <p:cNvSpPr>
            <a:spLocks noGrp="1"/>
          </p:cNvSpPr>
          <p:nvPr>
            <p:ph type="body" idx="1"/>
          </p:nvPr>
        </p:nvSpPr>
        <p:spPr/>
        <p:txBody>
          <a:bodyPr/>
          <a:lstStyle/>
          <a:p>
            <a:endParaRPr lang="" dirty="0"/>
          </a:p>
        </p:txBody>
      </p:sp>
    </p:spTree>
    <p:extLst>
      <p:ext uri="{BB962C8B-B14F-4D97-AF65-F5344CB8AC3E}">
        <p14:creationId xmlns:p14="http://schemas.microsoft.com/office/powerpoint/2010/main" val="24618265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a:xfrm>
            <a:off x="381000" y="685800"/>
            <a:ext cx="6096000" cy="3429000"/>
          </a:xfrm>
        </p:spPr>
      </p:sp>
      <p:sp>
        <p:nvSpPr>
          <p:cNvPr id="3" name="מציין מיקום של הערות 2"/>
          <p:cNvSpPr>
            <a:spLocks noGrp="1"/>
          </p:cNvSpPr>
          <p:nvPr>
            <p:ph type="body" idx="1"/>
          </p:nvPr>
        </p:nvSpPr>
        <p:spPr/>
        <p:txBody>
          <a:bodyPr/>
          <a:lstStyle/>
          <a:p>
            <a:pPr algn="r" rtl="1"/>
            <a:r>
              <a:rPr lang="he-IL" sz="1100" b="0" i="0" u="none" strike="noStrike" kern="1200" cap="none" dirty="0">
                <a:solidFill>
                  <a:schemeClr val="tx1"/>
                </a:solidFill>
                <a:effectLst/>
                <a:latin typeface="Arial" charset="0"/>
                <a:ea typeface="Arial"/>
                <a:cs typeface="Arial" charset="0"/>
                <a:sym typeface="Arial"/>
              </a:rPr>
              <a:t>שכר ברוטו לשעה נשים שכירות</a:t>
            </a:r>
            <a:r>
              <a:rPr lang="he-IL" dirty="0"/>
              <a:t> </a:t>
            </a:r>
            <a:r>
              <a:rPr lang="he-IL" sz="1100" b="0" i="0" u="none" strike="noStrike" kern="1200" cap="none" dirty="0">
                <a:solidFill>
                  <a:schemeClr val="tx1"/>
                </a:solidFill>
                <a:effectLst/>
                <a:latin typeface="Arial" charset="0"/>
                <a:ea typeface="Arial"/>
                <a:cs typeface="Arial" charset="0"/>
                <a:sym typeface="Arial"/>
              </a:rPr>
              <a:t>חרדיות ולא חרדיות</a:t>
            </a:r>
            <a:r>
              <a:rPr lang="he-IL" dirty="0"/>
              <a:t> </a:t>
            </a:r>
            <a:r>
              <a:rPr lang="he-IL" sz="1100" b="0" i="0" u="none" strike="noStrike" kern="1200" cap="none" dirty="0">
                <a:solidFill>
                  <a:schemeClr val="tx1"/>
                </a:solidFill>
                <a:effectLst/>
                <a:latin typeface="Arial" charset="0"/>
                <a:ea typeface="Arial"/>
                <a:cs typeface="Arial" charset="0"/>
                <a:sym typeface="Arial"/>
              </a:rPr>
              <a:t>בגילי 25-39 </a:t>
            </a:r>
            <a:r>
              <a:rPr lang="he-IL" sz="1100" b="1" i="0" u="none" strike="noStrike" kern="1200" cap="none" dirty="0">
                <a:solidFill>
                  <a:schemeClr val="tx1"/>
                </a:solidFill>
                <a:effectLst/>
                <a:latin typeface="Arial" charset="0"/>
                <a:ea typeface="Arial"/>
                <a:cs typeface="Arial" charset="0"/>
                <a:sym typeface="Arial"/>
              </a:rPr>
              <a:t>כולל ניפוח</a:t>
            </a:r>
            <a:r>
              <a:rPr lang="he-IL" b="1" dirty="0"/>
              <a:t> </a:t>
            </a:r>
          </a:p>
          <a:p>
            <a:pPr marL="158750" indent="0" algn="r" rtl="1">
              <a:buNone/>
            </a:pPr>
            <a:r>
              <a:rPr lang="he-IL" b="1" dirty="0"/>
              <a:t>יש כאן מגמה חיובית</a:t>
            </a:r>
            <a:endParaRPr lang="en-US" b="1" dirty="0"/>
          </a:p>
          <a:p>
            <a:pPr algn="r" rtl="1"/>
            <a:endParaRPr lang="en-US" sz="1100" b="0" i="0" u="none" strike="noStrike" kern="1200" cap="none" dirty="0">
              <a:solidFill>
                <a:schemeClr val="tx1"/>
              </a:solidFill>
              <a:effectLst/>
              <a:latin typeface="Arial" charset="0"/>
              <a:ea typeface="Arial"/>
              <a:cs typeface="Arial" charset="0"/>
              <a:sym typeface="Arial"/>
            </a:endParaRPr>
          </a:p>
          <a:p>
            <a:pPr algn="r" rtl="1"/>
            <a:r>
              <a:rPr lang="he-IL" sz="1100" b="0" i="0" u="none" strike="noStrike" kern="1200" cap="none" dirty="0">
                <a:solidFill>
                  <a:schemeClr val="tx1"/>
                </a:solidFill>
                <a:effectLst/>
                <a:latin typeface="Arial" charset="0"/>
                <a:ea typeface="Arial"/>
                <a:cs typeface="Arial" charset="0"/>
                <a:sym typeface="Arial"/>
              </a:rPr>
              <a:t>בהבדל מהפערים בשכר שניכרים בהשוואה חודשית. כשמתבוננים על שכר שעתי, התמונה משתנה. והפער בשכר מצטמצם. ב 2019 שכרן הממוצע של נשים חרדיות עמד על 59 ₪ לשעה ושל נשים לא חרדיות על 65₪ לשעה, פער של 10% בלבד. מכאן ניתן להסיק שרוב הפער בשכר מקורו בפערים בהיקפי המשרה ובשעות העבודה </a:t>
            </a:r>
            <a:endParaRPr lang="en-US" b="1" dirty="0"/>
          </a:p>
          <a:p>
            <a:pPr algn="r" rtl="1"/>
            <a:endParaRPr lang="he-IL" sz="1100" b="0" i="0" u="none" strike="noStrike" kern="1200" cap="none" dirty="0">
              <a:solidFill>
                <a:schemeClr val="tx1"/>
              </a:solidFill>
              <a:effectLst/>
              <a:latin typeface="Arial" charset="0"/>
              <a:ea typeface="Arial"/>
              <a:cs typeface="Arial" charset="0"/>
              <a:sym typeface="Arial"/>
            </a:endParaRPr>
          </a:p>
        </p:txBody>
      </p:sp>
    </p:spTree>
    <p:extLst>
      <p:ext uri="{BB962C8B-B14F-4D97-AF65-F5344CB8AC3E}">
        <p14:creationId xmlns:p14="http://schemas.microsoft.com/office/powerpoint/2010/main" val="33322272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1223dfd069d_0_5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 name="Google Shape;318;g1223dfd069d_0_5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498800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a:off x="247800" y="247800"/>
            <a:ext cx="8648400" cy="4647900"/>
          </a:xfrm>
          <a:prstGeom prst="roundRect">
            <a:avLst>
              <a:gd name="adj" fmla="val 3379"/>
            </a:avLst>
          </a:prstGeom>
          <a:solidFill>
            <a:schemeClr val="dk2"/>
          </a:solidFill>
          <a:ln>
            <a:noFill/>
          </a:ln>
          <a:effectLst>
            <a:outerShdw blurRad="57150" dist="133350" dir="8220000" algn="bl" rotWithShape="0">
              <a:srgbClr val="515B7A">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txBox="1">
            <a:spLocks noGrp="1"/>
          </p:cNvSpPr>
          <p:nvPr>
            <p:ph type="ctrTitle"/>
          </p:nvPr>
        </p:nvSpPr>
        <p:spPr>
          <a:xfrm>
            <a:off x="675025" y="1594776"/>
            <a:ext cx="4000800" cy="1619700"/>
          </a:xfrm>
          <a:prstGeom prst="rect">
            <a:avLst/>
          </a:prstGeom>
        </p:spPr>
        <p:txBody>
          <a:bodyPr spcFirstLastPara="1" wrap="square" lIns="0" tIns="0" rIns="0" bIns="0" anchor="t" anchorCtr="0">
            <a:noAutofit/>
          </a:bodyPr>
          <a:lstStyle>
            <a:lvl1pPr lvl="0">
              <a:lnSpc>
                <a:spcPct val="80000"/>
              </a:lnSpc>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823871" y="3450537"/>
            <a:ext cx="3599400" cy="266700"/>
          </a:xfrm>
          <a:prstGeom prst="rect">
            <a:avLst/>
          </a:prstGeom>
        </p:spPr>
        <p:txBody>
          <a:bodyPr spcFirstLastPara="1" wrap="square" lIns="0" tIns="0" rIns="0" bIns="0" anchor="t" anchorCtr="0">
            <a:noAutofit/>
          </a:bodyPr>
          <a:lstStyle>
            <a:lvl1pPr lvl="0">
              <a:lnSpc>
                <a:spcPct val="100000"/>
              </a:lnSpc>
              <a:spcBef>
                <a:spcPts val="0"/>
              </a:spcBef>
              <a:spcAft>
                <a:spcPts val="0"/>
              </a:spcAft>
              <a:buSzPts val="2800"/>
              <a:buNone/>
              <a:defRPr>
                <a:solidFill>
                  <a:schemeClr val="lt1"/>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p:cSld name="CUSTOM_10">
    <p:spTree>
      <p:nvGrpSpPr>
        <p:cNvPr id="1" name="Shape 161"/>
        <p:cNvGrpSpPr/>
        <p:nvPr/>
      </p:nvGrpSpPr>
      <p:grpSpPr>
        <a:xfrm>
          <a:off x="0" y="0"/>
          <a:ext cx="0" cy="0"/>
          <a:chOff x="0" y="0"/>
          <a:chExt cx="0" cy="0"/>
        </a:xfrm>
      </p:grpSpPr>
      <p:sp>
        <p:nvSpPr>
          <p:cNvPr id="162" name="Google Shape;162;p27"/>
          <p:cNvSpPr/>
          <p:nvPr/>
        </p:nvSpPr>
        <p:spPr>
          <a:xfrm>
            <a:off x="247800" y="247800"/>
            <a:ext cx="8648400" cy="4647900"/>
          </a:xfrm>
          <a:prstGeom prst="roundRect">
            <a:avLst>
              <a:gd name="adj" fmla="val 3379"/>
            </a:avLst>
          </a:prstGeom>
          <a:solidFill>
            <a:schemeClr val="accent2"/>
          </a:solidFill>
          <a:ln>
            <a:noFill/>
          </a:ln>
          <a:effectLst>
            <a:outerShdw blurRad="57150" dist="133350" dir="8220000" algn="bl" rotWithShape="0">
              <a:srgbClr val="515B7A">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 name="Picture 2" descr="המכון הישראלי לדמוקרטיה – ויקיפדיה">
            <a:extLst>
              <a:ext uri="{FF2B5EF4-FFF2-40B4-BE49-F238E27FC236}">
                <a16:creationId xmlns:a16="http://schemas.microsoft.com/office/drawing/2014/main" id="{D94CABD5-988C-4F9A-B711-678EB2F3A53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73648" y="317178"/>
            <a:ext cx="419440" cy="41419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Graphical user interface, text&#10;&#10;Description automatically generated with medium confidence">
            <a:extLst>
              <a:ext uri="{FF2B5EF4-FFF2-40B4-BE49-F238E27FC236}">
                <a16:creationId xmlns:a16="http://schemas.microsoft.com/office/drawing/2014/main" id="{A278F7F8-76D3-4069-84B7-1E3ED5E8CAF8}"/>
              </a:ext>
            </a:extLst>
          </p:cNvPr>
          <p:cNvPicPr>
            <a:picLocks noChangeAspect="1"/>
          </p:cNvPicPr>
          <p:nvPr userDrawn="1"/>
        </p:nvPicPr>
        <p:blipFill>
          <a:blip r:embed="rId3"/>
          <a:stretch>
            <a:fillRect/>
          </a:stretch>
        </p:blipFill>
        <p:spPr>
          <a:xfrm>
            <a:off x="7433239" y="247800"/>
            <a:ext cx="1462961" cy="453752"/>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1">
  <p:cSld name="CUSTOM_10_1">
    <p:spTree>
      <p:nvGrpSpPr>
        <p:cNvPr id="1" name="Shape 163"/>
        <p:cNvGrpSpPr/>
        <p:nvPr/>
      </p:nvGrpSpPr>
      <p:grpSpPr>
        <a:xfrm>
          <a:off x="0" y="0"/>
          <a:ext cx="0" cy="0"/>
          <a:chOff x="0" y="0"/>
          <a:chExt cx="0" cy="0"/>
        </a:xfrm>
      </p:grpSpPr>
      <p:sp>
        <p:nvSpPr>
          <p:cNvPr id="164" name="Google Shape;164;p28"/>
          <p:cNvSpPr/>
          <p:nvPr/>
        </p:nvSpPr>
        <p:spPr>
          <a:xfrm>
            <a:off x="247800" y="247800"/>
            <a:ext cx="8648400" cy="4647900"/>
          </a:xfrm>
          <a:prstGeom prst="roundRect">
            <a:avLst>
              <a:gd name="adj" fmla="val 3379"/>
            </a:avLst>
          </a:prstGeom>
          <a:solidFill>
            <a:schemeClr val="lt1"/>
          </a:solidFill>
          <a:ln>
            <a:noFill/>
          </a:ln>
          <a:effectLst>
            <a:outerShdw blurRad="57150" dist="133350" dir="8220000" algn="bl" rotWithShape="0">
              <a:srgbClr val="515B7A">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 name="Picture 2" descr="המכון הישראלי לדמוקרטיה – ויקיפדיה">
            <a:extLst>
              <a:ext uri="{FF2B5EF4-FFF2-40B4-BE49-F238E27FC236}">
                <a16:creationId xmlns:a16="http://schemas.microsoft.com/office/drawing/2014/main" id="{ECAE6FC8-E53E-463B-8E51-16D731D8769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73648" y="317178"/>
            <a:ext cx="419440" cy="41419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Graphical user interface, text&#10;&#10;Description automatically generated with medium confidence">
            <a:extLst>
              <a:ext uri="{FF2B5EF4-FFF2-40B4-BE49-F238E27FC236}">
                <a16:creationId xmlns:a16="http://schemas.microsoft.com/office/drawing/2014/main" id="{95854C56-0117-4E4C-BEB6-0A83749DA8FF}"/>
              </a:ext>
            </a:extLst>
          </p:cNvPr>
          <p:cNvPicPr>
            <a:picLocks noChangeAspect="1"/>
          </p:cNvPicPr>
          <p:nvPr userDrawn="1"/>
        </p:nvPicPr>
        <p:blipFill>
          <a:blip r:embed="rId3"/>
          <a:stretch>
            <a:fillRect/>
          </a:stretch>
        </p:blipFill>
        <p:spPr>
          <a:xfrm>
            <a:off x="7433239" y="247800"/>
            <a:ext cx="1462961" cy="453752"/>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49"/>
        <p:cNvGrpSpPr/>
        <p:nvPr/>
      </p:nvGrpSpPr>
      <p:grpSpPr>
        <a:xfrm>
          <a:off x="0" y="0"/>
          <a:ext cx="0" cy="0"/>
          <a:chOff x="0" y="0"/>
          <a:chExt cx="0" cy="0"/>
        </a:xfrm>
      </p:grpSpPr>
      <p:sp>
        <p:nvSpPr>
          <p:cNvPr id="50" name="Google Shape;50;p13"/>
          <p:cNvSpPr/>
          <p:nvPr/>
        </p:nvSpPr>
        <p:spPr>
          <a:xfrm>
            <a:off x="247800" y="247800"/>
            <a:ext cx="8648400" cy="4647900"/>
          </a:xfrm>
          <a:prstGeom prst="roundRect">
            <a:avLst>
              <a:gd name="adj" fmla="val 3379"/>
            </a:avLst>
          </a:prstGeom>
          <a:solidFill>
            <a:schemeClr val="dk2"/>
          </a:solidFill>
          <a:ln>
            <a:noFill/>
          </a:ln>
          <a:effectLst>
            <a:outerShdw blurRad="57150" dist="133350" dir="8220000" algn="bl" rotWithShape="0">
              <a:srgbClr val="515B7A">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13"/>
          <p:cNvSpPr txBox="1">
            <a:spLocks noGrp="1"/>
          </p:cNvSpPr>
          <p:nvPr>
            <p:ph type="title"/>
          </p:nvPr>
        </p:nvSpPr>
        <p:spPr>
          <a:xfrm>
            <a:off x="713225" y="445025"/>
            <a:ext cx="7717500" cy="572700"/>
          </a:xfrm>
          <a:prstGeom prst="rect">
            <a:avLst/>
          </a:prstGeom>
        </p:spPr>
        <p:txBody>
          <a:bodyPr spcFirstLastPara="1" wrap="square" lIns="0" tIns="0" rIns="0" bIns="0" anchor="b" anchorCtr="0">
            <a:noAutofit/>
          </a:bodyPr>
          <a:lstStyle>
            <a:lvl1pPr lvl="0" algn="ctr" rtl="0">
              <a:spcBef>
                <a:spcPts val="0"/>
              </a:spcBef>
              <a:spcAft>
                <a:spcPts val="0"/>
              </a:spcAft>
              <a:buSzPts val="2800"/>
              <a:buNone/>
              <a:defRPr sz="3300">
                <a:latin typeface="Poppins ExtraBold"/>
                <a:ea typeface="Poppins ExtraBold"/>
                <a:cs typeface="Poppins ExtraBold"/>
                <a:sym typeface="Poppins Extra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2" name="Google Shape;52;p13"/>
          <p:cNvSpPr txBox="1">
            <a:spLocks noGrp="1"/>
          </p:cNvSpPr>
          <p:nvPr>
            <p:ph type="subTitle" idx="1"/>
          </p:nvPr>
        </p:nvSpPr>
        <p:spPr>
          <a:xfrm>
            <a:off x="1123764" y="2340864"/>
            <a:ext cx="3276000" cy="4869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Clr>
                <a:schemeClr val="dk1"/>
              </a:buClr>
              <a:buSzPts val="1600"/>
              <a:buNone/>
              <a:defRPr/>
            </a:lvl1pPr>
            <a:lvl2pPr lvl="1" rtl="0">
              <a:lnSpc>
                <a:spcPct val="100000"/>
              </a:lnSpc>
              <a:spcBef>
                <a:spcPts val="0"/>
              </a:spcBef>
              <a:spcAft>
                <a:spcPts val="0"/>
              </a:spcAft>
              <a:buClr>
                <a:schemeClr val="dk1"/>
              </a:buClr>
              <a:buSzPts val="1600"/>
              <a:buNone/>
              <a:defRPr sz="1600">
                <a:solidFill>
                  <a:schemeClr val="dk1"/>
                </a:solidFill>
              </a:defRPr>
            </a:lvl2pPr>
            <a:lvl3pPr lvl="2" rtl="0">
              <a:lnSpc>
                <a:spcPct val="100000"/>
              </a:lnSpc>
              <a:spcBef>
                <a:spcPts val="0"/>
              </a:spcBef>
              <a:spcAft>
                <a:spcPts val="0"/>
              </a:spcAft>
              <a:buClr>
                <a:schemeClr val="dk1"/>
              </a:buClr>
              <a:buSzPts val="1600"/>
              <a:buNone/>
              <a:defRPr sz="1600">
                <a:solidFill>
                  <a:schemeClr val="dk1"/>
                </a:solidFill>
              </a:defRPr>
            </a:lvl3pPr>
            <a:lvl4pPr lvl="3" rtl="0">
              <a:lnSpc>
                <a:spcPct val="100000"/>
              </a:lnSpc>
              <a:spcBef>
                <a:spcPts val="0"/>
              </a:spcBef>
              <a:spcAft>
                <a:spcPts val="0"/>
              </a:spcAft>
              <a:buClr>
                <a:schemeClr val="dk1"/>
              </a:buClr>
              <a:buSzPts val="1600"/>
              <a:buNone/>
              <a:defRPr sz="1600">
                <a:solidFill>
                  <a:schemeClr val="dk1"/>
                </a:solidFill>
              </a:defRPr>
            </a:lvl4pPr>
            <a:lvl5pPr lvl="4" rtl="0">
              <a:lnSpc>
                <a:spcPct val="100000"/>
              </a:lnSpc>
              <a:spcBef>
                <a:spcPts val="0"/>
              </a:spcBef>
              <a:spcAft>
                <a:spcPts val="0"/>
              </a:spcAft>
              <a:buClr>
                <a:schemeClr val="dk1"/>
              </a:buClr>
              <a:buSzPts val="1600"/>
              <a:buNone/>
              <a:defRPr sz="1600">
                <a:solidFill>
                  <a:schemeClr val="dk1"/>
                </a:solidFill>
              </a:defRPr>
            </a:lvl5pPr>
            <a:lvl6pPr lvl="5" rtl="0">
              <a:lnSpc>
                <a:spcPct val="100000"/>
              </a:lnSpc>
              <a:spcBef>
                <a:spcPts val="0"/>
              </a:spcBef>
              <a:spcAft>
                <a:spcPts val="0"/>
              </a:spcAft>
              <a:buClr>
                <a:schemeClr val="dk1"/>
              </a:buClr>
              <a:buSzPts val="1600"/>
              <a:buNone/>
              <a:defRPr sz="1600">
                <a:solidFill>
                  <a:schemeClr val="dk1"/>
                </a:solidFill>
              </a:defRPr>
            </a:lvl6pPr>
            <a:lvl7pPr lvl="6" rtl="0">
              <a:lnSpc>
                <a:spcPct val="100000"/>
              </a:lnSpc>
              <a:spcBef>
                <a:spcPts val="0"/>
              </a:spcBef>
              <a:spcAft>
                <a:spcPts val="0"/>
              </a:spcAft>
              <a:buClr>
                <a:schemeClr val="dk1"/>
              </a:buClr>
              <a:buSzPts val="1600"/>
              <a:buNone/>
              <a:defRPr sz="1600">
                <a:solidFill>
                  <a:schemeClr val="dk1"/>
                </a:solidFill>
              </a:defRPr>
            </a:lvl7pPr>
            <a:lvl8pPr lvl="7" rtl="0">
              <a:lnSpc>
                <a:spcPct val="100000"/>
              </a:lnSpc>
              <a:spcBef>
                <a:spcPts val="0"/>
              </a:spcBef>
              <a:spcAft>
                <a:spcPts val="0"/>
              </a:spcAft>
              <a:buClr>
                <a:schemeClr val="dk1"/>
              </a:buClr>
              <a:buSzPts val="1600"/>
              <a:buNone/>
              <a:defRPr sz="1600">
                <a:solidFill>
                  <a:schemeClr val="dk1"/>
                </a:solidFill>
              </a:defRPr>
            </a:lvl8pPr>
            <a:lvl9pPr lvl="8" rtl="0">
              <a:lnSpc>
                <a:spcPct val="100000"/>
              </a:lnSpc>
              <a:spcBef>
                <a:spcPts val="0"/>
              </a:spcBef>
              <a:spcAft>
                <a:spcPts val="0"/>
              </a:spcAft>
              <a:buClr>
                <a:schemeClr val="dk1"/>
              </a:buClr>
              <a:buSzPts val="1600"/>
              <a:buNone/>
              <a:defRPr sz="1600">
                <a:solidFill>
                  <a:schemeClr val="dk1"/>
                </a:solidFill>
              </a:defRPr>
            </a:lvl9pPr>
          </a:lstStyle>
          <a:p>
            <a:endParaRPr/>
          </a:p>
        </p:txBody>
      </p:sp>
      <p:sp>
        <p:nvSpPr>
          <p:cNvPr id="53" name="Google Shape;53;p13"/>
          <p:cNvSpPr txBox="1">
            <a:spLocks noGrp="1"/>
          </p:cNvSpPr>
          <p:nvPr>
            <p:ph type="subTitle" idx="2"/>
          </p:nvPr>
        </p:nvSpPr>
        <p:spPr>
          <a:xfrm>
            <a:off x="1122379" y="2002536"/>
            <a:ext cx="3278700" cy="340800"/>
          </a:xfrm>
          <a:prstGeom prst="rect">
            <a:avLst/>
          </a:prstGeom>
        </p:spPr>
        <p:txBody>
          <a:bodyPr spcFirstLastPara="1" wrap="square" lIns="0" tIns="0" rIns="0" bIns="0" anchor="t" anchorCtr="0">
            <a:noAutofit/>
          </a:bodyPr>
          <a:lstStyle>
            <a:lvl1pPr lvl="0" algn="ctr" rtl="0">
              <a:spcBef>
                <a:spcPts val="0"/>
              </a:spcBef>
              <a:spcAft>
                <a:spcPts val="0"/>
              </a:spcAft>
              <a:buClr>
                <a:schemeClr val="accent6"/>
              </a:buClr>
              <a:buSzPts val="2100"/>
              <a:buFont typeface="Barlow"/>
              <a:buNone/>
              <a:defRPr sz="2100" b="1">
                <a:solidFill>
                  <a:schemeClr val="accent6"/>
                </a:solidFill>
                <a:latin typeface="Poppins"/>
                <a:ea typeface="Poppins"/>
                <a:cs typeface="Poppins"/>
                <a:sym typeface="Poppins"/>
              </a:defRPr>
            </a:lvl1pPr>
            <a:lvl2pPr lvl="1"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2pPr>
            <a:lvl3pPr lvl="2"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3pPr>
            <a:lvl4pPr lvl="3"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4pPr>
            <a:lvl5pPr lvl="4"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5pPr>
            <a:lvl6pPr lvl="5"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6pPr>
            <a:lvl7pPr lvl="6"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7pPr>
            <a:lvl8pPr lvl="7"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8pPr>
            <a:lvl9pPr lvl="8"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9pPr>
          </a:lstStyle>
          <a:p>
            <a:endParaRPr/>
          </a:p>
        </p:txBody>
      </p:sp>
      <p:sp>
        <p:nvSpPr>
          <p:cNvPr id="54" name="Google Shape;54;p13"/>
          <p:cNvSpPr txBox="1">
            <a:spLocks noGrp="1"/>
          </p:cNvSpPr>
          <p:nvPr>
            <p:ph type="title" idx="3" hasCustomPrompt="1"/>
          </p:nvPr>
        </p:nvSpPr>
        <p:spPr>
          <a:xfrm>
            <a:off x="2497294" y="1553462"/>
            <a:ext cx="528600" cy="286200"/>
          </a:xfrm>
          <a:prstGeom prst="rect">
            <a:avLst/>
          </a:prstGeom>
        </p:spPr>
        <p:txBody>
          <a:bodyPr spcFirstLastPara="1" wrap="square" lIns="0" tIns="0" rIns="0" bIns="0" anchor="ctr" anchorCtr="0">
            <a:noAutofit/>
          </a:bodyPr>
          <a:lstStyle>
            <a:lvl1pPr lvl="0" algn="ctr" rtl="0">
              <a:spcBef>
                <a:spcPts val="0"/>
              </a:spcBef>
              <a:spcAft>
                <a:spcPts val="0"/>
              </a:spcAft>
              <a:buSzPts val="12000"/>
              <a:buNone/>
              <a:defRPr sz="2200">
                <a:solidFill>
                  <a:schemeClr val="lt1"/>
                </a:solidFill>
                <a:latin typeface="Poppins"/>
                <a:ea typeface="Poppins"/>
                <a:cs typeface="Poppins"/>
                <a:sym typeface="Poppins"/>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55" name="Google Shape;55;p13"/>
          <p:cNvSpPr txBox="1">
            <a:spLocks noGrp="1"/>
          </p:cNvSpPr>
          <p:nvPr>
            <p:ph type="subTitle" idx="4"/>
          </p:nvPr>
        </p:nvSpPr>
        <p:spPr>
          <a:xfrm>
            <a:off x="1121686" y="4032504"/>
            <a:ext cx="3279900" cy="4869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Clr>
                <a:schemeClr val="dk1"/>
              </a:buClr>
              <a:buSzPts val="1600"/>
              <a:buNone/>
              <a:defRPr/>
            </a:lvl1pPr>
            <a:lvl2pPr lvl="1" rtl="0">
              <a:lnSpc>
                <a:spcPct val="100000"/>
              </a:lnSpc>
              <a:spcBef>
                <a:spcPts val="0"/>
              </a:spcBef>
              <a:spcAft>
                <a:spcPts val="0"/>
              </a:spcAft>
              <a:buClr>
                <a:schemeClr val="dk1"/>
              </a:buClr>
              <a:buSzPts val="1600"/>
              <a:buNone/>
              <a:defRPr sz="1600">
                <a:solidFill>
                  <a:schemeClr val="dk1"/>
                </a:solidFill>
              </a:defRPr>
            </a:lvl2pPr>
            <a:lvl3pPr lvl="2" rtl="0">
              <a:lnSpc>
                <a:spcPct val="100000"/>
              </a:lnSpc>
              <a:spcBef>
                <a:spcPts val="0"/>
              </a:spcBef>
              <a:spcAft>
                <a:spcPts val="0"/>
              </a:spcAft>
              <a:buClr>
                <a:schemeClr val="dk1"/>
              </a:buClr>
              <a:buSzPts val="1600"/>
              <a:buNone/>
              <a:defRPr sz="1600">
                <a:solidFill>
                  <a:schemeClr val="dk1"/>
                </a:solidFill>
              </a:defRPr>
            </a:lvl3pPr>
            <a:lvl4pPr lvl="3" rtl="0">
              <a:lnSpc>
                <a:spcPct val="100000"/>
              </a:lnSpc>
              <a:spcBef>
                <a:spcPts val="0"/>
              </a:spcBef>
              <a:spcAft>
                <a:spcPts val="0"/>
              </a:spcAft>
              <a:buClr>
                <a:schemeClr val="dk1"/>
              </a:buClr>
              <a:buSzPts val="1600"/>
              <a:buNone/>
              <a:defRPr sz="1600">
                <a:solidFill>
                  <a:schemeClr val="dk1"/>
                </a:solidFill>
              </a:defRPr>
            </a:lvl4pPr>
            <a:lvl5pPr lvl="4" rtl="0">
              <a:lnSpc>
                <a:spcPct val="100000"/>
              </a:lnSpc>
              <a:spcBef>
                <a:spcPts val="0"/>
              </a:spcBef>
              <a:spcAft>
                <a:spcPts val="0"/>
              </a:spcAft>
              <a:buClr>
                <a:schemeClr val="dk1"/>
              </a:buClr>
              <a:buSzPts val="1600"/>
              <a:buNone/>
              <a:defRPr sz="1600">
                <a:solidFill>
                  <a:schemeClr val="dk1"/>
                </a:solidFill>
              </a:defRPr>
            </a:lvl5pPr>
            <a:lvl6pPr lvl="5" rtl="0">
              <a:lnSpc>
                <a:spcPct val="100000"/>
              </a:lnSpc>
              <a:spcBef>
                <a:spcPts val="0"/>
              </a:spcBef>
              <a:spcAft>
                <a:spcPts val="0"/>
              </a:spcAft>
              <a:buClr>
                <a:schemeClr val="dk1"/>
              </a:buClr>
              <a:buSzPts val="1600"/>
              <a:buNone/>
              <a:defRPr sz="1600">
                <a:solidFill>
                  <a:schemeClr val="dk1"/>
                </a:solidFill>
              </a:defRPr>
            </a:lvl6pPr>
            <a:lvl7pPr lvl="6" rtl="0">
              <a:lnSpc>
                <a:spcPct val="100000"/>
              </a:lnSpc>
              <a:spcBef>
                <a:spcPts val="0"/>
              </a:spcBef>
              <a:spcAft>
                <a:spcPts val="0"/>
              </a:spcAft>
              <a:buClr>
                <a:schemeClr val="dk1"/>
              </a:buClr>
              <a:buSzPts val="1600"/>
              <a:buNone/>
              <a:defRPr sz="1600">
                <a:solidFill>
                  <a:schemeClr val="dk1"/>
                </a:solidFill>
              </a:defRPr>
            </a:lvl7pPr>
            <a:lvl8pPr lvl="7" rtl="0">
              <a:lnSpc>
                <a:spcPct val="100000"/>
              </a:lnSpc>
              <a:spcBef>
                <a:spcPts val="0"/>
              </a:spcBef>
              <a:spcAft>
                <a:spcPts val="0"/>
              </a:spcAft>
              <a:buClr>
                <a:schemeClr val="dk1"/>
              </a:buClr>
              <a:buSzPts val="1600"/>
              <a:buNone/>
              <a:defRPr sz="1600">
                <a:solidFill>
                  <a:schemeClr val="dk1"/>
                </a:solidFill>
              </a:defRPr>
            </a:lvl8pPr>
            <a:lvl9pPr lvl="8" rtl="0">
              <a:lnSpc>
                <a:spcPct val="100000"/>
              </a:lnSpc>
              <a:spcBef>
                <a:spcPts val="0"/>
              </a:spcBef>
              <a:spcAft>
                <a:spcPts val="0"/>
              </a:spcAft>
              <a:buClr>
                <a:schemeClr val="dk1"/>
              </a:buClr>
              <a:buSzPts val="1600"/>
              <a:buNone/>
              <a:defRPr sz="1600">
                <a:solidFill>
                  <a:schemeClr val="dk1"/>
                </a:solidFill>
              </a:defRPr>
            </a:lvl9pPr>
          </a:lstStyle>
          <a:p>
            <a:endParaRPr/>
          </a:p>
        </p:txBody>
      </p:sp>
      <p:sp>
        <p:nvSpPr>
          <p:cNvPr id="56" name="Google Shape;56;p13"/>
          <p:cNvSpPr txBox="1">
            <a:spLocks noGrp="1"/>
          </p:cNvSpPr>
          <p:nvPr>
            <p:ph type="subTitle" idx="5"/>
          </p:nvPr>
        </p:nvSpPr>
        <p:spPr>
          <a:xfrm>
            <a:off x="1120301" y="3694176"/>
            <a:ext cx="3282600" cy="340800"/>
          </a:xfrm>
          <a:prstGeom prst="rect">
            <a:avLst/>
          </a:prstGeom>
        </p:spPr>
        <p:txBody>
          <a:bodyPr spcFirstLastPara="1" wrap="square" lIns="0" tIns="0" rIns="0" bIns="0" anchor="t" anchorCtr="0">
            <a:noAutofit/>
          </a:bodyPr>
          <a:lstStyle>
            <a:lvl1pPr lvl="0" algn="ctr" rtl="0">
              <a:spcBef>
                <a:spcPts val="0"/>
              </a:spcBef>
              <a:spcAft>
                <a:spcPts val="0"/>
              </a:spcAft>
              <a:buClr>
                <a:schemeClr val="accent6"/>
              </a:buClr>
              <a:buSzPts val="2100"/>
              <a:buFont typeface="Barlow"/>
              <a:buNone/>
              <a:defRPr sz="2100" b="1">
                <a:solidFill>
                  <a:schemeClr val="accent6"/>
                </a:solidFill>
                <a:latin typeface="Poppins"/>
                <a:ea typeface="Poppins"/>
                <a:cs typeface="Poppins"/>
                <a:sym typeface="Poppins"/>
              </a:defRPr>
            </a:lvl1pPr>
            <a:lvl2pPr lvl="1"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2pPr>
            <a:lvl3pPr lvl="2"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3pPr>
            <a:lvl4pPr lvl="3"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4pPr>
            <a:lvl5pPr lvl="4"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5pPr>
            <a:lvl6pPr lvl="5"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6pPr>
            <a:lvl7pPr lvl="6"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7pPr>
            <a:lvl8pPr lvl="7"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8pPr>
            <a:lvl9pPr lvl="8"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9pPr>
          </a:lstStyle>
          <a:p>
            <a:endParaRPr/>
          </a:p>
        </p:txBody>
      </p:sp>
      <p:sp>
        <p:nvSpPr>
          <p:cNvPr id="57" name="Google Shape;57;p13"/>
          <p:cNvSpPr txBox="1">
            <a:spLocks noGrp="1"/>
          </p:cNvSpPr>
          <p:nvPr>
            <p:ph type="title" idx="6" hasCustomPrompt="1"/>
          </p:nvPr>
        </p:nvSpPr>
        <p:spPr>
          <a:xfrm>
            <a:off x="2497294" y="3246120"/>
            <a:ext cx="528600" cy="286200"/>
          </a:xfrm>
          <a:prstGeom prst="rect">
            <a:avLst/>
          </a:prstGeom>
        </p:spPr>
        <p:txBody>
          <a:bodyPr spcFirstLastPara="1" wrap="square" lIns="0" tIns="0" rIns="0" bIns="0" anchor="ctr" anchorCtr="0">
            <a:noAutofit/>
          </a:bodyPr>
          <a:lstStyle>
            <a:lvl1pPr lvl="0" algn="ctr" rtl="0">
              <a:spcBef>
                <a:spcPts val="0"/>
              </a:spcBef>
              <a:spcAft>
                <a:spcPts val="0"/>
              </a:spcAft>
              <a:buSzPts val="12000"/>
              <a:buNone/>
              <a:defRPr sz="2200">
                <a:solidFill>
                  <a:schemeClr val="lt1"/>
                </a:solidFill>
                <a:latin typeface="Poppins"/>
                <a:ea typeface="Poppins"/>
                <a:cs typeface="Poppins"/>
                <a:sym typeface="Poppins"/>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58" name="Google Shape;58;p13"/>
          <p:cNvSpPr txBox="1">
            <a:spLocks noGrp="1"/>
          </p:cNvSpPr>
          <p:nvPr>
            <p:ph type="subTitle" idx="7"/>
          </p:nvPr>
        </p:nvSpPr>
        <p:spPr>
          <a:xfrm>
            <a:off x="4961923" y="2344488"/>
            <a:ext cx="3279900" cy="4869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Clr>
                <a:schemeClr val="dk1"/>
              </a:buClr>
              <a:buSzPts val="1600"/>
              <a:buNone/>
              <a:defRPr/>
            </a:lvl1pPr>
            <a:lvl2pPr lvl="1" rtl="0">
              <a:lnSpc>
                <a:spcPct val="100000"/>
              </a:lnSpc>
              <a:spcBef>
                <a:spcPts val="0"/>
              </a:spcBef>
              <a:spcAft>
                <a:spcPts val="0"/>
              </a:spcAft>
              <a:buClr>
                <a:schemeClr val="dk1"/>
              </a:buClr>
              <a:buSzPts val="1600"/>
              <a:buNone/>
              <a:defRPr sz="1600">
                <a:solidFill>
                  <a:schemeClr val="dk1"/>
                </a:solidFill>
              </a:defRPr>
            </a:lvl2pPr>
            <a:lvl3pPr lvl="2" rtl="0">
              <a:lnSpc>
                <a:spcPct val="100000"/>
              </a:lnSpc>
              <a:spcBef>
                <a:spcPts val="0"/>
              </a:spcBef>
              <a:spcAft>
                <a:spcPts val="0"/>
              </a:spcAft>
              <a:buClr>
                <a:schemeClr val="dk1"/>
              </a:buClr>
              <a:buSzPts val="1600"/>
              <a:buNone/>
              <a:defRPr sz="1600">
                <a:solidFill>
                  <a:schemeClr val="dk1"/>
                </a:solidFill>
              </a:defRPr>
            </a:lvl3pPr>
            <a:lvl4pPr lvl="3" rtl="0">
              <a:lnSpc>
                <a:spcPct val="100000"/>
              </a:lnSpc>
              <a:spcBef>
                <a:spcPts val="0"/>
              </a:spcBef>
              <a:spcAft>
                <a:spcPts val="0"/>
              </a:spcAft>
              <a:buClr>
                <a:schemeClr val="dk1"/>
              </a:buClr>
              <a:buSzPts val="1600"/>
              <a:buNone/>
              <a:defRPr sz="1600">
                <a:solidFill>
                  <a:schemeClr val="dk1"/>
                </a:solidFill>
              </a:defRPr>
            </a:lvl4pPr>
            <a:lvl5pPr lvl="4" rtl="0">
              <a:lnSpc>
                <a:spcPct val="100000"/>
              </a:lnSpc>
              <a:spcBef>
                <a:spcPts val="0"/>
              </a:spcBef>
              <a:spcAft>
                <a:spcPts val="0"/>
              </a:spcAft>
              <a:buClr>
                <a:schemeClr val="dk1"/>
              </a:buClr>
              <a:buSzPts val="1600"/>
              <a:buNone/>
              <a:defRPr sz="1600">
                <a:solidFill>
                  <a:schemeClr val="dk1"/>
                </a:solidFill>
              </a:defRPr>
            </a:lvl5pPr>
            <a:lvl6pPr lvl="5" rtl="0">
              <a:lnSpc>
                <a:spcPct val="100000"/>
              </a:lnSpc>
              <a:spcBef>
                <a:spcPts val="0"/>
              </a:spcBef>
              <a:spcAft>
                <a:spcPts val="0"/>
              </a:spcAft>
              <a:buClr>
                <a:schemeClr val="dk1"/>
              </a:buClr>
              <a:buSzPts val="1600"/>
              <a:buNone/>
              <a:defRPr sz="1600">
                <a:solidFill>
                  <a:schemeClr val="dk1"/>
                </a:solidFill>
              </a:defRPr>
            </a:lvl6pPr>
            <a:lvl7pPr lvl="6" rtl="0">
              <a:lnSpc>
                <a:spcPct val="100000"/>
              </a:lnSpc>
              <a:spcBef>
                <a:spcPts val="0"/>
              </a:spcBef>
              <a:spcAft>
                <a:spcPts val="0"/>
              </a:spcAft>
              <a:buClr>
                <a:schemeClr val="dk1"/>
              </a:buClr>
              <a:buSzPts val="1600"/>
              <a:buNone/>
              <a:defRPr sz="1600">
                <a:solidFill>
                  <a:schemeClr val="dk1"/>
                </a:solidFill>
              </a:defRPr>
            </a:lvl7pPr>
            <a:lvl8pPr lvl="7" rtl="0">
              <a:lnSpc>
                <a:spcPct val="100000"/>
              </a:lnSpc>
              <a:spcBef>
                <a:spcPts val="0"/>
              </a:spcBef>
              <a:spcAft>
                <a:spcPts val="0"/>
              </a:spcAft>
              <a:buClr>
                <a:schemeClr val="dk1"/>
              </a:buClr>
              <a:buSzPts val="1600"/>
              <a:buNone/>
              <a:defRPr sz="1600">
                <a:solidFill>
                  <a:schemeClr val="dk1"/>
                </a:solidFill>
              </a:defRPr>
            </a:lvl8pPr>
            <a:lvl9pPr lvl="8" rtl="0">
              <a:lnSpc>
                <a:spcPct val="100000"/>
              </a:lnSpc>
              <a:spcBef>
                <a:spcPts val="0"/>
              </a:spcBef>
              <a:spcAft>
                <a:spcPts val="0"/>
              </a:spcAft>
              <a:buClr>
                <a:schemeClr val="dk1"/>
              </a:buClr>
              <a:buSzPts val="1600"/>
              <a:buNone/>
              <a:defRPr sz="1600">
                <a:solidFill>
                  <a:schemeClr val="dk1"/>
                </a:solidFill>
              </a:defRPr>
            </a:lvl9pPr>
          </a:lstStyle>
          <a:p>
            <a:endParaRPr/>
          </a:p>
        </p:txBody>
      </p:sp>
      <p:sp>
        <p:nvSpPr>
          <p:cNvPr id="59" name="Google Shape;59;p13"/>
          <p:cNvSpPr txBox="1">
            <a:spLocks noGrp="1"/>
          </p:cNvSpPr>
          <p:nvPr>
            <p:ph type="subTitle" idx="8"/>
          </p:nvPr>
        </p:nvSpPr>
        <p:spPr>
          <a:xfrm>
            <a:off x="4960556" y="2003163"/>
            <a:ext cx="3282600" cy="340800"/>
          </a:xfrm>
          <a:prstGeom prst="rect">
            <a:avLst/>
          </a:prstGeom>
        </p:spPr>
        <p:txBody>
          <a:bodyPr spcFirstLastPara="1" wrap="square" lIns="0" tIns="0" rIns="0" bIns="0" anchor="t" anchorCtr="0">
            <a:noAutofit/>
          </a:bodyPr>
          <a:lstStyle>
            <a:lvl1pPr lvl="0" algn="ctr" rtl="0">
              <a:spcBef>
                <a:spcPts val="0"/>
              </a:spcBef>
              <a:spcAft>
                <a:spcPts val="0"/>
              </a:spcAft>
              <a:buClr>
                <a:schemeClr val="accent6"/>
              </a:buClr>
              <a:buSzPts val="2100"/>
              <a:buFont typeface="Barlow"/>
              <a:buNone/>
              <a:defRPr sz="2100" b="1">
                <a:solidFill>
                  <a:schemeClr val="accent6"/>
                </a:solidFill>
                <a:latin typeface="Poppins"/>
                <a:ea typeface="Poppins"/>
                <a:cs typeface="Poppins"/>
                <a:sym typeface="Poppins"/>
              </a:defRPr>
            </a:lvl1pPr>
            <a:lvl2pPr lvl="1"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2pPr>
            <a:lvl3pPr lvl="2"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3pPr>
            <a:lvl4pPr lvl="3"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4pPr>
            <a:lvl5pPr lvl="4"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5pPr>
            <a:lvl6pPr lvl="5"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6pPr>
            <a:lvl7pPr lvl="6"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7pPr>
            <a:lvl8pPr lvl="7"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8pPr>
            <a:lvl9pPr lvl="8"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9pPr>
          </a:lstStyle>
          <a:p>
            <a:endParaRPr/>
          </a:p>
        </p:txBody>
      </p:sp>
      <p:sp>
        <p:nvSpPr>
          <p:cNvPr id="60" name="Google Shape;60;p13"/>
          <p:cNvSpPr txBox="1">
            <a:spLocks noGrp="1"/>
          </p:cNvSpPr>
          <p:nvPr>
            <p:ph type="title" idx="9" hasCustomPrompt="1"/>
          </p:nvPr>
        </p:nvSpPr>
        <p:spPr>
          <a:xfrm>
            <a:off x="6303824" y="1553462"/>
            <a:ext cx="595800" cy="286200"/>
          </a:xfrm>
          <a:prstGeom prst="rect">
            <a:avLst/>
          </a:prstGeom>
        </p:spPr>
        <p:txBody>
          <a:bodyPr spcFirstLastPara="1" wrap="square" lIns="0" tIns="0" rIns="0" bIns="0" anchor="ctr" anchorCtr="0">
            <a:noAutofit/>
          </a:bodyPr>
          <a:lstStyle>
            <a:lvl1pPr lvl="0" algn="ctr" rtl="0">
              <a:spcBef>
                <a:spcPts val="0"/>
              </a:spcBef>
              <a:spcAft>
                <a:spcPts val="0"/>
              </a:spcAft>
              <a:buSzPts val="12000"/>
              <a:buNone/>
              <a:defRPr sz="2200">
                <a:solidFill>
                  <a:schemeClr val="lt1"/>
                </a:solidFill>
                <a:latin typeface="Poppins"/>
                <a:ea typeface="Poppins"/>
                <a:cs typeface="Poppins"/>
                <a:sym typeface="Poppins"/>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61" name="Google Shape;61;p13"/>
          <p:cNvSpPr txBox="1">
            <a:spLocks noGrp="1"/>
          </p:cNvSpPr>
          <p:nvPr>
            <p:ph type="subTitle" idx="13"/>
          </p:nvPr>
        </p:nvSpPr>
        <p:spPr>
          <a:xfrm>
            <a:off x="4961923" y="4035463"/>
            <a:ext cx="3279900" cy="4869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Clr>
                <a:schemeClr val="dk1"/>
              </a:buClr>
              <a:buSzPts val="1600"/>
              <a:buNone/>
              <a:defRPr/>
            </a:lvl1pPr>
            <a:lvl2pPr lvl="1" rtl="0">
              <a:lnSpc>
                <a:spcPct val="100000"/>
              </a:lnSpc>
              <a:spcBef>
                <a:spcPts val="0"/>
              </a:spcBef>
              <a:spcAft>
                <a:spcPts val="0"/>
              </a:spcAft>
              <a:buClr>
                <a:schemeClr val="dk1"/>
              </a:buClr>
              <a:buSzPts val="1600"/>
              <a:buNone/>
              <a:defRPr sz="1600">
                <a:solidFill>
                  <a:schemeClr val="dk1"/>
                </a:solidFill>
              </a:defRPr>
            </a:lvl2pPr>
            <a:lvl3pPr lvl="2" rtl="0">
              <a:lnSpc>
                <a:spcPct val="100000"/>
              </a:lnSpc>
              <a:spcBef>
                <a:spcPts val="0"/>
              </a:spcBef>
              <a:spcAft>
                <a:spcPts val="0"/>
              </a:spcAft>
              <a:buClr>
                <a:schemeClr val="dk1"/>
              </a:buClr>
              <a:buSzPts val="1600"/>
              <a:buNone/>
              <a:defRPr sz="1600">
                <a:solidFill>
                  <a:schemeClr val="dk1"/>
                </a:solidFill>
              </a:defRPr>
            </a:lvl3pPr>
            <a:lvl4pPr lvl="3" rtl="0">
              <a:lnSpc>
                <a:spcPct val="100000"/>
              </a:lnSpc>
              <a:spcBef>
                <a:spcPts val="0"/>
              </a:spcBef>
              <a:spcAft>
                <a:spcPts val="0"/>
              </a:spcAft>
              <a:buClr>
                <a:schemeClr val="dk1"/>
              </a:buClr>
              <a:buSzPts val="1600"/>
              <a:buNone/>
              <a:defRPr sz="1600">
                <a:solidFill>
                  <a:schemeClr val="dk1"/>
                </a:solidFill>
              </a:defRPr>
            </a:lvl4pPr>
            <a:lvl5pPr lvl="4" rtl="0">
              <a:lnSpc>
                <a:spcPct val="100000"/>
              </a:lnSpc>
              <a:spcBef>
                <a:spcPts val="0"/>
              </a:spcBef>
              <a:spcAft>
                <a:spcPts val="0"/>
              </a:spcAft>
              <a:buClr>
                <a:schemeClr val="dk1"/>
              </a:buClr>
              <a:buSzPts val="1600"/>
              <a:buNone/>
              <a:defRPr sz="1600">
                <a:solidFill>
                  <a:schemeClr val="dk1"/>
                </a:solidFill>
              </a:defRPr>
            </a:lvl5pPr>
            <a:lvl6pPr lvl="5" rtl="0">
              <a:lnSpc>
                <a:spcPct val="100000"/>
              </a:lnSpc>
              <a:spcBef>
                <a:spcPts val="0"/>
              </a:spcBef>
              <a:spcAft>
                <a:spcPts val="0"/>
              </a:spcAft>
              <a:buClr>
                <a:schemeClr val="dk1"/>
              </a:buClr>
              <a:buSzPts val="1600"/>
              <a:buNone/>
              <a:defRPr sz="1600">
                <a:solidFill>
                  <a:schemeClr val="dk1"/>
                </a:solidFill>
              </a:defRPr>
            </a:lvl6pPr>
            <a:lvl7pPr lvl="6" rtl="0">
              <a:lnSpc>
                <a:spcPct val="100000"/>
              </a:lnSpc>
              <a:spcBef>
                <a:spcPts val="0"/>
              </a:spcBef>
              <a:spcAft>
                <a:spcPts val="0"/>
              </a:spcAft>
              <a:buClr>
                <a:schemeClr val="dk1"/>
              </a:buClr>
              <a:buSzPts val="1600"/>
              <a:buNone/>
              <a:defRPr sz="1600">
                <a:solidFill>
                  <a:schemeClr val="dk1"/>
                </a:solidFill>
              </a:defRPr>
            </a:lvl7pPr>
            <a:lvl8pPr lvl="7" rtl="0">
              <a:lnSpc>
                <a:spcPct val="100000"/>
              </a:lnSpc>
              <a:spcBef>
                <a:spcPts val="0"/>
              </a:spcBef>
              <a:spcAft>
                <a:spcPts val="0"/>
              </a:spcAft>
              <a:buClr>
                <a:schemeClr val="dk1"/>
              </a:buClr>
              <a:buSzPts val="1600"/>
              <a:buNone/>
              <a:defRPr sz="1600">
                <a:solidFill>
                  <a:schemeClr val="dk1"/>
                </a:solidFill>
              </a:defRPr>
            </a:lvl8pPr>
            <a:lvl9pPr lvl="8" rtl="0">
              <a:lnSpc>
                <a:spcPct val="100000"/>
              </a:lnSpc>
              <a:spcBef>
                <a:spcPts val="0"/>
              </a:spcBef>
              <a:spcAft>
                <a:spcPts val="0"/>
              </a:spcAft>
              <a:buClr>
                <a:schemeClr val="dk1"/>
              </a:buClr>
              <a:buSzPts val="1600"/>
              <a:buNone/>
              <a:defRPr sz="1600">
                <a:solidFill>
                  <a:schemeClr val="dk1"/>
                </a:solidFill>
              </a:defRPr>
            </a:lvl9pPr>
          </a:lstStyle>
          <a:p>
            <a:endParaRPr/>
          </a:p>
        </p:txBody>
      </p:sp>
      <p:sp>
        <p:nvSpPr>
          <p:cNvPr id="62" name="Google Shape;62;p13"/>
          <p:cNvSpPr txBox="1">
            <a:spLocks noGrp="1"/>
          </p:cNvSpPr>
          <p:nvPr>
            <p:ph type="subTitle" idx="14"/>
          </p:nvPr>
        </p:nvSpPr>
        <p:spPr>
          <a:xfrm>
            <a:off x="4960556" y="3694138"/>
            <a:ext cx="3282600" cy="340800"/>
          </a:xfrm>
          <a:prstGeom prst="rect">
            <a:avLst/>
          </a:prstGeom>
        </p:spPr>
        <p:txBody>
          <a:bodyPr spcFirstLastPara="1" wrap="square" lIns="0" tIns="0" rIns="0" bIns="0" anchor="t" anchorCtr="0">
            <a:noAutofit/>
          </a:bodyPr>
          <a:lstStyle>
            <a:lvl1pPr lvl="0" algn="ctr" rtl="0">
              <a:spcBef>
                <a:spcPts val="0"/>
              </a:spcBef>
              <a:spcAft>
                <a:spcPts val="0"/>
              </a:spcAft>
              <a:buClr>
                <a:schemeClr val="accent6"/>
              </a:buClr>
              <a:buSzPts val="2100"/>
              <a:buFont typeface="Barlow"/>
              <a:buNone/>
              <a:defRPr sz="2100" b="1">
                <a:solidFill>
                  <a:schemeClr val="accent6"/>
                </a:solidFill>
                <a:latin typeface="Poppins"/>
                <a:ea typeface="Poppins"/>
                <a:cs typeface="Poppins"/>
                <a:sym typeface="Poppins"/>
              </a:defRPr>
            </a:lvl1pPr>
            <a:lvl2pPr lvl="1"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2pPr>
            <a:lvl3pPr lvl="2"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3pPr>
            <a:lvl4pPr lvl="3"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4pPr>
            <a:lvl5pPr lvl="4"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5pPr>
            <a:lvl6pPr lvl="5"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6pPr>
            <a:lvl7pPr lvl="6"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7pPr>
            <a:lvl8pPr lvl="7"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8pPr>
            <a:lvl9pPr lvl="8"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9pPr>
          </a:lstStyle>
          <a:p>
            <a:endParaRPr/>
          </a:p>
        </p:txBody>
      </p:sp>
      <p:sp>
        <p:nvSpPr>
          <p:cNvPr id="63" name="Google Shape;63;p13"/>
          <p:cNvSpPr txBox="1">
            <a:spLocks noGrp="1"/>
          </p:cNvSpPr>
          <p:nvPr>
            <p:ph type="title" idx="15" hasCustomPrompt="1"/>
          </p:nvPr>
        </p:nvSpPr>
        <p:spPr>
          <a:xfrm>
            <a:off x="6303824" y="3244437"/>
            <a:ext cx="595800" cy="286200"/>
          </a:xfrm>
          <a:prstGeom prst="rect">
            <a:avLst/>
          </a:prstGeom>
        </p:spPr>
        <p:txBody>
          <a:bodyPr spcFirstLastPara="1" wrap="square" lIns="0" tIns="0" rIns="0" bIns="0" anchor="ctr" anchorCtr="0">
            <a:noAutofit/>
          </a:bodyPr>
          <a:lstStyle>
            <a:lvl1pPr lvl="0" algn="ctr" rtl="0">
              <a:spcBef>
                <a:spcPts val="0"/>
              </a:spcBef>
              <a:spcAft>
                <a:spcPts val="0"/>
              </a:spcAft>
              <a:buSzPts val="12000"/>
              <a:buNone/>
              <a:defRPr sz="2200">
                <a:solidFill>
                  <a:schemeClr val="lt1"/>
                </a:solidFill>
                <a:latin typeface="Poppins"/>
                <a:ea typeface="Poppins"/>
                <a:cs typeface="Poppins"/>
                <a:sym typeface="Poppins"/>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pic>
        <p:nvPicPr>
          <p:cNvPr id="18" name="Picture 2" descr="המכון הישראלי לדמוקרטיה – ויקיפדיה">
            <a:extLst>
              <a:ext uri="{FF2B5EF4-FFF2-40B4-BE49-F238E27FC236}">
                <a16:creationId xmlns:a16="http://schemas.microsoft.com/office/drawing/2014/main" id="{4855AFC4-2402-4A39-8BB3-AD56C246444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73648" y="317178"/>
            <a:ext cx="419440" cy="414197"/>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descr="Graphical user interface, text&#10;&#10;Description automatically generated with medium confidence">
            <a:extLst>
              <a:ext uri="{FF2B5EF4-FFF2-40B4-BE49-F238E27FC236}">
                <a16:creationId xmlns:a16="http://schemas.microsoft.com/office/drawing/2014/main" id="{46A6FEF1-E2BC-4BF5-98B8-DD5F34BE7078}"/>
              </a:ext>
            </a:extLst>
          </p:cNvPr>
          <p:cNvPicPr>
            <a:picLocks noChangeAspect="1"/>
          </p:cNvPicPr>
          <p:nvPr userDrawn="1"/>
        </p:nvPicPr>
        <p:blipFill>
          <a:blip r:embed="rId3"/>
          <a:stretch>
            <a:fillRect/>
          </a:stretch>
        </p:blipFill>
        <p:spPr>
          <a:xfrm>
            <a:off x="7433239" y="247800"/>
            <a:ext cx="1462961" cy="453752"/>
          </a:xfrm>
          <a:prstGeom prst="rect">
            <a:avLst/>
          </a:prstGeom>
        </p:spPr>
      </p:pic>
    </p:spTree>
    <p:extLst>
      <p:ext uri="{BB962C8B-B14F-4D97-AF65-F5344CB8AC3E}">
        <p14:creationId xmlns:p14="http://schemas.microsoft.com/office/powerpoint/2010/main" val="8415794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7"/>
        <p:cNvGrpSpPr/>
        <p:nvPr/>
      </p:nvGrpSpPr>
      <p:grpSpPr>
        <a:xfrm>
          <a:off x="0" y="0"/>
          <a:ext cx="0" cy="0"/>
          <a:chOff x="0" y="0"/>
          <a:chExt cx="0" cy="0"/>
        </a:xfrm>
      </p:grpSpPr>
      <p:sp>
        <p:nvSpPr>
          <p:cNvPr id="18" name="Google Shape;18;p4"/>
          <p:cNvSpPr/>
          <p:nvPr/>
        </p:nvSpPr>
        <p:spPr>
          <a:xfrm>
            <a:off x="247800" y="247800"/>
            <a:ext cx="8648400" cy="4647900"/>
          </a:xfrm>
          <a:prstGeom prst="roundRect">
            <a:avLst>
              <a:gd name="adj" fmla="val 3379"/>
            </a:avLst>
          </a:prstGeom>
          <a:solidFill>
            <a:schemeClr val="dk2"/>
          </a:solidFill>
          <a:ln>
            <a:noFill/>
          </a:ln>
          <a:effectLst>
            <a:outerShdw blurRad="57150" dist="133350" dir="8220000" algn="bl" rotWithShape="0">
              <a:srgbClr val="515B7A">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4"/>
          <p:cNvSpPr txBox="1">
            <a:spLocks noGrp="1"/>
          </p:cNvSpPr>
          <p:nvPr>
            <p:ph type="body" idx="1"/>
          </p:nvPr>
        </p:nvSpPr>
        <p:spPr>
          <a:xfrm>
            <a:off x="1024200" y="1255375"/>
            <a:ext cx="7095600" cy="525300"/>
          </a:xfrm>
          <a:prstGeom prst="rect">
            <a:avLst/>
          </a:prstGeom>
        </p:spPr>
        <p:txBody>
          <a:bodyPr spcFirstLastPara="1" wrap="square" lIns="0" tIns="0" rIns="0" bIns="0" anchor="t" anchorCtr="0">
            <a:noAutofit/>
          </a:bodyPr>
          <a:lstStyle>
            <a:lvl1pPr marL="457200" lvl="0" indent="-330200">
              <a:spcBef>
                <a:spcPts val="0"/>
              </a:spcBef>
              <a:spcAft>
                <a:spcPts val="0"/>
              </a:spcAft>
              <a:buSzPts val="1600"/>
              <a:buChar char="●"/>
              <a:defRPr/>
            </a:lvl1pPr>
            <a:lvl2pPr marL="914400" lvl="1" indent="-330200">
              <a:spcBef>
                <a:spcPts val="0"/>
              </a:spcBef>
              <a:spcAft>
                <a:spcPts val="0"/>
              </a:spcAft>
              <a:buSzPts val="1600"/>
              <a:buChar char="○"/>
              <a:defRPr/>
            </a:lvl2pPr>
            <a:lvl3pPr marL="1371600" lvl="2" indent="-330200">
              <a:spcBef>
                <a:spcPts val="0"/>
              </a:spcBef>
              <a:spcAft>
                <a:spcPts val="0"/>
              </a:spcAft>
              <a:buSzPts val="1600"/>
              <a:buChar char="■"/>
              <a:defRPr/>
            </a:lvl3pPr>
            <a:lvl4pPr marL="1828800" lvl="3" indent="-330200">
              <a:spcBef>
                <a:spcPts val="0"/>
              </a:spcBef>
              <a:spcAft>
                <a:spcPts val="0"/>
              </a:spcAft>
              <a:buSzPts val="1600"/>
              <a:buChar char="●"/>
              <a:defRPr/>
            </a:lvl4pPr>
            <a:lvl5pPr marL="2286000" lvl="4" indent="-330200">
              <a:spcBef>
                <a:spcPts val="0"/>
              </a:spcBef>
              <a:spcAft>
                <a:spcPts val="0"/>
              </a:spcAft>
              <a:buSzPts val="1600"/>
              <a:buChar char="○"/>
              <a:defRPr/>
            </a:lvl5pPr>
            <a:lvl6pPr marL="2743200" lvl="5" indent="-330200">
              <a:spcBef>
                <a:spcPts val="0"/>
              </a:spcBef>
              <a:spcAft>
                <a:spcPts val="0"/>
              </a:spcAft>
              <a:buSzPts val="1600"/>
              <a:buChar char="■"/>
              <a:defRPr/>
            </a:lvl6pPr>
            <a:lvl7pPr marL="3200400" lvl="6" indent="-330200">
              <a:spcBef>
                <a:spcPts val="0"/>
              </a:spcBef>
              <a:spcAft>
                <a:spcPts val="0"/>
              </a:spcAft>
              <a:buSzPts val="1600"/>
              <a:buChar char="●"/>
              <a:defRPr/>
            </a:lvl7pPr>
            <a:lvl8pPr marL="3657600" lvl="7" indent="-330200">
              <a:spcBef>
                <a:spcPts val="0"/>
              </a:spcBef>
              <a:spcAft>
                <a:spcPts val="0"/>
              </a:spcAft>
              <a:buSzPts val="1600"/>
              <a:buChar char="○"/>
              <a:defRPr/>
            </a:lvl8pPr>
            <a:lvl9pPr marL="4114800" lvl="8" indent="-330200">
              <a:spcBef>
                <a:spcPts val="0"/>
              </a:spcBef>
              <a:spcAft>
                <a:spcPts val="0"/>
              </a:spcAft>
              <a:buSzPts val="1600"/>
              <a:buChar char="■"/>
              <a:defRPr/>
            </a:lvl9pPr>
          </a:lstStyle>
          <a:p>
            <a:endParaRPr/>
          </a:p>
        </p:txBody>
      </p:sp>
      <p:sp>
        <p:nvSpPr>
          <p:cNvPr id="20" name="Google Shape;20;p4"/>
          <p:cNvSpPr txBox="1">
            <a:spLocks noGrp="1"/>
          </p:cNvSpPr>
          <p:nvPr>
            <p:ph type="title"/>
          </p:nvPr>
        </p:nvSpPr>
        <p:spPr>
          <a:xfrm>
            <a:off x="713225" y="445025"/>
            <a:ext cx="7717500" cy="572700"/>
          </a:xfrm>
          <a:prstGeom prst="rect">
            <a:avLst/>
          </a:prstGeom>
        </p:spPr>
        <p:txBody>
          <a:bodyPr spcFirstLastPara="1" wrap="square" lIns="0" tIns="0" rIns="0" bIns="0" anchor="b" anchorCtr="0">
            <a:noAutofit/>
          </a:bodyPr>
          <a:lstStyle>
            <a:lvl1pPr lvl="0" algn="ctr" rtl="0">
              <a:spcBef>
                <a:spcPts val="0"/>
              </a:spcBef>
              <a:spcAft>
                <a:spcPts val="0"/>
              </a:spcAft>
              <a:buSzPts val="2800"/>
              <a:buNone/>
              <a:defRPr sz="3300">
                <a:latin typeface="Poppins ExtraBold"/>
                <a:ea typeface="Poppins ExtraBold"/>
                <a:cs typeface="Poppins ExtraBold"/>
                <a:sym typeface="Poppins Extra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pic>
        <p:nvPicPr>
          <p:cNvPr id="7" name="Picture 2" descr="המכון הישראלי לדמוקרטיה – ויקיפדיה">
            <a:extLst>
              <a:ext uri="{FF2B5EF4-FFF2-40B4-BE49-F238E27FC236}">
                <a16:creationId xmlns:a16="http://schemas.microsoft.com/office/drawing/2014/main" id="{1E66F8CD-F84B-48B0-8BB4-43F7F2B6CE0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73648" y="317178"/>
            <a:ext cx="419440" cy="41419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Graphical user interface, text&#10;&#10;Description automatically generated with medium confidence">
            <a:extLst>
              <a:ext uri="{FF2B5EF4-FFF2-40B4-BE49-F238E27FC236}">
                <a16:creationId xmlns:a16="http://schemas.microsoft.com/office/drawing/2014/main" id="{77C67A59-27AD-4F1E-93B2-1FDC4072BA97}"/>
              </a:ext>
            </a:extLst>
          </p:cNvPr>
          <p:cNvPicPr>
            <a:picLocks noChangeAspect="1"/>
          </p:cNvPicPr>
          <p:nvPr userDrawn="1"/>
        </p:nvPicPr>
        <p:blipFill>
          <a:blip r:embed="rId3"/>
          <a:stretch>
            <a:fillRect/>
          </a:stretch>
        </p:blipFill>
        <p:spPr>
          <a:xfrm>
            <a:off x="7433239" y="247800"/>
            <a:ext cx="1462961" cy="453752"/>
          </a:xfrm>
          <a:prstGeom prst="rect">
            <a:avLst/>
          </a:prstGeom>
        </p:spPr>
      </p:pic>
    </p:spTree>
    <p:extLst>
      <p:ext uri="{BB962C8B-B14F-4D97-AF65-F5344CB8AC3E}">
        <p14:creationId xmlns:p14="http://schemas.microsoft.com/office/powerpoint/2010/main" val="15337154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כותרת ותוכן">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dirty="0"/>
          </a:p>
        </p:txBody>
      </p:sp>
      <p:sp>
        <p:nvSpPr>
          <p:cNvPr id="3" name="Content Placeholder 2"/>
          <p:cNvSpPr>
            <a:spLocks noGrp="1"/>
          </p:cNvSpPr>
          <p:nvPr>
            <p:ph idx="1"/>
          </p:nvPr>
        </p:nvSpPr>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4" name="Date Placeholder 3"/>
          <p:cNvSpPr>
            <a:spLocks noGrp="1"/>
          </p:cNvSpPr>
          <p:nvPr>
            <p:ph type="dt" sz="half" idx="10"/>
          </p:nvPr>
        </p:nvSpPr>
        <p:spPr>
          <a:xfrm>
            <a:off x="857247" y="4667871"/>
            <a:ext cx="1746806" cy="273844"/>
          </a:xfrm>
          <a:prstGeom prst="rect">
            <a:avLst/>
          </a:prstGeom>
        </p:spPr>
        <p:txBody>
          <a:bodyPr/>
          <a:lstStyle/>
          <a:p>
            <a:fld id="{96DFF08F-DC6B-4601-B491-B0F83F6DD2DA}" type="datetimeFigureOut">
              <a:rPr lang="en-US" dirty="0"/>
              <a:t>12/19/2022</a:t>
            </a:fld>
            <a:endParaRPr lang="en-US" dirty="0"/>
          </a:p>
        </p:txBody>
      </p:sp>
      <p:sp>
        <p:nvSpPr>
          <p:cNvPr id="5" name="Footer Placeholder 4"/>
          <p:cNvSpPr>
            <a:spLocks noGrp="1"/>
          </p:cNvSpPr>
          <p:nvPr>
            <p:ph type="ftr" sz="quarter" idx="11"/>
          </p:nvPr>
        </p:nvSpPr>
        <p:spPr>
          <a:xfrm>
            <a:off x="2961861" y="4667871"/>
            <a:ext cx="3538331" cy="273844"/>
          </a:xfrm>
          <a:prstGeom prst="rect">
            <a:avLst/>
          </a:prstGeom>
        </p:spPr>
        <p:txBody>
          <a:bodyPr/>
          <a:lstStyle/>
          <a:p>
            <a:endParaRPr lang="en-US" dirty="0"/>
          </a:p>
        </p:txBody>
      </p:sp>
      <p:sp>
        <p:nvSpPr>
          <p:cNvPr id="6" name="Slide Number Placeholder 5"/>
          <p:cNvSpPr>
            <a:spLocks noGrp="1"/>
          </p:cNvSpPr>
          <p:nvPr>
            <p:ph type="sldNum" sz="quarter" idx="12"/>
          </p:nvPr>
        </p:nvSpPr>
        <p:spPr>
          <a:xfrm>
            <a:off x="6997148" y="4667871"/>
            <a:ext cx="1279663" cy="273844"/>
          </a:xfrm>
          <a:prstGeom prst="rect">
            <a:avLst/>
          </a:prstGeom>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8310816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2"/>
        <p:cNvGrpSpPr/>
        <p:nvPr/>
      </p:nvGrpSpPr>
      <p:grpSpPr>
        <a:xfrm>
          <a:off x="0" y="0"/>
          <a:ext cx="0" cy="0"/>
          <a:chOff x="0" y="0"/>
          <a:chExt cx="0" cy="0"/>
        </a:xfrm>
      </p:grpSpPr>
      <p:sp>
        <p:nvSpPr>
          <p:cNvPr id="13" name="Google Shape;13;p3"/>
          <p:cNvSpPr/>
          <p:nvPr/>
        </p:nvSpPr>
        <p:spPr>
          <a:xfrm>
            <a:off x="247800" y="247800"/>
            <a:ext cx="8648400" cy="4647900"/>
          </a:xfrm>
          <a:prstGeom prst="roundRect">
            <a:avLst>
              <a:gd name="adj" fmla="val 3379"/>
            </a:avLst>
          </a:prstGeom>
          <a:solidFill>
            <a:schemeClr val="dk2"/>
          </a:solidFill>
          <a:ln>
            <a:noFill/>
          </a:ln>
          <a:effectLst>
            <a:outerShdw blurRad="57150" dist="133350" dir="8220000" algn="bl" rotWithShape="0">
              <a:srgbClr val="515B7A">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3"/>
          <p:cNvSpPr txBox="1">
            <a:spLocks noGrp="1"/>
          </p:cNvSpPr>
          <p:nvPr>
            <p:ph type="title"/>
          </p:nvPr>
        </p:nvSpPr>
        <p:spPr>
          <a:xfrm>
            <a:off x="1756194" y="2652251"/>
            <a:ext cx="5762100" cy="520500"/>
          </a:xfrm>
          <a:prstGeom prst="rect">
            <a:avLst/>
          </a:prstGeom>
        </p:spPr>
        <p:txBody>
          <a:bodyPr spcFirstLastPara="1" wrap="square" lIns="0" tIns="0" rIns="0" bIns="0" anchor="t" anchorCtr="0">
            <a:noAutofit/>
          </a:bodyPr>
          <a:lstStyle>
            <a:lvl1pPr lvl="0" algn="ctr">
              <a:spcBef>
                <a:spcPts val="0"/>
              </a:spcBef>
              <a:spcAft>
                <a:spcPts val="0"/>
              </a:spcAft>
              <a:buSzPts val="3600"/>
              <a:buNone/>
              <a:defRPr sz="3600">
                <a:latin typeface="Poppins Black"/>
                <a:ea typeface="Poppins Black"/>
                <a:cs typeface="Poppins Black"/>
                <a:sym typeface="Poppins Black"/>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title" idx="2" hasCustomPrompt="1"/>
          </p:nvPr>
        </p:nvSpPr>
        <p:spPr>
          <a:xfrm>
            <a:off x="4187694" y="1513701"/>
            <a:ext cx="899100" cy="683400"/>
          </a:xfrm>
          <a:prstGeom prst="rect">
            <a:avLst/>
          </a:prstGeom>
        </p:spPr>
        <p:txBody>
          <a:bodyPr spcFirstLastPara="1" wrap="square" lIns="0" tIns="0" rIns="0" bIns="0" anchor="ctr" anchorCtr="0">
            <a:noAutofit/>
          </a:bodyPr>
          <a:lstStyle>
            <a:lvl1pPr lvl="0" algn="ctr" rtl="0">
              <a:spcBef>
                <a:spcPts val="0"/>
              </a:spcBef>
              <a:spcAft>
                <a:spcPts val="0"/>
              </a:spcAft>
              <a:buSzPts val="12000"/>
              <a:buNone/>
              <a:defRPr sz="4500">
                <a:solidFill>
                  <a:schemeClr val="lt1"/>
                </a:solidFill>
                <a:latin typeface="Poppins"/>
                <a:ea typeface="Poppins"/>
                <a:cs typeface="Poppins"/>
                <a:sym typeface="Poppins"/>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6" name="Google Shape;16;p3"/>
          <p:cNvSpPr txBox="1">
            <a:spLocks noGrp="1"/>
          </p:cNvSpPr>
          <p:nvPr>
            <p:ph type="subTitle" idx="1"/>
          </p:nvPr>
        </p:nvSpPr>
        <p:spPr>
          <a:xfrm>
            <a:off x="1756944" y="3429849"/>
            <a:ext cx="5760600" cy="3078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2100"/>
              <a:buNone/>
              <a:defRPr sz="16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pic>
        <p:nvPicPr>
          <p:cNvPr id="6" name="Picture 2" descr="המכון הישראלי לדמוקרטיה – ויקיפדיה">
            <a:extLst>
              <a:ext uri="{FF2B5EF4-FFF2-40B4-BE49-F238E27FC236}">
                <a16:creationId xmlns:a16="http://schemas.microsoft.com/office/drawing/2014/main" id="{297B61B7-A150-4143-8FDF-21B9684088F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73648" y="317178"/>
            <a:ext cx="419440" cy="41419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Graphical user interface, text&#10;&#10;Description automatically generated with medium confidence">
            <a:extLst>
              <a:ext uri="{FF2B5EF4-FFF2-40B4-BE49-F238E27FC236}">
                <a16:creationId xmlns:a16="http://schemas.microsoft.com/office/drawing/2014/main" id="{E4292B4A-19F3-4FB3-8CE7-985A45F98EB8}"/>
              </a:ext>
            </a:extLst>
          </p:cNvPr>
          <p:cNvPicPr>
            <a:picLocks noChangeAspect="1"/>
          </p:cNvPicPr>
          <p:nvPr userDrawn="1"/>
        </p:nvPicPr>
        <p:blipFill>
          <a:blip r:embed="rId3"/>
          <a:stretch>
            <a:fillRect/>
          </a:stretch>
        </p:blipFill>
        <p:spPr>
          <a:xfrm>
            <a:off x="7433239" y="247800"/>
            <a:ext cx="1462961" cy="453752"/>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8"/>
        <p:cNvGrpSpPr/>
        <p:nvPr/>
      </p:nvGrpSpPr>
      <p:grpSpPr>
        <a:xfrm>
          <a:off x="0" y="0"/>
          <a:ext cx="0" cy="0"/>
          <a:chOff x="0" y="0"/>
          <a:chExt cx="0" cy="0"/>
        </a:xfrm>
      </p:grpSpPr>
      <p:sp>
        <p:nvSpPr>
          <p:cNvPr id="29" name="Google Shape;29;p6"/>
          <p:cNvSpPr/>
          <p:nvPr/>
        </p:nvSpPr>
        <p:spPr>
          <a:xfrm>
            <a:off x="247800" y="247800"/>
            <a:ext cx="8648400" cy="4647900"/>
          </a:xfrm>
          <a:prstGeom prst="roundRect">
            <a:avLst>
              <a:gd name="adj" fmla="val 3379"/>
            </a:avLst>
          </a:prstGeom>
          <a:solidFill>
            <a:schemeClr val="dk2"/>
          </a:solidFill>
          <a:ln>
            <a:noFill/>
          </a:ln>
          <a:effectLst>
            <a:outerShdw blurRad="57150" dist="133350" dir="8220000" algn="bl" rotWithShape="0">
              <a:srgbClr val="515B7A">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6"/>
          <p:cNvSpPr txBox="1">
            <a:spLocks noGrp="1"/>
          </p:cNvSpPr>
          <p:nvPr>
            <p:ph type="title"/>
          </p:nvPr>
        </p:nvSpPr>
        <p:spPr>
          <a:xfrm>
            <a:off x="713225" y="445025"/>
            <a:ext cx="7717500" cy="572700"/>
          </a:xfrm>
          <a:prstGeom prst="rect">
            <a:avLst/>
          </a:prstGeom>
        </p:spPr>
        <p:txBody>
          <a:bodyPr spcFirstLastPara="1" wrap="square" lIns="0" tIns="0" rIns="0" bIns="0" anchor="b" anchorCtr="0">
            <a:noAutofit/>
          </a:bodyPr>
          <a:lstStyle>
            <a:lvl1pPr lvl="0" algn="ctr" rtl="0">
              <a:spcBef>
                <a:spcPts val="0"/>
              </a:spcBef>
              <a:spcAft>
                <a:spcPts val="0"/>
              </a:spcAft>
              <a:buSzPts val="2800"/>
              <a:buNone/>
              <a:defRPr sz="3300">
                <a:latin typeface="Poppins ExtraBold"/>
                <a:ea typeface="Poppins ExtraBold"/>
                <a:cs typeface="Poppins ExtraBold"/>
                <a:sym typeface="Poppins Extra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pic>
        <p:nvPicPr>
          <p:cNvPr id="6" name="Picture 2" descr="המכון הישראלי לדמוקרטיה – ויקיפדיה">
            <a:extLst>
              <a:ext uri="{FF2B5EF4-FFF2-40B4-BE49-F238E27FC236}">
                <a16:creationId xmlns:a16="http://schemas.microsoft.com/office/drawing/2014/main" id="{E8B479BF-3F49-43B6-AA89-A52A281FA11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73648" y="317178"/>
            <a:ext cx="419440" cy="41419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Graphical user interface, text&#10;&#10;Description automatically generated with medium confidence">
            <a:extLst>
              <a:ext uri="{FF2B5EF4-FFF2-40B4-BE49-F238E27FC236}">
                <a16:creationId xmlns:a16="http://schemas.microsoft.com/office/drawing/2014/main" id="{6A2503C3-A955-4CA4-8BBF-BC4D8FB2B447}"/>
              </a:ext>
            </a:extLst>
          </p:cNvPr>
          <p:cNvPicPr>
            <a:picLocks noChangeAspect="1"/>
          </p:cNvPicPr>
          <p:nvPr userDrawn="1"/>
        </p:nvPicPr>
        <p:blipFill>
          <a:blip r:embed="rId3"/>
          <a:stretch>
            <a:fillRect/>
          </a:stretch>
        </p:blipFill>
        <p:spPr>
          <a:xfrm>
            <a:off x="7433239" y="247800"/>
            <a:ext cx="1462961" cy="453752"/>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48"/>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Quote">
  <p:cSld name="CUSTOM_3">
    <p:spTree>
      <p:nvGrpSpPr>
        <p:cNvPr id="1" name="Shape 64"/>
        <p:cNvGrpSpPr/>
        <p:nvPr/>
      </p:nvGrpSpPr>
      <p:grpSpPr>
        <a:xfrm>
          <a:off x="0" y="0"/>
          <a:ext cx="0" cy="0"/>
          <a:chOff x="0" y="0"/>
          <a:chExt cx="0" cy="0"/>
        </a:xfrm>
      </p:grpSpPr>
      <p:sp>
        <p:nvSpPr>
          <p:cNvPr id="65" name="Google Shape;65;p14"/>
          <p:cNvSpPr/>
          <p:nvPr/>
        </p:nvSpPr>
        <p:spPr>
          <a:xfrm>
            <a:off x="247800" y="247800"/>
            <a:ext cx="8648400" cy="4647900"/>
          </a:xfrm>
          <a:prstGeom prst="roundRect">
            <a:avLst>
              <a:gd name="adj" fmla="val 3379"/>
            </a:avLst>
          </a:prstGeom>
          <a:solidFill>
            <a:schemeClr val="dk2"/>
          </a:solidFill>
          <a:ln>
            <a:noFill/>
          </a:ln>
          <a:effectLst>
            <a:outerShdw blurRad="57150" dist="133350" dir="8220000" algn="bl" rotWithShape="0">
              <a:srgbClr val="515B7A">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14"/>
          <p:cNvSpPr txBox="1">
            <a:spLocks noGrp="1"/>
          </p:cNvSpPr>
          <p:nvPr>
            <p:ph type="title"/>
          </p:nvPr>
        </p:nvSpPr>
        <p:spPr>
          <a:xfrm>
            <a:off x="4104525" y="1479400"/>
            <a:ext cx="4222200" cy="1739700"/>
          </a:xfrm>
          <a:prstGeom prst="rect">
            <a:avLst/>
          </a:prstGeom>
        </p:spPr>
        <p:txBody>
          <a:bodyPr spcFirstLastPara="1" wrap="square" lIns="0" tIns="0" rIns="0" bIns="0" anchor="t" anchorCtr="0">
            <a:noAutofit/>
          </a:bodyPr>
          <a:lstStyle>
            <a:lvl1pPr lvl="0" algn="r" rtl="0">
              <a:spcBef>
                <a:spcPts val="0"/>
              </a:spcBef>
              <a:spcAft>
                <a:spcPts val="0"/>
              </a:spcAft>
              <a:buNone/>
              <a:defRPr sz="2500" b="0">
                <a:solidFill>
                  <a:schemeClr val="dk1"/>
                </a:solidFill>
                <a:latin typeface="Zen Kaku Gothic New"/>
                <a:ea typeface="Zen Kaku Gothic New"/>
                <a:cs typeface="Zen Kaku Gothic New"/>
                <a:sym typeface="Zen Kaku Gothic New"/>
              </a:defRPr>
            </a:lvl1pPr>
            <a:lvl2pPr lvl="1" algn="r" rtl="0">
              <a:spcBef>
                <a:spcPts val="0"/>
              </a:spcBef>
              <a:spcAft>
                <a:spcPts val="0"/>
              </a:spcAft>
              <a:buNone/>
              <a:defRPr sz="2500" b="0">
                <a:solidFill>
                  <a:schemeClr val="dk1"/>
                </a:solidFill>
                <a:latin typeface="Zen Kaku Gothic New"/>
                <a:ea typeface="Zen Kaku Gothic New"/>
                <a:cs typeface="Zen Kaku Gothic New"/>
                <a:sym typeface="Zen Kaku Gothic New"/>
              </a:defRPr>
            </a:lvl2pPr>
            <a:lvl3pPr lvl="2" algn="r" rtl="0">
              <a:spcBef>
                <a:spcPts val="0"/>
              </a:spcBef>
              <a:spcAft>
                <a:spcPts val="0"/>
              </a:spcAft>
              <a:buNone/>
              <a:defRPr sz="2500" b="0">
                <a:solidFill>
                  <a:schemeClr val="dk1"/>
                </a:solidFill>
                <a:latin typeface="Zen Kaku Gothic New"/>
                <a:ea typeface="Zen Kaku Gothic New"/>
                <a:cs typeface="Zen Kaku Gothic New"/>
                <a:sym typeface="Zen Kaku Gothic New"/>
              </a:defRPr>
            </a:lvl3pPr>
            <a:lvl4pPr lvl="3" algn="r" rtl="0">
              <a:spcBef>
                <a:spcPts val="0"/>
              </a:spcBef>
              <a:spcAft>
                <a:spcPts val="0"/>
              </a:spcAft>
              <a:buNone/>
              <a:defRPr sz="2500" b="0">
                <a:solidFill>
                  <a:schemeClr val="dk1"/>
                </a:solidFill>
                <a:latin typeface="Zen Kaku Gothic New"/>
                <a:ea typeface="Zen Kaku Gothic New"/>
                <a:cs typeface="Zen Kaku Gothic New"/>
                <a:sym typeface="Zen Kaku Gothic New"/>
              </a:defRPr>
            </a:lvl4pPr>
            <a:lvl5pPr lvl="4" algn="r" rtl="0">
              <a:spcBef>
                <a:spcPts val="0"/>
              </a:spcBef>
              <a:spcAft>
                <a:spcPts val="0"/>
              </a:spcAft>
              <a:buNone/>
              <a:defRPr sz="2500" b="0">
                <a:solidFill>
                  <a:schemeClr val="dk1"/>
                </a:solidFill>
                <a:latin typeface="Zen Kaku Gothic New"/>
                <a:ea typeface="Zen Kaku Gothic New"/>
                <a:cs typeface="Zen Kaku Gothic New"/>
                <a:sym typeface="Zen Kaku Gothic New"/>
              </a:defRPr>
            </a:lvl5pPr>
            <a:lvl6pPr lvl="5" algn="r" rtl="0">
              <a:spcBef>
                <a:spcPts val="0"/>
              </a:spcBef>
              <a:spcAft>
                <a:spcPts val="0"/>
              </a:spcAft>
              <a:buNone/>
              <a:defRPr sz="2500" b="0">
                <a:solidFill>
                  <a:schemeClr val="dk1"/>
                </a:solidFill>
                <a:latin typeface="Zen Kaku Gothic New"/>
                <a:ea typeface="Zen Kaku Gothic New"/>
                <a:cs typeface="Zen Kaku Gothic New"/>
                <a:sym typeface="Zen Kaku Gothic New"/>
              </a:defRPr>
            </a:lvl6pPr>
            <a:lvl7pPr lvl="6" algn="r" rtl="0">
              <a:spcBef>
                <a:spcPts val="0"/>
              </a:spcBef>
              <a:spcAft>
                <a:spcPts val="0"/>
              </a:spcAft>
              <a:buNone/>
              <a:defRPr sz="2500" b="0">
                <a:solidFill>
                  <a:schemeClr val="dk1"/>
                </a:solidFill>
                <a:latin typeface="Zen Kaku Gothic New"/>
                <a:ea typeface="Zen Kaku Gothic New"/>
                <a:cs typeface="Zen Kaku Gothic New"/>
                <a:sym typeface="Zen Kaku Gothic New"/>
              </a:defRPr>
            </a:lvl7pPr>
            <a:lvl8pPr lvl="7" algn="r" rtl="0">
              <a:spcBef>
                <a:spcPts val="0"/>
              </a:spcBef>
              <a:spcAft>
                <a:spcPts val="0"/>
              </a:spcAft>
              <a:buNone/>
              <a:defRPr sz="2500" b="0">
                <a:solidFill>
                  <a:schemeClr val="dk1"/>
                </a:solidFill>
                <a:latin typeface="Zen Kaku Gothic New"/>
                <a:ea typeface="Zen Kaku Gothic New"/>
                <a:cs typeface="Zen Kaku Gothic New"/>
                <a:sym typeface="Zen Kaku Gothic New"/>
              </a:defRPr>
            </a:lvl8pPr>
            <a:lvl9pPr lvl="8" algn="r" rtl="0">
              <a:spcBef>
                <a:spcPts val="0"/>
              </a:spcBef>
              <a:spcAft>
                <a:spcPts val="0"/>
              </a:spcAft>
              <a:buNone/>
              <a:defRPr sz="2500" b="0">
                <a:solidFill>
                  <a:schemeClr val="dk1"/>
                </a:solidFill>
                <a:latin typeface="Zen Kaku Gothic New"/>
                <a:ea typeface="Zen Kaku Gothic New"/>
                <a:cs typeface="Zen Kaku Gothic New"/>
                <a:sym typeface="Zen Kaku Gothic New"/>
              </a:defRPr>
            </a:lvl9pPr>
          </a:lstStyle>
          <a:p>
            <a:endParaRPr/>
          </a:p>
        </p:txBody>
      </p:sp>
      <p:sp>
        <p:nvSpPr>
          <p:cNvPr id="67" name="Google Shape;67;p14"/>
          <p:cNvSpPr txBox="1">
            <a:spLocks noGrp="1"/>
          </p:cNvSpPr>
          <p:nvPr>
            <p:ph type="subTitle" idx="1"/>
          </p:nvPr>
        </p:nvSpPr>
        <p:spPr>
          <a:xfrm>
            <a:off x="4106357" y="3283398"/>
            <a:ext cx="4221000" cy="380700"/>
          </a:xfrm>
          <a:prstGeom prst="rect">
            <a:avLst/>
          </a:prstGeom>
        </p:spPr>
        <p:txBody>
          <a:bodyPr spcFirstLastPara="1" wrap="square" lIns="0" tIns="0" rIns="0" bIns="0" anchor="t" anchorCtr="0">
            <a:noAutofit/>
          </a:bodyPr>
          <a:lstStyle>
            <a:lvl1pPr lvl="0" algn="r" rtl="0">
              <a:lnSpc>
                <a:spcPct val="100000"/>
              </a:lnSpc>
              <a:spcBef>
                <a:spcPts val="0"/>
              </a:spcBef>
              <a:spcAft>
                <a:spcPts val="0"/>
              </a:spcAft>
              <a:buNone/>
              <a:defRPr sz="2100">
                <a:solidFill>
                  <a:schemeClr val="accent6"/>
                </a:solidFill>
                <a:latin typeface="Poppins Black"/>
                <a:ea typeface="Poppins Black"/>
                <a:cs typeface="Poppins Black"/>
                <a:sym typeface="Poppins Black"/>
              </a:defRPr>
            </a:lvl1pPr>
            <a:lvl2pPr lvl="1" algn="r" rtl="0">
              <a:lnSpc>
                <a:spcPct val="100000"/>
              </a:lnSpc>
              <a:spcBef>
                <a:spcPts val="0"/>
              </a:spcBef>
              <a:spcAft>
                <a:spcPts val="0"/>
              </a:spcAft>
              <a:buNone/>
              <a:defRPr sz="2100">
                <a:solidFill>
                  <a:schemeClr val="accent6"/>
                </a:solidFill>
                <a:latin typeface="Poppins Black"/>
                <a:ea typeface="Poppins Black"/>
                <a:cs typeface="Poppins Black"/>
                <a:sym typeface="Poppins Black"/>
              </a:defRPr>
            </a:lvl2pPr>
            <a:lvl3pPr lvl="2" algn="r" rtl="0">
              <a:lnSpc>
                <a:spcPct val="100000"/>
              </a:lnSpc>
              <a:spcBef>
                <a:spcPts val="0"/>
              </a:spcBef>
              <a:spcAft>
                <a:spcPts val="0"/>
              </a:spcAft>
              <a:buNone/>
              <a:defRPr sz="2100">
                <a:solidFill>
                  <a:schemeClr val="accent6"/>
                </a:solidFill>
                <a:latin typeface="Poppins Black"/>
                <a:ea typeface="Poppins Black"/>
                <a:cs typeface="Poppins Black"/>
                <a:sym typeface="Poppins Black"/>
              </a:defRPr>
            </a:lvl3pPr>
            <a:lvl4pPr lvl="3" algn="r" rtl="0">
              <a:lnSpc>
                <a:spcPct val="100000"/>
              </a:lnSpc>
              <a:spcBef>
                <a:spcPts val="0"/>
              </a:spcBef>
              <a:spcAft>
                <a:spcPts val="0"/>
              </a:spcAft>
              <a:buNone/>
              <a:defRPr sz="2100">
                <a:solidFill>
                  <a:schemeClr val="accent6"/>
                </a:solidFill>
                <a:latin typeface="Poppins Black"/>
                <a:ea typeface="Poppins Black"/>
                <a:cs typeface="Poppins Black"/>
                <a:sym typeface="Poppins Black"/>
              </a:defRPr>
            </a:lvl4pPr>
            <a:lvl5pPr lvl="4" algn="r" rtl="0">
              <a:lnSpc>
                <a:spcPct val="100000"/>
              </a:lnSpc>
              <a:spcBef>
                <a:spcPts val="0"/>
              </a:spcBef>
              <a:spcAft>
                <a:spcPts val="0"/>
              </a:spcAft>
              <a:buNone/>
              <a:defRPr sz="2100">
                <a:solidFill>
                  <a:schemeClr val="accent6"/>
                </a:solidFill>
                <a:latin typeface="Poppins Black"/>
                <a:ea typeface="Poppins Black"/>
                <a:cs typeface="Poppins Black"/>
                <a:sym typeface="Poppins Black"/>
              </a:defRPr>
            </a:lvl5pPr>
            <a:lvl6pPr lvl="5" algn="r" rtl="0">
              <a:lnSpc>
                <a:spcPct val="100000"/>
              </a:lnSpc>
              <a:spcBef>
                <a:spcPts val="0"/>
              </a:spcBef>
              <a:spcAft>
                <a:spcPts val="0"/>
              </a:spcAft>
              <a:buNone/>
              <a:defRPr sz="2100">
                <a:solidFill>
                  <a:schemeClr val="accent6"/>
                </a:solidFill>
                <a:latin typeface="Poppins Black"/>
                <a:ea typeface="Poppins Black"/>
                <a:cs typeface="Poppins Black"/>
                <a:sym typeface="Poppins Black"/>
              </a:defRPr>
            </a:lvl6pPr>
            <a:lvl7pPr lvl="6" algn="r" rtl="0">
              <a:lnSpc>
                <a:spcPct val="100000"/>
              </a:lnSpc>
              <a:spcBef>
                <a:spcPts val="0"/>
              </a:spcBef>
              <a:spcAft>
                <a:spcPts val="0"/>
              </a:spcAft>
              <a:buNone/>
              <a:defRPr sz="2100">
                <a:solidFill>
                  <a:schemeClr val="accent6"/>
                </a:solidFill>
                <a:latin typeface="Poppins Black"/>
                <a:ea typeface="Poppins Black"/>
                <a:cs typeface="Poppins Black"/>
                <a:sym typeface="Poppins Black"/>
              </a:defRPr>
            </a:lvl7pPr>
            <a:lvl8pPr lvl="7" algn="r" rtl="0">
              <a:lnSpc>
                <a:spcPct val="100000"/>
              </a:lnSpc>
              <a:spcBef>
                <a:spcPts val="0"/>
              </a:spcBef>
              <a:spcAft>
                <a:spcPts val="0"/>
              </a:spcAft>
              <a:buNone/>
              <a:defRPr sz="2100">
                <a:solidFill>
                  <a:schemeClr val="accent6"/>
                </a:solidFill>
                <a:latin typeface="Poppins Black"/>
                <a:ea typeface="Poppins Black"/>
                <a:cs typeface="Poppins Black"/>
                <a:sym typeface="Poppins Black"/>
              </a:defRPr>
            </a:lvl8pPr>
            <a:lvl9pPr lvl="8" algn="r" rtl="0">
              <a:lnSpc>
                <a:spcPct val="100000"/>
              </a:lnSpc>
              <a:spcBef>
                <a:spcPts val="0"/>
              </a:spcBef>
              <a:spcAft>
                <a:spcPts val="0"/>
              </a:spcAft>
              <a:buNone/>
              <a:defRPr sz="2100">
                <a:solidFill>
                  <a:schemeClr val="accent6"/>
                </a:solidFill>
                <a:latin typeface="Poppins Black"/>
                <a:ea typeface="Poppins Black"/>
                <a:cs typeface="Poppins Black"/>
                <a:sym typeface="Poppins Black"/>
              </a:defRPr>
            </a:lvl9pPr>
          </a:lstStyle>
          <a:p>
            <a:endParaRPr/>
          </a:p>
        </p:txBody>
      </p:sp>
      <p:pic>
        <p:nvPicPr>
          <p:cNvPr id="5" name="Picture 2" descr="המכון הישראלי לדמוקרטיה – ויקיפדיה">
            <a:extLst>
              <a:ext uri="{FF2B5EF4-FFF2-40B4-BE49-F238E27FC236}">
                <a16:creationId xmlns:a16="http://schemas.microsoft.com/office/drawing/2014/main" id="{9A8D5309-1473-41CB-A0AA-064A21B09F2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73648" y="317178"/>
            <a:ext cx="419440" cy="41419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Graphical user interface, text&#10;&#10;Description automatically generated with medium confidence">
            <a:extLst>
              <a:ext uri="{FF2B5EF4-FFF2-40B4-BE49-F238E27FC236}">
                <a16:creationId xmlns:a16="http://schemas.microsoft.com/office/drawing/2014/main" id="{5C0AE85E-625F-4349-ADC8-4A116296B3A0}"/>
              </a:ext>
            </a:extLst>
          </p:cNvPr>
          <p:cNvPicPr>
            <a:picLocks noChangeAspect="1"/>
          </p:cNvPicPr>
          <p:nvPr userDrawn="1"/>
        </p:nvPicPr>
        <p:blipFill>
          <a:blip r:embed="rId3"/>
          <a:stretch>
            <a:fillRect/>
          </a:stretch>
        </p:blipFill>
        <p:spPr>
          <a:xfrm>
            <a:off x="7433239" y="247800"/>
            <a:ext cx="1462961" cy="453752"/>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1">
  <p:cSld name="CUSTOM_4_1">
    <p:spTree>
      <p:nvGrpSpPr>
        <p:cNvPr id="1" name="Shape 77"/>
        <p:cNvGrpSpPr/>
        <p:nvPr/>
      </p:nvGrpSpPr>
      <p:grpSpPr>
        <a:xfrm>
          <a:off x="0" y="0"/>
          <a:ext cx="0" cy="0"/>
          <a:chOff x="0" y="0"/>
          <a:chExt cx="0" cy="0"/>
        </a:xfrm>
      </p:grpSpPr>
      <p:sp>
        <p:nvSpPr>
          <p:cNvPr id="78" name="Google Shape;78;p16"/>
          <p:cNvSpPr/>
          <p:nvPr/>
        </p:nvSpPr>
        <p:spPr>
          <a:xfrm>
            <a:off x="247800" y="247800"/>
            <a:ext cx="8648400" cy="4647900"/>
          </a:xfrm>
          <a:prstGeom prst="roundRect">
            <a:avLst>
              <a:gd name="adj" fmla="val 3379"/>
            </a:avLst>
          </a:prstGeom>
          <a:solidFill>
            <a:schemeClr val="dk2"/>
          </a:solidFill>
          <a:ln>
            <a:noFill/>
          </a:ln>
          <a:effectLst>
            <a:outerShdw blurRad="57150" dist="133350" dir="8220000" algn="bl" rotWithShape="0">
              <a:srgbClr val="515B7A">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16"/>
          <p:cNvSpPr txBox="1">
            <a:spLocks noGrp="1"/>
          </p:cNvSpPr>
          <p:nvPr>
            <p:ph type="title"/>
          </p:nvPr>
        </p:nvSpPr>
        <p:spPr>
          <a:xfrm>
            <a:off x="713225" y="445025"/>
            <a:ext cx="7717500" cy="572700"/>
          </a:xfrm>
          <a:prstGeom prst="rect">
            <a:avLst/>
          </a:prstGeom>
        </p:spPr>
        <p:txBody>
          <a:bodyPr spcFirstLastPara="1" wrap="square" lIns="0" tIns="0" rIns="0" bIns="0" anchor="b" anchorCtr="0">
            <a:noAutofit/>
          </a:bodyPr>
          <a:lstStyle>
            <a:lvl1pPr lvl="0" algn="ctr" rtl="0">
              <a:spcBef>
                <a:spcPts val="0"/>
              </a:spcBef>
              <a:spcAft>
                <a:spcPts val="0"/>
              </a:spcAft>
              <a:buSzPts val="2800"/>
              <a:buNone/>
              <a:defRPr sz="3300">
                <a:latin typeface="Poppins ExtraBold"/>
                <a:ea typeface="Poppins ExtraBold"/>
                <a:cs typeface="Poppins ExtraBold"/>
                <a:sym typeface="Poppins Extra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pic>
        <p:nvPicPr>
          <p:cNvPr id="6" name="Picture 2" descr="המכון הישראלי לדמוקרטיה – ויקיפדיה">
            <a:extLst>
              <a:ext uri="{FF2B5EF4-FFF2-40B4-BE49-F238E27FC236}">
                <a16:creationId xmlns:a16="http://schemas.microsoft.com/office/drawing/2014/main" id="{5DFBCC24-CFCF-4DC6-9B32-DA69A3D5FB9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73648" y="317178"/>
            <a:ext cx="419440" cy="41419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Graphical user interface, text&#10;&#10;Description automatically generated with medium confidence">
            <a:extLst>
              <a:ext uri="{FF2B5EF4-FFF2-40B4-BE49-F238E27FC236}">
                <a16:creationId xmlns:a16="http://schemas.microsoft.com/office/drawing/2014/main" id="{1612DF4D-8B78-4A77-9883-1DFF01C29A06}"/>
              </a:ext>
            </a:extLst>
          </p:cNvPr>
          <p:cNvPicPr>
            <a:picLocks noChangeAspect="1"/>
          </p:cNvPicPr>
          <p:nvPr userDrawn="1"/>
        </p:nvPicPr>
        <p:blipFill>
          <a:blip r:embed="rId3"/>
          <a:stretch>
            <a:fillRect/>
          </a:stretch>
        </p:blipFill>
        <p:spPr>
          <a:xfrm>
            <a:off x="7433239" y="247800"/>
            <a:ext cx="1462961" cy="453752"/>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six columns">
  <p:cSld name="CUSTOM_5">
    <p:spTree>
      <p:nvGrpSpPr>
        <p:cNvPr id="1" name="Shape 80"/>
        <p:cNvGrpSpPr/>
        <p:nvPr/>
      </p:nvGrpSpPr>
      <p:grpSpPr>
        <a:xfrm>
          <a:off x="0" y="0"/>
          <a:ext cx="0" cy="0"/>
          <a:chOff x="0" y="0"/>
          <a:chExt cx="0" cy="0"/>
        </a:xfrm>
      </p:grpSpPr>
      <p:sp>
        <p:nvSpPr>
          <p:cNvPr id="81" name="Google Shape;81;p17"/>
          <p:cNvSpPr/>
          <p:nvPr/>
        </p:nvSpPr>
        <p:spPr>
          <a:xfrm>
            <a:off x="247800" y="247800"/>
            <a:ext cx="8648400" cy="4647900"/>
          </a:xfrm>
          <a:prstGeom prst="roundRect">
            <a:avLst>
              <a:gd name="adj" fmla="val 3379"/>
            </a:avLst>
          </a:prstGeom>
          <a:solidFill>
            <a:schemeClr val="dk2"/>
          </a:solidFill>
          <a:ln>
            <a:noFill/>
          </a:ln>
          <a:effectLst>
            <a:outerShdw blurRad="57150" dist="133350" dir="8220000" algn="bl" rotWithShape="0">
              <a:srgbClr val="515B7A">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17"/>
          <p:cNvSpPr txBox="1">
            <a:spLocks noGrp="1"/>
          </p:cNvSpPr>
          <p:nvPr>
            <p:ph type="title"/>
          </p:nvPr>
        </p:nvSpPr>
        <p:spPr>
          <a:xfrm>
            <a:off x="713225" y="445025"/>
            <a:ext cx="7717500" cy="572700"/>
          </a:xfrm>
          <a:prstGeom prst="rect">
            <a:avLst/>
          </a:prstGeom>
        </p:spPr>
        <p:txBody>
          <a:bodyPr spcFirstLastPara="1" wrap="square" lIns="0" tIns="0" rIns="0" bIns="0" anchor="b" anchorCtr="0">
            <a:noAutofit/>
          </a:bodyPr>
          <a:lstStyle>
            <a:lvl1pPr lvl="0" algn="ctr" rtl="0">
              <a:spcBef>
                <a:spcPts val="0"/>
              </a:spcBef>
              <a:spcAft>
                <a:spcPts val="0"/>
              </a:spcAft>
              <a:buSzPts val="2800"/>
              <a:buNone/>
              <a:defRPr sz="3300">
                <a:latin typeface="Poppins ExtraBold"/>
                <a:ea typeface="Poppins ExtraBold"/>
                <a:cs typeface="Poppins ExtraBold"/>
                <a:sym typeface="Poppins Extra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3" name="Google Shape;83;p17"/>
          <p:cNvSpPr txBox="1">
            <a:spLocks noGrp="1"/>
          </p:cNvSpPr>
          <p:nvPr>
            <p:ph type="subTitle" idx="1"/>
          </p:nvPr>
        </p:nvSpPr>
        <p:spPr>
          <a:xfrm>
            <a:off x="1039591" y="2478024"/>
            <a:ext cx="1899300" cy="486900"/>
          </a:xfrm>
          <a:prstGeom prst="rect">
            <a:avLst/>
          </a:prstGeom>
        </p:spPr>
        <p:txBody>
          <a:bodyPr spcFirstLastPara="1" wrap="square" lIns="0" tIns="0" rIns="0" bIns="0" anchor="t" anchorCtr="0">
            <a:noAutofit/>
          </a:bodyPr>
          <a:lstStyle>
            <a:lvl1pPr lvl="0" algn="ctr" rtl="0">
              <a:spcBef>
                <a:spcPts val="0"/>
              </a:spcBef>
              <a:spcAft>
                <a:spcPts val="0"/>
              </a:spcAft>
              <a:buClr>
                <a:schemeClr val="dk1"/>
              </a:buClr>
              <a:buSzPts val="1400"/>
              <a:buNone/>
              <a:defRPr sz="1400"/>
            </a:lvl1pPr>
            <a:lvl2pPr lvl="1" rtl="0">
              <a:lnSpc>
                <a:spcPct val="100000"/>
              </a:lnSpc>
              <a:spcBef>
                <a:spcPts val="0"/>
              </a:spcBef>
              <a:spcAft>
                <a:spcPts val="0"/>
              </a:spcAft>
              <a:buClr>
                <a:schemeClr val="dk1"/>
              </a:buClr>
              <a:buSzPts val="1400"/>
              <a:buNone/>
              <a:defRPr sz="1400">
                <a:solidFill>
                  <a:schemeClr val="dk1"/>
                </a:solidFill>
              </a:defRPr>
            </a:lvl2pPr>
            <a:lvl3pPr lvl="2" rtl="0">
              <a:lnSpc>
                <a:spcPct val="100000"/>
              </a:lnSpc>
              <a:spcBef>
                <a:spcPts val="0"/>
              </a:spcBef>
              <a:spcAft>
                <a:spcPts val="0"/>
              </a:spcAft>
              <a:buClr>
                <a:schemeClr val="dk1"/>
              </a:buClr>
              <a:buSzPts val="1400"/>
              <a:buNone/>
              <a:defRPr sz="1400">
                <a:solidFill>
                  <a:schemeClr val="dk1"/>
                </a:solidFill>
              </a:defRPr>
            </a:lvl3pPr>
            <a:lvl4pPr lvl="3" rtl="0">
              <a:lnSpc>
                <a:spcPct val="100000"/>
              </a:lnSpc>
              <a:spcBef>
                <a:spcPts val="0"/>
              </a:spcBef>
              <a:spcAft>
                <a:spcPts val="0"/>
              </a:spcAft>
              <a:buClr>
                <a:schemeClr val="dk1"/>
              </a:buClr>
              <a:buSzPts val="1400"/>
              <a:buNone/>
              <a:defRPr sz="1400">
                <a:solidFill>
                  <a:schemeClr val="dk1"/>
                </a:solidFill>
              </a:defRPr>
            </a:lvl4pPr>
            <a:lvl5pPr lvl="4" rtl="0">
              <a:lnSpc>
                <a:spcPct val="100000"/>
              </a:lnSpc>
              <a:spcBef>
                <a:spcPts val="0"/>
              </a:spcBef>
              <a:spcAft>
                <a:spcPts val="0"/>
              </a:spcAft>
              <a:buClr>
                <a:schemeClr val="dk1"/>
              </a:buClr>
              <a:buSzPts val="1400"/>
              <a:buNone/>
              <a:defRPr sz="1400">
                <a:solidFill>
                  <a:schemeClr val="dk1"/>
                </a:solidFill>
              </a:defRPr>
            </a:lvl5pPr>
            <a:lvl6pPr lvl="5" rtl="0">
              <a:lnSpc>
                <a:spcPct val="100000"/>
              </a:lnSpc>
              <a:spcBef>
                <a:spcPts val="0"/>
              </a:spcBef>
              <a:spcAft>
                <a:spcPts val="0"/>
              </a:spcAft>
              <a:buClr>
                <a:schemeClr val="dk1"/>
              </a:buClr>
              <a:buSzPts val="1400"/>
              <a:buNone/>
              <a:defRPr sz="1400">
                <a:solidFill>
                  <a:schemeClr val="dk1"/>
                </a:solidFill>
              </a:defRPr>
            </a:lvl6pPr>
            <a:lvl7pPr lvl="6" rtl="0">
              <a:lnSpc>
                <a:spcPct val="100000"/>
              </a:lnSpc>
              <a:spcBef>
                <a:spcPts val="0"/>
              </a:spcBef>
              <a:spcAft>
                <a:spcPts val="0"/>
              </a:spcAft>
              <a:buClr>
                <a:schemeClr val="dk1"/>
              </a:buClr>
              <a:buSzPts val="1400"/>
              <a:buNone/>
              <a:defRPr sz="1400">
                <a:solidFill>
                  <a:schemeClr val="dk1"/>
                </a:solidFill>
              </a:defRPr>
            </a:lvl7pPr>
            <a:lvl8pPr lvl="7" rtl="0">
              <a:lnSpc>
                <a:spcPct val="100000"/>
              </a:lnSpc>
              <a:spcBef>
                <a:spcPts val="0"/>
              </a:spcBef>
              <a:spcAft>
                <a:spcPts val="0"/>
              </a:spcAft>
              <a:buClr>
                <a:schemeClr val="dk1"/>
              </a:buClr>
              <a:buSzPts val="1400"/>
              <a:buNone/>
              <a:defRPr sz="1400">
                <a:solidFill>
                  <a:schemeClr val="dk1"/>
                </a:solidFill>
              </a:defRPr>
            </a:lvl8pPr>
            <a:lvl9pPr lvl="8" rtl="0">
              <a:lnSpc>
                <a:spcPct val="100000"/>
              </a:lnSpc>
              <a:spcBef>
                <a:spcPts val="0"/>
              </a:spcBef>
              <a:spcAft>
                <a:spcPts val="0"/>
              </a:spcAft>
              <a:buClr>
                <a:schemeClr val="dk1"/>
              </a:buClr>
              <a:buSzPts val="1400"/>
              <a:buNone/>
              <a:defRPr sz="1400">
                <a:solidFill>
                  <a:schemeClr val="dk1"/>
                </a:solidFill>
              </a:defRPr>
            </a:lvl9pPr>
          </a:lstStyle>
          <a:p>
            <a:endParaRPr/>
          </a:p>
        </p:txBody>
      </p:sp>
      <p:sp>
        <p:nvSpPr>
          <p:cNvPr id="84" name="Google Shape;84;p17"/>
          <p:cNvSpPr txBox="1">
            <a:spLocks noGrp="1"/>
          </p:cNvSpPr>
          <p:nvPr>
            <p:ph type="subTitle" idx="2"/>
          </p:nvPr>
        </p:nvSpPr>
        <p:spPr>
          <a:xfrm>
            <a:off x="1038788" y="2055575"/>
            <a:ext cx="1900800" cy="340800"/>
          </a:xfrm>
          <a:prstGeom prst="rect">
            <a:avLst/>
          </a:prstGeom>
        </p:spPr>
        <p:txBody>
          <a:bodyPr spcFirstLastPara="1" wrap="square" lIns="0" tIns="0" rIns="0" bIns="0" anchor="t" anchorCtr="0">
            <a:noAutofit/>
          </a:bodyPr>
          <a:lstStyle>
            <a:lvl1pPr lvl="0" algn="ctr" rtl="0">
              <a:spcBef>
                <a:spcPts val="0"/>
              </a:spcBef>
              <a:spcAft>
                <a:spcPts val="0"/>
              </a:spcAft>
              <a:buClr>
                <a:schemeClr val="accent6"/>
              </a:buClr>
              <a:buSzPts val="2100"/>
              <a:buFont typeface="Barlow"/>
              <a:buNone/>
              <a:defRPr sz="2100" b="1">
                <a:solidFill>
                  <a:schemeClr val="accent6"/>
                </a:solidFill>
                <a:latin typeface="Poppins"/>
                <a:ea typeface="Poppins"/>
                <a:cs typeface="Poppins"/>
                <a:sym typeface="Poppins"/>
              </a:defRPr>
            </a:lvl1pPr>
            <a:lvl2pPr lvl="1"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2pPr>
            <a:lvl3pPr lvl="2"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3pPr>
            <a:lvl4pPr lvl="3"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4pPr>
            <a:lvl5pPr lvl="4"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5pPr>
            <a:lvl6pPr lvl="5"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6pPr>
            <a:lvl7pPr lvl="6"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7pPr>
            <a:lvl8pPr lvl="7"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8pPr>
            <a:lvl9pPr lvl="8"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9pPr>
          </a:lstStyle>
          <a:p>
            <a:endParaRPr/>
          </a:p>
        </p:txBody>
      </p:sp>
      <p:sp>
        <p:nvSpPr>
          <p:cNvPr id="85" name="Google Shape;85;p17"/>
          <p:cNvSpPr txBox="1">
            <a:spLocks noGrp="1"/>
          </p:cNvSpPr>
          <p:nvPr>
            <p:ph type="subTitle" idx="3"/>
          </p:nvPr>
        </p:nvSpPr>
        <p:spPr>
          <a:xfrm>
            <a:off x="3625344" y="2478024"/>
            <a:ext cx="1900500" cy="486900"/>
          </a:xfrm>
          <a:prstGeom prst="rect">
            <a:avLst/>
          </a:prstGeom>
        </p:spPr>
        <p:txBody>
          <a:bodyPr spcFirstLastPara="1" wrap="square" lIns="0" tIns="0" rIns="0" bIns="0" anchor="t" anchorCtr="0">
            <a:noAutofit/>
          </a:bodyPr>
          <a:lstStyle>
            <a:lvl1pPr lvl="0" algn="ctr" rtl="0">
              <a:spcBef>
                <a:spcPts val="0"/>
              </a:spcBef>
              <a:spcAft>
                <a:spcPts val="0"/>
              </a:spcAft>
              <a:buClr>
                <a:schemeClr val="dk1"/>
              </a:buClr>
              <a:buSzPts val="1400"/>
              <a:buNone/>
              <a:defRPr sz="1400"/>
            </a:lvl1pPr>
            <a:lvl2pPr lvl="1" rtl="0">
              <a:lnSpc>
                <a:spcPct val="100000"/>
              </a:lnSpc>
              <a:spcBef>
                <a:spcPts val="0"/>
              </a:spcBef>
              <a:spcAft>
                <a:spcPts val="0"/>
              </a:spcAft>
              <a:buClr>
                <a:schemeClr val="dk1"/>
              </a:buClr>
              <a:buSzPts val="1400"/>
              <a:buNone/>
              <a:defRPr sz="1400">
                <a:solidFill>
                  <a:schemeClr val="dk1"/>
                </a:solidFill>
              </a:defRPr>
            </a:lvl2pPr>
            <a:lvl3pPr lvl="2" rtl="0">
              <a:lnSpc>
                <a:spcPct val="100000"/>
              </a:lnSpc>
              <a:spcBef>
                <a:spcPts val="0"/>
              </a:spcBef>
              <a:spcAft>
                <a:spcPts val="0"/>
              </a:spcAft>
              <a:buClr>
                <a:schemeClr val="dk1"/>
              </a:buClr>
              <a:buSzPts val="1400"/>
              <a:buNone/>
              <a:defRPr sz="1400">
                <a:solidFill>
                  <a:schemeClr val="dk1"/>
                </a:solidFill>
              </a:defRPr>
            </a:lvl3pPr>
            <a:lvl4pPr lvl="3" rtl="0">
              <a:lnSpc>
                <a:spcPct val="100000"/>
              </a:lnSpc>
              <a:spcBef>
                <a:spcPts val="0"/>
              </a:spcBef>
              <a:spcAft>
                <a:spcPts val="0"/>
              </a:spcAft>
              <a:buClr>
                <a:schemeClr val="dk1"/>
              </a:buClr>
              <a:buSzPts val="1400"/>
              <a:buNone/>
              <a:defRPr sz="1400">
                <a:solidFill>
                  <a:schemeClr val="dk1"/>
                </a:solidFill>
              </a:defRPr>
            </a:lvl4pPr>
            <a:lvl5pPr lvl="4" rtl="0">
              <a:lnSpc>
                <a:spcPct val="100000"/>
              </a:lnSpc>
              <a:spcBef>
                <a:spcPts val="0"/>
              </a:spcBef>
              <a:spcAft>
                <a:spcPts val="0"/>
              </a:spcAft>
              <a:buClr>
                <a:schemeClr val="dk1"/>
              </a:buClr>
              <a:buSzPts val="1400"/>
              <a:buNone/>
              <a:defRPr sz="1400">
                <a:solidFill>
                  <a:schemeClr val="dk1"/>
                </a:solidFill>
              </a:defRPr>
            </a:lvl5pPr>
            <a:lvl6pPr lvl="5" rtl="0">
              <a:lnSpc>
                <a:spcPct val="100000"/>
              </a:lnSpc>
              <a:spcBef>
                <a:spcPts val="0"/>
              </a:spcBef>
              <a:spcAft>
                <a:spcPts val="0"/>
              </a:spcAft>
              <a:buClr>
                <a:schemeClr val="dk1"/>
              </a:buClr>
              <a:buSzPts val="1400"/>
              <a:buNone/>
              <a:defRPr sz="1400">
                <a:solidFill>
                  <a:schemeClr val="dk1"/>
                </a:solidFill>
              </a:defRPr>
            </a:lvl6pPr>
            <a:lvl7pPr lvl="6" rtl="0">
              <a:lnSpc>
                <a:spcPct val="100000"/>
              </a:lnSpc>
              <a:spcBef>
                <a:spcPts val="0"/>
              </a:spcBef>
              <a:spcAft>
                <a:spcPts val="0"/>
              </a:spcAft>
              <a:buClr>
                <a:schemeClr val="dk1"/>
              </a:buClr>
              <a:buSzPts val="1400"/>
              <a:buNone/>
              <a:defRPr sz="1400">
                <a:solidFill>
                  <a:schemeClr val="dk1"/>
                </a:solidFill>
              </a:defRPr>
            </a:lvl7pPr>
            <a:lvl8pPr lvl="7" rtl="0">
              <a:lnSpc>
                <a:spcPct val="100000"/>
              </a:lnSpc>
              <a:spcBef>
                <a:spcPts val="0"/>
              </a:spcBef>
              <a:spcAft>
                <a:spcPts val="0"/>
              </a:spcAft>
              <a:buClr>
                <a:schemeClr val="dk1"/>
              </a:buClr>
              <a:buSzPts val="1400"/>
              <a:buNone/>
              <a:defRPr sz="1400">
                <a:solidFill>
                  <a:schemeClr val="dk1"/>
                </a:solidFill>
              </a:defRPr>
            </a:lvl8pPr>
            <a:lvl9pPr lvl="8" rtl="0">
              <a:lnSpc>
                <a:spcPct val="100000"/>
              </a:lnSpc>
              <a:spcBef>
                <a:spcPts val="0"/>
              </a:spcBef>
              <a:spcAft>
                <a:spcPts val="0"/>
              </a:spcAft>
              <a:buClr>
                <a:schemeClr val="dk1"/>
              </a:buClr>
              <a:buSzPts val="1400"/>
              <a:buNone/>
              <a:defRPr sz="1400">
                <a:solidFill>
                  <a:schemeClr val="dk1"/>
                </a:solidFill>
              </a:defRPr>
            </a:lvl9pPr>
          </a:lstStyle>
          <a:p>
            <a:endParaRPr/>
          </a:p>
        </p:txBody>
      </p:sp>
      <p:sp>
        <p:nvSpPr>
          <p:cNvPr id="86" name="Google Shape;86;p17"/>
          <p:cNvSpPr txBox="1">
            <a:spLocks noGrp="1"/>
          </p:cNvSpPr>
          <p:nvPr>
            <p:ph type="subTitle" idx="4"/>
          </p:nvPr>
        </p:nvSpPr>
        <p:spPr>
          <a:xfrm>
            <a:off x="3620400" y="2055575"/>
            <a:ext cx="1902000" cy="340800"/>
          </a:xfrm>
          <a:prstGeom prst="rect">
            <a:avLst/>
          </a:prstGeom>
        </p:spPr>
        <p:txBody>
          <a:bodyPr spcFirstLastPara="1" wrap="square" lIns="0" tIns="0" rIns="0" bIns="0" anchor="t" anchorCtr="0">
            <a:noAutofit/>
          </a:bodyPr>
          <a:lstStyle>
            <a:lvl1pPr lvl="0" algn="ctr" rtl="0">
              <a:spcBef>
                <a:spcPts val="0"/>
              </a:spcBef>
              <a:spcAft>
                <a:spcPts val="0"/>
              </a:spcAft>
              <a:buClr>
                <a:schemeClr val="accent6"/>
              </a:buClr>
              <a:buSzPts val="2100"/>
              <a:buFont typeface="Barlow"/>
              <a:buNone/>
              <a:defRPr sz="2100" b="1">
                <a:solidFill>
                  <a:schemeClr val="accent6"/>
                </a:solidFill>
                <a:latin typeface="Poppins"/>
                <a:ea typeface="Poppins"/>
                <a:cs typeface="Poppins"/>
                <a:sym typeface="Poppins"/>
              </a:defRPr>
            </a:lvl1pPr>
            <a:lvl2pPr lvl="1"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2pPr>
            <a:lvl3pPr lvl="2"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3pPr>
            <a:lvl4pPr lvl="3"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4pPr>
            <a:lvl5pPr lvl="4"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5pPr>
            <a:lvl6pPr lvl="5"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6pPr>
            <a:lvl7pPr lvl="6"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7pPr>
            <a:lvl8pPr lvl="7"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8pPr>
            <a:lvl9pPr lvl="8"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9pPr>
          </a:lstStyle>
          <a:p>
            <a:endParaRPr/>
          </a:p>
        </p:txBody>
      </p:sp>
      <p:sp>
        <p:nvSpPr>
          <p:cNvPr id="87" name="Google Shape;87;p17"/>
          <p:cNvSpPr txBox="1">
            <a:spLocks noGrp="1"/>
          </p:cNvSpPr>
          <p:nvPr>
            <p:ph type="subTitle" idx="5"/>
          </p:nvPr>
        </p:nvSpPr>
        <p:spPr>
          <a:xfrm>
            <a:off x="6203962" y="2478024"/>
            <a:ext cx="1900500" cy="4869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Clr>
                <a:schemeClr val="dk1"/>
              </a:buClr>
              <a:buSzPts val="1400"/>
              <a:buNone/>
              <a:defRPr sz="1400"/>
            </a:lvl1pPr>
            <a:lvl2pPr lvl="1" rtl="0">
              <a:lnSpc>
                <a:spcPct val="100000"/>
              </a:lnSpc>
              <a:spcBef>
                <a:spcPts val="0"/>
              </a:spcBef>
              <a:spcAft>
                <a:spcPts val="0"/>
              </a:spcAft>
              <a:buClr>
                <a:schemeClr val="dk1"/>
              </a:buClr>
              <a:buSzPts val="1400"/>
              <a:buNone/>
              <a:defRPr sz="1400">
                <a:solidFill>
                  <a:schemeClr val="dk1"/>
                </a:solidFill>
              </a:defRPr>
            </a:lvl2pPr>
            <a:lvl3pPr lvl="2" rtl="0">
              <a:lnSpc>
                <a:spcPct val="100000"/>
              </a:lnSpc>
              <a:spcBef>
                <a:spcPts val="0"/>
              </a:spcBef>
              <a:spcAft>
                <a:spcPts val="0"/>
              </a:spcAft>
              <a:buClr>
                <a:schemeClr val="dk1"/>
              </a:buClr>
              <a:buSzPts val="1400"/>
              <a:buNone/>
              <a:defRPr sz="1400">
                <a:solidFill>
                  <a:schemeClr val="dk1"/>
                </a:solidFill>
              </a:defRPr>
            </a:lvl3pPr>
            <a:lvl4pPr lvl="3" rtl="0">
              <a:lnSpc>
                <a:spcPct val="100000"/>
              </a:lnSpc>
              <a:spcBef>
                <a:spcPts val="0"/>
              </a:spcBef>
              <a:spcAft>
                <a:spcPts val="0"/>
              </a:spcAft>
              <a:buClr>
                <a:schemeClr val="dk1"/>
              </a:buClr>
              <a:buSzPts val="1400"/>
              <a:buNone/>
              <a:defRPr sz="1400">
                <a:solidFill>
                  <a:schemeClr val="dk1"/>
                </a:solidFill>
              </a:defRPr>
            </a:lvl4pPr>
            <a:lvl5pPr lvl="4" rtl="0">
              <a:lnSpc>
                <a:spcPct val="100000"/>
              </a:lnSpc>
              <a:spcBef>
                <a:spcPts val="0"/>
              </a:spcBef>
              <a:spcAft>
                <a:spcPts val="0"/>
              </a:spcAft>
              <a:buClr>
                <a:schemeClr val="dk1"/>
              </a:buClr>
              <a:buSzPts val="1400"/>
              <a:buNone/>
              <a:defRPr sz="1400">
                <a:solidFill>
                  <a:schemeClr val="dk1"/>
                </a:solidFill>
              </a:defRPr>
            </a:lvl5pPr>
            <a:lvl6pPr lvl="5" rtl="0">
              <a:lnSpc>
                <a:spcPct val="100000"/>
              </a:lnSpc>
              <a:spcBef>
                <a:spcPts val="0"/>
              </a:spcBef>
              <a:spcAft>
                <a:spcPts val="0"/>
              </a:spcAft>
              <a:buClr>
                <a:schemeClr val="dk1"/>
              </a:buClr>
              <a:buSzPts val="1400"/>
              <a:buNone/>
              <a:defRPr sz="1400">
                <a:solidFill>
                  <a:schemeClr val="dk1"/>
                </a:solidFill>
              </a:defRPr>
            </a:lvl6pPr>
            <a:lvl7pPr lvl="6" rtl="0">
              <a:lnSpc>
                <a:spcPct val="100000"/>
              </a:lnSpc>
              <a:spcBef>
                <a:spcPts val="0"/>
              </a:spcBef>
              <a:spcAft>
                <a:spcPts val="0"/>
              </a:spcAft>
              <a:buClr>
                <a:schemeClr val="dk1"/>
              </a:buClr>
              <a:buSzPts val="1400"/>
              <a:buNone/>
              <a:defRPr sz="1400">
                <a:solidFill>
                  <a:schemeClr val="dk1"/>
                </a:solidFill>
              </a:defRPr>
            </a:lvl7pPr>
            <a:lvl8pPr lvl="7" rtl="0">
              <a:lnSpc>
                <a:spcPct val="100000"/>
              </a:lnSpc>
              <a:spcBef>
                <a:spcPts val="0"/>
              </a:spcBef>
              <a:spcAft>
                <a:spcPts val="0"/>
              </a:spcAft>
              <a:buClr>
                <a:schemeClr val="dk1"/>
              </a:buClr>
              <a:buSzPts val="1400"/>
              <a:buNone/>
              <a:defRPr sz="1400">
                <a:solidFill>
                  <a:schemeClr val="dk1"/>
                </a:solidFill>
              </a:defRPr>
            </a:lvl8pPr>
            <a:lvl9pPr lvl="8" rtl="0">
              <a:lnSpc>
                <a:spcPct val="100000"/>
              </a:lnSpc>
              <a:spcBef>
                <a:spcPts val="0"/>
              </a:spcBef>
              <a:spcAft>
                <a:spcPts val="0"/>
              </a:spcAft>
              <a:buClr>
                <a:schemeClr val="dk1"/>
              </a:buClr>
              <a:buSzPts val="1400"/>
              <a:buNone/>
              <a:defRPr sz="1400">
                <a:solidFill>
                  <a:schemeClr val="dk1"/>
                </a:solidFill>
              </a:defRPr>
            </a:lvl9pPr>
          </a:lstStyle>
          <a:p>
            <a:endParaRPr/>
          </a:p>
        </p:txBody>
      </p:sp>
      <p:sp>
        <p:nvSpPr>
          <p:cNvPr id="88" name="Google Shape;88;p17"/>
          <p:cNvSpPr txBox="1">
            <a:spLocks noGrp="1"/>
          </p:cNvSpPr>
          <p:nvPr>
            <p:ph type="subTitle" idx="6"/>
          </p:nvPr>
        </p:nvSpPr>
        <p:spPr>
          <a:xfrm>
            <a:off x="6203212" y="2055575"/>
            <a:ext cx="1902000" cy="340800"/>
          </a:xfrm>
          <a:prstGeom prst="rect">
            <a:avLst/>
          </a:prstGeom>
        </p:spPr>
        <p:txBody>
          <a:bodyPr spcFirstLastPara="1" wrap="square" lIns="0" tIns="0" rIns="0" bIns="0" anchor="t" anchorCtr="0">
            <a:noAutofit/>
          </a:bodyPr>
          <a:lstStyle>
            <a:lvl1pPr lvl="0" algn="ctr" rtl="0">
              <a:spcBef>
                <a:spcPts val="0"/>
              </a:spcBef>
              <a:spcAft>
                <a:spcPts val="0"/>
              </a:spcAft>
              <a:buClr>
                <a:schemeClr val="accent6"/>
              </a:buClr>
              <a:buSzPts val="2100"/>
              <a:buFont typeface="Barlow"/>
              <a:buNone/>
              <a:defRPr sz="2100" b="1">
                <a:solidFill>
                  <a:schemeClr val="accent6"/>
                </a:solidFill>
                <a:latin typeface="Poppins"/>
                <a:ea typeface="Poppins"/>
                <a:cs typeface="Poppins"/>
                <a:sym typeface="Poppins"/>
              </a:defRPr>
            </a:lvl1pPr>
            <a:lvl2pPr lvl="1"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2pPr>
            <a:lvl3pPr lvl="2"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3pPr>
            <a:lvl4pPr lvl="3"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4pPr>
            <a:lvl5pPr lvl="4"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5pPr>
            <a:lvl6pPr lvl="5"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6pPr>
            <a:lvl7pPr lvl="6"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7pPr>
            <a:lvl8pPr lvl="7"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8pPr>
            <a:lvl9pPr lvl="8"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9pPr>
          </a:lstStyle>
          <a:p>
            <a:endParaRPr/>
          </a:p>
        </p:txBody>
      </p:sp>
      <p:sp>
        <p:nvSpPr>
          <p:cNvPr id="89" name="Google Shape;89;p17"/>
          <p:cNvSpPr txBox="1">
            <a:spLocks noGrp="1"/>
          </p:cNvSpPr>
          <p:nvPr>
            <p:ph type="subTitle" idx="7"/>
          </p:nvPr>
        </p:nvSpPr>
        <p:spPr>
          <a:xfrm>
            <a:off x="1055641" y="4170431"/>
            <a:ext cx="1899300" cy="4869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Clr>
                <a:schemeClr val="dk1"/>
              </a:buClr>
              <a:buSzPts val="1400"/>
              <a:buNone/>
              <a:defRPr sz="1400"/>
            </a:lvl1pPr>
            <a:lvl2pPr lvl="1" rtl="0">
              <a:lnSpc>
                <a:spcPct val="100000"/>
              </a:lnSpc>
              <a:spcBef>
                <a:spcPts val="0"/>
              </a:spcBef>
              <a:spcAft>
                <a:spcPts val="0"/>
              </a:spcAft>
              <a:buClr>
                <a:schemeClr val="dk1"/>
              </a:buClr>
              <a:buSzPts val="1400"/>
              <a:buNone/>
              <a:defRPr sz="1400">
                <a:solidFill>
                  <a:schemeClr val="dk1"/>
                </a:solidFill>
              </a:defRPr>
            </a:lvl2pPr>
            <a:lvl3pPr lvl="2" rtl="0">
              <a:lnSpc>
                <a:spcPct val="100000"/>
              </a:lnSpc>
              <a:spcBef>
                <a:spcPts val="0"/>
              </a:spcBef>
              <a:spcAft>
                <a:spcPts val="0"/>
              </a:spcAft>
              <a:buClr>
                <a:schemeClr val="dk1"/>
              </a:buClr>
              <a:buSzPts val="1400"/>
              <a:buNone/>
              <a:defRPr sz="1400">
                <a:solidFill>
                  <a:schemeClr val="dk1"/>
                </a:solidFill>
              </a:defRPr>
            </a:lvl3pPr>
            <a:lvl4pPr lvl="3" rtl="0">
              <a:lnSpc>
                <a:spcPct val="100000"/>
              </a:lnSpc>
              <a:spcBef>
                <a:spcPts val="0"/>
              </a:spcBef>
              <a:spcAft>
                <a:spcPts val="0"/>
              </a:spcAft>
              <a:buClr>
                <a:schemeClr val="dk1"/>
              </a:buClr>
              <a:buSzPts val="1400"/>
              <a:buNone/>
              <a:defRPr sz="1400">
                <a:solidFill>
                  <a:schemeClr val="dk1"/>
                </a:solidFill>
              </a:defRPr>
            </a:lvl4pPr>
            <a:lvl5pPr lvl="4" rtl="0">
              <a:lnSpc>
                <a:spcPct val="100000"/>
              </a:lnSpc>
              <a:spcBef>
                <a:spcPts val="0"/>
              </a:spcBef>
              <a:spcAft>
                <a:spcPts val="0"/>
              </a:spcAft>
              <a:buClr>
                <a:schemeClr val="dk1"/>
              </a:buClr>
              <a:buSzPts val="1400"/>
              <a:buNone/>
              <a:defRPr sz="1400">
                <a:solidFill>
                  <a:schemeClr val="dk1"/>
                </a:solidFill>
              </a:defRPr>
            </a:lvl5pPr>
            <a:lvl6pPr lvl="5" rtl="0">
              <a:lnSpc>
                <a:spcPct val="100000"/>
              </a:lnSpc>
              <a:spcBef>
                <a:spcPts val="0"/>
              </a:spcBef>
              <a:spcAft>
                <a:spcPts val="0"/>
              </a:spcAft>
              <a:buClr>
                <a:schemeClr val="dk1"/>
              </a:buClr>
              <a:buSzPts val="1400"/>
              <a:buNone/>
              <a:defRPr sz="1400">
                <a:solidFill>
                  <a:schemeClr val="dk1"/>
                </a:solidFill>
              </a:defRPr>
            </a:lvl6pPr>
            <a:lvl7pPr lvl="6" rtl="0">
              <a:lnSpc>
                <a:spcPct val="100000"/>
              </a:lnSpc>
              <a:spcBef>
                <a:spcPts val="0"/>
              </a:spcBef>
              <a:spcAft>
                <a:spcPts val="0"/>
              </a:spcAft>
              <a:buClr>
                <a:schemeClr val="dk1"/>
              </a:buClr>
              <a:buSzPts val="1400"/>
              <a:buNone/>
              <a:defRPr sz="1400">
                <a:solidFill>
                  <a:schemeClr val="dk1"/>
                </a:solidFill>
              </a:defRPr>
            </a:lvl7pPr>
            <a:lvl8pPr lvl="7" rtl="0">
              <a:lnSpc>
                <a:spcPct val="100000"/>
              </a:lnSpc>
              <a:spcBef>
                <a:spcPts val="0"/>
              </a:spcBef>
              <a:spcAft>
                <a:spcPts val="0"/>
              </a:spcAft>
              <a:buClr>
                <a:schemeClr val="dk1"/>
              </a:buClr>
              <a:buSzPts val="1400"/>
              <a:buNone/>
              <a:defRPr sz="1400">
                <a:solidFill>
                  <a:schemeClr val="dk1"/>
                </a:solidFill>
              </a:defRPr>
            </a:lvl8pPr>
            <a:lvl9pPr lvl="8" rtl="0">
              <a:lnSpc>
                <a:spcPct val="100000"/>
              </a:lnSpc>
              <a:spcBef>
                <a:spcPts val="0"/>
              </a:spcBef>
              <a:spcAft>
                <a:spcPts val="0"/>
              </a:spcAft>
              <a:buClr>
                <a:schemeClr val="dk1"/>
              </a:buClr>
              <a:buSzPts val="1400"/>
              <a:buNone/>
              <a:defRPr sz="1400">
                <a:solidFill>
                  <a:schemeClr val="dk1"/>
                </a:solidFill>
              </a:defRPr>
            </a:lvl9pPr>
          </a:lstStyle>
          <a:p>
            <a:endParaRPr/>
          </a:p>
        </p:txBody>
      </p:sp>
      <p:sp>
        <p:nvSpPr>
          <p:cNvPr id="90" name="Google Shape;90;p17"/>
          <p:cNvSpPr txBox="1">
            <a:spLocks noGrp="1"/>
          </p:cNvSpPr>
          <p:nvPr>
            <p:ph type="subTitle" idx="8"/>
          </p:nvPr>
        </p:nvSpPr>
        <p:spPr>
          <a:xfrm>
            <a:off x="1054838" y="3749040"/>
            <a:ext cx="1900800" cy="340800"/>
          </a:xfrm>
          <a:prstGeom prst="rect">
            <a:avLst/>
          </a:prstGeom>
        </p:spPr>
        <p:txBody>
          <a:bodyPr spcFirstLastPara="1" wrap="square" lIns="0" tIns="0" rIns="0" bIns="0" anchor="t" anchorCtr="0">
            <a:noAutofit/>
          </a:bodyPr>
          <a:lstStyle>
            <a:lvl1pPr lvl="0" algn="ctr" rtl="0">
              <a:spcBef>
                <a:spcPts val="0"/>
              </a:spcBef>
              <a:spcAft>
                <a:spcPts val="0"/>
              </a:spcAft>
              <a:buClr>
                <a:schemeClr val="accent6"/>
              </a:buClr>
              <a:buSzPts val="2100"/>
              <a:buFont typeface="Barlow"/>
              <a:buNone/>
              <a:defRPr sz="2100" b="1">
                <a:solidFill>
                  <a:schemeClr val="accent6"/>
                </a:solidFill>
                <a:latin typeface="Poppins"/>
                <a:ea typeface="Poppins"/>
                <a:cs typeface="Poppins"/>
                <a:sym typeface="Poppins"/>
              </a:defRPr>
            </a:lvl1pPr>
            <a:lvl2pPr lvl="1"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2pPr>
            <a:lvl3pPr lvl="2"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3pPr>
            <a:lvl4pPr lvl="3"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4pPr>
            <a:lvl5pPr lvl="4"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5pPr>
            <a:lvl6pPr lvl="5"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6pPr>
            <a:lvl7pPr lvl="6"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7pPr>
            <a:lvl8pPr lvl="7"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8pPr>
            <a:lvl9pPr lvl="8"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9pPr>
          </a:lstStyle>
          <a:p>
            <a:endParaRPr/>
          </a:p>
        </p:txBody>
      </p:sp>
      <p:sp>
        <p:nvSpPr>
          <p:cNvPr id="91" name="Google Shape;91;p17"/>
          <p:cNvSpPr txBox="1">
            <a:spLocks noGrp="1"/>
          </p:cNvSpPr>
          <p:nvPr>
            <p:ph type="subTitle" idx="9"/>
          </p:nvPr>
        </p:nvSpPr>
        <p:spPr>
          <a:xfrm>
            <a:off x="3625344" y="4170431"/>
            <a:ext cx="1900500" cy="4869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Clr>
                <a:schemeClr val="dk1"/>
              </a:buClr>
              <a:buSzPts val="1400"/>
              <a:buNone/>
              <a:defRPr sz="1400"/>
            </a:lvl1pPr>
            <a:lvl2pPr lvl="1" rtl="0">
              <a:lnSpc>
                <a:spcPct val="100000"/>
              </a:lnSpc>
              <a:spcBef>
                <a:spcPts val="0"/>
              </a:spcBef>
              <a:spcAft>
                <a:spcPts val="0"/>
              </a:spcAft>
              <a:buClr>
                <a:schemeClr val="dk1"/>
              </a:buClr>
              <a:buSzPts val="1400"/>
              <a:buNone/>
              <a:defRPr sz="1400">
                <a:solidFill>
                  <a:schemeClr val="dk1"/>
                </a:solidFill>
              </a:defRPr>
            </a:lvl2pPr>
            <a:lvl3pPr lvl="2" rtl="0">
              <a:lnSpc>
                <a:spcPct val="100000"/>
              </a:lnSpc>
              <a:spcBef>
                <a:spcPts val="0"/>
              </a:spcBef>
              <a:spcAft>
                <a:spcPts val="0"/>
              </a:spcAft>
              <a:buClr>
                <a:schemeClr val="dk1"/>
              </a:buClr>
              <a:buSzPts val="1400"/>
              <a:buNone/>
              <a:defRPr sz="1400">
                <a:solidFill>
                  <a:schemeClr val="dk1"/>
                </a:solidFill>
              </a:defRPr>
            </a:lvl3pPr>
            <a:lvl4pPr lvl="3" rtl="0">
              <a:lnSpc>
                <a:spcPct val="100000"/>
              </a:lnSpc>
              <a:spcBef>
                <a:spcPts val="0"/>
              </a:spcBef>
              <a:spcAft>
                <a:spcPts val="0"/>
              </a:spcAft>
              <a:buClr>
                <a:schemeClr val="dk1"/>
              </a:buClr>
              <a:buSzPts val="1400"/>
              <a:buNone/>
              <a:defRPr sz="1400">
                <a:solidFill>
                  <a:schemeClr val="dk1"/>
                </a:solidFill>
              </a:defRPr>
            </a:lvl4pPr>
            <a:lvl5pPr lvl="4" rtl="0">
              <a:lnSpc>
                <a:spcPct val="100000"/>
              </a:lnSpc>
              <a:spcBef>
                <a:spcPts val="0"/>
              </a:spcBef>
              <a:spcAft>
                <a:spcPts val="0"/>
              </a:spcAft>
              <a:buClr>
                <a:schemeClr val="dk1"/>
              </a:buClr>
              <a:buSzPts val="1400"/>
              <a:buNone/>
              <a:defRPr sz="1400">
                <a:solidFill>
                  <a:schemeClr val="dk1"/>
                </a:solidFill>
              </a:defRPr>
            </a:lvl5pPr>
            <a:lvl6pPr lvl="5" rtl="0">
              <a:lnSpc>
                <a:spcPct val="100000"/>
              </a:lnSpc>
              <a:spcBef>
                <a:spcPts val="0"/>
              </a:spcBef>
              <a:spcAft>
                <a:spcPts val="0"/>
              </a:spcAft>
              <a:buClr>
                <a:schemeClr val="dk1"/>
              </a:buClr>
              <a:buSzPts val="1400"/>
              <a:buNone/>
              <a:defRPr sz="1400">
                <a:solidFill>
                  <a:schemeClr val="dk1"/>
                </a:solidFill>
              </a:defRPr>
            </a:lvl6pPr>
            <a:lvl7pPr lvl="6" rtl="0">
              <a:lnSpc>
                <a:spcPct val="100000"/>
              </a:lnSpc>
              <a:spcBef>
                <a:spcPts val="0"/>
              </a:spcBef>
              <a:spcAft>
                <a:spcPts val="0"/>
              </a:spcAft>
              <a:buClr>
                <a:schemeClr val="dk1"/>
              </a:buClr>
              <a:buSzPts val="1400"/>
              <a:buNone/>
              <a:defRPr sz="1400">
                <a:solidFill>
                  <a:schemeClr val="dk1"/>
                </a:solidFill>
              </a:defRPr>
            </a:lvl7pPr>
            <a:lvl8pPr lvl="7" rtl="0">
              <a:lnSpc>
                <a:spcPct val="100000"/>
              </a:lnSpc>
              <a:spcBef>
                <a:spcPts val="0"/>
              </a:spcBef>
              <a:spcAft>
                <a:spcPts val="0"/>
              </a:spcAft>
              <a:buClr>
                <a:schemeClr val="dk1"/>
              </a:buClr>
              <a:buSzPts val="1400"/>
              <a:buNone/>
              <a:defRPr sz="1400">
                <a:solidFill>
                  <a:schemeClr val="dk1"/>
                </a:solidFill>
              </a:defRPr>
            </a:lvl8pPr>
            <a:lvl9pPr lvl="8" rtl="0">
              <a:lnSpc>
                <a:spcPct val="100000"/>
              </a:lnSpc>
              <a:spcBef>
                <a:spcPts val="0"/>
              </a:spcBef>
              <a:spcAft>
                <a:spcPts val="0"/>
              </a:spcAft>
              <a:buClr>
                <a:schemeClr val="dk1"/>
              </a:buClr>
              <a:buSzPts val="1400"/>
              <a:buNone/>
              <a:defRPr sz="1400">
                <a:solidFill>
                  <a:schemeClr val="dk1"/>
                </a:solidFill>
              </a:defRPr>
            </a:lvl9pPr>
          </a:lstStyle>
          <a:p>
            <a:endParaRPr/>
          </a:p>
        </p:txBody>
      </p:sp>
      <p:sp>
        <p:nvSpPr>
          <p:cNvPr id="92" name="Google Shape;92;p17"/>
          <p:cNvSpPr txBox="1">
            <a:spLocks noGrp="1"/>
          </p:cNvSpPr>
          <p:nvPr>
            <p:ph type="subTitle" idx="13"/>
          </p:nvPr>
        </p:nvSpPr>
        <p:spPr>
          <a:xfrm>
            <a:off x="3624540" y="3749040"/>
            <a:ext cx="1902000" cy="340800"/>
          </a:xfrm>
          <a:prstGeom prst="rect">
            <a:avLst/>
          </a:prstGeom>
        </p:spPr>
        <p:txBody>
          <a:bodyPr spcFirstLastPara="1" wrap="square" lIns="0" tIns="0" rIns="0" bIns="0" anchor="t" anchorCtr="0">
            <a:noAutofit/>
          </a:bodyPr>
          <a:lstStyle>
            <a:lvl1pPr lvl="0" algn="ctr" rtl="0">
              <a:spcBef>
                <a:spcPts val="0"/>
              </a:spcBef>
              <a:spcAft>
                <a:spcPts val="0"/>
              </a:spcAft>
              <a:buClr>
                <a:schemeClr val="accent6"/>
              </a:buClr>
              <a:buSzPts val="2100"/>
              <a:buFont typeface="Barlow"/>
              <a:buNone/>
              <a:defRPr sz="2100" b="1">
                <a:solidFill>
                  <a:schemeClr val="accent6"/>
                </a:solidFill>
                <a:latin typeface="Poppins"/>
                <a:ea typeface="Poppins"/>
                <a:cs typeface="Poppins"/>
                <a:sym typeface="Poppins"/>
              </a:defRPr>
            </a:lvl1pPr>
            <a:lvl2pPr lvl="1"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2pPr>
            <a:lvl3pPr lvl="2"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3pPr>
            <a:lvl4pPr lvl="3"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4pPr>
            <a:lvl5pPr lvl="4"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5pPr>
            <a:lvl6pPr lvl="5"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6pPr>
            <a:lvl7pPr lvl="6"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7pPr>
            <a:lvl8pPr lvl="7"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8pPr>
            <a:lvl9pPr lvl="8"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9pPr>
          </a:lstStyle>
          <a:p>
            <a:endParaRPr/>
          </a:p>
        </p:txBody>
      </p:sp>
      <p:sp>
        <p:nvSpPr>
          <p:cNvPr id="93" name="Google Shape;93;p17"/>
          <p:cNvSpPr txBox="1">
            <a:spLocks noGrp="1"/>
          </p:cNvSpPr>
          <p:nvPr>
            <p:ph type="subTitle" idx="14"/>
          </p:nvPr>
        </p:nvSpPr>
        <p:spPr>
          <a:xfrm>
            <a:off x="6203962" y="4170431"/>
            <a:ext cx="1900500" cy="4869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Clr>
                <a:schemeClr val="dk1"/>
              </a:buClr>
              <a:buSzPts val="1400"/>
              <a:buNone/>
              <a:defRPr sz="1400"/>
            </a:lvl1pPr>
            <a:lvl2pPr lvl="1" rtl="0">
              <a:lnSpc>
                <a:spcPct val="100000"/>
              </a:lnSpc>
              <a:spcBef>
                <a:spcPts val="0"/>
              </a:spcBef>
              <a:spcAft>
                <a:spcPts val="0"/>
              </a:spcAft>
              <a:buClr>
                <a:schemeClr val="dk1"/>
              </a:buClr>
              <a:buSzPts val="1400"/>
              <a:buNone/>
              <a:defRPr sz="1400">
                <a:solidFill>
                  <a:schemeClr val="dk1"/>
                </a:solidFill>
              </a:defRPr>
            </a:lvl2pPr>
            <a:lvl3pPr lvl="2" rtl="0">
              <a:lnSpc>
                <a:spcPct val="100000"/>
              </a:lnSpc>
              <a:spcBef>
                <a:spcPts val="0"/>
              </a:spcBef>
              <a:spcAft>
                <a:spcPts val="0"/>
              </a:spcAft>
              <a:buClr>
                <a:schemeClr val="dk1"/>
              </a:buClr>
              <a:buSzPts val="1400"/>
              <a:buNone/>
              <a:defRPr sz="1400">
                <a:solidFill>
                  <a:schemeClr val="dk1"/>
                </a:solidFill>
              </a:defRPr>
            </a:lvl3pPr>
            <a:lvl4pPr lvl="3" rtl="0">
              <a:lnSpc>
                <a:spcPct val="100000"/>
              </a:lnSpc>
              <a:spcBef>
                <a:spcPts val="0"/>
              </a:spcBef>
              <a:spcAft>
                <a:spcPts val="0"/>
              </a:spcAft>
              <a:buClr>
                <a:schemeClr val="dk1"/>
              </a:buClr>
              <a:buSzPts val="1400"/>
              <a:buNone/>
              <a:defRPr sz="1400">
                <a:solidFill>
                  <a:schemeClr val="dk1"/>
                </a:solidFill>
              </a:defRPr>
            </a:lvl4pPr>
            <a:lvl5pPr lvl="4" rtl="0">
              <a:lnSpc>
                <a:spcPct val="100000"/>
              </a:lnSpc>
              <a:spcBef>
                <a:spcPts val="0"/>
              </a:spcBef>
              <a:spcAft>
                <a:spcPts val="0"/>
              </a:spcAft>
              <a:buClr>
                <a:schemeClr val="dk1"/>
              </a:buClr>
              <a:buSzPts val="1400"/>
              <a:buNone/>
              <a:defRPr sz="1400">
                <a:solidFill>
                  <a:schemeClr val="dk1"/>
                </a:solidFill>
              </a:defRPr>
            </a:lvl5pPr>
            <a:lvl6pPr lvl="5" rtl="0">
              <a:lnSpc>
                <a:spcPct val="100000"/>
              </a:lnSpc>
              <a:spcBef>
                <a:spcPts val="0"/>
              </a:spcBef>
              <a:spcAft>
                <a:spcPts val="0"/>
              </a:spcAft>
              <a:buClr>
                <a:schemeClr val="dk1"/>
              </a:buClr>
              <a:buSzPts val="1400"/>
              <a:buNone/>
              <a:defRPr sz="1400">
                <a:solidFill>
                  <a:schemeClr val="dk1"/>
                </a:solidFill>
              </a:defRPr>
            </a:lvl6pPr>
            <a:lvl7pPr lvl="6" rtl="0">
              <a:lnSpc>
                <a:spcPct val="100000"/>
              </a:lnSpc>
              <a:spcBef>
                <a:spcPts val="0"/>
              </a:spcBef>
              <a:spcAft>
                <a:spcPts val="0"/>
              </a:spcAft>
              <a:buClr>
                <a:schemeClr val="dk1"/>
              </a:buClr>
              <a:buSzPts val="1400"/>
              <a:buNone/>
              <a:defRPr sz="1400">
                <a:solidFill>
                  <a:schemeClr val="dk1"/>
                </a:solidFill>
              </a:defRPr>
            </a:lvl7pPr>
            <a:lvl8pPr lvl="7" rtl="0">
              <a:lnSpc>
                <a:spcPct val="100000"/>
              </a:lnSpc>
              <a:spcBef>
                <a:spcPts val="0"/>
              </a:spcBef>
              <a:spcAft>
                <a:spcPts val="0"/>
              </a:spcAft>
              <a:buClr>
                <a:schemeClr val="dk1"/>
              </a:buClr>
              <a:buSzPts val="1400"/>
              <a:buNone/>
              <a:defRPr sz="1400">
                <a:solidFill>
                  <a:schemeClr val="dk1"/>
                </a:solidFill>
              </a:defRPr>
            </a:lvl8pPr>
            <a:lvl9pPr lvl="8" rtl="0">
              <a:lnSpc>
                <a:spcPct val="100000"/>
              </a:lnSpc>
              <a:spcBef>
                <a:spcPts val="0"/>
              </a:spcBef>
              <a:spcAft>
                <a:spcPts val="0"/>
              </a:spcAft>
              <a:buClr>
                <a:schemeClr val="dk1"/>
              </a:buClr>
              <a:buSzPts val="1400"/>
              <a:buNone/>
              <a:defRPr sz="1400">
                <a:solidFill>
                  <a:schemeClr val="dk1"/>
                </a:solidFill>
              </a:defRPr>
            </a:lvl9pPr>
          </a:lstStyle>
          <a:p>
            <a:endParaRPr/>
          </a:p>
        </p:txBody>
      </p:sp>
      <p:sp>
        <p:nvSpPr>
          <p:cNvPr id="94" name="Google Shape;94;p17"/>
          <p:cNvSpPr txBox="1">
            <a:spLocks noGrp="1"/>
          </p:cNvSpPr>
          <p:nvPr>
            <p:ph type="subTitle" idx="15"/>
          </p:nvPr>
        </p:nvSpPr>
        <p:spPr>
          <a:xfrm>
            <a:off x="6203212" y="3749040"/>
            <a:ext cx="1902000" cy="340800"/>
          </a:xfrm>
          <a:prstGeom prst="rect">
            <a:avLst/>
          </a:prstGeom>
        </p:spPr>
        <p:txBody>
          <a:bodyPr spcFirstLastPara="1" wrap="square" lIns="0" tIns="0" rIns="0" bIns="0" anchor="t" anchorCtr="0">
            <a:noAutofit/>
          </a:bodyPr>
          <a:lstStyle>
            <a:lvl1pPr lvl="0" algn="ctr" rtl="0">
              <a:spcBef>
                <a:spcPts val="0"/>
              </a:spcBef>
              <a:spcAft>
                <a:spcPts val="0"/>
              </a:spcAft>
              <a:buClr>
                <a:schemeClr val="accent6"/>
              </a:buClr>
              <a:buSzPts val="2100"/>
              <a:buFont typeface="Barlow"/>
              <a:buNone/>
              <a:defRPr sz="2100" b="1">
                <a:solidFill>
                  <a:schemeClr val="accent6"/>
                </a:solidFill>
                <a:latin typeface="Poppins"/>
                <a:ea typeface="Poppins"/>
                <a:cs typeface="Poppins"/>
                <a:sym typeface="Poppins"/>
              </a:defRPr>
            </a:lvl1pPr>
            <a:lvl2pPr lvl="1"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2pPr>
            <a:lvl3pPr lvl="2"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3pPr>
            <a:lvl4pPr lvl="3"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4pPr>
            <a:lvl5pPr lvl="4"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5pPr>
            <a:lvl6pPr lvl="5"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6pPr>
            <a:lvl7pPr lvl="6"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7pPr>
            <a:lvl8pPr lvl="7"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8pPr>
            <a:lvl9pPr lvl="8"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9pPr>
          </a:lstStyle>
          <a:p>
            <a:endParaRPr/>
          </a:p>
        </p:txBody>
      </p:sp>
      <p:pic>
        <p:nvPicPr>
          <p:cNvPr id="16" name="Picture 2" descr="המכון הישראלי לדמוקרטיה – ויקיפדיה">
            <a:extLst>
              <a:ext uri="{FF2B5EF4-FFF2-40B4-BE49-F238E27FC236}">
                <a16:creationId xmlns:a16="http://schemas.microsoft.com/office/drawing/2014/main" id="{ECE0FA9C-8814-4F12-9BDB-8D37CE06E39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73648" y="317178"/>
            <a:ext cx="419440" cy="41419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descr="Graphical user interface, text&#10;&#10;Description automatically generated with medium confidence">
            <a:extLst>
              <a:ext uri="{FF2B5EF4-FFF2-40B4-BE49-F238E27FC236}">
                <a16:creationId xmlns:a16="http://schemas.microsoft.com/office/drawing/2014/main" id="{B4E451ED-9EAF-4188-AE1F-9473EC4E6117}"/>
              </a:ext>
            </a:extLst>
          </p:cNvPr>
          <p:cNvPicPr>
            <a:picLocks noChangeAspect="1"/>
          </p:cNvPicPr>
          <p:nvPr userDrawn="1"/>
        </p:nvPicPr>
        <p:blipFill>
          <a:blip r:embed="rId3"/>
          <a:stretch>
            <a:fillRect/>
          </a:stretch>
        </p:blipFill>
        <p:spPr>
          <a:xfrm>
            <a:off x="7433239" y="247800"/>
            <a:ext cx="1462961" cy="453752"/>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ext 2">
  <p:cSld name="CUSTOM_8">
    <p:spTree>
      <p:nvGrpSpPr>
        <p:cNvPr id="1" name="Shape 133"/>
        <p:cNvGrpSpPr/>
        <p:nvPr/>
      </p:nvGrpSpPr>
      <p:grpSpPr>
        <a:xfrm>
          <a:off x="0" y="0"/>
          <a:ext cx="0" cy="0"/>
          <a:chOff x="0" y="0"/>
          <a:chExt cx="0" cy="0"/>
        </a:xfrm>
      </p:grpSpPr>
      <p:sp>
        <p:nvSpPr>
          <p:cNvPr id="134" name="Google Shape;134;p23"/>
          <p:cNvSpPr/>
          <p:nvPr/>
        </p:nvSpPr>
        <p:spPr>
          <a:xfrm>
            <a:off x="247800" y="247800"/>
            <a:ext cx="8648400" cy="4647900"/>
          </a:xfrm>
          <a:prstGeom prst="roundRect">
            <a:avLst>
              <a:gd name="adj" fmla="val 3379"/>
            </a:avLst>
          </a:prstGeom>
          <a:solidFill>
            <a:schemeClr val="dk2"/>
          </a:solidFill>
          <a:ln>
            <a:noFill/>
          </a:ln>
          <a:effectLst>
            <a:outerShdw blurRad="57150" dist="133350" dir="8220000" algn="bl" rotWithShape="0">
              <a:srgbClr val="515B7A">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23"/>
          <p:cNvSpPr/>
          <p:nvPr/>
        </p:nvSpPr>
        <p:spPr>
          <a:xfrm>
            <a:off x="247800" y="247800"/>
            <a:ext cx="8648400" cy="4647900"/>
          </a:xfrm>
          <a:prstGeom prst="roundRect">
            <a:avLst>
              <a:gd name="adj" fmla="val 3379"/>
            </a:avLst>
          </a:prstGeom>
          <a:solidFill>
            <a:schemeClr val="dk2"/>
          </a:solidFill>
          <a:ln>
            <a:noFill/>
          </a:ln>
          <a:effectLst>
            <a:outerShdw blurRad="57150" dist="133350" dir="8220000" algn="bl" rotWithShape="0">
              <a:srgbClr val="515B7A">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23"/>
          <p:cNvSpPr txBox="1">
            <a:spLocks noGrp="1"/>
          </p:cNvSpPr>
          <p:nvPr>
            <p:ph type="title"/>
          </p:nvPr>
        </p:nvSpPr>
        <p:spPr>
          <a:xfrm>
            <a:off x="1085650" y="1307592"/>
            <a:ext cx="4672500" cy="572700"/>
          </a:xfrm>
          <a:prstGeom prst="rect">
            <a:avLst/>
          </a:prstGeom>
        </p:spPr>
        <p:txBody>
          <a:bodyPr spcFirstLastPara="1" wrap="square" lIns="0" tIns="0" rIns="0" bIns="0" anchor="t" anchorCtr="0">
            <a:noAutofit/>
          </a:bodyPr>
          <a:lstStyle>
            <a:lvl1pPr lvl="0" rtl="0">
              <a:spcBef>
                <a:spcPts val="0"/>
              </a:spcBef>
              <a:spcAft>
                <a:spcPts val="0"/>
              </a:spcAft>
              <a:buSzPts val="2800"/>
              <a:buNone/>
              <a:defRPr sz="3300">
                <a:latin typeface="Poppins ExtraBold"/>
                <a:ea typeface="Poppins ExtraBold"/>
                <a:cs typeface="Poppins ExtraBold"/>
                <a:sym typeface="Poppins Extra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37" name="Google Shape;137;p23"/>
          <p:cNvSpPr txBox="1">
            <a:spLocks noGrp="1"/>
          </p:cNvSpPr>
          <p:nvPr>
            <p:ph type="subTitle" idx="1"/>
          </p:nvPr>
        </p:nvSpPr>
        <p:spPr>
          <a:xfrm>
            <a:off x="1085650" y="2049750"/>
            <a:ext cx="3947700" cy="2113800"/>
          </a:xfrm>
          <a:prstGeom prst="rect">
            <a:avLst/>
          </a:prstGeom>
        </p:spPr>
        <p:txBody>
          <a:bodyPr spcFirstLastPara="1" wrap="square" lIns="0" tIns="0" rIns="0" bIns="0" anchor="t" anchorCtr="0">
            <a:noAutofit/>
          </a:bodyPr>
          <a:lstStyle>
            <a:lvl1pPr lvl="0" rtl="0">
              <a:spcBef>
                <a:spcPts val="0"/>
              </a:spcBef>
              <a:spcAft>
                <a:spcPts val="0"/>
              </a:spcAft>
              <a:buClr>
                <a:schemeClr val="dk1"/>
              </a:buClr>
              <a:buSzPts val="1600"/>
              <a:buChar char="●"/>
              <a:defRPr>
                <a:solidFill>
                  <a:srgbClr val="242424"/>
                </a:solidFill>
              </a:defRPr>
            </a:lvl1pPr>
            <a:lvl2pPr lvl="1" rtl="0">
              <a:lnSpc>
                <a:spcPct val="100000"/>
              </a:lnSpc>
              <a:spcBef>
                <a:spcPts val="0"/>
              </a:spcBef>
              <a:spcAft>
                <a:spcPts val="0"/>
              </a:spcAft>
              <a:buClr>
                <a:schemeClr val="dk1"/>
              </a:buClr>
              <a:buSzPts val="1600"/>
              <a:buChar char="○"/>
              <a:defRPr sz="1600">
                <a:solidFill>
                  <a:schemeClr val="dk1"/>
                </a:solidFill>
              </a:defRPr>
            </a:lvl2pPr>
            <a:lvl3pPr lvl="2" rtl="0">
              <a:lnSpc>
                <a:spcPct val="100000"/>
              </a:lnSpc>
              <a:spcBef>
                <a:spcPts val="0"/>
              </a:spcBef>
              <a:spcAft>
                <a:spcPts val="0"/>
              </a:spcAft>
              <a:buClr>
                <a:schemeClr val="dk1"/>
              </a:buClr>
              <a:buSzPts val="1600"/>
              <a:buChar char="■"/>
              <a:defRPr sz="1600">
                <a:solidFill>
                  <a:schemeClr val="dk1"/>
                </a:solidFill>
              </a:defRPr>
            </a:lvl3pPr>
            <a:lvl4pPr lvl="3" rtl="0">
              <a:lnSpc>
                <a:spcPct val="100000"/>
              </a:lnSpc>
              <a:spcBef>
                <a:spcPts val="0"/>
              </a:spcBef>
              <a:spcAft>
                <a:spcPts val="0"/>
              </a:spcAft>
              <a:buClr>
                <a:schemeClr val="dk1"/>
              </a:buClr>
              <a:buSzPts val="1600"/>
              <a:buChar char="●"/>
              <a:defRPr sz="1600">
                <a:solidFill>
                  <a:schemeClr val="dk1"/>
                </a:solidFill>
              </a:defRPr>
            </a:lvl4pPr>
            <a:lvl5pPr lvl="4" rtl="0">
              <a:lnSpc>
                <a:spcPct val="100000"/>
              </a:lnSpc>
              <a:spcBef>
                <a:spcPts val="0"/>
              </a:spcBef>
              <a:spcAft>
                <a:spcPts val="0"/>
              </a:spcAft>
              <a:buClr>
                <a:schemeClr val="dk1"/>
              </a:buClr>
              <a:buSzPts val="1600"/>
              <a:buChar char="○"/>
              <a:defRPr sz="1600">
                <a:solidFill>
                  <a:schemeClr val="dk1"/>
                </a:solidFill>
              </a:defRPr>
            </a:lvl5pPr>
            <a:lvl6pPr lvl="5" rtl="0">
              <a:lnSpc>
                <a:spcPct val="100000"/>
              </a:lnSpc>
              <a:spcBef>
                <a:spcPts val="0"/>
              </a:spcBef>
              <a:spcAft>
                <a:spcPts val="0"/>
              </a:spcAft>
              <a:buClr>
                <a:schemeClr val="dk1"/>
              </a:buClr>
              <a:buSzPts val="1600"/>
              <a:buChar char="■"/>
              <a:defRPr sz="1600">
                <a:solidFill>
                  <a:schemeClr val="dk1"/>
                </a:solidFill>
              </a:defRPr>
            </a:lvl6pPr>
            <a:lvl7pPr lvl="6" rtl="0">
              <a:lnSpc>
                <a:spcPct val="100000"/>
              </a:lnSpc>
              <a:spcBef>
                <a:spcPts val="0"/>
              </a:spcBef>
              <a:spcAft>
                <a:spcPts val="0"/>
              </a:spcAft>
              <a:buClr>
                <a:schemeClr val="dk1"/>
              </a:buClr>
              <a:buSzPts val="1600"/>
              <a:buChar char="●"/>
              <a:defRPr sz="1600">
                <a:solidFill>
                  <a:schemeClr val="dk1"/>
                </a:solidFill>
              </a:defRPr>
            </a:lvl7pPr>
            <a:lvl8pPr lvl="7" rtl="0">
              <a:lnSpc>
                <a:spcPct val="100000"/>
              </a:lnSpc>
              <a:spcBef>
                <a:spcPts val="0"/>
              </a:spcBef>
              <a:spcAft>
                <a:spcPts val="0"/>
              </a:spcAft>
              <a:buClr>
                <a:schemeClr val="dk1"/>
              </a:buClr>
              <a:buSzPts val="1600"/>
              <a:buChar char="○"/>
              <a:defRPr sz="1600">
                <a:solidFill>
                  <a:schemeClr val="dk1"/>
                </a:solidFill>
              </a:defRPr>
            </a:lvl8pPr>
            <a:lvl9pPr lvl="8" rtl="0">
              <a:lnSpc>
                <a:spcPct val="100000"/>
              </a:lnSpc>
              <a:spcBef>
                <a:spcPts val="0"/>
              </a:spcBef>
              <a:spcAft>
                <a:spcPts val="0"/>
              </a:spcAft>
              <a:buClr>
                <a:schemeClr val="dk1"/>
              </a:buClr>
              <a:buSzPts val="1600"/>
              <a:buChar char="■"/>
              <a:defRPr sz="1600">
                <a:solidFill>
                  <a:schemeClr val="dk1"/>
                </a:solidFill>
              </a:defRPr>
            </a:lvl9pPr>
          </a:lstStyle>
          <a:p>
            <a:endParaRPr/>
          </a:p>
        </p:txBody>
      </p:sp>
      <p:pic>
        <p:nvPicPr>
          <p:cNvPr id="6" name="Picture 2" descr="המכון הישראלי לדמוקרטיה – ויקיפדיה">
            <a:extLst>
              <a:ext uri="{FF2B5EF4-FFF2-40B4-BE49-F238E27FC236}">
                <a16:creationId xmlns:a16="http://schemas.microsoft.com/office/drawing/2014/main" id="{5E37A1E3-4FC7-4EEE-898E-E73FB607D55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73648" y="317178"/>
            <a:ext cx="419440" cy="41419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Graphical user interface, text&#10;&#10;Description automatically generated with medium confidence">
            <a:extLst>
              <a:ext uri="{FF2B5EF4-FFF2-40B4-BE49-F238E27FC236}">
                <a16:creationId xmlns:a16="http://schemas.microsoft.com/office/drawing/2014/main" id="{5E6B4BC4-0633-4546-ADDE-5D0B327F3E18}"/>
              </a:ext>
            </a:extLst>
          </p:cNvPr>
          <p:cNvPicPr>
            <a:picLocks noChangeAspect="1"/>
          </p:cNvPicPr>
          <p:nvPr userDrawn="1"/>
        </p:nvPicPr>
        <p:blipFill>
          <a:blip r:embed="rId3"/>
          <a:stretch>
            <a:fillRect/>
          </a:stretch>
        </p:blipFill>
        <p:spPr>
          <a:xfrm>
            <a:off x="7433239" y="247800"/>
            <a:ext cx="1462961" cy="453752"/>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hree columns 1">
  <p:cSld name="CUSTOM_11">
    <p:spTree>
      <p:nvGrpSpPr>
        <p:cNvPr id="1" name="Shape 146"/>
        <p:cNvGrpSpPr/>
        <p:nvPr/>
      </p:nvGrpSpPr>
      <p:grpSpPr>
        <a:xfrm>
          <a:off x="0" y="0"/>
          <a:ext cx="0" cy="0"/>
          <a:chOff x="0" y="0"/>
          <a:chExt cx="0" cy="0"/>
        </a:xfrm>
      </p:grpSpPr>
      <p:sp>
        <p:nvSpPr>
          <p:cNvPr id="147" name="Google Shape;147;p25"/>
          <p:cNvSpPr/>
          <p:nvPr/>
        </p:nvSpPr>
        <p:spPr>
          <a:xfrm>
            <a:off x="247800" y="247800"/>
            <a:ext cx="8648400" cy="4647900"/>
          </a:xfrm>
          <a:prstGeom prst="roundRect">
            <a:avLst>
              <a:gd name="adj" fmla="val 3379"/>
            </a:avLst>
          </a:prstGeom>
          <a:solidFill>
            <a:schemeClr val="dk2"/>
          </a:solidFill>
          <a:ln>
            <a:noFill/>
          </a:ln>
          <a:effectLst>
            <a:outerShdw blurRad="57150" dist="133350" dir="8220000" algn="bl" rotWithShape="0">
              <a:srgbClr val="515B7A">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25"/>
          <p:cNvSpPr/>
          <p:nvPr/>
        </p:nvSpPr>
        <p:spPr>
          <a:xfrm>
            <a:off x="247800" y="247800"/>
            <a:ext cx="8648400" cy="4647900"/>
          </a:xfrm>
          <a:prstGeom prst="roundRect">
            <a:avLst>
              <a:gd name="adj" fmla="val 3379"/>
            </a:avLst>
          </a:prstGeom>
          <a:solidFill>
            <a:schemeClr val="dk2"/>
          </a:solidFill>
          <a:ln>
            <a:noFill/>
          </a:ln>
          <a:effectLst>
            <a:outerShdw blurRad="57150" dist="133350" dir="8220000" algn="bl" rotWithShape="0">
              <a:srgbClr val="515B7A">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25"/>
          <p:cNvSpPr txBox="1">
            <a:spLocks noGrp="1"/>
          </p:cNvSpPr>
          <p:nvPr>
            <p:ph type="title"/>
          </p:nvPr>
        </p:nvSpPr>
        <p:spPr>
          <a:xfrm>
            <a:off x="713225" y="445025"/>
            <a:ext cx="7717500" cy="572700"/>
          </a:xfrm>
          <a:prstGeom prst="rect">
            <a:avLst/>
          </a:prstGeom>
        </p:spPr>
        <p:txBody>
          <a:bodyPr spcFirstLastPara="1" wrap="square" lIns="0" tIns="0" rIns="0" bIns="0" anchor="b" anchorCtr="0">
            <a:noAutofit/>
          </a:bodyPr>
          <a:lstStyle>
            <a:lvl1pPr lvl="0" algn="ctr" rtl="0">
              <a:spcBef>
                <a:spcPts val="0"/>
              </a:spcBef>
              <a:spcAft>
                <a:spcPts val="0"/>
              </a:spcAft>
              <a:buSzPts val="2800"/>
              <a:buNone/>
              <a:defRPr sz="3300">
                <a:latin typeface="Poppins ExtraBold"/>
                <a:ea typeface="Poppins ExtraBold"/>
                <a:cs typeface="Poppins ExtraBold"/>
                <a:sym typeface="Poppins Extra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50" name="Google Shape;150;p25"/>
          <p:cNvSpPr txBox="1">
            <a:spLocks noGrp="1"/>
          </p:cNvSpPr>
          <p:nvPr>
            <p:ph type="subTitle" idx="1"/>
          </p:nvPr>
        </p:nvSpPr>
        <p:spPr>
          <a:xfrm>
            <a:off x="1541475" y="1490399"/>
            <a:ext cx="6056700" cy="1131300"/>
          </a:xfrm>
          <a:prstGeom prst="rect">
            <a:avLst/>
          </a:prstGeom>
        </p:spPr>
        <p:txBody>
          <a:bodyPr spcFirstLastPara="1" wrap="square" lIns="0" tIns="0" rIns="0" bIns="0" anchor="t" anchorCtr="0">
            <a:noAutofit/>
          </a:bodyPr>
          <a:lstStyle>
            <a:lvl1pPr lvl="0" rtl="0">
              <a:spcBef>
                <a:spcPts val="0"/>
              </a:spcBef>
              <a:spcAft>
                <a:spcPts val="0"/>
              </a:spcAft>
              <a:buClr>
                <a:schemeClr val="dk1"/>
              </a:buClr>
              <a:buSzPts val="1400"/>
              <a:buChar char="●"/>
              <a:defRPr sz="1400">
                <a:solidFill>
                  <a:srgbClr val="242424"/>
                </a:solidFill>
              </a:defRPr>
            </a:lvl1pPr>
            <a:lvl2pPr lvl="1" rtl="0">
              <a:lnSpc>
                <a:spcPct val="100000"/>
              </a:lnSpc>
              <a:spcBef>
                <a:spcPts val="0"/>
              </a:spcBef>
              <a:spcAft>
                <a:spcPts val="0"/>
              </a:spcAft>
              <a:buClr>
                <a:schemeClr val="dk1"/>
              </a:buClr>
              <a:buSzPts val="1400"/>
              <a:buChar char="○"/>
              <a:defRPr sz="1400">
                <a:solidFill>
                  <a:schemeClr val="dk1"/>
                </a:solidFill>
              </a:defRPr>
            </a:lvl2pPr>
            <a:lvl3pPr lvl="2" rtl="0">
              <a:lnSpc>
                <a:spcPct val="100000"/>
              </a:lnSpc>
              <a:spcBef>
                <a:spcPts val="0"/>
              </a:spcBef>
              <a:spcAft>
                <a:spcPts val="0"/>
              </a:spcAft>
              <a:buClr>
                <a:schemeClr val="dk1"/>
              </a:buClr>
              <a:buSzPts val="1400"/>
              <a:buChar char="■"/>
              <a:defRPr sz="1400">
                <a:solidFill>
                  <a:schemeClr val="dk1"/>
                </a:solidFill>
              </a:defRPr>
            </a:lvl3pPr>
            <a:lvl4pPr lvl="3" rtl="0">
              <a:lnSpc>
                <a:spcPct val="100000"/>
              </a:lnSpc>
              <a:spcBef>
                <a:spcPts val="0"/>
              </a:spcBef>
              <a:spcAft>
                <a:spcPts val="0"/>
              </a:spcAft>
              <a:buClr>
                <a:schemeClr val="dk1"/>
              </a:buClr>
              <a:buSzPts val="1400"/>
              <a:buChar char="●"/>
              <a:defRPr sz="1400">
                <a:solidFill>
                  <a:schemeClr val="dk1"/>
                </a:solidFill>
              </a:defRPr>
            </a:lvl4pPr>
            <a:lvl5pPr lvl="4" rtl="0">
              <a:lnSpc>
                <a:spcPct val="100000"/>
              </a:lnSpc>
              <a:spcBef>
                <a:spcPts val="0"/>
              </a:spcBef>
              <a:spcAft>
                <a:spcPts val="0"/>
              </a:spcAft>
              <a:buClr>
                <a:schemeClr val="dk1"/>
              </a:buClr>
              <a:buSzPts val="1400"/>
              <a:buChar char="○"/>
              <a:defRPr sz="1400">
                <a:solidFill>
                  <a:schemeClr val="dk1"/>
                </a:solidFill>
              </a:defRPr>
            </a:lvl5pPr>
            <a:lvl6pPr lvl="5" rtl="0">
              <a:lnSpc>
                <a:spcPct val="100000"/>
              </a:lnSpc>
              <a:spcBef>
                <a:spcPts val="0"/>
              </a:spcBef>
              <a:spcAft>
                <a:spcPts val="0"/>
              </a:spcAft>
              <a:buClr>
                <a:schemeClr val="dk1"/>
              </a:buClr>
              <a:buSzPts val="1400"/>
              <a:buChar char="■"/>
              <a:defRPr sz="1400">
                <a:solidFill>
                  <a:schemeClr val="dk1"/>
                </a:solidFill>
              </a:defRPr>
            </a:lvl6pPr>
            <a:lvl7pPr lvl="6" rtl="0">
              <a:lnSpc>
                <a:spcPct val="100000"/>
              </a:lnSpc>
              <a:spcBef>
                <a:spcPts val="0"/>
              </a:spcBef>
              <a:spcAft>
                <a:spcPts val="0"/>
              </a:spcAft>
              <a:buClr>
                <a:schemeClr val="dk1"/>
              </a:buClr>
              <a:buSzPts val="1400"/>
              <a:buChar char="●"/>
              <a:defRPr sz="1400">
                <a:solidFill>
                  <a:schemeClr val="dk1"/>
                </a:solidFill>
              </a:defRPr>
            </a:lvl7pPr>
            <a:lvl8pPr lvl="7" rtl="0">
              <a:lnSpc>
                <a:spcPct val="100000"/>
              </a:lnSpc>
              <a:spcBef>
                <a:spcPts val="0"/>
              </a:spcBef>
              <a:spcAft>
                <a:spcPts val="0"/>
              </a:spcAft>
              <a:buClr>
                <a:schemeClr val="dk1"/>
              </a:buClr>
              <a:buSzPts val="1400"/>
              <a:buChar char="○"/>
              <a:defRPr sz="1400">
                <a:solidFill>
                  <a:schemeClr val="dk1"/>
                </a:solidFill>
              </a:defRPr>
            </a:lvl8pPr>
            <a:lvl9pPr lvl="8" rtl="0">
              <a:lnSpc>
                <a:spcPct val="100000"/>
              </a:lnSpc>
              <a:spcBef>
                <a:spcPts val="0"/>
              </a:spcBef>
              <a:spcAft>
                <a:spcPts val="0"/>
              </a:spcAft>
              <a:buClr>
                <a:schemeClr val="dk1"/>
              </a:buClr>
              <a:buSzPts val="1400"/>
              <a:buChar char="■"/>
              <a:defRPr sz="1400">
                <a:solidFill>
                  <a:schemeClr val="dk1"/>
                </a:solidFill>
              </a:defRPr>
            </a:lvl9pPr>
          </a:lstStyle>
          <a:p>
            <a:endParaRPr/>
          </a:p>
        </p:txBody>
      </p:sp>
      <p:sp>
        <p:nvSpPr>
          <p:cNvPr id="151" name="Google Shape;151;p25"/>
          <p:cNvSpPr txBox="1">
            <a:spLocks noGrp="1"/>
          </p:cNvSpPr>
          <p:nvPr>
            <p:ph type="subTitle" idx="2"/>
          </p:nvPr>
        </p:nvSpPr>
        <p:spPr>
          <a:xfrm>
            <a:off x="1540117" y="1059313"/>
            <a:ext cx="6053400" cy="340800"/>
          </a:xfrm>
          <a:prstGeom prst="rect">
            <a:avLst/>
          </a:prstGeom>
        </p:spPr>
        <p:txBody>
          <a:bodyPr spcFirstLastPara="1" wrap="square" lIns="0" tIns="0" rIns="0" bIns="0" anchor="t" anchorCtr="0">
            <a:noAutofit/>
          </a:bodyPr>
          <a:lstStyle>
            <a:lvl1pPr lvl="0" rtl="0">
              <a:spcBef>
                <a:spcPts val="0"/>
              </a:spcBef>
              <a:spcAft>
                <a:spcPts val="0"/>
              </a:spcAft>
              <a:buClr>
                <a:schemeClr val="accent6"/>
              </a:buClr>
              <a:buSzPts val="2100"/>
              <a:buFont typeface="Barlow"/>
              <a:buNone/>
              <a:defRPr sz="2100" b="1">
                <a:solidFill>
                  <a:schemeClr val="accent6"/>
                </a:solidFill>
                <a:latin typeface="Poppins"/>
                <a:ea typeface="Poppins"/>
                <a:cs typeface="Poppins"/>
                <a:sym typeface="Poppins"/>
              </a:defRPr>
            </a:lvl1pPr>
            <a:lvl2pPr lvl="1"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2pPr>
            <a:lvl3pPr lvl="2"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3pPr>
            <a:lvl4pPr lvl="3"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4pPr>
            <a:lvl5pPr lvl="4"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5pPr>
            <a:lvl6pPr lvl="5"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6pPr>
            <a:lvl7pPr lvl="6"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7pPr>
            <a:lvl8pPr lvl="7"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8pPr>
            <a:lvl9pPr lvl="8"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9pPr>
          </a:lstStyle>
          <a:p>
            <a:endParaRPr/>
          </a:p>
        </p:txBody>
      </p:sp>
      <p:sp>
        <p:nvSpPr>
          <p:cNvPr id="152" name="Google Shape;152;p25"/>
          <p:cNvSpPr txBox="1">
            <a:spLocks noGrp="1"/>
          </p:cNvSpPr>
          <p:nvPr>
            <p:ph type="subTitle" idx="3"/>
          </p:nvPr>
        </p:nvSpPr>
        <p:spPr>
          <a:xfrm>
            <a:off x="1541475" y="3089224"/>
            <a:ext cx="6062400" cy="916800"/>
          </a:xfrm>
          <a:prstGeom prst="rect">
            <a:avLst/>
          </a:prstGeom>
        </p:spPr>
        <p:txBody>
          <a:bodyPr spcFirstLastPara="1" wrap="square" lIns="0" tIns="0" rIns="0" bIns="0" anchor="t" anchorCtr="0">
            <a:noAutofit/>
          </a:bodyPr>
          <a:lstStyle>
            <a:lvl1pPr lvl="0" rtl="0">
              <a:spcBef>
                <a:spcPts val="0"/>
              </a:spcBef>
              <a:spcAft>
                <a:spcPts val="0"/>
              </a:spcAft>
              <a:buClr>
                <a:schemeClr val="dk1"/>
              </a:buClr>
              <a:buSzPts val="1400"/>
              <a:buChar char="●"/>
              <a:defRPr sz="1400">
                <a:solidFill>
                  <a:srgbClr val="242424"/>
                </a:solidFill>
              </a:defRPr>
            </a:lvl1pPr>
            <a:lvl2pPr lvl="1" rtl="0">
              <a:lnSpc>
                <a:spcPct val="100000"/>
              </a:lnSpc>
              <a:spcBef>
                <a:spcPts val="0"/>
              </a:spcBef>
              <a:spcAft>
                <a:spcPts val="0"/>
              </a:spcAft>
              <a:buClr>
                <a:schemeClr val="dk1"/>
              </a:buClr>
              <a:buSzPts val="1400"/>
              <a:buChar char="○"/>
              <a:defRPr sz="1400">
                <a:solidFill>
                  <a:schemeClr val="dk1"/>
                </a:solidFill>
              </a:defRPr>
            </a:lvl2pPr>
            <a:lvl3pPr lvl="2" rtl="0">
              <a:lnSpc>
                <a:spcPct val="100000"/>
              </a:lnSpc>
              <a:spcBef>
                <a:spcPts val="0"/>
              </a:spcBef>
              <a:spcAft>
                <a:spcPts val="0"/>
              </a:spcAft>
              <a:buClr>
                <a:schemeClr val="dk1"/>
              </a:buClr>
              <a:buSzPts val="1400"/>
              <a:buChar char="■"/>
              <a:defRPr sz="1400">
                <a:solidFill>
                  <a:schemeClr val="dk1"/>
                </a:solidFill>
              </a:defRPr>
            </a:lvl3pPr>
            <a:lvl4pPr lvl="3" rtl="0">
              <a:lnSpc>
                <a:spcPct val="100000"/>
              </a:lnSpc>
              <a:spcBef>
                <a:spcPts val="0"/>
              </a:spcBef>
              <a:spcAft>
                <a:spcPts val="0"/>
              </a:spcAft>
              <a:buClr>
                <a:schemeClr val="dk1"/>
              </a:buClr>
              <a:buSzPts val="1400"/>
              <a:buChar char="●"/>
              <a:defRPr sz="1400">
                <a:solidFill>
                  <a:schemeClr val="dk1"/>
                </a:solidFill>
              </a:defRPr>
            </a:lvl4pPr>
            <a:lvl5pPr lvl="4" rtl="0">
              <a:lnSpc>
                <a:spcPct val="100000"/>
              </a:lnSpc>
              <a:spcBef>
                <a:spcPts val="0"/>
              </a:spcBef>
              <a:spcAft>
                <a:spcPts val="0"/>
              </a:spcAft>
              <a:buClr>
                <a:schemeClr val="dk1"/>
              </a:buClr>
              <a:buSzPts val="1400"/>
              <a:buChar char="○"/>
              <a:defRPr sz="1400">
                <a:solidFill>
                  <a:schemeClr val="dk1"/>
                </a:solidFill>
              </a:defRPr>
            </a:lvl5pPr>
            <a:lvl6pPr lvl="5" rtl="0">
              <a:lnSpc>
                <a:spcPct val="100000"/>
              </a:lnSpc>
              <a:spcBef>
                <a:spcPts val="0"/>
              </a:spcBef>
              <a:spcAft>
                <a:spcPts val="0"/>
              </a:spcAft>
              <a:buClr>
                <a:schemeClr val="dk1"/>
              </a:buClr>
              <a:buSzPts val="1400"/>
              <a:buChar char="■"/>
              <a:defRPr sz="1400">
                <a:solidFill>
                  <a:schemeClr val="dk1"/>
                </a:solidFill>
              </a:defRPr>
            </a:lvl6pPr>
            <a:lvl7pPr lvl="6" rtl="0">
              <a:lnSpc>
                <a:spcPct val="100000"/>
              </a:lnSpc>
              <a:spcBef>
                <a:spcPts val="0"/>
              </a:spcBef>
              <a:spcAft>
                <a:spcPts val="0"/>
              </a:spcAft>
              <a:buClr>
                <a:schemeClr val="dk1"/>
              </a:buClr>
              <a:buSzPts val="1400"/>
              <a:buChar char="●"/>
              <a:defRPr sz="1400">
                <a:solidFill>
                  <a:schemeClr val="dk1"/>
                </a:solidFill>
              </a:defRPr>
            </a:lvl7pPr>
            <a:lvl8pPr lvl="7" rtl="0">
              <a:lnSpc>
                <a:spcPct val="100000"/>
              </a:lnSpc>
              <a:spcBef>
                <a:spcPts val="0"/>
              </a:spcBef>
              <a:spcAft>
                <a:spcPts val="0"/>
              </a:spcAft>
              <a:buClr>
                <a:schemeClr val="dk1"/>
              </a:buClr>
              <a:buSzPts val="1400"/>
              <a:buChar char="○"/>
              <a:defRPr sz="1400">
                <a:solidFill>
                  <a:schemeClr val="dk1"/>
                </a:solidFill>
              </a:defRPr>
            </a:lvl8pPr>
            <a:lvl9pPr lvl="8" rtl="0">
              <a:lnSpc>
                <a:spcPct val="100000"/>
              </a:lnSpc>
              <a:spcBef>
                <a:spcPts val="0"/>
              </a:spcBef>
              <a:spcAft>
                <a:spcPts val="0"/>
              </a:spcAft>
              <a:buClr>
                <a:schemeClr val="dk1"/>
              </a:buClr>
              <a:buSzPts val="1400"/>
              <a:buChar char="■"/>
              <a:defRPr sz="1400">
                <a:solidFill>
                  <a:schemeClr val="dk1"/>
                </a:solidFill>
              </a:defRPr>
            </a:lvl9pPr>
          </a:lstStyle>
          <a:p>
            <a:endParaRPr/>
          </a:p>
        </p:txBody>
      </p:sp>
      <p:sp>
        <p:nvSpPr>
          <p:cNvPr id="153" name="Google Shape;153;p25"/>
          <p:cNvSpPr txBox="1">
            <a:spLocks noGrp="1"/>
          </p:cNvSpPr>
          <p:nvPr>
            <p:ph type="subTitle" idx="4"/>
          </p:nvPr>
        </p:nvSpPr>
        <p:spPr>
          <a:xfrm>
            <a:off x="1540117" y="2664957"/>
            <a:ext cx="6053400" cy="340800"/>
          </a:xfrm>
          <a:prstGeom prst="rect">
            <a:avLst/>
          </a:prstGeom>
        </p:spPr>
        <p:txBody>
          <a:bodyPr spcFirstLastPara="1" wrap="square" lIns="0" tIns="0" rIns="0" bIns="0" anchor="t" anchorCtr="0">
            <a:noAutofit/>
          </a:bodyPr>
          <a:lstStyle>
            <a:lvl1pPr lvl="0" rtl="0">
              <a:spcBef>
                <a:spcPts val="0"/>
              </a:spcBef>
              <a:spcAft>
                <a:spcPts val="0"/>
              </a:spcAft>
              <a:buClr>
                <a:schemeClr val="accent6"/>
              </a:buClr>
              <a:buSzPts val="2100"/>
              <a:buFont typeface="Barlow"/>
              <a:buNone/>
              <a:defRPr sz="2100" b="1">
                <a:solidFill>
                  <a:schemeClr val="accent6"/>
                </a:solidFill>
                <a:latin typeface="Poppins"/>
                <a:ea typeface="Poppins"/>
                <a:cs typeface="Poppins"/>
                <a:sym typeface="Poppins"/>
              </a:defRPr>
            </a:lvl1pPr>
            <a:lvl2pPr lvl="1"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2pPr>
            <a:lvl3pPr lvl="2"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3pPr>
            <a:lvl4pPr lvl="3"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4pPr>
            <a:lvl5pPr lvl="4"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5pPr>
            <a:lvl6pPr lvl="5"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6pPr>
            <a:lvl7pPr lvl="6"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7pPr>
            <a:lvl8pPr lvl="7"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8pPr>
            <a:lvl9pPr lvl="8"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9pPr>
          </a:lstStyle>
          <a:p>
            <a:endParaRPr/>
          </a:p>
        </p:txBody>
      </p:sp>
      <p:sp>
        <p:nvSpPr>
          <p:cNvPr id="154" name="Google Shape;154;p25"/>
          <p:cNvSpPr txBox="1">
            <a:spLocks noGrp="1"/>
          </p:cNvSpPr>
          <p:nvPr>
            <p:ph type="subTitle" idx="5"/>
          </p:nvPr>
        </p:nvSpPr>
        <p:spPr>
          <a:xfrm>
            <a:off x="1541483" y="4478582"/>
            <a:ext cx="6053400" cy="309000"/>
          </a:xfrm>
          <a:prstGeom prst="rect">
            <a:avLst/>
          </a:prstGeom>
        </p:spPr>
        <p:txBody>
          <a:bodyPr spcFirstLastPara="1" wrap="square" lIns="0" tIns="0" rIns="0" bIns="0" anchor="t" anchorCtr="0">
            <a:noAutofit/>
          </a:bodyPr>
          <a:lstStyle>
            <a:lvl1pPr lvl="0" rtl="0">
              <a:spcBef>
                <a:spcPts val="0"/>
              </a:spcBef>
              <a:spcAft>
                <a:spcPts val="0"/>
              </a:spcAft>
              <a:buClr>
                <a:schemeClr val="dk1"/>
              </a:buClr>
              <a:buSzPts val="1400"/>
              <a:buChar char="●"/>
              <a:defRPr sz="1400">
                <a:solidFill>
                  <a:schemeClr val="hlink"/>
                </a:solidFill>
              </a:defRPr>
            </a:lvl1pPr>
            <a:lvl2pPr lvl="1" rtl="0">
              <a:lnSpc>
                <a:spcPct val="100000"/>
              </a:lnSpc>
              <a:spcBef>
                <a:spcPts val="0"/>
              </a:spcBef>
              <a:spcAft>
                <a:spcPts val="0"/>
              </a:spcAft>
              <a:buClr>
                <a:schemeClr val="dk1"/>
              </a:buClr>
              <a:buSzPts val="1400"/>
              <a:buChar char="○"/>
              <a:defRPr sz="1400">
                <a:solidFill>
                  <a:schemeClr val="dk1"/>
                </a:solidFill>
              </a:defRPr>
            </a:lvl2pPr>
            <a:lvl3pPr lvl="2" rtl="0">
              <a:lnSpc>
                <a:spcPct val="100000"/>
              </a:lnSpc>
              <a:spcBef>
                <a:spcPts val="0"/>
              </a:spcBef>
              <a:spcAft>
                <a:spcPts val="0"/>
              </a:spcAft>
              <a:buClr>
                <a:schemeClr val="dk1"/>
              </a:buClr>
              <a:buSzPts val="1400"/>
              <a:buChar char="■"/>
              <a:defRPr sz="1400">
                <a:solidFill>
                  <a:schemeClr val="dk1"/>
                </a:solidFill>
              </a:defRPr>
            </a:lvl3pPr>
            <a:lvl4pPr lvl="3" rtl="0">
              <a:lnSpc>
                <a:spcPct val="100000"/>
              </a:lnSpc>
              <a:spcBef>
                <a:spcPts val="0"/>
              </a:spcBef>
              <a:spcAft>
                <a:spcPts val="0"/>
              </a:spcAft>
              <a:buClr>
                <a:schemeClr val="dk1"/>
              </a:buClr>
              <a:buSzPts val="1400"/>
              <a:buChar char="●"/>
              <a:defRPr sz="1400">
                <a:solidFill>
                  <a:schemeClr val="dk1"/>
                </a:solidFill>
              </a:defRPr>
            </a:lvl4pPr>
            <a:lvl5pPr lvl="4" rtl="0">
              <a:lnSpc>
                <a:spcPct val="100000"/>
              </a:lnSpc>
              <a:spcBef>
                <a:spcPts val="0"/>
              </a:spcBef>
              <a:spcAft>
                <a:spcPts val="0"/>
              </a:spcAft>
              <a:buClr>
                <a:schemeClr val="dk1"/>
              </a:buClr>
              <a:buSzPts val="1400"/>
              <a:buChar char="○"/>
              <a:defRPr sz="1400">
                <a:solidFill>
                  <a:schemeClr val="dk1"/>
                </a:solidFill>
              </a:defRPr>
            </a:lvl5pPr>
            <a:lvl6pPr lvl="5" rtl="0">
              <a:lnSpc>
                <a:spcPct val="100000"/>
              </a:lnSpc>
              <a:spcBef>
                <a:spcPts val="0"/>
              </a:spcBef>
              <a:spcAft>
                <a:spcPts val="0"/>
              </a:spcAft>
              <a:buClr>
                <a:schemeClr val="dk1"/>
              </a:buClr>
              <a:buSzPts val="1400"/>
              <a:buChar char="■"/>
              <a:defRPr sz="1400">
                <a:solidFill>
                  <a:schemeClr val="dk1"/>
                </a:solidFill>
              </a:defRPr>
            </a:lvl6pPr>
            <a:lvl7pPr lvl="6" rtl="0">
              <a:lnSpc>
                <a:spcPct val="100000"/>
              </a:lnSpc>
              <a:spcBef>
                <a:spcPts val="0"/>
              </a:spcBef>
              <a:spcAft>
                <a:spcPts val="0"/>
              </a:spcAft>
              <a:buClr>
                <a:schemeClr val="dk1"/>
              </a:buClr>
              <a:buSzPts val="1400"/>
              <a:buChar char="●"/>
              <a:defRPr sz="1400">
                <a:solidFill>
                  <a:schemeClr val="dk1"/>
                </a:solidFill>
              </a:defRPr>
            </a:lvl7pPr>
            <a:lvl8pPr lvl="7" rtl="0">
              <a:lnSpc>
                <a:spcPct val="100000"/>
              </a:lnSpc>
              <a:spcBef>
                <a:spcPts val="0"/>
              </a:spcBef>
              <a:spcAft>
                <a:spcPts val="0"/>
              </a:spcAft>
              <a:buClr>
                <a:schemeClr val="dk1"/>
              </a:buClr>
              <a:buSzPts val="1400"/>
              <a:buChar char="○"/>
              <a:defRPr sz="1400">
                <a:solidFill>
                  <a:schemeClr val="dk1"/>
                </a:solidFill>
              </a:defRPr>
            </a:lvl8pPr>
            <a:lvl9pPr lvl="8" rtl="0">
              <a:lnSpc>
                <a:spcPct val="100000"/>
              </a:lnSpc>
              <a:spcBef>
                <a:spcPts val="0"/>
              </a:spcBef>
              <a:spcAft>
                <a:spcPts val="0"/>
              </a:spcAft>
              <a:buClr>
                <a:schemeClr val="dk1"/>
              </a:buClr>
              <a:buSzPts val="1400"/>
              <a:buChar char="■"/>
              <a:defRPr sz="1400">
                <a:solidFill>
                  <a:schemeClr val="dk1"/>
                </a:solidFill>
              </a:defRPr>
            </a:lvl9pPr>
          </a:lstStyle>
          <a:p>
            <a:endParaRPr/>
          </a:p>
        </p:txBody>
      </p:sp>
      <p:sp>
        <p:nvSpPr>
          <p:cNvPr id="155" name="Google Shape;155;p25"/>
          <p:cNvSpPr txBox="1">
            <a:spLocks noGrp="1"/>
          </p:cNvSpPr>
          <p:nvPr>
            <p:ph type="subTitle" idx="6"/>
          </p:nvPr>
        </p:nvSpPr>
        <p:spPr>
          <a:xfrm>
            <a:off x="1540117" y="4048814"/>
            <a:ext cx="6053400" cy="340800"/>
          </a:xfrm>
          <a:prstGeom prst="rect">
            <a:avLst/>
          </a:prstGeom>
        </p:spPr>
        <p:txBody>
          <a:bodyPr spcFirstLastPara="1" wrap="square" lIns="0" tIns="0" rIns="0" bIns="0" anchor="t" anchorCtr="0">
            <a:noAutofit/>
          </a:bodyPr>
          <a:lstStyle>
            <a:lvl1pPr lvl="0" rtl="0">
              <a:spcBef>
                <a:spcPts val="0"/>
              </a:spcBef>
              <a:spcAft>
                <a:spcPts val="0"/>
              </a:spcAft>
              <a:buClr>
                <a:schemeClr val="accent6"/>
              </a:buClr>
              <a:buSzPts val="2100"/>
              <a:buFont typeface="Barlow"/>
              <a:buNone/>
              <a:defRPr sz="2100" b="1">
                <a:solidFill>
                  <a:schemeClr val="accent6"/>
                </a:solidFill>
                <a:latin typeface="Poppins"/>
                <a:ea typeface="Poppins"/>
                <a:cs typeface="Poppins"/>
                <a:sym typeface="Poppins"/>
              </a:defRPr>
            </a:lvl1pPr>
            <a:lvl2pPr lvl="1"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2pPr>
            <a:lvl3pPr lvl="2"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3pPr>
            <a:lvl4pPr lvl="3"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4pPr>
            <a:lvl5pPr lvl="4"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5pPr>
            <a:lvl6pPr lvl="5"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6pPr>
            <a:lvl7pPr lvl="6"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7pPr>
            <a:lvl8pPr lvl="7"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8pPr>
            <a:lvl9pPr lvl="8"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9pPr>
          </a:lstStyle>
          <a:p>
            <a:endParaRPr/>
          </a:p>
        </p:txBody>
      </p:sp>
      <p:pic>
        <p:nvPicPr>
          <p:cNvPr id="13" name="Picture 2" descr="המכון הישראלי לדמוקרטיה – ויקיפדיה">
            <a:extLst>
              <a:ext uri="{FF2B5EF4-FFF2-40B4-BE49-F238E27FC236}">
                <a16:creationId xmlns:a16="http://schemas.microsoft.com/office/drawing/2014/main" id="{FC49E699-400E-4589-9BFB-E4C4445CB48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73648" y="317178"/>
            <a:ext cx="419440" cy="41419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Graphical user interface, text&#10;&#10;Description automatically generated with medium confidence">
            <a:extLst>
              <a:ext uri="{FF2B5EF4-FFF2-40B4-BE49-F238E27FC236}">
                <a16:creationId xmlns:a16="http://schemas.microsoft.com/office/drawing/2014/main" id="{B4AD74C8-ABFA-4FB7-9102-CB70507CB714}"/>
              </a:ext>
            </a:extLst>
          </p:cNvPr>
          <p:cNvPicPr>
            <a:picLocks noChangeAspect="1"/>
          </p:cNvPicPr>
          <p:nvPr userDrawn="1"/>
        </p:nvPicPr>
        <p:blipFill>
          <a:blip r:embed="rId3"/>
          <a:stretch>
            <a:fillRect/>
          </a:stretch>
        </p:blipFill>
        <p:spPr>
          <a:xfrm>
            <a:off x="7433239" y="247800"/>
            <a:ext cx="1462961" cy="453752"/>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4"/>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0" tIns="0" rIns="0" bIns="0" anchor="b" anchorCtr="0">
            <a:noAutofit/>
          </a:bodyPr>
          <a:lstStyle>
            <a:lvl1pPr lvl="0">
              <a:spcBef>
                <a:spcPts val="0"/>
              </a:spcBef>
              <a:spcAft>
                <a:spcPts val="0"/>
              </a:spcAft>
              <a:buClr>
                <a:schemeClr val="accent2"/>
              </a:buClr>
              <a:buSzPts val="2800"/>
              <a:buFont typeface="Vazirmatn Black"/>
              <a:buNone/>
              <a:defRPr sz="2800">
                <a:solidFill>
                  <a:schemeClr val="accent2"/>
                </a:solidFill>
                <a:latin typeface="Vazirmatn Black"/>
                <a:ea typeface="Vazirmatn Black"/>
                <a:cs typeface="Vazirmatn Black"/>
                <a:sym typeface="Vazirmatn Black"/>
              </a:defRPr>
            </a:lvl1pPr>
            <a:lvl2pPr lvl="1">
              <a:spcBef>
                <a:spcPts val="0"/>
              </a:spcBef>
              <a:spcAft>
                <a:spcPts val="0"/>
              </a:spcAft>
              <a:buClr>
                <a:schemeClr val="dk1"/>
              </a:buClr>
              <a:buSzPts val="2800"/>
              <a:buFont typeface="Passion One"/>
              <a:buNone/>
              <a:defRPr sz="2800" b="1">
                <a:solidFill>
                  <a:schemeClr val="dk1"/>
                </a:solidFill>
                <a:latin typeface="Passion One"/>
                <a:ea typeface="Passion One"/>
                <a:cs typeface="Passion One"/>
                <a:sym typeface="Passion One"/>
              </a:defRPr>
            </a:lvl2pPr>
            <a:lvl3pPr lvl="2">
              <a:spcBef>
                <a:spcPts val="0"/>
              </a:spcBef>
              <a:spcAft>
                <a:spcPts val="0"/>
              </a:spcAft>
              <a:buClr>
                <a:schemeClr val="dk1"/>
              </a:buClr>
              <a:buSzPts val="2800"/>
              <a:buFont typeface="Passion One"/>
              <a:buNone/>
              <a:defRPr sz="2800" b="1">
                <a:solidFill>
                  <a:schemeClr val="dk1"/>
                </a:solidFill>
                <a:latin typeface="Passion One"/>
                <a:ea typeface="Passion One"/>
                <a:cs typeface="Passion One"/>
                <a:sym typeface="Passion One"/>
              </a:defRPr>
            </a:lvl3pPr>
            <a:lvl4pPr lvl="3">
              <a:spcBef>
                <a:spcPts val="0"/>
              </a:spcBef>
              <a:spcAft>
                <a:spcPts val="0"/>
              </a:spcAft>
              <a:buClr>
                <a:schemeClr val="dk1"/>
              </a:buClr>
              <a:buSzPts val="2800"/>
              <a:buFont typeface="Passion One"/>
              <a:buNone/>
              <a:defRPr sz="2800" b="1">
                <a:solidFill>
                  <a:schemeClr val="dk1"/>
                </a:solidFill>
                <a:latin typeface="Passion One"/>
                <a:ea typeface="Passion One"/>
                <a:cs typeface="Passion One"/>
                <a:sym typeface="Passion One"/>
              </a:defRPr>
            </a:lvl4pPr>
            <a:lvl5pPr lvl="4">
              <a:spcBef>
                <a:spcPts val="0"/>
              </a:spcBef>
              <a:spcAft>
                <a:spcPts val="0"/>
              </a:spcAft>
              <a:buClr>
                <a:schemeClr val="dk1"/>
              </a:buClr>
              <a:buSzPts val="2800"/>
              <a:buFont typeface="Passion One"/>
              <a:buNone/>
              <a:defRPr sz="2800" b="1">
                <a:solidFill>
                  <a:schemeClr val="dk1"/>
                </a:solidFill>
                <a:latin typeface="Passion One"/>
                <a:ea typeface="Passion One"/>
                <a:cs typeface="Passion One"/>
                <a:sym typeface="Passion One"/>
              </a:defRPr>
            </a:lvl5pPr>
            <a:lvl6pPr lvl="5">
              <a:spcBef>
                <a:spcPts val="0"/>
              </a:spcBef>
              <a:spcAft>
                <a:spcPts val="0"/>
              </a:spcAft>
              <a:buClr>
                <a:schemeClr val="dk1"/>
              </a:buClr>
              <a:buSzPts val="2800"/>
              <a:buFont typeface="Passion One"/>
              <a:buNone/>
              <a:defRPr sz="2800" b="1">
                <a:solidFill>
                  <a:schemeClr val="dk1"/>
                </a:solidFill>
                <a:latin typeface="Passion One"/>
                <a:ea typeface="Passion One"/>
                <a:cs typeface="Passion One"/>
                <a:sym typeface="Passion One"/>
              </a:defRPr>
            </a:lvl6pPr>
            <a:lvl7pPr lvl="6">
              <a:spcBef>
                <a:spcPts val="0"/>
              </a:spcBef>
              <a:spcAft>
                <a:spcPts val="0"/>
              </a:spcAft>
              <a:buClr>
                <a:schemeClr val="dk1"/>
              </a:buClr>
              <a:buSzPts val="2800"/>
              <a:buFont typeface="Passion One"/>
              <a:buNone/>
              <a:defRPr sz="2800" b="1">
                <a:solidFill>
                  <a:schemeClr val="dk1"/>
                </a:solidFill>
                <a:latin typeface="Passion One"/>
                <a:ea typeface="Passion One"/>
                <a:cs typeface="Passion One"/>
                <a:sym typeface="Passion One"/>
              </a:defRPr>
            </a:lvl7pPr>
            <a:lvl8pPr lvl="7">
              <a:spcBef>
                <a:spcPts val="0"/>
              </a:spcBef>
              <a:spcAft>
                <a:spcPts val="0"/>
              </a:spcAft>
              <a:buClr>
                <a:schemeClr val="dk1"/>
              </a:buClr>
              <a:buSzPts val="2800"/>
              <a:buFont typeface="Passion One"/>
              <a:buNone/>
              <a:defRPr sz="2800" b="1">
                <a:solidFill>
                  <a:schemeClr val="dk1"/>
                </a:solidFill>
                <a:latin typeface="Passion One"/>
                <a:ea typeface="Passion One"/>
                <a:cs typeface="Passion One"/>
                <a:sym typeface="Passion One"/>
              </a:defRPr>
            </a:lvl8pPr>
            <a:lvl9pPr lvl="8">
              <a:spcBef>
                <a:spcPts val="0"/>
              </a:spcBef>
              <a:spcAft>
                <a:spcPts val="0"/>
              </a:spcAft>
              <a:buClr>
                <a:schemeClr val="dk1"/>
              </a:buClr>
              <a:buSzPts val="2800"/>
              <a:buFont typeface="Passion One"/>
              <a:buNone/>
              <a:defRPr sz="2800" b="1">
                <a:solidFill>
                  <a:schemeClr val="dk1"/>
                </a:solidFill>
                <a:latin typeface="Passion One"/>
                <a:ea typeface="Passion One"/>
                <a:cs typeface="Passion One"/>
                <a:sym typeface="Passion One"/>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0" tIns="0" rIns="0" bIns="0" anchor="t" anchorCtr="0">
            <a:noAutofit/>
          </a:bodyPr>
          <a:lstStyle>
            <a:lvl1pPr marL="457200" lvl="0" indent="-330200">
              <a:lnSpc>
                <a:spcPct val="100000"/>
              </a:lnSpc>
              <a:spcBef>
                <a:spcPts val="0"/>
              </a:spcBef>
              <a:spcAft>
                <a:spcPts val="0"/>
              </a:spcAft>
              <a:buClr>
                <a:schemeClr val="dk1"/>
              </a:buClr>
              <a:buSzPts val="1600"/>
              <a:buFont typeface="Zen Kaku Gothic New"/>
              <a:buChar char="●"/>
              <a:defRPr sz="1600">
                <a:solidFill>
                  <a:schemeClr val="dk1"/>
                </a:solidFill>
                <a:latin typeface="Zen Kaku Gothic New"/>
                <a:ea typeface="Zen Kaku Gothic New"/>
                <a:cs typeface="Zen Kaku Gothic New"/>
                <a:sym typeface="Zen Kaku Gothic New"/>
              </a:defRPr>
            </a:lvl1pPr>
            <a:lvl2pPr marL="914400" lvl="1" indent="-330200">
              <a:lnSpc>
                <a:spcPct val="115000"/>
              </a:lnSpc>
              <a:spcBef>
                <a:spcPts val="0"/>
              </a:spcBef>
              <a:spcAft>
                <a:spcPts val="0"/>
              </a:spcAft>
              <a:buClr>
                <a:schemeClr val="dk1"/>
              </a:buClr>
              <a:buSzPts val="1600"/>
              <a:buFont typeface="Zen Kaku Gothic New"/>
              <a:buChar char="○"/>
              <a:defRPr sz="1600">
                <a:solidFill>
                  <a:schemeClr val="dk1"/>
                </a:solidFill>
                <a:latin typeface="Zen Kaku Gothic New"/>
                <a:ea typeface="Zen Kaku Gothic New"/>
                <a:cs typeface="Zen Kaku Gothic New"/>
                <a:sym typeface="Zen Kaku Gothic New"/>
              </a:defRPr>
            </a:lvl2pPr>
            <a:lvl3pPr marL="1371600" lvl="2" indent="-330200">
              <a:lnSpc>
                <a:spcPct val="115000"/>
              </a:lnSpc>
              <a:spcBef>
                <a:spcPts val="0"/>
              </a:spcBef>
              <a:spcAft>
                <a:spcPts val="0"/>
              </a:spcAft>
              <a:buClr>
                <a:schemeClr val="dk1"/>
              </a:buClr>
              <a:buSzPts val="1600"/>
              <a:buFont typeface="Zen Kaku Gothic New"/>
              <a:buChar char="■"/>
              <a:defRPr sz="1600">
                <a:solidFill>
                  <a:schemeClr val="dk1"/>
                </a:solidFill>
                <a:latin typeface="Zen Kaku Gothic New"/>
                <a:ea typeface="Zen Kaku Gothic New"/>
                <a:cs typeface="Zen Kaku Gothic New"/>
                <a:sym typeface="Zen Kaku Gothic New"/>
              </a:defRPr>
            </a:lvl3pPr>
            <a:lvl4pPr marL="1828800" lvl="3" indent="-330200">
              <a:lnSpc>
                <a:spcPct val="115000"/>
              </a:lnSpc>
              <a:spcBef>
                <a:spcPts val="0"/>
              </a:spcBef>
              <a:spcAft>
                <a:spcPts val="0"/>
              </a:spcAft>
              <a:buClr>
                <a:schemeClr val="dk1"/>
              </a:buClr>
              <a:buSzPts val="1600"/>
              <a:buFont typeface="Zen Kaku Gothic New"/>
              <a:buChar char="●"/>
              <a:defRPr sz="1600">
                <a:solidFill>
                  <a:schemeClr val="dk1"/>
                </a:solidFill>
                <a:latin typeface="Zen Kaku Gothic New"/>
                <a:ea typeface="Zen Kaku Gothic New"/>
                <a:cs typeface="Zen Kaku Gothic New"/>
                <a:sym typeface="Zen Kaku Gothic New"/>
              </a:defRPr>
            </a:lvl4pPr>
            <a:lvl5pPr marL="2286000" lvl="4" indent="-330200">
              <a:lnSpc>
                <a:spcPct val="115000"/>
              </a:lnSpc>
              <a:spcBef>
                <a:spcPts val="0"/>
              </a:spcBef>
              <a:spcAft>
                <a:spcPts val="0"/>
              </a:spcAft>
              <a:buClr>
                <a:schemeClr val="dk1"/>
              </a:buClr>
              <a:buSzPts val="1600"/>
              <a:buFont typeface="Zen Kaku Gothic New"/>
              <a:buChar char="○"/>
              <a:defRPr sz="1600">
                <a:solidFill>
                  <a:schemeClr val="dk1"/>
                </a:solidFill>
                <a:latin typeface="Zen Kaku Gothic New"/>
                <a:ea typeface="Zen Kaku Gothic New"/>
                <a:cs typeface="Zen Kaku Gothic New"/>
                <a:sym typeface="Zen Kaku Gothic New"/>
              </a:defRPr>
            </a:lvl5pPr>
            <a:lvl6pPr marL="2743200" lvl="5" indent="-330200">
              <a:lnSpc>
                <a:spcPct val="115000"/>
              </a:lnSpc>
              <a:spcBef>
                <a:spcPts val="0"/>
              </a:spcBef>
              <a:spcAft>
                <a:spcPts val="0"/>
              </a:spcAft>
              <a:buClr>
                <a:schemeClr val="dk1"/>
              </a:buClr>
              <a:buSzPts val="1600"/>
              <a:buFont typeface="Zen Kaku Gothic New"/>
              <a:buChar char="■"/>
              <a:defRPr sz="1600">
                <a:solidFill>
                  <a:schemeClr val="dk1"/>
                </a:solidFill>
                <a:latin typeface="Zen Kaku Gothic New"/>
                <a:ea typeface="Zen Kaku Gothic New"/>
                <a:cs typeface="Zen Kaku Gothic New"/>
                <a:sym typeface="Zen Kaku Gothic New"/>
              </a:defRPr>
            </a:lvl6pPr>
            <a:lvl7pPr marL="3200400" lvl="6" indent="-330200">
              <a:lnSpc>
                <a:spcPct val="115000"/>
              </a:lnSpc>
              <a:spcBef>
                <a:spcPts val="0"/>
              </a:spcBef>
              <a:spcAft>
                <a:spcPts val="0"/>
              </a:spcAft>
              <a:buClr>
                <a:schemeClr val="dk1"/>
              </a:buClr>
              <a:buSzPts val="1600"/>
              <a:buFont typeface="Zen Kaku Gothic New"/>
              <a:buChar char="●"/>
              <a:defRPr sz="1600">
                <a:solidFill>
                  <a:schemeClr val="dk1"/>
                </a:solidFill>
                <a:latin typeface="Zen Kaku Gothic New"/>
                <a:ea typeface="Zen Kaku Gothic New"/>
                <a:cs typeface="Zen Kaku Gothic New"/>
                <a:sym typeface="Zen Kaku Gothic New"/>
              </a:defRPr>
            </a:lvl7pPr>
            <a:lvl8pPr marL="3657600" lvl="7" indent="-330200">
              <a:lnSpc>
                <a:spcPct val="115000"/>
              </a:lnSpc>
              <a:spcBef>
                <a:spcPts val="0"/>
              </a:spcBef>
              <a:spcAft>
                <a:spcPts val="0"/>
              </a:spcAft>
              <a:buClr>
                <a:schemeClr val="dk1"/>
              </a:buClr>
              <a:buSzPts val="1600"/>
              <a:buFont typeface="Zen Kaku Gothic New"/>
              <a:buChar char="○"/>
              <a:defRPr sz="1600">
                <a:solidFill>
                  <a:schemeClr val="dk1"/>
                </a:solidFill>
                <a:latin typeface="Zen Kaku Gothic New"/>
                <a:ea typeface="Zen Kaku Gothic New"/>
                <a:cs typeface="Zen Kaku Gothic New"/>
                <a:sym typeface="Zen Kaku Gothic New"/>
              </a:defRPr>
            </a:lvl8pPr>
            <a:lvl9pPr marL="4114800" lvl="8" indent="-330200">
              <a:lnSpc>
                <a:spcPct val="115000"/>
              </a:lnSpc>
              <a:spcBef>
                <a:spcPts val="0"/>
              </a:spcBef>
              <a:spcAft>
                <a:spcPts val="0"/>
              </a:spcAft>
              <a:buClr>
                <a:schemeClr val="dk1"/>
              </a:buClr>
              <a:buSzPts val="1600"/>
              <a:buFont typeface="Zen Kaku Gothic New"/>
              <a:buChar char="■"/>
              <a:defRPr sz="1600">
                <a:solidFill>
                  <a:schemeClr val="dk1"/>
                </a:solidFill>
                <a:latin typeface="Zen Kaku Gothic New"/>
                <a:ea typeface="Zen Kaku Gothic New"/>
                <a:cs typeface="Zen Kaku Gothic New"/>
                <a:sym typeface="Zen Kaku Gothic New"/>
              </a:defRPr>
            </a:lvl9pPr>
          </a:lstStyle>
          <a:p>
            <a:endParaRPr dirty="0"/>
          </a:p>
        </p:txBody>
      </p:sp>
      <p:pic>
        <p:nvPicPr>
          <p:cNvPr id="4" name="Picture 2" descr="המכון הישראלי לדמוקרטיה – ויקיפדיה">
            <a:extLst>
              <a:ext uri="{FF2B5EF4-FFF2-40B4-BE49-F238E27FC236}">
                <a16:creationId xmlns:a16="http://schemas.microsoft.com/office/drawing/2014/main" id="{7FA088C4-B5FA-4B14-8160-8743867046F0}"/>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73648" y="317178"/>
            <a:ext cx="419440" cy="41419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Graphical user interface, text&#10;&#10;Description automatically generated with medium confidence">
            <a:extLst>
              <a:ext uri="{FF2B5EF4-FFF2-40B4-BE49-F238E27FC236}">
                <a16:creationId xmlns:a16="http://schemas.microsoft.com/office/drawing/2014/main" id="{47902D72-09A6-40BB-828E-6E050C788286}"/>
              </a:ext>
            </a:extLst>
          </p:cNvPr>
          <p:cNvPicPr>
            <a:picLocks noChangeAspect="1"/>
          </p:cNvPicPr>
          <p:nvPr userDrawn="1"/>
        </p:nvPicPr>
        <p:blipFill>
          <a:blip r:embed="rId17"/>
          <a:stretch>
            <a:fillRect/>
          </a:stretch>
        </p:blipFill>
        <p:spPr>
          <a:xfrm>
            <a:off x="7433239" y="247800"/>
            <a:ext cx="1462961" cy="453752"/>
          </a:xfrm>
          <a:prstGeom prst="rect">
            <a:avLst/>
          </a:prstGeom>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2" r:id="rId3"/>
    <p:sldLayoutId id="2147483658" r:id="rId4"/>
    <p:sldLayoutId id="2147483660" r:id="rId5"/>
    <p:sldLayoutId id="2147483662" r:id="rId6"/>
    <p:sldLayoutId id="2147483663" r:id="rId7"/>
    <p:sldLayoutId id="2147483669" r:id="rId8"/>
    <p:sldLayoutId id="2147483671" r:id="rId9"/>
    <p:sldLayoutId id="2147483673" r:id="rId10"/>
    <p:sldLayoutId id="2147483674" r:id="rId11"/>
    <p:sldLayoutId id="2147483711" r:id="rId12"/>
    <p:sldLayoutId id="2147483712" r:id="rId13"/>
    <p:sldLayoutId id="2147483713" r:id="rId14"/>
  </p:sldLayoutIdLst>
  <p:hf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slide" Target="slide40.xml"/><Relationship Id="rId2" Type="http://schemas.openxmlformats.org/officeDocument/2006/relationships/slide" Target="slide43.xml"/><Relationship Id="rId1" Type="http://schemas.openxmlformats.org/officeDocument/2006/relationships/slideLayout" Target="../slideLayouts/slideLayout3.xml"/><Relationship Id="rId4" Type="http://schemas.openxmlformats.org/officeDocument/2006/relationships/slide" Target="slide42.xml"/></Relationships>
</file>

<file path=ppt/slides/_rels/slide12.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slide" Target="slide48.xml"/><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slide" Target="slide50.xml"/><Relationship Id="rId4" Type="http://schemas.openxmlformats.org/officeDocument/2006/relationships/slide" Target="slide4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slide" Target="slide51.xml"/><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slide" Target="slide52.xml"/><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slide" Target="slide53.xml"/></Relationships>
</file>

<file path=ppt/slides/_rels/slide25.xml.rels><?xml version="1.0" encoding="UTF-8" standalone="yes"?>
<Relationships xmlns="http://schemas.openxmlformats.org/package/2006/relationships"><Relationship Id="rId3" Type="http://schemas.openxmlformats.org/officeDocument/2006/relationships/slide" Target="slide54.xml"/><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chart" Target="../charts/chart1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 Target="slide38.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hyperlink" Target="mailto:hila.axelrad@runi.ac.il" TargetMode="External"/><Relationship Id="rId2" Type="http://schemas.openxmlformats.org/officeDocument/2006/relationships/notesSlide" Target="../notesSlides/notesSlide28.xml"/><Relationship Id="rId1" Type="http://schemas.openxmlformats.org/officeDocument/2006/relationships/slideLayout" Target="../slideLayouts/slideLayout8.xml"/><Relationship Id="rId4" Type="http://schemas.openxmlformats.org/officeDocument/2006/relationships/hyperlink" Target="mailto:malchi.asaf@gmail.com" TargetMode="Externa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0.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openxmlformats.org/officeDocument/2006/relationships/slide" Target="slide6.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chart" Target="../charts/chart13.xml"/></Relationships>
</file>

<file path=ppt/slides/_rels/slide41.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36.xml"/><Relationship Id="rId1" Type="http://schemas.openxmlformats.org/officeDocument/2006/relationships/slideLayout" Target="../slideLayouts/slideLayout3.xml"/><Relationship Id="rId5" Type="http://schemas.openxmlformats.org/officeDocument/2006/relationships/chart" Target="../charts/chart15.xml"/><Relationship Id="rId4" Type="http://schemas.openxmlformats.org/officeDocument/2006/relationships/chart" Target="../charts/chart14.xml"/></Relationships>
</file>

<file path=ppt/slides/_rels/slide43.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37.xml"/><Relationship Id="rId1" Type="http://schemas.openxmlformats.org/officeDocument/2006/relationships/slideLayout" Target="../slideLayouts/slideLayout3.xml"/><Relationship Id="rId4" Type="http://schemas.openxmlformats.org/officeDocument/2006/relationships/chart" Target="../charts/chart16.xml"/></Relationships>
</file>

<file path=ppt/slides/_rels/slide44.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38.xml"/><Relationship Id="rId1" Type="http://schemas.openxmlformats.org/officeDocument/2006/relationships/slideLayout" Target="../slideLayouts/slideLayout3.xml"/><Relationship Id="rId4" Type="http://schemas.openxmlformats.org/officeDocument/2006/relationships/chart" Target="../charts/chart17.xml"/></Relationships>
</file>

<file path=ppt/slides/_rels/slide45.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notesSlide" Target="../notesSlides/notesSlide41.xml"/><Relationship Id="rId1" Type="http://schemas.openxmlformats.org/officeDocument/2006/relationships/slideLayout" Target="../slideLayouts/slideLayout3.xml"/><Relationship Id="rId4" Type="http://schemas.openxmlformats.org/officeDocument/2006/relationships/chart" Target="../charts/chart20.xml"/></Relationships>
</file>

<file path=ppt/slides/_rels/slide48.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notesSlide" Target="../notesSlides/notesSlide42.xml"/><Relationship Id="rId1" Type="http://schemas.openxmlformats.org/officeDocument/2006/relationships/slideLayout" Target="../slideLayouts/slideLayout3.xml"/><Relationship Id="rId4" Type="http://schemas.openxmlformats.org/officeDocument/2006/relationships/chart" Target="../charts/chart21.xml"/></Relationships>
</file>

<file path=ppt/slides/_rels/slide49.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notesSlide" Target="../notesSlides/notesSlide43.xml"/><Relationship Id="rId1" Type="http://schemas.openxmlformats.org/officeDocument/2006/relationships/slideLayout" Target="../slideLayouts/slideLayout3.xml"/><Relationship Id="rId4" Type="http://schemas.openxmlformats.org/officeDocument/2006/relationships/chart" Target="../charts/chart22.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chart" Target="../charts/chart3.xml"/></Relationships>
</file>

<file path=ppt/slides/_rels/slide50.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notesSlide" Target="../notesSlides/notesSlide44.xml"/><Relationship Id="rId1" Type="http://schemas.openxmlformats.org/officeDocument/2006/relationships/slideLayout" Target="../slideLayouts/slideLayout3.xml"/><Relationship Id="rId4" Type="http://schemas.openxmlformats.org/officeDocument/2006/relationships/chart" Target="../charts/chart23.xml"/></Relationships>
</file>

<file path=ppt/slides/_rels/slide51.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notesSlide" Target="../notesSlides/notesSlide46.xml"/><Relationship Id="rId1" Type="http://schemas.openxmlformats.org/officeDocument/2006/relationships/slideLayout" Target="../slideLayouts/slideLayout3.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notesSlide" Target="../notesSlides/notesSlide47.xml"/><Relationship Id="rId1" Type="http://schemas.openxmlformats.org/officeDocument/2006/relationships/slideLayout" Target="../slideLayouts/slideLayout3.xml"/><Relationship Id="rId4" Type="http://schemas.openxmlformats.org/officeDocument/2006/relationships/chart" Target="../charts/chart25.xml"/></Relationships>
</file>

<file path=ppt/slides/_rels/slide54.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slide" Target="slide25.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slide" Target="slide40.xml"/><Relationship Id="rId2" Type="http://schemas.openxmlformats.org/officeDocument/2006/relationships/slide" Target="slide41.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32"/>
          <p:cNvSpPr/>
          <p:nvPr/>
        </p:nvSpPr>
        <p:spPr>
          <a:xfrm>
            <a:off x="704321" y="3410200"/>
            <a:ext cx="3838500" cy="1005046"/>
          </a:xfrm>
          <a:prstGeom prst="roundRect">
            <a:avLst>
              <a:gd name="adj" fmla="val 50000"/>
            </a:avLst>
          </a:prstGeom>
          <a:solidFill>
            <a:srgbClr val="BF7C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6" name="Google Shape;176;p32"/>
          <p:cNvGrpSpPr/>
          <p:nvPr/>
        </p:nvGrpSpPr>
        <p:grpSpPr>
          <a:xfrm>
            <a:off x="6339457" y="3258354"/>
            <a:ext cx="2526467" cy="1647873"/>
            <a:chOff x="4739557" y="1246117"/>
            <a:chExt cx="3692446" cy="2518845"/>
          </a:xfrm>
        </p:grpSpPr>
        <p:sp>
          <p:nvSpPr>
            <p:cNvPr id="177" name="Google Shape;177;p32"/>
            <p:cNvSpPr/>
            <p:nvPr/>
          </p:nvSpPr>
          <p:spPr>
            <a:xfrm>
              <a:off x="5211355" y="1272397"/>
              <a:ext cx="3189923" cy="2442159"/>
            </a:xfrm>
            <a:custGeom>
              <a:avLst/>
              <a:gdLst/>
              <a:ahLst/>
              <a:cxnLst/>
              <a:rect l="l" t="t" r="r" b="b"/>
              <a:pathLst>
                <a:path w="115556" h="88468" extrusionOk="0">
                  <a:moveTo>
                    <a:pt x="87198" y="0"/>
                  </a:moveTo>
                  <a:cubicBezTo>
                    <a:pt x="86911" y="0"/>
                    <a:pt x="86625" y="6"/>
                    <a:pt x="86339" y="18"/>
                  </a:cubicBezTo>
                  <a:cubicBezTo>
                    <a:pt x="83685" y="104"/>
                    <a:pt x="81032" y="817"/>
                    <a:pt x="78721" y="2044"/>
                  </a:cubicBezTo>
                  <a:cubicBezTo>
                    <a:pt x="76352" y="3242"/>
                    <a:pt x="74327" y="4869"/>
                    <a:pt x="72558" y="6695"/>
                  </a:cubicBezTo>
                  <a:cubicBezTo>
                    <a:pt x="70732" y="8492"/>
                    <a:pt x="69219" y="10490"/>
                    <a:pt x="67850" y="12601"/>
                  </a:cubicBezTo>
                  <a:cubicBezTo>
                    <a:pt x="66452" y="14741"/>
                    <a:pt x="65624" y="17109"/>
                    <a:pt x="64340" y="19135"/>
                  </a:cubicBezTo>
                  <a:cubicBezTo>
                    <a:pt x="63713" y="20133"/>
                    <a:pt x="62914" y="21046"/>
                    <a:pt x="62001" y="21845"/>
                  </a:cubicBezTo>
                  <a:cubicBezTo>
                    <a:pt x="61059" y="22616"/>
                    <a:pt x="59946" y="23186"/>
                    <a:pt x="58805" y="23700"/>
                  </a:cubicBezTo>
                  <a:cubicBezTo>
                    <a:pt x="57664" y="24156"/>
                    <a:pt x="56466" y="24527"/>
                    <a:pt x="55210" y="24756"/>
                  </a:cubicBezTo>
                  <a:cubicBezTo>
                    <a:pt x="53955" y="25012"/>
                    <a:pt x="52728" y="25184"/>
                    <a:pt x="51444" y="25298"/>
                  </a:cubicBezTo>
                  <a:cubicBezTo>
                    <a:pt x="50160" y="25440"/>
                    <a:pt x="48876" y="25469"/>
                    <a:pt x="47592" y="25497"/>
                  </a:cubicBezTo>
                  <a:cubicBezTo>
                    <a:pt x="46936" y="25555"/>
                    <a:pt x="46251" y="25555"/>
                    <a:pt x="45623" y="25612"/>
                  </a:cubicBezTo>
                  <a:lnTo>
                    <a:pt x="44625" y="25697"/>
                  </a:lnTo>
                  <a:lnTo>
                    <a:pt x="43655" y="25783"/>
                  </a:lnTo>
                  <a:cubicBezTo>
                    <a:pt x="41058" y="26125"/>
                    <a:pt x="38462" y="26753"/>
                    <a:pt x="36179" y="28094"/>
                  </a:cubicBezTo>
                  <a:cubicBezTo>
                    <a:pt x="35038" y="28750"/>
                    <a:pt x="33982" y="29578"/>
                    <a:pt x="33126" y="30548"/>
                  </a:cubicBezTo>
                  <a:cubicBezTo>
                    <a:pt x="32270" y="31518"/>
                    <a:pt x="31614" y="32602"/>
                    <a:pt x="31043" y="33715"/>
                  </a:cubicBezTo>
                  <a:cubicBezTo>
                    <a:pt x="29902" y="35969"/>
                    <a:pt x="29246" y="38365"/>
                    <a:pt x="28390" y="40648"/>
                  </a:cubicBezTo>
                  <a:cubicBezTo>
                    <a:pt x="28190" y="41190"/>
                    <a:pt x="27962" y="41732"/>
                    <a:pt x="27705" y="42303"/>
                  </a:cubicBezTo>
                  <a:cubicBezTo>
                    <a:pt x="27477" y="42845"/>
                    <a:pt x="27220" y="43416"/>
                    <a:pt x="26963" y="43986"/>
                  </a:cubicBezTo>
                  <a:cubicBezTo>
                    <a:pt x="26507" y="45128"/>
                    <a:pt x="26136" y="46297"/>
                    <a:pt x="25793" y="47496"/>
                  </a:cubicBezTo>
                  <a:cubicBezTo>
                    <a:pt x="25109" y="49835"/>
                    <a:pt x="24538" y="52232"/>
                    <a:pt x="23625" y="54486"/>
                  </a:cubicBezTo>
                  <a:cubicBezTo>
                    <a:pt x="22712" y="56712"/>
                    <a:pt x="21428" y="58852"/>
                    <a:pt x="19659" y="60563"/>
                  </a:cubicBezTo>
                  <a:cubicBezTo>
                    <a:pt x="18775" y="61419"/>
                    <a:pt x="17776" y="62218"/>
                    <a:pt x="16692" y="62846"/>
                  </a:cubicBezTo>
                  <a:cubicBezTo>
                    <a:pt x="15636" y="63502"/>
                    <a:pt x="14438" y="64044"/>
                    <a:pt x="13268" y="64501"/>
                  </a:cubicBezTo>
                  <a:lnTo>
                    <a:pt x="12383" y="64815"/>
                  </a:lnTo>
                  <a:lnTo>
                    <a:pt x="11442" y="65100"/>
                  </a:lnTo>
                  <a:cubicBezTo>
                    <a:pt x="11128" y="65186"/>
                    <a:pt x="10843" y="65271"/>
                    <a:pt x="10529" y="65385"/>
                  </a:cubicBezTo>
                  <a:cubicBezTo>
                    <a:pt x="10186" y="65500"/>
                    <a:pt x="9872" y="65557"/>
                    <a:pt x="9587" y="65699"/>
                  </a:cubicBezTo>
                  <a:cubicBezTo>
                    <a:pt x="8389" y="66184"/>
                    <a:pt x="7248" y="66812"/>
                    <a:pt x="6192" y="67554"/>
                  </a:cubicBezTo>
                  <a:cubicBezTo>
                    <a:pt x="4137" y="69095"/>
                    <a:pt x="2625" y="71235"/>
                    <a:pt x="1684" y="73489"/>
                  </a:cubicBezTo>
                  <a:cubicBezTo>
                    <a:pt x="714" y="75771"/>
                    <a:pt x="257" y="78196"/>
                    <a:pt x="114" y="80622"/>
                  </a:cubicBezTo>
                  <a:cubicBezTo>
                    <a:pt x="0" y="83047"/>
                    <a:pt x="114" y="85501"/>
                    <a:pt x="571" y="87897"/>
                  </a:cubicBezTo>
                  <a:cubicBezTo>
                    <a:pt x="143" y="85501"/>
                    <a:pt x="29" y="83047"/>
                    <a:pt x="286" y="80650"/>
                  </a:cubicBezTo>
                  <a:cubicBezTo>
                    <a:pt x="457" y="78225"/>
                    <a:pt x="913" y="75800"/>
                    <a:pt x="1912" y="73546"/>
                  </a:cubicBezTo>
                  <a:cubicBezTo>
                    <a:pt x="2911" y="71320"/>
                    <a:pt x="4423" y="69237"/>
                    <a:pt x="6449" y="67782"/>
                  </a:cubicBezTo>
                  <a:cubicBezTo>
                    <a:pt x="7447" y="67069"/>
                    <a:pt x="8589" y="66470"/>
                    <a:pt x="9758" y="65985"/>
                  </a:cubicBezTo>
                  <a:cubicBezTo>
                    <a:pt x="10044" y="65842"/>
                    <a:pt x="10386" y="65785"/>
                    <a:pt x="10671" y="65671"/>
                  </a:cubicBezTo>
                  <a:cubicBezTo>
                    <a:pt x="10985" y="65557"/>
                    <a:pt x="11271" y="65500"/>
                    <a:pt x="11584" y="65385"/>
                  </a:cubicBezTo>
                  <a:lnTo>
                    <a:pt x="12526" y="65100"/>
                  </a:lnTo>
                  <a:lnTo>
                    <a:pt x="13439" y="64786"/>
                  </a:lnTo>
                  <a:cubicBezTo>
                    <a:pt x="14666" y="64330"/>
                    <a:pt x="15836" y="63788"/>
                    <a:pt x="16948" y="63131"/>
                  </a:cubicBezTo>
                  <a:cubicBezTo>
                    <a:pt x="18033" y="62475"/>
                    <a:pt x="19088" y="61705"/>
                    <a:pt x="20001" y="60820"/>
                  </a:cubicBezTo>
                  <a:cubicBezTo>
                    <a:pt x="21856" y="59080"/>
                    <a:pt x="23226" y="56854"/>
                    <a:pt x="24139" y="54572"/>
                  </a:cubicBezTo>
                  <a:cubicBezTo>
                    <a:pt x="25109" y="52261"/>
                    <a:pt x="25708" y="49864"/>
                    <a:pt x="26393" y="47553"/>
                  </a:cubicBezTo>
                  <a:cubicBezTo>
                    <a:pt x="26735" y="46412"/>
                    <a:pt x="27134" y="45242"/>
                    <a:pt x="27591" y="44129"/>
                  </a:cubicBezTo>
                  <a:cubicBezTo>
                    <a:pt x="27819" y="43558"/>
                    <a:pt x="28105" y="43016"/>
                    <a:pt x="28361" y="42446"/>
                  </a:cubicBezTo>
                  <a:cubicBezTo>
                    <a:pt x="28590" y="41875"/>
                    <a:pt x="28846" y="41304"/>
                    <a:pt x="29075" y="40734"/>
                  </a:cubicBezTo>
                  <a:cubicBezTo>
                    <a:pt x="29931" y="38451"/>
                    <a:pt x="30587" y="36111"/>
                    <a:pt x="31700" y="33943"/>
                  </a:cubicBezTo>
                  <a:cubicBezTo>
                    <a:pt x="32270" y="32859"/>
                    <a:pt x="32926" y="31832"/>
                    <a:pt x="33725" y="30947"/>
                  </a:cubicBezTo>
                  <a:cubicBezTo>
                    <a:pt x="34524" y="30034"/>
                    <a:pt x="35523" y="29264"/>
                    <a:pt x="36579" y="28636"/>
                  </a:cubicBezTo>
                  <a:cubicBezTo>
                    <a:pt x="38719" y="27438"/>
                    <a:pt x="41258" y="26810"/>
                    <a:pt x="43797" y="26496"/>
                  </a:cubicBezTo>
                  <a:lnTo>
                    <a:pt x="44767" y="26410"/>
                  </a:lnTo>
                  <a:lnTo>
                    <a:pt x="45709" y="26325"/>
                  </a:lnTo>
                  <a:cubicBezTo>
                    <a:pt x="46365" y="26296"/>
                    <a:pt x="46993" y="26296"/>
                    <a:pt x="47649" y="26268"/>
                  </a:cubicBezTo>
                  <a:cubicBezTo>
                    <a:pt x="48962" y="26239"/>
                    <a:pt x="50246" y="26182"/>
                    <a:pt x="51558" y="26097"/>
                  </a:cubicBezTo>
                  <a:cubicBezTo>
                    <a:pt x="52842" y="25983"/>
                    <a:pt x="54183" y="25783"/>
                    <a:pt x="55467" y="25555"/>
                  </a:cubicBezTo>
                  <a:cubicBezTo>
                    <a:pt x="56751" y="25298"/>
                    <a:pt x="58035" y="24955"/>
                    <a:pt x="59233" y="24442"/>
                  </a:cubicBezTo>
                  <a:cubicBezTo>
                    <a:pt x="60460" y="23957"/>
                    <a:pt x="61630" y="23300"/>
                    <a:pt x="62629" y="22445"/>
                  </a:cubicBezTo>
                  <a:cubicBezTo>
                    <a:pt x="63656" y="21617"/>
                    <a:pt x="64483" y="20590"/>
                    <a:pt x="65168" y="19534"/>
                  </a:cubicBezTo>
                  <a:cubicBezTo>
                    <a:pt x="66509" y="17337"/>
                    <a:pt x="67336" y="15026"/>
                    <a:pt x="68649" y="13000"/>
                  </a:cubicBezTo>
                  <a:cubicBezTo>
                    <a:pt x="70018" y="10918"/>
                    <a:pt x="71502" y="8977"/>
                    <a:pt x="73242" y="7208"/>
                  </a:cubicBezTo>
                  <a:cubicBezTo>
                    <a:pt x="74954" y="5439"/>
                    <a:pt x="76952" y="3899"/>
                    <a:pt x="79177" y="2757"/>
                  </a:cubicBezTo>
                  <a:cubicBezTo>
                    <a:pt x="81374" y="1616"/>
                    <a:pt x="83856" y="931"/>
                    <a:pt x="86367" y="846"/>
                  </a:cubicBezTo>
                  <a:cubicBezTo>
                    <a:pt x="86667" y="832"/>
                    <a:pt x="86967" y="825"/>
                    <a:pt x="87266" y="825"/>
                  </a:cubicBezTo>
                  <a:cubicBezTo>
                    <a:pt x="89504" y="825"/>
                    <a:pt x="91729" y="1200"/>
                    <a:pt x="93843" y="1930"/>
                  </a:cubicBezTo>
                  <a:cubicBezTo>
                    <a:pt x="94442" y="2130"/>
                    <a:pt x="95013" y="2358"/>
                    <a:pt x="95612" y="2586"/>
                  </a:cubicBezTo>
                  <a:cubicBezTo>
                    <a:pt x="96182" y="2843"/>
                    <a:pt x="96753" y="3071"/>
                    <a:pt x="97324" y="3357"/>
                  </a:cubicBezTo>
                  <a:cubicBezTo>
                    <a:pt x="97923" y="3613"/>
                    <a:pt x="98465" y="3927"/>
                    <a:pt x="99007" y="4212"/>
                  </a:cubicBezTo>
                  <a:cubicBezTo>
                    <a:pt x="99292" y="4355"/>
                    <a:pt x="99549" y="4555"/>
                    <a:pt x="99777" y="4726"/>
                  </a:cubicBezTo>
                  <a:lnTo>
                    <a:pt x="100548" y="5268"/>
                  </a:lnTo>
                  <a:cubicBezTo>
                    <a:pt x="102488" y="6723"/>
                    <a:pt x="104114" y="8606"/>
                    <a:pt x="105256" y="10718"/>
                  </a:cubicBezTo>
                  <a:cubicBezTo>
                    <a:pt x="106397" y="12829"/>
                    <a:pt x="107110" y="15140"/>
                    <a:pt x="107567" y="17480"/>
                  </a:cubicBezTo>
                  <a:cubicBezTo>
                    <a:pt x="108023" y="19848"/>
                    <a:pt x="108194" y="22245"/>
                    <a:pt x="108166" y="24670"/>
                  </a:cubicBezTo>
                  <a:cubicBezTo>
                    <a:pt x="108166" y="27095"/>
                    <a:pt x="107966" y="29520"/>
                    <a:pt x="107681" y="31889"/>
                  </a:cubicBezTo>
                  <a:cubicBezTo>
                    <a:pt x="107338" y="34285"/>
                    <a:pt x="106968" y="36682"/>
                    <a:pt x="106454" y="39079"/>
                  </a:cubicBezTo>
                  <a:cubicBezTo>
                    <a:pt x="106311" y="39678"/>
                    <a:pt x="106197" y="40277"/>
                    <a:pt x="106112" y="40876"/>
                  </a:cubicBezTo>
                  <a:lnTo>
                    <a:pt x="105969" y="41818"/>
                  </a:lnTo>
                  <a:cubicBezTo>
                    <a:pt x="105883" y="42132"/>
                    <a:pt x="105826" y="42417"/>
                    <a:pt x="105826" y="42731"/>
                  </a:cubicBezTo>
                  <a:cubicBezTo>
                    <a:pt x="105798" y="43359"/>
                    <a:pt x="105741" y="43986"/>
                    <a:pt x="105712" y="44585"/>
                  </a:cubicBezTo>
                  <a:cubicBezTo>
                    <a:pt x="105741" y="45213"/>
                    <a:pt x="105769" y="45841"/>
                    <a:pt x="105826" y="46440"/>
                  </a:cubicBezTo>
                  <a:cubicBezTo>
                    <a:pt x="106055" y="48951"/>
                    <a:pt x="106939" y="51348"/>
                    <a:pt x="108109" y="53545"/>
                  </a:cubicBezTo>
                  <a:cubicBezTo>
                    <a:pt x="109250" y="55770"/>
                    <a:pt x="110677" y="57824"/>
                    <a:pt x="111761" y="59964"/>
                  </a:cubicBezTo>
                  <a:lnTo>
                    <a:pt x="112189" y="60792"/>
                  </a:lnTo>
                  <a:cubicBezTo>
                    <a:pt x="112303" y="61049"/>
                    <a:pt x="112446" y="61334"/>
                    <a:pt x="112560" y="61619"/>
                  </a:cubicBezTo>
                  <a:cubicBezTo>
                    <a:pt x="112674" y="61847"/>
                    <a:pt x="112817" y="62133"/>
                    <a:pt x="112902" y="62418"/>
                  </a:cubicBezTo>
                  <a:lnTo>
                    <a:pt x="113188" y="63274"/>
                  </a:lnTo>
                  <a:cubicBezTo>
                    <a:pt x="113587" y="64415"/>
                    <a:pt x="113844" y="65614"/>
                    <a:pt x="114015" y="66783"/>
                  </a:cubicBezTo>
                  <a:cubicBezTo>
                    <a:pt x="114386" y="69180"/>
                    <a:pt x="114443" y="71605"/>
                    <a:pt x="114272" y="73974"/>
                  </a:cubicBezTo>
                  <a:cubicBezTo>
                    <a:pt x="114101" y="76370"/>
                    <a:pt x="113701" y="78767"/>
                    <a:pt x="113016" y="81078"/>
                  </a:cubicBezTo>
                  <a:cubicBezTo>
                    <a:pt x="112351" y="83323"/>
                    <a:pt x="111471" y="85540"/>
                    <a:pt x="110140" y="87470"/>
                  </a:cubicBezTo>
                  <a:lnTo>
                    <a:pt x="110140" y="87470"/>
                  </a:lnTo>
                  <a:lnTo>
                    <a:pt x="83029" y="87526"/>
                  </a:lnTo>
                  <a:lnTo>
                    <a:pt x="55610" y="87640"/>
                  </a:lnTo>
                  <a:lnTo>
                    <a:pt x="571" y="87897"/>
                  </a:lnTo>
                  <a:lnTo>
                    <a:pt x="55495" y="88297"/>
                  </a:lnTo>
                  <a:lnTo>
                    <a:pt x="83000" y="88382"/>
                  </a:lnTo>
                  <a:lnTo>
                    <a:pt x="110534" y="88468"/>
                  </a:lnTo>
                  <a:lnTo>
                    <a:pt x="110791" y="88468"/>
                  </a:lnTo>
                  <a:lnTo>
                    <a:pt x="110934" y="88297"/>
                  </a:lnTo>
                  <a:cubicBezTo>
                    <a:pt x="112389" y="86185"/>
                    <a:pt x="113359" y="83817"/>
                    <a:pt x="114072" y="81478"/>
                  </a:cubicBezTo>
                  <a:cubicBezTo>
                    <a:pt x="114785" y="79081"/>
                    <a:pt x="115213" y="76656"/>
                    <a:pt x="115385" y="74202"/>
                  </a:cubicBezTo>
                  <a:cubicBezTo>
                    <a:pt x="115556" y="71748"/>
                    <a:pt x="115499" y="69266"/>
                    <a:pt x="115128" y="66812"/>
                  </a:cubicBezTo>
                  <a:cubicBezTo>
                    <a:pt x="114957" y="65614"/>
                    <a:pt x="114700" y="64358"/>
                    <a:pt x="114300" y="63188"/>
                  </a:cubicBezTo>
                  <a:lnTo>
                    <a:pt x="113986" y="62275"/>
                  </a:lnTo>
                  <a:cubicBezTo>
                    <a:pt x="113872" y="61990"/>
                    <a:pt x="113730" y="61705"/>
                    <a:pt x="113644" y="61419"/>
                  </a:cubicBezTo>
                  <a:cubicBezTo>
                    <a:pt x="113501" y="61134"/>
                    <a:pt x="113387" y="60849"/>
                    <a:pt x="113245" y="60563"/>
                  </a:cubicBezTo>
                  <a:lnTo>
                    <a:pt x="112817" y="59765"/>
                  </a:lnTo>
                  <a:cubicBezTo>
                    <a:pt x="111647" y="57511"/>
                    <a:pt x="110249" y="55485"/>
                    <a:pt x="109136" y="53288"/>
                  </a:cubicBezTo>
                  <a:cubicBezTo>
                    <a:pt x="108023" y="51148"/>
                    <a:pt x="107224" y="48865"/>
                    <a:pt x="106968" y="46526"/>
                  </a:cubicBezTo>
                  <a:cubicBezTo>
                    <a:pt x="106939" y="45926"/>
                    <a:pt x="106939" y="45356"/>
                    <a:pt x="106882" y="44728"/>
                  </a:cubicBezTo>
                  <a:cubicBezTo>
                    <a:pt x="106939" y="44129"/>
                    <a:pt x="106968" y="43558"/>
                    <a:pt x="106996" y="42959"/>
                  </a:cubicBezTo>
                  <a:cubicBezTo>
                    <a:pt x="106996" y="42645"/>
                    <a:pt x="107053" y="42360"/>
                    <a:pt x="107110" y="42075"/>
                  </a:cubicBezTo>
                  <a:lnTo>
                    <a:pt x="107253" y="41162"/>
                  </a:lnTo>
                  <a:cubicBezTo>
                    <a:pt x="107338" y="40591"/>
                    <a:pt x="107510" y="39992"/>
                    <a:pt x="107595" y="39393"/>
                  </a:cubicBezTo>
                  <a:cubicBezTo>
                    <a:pt x="108052" y="36996"/>
                    <a:pt x="108480" y="34571"/>
                    <a:pt x="108822" y="32145"/>
                  </a:cubicBezTo>
                  <a:cubicBezTo>
                    <a:pt x="109421" y="27295"/>
                    <a:pt x="109650" y="22330"/>
                    <a:pt x="108708" y="17451"/>
                  </a:cubicBezTo>
                  <a:cubicBezTo>
                    <a:pt x="108223" y="15026"/>
                    <a:pt x="107453" y="12601"/>
                    <a:pt x="106254" y="10375"/>
                  </a:cubicBezTo>
                  <a:cubicBezTo>
                    <a:pt x="105027" y="8178"/>
                    <a:pt x="103315" y="6153"/>
                    <a:pt x="101233" y="4612"/>
                  </a:cubicBezTo>
                  <a:cubicBezTo>
                    <a:pt x="100947" y="4384"/>
                    <a:pt x="100690" y="4212"/>
                    <a:pt x="100405" y="4041"/>
                  </a:cubicBezTo>
                  <a:cubicBezTo>
                    <a:pt x="100148" y="3870"/>
                    <a:pt x="99863" y="3642"/>
                    <a:pt x="99578" y="3499"/>
                  </a:cubicBezTo>
                  <a:cubicBezTo>
                    <a:pt x="99007" y="3214"/>
                    <a:pt x="98436" y="2871"/>
                    <a:pt x="97837" y="2615"/>
                  </a:cubicBezTo>
                  <a:cubicBezTo>
                    <a:pt x="97267" y="2329"/>
                    <a:pt x="96667" y="2073"/>
                    <a:pt x="96040" y="1816"/>
                  </a:cubicBezTo>
                  <a:cubicBezTo>
                    <a:pt x="95441" y="1588"/>
                    <a:pt x="94841" y="1331"/>
                    <a:pt x="94185" y="1160"/>
                  </a:cubicBezTo>
                  <a:cubicBezTo>
                    <a:pt x="91968" y="420"/>
                    <a:pt x="89591" y="0"/>
                    <a:pt x="871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32"/>
            <p:cNvSpPr/>
            <p:nvPr/>
          </p:nvSpPr>
          <p:spPr>
            <a:xfrm>
              <a:off x="4845892" y="1334480"/>
              <a:ext cx="3520742" cy="2364341"/>
            </a:xfrm>
            <a:custGeom>
              <a:avLst/>
              <a:gdLst/>
              <a:ahLst/>
              <a:cxnLst/>
              <a:rect l="l" t="t" r="r" b="b"/>
              <a:pathLst>
                <a:path w="127540" h="85649" extrusionOk="0">
                  <a:moveTo>
                    <a:pt x="96714" y="1"/>
                  </a:moveTo>
                  <a:cubicBezTo>
                    <a:pt x="88217" y="1"/>
                    <a:pt x="81545" y="4940"/>
                    <a:pt x="76410" y="12121"/>
                  </a:cubicBezTo>
                  <a:cubicBezTo>
                    <a:pt x="72415" y="17770"/>
                    <a:pt x="73157" y="24647"/>
                    <a:pt x="54554" y="24932"/>
                  </a:cubicBezTo>
                  <a:cubicBezTo>
                    <a:pt x="35922" y="25217"/>
                    <a:pt x="36950" y="34462"/>
                    <a:pt x="33098" y="41737"/>
                  </a:cubicBezTo>
                  <a:cubicBezTo>
                    <a:pt x="29246" y="49013"/>
                    <a:pt x="30758" y="59541"/>
                    <a:pt x="15379" y="63564"/>
                  </a:cubicBezTo>
                  <a:cubicBezTo>
                    <a:pt x="0" y="67587"/>
                    <a:pt x="4138" y="85620"/>
                    <a:pt x="4138" y="85620"/>
                  </a:cubicBezTo>
                  <a:lnTo>
                    <a:pt x="4138" y="85648"/>
                  </a:lnTo>
                  <a:lnTo>
                    <a:pt x="121548" y="85648"/>
                  </a:lnTo>
                  <a:cubicBezTo>
                    <a:pt x="125028" y="81283"/>
                    <a:pt x="127539" y="72295"/>
                    <a:pt x="125685" y="63593"/>
                  </a:cubicBezTo>
                  <a:cubicBezTo>
                    <a:pt x="123830" y="54862"/>
                    <a:pt x="114842" y="50839"/>
                    <a:pt x="117610" y="39169"/>
                  </a:cubicBezTo>
                  <a:cubicBezTo>
                    <a:pt x="120321" y="27471"/>
                    <a:pt x="122803" y="9467"/>
                    <a:pt x="108480" y="2848"/>
                  </a:cubicBezTo>
                  <a:cubicBezTo>
                    <a:pt x="104218" y="882"/>
                    <a:pt x="100303" y="1"/>
                    <a:pt x="967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32"/>
            <p:cNvSpPr/>
            <p:nvPr/>
          </p:nvSpPr>
          <p:spPr>
            <a:xfrm>
              <a:off x="5759535" y="2329088"/>
              <a:ext cx="444247" cy="200882"/>
            </a:xfrm>
            <a:custGeom>
              <a:avLst/>
              <a:gdLst/>
              <a:ahLst/>
              <a:cxnLst/>
              <a:rect l="l" t="t" r="r" b="b"/>
              <a:pathLst>
                <a:path w="16093" h="7277" extrusionOk="0">
                  <a:moveTo>
                    <a:pt x="3853" y="1"/>
                  </a:moveTo>
                  <a:cubicBezTo>
                    <a:pt x="1713" y="1"/>
                    <a:pt x="1" y="1713"/>
                    <a:pt x="1" y="3853"/>
                  </a:cubicBezTo>
                  <a:lnTo>
                    <a:pt x="1" y="7105"/>
                  </a:lnTo>
                  <a:lnTo>
                    <a:pt x="3054" y="7105"/>
                  </a:lnTo>
                  <a:lnTo>
                    <a:pt x="3054" y="3853"/>
                  </a:lnTo>
                  <a:cubicBezTo>
                    <a:pt x="3054" y="3425"/>
                    <a:pt x="3396" y="3025"/>
                    <a:pt x="3853" y="3025"/>
                  </a:cubicBezTo>
                  <a:lnTo>
                    <a:pt x="12241" y="3025"/>
                  </a:lnTo>
                  <a:cubicBezTo>
                    <a:pt x="12669" y="3025"/>
                    <a:pt x="13068" y="3396"/>
                    <a:pt x="13068" y="3853"/>
                  </a:cubicBezTo>
                  <a:lnTo>
                    <a:pt x="13068" y="7277"/>
                  </a:lnTo>
                  <a:lnTo>
                    <a:pt x="16093" y="7277"/>
                  </a:lnTo>
                  <a:lnTo>
                    <a:pt x="16093" y="3853"/>
                  </a:lnTo>
                  <a:cubicBezTo>
                    <a:pt x="16093" y="1713"/>
                    <a:pt x="14381" y="1"/>
                    <a:pt x="1224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32"/>
            <p:cNvSpPr/>
            <p:nvPr/>
          </p:nvSpPr>
          <p:spPr>
            <a:xfrm>
              <a:off x="5214501" y="2508687"/>
              <a:ext cx="1535114" cy="1187760"/>
            </a:xfrm>
            <a:custGeom>
              <a:avLst/>
              <a:gdLst/>
              <a:ahLst/>
              <a:cxnLst/>
              <a:rect l="l" t="t" r="r" b="b"/>
              <a:pathLst>
                <a:path w="55610" h="43027" extrusionOk="0">
                  <a:moveTo>
                    <a:pt x="2140" y="0"/>
                  </a:moveTo>
                  <a:cubicBezTo>
                    <a:pt x="971" y="0"/>
                    <a:pt x="0" y="942"/>
                    <a:pt x="0" y="2140"/>
                  </a:cubicBezTo>
                  <a:lnTo>
                    <a:pt x="0" y="40887"/>
                  </a:lnTo>
                  <a:cubicBezTo>
                    <a:pt x="0" y="42085"/>
                    <a:pt x="971" y="43027"/>
                    <a:pt x="2140" y="43027"/>
                  </a:cubicBezTo>
                  <a:lnTo>
                    <a:pt x="53470" y="43027"/>
                  </a:lnTo>
                  <a:cubicBezTo>
                    <a:pt x="54640" y="43027"/>
                    <a:pt x="55610" y="42085"/>
                    <a:pt x="55610" y="40887"/>
                  </a:cubicBezTo>
                  <a:lnTo>
                    <a:pt x="55553" y="40887"/>
                  </a:lnTo>
                  <a:lnTo>
                    <a:pt x="55553" y="2140"/>
                  </a:lnTo>
                  <a:cubicBezTo>
                    <a:pt x="55553" y="942"/>
                    <a:pt x="54583" y="0"/>
                    <a:pt x="5341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32"/>
            <p:cNvSpPr/>
            <p:nvPr/>
          </p:nvSpPr>
          <p:spPr>
            <a:xfrm>
              <a:off x="5214501" y="2537810"/>
              <a:ext cx="1533541" cy="676599"/>
            </a:xfrm>
            <a:custGeom>
              <a:avLst/>
              <a:gdLst/>
              <a:ahLst/>
              <a:cxnLst/>
              <a:rect l="l" t="t" r="r" b="b"/>
              <a:pathLst>
                <a:path w="55553" h="24510" extrusionOk="0">
                  <a:moveTo>
                    <a:pt x="0" y="1"/>
                  </a:moveTo>
                  <a:lnTo>
                    <a:pt x="0" y="22570"/>
                  </a:lnTo>
                  <a:cubicBezTo>
                    <a:pt x="0" y="23654"/>
                    <a:pt x="971" y="24510"/>
                    <a:pt x="2140" y="24510"/>
                  </a:cubicBezTo>
                  <a:lnTo>
                    <a:pt x="53413" y="24510"/>
                  </a:lnTo>
                  <a:cubicBezTo>
                    <a:pt x="54583" y="24510"/>
                    <a:pt x="55553" y="23654"/>
                    <a:pt x="55553" y="22570"/>
                  </a:cubicBezTo>
                  <a:lnTo>
                    <a:pt x="5555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32"/>
            <p:cNvSpPr/>
            <p:nvPr/>
          </p:nvSpPr>
          <p:spPr>
            <a:xfrm>
              <a:off x="5214501" y="2489777"/>
              <a:ext cx="1533541" cy="676599"/>
            </a:xfrm>
            <a:custGeom>
              <a:avLst/>
              <a:gdLst/>
              <a:ahLst/>
              <a:cxnLst/>
              <a:rect l="l" t="t" r="r" b="b"/>
              <a:pathLst>
                <a:path w="55553" h="24510" extrusionOk="0">
                  <a:moveTo>
                    <a:pt x="0" y="0"/>
                  </a:moveTo>
                  <a:lnTo>
                    <a:pt x="0" y="29"/>
                  </a:lnTo>
                  <a:lnTo>
                    <a:pt x="0" y="22569"/>
                  </a:lnTo>
                  <a:cubicBezTo>
                    <a:pt x="0" y="23654"/>
                    <a:pt x="971" y="24510"/>
                    <a:pt x="2140" y="24510"/>
                  </a:cubicBezTo>
                  <a:lnTo>
                    <a:pt x="53413" y="24510"/>
                  </a:lnTo>
                  <a:cubicBezTo>
                    <a:pt x="54583" y="24510"/>
                    <a:pt x="55553" y="23654"/>
                    <a:pt x="55553" y="22569"/>
                  </a:cubicBezTo>
                  <a:lnTo>
                    <a:pt x="5555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32"/>
            <p:cNvSpPr/>
            <p:nvPr/>
          </p:nvSpPr>
          <p:spPr>
            <a:xfrm>
              <a:off x="6336866" y="3048999"/>
              <a:ext cx="122125" cy="252061"/>
            </a:xfrm>
            <a:custGeom>
              <a:avLst/>
              <a:gdLst/>
              <a:ahLst/>
              <a:cxnLst/>
              <a:rect l="l" t="t" r="r" b="b"/>
              <a:pathLst>
                <a:path w="4424" h="9131" extrusionOk="0">
                  <a:moveTo>
                    <a:pt x="2198" y="0"/>
                  </a:moveTo>
                  <a:cubicBezTo>
                    <a:pt x="971" y="0"/>
                    <a:pt x="1" y="2026"/>
                    <a:pt x="1" y="4565"/>
                  </a:cubicBezTo>
                  <a:cubicBezTo>
                    <a:pt x="1" y="7076"/>
                    <a:pt x="971" y="9131"/>
                    <a:pt x="2198" y="9131"/>
                  </a:cubicBezTo>
                  <a:cubicBezTo>
                    <a:pt x="3425" y="9131"/>
                    <a:pt x="4423" y="7076"/>
                    <a:pt x="4423" y="4565"/>
                  </a:cubicBezTo>
                  <a:cubicBezTo>
                    <a:pt x="4423" y="2026"/>
                    <a:pt x="3425" y="0"/>
                    <a:pt x="2198" y="0"/>
                  </a:cubicBezTo>
                  <a:close/>
                </a:path>
              </a:pathLst>
            </a:custGeom>
            <a:solidFill>
              <a:srgbClr val="D9A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32"/>
            <p:cNvSpPr/>
            <p:nvPr/>
          </p:nvSpPr>
          <p:spPr>
            <a:xfrm>
              <a:off x="6351827" y="3207314"/>
              <a:ext cx="92201" cy="66970"/>
            </a:xfrm>
            <a:custGeom>
              <a:avLst/>
              <a:gdLst/>
              <a:ahLst/>
              <a:cxnLst/>
              <a:rect l="l" t="t" r="r" b="b"/>
              <a:pathLst>
                <a:path w="3340" h="2426" extrusionOk="0">
                  <a:moveTo>
                    <a:pt x="1" y="0"/>
                  </a:moveTo>
                  <a:cubicBezTo>
                    <a:pt x="229" y="1427"/>
                    <a:pt x="885" y="2425"/>
                    <a:pt x="1656" y="2425"/>
                  </a:cubicBezTo>
                  <a:cubicBezTo>
                    <a:pt x="2455" y="2425"/>
                    <a:pt x="3082" y="1427"/>
                    <a:pt x="3339" y="0"/>
                  </a:cubicBezTo>
                  <a:close/>
                </a:path>
              </a:pathLst>
            </a:custGeom>
            <a:solidFill>
              <a:srgbClr val="CC91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32"/>
            <p:cNvSpPr/>
            <p:nvPr/>
          </p:nvSpPr>
          <p:spPr>
            <a:xfrm>
              <a:off x="6352628" y="3065535"/>
              <a:ext cx="107135" cy="235526"/>
            </a:xfrm>
            <a:custGeom>
              <a:avLst/>
              <a:gdLst/>
              <a:ahLst/>
              <a:cxnLst/>
              <a:rect l="l" t="t" r="r" b="b"/>
              <a:pathLst>
                <a:path w="3881" h="8532" extrusionOk="0">
                  <a:moveTo>
                    <a:pt x="2740" y="0"/>
                  </a:moveTo>
                  <a:lnTo>
                    <a:pt x="2740" y="0"/>
                  </a:lnTo>
                  <a:cubicBezTo>
                    <a:pt x="3110" y="828"/>
                    <a:pt x="3310" y="1855"/>
                    <a:pt x="3310" y="2996"/>
                  </a:cubicBezTo>
                  <a:cubicBezTo>
                    <a:pt x="3310" y="5536"/>
                    <a:pt x="2312" y="7561"/>
                    <a:pt x="1113" y="7561"/>
                  </a:cubicBezTo>
                  <a:cubicBezTo>
                    <a:pt x="714" y="7561"/>
                    <a:pt x="314" y="7333"/>
                    <a:pt x="0" y="6962"/>
                  </a:cubicBezTo>
                  <a:lnTo>
                    <a:pt x="0" y="6962"/>
                  </a:lnTo>
                  <a:cubicBezTo>
                    <a:pt x="400" y="7932"/>
                    <a:pt x="999" y="8532"/>
                    <a:pt x="1684" y="8532"/>
                  </a:cubicBezTo>
                  <a:cubicBezTo>
                    <a:pt x="2911" y="8532"/>
                    <a:pt x="3881" y="6506"/>
                    <a:pt x="3881" y="3966"/>
                  </a:cubicBezTo>
                  <a:cubicBezTo>
                    <a:pt x="3852" y="2254"/>
                    <a:pt x="3424" y="799"/>
                    <a:pt x="2740" y="0"/>
                  </a:cubicBezTo>
                  <a:close/>
                </a:path>
              </a:pathLst>
            </a:custGeom>
            <a:solidFill>
              <a:srgbClr val="06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32"/>
            <p:cNvSpPr/>
            <p:nvPr/>
          </p:nvSpPr>
          <p:spPr>
            <a:xfrm>
              <a:off x="5505127" y="3048999"/>
              <a:ext cx="122125" cy="252061"/>
            </a:xfrm>
            <a:custGeom>
              <a:avLst/>
              <a:gdLst/>
              <a:ahLst/>
              <a:cxnLst/>
              <a:rect l="l" t="t" r="r" b="b"/>
              <a:pathLst>
                <a:path w="4424" h="9131" extrusionOk="0">
                  <a:moveTo>
                    <a:pt x="2198" y="0"/>
                  </a:moveTo>
                  <a:cubicBezTo>
                    <a:pt x="999" y="0"/>
                    <a:pt x="1" y="2026"/>
                    <a:pt x="1" y="4565"/>
                  </a:cubicBezTo>
                  <a:cubicBezTo>
                    <a:pt x="1" y="7105"/>
                    <a:pt x="942" y="9131"/>
                    <a:pt x="2198" y="9131"/>
                  </a:cubicBezTo>
                  <a:cubicBezTo>
                    <a:pt x="3425" y="9131"/>
                    <a:pt x="4423" y="7105"/>
                    <a:pt x="4423" y="4565"/>
                  </a:cubicBezTo>
                  <a:cubicBezTo>
                    <a:pt x="4423" y="2026"/>
                    <a:pt x="3425" y="0"/>
                    <a:pt x="21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32"/>
            <p:cNvSpPr/>
            <p:nvPr/>
          </p:nvSpPr>
          <p:spPr>
            <a:xfrm>
              <a:off x="5214501" y="2490550"/>
              <a:ext cx="111083" cy="112684"/>
            </a:xfrm>
            <a:custGeom>
              <a:avLst/>
              <a:gdLst/>
              <a:ahLst/>
              <a:cxnLst/>
              <a:rect l="l" t="t" r="r" b="b"/>
              <a:pathLst>
                <a:path w="4024" h="4082" extrusionOk="0">
                  <a:moveTo>
                    <a:pt x="0" y="1"/>
                  </a:moveTo>
                  <a:lnTo>
                    <a:pt x="0" y="4081"/>
                  </a:lnTo>
                  <a:cubicBezTo>
                    <a:pt x="2254" y="4081"/>
                    <a:pt x="4023" y="2255"/>
                    <a:pt x="4023" y="29"/>
                  </a:cubicBezTo>
                  <a:lnTo>
                    <a:pt x="402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32"/>
            <p:cNvSpPr/>
            <p:nvPr/>
          </p:nvSpPr>
          <p:spPr>
            <a:xfrm>
              <a:off x="6639334" y="2489777"/>
              <a:ext cx="110282" cy="111855"/>
            </a:xfrm>
            <a:custGeom>
              <a:avLst/>
              <a:gdLst/>
              <a:ahLst/>
              <a:cxnLst/>
              <a:rect l="l" t="t" r="r" b="b"/>
              <a:pathLst>
                <a:path w="3995" h="4052" extrusionOk="0">
                  <a:moveTo>
                    <a:pt x="3995" y="0"/>
                  </a:moveTo>
                  <a:lnTo>
                    <a:pt x="0" y="29"/>
                  </a:lnTo>
                  <a:cubicBezTo>
                    <a:pt x="0" y="2254"/>
                    <a:pt x="1769" y="4023"/>
                    <a:pt x="3995" y="4052"/>
                  </a:cubicBezTo>
                  <a:lnTo>
                    <a:pt x="3995" y="0"/>
                  </a:lnTo>
                  <a:close/>
                </a:path>
              </a:pathLst>
            </a:custGeom>
            <a:solidFill>
              <a:srgbClr val="A548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32"/>
            <p:cNvSpPr/>
            <p:nvPr/>
          </p:nvSpPr>
          <p:spPr>
            <a:xfrm>
              <a:off x="5214501" y="3566455"/>
              <a:ext cx="111083" cy="129992"/>
            </a:xfrm>
            <a:custGeom>
              <a:avLst/>
              <a:gdLst/>
              <a:ahLst/>
              <a:cxnLst/>
              <a:rect l="l" t="t" r="r" b="b"/>
              <a:pathLst>
                <a:path w="4024" h="4709" extrusionOk="0">
                  <a:moveTo>
                    <a:pt x="0" y="1"/>
                  </a:moveTo>
                  <a:lnTo>
                    <a:pt x="0" y="2569"/>
                  </a:lnTo>
                  <a:cubicBezTo>
                    <a:pt x="0" y="3767"/>
                    <a:pt x="971" y="4709"/>
                    <a:pt x="2140" y="4709"/>
                  </a:cubicBezTo>
                  <a:lnTo>
                    <a:pt x="3966" y="4709"/>
                  </a:lnTo>
                  <a:cubicBezTo>
                    <a:pt x="3995" y="4509"/>
                    <a:pt x="4023" y="4252"/>
                    <a:pt x="4023" y="4052"/>
                  </a:cubicBezTo>
                  <a:cubicBezTo>
                    <a:pt x="4023" y="1798"/>
                    <a:pt x="2197" y="1"/>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32"/>
            <p:cNvSpPr/>
            <p:nvPr/>
          </p:nvSpPr>
          <p:spPr>
            <a:xfrm>
              <a:off x="6639334" y="3566455"/>
              <a:ext cx="108708" cy="129992"/>
            </a:xfrm>
            <a:custGeom>
              <a:avLst/>
              <a:gdLst/>
              <a:ahLst/>
              <a:cxnLst/>
              <a:rect l="l" t="t" r="r" b="b"/>
              <a:pathLst>
                <a:path w="3938" h="4709" extrusionOk="0">
                  <a:moveTo>
                    <a:pt x="3938" y="1"/>
                  </a:moveTo>
                  <a:cubicBezTo>
                    <a:pt x="1769" y="58"/>
                    <a:pt x="0" y="1827"/>
                    <a:pt x="0" y="4052"/>
                  </a:cubicBezTo>
                  <a:cubicBezTo>
                    <a:pt x="0" y="4281"/>
                    <a:pt x="29" y="4509"/>
                    <a:pt x="57" y="4709"/>
                  </a:cubicBezTo>
                  <a:lnTo>
                    <a:pt x="1798" y="4709"/>
                  </a:lnTo>
                  <a:cubicBezTo>
                    <a:pt x="2968" y="4709"/>
                    <a:pt x="3938" y="3767"/>
                    <a:pt x="3938" y="2569"/>
                  </a:cubicBezTo>
                  <a:lnTo>
                    <a:pt x="3938" y="1"/>
                  </a:lnTo>
                  <a:close/>
                </a:path>
              </a:pathLst>
            </a:custGeom>
            <a:solidFill>
              <a:srgbClr val="A548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32"/>
            <p:cNvSpPr/>
            <p:nvPr/>
          </p:nvSpPr>
          <p:spPr>
            <a:xfrm>
              <a:off x="5724090" y="2461427"/>
              <a:ext cx="154422" cy="29151"/>
            </a:xfrm>
            <a:custGeom>
              <a:avLst/>
              <a:gdLst/>
              <a:ahLst/>
              <a:cxnLst/>
              <a:rect l="l" t="t" r="r" b="b"/>
              <a:pathLst>
                <a:path w="5594" h="1056" extrusionOk="0">
                  <a:moveTo>
                    <a:pt x="686" y="0"/>
                  </a:moveTo>
                  <a:cubicBezTo>
                    <a:pt x="1" y="0"/>
                    <a:pt x="1" y="1056"/>
                    <a:pt x="686" y="1056"/>
                  </a:cubicBezTo>
                  <a:lnTo>
                    <a:pt x="4937" y="1056"/>
                  </a:lnTo>
                  <a:cubicBezTo>
                    <a:pt x="5593" y="1056"/>
                    <a:pt x="5593" y="0"/>
                    <a:pt x="49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32"/>
            <p:cNvSpPr/>
            <p:nvPr/>
          </p:nvSpPr>
          <p:spPr>
            <a:xfrm>
              <a:off x="6086405" y="2461427"/>
              <a:ext cx="154395" cy="29151"/>
            </a:xfrm>
            <a:custGeom>
              <a:avLst/>
              <a:gdLst/>
              <a:ahLst/>
              <a:cxnLst/>
              <a:rect l="l" t="t" r="r" b="b"/>
              <a:pathLst>
                <a:path w="5593" h="1056" extrusionOk="0">
                  <a:moveTo>
                    <a:pt x="685" y="0"/>
                  </a:moveTo>
                  <a:cubicBezTo>
                    <a:pt x="1" y="0"/>
                    <a:pt x="1" y="1056"/>
                    <a:pt x="685" y="1056"/>
                  </a:cubicBezTo>
                  <a:lnTo>
                    <a:pt x="4937" y="1056"/>
                  </a:lnTo>
                  <a:cubicBezTo>
                    <a:pt x="5593" y="1056"/>
                    <a:pt x="5593" y="0"/>
                    <a:pt x="49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32"/>
            <p:cNvSpPr/>
            <p:nvPr/>
          </p:nvSpPr>
          <p:spPr>
            <a:xfrm>
              <a:off x="5833571" y="3296312"/>
              <a:ext cx="2257399" cy="399362"/>
            </a:xfrm>
            <a:custGeom>
              <a:avLst/>
              <a:gdLst/>
              <a:ahLst/>
              <a:cxnLst/>
              <a:rect l="l" t="t" r="r" b="b"/>
              <a:pathLst>
                <a:path w="81775" h="14467" extrusionOk="0">
                  <a:moveTo>
                    <a:pt x="1" y="0"/>
                  </a:moveTo>
                  <a:lnTo>
                    <a:pt x="1" y="14466"/>
                  </a:lnTo>
                  <a:lnTo>
                    <a:pt x="73757" y="14466"/>
                  </a:lnTo>
                  <a:cubicBezTo>
                    <a:pt x="78179" y="14466"/>
                    <a:pt x="81774" y="11213"/>
                    <a:pt x="81774" y="7219"/>
                  </a:cubicBezTo>
                  <a:cubicBezTo>
                    <a:pt x="81774" y="3224"/>
                    <a:pt x="78179" y="0"/>
                    <a:pt x="7375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32"/>
            <p:cNvSpPr/>
            <p:nvPr/>
          </p:nvSpPr>
          <p:spPr>
            <a:xfrm>
              <a:off x="5833571" y="3341198"/>
              <a:ext cx="1582374" cy="311136"/>
            </a:xfrm>
            <a:custGeom>
              <a:avLst/>
              <a:gdLst/>
              <a:ahLst/>
              <a:cxnLst/>
              <a:rect l="l" t="t" r="r" b="b"/>
              <a:pathLst>
                <a:path w="57322" h="11271" extrusionOk="0">
                  <a:moveTo>
                    <a:pt x="1" y="1"/>
                  </a:moveTo>
                  <a:lnTo>
                    <a:pt x="1" y="11271"/>
                  </a:lnTo>
                  <a:lnTo>
                    <a:pt x="51073" y="11271"/>
                  </a:lnTo>
                  <a:cubicBezTo>
                    <a:pt x="54497" y="11271"/>
                    <a:pt x="57322" y="8732"/>
                    <a:pt x="57322" y="5650"/>
                  </a:cubicBezTo>
                  <a:cubicBezTo>
                    <a:pt x="57322" y="2540"/>
                    <a:pt x="54497" y="1"/>
                    <a:pt x="510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32"/>
            <p:cNvSpPr/>
            <p:nvPr/>
          </p:nvSpPr>
          <p:spPr>
            <a:xfrm>
              <a:off x="5833567" y="3377453"/>
              <a:ext cx="1684782" cy="12615"/>
            </a:xfrm>
            <a:custGeom>
              <a:avLst/>
              <a:gdLst/>
              <a:ahLst/>
              <a:cxnLst/>
              <a:rect l="l" t="t" r="r" b="b"/>
              <a:pathLst>
                <a:path w="70305" h="457" extrusionOk="0">
                  <a:moveTo>
                    <a:pt x="1" y="0"/>
                  </a:moveTo>
                  <a:lnTo>
                    <a:pt x="1" y="457"/>
                  </a:lnTo>
                  <a:lnTo>
                    <a:pt x="70304" y="457"/>
                  </a:lnTo>
                  <a:lnTo>
                    <a:pt x="7030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32"/>
            <p:cNvSpPr/>
            <p:nvPr/>
          </p:nvSpPr>
          <p:spPr>
            <a:xfrm>
              <a:off x="5833567" y="3451489"/>
              <a:ext cx="1684782" cy="12615"/>
            </a:xfrm>
            <a:custGeom>
              <a:avLst/>
              <a:gdLst/>
              <a:ahLst/>
              <a:cxnLst/>
              <a:rect l="l" t="t" r="r" b="b"/>
              <a:pathLst>
                <a:path w="70305" h="457" extrusionOk="0">
                  <a:moveTo>
                    <a:pt x="1" y="0"/>
                  </a:moveTo>
                  <a:lnTo>
                    <a:pt x="1" y="457"/>
                  </a:lnTo>
                  <a:lnTo>
                    <a:pt x="70304" y="457"/>
                  </a:lnTo>
                  <a:lnTo>
                    <a:pt x="7030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32"/>
            <p:cNvSpPr/>
            <p:nvPr/>
          </p:nvSpPr>
          <p:spPr>
            <a:xfrm>
              <a:off x="5833567" y="3525525"/>
              <a:ext cx="1684782" cy="12615"/>
            </a:xfrm>
            <a:custGeom>
              <a:avLst/>
              <a:gdLst/>
              <a:ahLst/>
              <a:cxnLst/>
              <a:rect l="l" t="t" r="r" b="b"/>
              <a:pathLst>
                <a:path w="70305" h="457" extrusionOk="0">
                  <a:moveTo>
                    <a:pt x="1" y="0"/>
                  </a:moveTo>
                  <a:lnTo>
                    <a:pt x="1" y="457"/>
                  </a:lnTo>
                  <a:lnTo>
                    <a:pt x="70304" y="457"/>
                  </a:lnTo>
                  <a:lnTo>
                    <a:pt x="7030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32"/>
            <p:cNvSpPr/>
            <p:nvPr/>
          </p:nvSpPr>
          <p:spPr>
            <a:xfrm>
              <a:off x="5833567" y="3598761"/>
              <a:ext cx="1684782" cy="13416"/>
            </a:xfrm>
            <a:custGeom>
              <a:avLst/>
              <a:gdLst/>
              <a:ahLst/>
              <a:cxnLst/>
              <a:rect l="l" t="t" r="r" b="b"/>
              <a:pathLst>
                <a:path w="70305" h="486" extrusionOk="0">
                  <a:moveTo>
                    <a:pt x="1" y="1"/>
                  </a:moveTo>
                  <a:lnTo>
                    <a:pt x="1" y="486"/>
                  </a:lnTo>
                  <a:lnTo>
                    <a:pt x="70304" y="486"/>
                  </a:lnTo>
                  <a:lnTo>
                    <a:pt x="7030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32"/>
            <p:cNvSpPr/>
            <p:nvPr/>
          </p:nvSpPr>
          <p:spPr>
            <a:xfrm>
              <a:off x="5833567" y="3672797"/>
              <a:ext cx="1684782" cy="12643"/>
            </a:xfrm>
            <a:custGeom>
              <a:avLst/>
              <a:gdLst/>
              <a:ahLst/>
              <a:cxnLst/>
              <a:rect l="l" t="t" r="r" b="b"/>
              <a:pathLst>
                <a:path w="70305" h="458" extrusionOk="0">
                  <a:moveTo>
                    <a:pt x="1" y="1"/>
                  </a:moveTo>
                  <a:lnTo>
                    <a:pt x="1" y="457"/>
                  </a:lnTo>
                  <a:lnTo>
                    <a:pt x="70304" y="457"/>
                  </a:lnTo>
                  <a:lnTo>
                    <a:pt x="70304" y="1"/>
                  </a:lnTo>
                  <a:close/>
                </a:path>
              </a:pathLst>
            </a:custGeom>
            <a:solidFill>
              <a:srgbClr val="D9A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32"/>
            <p:cNvSpPr/>
            <p:nvPr/>
          </p:nvSpPr>
          <p:spPr>
            <a:xfrm>
              <a:off x="5830421" y="3321516"/>
              <a:ext cx="1600510" cy="346581"/>
            </a:xfrm>
            <a:custGeom>
              <a:avLst/>
              <a:gdLst/>
              <a:ahLst/>
              <a:cxnLst/>
              <a:rect l="l" t="t" r="r" b="b"/>
              <a:pathLst>
                <a:path w="57979" h="12555" extrusionOk="0">
                  <a:moveTo>
                    <a:pt x="1" y="0"/>
                  </a:moveTo>
                  <a:lnTo>
                    <a:pt x="1" y="1370"/>
                  </a:lnTo>
                  <a:lnTo>
                    <a:pt x="51073" y="1370"/>
                  </a:lnTo>
                  <a:cubicBezTo>
                    <a:pt x="54155" y="1370"/>
                    <a:pt x="56637" y="3567"/>
                    <a:pt x="56637" y="6306"/>
                  </a:cubicBezTo>
                  <a:cubicBezTo>
                    <a:pt x="56637" y="9074"/>
                    <a:pt x="54155" y="11271"/>
                    <a:pt x="51073" y="11271"/>
                  </a:cubicBezTo>
                  <a:lnTo>
                    <a:pt x="1" y="11271"/>
                  </a:lnTo>
                  <a:lnTo>
                    <a:pt x="1" y="12555"/>
                  </a:lnTo>
                  <a:lnTo>
                    <a:pt x="51073" y="12555"/>
                  </a:lnTo>
                  <a:cubicBezTo>
                    <a:pt x="54897" y="12555"/>
                    <a:pt x="57978" y="9730"/>
                    <a:pt x="57978" y="6277"/>
                  </a:cubicBezTo>
                  <a:cubicBezTo>
                    <a:pt x="57978" y="2825"/>
                    <a:pt x="54897" y="0"/>
                    <a:pt x="510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32"/>
            <p:cNvSpPr/>
            <p:nvPr/>
          </p:nvSpPr>
          <p:spPr>
            <a:xfrm>
              <a:off x="7764845" y="3241185"/>
              <a:ext cx="282013" cy="511962"/>
            </a:xfrm>
            <a:custGeom>
              <a:avLst/>
              <a:gdLst/>
              <a:ahLst/>
              <a:cxnLst/>
              <a:rect l="l" t="t" r="r" b="b"/>
              <a:pathLst>
                <a:path w="10216" h="18546" extrusionOk="0">
                  <a:moveTo>
                    <a:pt x="1" y="0"/>
                  </a:moveTo>
                  <a:lnTo>
                    <a:pt x="1" y="1798"/>
                  </a:lnTo>
                  <a:cubicBezTo>
                    <a:pt x="4651" y="1798"/>
                    <a:pt x="8389" y="5164"/>
                    <a:pt x="8389" y="9273"/>
                  </a:cubicBezTo>
                  <a:cubicBezTo>
                    <a:pt x="8389" y="13353"/>
                    <a:pt x="4623" y="16720"/>
                    <a:pt x="1" y="16720"/>
                  </a:cubicBezTo>
                  <a:lnTo>
                    <a:pt x="1" y="18546"/>
                  </a:lnTo>
                  <a:cubicBezTo>
                    <a:pt x="5622" y="18546"/>
                    <a:pt x="10215" y="14352"/>
                    <a:pt x="10215" y="9273"/>
                  </a:cubicBezTo>
                  <a:cubicBezTo>
                    <a:pt x="10215" y="4166"/>
                    <a:pt x="5650" y="0"/>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32"/>
            <p:cNvSpPr/>
            <p:nvPr/>
          </p:nvSpPr>
          <p:spPr>
            <a:xfrm>
              <a:off x="7272592" y="3241185"/>
              <a:ext cx="281985" cy="511962"/>
            </a:xfrm>
            <a:custGeom>
              <a:avLst/>
              <a:gdLst/>
              <a:ahLst/>
              <a:cxnLst/>
              <a:rect l="l" t="t" r="r" b="b"/>
              <a:pathLst>
                <a:path w="10215" h="18546" extrusionOk="0">
                  <a:moveTo>
                    <a:pt x="0" y="0"/>
                  </a:moveTo>
                  <a:lnTo>
                    <a:pt x="0" y="1798"/>
                  </a:lnTo>
                  <a:cubicBezTo>
                    <a:pt x="4651" y="1798"/>
                    <a:pt x="8389" y="5164"/>
                    <a:pt x="8389" y="9273"/>
                  </a:cubicBezTo>
                  <a:cubicBezTo>
                    <a:pt x="8389" y="13353"/>
                    <a:pt x="4622" y="16720"/>
                    <a:pt x="0" y="16720"/>
                  </a:cubicBezTo>
                  <a:lnTo>
                    <a:pt x="0" y="18546"/>
                  </a:lnTo>
                  <a:cubicBezTo>
                    <a:pt x="5649" y="18546"/>
                    <a:pt x="10215" y="14352"/>
                    <a:pt x="10215" y="9273"/>
                  </a:cubicBezTo>
                  <a:cubicBezTo>
                    <a:pt x="10215" y="4166"/>
                    <a:pt x="5649" y="0"/>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32"/>
            <p:cNvSpPr/>
            <p:nvPr/>
          </p:nvSpPr>
          <p:spPr>
            <a:xfrm>
              <a:off x="7620719" y="3433344"/>
              <a:ext cx="296947" cy="124499"/>
            </a:xfrm>
            <a:custGeom>
              <a:avLst/>
              <a:gdLst/>
              <a:ahLst/>
              <a:cxnLst/>
              <a:rect l="l" t="t" r="r" b="b"/>
              <a:pathLst>
                <a:path w="10757" h="4510" extrusionOk="0">
                  <a:moveTo>
                    <a:pt x="5393" y="1"/>
                  </a:moveTo>
                  <a:cubicBezTo>
                    <a:pt x="2397" y="1"/>
                    <a:pt x="0" y="1028"/>
                    <a:pt x="0" y="2255"/>
                  </a:cubicBezTo>
                  <a:cubicBezTo>
                    <a:pt x="0" y="3510"/>
                    <a:pt x="2397" y="4509"/>
                    <a:pt x="5393" y="4509"/>
                  </a:cubicBezTo>
                  <a:cubicBezTo>
                    <a:pt x="8360" y="4509"/>
                    <a:pt x="10757" y="3510"/>
                    <a:pt x="10757" y="2255"/>
                  </a:cubicBezTo>
                  <a:cubicBezTo>
                    <a:pt x="10757" y="1028"/>
                    <a:pt x="8360" y="1"/>
                    <a:pt x="53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32"/>
            <p:cNvSpPr/>
            <p:nvPr/>
          </p:nvSpPr>
          <p:spPr>
            <a:xfrm>
              <a:off x="7247389" y="1647024"/>
              <a:ext cx="675025" cy="1340554"/>
            </a:xfrm>
            <a:custGeom>
              <a:avLst/>
              <a:gdLst/>
              <a:ahLst/>
              <a:cxnLst/>
              <a:rect l="l" t="t" r="r" b="b"/>
              <a:pathLst>
                <a:path w="24453" h="48562" extrusionOk="0">
                  <a:moveTo>
                    <a:pt x="0" y="0"/>
                  </a:moveTo>
                  <a:lnTo>
                    <a:pt x="0" y="5735"/>
                  </a:lnTo>
                  <a:lnTo>
                    <a:pt x="0" y="10728"/>
                  </a:lnTo>
                  <a:cubicBezTo>
                    <a:pt x="0" y="17176"/>
                    <a:pt x="3852" y="22683"/>
                    <a:pt x="9045" y="24281"/>
                  </a:cubicBezTo>
                  <a:cubicBezTo>
                    <a:pt x="3852" y="25879"/>
                    <a:pt x="0" y="31385"/>
                    <a:pt x="0" y="37834"/>
                  </a:cubicBezTo>
                  <a:lnTo>
                    <a:pt x="0" y="42827"/>
                  </a:lnTo>
                  <a:lnTo>
                    <a:pt x="0" y="48562"/>
                  </a:lnTo>
                  <a:lnTo>
                    <a:pt x="24452" y="48562"/>
                  </a:lnTo>
                  <a:lnTo>
                    <a:pt x="24452" y="42827"/>
                  </a:lnTo>
                  <a:lnTo>
                    <a:pt x="24452" y="37834"/>
                  </a:lnTo>
                  <a:cubicBezTo>
                    <a:pt x="24452" y="31385"/>
                    <a:pt x="20629" y="25879"/>
                    <a:pt x="15407" y="24281"/>
                  </a:cubicBezTo>
                  <a:cubicBezTo>
                    <a:pt x="20629" y="22683"/>
                    <a:pt x="24452" y="17176"/>
                    <a:pt x="24452" y="10728"/>
                  </a:cubicBezTo>
                  <a:lnTo>
                    <a:pt x="24452" y="5735"/>
                  </a:lnTo>
                  <a:lnTo>
                    <a:pt x="24452" y="0"/>
                  </a:lnTo>
                  <a:close/>
                </a:path>
              </a:pathLst>
            </a:custGeom>
            <a:solidFill>
              <a:srgbClr val="D9A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32"/>
            <p:cNvSpPr/>
            <p:nvPr/>
          </p:nvSpPr>
          <p:spPr>
            <a:xfrm>
              <a:off x="7341108" y="1921887"/>
              <a:ext cx="489133" cy="951489"/>
            </a:xfrm>
            <a:custGeom>
              <a:avLst/>
              <a:gdLst/>
              <a:ahLst/>
              <a:cxnLst/>
              <a:rect l="l" t="t" r="r" b="b"/>
              <a:pathLst>
                <a:path w="17719" h="34468" extrusionOk="0">
                  <a:moveTo>
                    <a:pt x="1341" y="1"/>
                  </a:moveTo>
                  <a:cubicBezTo>
                    <a:pt x="628" y="1"/>
                    <a:pt x="343" y="486"/>
                    <a:pt x="0" y="942"/>
                  </a:cubicBezTo>
                  <a:lnTo>
                    <a:pt x="0" y="3139"/>
                  </a:lnTo>
                  <a:cubicBezTo>
                    <a:pt x="0" y="8475"/>
                    <a:pt x="2825" y="13011"/>
                    <a:pt x="6591" y="14352"/>
                  </a:cubicBezTo>
                  <a:cubicBezTo>
                    <a:pt x="2825" y="15693"/>
                    <a:pt x="0" y="20259"/>
                    <a:pt x="0" y="25594"/>
                  </a:cubicBezTo>
                  <a:lnTo>
                    <a:pt x="0" y="29731"/>
                  </a:lnTo>
                  <a:lnTo>
                    <a:pt x="0" y="34468"/>
                  </a:lnTo>
                  <a:lnTo>
                    <a:pt x="17719" y="34468"/>
                  </a:lnTo>
                  <a:lnTo>
                    <a:pt x="17719" y="29731"/>
                  </a:lnTo>
                  <a:lnTo>
                    <a:pt x="17719" y="25594"/>
                  </a:lnTo>
                  <a:cubicBezTo>
                    <a:pt x="17719" y="20259"/>
                    <a:pt x="14894" y="15722"/>
                    <a:pt x="11128" y="14352"/>
                  </a:cubicBezTo>
                  <a:cubicBezTo>
                    <a:pt x="14894" y="13011"/>
                    <a:pt x="17719" y="8475"/>
                    <a:pt x="17719" y="3139"/>
                  </a:cubicBezTo>
                  <a:lnTo>
                    <a:pt x="17719" y="942"/>
                  </a:lnTo>
                  <a:cubicBezTo>
                    <a:pt x="17377" y="514"/>
                    <a:pt x="17034" y="1"/>
                    <a:pt x="16321" y="1"/>
                  </a:cubicBezTo>
                  <a:cubicBezTo>
                    <a:pt x="15094" y="1"/>
                    <a:pt x="15094" y="372"/>
                    <a:pt x="13839" y="372"/>
                  </a:cubicBezTo>
                  <a:cubicBezTo>
                    <a:pt x="12583" y="372"/>
                    <a:pt x="12583" y="1"/>
                    <a:pt x="11328" y="1"/>
                  </a:cubicBezTo>
                  <a:cubicBezTo>
                    <a:pt x="10101" y="1"/>
                    <a:pt x="10101" y="372"/>
                    <a:pt x="8845" y="372"/>
                  </a:cubicBezTo>
                  <a:cubicBezTo>
                    <a:pt x="7590" y="372"/>
                    <a:pt x="7590" y="1"/>
                    <a:pt x="6335" y="1"/>
                  </a:cubicBezTo>
                  <a:cubicBezTo>
                    <a:pt x="5108" y="1"/>
                    <a:pt x="5108" y="372"/>
                    <a:pt x="3852" y="372"/>
                  </a:cubicBezTo>
                  <a:cubicBezTo>
                    <a:pt x="2597" y="372"/>
                    <a:pt x="2597" y="1"/>
                    <a:pt x="13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32"/>
            <p:cNvSpPr/>
            <p:nvPr/>
          </p:nvSpPr>
          <p:spPr>
            <a:xfrm>
              <a:off x="7383647" y="1983336"/>
              <a:ext cx="15762" cy="15762"/>
            </a:xfrm>
            <a:custGeom>
              <a:avLst/>
              <a:gdLst/>
              <a:ahLst/>
              <a:cxnLst/>
              <a:rect l="l" t="t" r="r" b="b"/>
              <a:pathLst>
                <a:path w="571" h="571" extrusionOk="0">
                  <a:moveTo>
                    <a:pt x="285" y="0"/>
                  </a:moveTo>
                  <a:cubicBezTo>
                    <a:pt x="143" y="0"/>
                    <a:pt x="0" y="114"/>
                    <a:pt x="0" y="286"/>
                  </a:cubicBezTo>
                  <a:cubicBezTo>
                    <a:pt x="0" y="428"/>
                    <a:pt x="143" y="571"/>
                    <a:pt x="285" y="571"/>
                  </a:cubicBezTo>
                  <a:cubicBezTo>
                    <a:pt x="428" y="571"/>
                    <a:pt x="571" y="485"/>
                    <a:pt x="571" y="286"/>
                  </a:cubicBezTo>
                  <a:cubicBezTo>
                    <a:pt x="571" y="114"/>
                    <a:pt x="428" y="0"/>
                    <a:pt x="285" y="0"/>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32"/>
            <p:cNvSpPr/>
            <p:nvPr/>
          </p:nvSpPr>
          <p:spPr>
            <a:xfrm>
              <a:off x="7406476" y="2081775"/>
              <a:ext cx="33899" cy="33899"/>
            </a:xfrm>
            <a:custGeom>
              <a:avLst/>
              <a:gdLst/>
              <a:ahLst/>
              <a:cxnLst/>
              <a:rect l="l" t="t" r="r" b="b"/>
              <a:pathLst>
                <a:path w="1228" h="1228" extrusionOk="0">
                  <a:moveTo>
                    <a:pt x="628" y="1"/>
                  </a:moveTo>
                  <a:cubicBezTo>
                    <a:pt x="286" y="1"/>
                    <a:pt x="1" y="286"/>
                    <a:pt x="1" y="628"/>
                  </a:cubicBezTo>
                  <a:cubicBezTo>
                    <a:pt x="1" y="942"/>
                    <a:pt x="286" y="1228"/>
                    <a:pt x="628" y="1228"/>
                  </a:cubicBezTo>
                  <a:cubicBezTo>
                    <a:pt x="942" y="1228"/>
                    <a:pt x="1227" y="942"/>
                    <a:pt x="1227" y="628"/>
                  </a:cubicBezTo>
                  <a:cubicBezTo>
                    <a:pt x="1227" y="286"/>
                    <a:pt x="942" y="1"/>
                    <a:pt x="628" y="1"/>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32"/>
            <p:cNvSpPr/>
            <p:nvPr/>
          </p:nvSpPr>
          <p:spPr>
            <a:xfrm>
              <a:off x="7460030" y="2025848"/>
              <a:ext cx="23657" cy="23657"/>
            </a:xfrm>
            <a:custGeom>
              <a:avLst/>
              <a:gdLst/>
              <a:ahLst/>
              <a:cxnLst/>
              <a:rect l="l" t="t" r="r" b="b"/>
              <a:pathLst>
                <a:path w="857" h="857" extrusionOk="0">
                  <a:moveTo>
                    <a:pt x="429" y="1"/>
                  </a:moveTo>
                  <a:cubicBezTo>
                    <a:pt x="172" y="1"/>
                    <a:pt x="1" y="229"/>
                    <a:pt x="1" y="429"/>
                  </a:cubicBezTo>
                  <a:cubicBezTo>
                    <a:pt x="1" y="686"/>
                    <a:pt x="229" y="857"/>
                    <a:pt x="429" y="857"/>
                  </a:cubicBezTo>
                  <a:cubicBezTo>
                    <a:pt x="686" y="857"/>
                    <a:pt x="857" y="657"/>
                    <a:pt x="857" y="429"/>
                  </a:cubicBezTo>
                  <a:cubicBezTo>
                    <a:pt x="857" y="172"/>
                    <a:pt x="686" y="1"/>
                    <a:pt x="429" y="1"/>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32"/>
            <p:cNvSpPr/>
            <p:nvPr/>
          </p:nvSpPr>
          <p:spPr>
            <a:xfrm>
              <a:off x="7541161" y="1959706"/>
              <a:ext cx="15790" cy="15762"/>
            </a:xfrm>
            <a:custGeom>
              <a:avLst/>
              <a:gdLst/>
              <a:ahLst/>
              <a:cxnLst/>
              <a:rect l="l" t="t" r="r" b="b"/>
              <a:pathLst>
                <a:path w="572" h="571" extrusionOk="0">
                  <a:moveTo>
                    <a:pt x="286" y="0"/>
                  </a:moveTo>
                  <a:cubicBezTo>
                    <a:pt x="143" y="0"/>
                    <a:pt x="1" y="143"/>
                    <a:pt x="1" y="286"/>
                  </a:cubicBezTo>
                  <a:cubicBezTo>
                    <a:pt x="1" y="428"/>
                    <a:pt x="86" y="571"/>
                    <a:pt x="286" y="571"/>
                  </a:cubicBezTo>
                  <a:cubicBezTo>
                    <a:pt x="429" y="571"/>
                    <a:pt x="571" y="485"/>
                    <a:pt x="571" y="286"/>
                  </a:cubicBezTo>
                  <a:cubicBezTo>
                    <a:pt x="571" y="114"/>
                    <a:pt x="457" y="0"/>
                    <a:pt x="286" y="0"/>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32"/>
            <p:cNvSpPr/>
            <p:nvPr/>
          </p:nvSpPr>
          <p:spPr>
            <a:xfrm>
              <a:off x="7565592" y="2058145"/>
              <a:ext cx="33098" cy="33899"/>
            </a:xfrm>
            <a:custGeom>
              <a:avLst/>
              <a:gdLst/>
              <a:ahLst/>
              <a:cxnLst/>
              <a:rect l="l" t="t" r="r" b="b"/>
              <a:pathLst>
                <a:path w="1199" h="1228" extrusionOk="0">
                  <a:moveTo>
                    <a:pt x="599" y="1"/>
                  </a:moveTo>
                  <a:cubicBezTo>
                    <a:pt x="285" y="1"/>
                    <a:pt x="0" y="258"/>
                    <a:pt x="0" y="629"/>
                  </a:cubicBezTo>
                  <a:cubicBezTo>
                    <a:pt x="0" y="942"/>
                    <a:pt x="228" y="1228"/>
                    <a:pt x="599" y="1228"/>
                  </a:cubicBezTo>
                  <a:cubicBezTo>
                    <a:pt x="913" y="1228"/>
                    <a:pt x="1198" y="971"/>
                    <a:pt x="1198" y="629"/>
                  </a:cubicBezTo>
                  <a:cubicBezTo>
                    <a:pt x="1198" y="286"/>
                    <a:pt x="913" y="1"/>
                    <a:pt x="599" y="1"/>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32"/>
            <p:cNvSpPr/>
            <p:nvPr/>
          </p:nvSpPr>
          <p:spPr>
            <a:xfrm>
              <a:off x="7618345" y="2002245"/>
              <a:ext cx="23657" cy="23630"/>
            </a:xfrm>
            <a:custGeom>
              <a:avLst/>
              <a:gdLst/>
              <a:ahLst/>
              <a:cxnLst/>
              <a:rect l="l" t="t" r="r" b="b"/>
              <a:pathLst>
                <a:path w="857" h="856" extrusionOk="0">
                  <a:moveTo>
                    <a:pt x="429" y="0"/>
                  </a:moveTo>
                  <a:cubicBezTo>
                    <a:pt x="172" y="0"/>
                    <a:pt x="1" y="228"/>
                    <a:pt x="1" y="428"/>
                  </a:cubicBezTo>
                  <a:cubicBezTo>
                    <a:pt x="1" y="685"/>
                    <a:pt x="229" y="856"/>
                    <a:pt x="429" y="856"/>
                  </a:cubicBezTo>
                  <a:cubicBezTo>
                    <a:pt x="686" y="856"/>
                    <a:pt x="857" y="656"/>
                    <a:pt x="857" y="428"/>
                  </a:cubicBezTo>
                  <a:cubicBezTo>
                    <a:pt x="857" y="171"/>
                    <a:pt x="657" y="0"/>
                    <a:pt x="429" y="0"/>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32"/>
            <p:cNvSpPr/>
            <p:nvPr/>
          </p:nvSpPr>
          <p:spPr>
            <a:xfrm>
              <a:off x="7510437" y="2132872"/>
              <a:ext cx="15790" cy="15873"/>
            </a:xfrm>
            <a:custGeom>
              <a:avLst/>
              <a:gdLst/>
              <a:ahLst/>
              <a:cxnLst/>
              <a:rect l="l" t="t" r="r" b="b"/>
              <a:pathLst>
                <a:path w="572" h="575" extrusionOk="0">
                  <a:moveTo>
                    <a:pt x="323" y="1"/>
                  </a:moveTo>
                  <a:cubicBezTo>
                    <a:pt x="311" y="1"/>
                    <a:pt x="298" y="2"/>
                    <a:pt x="286" y="4"/>
                  </a:cubicBezTo>
                  <a:cubicBezTo>
                    <a:pt x="143" y="4"/>
                    <a:pt x="1" y="118"/>
                    <a:pt x="1" y="290"/>
                  </a:cubicBezTo>
                  <a:cubicBezTo>
                    <a:pt x="1" y="432"/>
                    <a:pt x="115" y="575"/>
                    <a:pt x="286" y="575"/>
                  </a:cubicBezTo>
                  <a:cubicBezTo>
                    <a:pt x="429" y="575"/>
                    <a:pt x="571" y="489"/>
                    <a:pt x="571" y="290"/>
                  </a:cubicBezTo>
                  <a:cubicBezTo>
                    <a:pt x="571" y="133"/>
                    <a:pt x="452" y="1"/>
                    <a:pt x="323" y="1"/>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32"/>
            <p:cNvSpPr/>
            <p:nvPr/>
          </p:nvSpPr>
          <p:spPr>
            <a:xfrm>
              <a:off x="7534867" y="2231422"/>
              <a:ext cx="33098" cy="33899"/>
            </a:xfrm>
            <a:custGeom>
              <a:avLst/>
              <a:gdLst/>
              <a:ahLst/>
              <a:cxnLst/>
              <a:rect l="l" t="t" r="r" b="b"/>
              <a:pathLst>
                <a:path w="1199" h="1228" extrusionOk="0">
                  <a:moveTo>
                    <a:pt x="599" y="1"/>
                  </a:moveTo>
                  <a:cubicBezTo>
                    <a:pt x="286" y="1"/>
                    <a:pt x="0" y="258"/>
                    <a:pt x="0" y="629"/>
                  </a:cubicBezTo>
                  <a:cubicBezTo>
                    <a:pt x="0" y="942"/>
                    <a:pt x="257" y="1228"/>
                    <a:pt x="599" y="1228"/>
                  </a:cubicBezTo>
                  <a:cubicBezTo>
                    <a:pt x="942" y="1228"/>
                    <a:pt x="1199" y="971"/>
                    <a:pt x="1199" y="629"/>
                  </a:cubicBezTo>
                  <a:cubicBezTo>
                    <a:pt x="1199" y="258"/>
                    <a:pt x="942" y="1"/>
                    <a:pt x="599" y="1"/>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32"/>
            <p:cNvSpPr/>
            <p:nvPr/>
          </p:nvSpPr>
          <p:spPr>
            <a:xfrm>
              <a:off x="7586848" y="2174721"/>
              <a:ext cx="23657" cy="23657"/>
            </a:xfrm>
            <a:custGeom>
              <a:avLst/>
              <a:gdLst/>
              <a:ahLst/>
              <a:cxnLst/>
              <a:rect l="l" t="t" r="r" b="b"/>
              <a:pathLst>
                <a:path w="857" h="857" extrusionOk="0">
                  <a:moveTo>
                    <a:pt x="428" y="1"/>
                  </a:moveTo>
                  <a:cubicBezTo>
                    <a:pt x="172" y="1"/>
                    <a:pt x="0" y="200"/>
                    <a:pt x="0" y="429"/>
                  </a:cubicBezTo>
                  <a:cubicBezTo>
                    <a:pt x="0" y="685"/>
                    <a:pt x="229" y="857"/>
                    <a:pt x="428" y="857"/>
                  </a:cubicBezTo>
                  <a:cubicBezTo>
                    <a:pt x="685" y="857"/>
                    <a:pt x="856" y="628"/>
                    <a:pt x="856" y="429"/>
                  </a:cubicBezTo>
                  <a:cubicBezTo>
                    <a:pt x="856" y="200"/>
                    <a:pt x="685" y="29"/>
                    <a:pt x="428" y="1"/>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32"/>
            <p:cNvSpPr/>
            <p:nvPr/>
          </p:nvSpPr>
          <p:spPr>
            <a:xfrm>
              <a:off x="7735721" y="1999181"/>
              <a:ext cx="18909" cy="17170"/>
            </a:xfrm>
            <a:custGeom>
              <a:avLst/>
              <a:gdLst/>
              <a:ahLst/>
              <a:cxnLst/>
              <a:rect l="l" t="t" r="r" b="b"/>
              <a:pathLst>
                <a:path w="685" h="622" extrusionOk="0">
                  <a:moveTo>
                    <a:pt x="320" y="0"/>
                  </a:moveTo>
                  <a:cubicBezTo>
                    <a:pt x="236" y="0"/>
                    <a:pt x="159" y="36"/>
                    <a:pt x="114" y="111"/>
                  </a:cubicBezTo>
                  <a:cubicBezTo>
                    <a:pt x="0" y="254"/>
                    <a:pt x="0" y="425"/>
                    <a:pt x="143" y="539"/>
                  </a:cubicBezTo>
                  <a:cubicBezTo>
                    <a:pt x="210" y="593"/>
                    <a:pt x="284" y="621"/>
                    <a:pt x="355" y="621"/>
                  </a:cubicBezTo>
                  <a:cubicBezTo>
                    <a:pt x="434" y="621"/>
                    <a:pt x="510" y="586"/>
                    <a:pt x="571" y="510"/>
                  </a:cubicBezTo>
                  <a:cubicBezTo>
                    <a:pt x="685" y="368"/>
                    <a:pt x="685" y="197"/>
                    <a:pt x="542" y="82"/>
                  </a:cubicBezTo>
                  <a:cubicBezTo>
                    <a:pt x="475" y="29"/>
                    <a:pt x="395" y="0"/>
                    <a:pt x="320" y="0"/>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32"/>
            <p:cNvSpPr/>
            <p:nvPr/>
          </p:nvSpPr>
          <p:spPr>
            <a:xfrm>
              <a:off x="7682941" y="2094832"/>
              <a:ext cx="37046" cy="33512"/>
            </a:xfrm>
            <a:custGeom>
              <a:avLst/>
              <a:gdLst/>
              <a:ahLst/>
              <a:cxnLst/>
              <a:rect l="l" t="t" r="r" b="b"/>
              <a:pathLst>
                <a:path w="1342" h="1214" extrusionOk="0">
                  <a:moveTo>
                    <a:pt x="658" y="1"/>
                  </a:moveTo>
                  <a:cubicBezTo>
                    <a:pt x="491" y="1"/>
                    <a:pt x="324" y="73"/>
                    <a:pt x="200" y="213"/>
                  </a:cubicBezTo>
                  <a:cubicBezTo>
                    <a:pt x="0" y="469"/>
                    <a:pt x="29" y="869"/>
                    <a:pt x="286" y="1069"/>
                  </a:cubicBezTo>
                  <a:cubicBezTo>
                    <a:pt x="386" y="1169"/>
                    <a:pt x="519" y="1214"/>
                    <a:pt x="656" y="1214"/>
                  </a:cubicBezTo>
                  <a:cubicBezTo>
                    <a:pt x="831" y="1214"/>
                    <a:pt x="1013" y="1140"/>
                    <a:pt x="1142" y="1011"/>
                  </a:cubicBezTo>
                  <a:cubicBezTo>
                    <a:pt x="1341" y="726"/>
                    <a:pt x="1341" y="355"/>
                    <a:pt x="1056" y="155"/>
                  </a:cubicBezTo>
                  <a:cubicBezTo>
                    <a:pt x="939" y="51"/>
                    <a:pt x="798" y="1"/>
                    <a:pt x="658" y="1"/>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32"/>
            <p:cNvSpPr/>
            <p:nvPr/>
          </p:nvSpPr>
          <p:spPr>
            <a:xfrm>
              <a:off x="7764845" y="2083790"/>
              <a:ext cx="26032" cy="23243"/>
            </a:xfrm>
            <a:custGeom>
              <a:avLst/>
              <a:gdLst/>
              <a:ahLst/>
              <a:cxnLst/>
              <a:rect l="l" t="t" r="r" b="b"/>
              <a:pathLst>
                <a:path w="943" h="842" extrusionOk="0">
                  <a:moveTo>
                    <a:pt x="522" y="1"/>
                  </a:moveTo>
                  <a:cubicBezTo>
                    <a:pt x="403" y="1"/>
                    <a:pt x="280" y="61"/>
                    <a:pt x="200" y="156"/>
                  </a:cubicBezTo>
                  <a:cubicBezTo>
                    <a:pt x="1" y="299"/>
                    <a:pt x="58" y="584"/>
                    <a:pt x="229" y="727"/>
                  </a:cubicBezTo>
                  <a:cubicBezTo>
                    <a:pt x="294" y="805"/>
                    <a:pt x="390" y="842"/>
                    <a:pt x="488" y="842"/>
                  </a:cubicBezTo>
                  <a:cubicBezTo>
                    <a:pt x="603" y="842"/>
                    <a:pt x="722" y="791"/>
                    <a:pt x="800" y="698"/>
                  </a:cubicBezTo>
                  <a:cubicBezTo>
                    <a:pt x="942" y="555"/>
                    <a:pt x="942" y="270"/>
                    <a:pt x="771" y="127"/>
                  </a:cubicBezTo>
                  <a:cubicBezTo>
                    <a:pt x="708" y="39"/>
                    <a:pt x="616" y="1"/>
                    <a:pt x="522" y="1"/>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32"/>
            <p:cNvSpPr/>
            <p:nvPr/>
          </p:nvSpPr>
          <p:spPr>
            <a:xfrm>
              <a:off x="7659311" y="2230732"/>
              <a:ext cx="18136" cy="17170"/>
            </a:xfrm>
            <a:custGeom>
              <a:avLst/>
              <a:gdLst/>
              <a:ahLst/>
              <a:cxnLst/>
              <a:rect l="l" t="t" r="r" b="b"/>
              <a:pathLst>
                <a:path w="657" h="622" extrusionOk="0">
                  <a:moveTo>
                    <a:pt x="302" y="1"/>
                  </a:moveTo>
                  <a:cubicBezTo>
                    <a:pt x="222" y="1"/>
                    <a:pt x="146" y="36"/>
                    <a:pt x="86" y="111"/>
                  </a:cubicBezTo>
                  <a:cubicBezTo>
                    <a:pt x="0" y="254"/>
                    <a:pt x="0" y="425"/>
                    <a:pt x="143" y="539"/>
                  </a:cubicBezTo>
                  <a:cubicBezTo>
                    <a:pt x="210" y="593"/>
                    <a:pt x="284" y="622"/>
                    <a:pt x="355" y="622"/>
                  </a:cubicBezTo>
                  <a:cubicBezTo>
                    <a:pt x="435" y="622"/>
                    <a:pt x="511" y="586"/>
                    <a:pt x="571" y="511"/>
                  </a:cubicBezTo>
                  <a:cubicBezTo>
                    <a:pt x="657" y="397"/>
                    <a:pt x="657" y="226"/>
                    <a:pt x="514" y="83"/>
                  </a:cubicBezTo>
                  <a:cubicBezTo>
                    <a:pt x="447" y="29"/>
                    <a:pt x="373" y="1"/>
                    <a:pt x="302" y="1"/>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32"/>
            <p:cNvSpPr/>
            <p:nvPr/>
          </p:nvSpPr>
          <p:spPr>
            <a:xfrm>
              <a:off x="7773513" y="2629182"/>
              <a:ext cx="15790" cy="15790"/>
            </a:xfrm>
            <a:custGeom>
              <a:avLst/>
              <a:gdLst/>
              <a:ahLst/>
              <a:cxnLst/>
              <a:rect l="l" t="t" r="r" b="b"/>
              <a:pathLst>
                <a:path w="572" h="572" extrusionOk="0">
                  <a:moveTo>
                    <a:pt x="286" y="1"/>
                  </a:moveTo>
                  <a:cubicBezTo>
                    <a:pt x="115" y="1"/>
                    <a:pt x="1" y="143"/>
                    <a:pt x="1" y="286"/>
                  </a:cubicBezTo>
                  <a:cubicBezTo>
                    <a:pt x="1" y="457"/>
                    <a:pt x="115" y="571"/>
                    <a:pt x="286" y="571"/>
                  </a:cubicBezTo>
                  <a:cubicBezTo>
                    <a:pt x="429" y="571"/>
                    <a:pt x="571" y="457"/>
                    <a:pt x="571" y="286"/>
                  </a:cubicBezTo>
                  <a:cubicBezTo>
                    <a:pt x="571" y="143"/>
                    <a:pt x="429" y="1"/>
                    <a:pt x="286" y="1"/>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32"/>
            <p:cNvSpPr/>
            <p:nvPr/>
          </p:nvSpPr>
          <p:spPr>
            <a:xfrm>
              <a:off x="7731774" y="2513407"/>
              <a:ext cx="33899" cy="33098"/>
            </a:xfrm>
            <a:custGeom>
              <a:avLst/>
              <a:gdLst/>
              <a:ahLst/>
              <a:cxnLst/>
              <a:rect l="l" t="t" r="r" b="b"/>
              <a:pathLst>
                <a:path w="1228" h="1199" extrusionOk="0">
                  <a:moveTo>
                    <a:pt x="600" y="0"/>
                  </a:moveTo>
                  <a:cubicBezTo>
                    <a:pt x="286" y="0"/>
                    <a:pt x="0" y="257"/>
                    <a:pt x="0" y="600"/>
                  </a:cubicBezTo>
                  <a:cubicBezTo>
                    <a:pt x="0" y="970"/>
                    <a:pt x="257" y="1199"/>
                    <a:pt x="600" y="1199"/>
                  </a:cubicBezTo>
                  <a:cubicBezTo>
                    <a:pt x="942" y="1199"/>
                    <a:pt x="1227" y="970"/>
                    <a:pt x="1227" y="600"/>
                  </a:cubicBezTo>
                  <a:cubicBezTo>
                    <a:pt x="1227" y="286"/>
                    <a:pt x="970" y="0"/>
                    <a:pt x="600" y="0"/>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32"/>
            <p:cNvSpPr/>
            <p:nvPr/>
          </p:nvSpPr>
          <p:spPr>
            <a:xfrm>
              <a:off x="7688462" y="2579576"/>
              <a:ext cx="23657" cy="23657"/>
            </a:xfrm>
            <a:custGeom>
              <a:avLst/>
              <a:gdLst/>
              <a:ahLst/>
              <a:cxnLst/>
              <a:rect l="l" t="t" r="r" b="b"/>
              <a:pathLst>
                <a:path w="857" h="857" extrusionOk="0">
                  <a:moveTo>
                    <a:pt x="428" y="0"/>
                  </a:moveTo>
                  <a:cubicBezTo>
                    <a:pt x="171" y="0"/>
                    <a:pt x="0" y="200"/>
                    <a:pt x="0" y="428"/>
                  </a:cubicBezTo>
                  <a:cubicBezTo>
                    <a:pt x="0" y="656"/>
                    <a:pt x="171" y="856"/>
                    <a:pt x="428" y="856"/>
                  </a:cubicBezTo>
                  <a:cubicBezTo>
                    <a:pt x="685" y="856"/>
                    <a:pt x="856" y="628"/>
                    <a:pt x="856" y="428"/>
                  </a:cubicBezTo>
                  <a:cubicBezTo>
                    <a:pt x="856" y="171"/>
                    <a:pt x="656" y="0"/>
                    <a:pt x="428" y="0"/>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32"/>
            <p:cNvSpPr/>
            <p:nvPr/>
          </p:nvSpPr>
          <p:spPr>
            <a:xfrm>
              <a:off x="7615998" y="2652812"/>
              <a:ext cx="14990" cy="15790"/>
            </a:xfrm>
            <a:custGeom>
              <a:avLst/>
              <a:gdLst/>
              <a:ahLst/>
              <a:cxnLst/>
              <a:rect l="l" t="t" r="r" b="b"/>
              <a:pathLst>
                <a:path w="543" h="572" extrusionOk="0">
                  <a:moveTo>
                    <a:pt x="285" y="1"/>
                  </a:moveTo>
                  <a:cubicBezTo>
                    <a:pt x="143" y="1"/>
                    <a:pt x="0" y="115"/>
                    <a:pt x="0" y="286"/>
                  </a:cubicBezTo>
                  <a:cubicBezTo>
                    <a:pt x="0" y="486"/>
                    <a:pt x="143" y="571"/>
                    <a:pt x="285" y="571"/>
                  </a:cubicBezTo>
                  <a:cubicBezTo>
                    <a:pt x="400" y="571"/>
                    <a:pt x="542" y="486"/>
                    <a:pt x="542" y="286"/>
                  </a:cubicBezTo>
                  <a:cubicBezTo>
                    <a:pt x="542" y="143"/>
                    <a:pt x="400" y="1"/>
                    <a:pt x="285" y="1"/>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32"/>
            <p:cNvSpPr/>
            <p:nvPr/>
          </p:nvSpPr>
          <p:spPr>
            <a:xfrm>
              <a:off x="7573459" y="2537037"/>
              <a:ext cx="33098" cy="33098"/>
            </a:xfrm>
            <a:custGeom>
              <a:avLst/>
              <a:gdLst/>
              <a:ahLst/>
              <a:cxnLst/>
              <a:rect l="l" t="t" r="r" b="b"/>
              <a:pathLst>
                <a:path w="1199" h="1199" extrusionOk="0">
                  <a:moveTo>
                    <a:pt x="600" y="0"/>
                  </a:moveTo>
                  <a:cubicBezTo>
                    <a:pt x="286" y="0"/>
                    <a:pt x="0" y="257"/>
                    <a:pt x="0" y="600"/>
                  </a:cubicBezTo>
                  <a:cubicBezTo>
                    <a:pt x="0" y="970"/>
                    <a:pt x="286" y="1199"/>
                    <a:pt x="600" y="1199"/>
                  </a:cubicBezTo>
                  <a:cubicBezTo>
                    <a:pt x="913" y="1199"/>
                    <a:pt x="1199" y="913"/>
                    <a:pt x="1199" y="600"/>
                  </a:cubicBezTo>
                  <a:cubicBezTo>
                    <a:pt x="1199" y="286"/>
                    <a:pt x="970" y="0"/>
                    <a:pt x="600" y="0"/>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32"/>
            <p:cNvSpPr/>
            <p:nvPr/>
          </p:nvSpPr>
          <p:spPr>
            <a:xfrm>
              <a:off x="7530920" y="2603206"/>
              <a:ext cx="23657" cy="22940"/>
            </a:xfrm>
            <a:custGeom>
              <a:avLst/>
              <a:gdLst/>
              <a:ahLst/>
              <a:cxnLst/>
              <a:rect l="l" t="t" r="r" b="b"/>
              <a:pathLst>
                <a:path w="857" h="831" extrusionOk="0">
                  <a:moveTo>
                    <a:pt x="429" y="0"/>
                  </a:moveTo>
                  <a:cubicBezTo>
                    <a:pt x="172" y="0"/>
                    <a:pt x="1" y="200"/>
                    <a:pt x="1" y="400"/>
                  </a:cubicBezTo>
                  <a:cubicBezTo>
                    <a:pt x="1" y="640"/>
                    <a:pt x="151" y="830"/>
                    <a:pt x="380" y="830"/>
                  </a:cubicBezTo>
                  <a:cubicBezTo>
                    <a:pt x="396" y="830"/>
                    <a:pt x="412" y="829"/>
                    <a:pt x="429" y="827"/>
                  </a:cubicBezTo>
                  <a:cubicBezTo>
                    <a:pt x="685" y="827"/>
                    <a:pt x="857" y="656"/>
                    <a:pt x="857" y="400"/>
                  </a:cubicBezTo>
                  <a:cubicBezTo>
                    <a:pt x="857" y="171"/>
                    <a:pt x="657" y="0"/>
                    <a:pt x="429" y="0"/>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32"/>
            <p:cNvSpPr/>
            <p:nvPr/>
          </p:nvSpPr>
          <p:spPr>
            <a:xfrm>
              <a:off x="7565592" y="2750479"/>
              <a:ext cx="15762" cy="15790"/>
            </a:xfrm>
            <a:custGeom>
              <a:avLst/>
              <a:gdLst/>
              <a:ahLst/>
              <a:cxnLst/>
              <a:rect l="l" t="t" r="r" b="b"/>
              <a:pathLst>
                <a:path w="571" h="572" extrusionOk="0">
                  <a:moveTo>
                    <a:pt x="285" y="1"/>
                  </a:moveTo>
                  <a:cubicBezTo>
                    <a:pt x="143" y="1"/>
                    <a:pt x="0" y="115"/>
                    <a:pt x="0" y="286"/>
                  </a:cubicBezTo>
                  <a:cubicBezTo>
                    <a:pt x="0" y="429"/>
                    <a:pt x="143" y="571"/>
                    <a:pt x="285" y="571"/>
                  </a:cubicBezTo>
                  <a:cubicBezTo>
                    <a:pt x="428" y="571"/>
                    <a:pt x="571" y="457"/>
                    <a:pt x="571" y="286"/>
                  </a:cubicBezTo>
                  <a:cubicBezTo>
                    <a:pt x="571" y="143"/>
                    <a:pt x="457" y="1"/>
                    <a:pt x="285" y="1"/>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32"/>
            <p:cNvSpPr/>
            <p:nvPr/>
          </p:nvSpPr>
          <p:spPr>
            <a:xfrm>
              <a:off x="7645922" y="2479536"/>
              <a:ext cx="15762" cy="15900"/>
            </a:xfrm>
            <a:custGeom>
              <a:avLst/>
              <a:gdLst/>
              <a:ahLst/>
              <a:cxnLst/>
              <a:rect l="l" t="t" r="r" b="b"/>
              <a:pathLst>
                <a:path w="571" h="576" extrusionOk="0">
                  <a:moveTo>
                    <a:pt x="286" y="1"/>
                  </a:moveTo>
                  <a:cubicBezTo>
                    <a:pt x="143" y="1"/>
                    <a:pt x="0" y="115"/>
                    <a:pt x="0" y="286"/>
                  </a:cubicBezTo>
                  <a:cubicBezTo>
                    <a:pt x="0" y="465"/>
                    <a:pt x="115" y="575"/>
                    <a:pt x="242" y="575"/>
                  </a:cubicBezTo>
                  <a:cubicBezTo>
                    <a:pt x="257" y="575"/>
                    <a:pt x="271" y="574"/>
                    <a:pt x="286" y="571"/>
                  </a:cubicBezTo>
                  <a:cubicBezTo>
                    <a:pt x="428" y="571"/>
                    <a:pt x="571" y="428"/>
                    <a:pt x="571" y="286"/>
                  </a:cubicBezTo>
                  <a:cubicBezTo>
                    <a:pt x="571" y="143"/>
                    <a:pt x="485" y="1"/>
                    <a:pt x="286" y="1"/>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32"/>
            <p:cNvSpPr/>
            <p:nvPr/>
          </p:nvSpPr>
          <p:spPr>
            <a:xfrm>
              <a:off x="7604956" y="2363760"/>
              <a:ext cx="33126" cy="33098"/>
            </a:xfrm>
            <a:custGeom>
              <a:avLst/>
              <a:gdLst/>
              <a:ahLst/>
              <a:cxnLst/>
              <a:rect l="l" t="t" r="r" b="b"/>
              <a:pathLst>
                <a:path w="1200" h="1199" extrusionOk="0">
                  <a:moveTo>
                    <a:pt x="600" y="0"/>
                  </a:moveTo>
                  <a:cubicBezTo>
                    <a:pt x="286" y="0"/>
                    <a:pt x="1" y="257"/>
                    <a:pt x="1" y="599"/>
                  </a:cubicBezTo>
                  <a:cubicBezTo>
                    <a:pt x="1" y="970"/>
                    <a:pt x="257" y="1199"/>
                    <a:pt x="600" y="1199"/>
                  </a:cubicBezTo>
                  <a:cubicBezTo>
                    <a:pt x="914" y="1199"/>
                    <a:pt x="1199" y="970"/>
                    <a:pt x="1199" y="599"/>
                  </a:cubicBezTo>
                  <a:cubicBezTo>
                    <a:pt x="1199" y="286"/>
                    <a:pt x="971" y="0"/>
                    <a:pt x="600" y="0"/>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32"/>
            <p:cNvSpPr/>
            <p:nvPr/>
          </p:nvSpPr>
          <p:spPr>
            <a:xfrm>
              <a:off x="7561644" y="2430702"/>
              <a:ext cx="23657" cy="23657"/>
            </a:xfrm>
            <a:custGeom>
              <a:avLst/>
              <a:gdLst/>
              <a:ahLst/>
              <a:cxnLst/>
              <a:rect l="l" t="t" r="r" b="b"/>
              <a:pathLst>
                <a:path w="857" h="857" extrusionOk="0">
                  <a:moveTo>
                    <a:pt x="428" y="1"/>
                  </a:moveTo>
                  <a:cubicBezTo>
                    <a:pt x="172" y="1"/>
                    <a:pt x="0" y="200"/>
                    <a:pt x="0" y="428"/>
                  </a:cubicBezTo>
                  <a:cubicBezTo>
                    <a:pt x="0" y="628"/>
                    <a:pt x="172" y="828"/>
                    <a:pt x="428" y="856"/>
                  </a:cubicBezTo>
                  <a:cubicBezTo>
                    <a:pt x="685" y="856"/>
                    <a:pt x="856" y="657"/>
                    <a:pt x="856" y="428"/>
                  </a:cubicBezTo>
                  <a:cubicBezTo>
                    <a:pt x="856" y="172"/>
                    <a:pt x="628" y="1"/>
                    <a:pt x="428" y="1"/>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32"/>
            <p:cNvSpPr/>
            <p:nvPr/>
          </p:nvSpPr>
          <p:spPr>
            <a:xfrm>
              <a:off x="7417519" y="2612619"/>
              <a:ext cx="18909" cy="16618"/>
            </a:xfrm>
            <a:custGeom>
              <a:avLst/>
              <a:gdLst/>
              <a:ahLst/>
              <a:cxnLst/>
              <a:rect l="l" t="t" r="r" b="b"/>
              <a:pathLst>
                <a:path w="685" h="602" extrusionOk="0">
                  <a:moveTo>
                    <a:pt x="346" y="0"/>
                  </a:moveTo>
                  <a:cubicBezTo>
                    <a:pt x="261" y="0"/>
                    <a:pt x="178" y="35"/>
                    <a:pt x="114" y="116"/>
                  </a:cubicBezTo>
                  <a:cubicBezTo>
                    <a:pt x="0" y="258"/>
                    <a:pt x="0" y="429"/>
                    <a:pt x="143" y="544"/>
                  </a:cubicBezTo>
                  <a:cubicBezTo>
                    <a:pt x="205" y="581"/>
                    <a:pt x="278" y="602"/>
                    <a:pt x="348" y="602"/>
                  </a:cubicBezTo>
                  <a:cubicBezTo>
                    <a:pt x="438" y="602"/>
                    <a:pt x="522" y="567"/>
                    <a:pt x="571" y="486"/>
                  </a:cubicBezTo>
                  <a:cubicBezTo>
                    <a:pt x="685" y="372"/>
                    <a:pt x="685" y="173"/>
                    <a:pt x="542" y="59"/>
                  </a:cubicBezTo>
                  <a:cubicBezTo>
                    <a:pt x="480" y="21"/>
                    <a:pt x="412" y="0"/>
                    <a:pt x="346" y="0"/>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32"/>
            <p:cNvSpPr/>
            <p:nvPr/>
          </p:nvSpPr>
          <p:spPr>
            <a:xfrm>
              <a:off x="7452163" y="2500460"/>
              <a:ext cx="37046" cy="33126"/>
            </a:xfrm>
            <a:custGeom>
              <a:avLst/>
              <a:gdLst/>
              <a:ahLst/>
              <a:cxnLst/>
              <a:rect l="l" t="t" r="r" b="b"/>
              <a:pathLst>
                <a:path w="1342" h="1200" extrusionOk="0">
                  <a:moveTo>
                    <a:pt x="677" y="1"/>
                  </a:moveTo>
                  <a:cubicBezTo>
                    <a:pt x="505" y="1"/>
                    <a:pt x="337" y="73"/>
                    <a:pt x="229" y="213"/>
                  </a:cubicBezTo>
                  <a:cubicBezTo>
                    <a:pt x="0" y="498"/>
                    <a:pt x="29" y="869"/>
                    <a:pt x="286" y="1069"/>
                  </a:cubicBezTo>
                  <a:cubicBezTo>
                    <a:pt x="398" y="1156"/>
                    <a:pt x="538" y="1200"/>
                    <a:pt x="676" y="1200"/>
                  </a:cubicBezTo>
                  <a:cubicBezTo>
                    <a:pt x="854" y="1200"/>
                    <a:pt x="1029" y="1127"/>
                    <a:pt x="1142" y="983"/>
                  </a:cubicBezTo>
                  <a:cubicBezTo>
                    <a:pt x="1341" y="755"/>
                    <a:pt x="1313" y="355"/>
                    <a:pt x="1085" y="156"/>
                  </a:cubicBezTo>
                  <a:cubicBezTo>
                    <a:pt x="968" y="51"/>
                    <a:pt x="821" y="1"/>
                    <a:pt x="677" y="1"/>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32"/>
            <p:cNvSpPr/>
            <p:nvPr/>
          </p:nvSpPr>
          <p:spPr>
            <a:xfrm>
              <a:off x="7381273" y="2521716"/>
              <a:ext cx="26032" cy="23243"/>
            </a:xfrm>
            <a:custGeom>
              <a:avLst/>
              <a:gdLst/>
              <a:ahLst/>
              <a:cxnLst/>
              <a:rect l="l" t="t" r="r" b="b"/>
              <a:pathLst>
                <a:path w="943" h="842" extrusionOk="0">
                  <a:moveTo>
                    <a:pt x="465" y="1"/>
                  </a:moveTo>
                  <a:cubicBezTo>
                    <a:pt x="346" y="1"/>
                    <a:pt x="223" y="61"/>
                    <a:pt x="143" y="156"/>
                  </a:cubicBezTo>
                  <a:cubicBezTo>
                    <a:pt x="1" y="327"/>
                    <a:pt x="29" y="584"/>
                    <a:pt x="172" y="727"/>
                  </a:cubicBezTo>
                  <a:cubicBezTo>
                    <a:pt x="237" y="805"/>
                    <a:pt x="333" y="842"/>
                    <a:pt x="431" y="842"/>
                  </a:cubicBezTo>
                  <a:cubicBezTo>
                    <a:pt x="546" y="842"/>
                    <a:pt x="665" y="791"/>
                    <a:pt x="742" y="698"/>
                  </a:cubicBezTo>
                  <a:cubicBezTo>
                    <a:pt x="942" y="555"/>
                    <a:pt x="885" y="270"/>
                    <a:pt x="714" y="127"/>
                  </a:cubicBezTo>
                  <a:cubicBezTo>
                    <a:pt x="651" y="39"/>
                    <a:pt x="559" y="1"/>
                    <a:pt x="465" y="1"/>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32"/>
            <p:cNvSpPr/>
            <p:nvPr/>
          </p:nvSpPr>
          <p:spPr>
            <a:xfrm>
              <a:off x="7494702" y="2381179"/>
              <a:ext cx="18909" cy="17170"/>
            </a:xfrm>
            <a:custGeom>
              <a:avLst/>
              <a:gdLst/>
              <a:ahLst/>
              <a:cxnLst/>
              <a:rect l="l" t="t" r="r" b="b"/>
              <a:pathLst>
                <a:path w="685" h="622" extrusionOk="0">
                  <a:moveTo>
                    <a:pt x="320" y="0"/>
                  </a:moveTo>
                  <a:cubicBezTo>
                    <a:pt x="236" y="0"/>
                    <a:pt x="159" y="36"/>
                    <a:pt x="114" y="111"/>
                  </a:cubicBezTo>
                  <a:cubicBezTo>
                    <a:pt x="0" y="225"/>
                    <a:pt x="29" y="425"/>
                    <a:pt x="143" y="539"/>
                  </a:cubicBezTo>
                  <a:cubicBezTo>
                    <a:pt x="210" y="593"/>
                    <a:pt x="284" y="621"/>
                    <a:pt x="355" y="621"/>
                  </a:cubicBezTo>
                  <a:cubicBezTo>
                    <a:pt x="434" y="621"/>
                    <a:pt x="511" y="586"/>
                    <a:pt x="571" y="511"/>
                  </a:cubicBezTo>
                  <a:cubicBezTo>
                    <a:pt x="685" y="368"/>
                    <a:pt x="685" y="197"/>
                    <a:pt x="542" y="83"/>
                  </a:cubicBezTo>
                  <a:cubicBezTo>
                    <a:pt x="475" y="29"/>
                    <a:pt x="395" y="0"/>
                    <a:pt x="320" y="0"/>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32"/>
            <p:cNvSpPr/>
            <p:nvPr/>
          </p:nvSpPr>
          <p:spPr>
            <a:xfrm>
              <a:off x="7476566" y="2808753"/>
              <a:ext cx="15790" cy="15790"/>
            </a:xfrm>
            <a:custGeom>
              <a:avLst/>
              <a:gdLst/>
              <a:ahLst/>
              <a:cxnLst/>
              <a:rect l="l" t="t" r="r" b="b"/>
              <a:pathLst>
                <a:path w="572" h="572" extrusionOk="0">
                  <a:moveTo>
                    <a:pt x="286" y="1"/>
                  </a:moveTo>
                  <a:cubicBezTo>
                    <a:pt x="144" y="1"/>
                    <a:pt x="1" y="87"/>
                    <a:pt x="1" y="286"/>
                  </a:cubicBezTo>
                  <a:cubicBezTo>
                    <a:pt x="1" y="429"/>
                    <a:pt x="144" y="572"/>
                    <a:pt x="286" y="572"/>
                  </a:cubicBezTo>
                  <a:cubicBezTo>
                    <a:pt x="429" y="572"/>
                    <a:pt x="572" y="429"/>
                    <a:pt x="572" y="286"/>
                  </a:cubicBezTo>
                  <a:cubicBezTo>
                    <a:pt x="572" y="144"/>
                    <a:pt x="429" y="1"/>
                    <a:pt x="286" y="1"/>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32"/>
            <p:cNvSpPr/>
            <p:nvPr/>
          </p:nvSpPr>
          <p:spPr>
            <a:xfrm>
              <a:off x="7435627" y="2692205"/>
              <a:ext cx="33098" cy="33899"/>
            </a:xfrm>
            <a:custGeom>
              <a:avLst/>
              <a:gdLst/>
              <a:ahLst/>
              <a:cxnLst/>
              <a:rect l="l" t="t" r="r" b="b"/>
              <a:pathLst>
                <a:path w="1199" h="1228" extrusionOk="0">
                  <a:moveTo>
                    <a:pt x="599" y="0"/>
                  </a:moveTo>
                  <a:cubicBezTo>
                    <a:pt x="286" y="0"/>
                    <a:pt x="0" y="257"/>
                    <a:pt x="0" y="628"/>
                  </a:cubicBezTo>
                  <a:cubicBezTo>
                    <a:pt x="0" y="942"/>
                    <a:pt x="257" y="1227"/>
                    <a:pt x="599" y="1227"/>
                  </a:cubicBezTo>
                  <a:cubicBezTo>
                    <a:pt x="913" y="1227"/>
                    <a:pt x="1199" y="970"/>
                    <a:pt x="1199" y="628"/>
                  </a:cubicBezTo>
                  <a:cubicBezTo>
                    <a:pt x="1199" y="286"/>
                    <a:pt x="970" y="0"/>
                    <a:pt x="599" y="0"/>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32"/>
            <p:cNvSpPr/>
            <p:nvPr/>
          </p:nvSpPr>
          <p:spPr>
            <a:xfrm>
              <a:off x="7392288" y="2758346"/>
              <a:ext cx="23657" cy="23657"/>
            </a:xfrm>
            <a:custGeom>
              <a:avLst/>
              <a:gdLst/>
              <a:ahLst/>
              <a:cxnLst/>
              <a:rect l="l" t="t" r="r" b="b"/>
              <a:pathLst>
                <a:path w="857" h="857" extrusionOk="0">
                  <a:moveTo>
                    <a:pt x="429" y="1"/>
                  </a:moveTo>
                  <a:cubicBezTo>
                    <a:pt x="172" y="1"/>
                    <a:pt x="1" y="201"/>
                    <a:pt x="1" y="429"/>
                  </a:cubicBezTo>
                  <a:cubicBezTo>
                    <a:pt x="1" y="657"/>
                    <a:pt x="172" y="857"/>
                    <a:pt x="429" y="857"/>
                  </a:cubicBezTo>
                  <a:cubicBezTo>
                    <a:pt x="686" y="857"/>
                    <a:pt x="857" y="657"/>
                    <a:pt x="857" y="429"/>
                  </a:cubicBezTo>
                  <a:cubicBezTo>
                    <a:pt x="857" y="172"/>
                    <a:pt x="629" y="1"/>
                    <a:pt x="429" y="1"/>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32"/>
            <p:cNvSpPr/>
            <p:nvPr/>
          </p:nvSpPr>
          <p:spPr>
            <a:xfrm>
              <a:off x="7745162" y="2820568"/>
              <a:ext cx="15790" cy="15790"/>
            </a:xfrm>
            <a:custGeom>
              <a:avLst/>
              <a:gdLst/>
              <a:ahLst/>
              <a:cxnLst/>
              <a:rect l="l" t="t" r="r" b="b"/>
              <a:pathLst>
                <a:path w="572" h="572" extrusionOk="0">
                  <a:moveTo>
                    <a:pt x="286" y="1"/>
                  </a:moveTo>
                  <a:cubicBezTo>
                    <a:pt x="143" y="1"/>
                    <a:pt x="0" y="115"/>
                    <a:pt x="0" y="286"/>
                  </a:cubicBezTo>
                  <a:cubicBezTo>
                    <a:pt x="0" y="457"/>
                    <a:pt x="143" y="572"/>
                    <a:pt x="286" y="572"/>
                  </a:cubicBezTo>
                  <a:cubicBezTo>
                    <a:pt x="428" y="572"/>
                    <a:pt x="571" y="457"/>
                    <a:pt x="571" y="286"/>
                  </a:cubicBezTo>
                  <a:cubicBezTo>
                    <a:pt x="571" y="144"/>
                    <a:pt x="428" y="1"/>
                    <a:pt x="286" y="1"/>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32"/>
            <p:cNvSpPr/>
            <p:nvPr/>
          </p:nvSpPr>
          <p:spPr>
            <a:xfrm>
              <a:off x="7703423" y="2704020"/>
              <a:ext cx="33098" cy="33899"/>
            </a:xfrm>
            <a:custGeom>
              <a:avLst/>
              <a:gdLst/>
              <a:ahLst/>
              <a:cxnLst/>
              <a:rect l="l" t="t" r="r" b="b"/>
              <a:pathLst>
                <a:path w="1199" h="1228" extrusionOk="0">
                  <a:moveTo>
                    <a:pt x="599" y="0"/>
                  </a:moveTo>
                  <a:cubicBezTo>
                    <a:pt x="286" y="0"/>
                    <a:pt x="0" y="257"/>
                    <a:pt x="0" y="628"/>
                  </a:cubicBezTo>
                  <a:cubicBezTo>
                    <a:pt x="0" y="942"/>
                    <a:pt x="286" y="1227"/>
                    <a:pt x="599" y="1227"/>
                  </a:cubicBezTo>
                  <a:cubicBezTo>
                    <a:pt x="913" y="1227"/>
                    <a:pt x="1199" y="970"/>
                    <a:pt x="1199" y="628"/>
                  </a:cubicBezTo>
                  <a:cubicBezTo>
                    <a:pt x="1199" y="285"/>
                    <a:pt x="913" y="0"/>
                    <a:pt x="599" y="0"/>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32"/>
            <p:cNvSpPr/>
            <p:nvPr/>
          </p:nvSpPr>
          <p:spPr>
            <a:xfrm>
              <a:off x="7660884" y="2770161"/>
              <a:ext cx="23657" cy="23657"/>
            </a:xfrm>
            <a:custGeom>
              <a:avLst/>
              <a:gdLst/>
              <a:ahLst/>
              <a:cxnLst/>
              <a:rect l="l" t="t" r="r" b="b"/>
              <a:pathLst>
                <a:path w="857" h="857" extrusionOk="0">
                  <a:moveTo>
                    <a:pt x="428" y="1"/>
                  </a:moveTo>
                  <a:cubicBezTo>
                    <a:pt x="172" y="1"/>
                    <a:pt x="0" y="201"/>
                    <a:pt x="0" y="429"/>
                  </a:cubicBezTo>
                  <a:cubicBezTo>
                    <a:pt x="0" y="686"/>
                    <a:pt x="172" y="857"/>
                    <a:pt x="428" y="857"/>
                  </a:cubicBezTo>
                  <a:cubicBezTo>
                    <a:pt x="685" y="857"/>
                    <a:pt x="856" y="657"/>
                    <a:pt x="856" y="429"/>
                  </a:cubicBezTo>
                  <a:cubicBezTo>
                    <a:pt x="856" y="172"/>
                    <a:pt x="657" y="1"/>
                    <a:pt x="428" y="1"/>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32"/>
            <p:cNvSpPr/>
            <p:nvPr/>
          </p:nvSpPr>
          <p:spPr>
            <a:xfrm>
              <a:off x="7247389" y="1647024"/>
              <a:ext cx="319003" cy="1340554"/>
            </a:xfrm>
            <a:custGeom>
              <a:avLst/>
              <a:gdLst/>
              <a:ahLst/>
              <a:cxnLst/>
              <a:rect l="l" t="t" r="r" b="b"/>
              <a:pathLst>
                <a:path w="11556" h="48562" extrusionOk="0">
                  <a:moveTo>
                    <a:pt x="0" y="0"/>
                  </a:moveTo>
                  <a:lnTo>
                    <a:pt x="0" y="5735"/>
                  </a:lnTo>
                  <a:lnTo>
                    <a:pt x="0" y="10728"/>
                  </a:lnTo>
                  <a:cubicBezTo>
                    <a:pt x="0" y="17176"/>
                    <a:pt x="3852" y="22683"/>
                    <a:pt x="9073" y="24281"/>
                  </a:cubicBezTo>
                  <a:cubicBezTo>
                    <a:pt x="3852" y="25879"/>
                    <a:pt x="0" y="31385"/>
                    <a:pt x="0" y="37834"/>
                  </a:cubicBezTo>
                  <a:lnTo>
                    <a:pt x="0" y="42827"/>
                  </a:lnTo>
                  <a:lnTo>
                    <a:pt x="0" y="48562"/>
                  </a:lnTo>
                  <a:lnTo>
                    <a:pt x="2511" y="48562"/>
                  </a:lnTo>
                  <a:lnTo>
                    <a:pt x="2511" y="42827"/>
                  </a:lnTo>
                  <a:lnTo>
                    <a:pt x="2511" y="37834"/>
                  </a:lnTo>
                  <a:cubicBezTo>
                    <a:pt x="2511" y="31385"/>
                    <a:pt x="6363" y="25879"/>
                    <a:pt x="11556" y="24281"/>
                  </a:cubicBezTo>
                  <a:cubicBezTo>
                    <a:pt x="6363" y="22683"/>
                    <a:pt x="2511" y="17176"/>
                    <a:pt x="2511" y="10728"/>
                  </a:cubicBezTo>
                  <a:lnTo>
                    <a:pt x="2511" y="5735"/>
                  </a:lnTo>
                  <a:lnTo>
                    <a:pt x="251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32"/>
            <p:cNvSpPr/>
            <p:nvPr/>
          </p:nvSpPr>
          <p:spPr>
            <a:xfrm>
              <a:off x="7176499" y="1615499"/>
              <a:ext cx="817577" cy="71718"/>
            </a:xfrm>
            <a:custGeom>
              <a:avLst/>
              <a:gdLst/>
              <a:ahLst/>
              <a:cxnLst/>
              <a:rect l="l" t="t" r="r" b="b"/>
              <a:pathLst>
                <a:path w="29617" h="2598" extrusionOk="0">
                  <a:moveTo>
                    <a:pt x="1113" y="1"/>
                  </a:moveTo>
                  <a:cubicBezTo>
                    <a:pt x="514" y="1"/>
                    <a:pt x="0" y="486"/>
                    <a:pt x="0" y="1113"/>
                  </a:cubicBezTo>
                  <a:lnTo>
                    <a:pt x="0" y="1484"/>
                  </a:lnTo>
                  <a:cubicBezTo>
                    <a:pt x="0" y="2112"/>
                    <a:pt x="514" y="2597"/>
                    <a:pt x="1113" y="2597"/>
                  </a:cubicBezTo>
                  <a:lnTo>
                    <a:pt x="28504" y="2597"/>
                  </a:lnTo>
                  <a:cubicBezTo>
                    <a:pt x="29103" y="2597"/>
                    <a:pt x="29617" y="2112"/>
                    <a:pt x="29617" y="1484"/>
                  </a:cubicBezTo>
                  <a:lnTo>
                    <a:pt x="29617" y="1113"/>
                  </a:lnTo>
                  <a:cubicBezTo>
                    <a:pt x="29617" y="486"/>
                    <a:pt x="29103" y="1"/>
                    <a:pt x="285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32"/>
            <p:cNvSpPr/>
            <p:nvPr/>
          </p:nvSpPr>
          <p:spPr>
            <a:xfrm>
              <a:off x="7176499" y="1635209"/>
              <a:ext cx="817577" cy="52008"/>
            </a:xfrm>
            <a:custGeom>
              <a:avLst/>
              <a:gdLst/>
              <a:ahLst/>
              <a:cxnLst/>
              <a:rect l="l" t="t" r="r" b="b"/>
              <a:pathLst>
                <a:path w="29617" h="1884" extrusionOk="0">
                  <a:moveTo>
                    <a:pt x="143" y="0"/>
                  </a:moveTo>
                  <a:cubicBezTo>
                    <a:pt x="57" y="171"/>
                    <a:pt x="0" y="342"/>
                    <a:pt x="0" y="571"/>
                  </a:cubicBezTo>
                  <a:cubicBezTo>
                    <a:pt x="0" y="1284"/>
                    <a:pt x="571" y="1883"/>
                    <a:pt x="1313" y="1883"/>
                  </a:cubicBezTo>
                  <a:lnTo>
                    <a:pt x="28276" y="1883"/>
                  </a:lnTo>
                  <a:cubicBezTo>
                    <a:pt x="28989" y="1883"/>
                    <a:pt x="29617" y="1313"/>
                    <a:pt x="29617" y="571"/>
                  </a:cubicBezTo>
                  <a:cubicBezTo>
                    <a:pt x="29617" y="342"/>
                    <a:pt x="29560" y="171"/>
                    <a:pt x="29474" y="0"/>
                  </a:cubicBezTo>
                  <a:cubicBezTo>
                    <a:pt x="29246" y="457"/>
                    <a:pt x="28789" y="742"/>
                    <a:pt x="28276" y="742"/>
                  </a:cubicBezTo>
                  <a:lnTo>
                    <a:pt x="1313" y="742"/>
                  </a:lnTo>
                  <a:cubicBezTo>
                    <a:pt x="828" y="742"/>
                    <a:pt x="343" y="428"/>
                    <a:pt x="143" y="0"/>
                  </a:cubicBezTo>
                  <a:close/>
                </a:path>
              </a:pathLst>
            </a:custGeom>
            <a:solidFill>
              <a:srgbClr val="06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32"/>
            <p:cNvSpPr/>
            <p:nvPr/>
          </p:nvSpPr>
          <p:spPr>
            <a:xfrm>
              <a:off x="7176499" y="2959200"/>
              <a:ext cx="817577" cy="71718"/>
            </a:xfrm>
            <a:custGeom>
              <a:avLst/>
              <a:gdLst/>
              <a:ahLst/>
              <a:cxnLst/>
              <a:rect l="l" t="t" r="r" b="b"/>
              <a:pathLst>
                <a:path w="29617" h="2598" extrusionOk="0">
                  <a:moveTo>
                    <a:pt x="1113" y="1"/>
                  </a:moveTo>
                  <a:cubicBezTo>
                    <a:pt x="514" y="1"/>
                    <a:pt x="0" y="486"/>
                    <a:pt x="0" y="1113"/>
                  </a:cubicBezTo>
                  <a:lnTo>
                    <a:pt x="0" y="1484"/>
                  </a:lnTo>
                  <a:cubicBezTo>
                    <a:pt x="0" y="2112"/>
                    <a:pt x="514" y="2597"/>
                    <a:pt x="1113" y="2597"/>
                  </a:cubicBezTo>
                  <a:lnTo>
                    <a:pt x="28504" y="2597"/>
                  </a:lnTo>
                  <a:cubicBezTo>
                    <a:pt x="29103" y="2597"/>
                    <a:pt x="29617" y="2112"/>
                    <a:pt x="29617" y="1484"/>
                  </a:cubicBezTo>
                  <a:lnTo>
                    <a:pt x="29617" y="1113"/>
                  </a:lnTo>
                  <a:cubicBezTo>
                    <a:pt x="29617" y="486"/>
                    <a:pt x="29103" y="1"/>
                    <a:pt x="28504" y="1"/>
                  </a:cubicBezTo>
                  <a:close/>
                </a:path>
              </a:pathLst>
            </a:custGeom>
            <a:solidFill>
              <a:srgbClr val="06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32"/>
            <p:cNvSpPr/>
            <p:nvPr/>
          </p:nvSpPr>
          <p:spPr>
            <a:xfrm>
              <a:off x="7176499" y="2978883"/>
              <a:ext cx="817577" cy="52035"/>
            </a:xfrm>
            <a:custGeom>
              <a:avLst/>
              <a:gdLst/>
              <a:ahLst/>
              <a:cxnLst/>
              <a:rect l="l" t="t" r="r" b="b"/>
              <a:pathLst>
                <a:path w="29617" h="1885" extrusionOk="0">
                  <a:moveTo>
                    <a:pt x="143" y="1"/>
                  </a:moveTo>
                  <a:cubicBezTo>
                    <a:pt x="57" y="172"/>
                    <a:pt x="0" y="343"/>
                    <a:pt x="0" y="572"/>
                  </a:cubicBezTo>
                  <a:cubicBezTo>
                    <a:pt x="0" y="1285"/>
                    <a:pt x="571" y="1884"/>
                    <a:pt x="1313" y="1884"/>
                  </a:cubicBezTo>
                  <a:lnTo>
                    <a:pt x="28276" y="1884"/>
                  </a:lnTo>
                  <a:cubicBezTo>
                    <a:pt x="28989" y="1884"/>
                    <a:pt x="29617" y="1313"/>
                    <a:pt x="29617" y="572"/>
                  </a:cubicBezTo>
                  <a:cubicBezTo>
                    <a:pt x="29617" y="343"/>
                    <a:pt x="29560" y="172"/>
                    <a:pt x="29474" y="1"/>
                  </a:cubicBezTo>
                  <a:cubicBezTo>
                    <a:pt x="29246" y="457"/>
                    <a:pt x="28789" y="743"/>
                    <a:pt x="28276" y="743"/>
                  </a:cubicBezTo>
                  <a:lnTo>
                    <a:pt x="1313" y="743"/>
                  </a:lnTo>
                  <a:cubicBezTo>
                    <a:pt x="828" y="743"/>
                    <a:pt x="343" y="429"/>
                    <a:pt x="1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32"/>
            <p:cNvSpPr/>
            <p:nvPr/>
          </p:nvSpPr>
          <p:spPr>
            <a:xfrm>
              <a:off x="6044667" y="3030890"/>
              <a:ext cx="1910018" cy="266223"/>
            </a:xfrm>
            <a:custGeom>
              <a:avLst/>
              <a:gdLst/>
              <a:ahLst/>
              <a:cxnLst/>
              <a:rect l="l" t="t" r="r" b="b"/>
              <a:pathLst>
                <a:path w="69191" h="9644" extrusionOk="0">
                  <a:moveTo>
                    <a:pt x="0" y="0"/>
                  </a:moveTo>
                  <a:lnTo>
                    <a:pt x="0" y="9644"/>
                  </a:lnTo>
                  <a:lnTo>
                    <a:pt x="63855" y="9644"/>
                  </a:lnTo>
                  <a:cubicBezTo>
                    <a:pt x="66794" y="9644"/>
                    <a:pt x="69191" y="7475"/>
                    <a:pt x="69191" y="4822"/>
                  </a:cubicBezTo>
                  <a:cubicBezTo>
                    <a:pt x="69191" y="2197"/>
                    <a:pt x="66794" y="0"/>
                    <a:pt x="6385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32"/>
            <p:cNvSpPr/>
            <p:nvPr/>
          </p:nvSpPr>
          <p:spPr>
            <a:xfrm>
              <a:off x="6044667" y="3060814"/>
              <a:ext cx="910523" cy="204801"/>
            </a:xfrm>
            <a:custGeom>
              <a:avLst/>
              <a:gdLst/>
              <a:ahLst/>
              <a:cxnLst/>
              <a:rect l="l" t="t" r="r" b="b"/>
              <a:pathLst>
                <a:path w="32984" h="7419" extrusionOk="0">
                  <a:moveTo>
                    <a:pt x="0" y="0"/>
                  </a:moveTo>
                  <a:lnTo>
                    <a:pt x="0" y="7419"/>
                  </a:lnTo>
                  <a:lnTo>
                    <a:pt x="28846" y="7419"/>
                  </a:lnTo>
                  <a:cubicBezTo>
                    <a:pt x="31129" y="7419"/>
                    <a:pt x="32984" y="5735"/>
                    <a:pt x="32984" y="3709"/>
                  </a:cubicBezTo>
                  <a:cubicBezTo>
                    <a:pt x="32984" y="1684"/>
                    <a:pt x="31129" y="0"/>
                    <a:pt x="28846" y="0"/>
                  </a:cubicBezTo>
                  <a:close/>
                </a:path>
              </a:pathLst>
            </a:custGeom>
            <a:solidFill>
              <a:srgbClr val="F2E4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32"/>
            <p:cNvSpPr/>
            <p:nvPr/>
          </p:nvSpPr>
          <p:spPr>
            <a:xfrm>
              <a:off x="6045512" y="3085207"/>
              <a:ext cx="876188" cy="7900"/>
            </a:xfrm>
            <a:custGeom>
              <a:avLst/>
              <a:gdLst/>
              <a:ahLst/>
              <a:cxnLst/>
              <a:rect l="l" t="t" r="r" b="b"/>
              <a:pathLst>
                <a:path w="66567" h="287" extrusionOk="0">
                  <a:moveTo>
                    <a:pt x="0" y="1"/>
                  </a:moveTo>
                  <a:lnTo>
                    <a:pt x="0" y="286"/>
                  </a:lnTo>
                  <a:lnTo>
                    <a:pt x="66566" y="286"/>
                  </a:lnTo>
                  <a:lnTo>
                    <a:pt x="6656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32"/>
            <p:cNvSpPr/>
            <p:nvPr/>
          </p:nvSpPr>
          <p:spPr>
            <a:xfrm>
              <a:off x="6045505" y="3134847"/>
              <a:ext cx="908806" cy="7895"/>
            </a:xfrm>
            <a:custGeom>
              <a:avLst/>
              <a:gdLst/>
              <a:ahLst/>
              <a:cxnLst/>
              <a:rect l="l" t="t" r="r" b="b"/>
              <a:pathLst>
                <a:path w="66567" h="286" extrusionOk="0">
                  <a:moveTo>
                    <a:pt x="0" y="0"/>
                  </a:moveTo>
                  <a:lnTo>
                    <a:pt x="0" y="286"/>
                  </a:lnTo>
                  <a:lnTo>
                    <a:pt x="66566" y="286"/>
                  </a:lnTo>
                  <a:lnTo>
                    <a:pt x="6656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32"/>
            <p:cNvSpPr/>
            <p:nvPr/>
          </p:nvSpPr>
          <p:spPr>
            <a:xfrm>
              <a:off x="6045505" y="3182881"/>
              <a:ext cx="908806" cy="7923"/>
            </a:xfrm>
            <a:custGeom>
              <a:avLst/>
              <a:gdLst/>
              <a:ahLst/>
              <a:cxnLst/>
              <a:rect l="l" t="t" r="r" b="b"/>
              <a:pathLst>
                <a:path w="66567" h="287" extrusionOk="0">
                  <a:moveTo>
                    <a:pt x="0" y="1"/>
                  </a:moveTo>
                  <a:lnTo>
                    <a:pt x="0" y="286"/>
                  </a:lnTo>
                  <a:lnTo>
                    <a:pt x="66566" y="286"/>
                  </a:lnTo>
                  <a:lnTo>
                    <a:pt x="6656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32"/>
            <p:cNvSpPr/>
            <p:nvPr/>
          </p:nvSpPr>
          <p:spPr>
            <a:xfrm rot="10800000" flipH="1">
              <a:off x="6045512" y="3222409"/>
              <a:ext cx="876188" cy="7900"/>
            </a:xfrm>
            <a:custGeom>
              <a:avLst/>
              <a:gdLst/>
              <a:ahLst/>
              <a:cxnLst/>
              <a:rect l="l" t="t" r="r" b="b"/>
              <a:pathLst>
                <a:path w="66567" h="287" extrusionOk="0">
                  <a:moveTo>
                    <a:pt x="0" y="1"/>
                  </a:moveTo>
                  <a:lnTo>
                    <a:pt x="0" y="286"/>
                  </a:lnTo>
                  <a:lnTo>
                    <a:pt x="66566" y="286"/>
                  </a:lnTo>
                  <a:lnTo>
                    <a:pt x="6656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32"/>
            <p:cNvSpPr/>
            <p:nvPr/>
          </p:nvSpPr>
          <p:spPr>
            <a:xfrm>
              <a:off x="6038767" y="3047087"/>
              <a:ext cx="922338" cy="230005"/>
            </a:xfrm>
            <a:custGeom>
              <a:avLst/>
              <a:gdLst/>
              <a:ahLst/>
              <a:cxnLst/>
              <a:rect l="l" t="t" r="r" b="b"/>
              <a:pathLst>
                <a:path w="33412" h="8332" extrusionOk="0">
                  <a:moveTo>
                    <a:pt x="0" y="0"/>
                  </a:moveTo>
                  <a:lnTo>
                    <a:pt x="0" y="885"/>
                  </a:lnTo>
                  <a:lnTo>
                    <a:pt x="28846" y="885"/>
                  </a:lnTo>
                  <a:cubicBezTo>
                    <a:pt x="30872" y="885"/>
                    <a:pt x="32499" y="2340"/>
                    <a:pt x="32499" y="4166"/>
                  </a:cubicBezTo>
                  <a:cubicBezTo>
                    <a:pt x="32499" y="5992"/>
                    <a:pt x="30872" y="7447"/>
                    <a:pt x="28846" y="7447"/>
                  </a:cubicBezTo>
                  <a:lnTo>
                    <a:pt x="0" y="7447"/>
                  </a:lnTo>
                  <a:lnTo>
                    <a:pt x="0" y="8332"/>
                  </a:lnTo>
                  <a:lnTo>
                    <a:pt x="28846" y="8332"/>
                  </a:lnTo>
                  <a:cubicBezTo>
                    <a:pt x="31329" y="8332"/>
                    <a:pt x="33412" y="6449"/>
                    <a:pt x="33412" y="4166"/>
                  </a:cubicBezTo>
                  <a:cubicBezTo>
                    <a:pt x="33412" y="1855"/>
                    <a:pt x="31386" y="0"/>
                    <a:pt x="2884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32"/>
            <p:cNvSpPr/>
            <p:nvPr/>
          </p:nvSpPr>
          <p:spPr>
            <a:xfrm>
              <a:off x="7242641" y="3101752"/>
              <a:ext cx="442674" cy="124471"/>
            </a:xfrm>
            <a:custGeom>
              <a:avLst/>
              <a:gdLst/>
              <a:ahLst/>
              <a:cxnLst/>
              <a:rect l="l" t="t" r="r" b="b"/>
              <a:pathLst>
                <a:path w="16036" h="4509" extrusionOk="0">
                  <a:moveTo>
                    <a:pt x="8018" y="1"/>
                  </a:moveTo>
                  <a:cubicBezTo>
                    <a:pt x="3596" y="1"/>
                    <a:pt x="1" y="1000"/>
                    <a:pt x="1" y="2255"/>
                  </a:cubicBezTo>
                  <a:cubicBezTo>
                    <a:pt x="1" y="3510"/>
                    <a:pt x="3596" y="4509"/>
                    <a:pt x="8018" y="4509"/>
                  </a:cubicBezTo>
                  <a:cubicBezTo>
                    <a:pt x="12441" y="4509"/>
                    <a:pt x="16036" y="3510"/>
                    <a:pt x="16036" y="2255"/>
                  </a:cubicBezTo>
                  <a:cubicBezTo>
                    <a:pt x="16036" y="1000"/>
                    <a:pt x="12469" y="1"/>
                    <a:pt x="801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32"/>
            <p:cNvSpPr/>
            <p:nvPr/>
          </p:nvSpPr>
          <p:spPr>
            <a:xfrm>
              <a:off x="6306175" y="2793802"/>
              <a:ext cx="792374" cy="189821"/>
            </a:xfrm>
            <a:custGeom>
              <a:avLst/>
              <a:gdLst/>
              <a:ahLst/>
              <a:cxnLst/>
              <a:rect l="l" t="t" r="r" b="b"/>
              <a:pathLst>
                <a:path w="28704" h="5679" extrusionOk="0">
                  <a:moveTo>
                    <a:pt x="0" y="1"/>
                  </a:moveTo>
                  <a:lnTo>
                    <a:pt x="0" y="5679"/>
                  </a:lnTo>
                  <a:lnTo>
                    <a:pt x="28703" y="5679"/>
                  </a:lnTo>
                  <a:lnTo>
                    <a:pt x="2870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32"/>
            <p:cNvSpPr/>
            <p:nvPr/>
          </p:nvSpPr>
          <p:spPr>
            <a:xfrm>
              <a:off x="6247867" y="2951333"/>
              <a:ext cx="908950" cy="79585"/>
            </a:xfrm>
            <a:custGeom>
              <a:avLst/>
              <a:gdLst/>
              <a:ahLst/>
              <a:cxnLst/>
              <a:rect l="l" t="t" r="r" b="b"/>
              <a:pathLst>
                <a:path w="32927" h="2883" extrusionOk="0">
                  <a:moveTo>
                    <a:pt x="1228" y="0"/>
                  </a:moveTo>
                  <a:cubicBezTo>
                    <a:pt x="543" y="0"/>
                    <a:pt x="1" y="542"/>
                    <a:pt x="1" y="1227"/>
                  </a:cubicBezTo>
                  <a:lnTo>
                    <a:pt x="1" y="1684"/>
                  </a:lnTo>
                  <a:cubicBezTo>
                    <a:pt x="1" y="2368"/>
                    <a:pt x="543" y="2882"/>
                    <a:pt x="1228" y="2882"/>
                  </a:cubicBezTo>
                  <a:lnTo>
                    <a:pt x="31729" y="2882"/>
                  </a:lnTo>
                  <a:cubicBezTo>
                    <a:pt x="32385" y="2882"/>
                    <a:pt x="32927" y="2368"/>
                    <a:pt x="32927" y="1684"/>
                  </a:cubicBezTo>
                  <a:lnTo>
                    <a:pt x="32927" y="1227"/>
                  </a:lnTo>
                  <a:cubicBezTo>
                    <a:pt x="32927" y="542"/>
                    <a:pt x="32385" y="0"/>
                    <a:pt x="317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32"/>
            <p:cNvSpPr/>
            <p:nvPr/>
          </p:nvSpPr>
          <p:spPr>
            <a:xfrm>
              <a:off x="6247867" y="2743384"/>
              <a:ext cx="908950" cy="80386"/>
            </a:xfrm>
            <a:custGeom>
              <a:avLst/>
              <a:gdLst/>
              <a:ahLst/>
              <a:cxnLst/>
              <a:rect l="l" t="t" r="r" b="b"/>
              <a:pathLst>
                <a:path w="32927" h="2912" extrusionOk="0">
                  <a:moveTo>
                    <a:pt x="1228" y="1"/>
                  </a:moveTo>
                  <a:cubicBezTo>
                    <a:pt x="543" y="1"/>
                    <a:pt x="1" y="543"/>
                    <a:pt x="1" y="1228"/>
                  </a:cubicBezTo>
                  <a:lnTo>
                    <a:pt x="1" y="1684"/>
                  </a:lnTo>
                  <a:cubicBezTo>
                    <a:pt x="1" y="2369"/>
                    <a:pt x="543" y="2911"/>
                    <a:pt x="1228" y="2911"/>
                  </a:cubicBezTo>
                  <a:lnTo>
                    <a:pt x="31729" y="2911"/>
                  </a:lnTo>
                  <a:cubicBezTo>
                    <a:pt x="32385" y="2911"/>
                    <a:pt x="32927" y="2340"/>
                    <a:pt x="32927" y="1684"/>
                  </a:cubicBezTo>
                  <a:lnTo>
                    <a:pt x="32927" y="1228"/>
                  </a:lnTo>
                  <a:cubicBezTo>
                    <a:pt x="32927" y="543"/>
                    <a:pt x="32385" y="1"/>
                    <a:pt x="3172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32"/>
            <p:cNvSpPr/>
            <p:nvPr/>
          </p:nvSpPr>
          <p:spPr>
            <a:xfrm>
              <a:off x="6547961" y="2231422"/>
              <a:ext cx="401708" cy="393841"/>
            </a:xfrm>
            <a:custGeom>
              <a:avLst/>
              <a:gdLst/>
              <a:ahLst/>
              <a:cxnLst/>
              <a:rect l="l" t="t" r="r" b="b"/>
              <a:pathLst>
                <a:path w="14552" h="14267" extrusionOk="0">
                  <a:moveTo>
                    <a:pt x="771" y="1"/>
                  </a:moveTo>
                  <a:lnTo>
                    <a:pt x="0" y="771"/>
                  </a:lnTo>
                  <a:lnTo>
                    <a:pt x="13810" y="14267"/>
                  </a:lnTo>
                  <a:lnTo>
                    <a:pt x="14552" y="13497"/>
                  </a:lnTo>
                  <a:lnTo>
                    <a:pt x="771" y="1"/>
                  </a:lnTo>
                  <a:close/>
                </a:path>
              </a:pathLst>
            </a:custGeom>
            <a:solidFill>
              <a:srgbClr val="D9A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32"/>
            <p:cNvSpPr/>
            <p:nvPr/>
          </p:nvSpPr>
          <p:spPr>
            <a:xfrm>
              <a:off x="6844908" y="1928982"/>
              <a:ext cx="400907" cy="393841"/>
            </a:xfrm>
            <a:custGeom>
              <a:avLst/>
              <a:gdLst/>
              <a:ahLst/>
              <a:cxnLst/>
              <a:rect l="l" t="t" r="r" b="b"/>
              <a:pathLst>
                <a:path w="14523" h="14267" extrusionOk="0">
                  <a:moveTo>
                    <a:pt x="742" y="1"/>
                  </a:moveTo>
                  <a:lnTo>
                    <a:pt x="0" y="771"/>
                  </a:lnTo>
                  <a:lnTo>
                    <a:pt x="13781" y="14267"/>
                  </a:lnTo>
                  <a:lnTo>
                    <a:pt x="14523" y="13525"/>
                  </a:lnTo>
                  <a:lnTo>
                    <a:pt x="74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32"/>
            <p:cNvSpPr/>
            <p:nvPr/>
          </p:nvSpPr>
          <p:spPr>
            <a:xfrm>
              <a:off x="4824636" y="3696419"/>
              <a:ext cx="3572722" cy="68543"/>
            </a:xfrm>
            <a:custGeom>
              <a:avLst/>
              <a:gdLst/>
              <a:ahLst/>
              <a:cxnLst/>
              <a:rect l="l" t="t" r="r" b="b"/>
              <a:pathLst>
                <a:path w="129423" h="2483" extrusionOk="0">
                  <a:moveTo>
                    <a:pt x="1027" y="1"/>
                  </a:moveTo>
                  <a:cubicBezTo>
                    <a:pt x="457" y="1"/>
                    <a:pt x="0" y="486"/>
                    <a:pt x="0" y="1056"/>
                  </a:cubicBezTo>
                  <a:lnTo>
                    <a:pt x="0" y="1427"/>
                  </a:lnTo>
                  <a:cubicBezTo>
                    <a:pt x="0" y="1998"/>
                    <a:pt x="457" y="2483"/>
                    <a:pt x="1027" y="2483"/>
                  </a:cubicBezTo>
                  <a:lnTo>
                    <a:pt x="128366" y="2483"/>
                  </a:lnTo>
                  <a:cubicBezTo>
                    <a:pt x="128937" y="2483"/>
                    <a:pt x="129422" y="1998"/>
                    <a:pt x="129394" y="1427"/>
                  </a:cubicBezTo>
                  <a:lnTo>
                    <a:pt x="129394" y="1056"/>
                  </a:lnTo>
                  <a:cubicBezTo>
                    <a:pt x="129394" y="486"/>
                    <a:pt x="128937" y="1"/>
                    <a:pt x="1283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32"/>
            <p:cNvSpPr/>
            <p:nvPr/>
          </p:nvSpPr>
          <p:spPr>
            <a:xfrm>
              <a:off x="8287849" y="2108552"/>
              <a:ext cx="90600" cy="107163"/>
            </a:xfrm>
            <a:custGeom>
              <a:avLst/>
              <a:gdLst/>
              <a:ahLst/>
              <a:cxnLst/>
              <a:rect l="l" t="t" r="r" b="b"/>
              <a:pathLst>
                <a:path w="3282" h="3882" extrusionOk="0">
                  <a:moveTo>
                    <a:pt x="1655" y="1"/>
                  </a:moveTo>
                  <a:lnTo>
                    <a:pt x="1084" y="1285"/>
                  </a:lnTo>
                  <a:lnTo>
                    <a:pt x="0" y="1970"/>
                  </a:lnTo>
                  <a:lnTo>
                    <a:pt x="1084" y="2597"/>
                  </a:lnTo>
                  <a:lnTo>
                    <a:pt x="1655" y="3881"/>
                  </a:lnTo>
                  <a:lnTo>
                    <a:pt x="2254" y="2597"/>
                  </a:lnTo>
                  <a:lnTo>
                    <a:pt x="3281" y="1970"/>
                  </a:lnTo>
                  <a:lnTo>
                    <a:pt x="2254" y="1285"/>
                  </a:lnTo>
                  <a:lnTo>
                    <a:pt x="165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32"/>
            <p:cNvSpPr/>
            <p:nvPr/>
          </p:nvSpPr>
          <p:spPr>
            <a:xfrm>
              <a:off x="7712091" y="1246117"/>
              <a:ext cx="159916" cy="189840"/>
            </a:xfrm>
            <a:custGeom>
              <a:avLst/>
              <a:gdLst/>
              <a:ahLst/>
              <a:cxnLst/>
              <a:rect l="l" t="t" r="r" b="b"/>
              <a:pathLst>
                <a:path w="5793" h="6877" extrusionOk="0">
                  <a:moveTo>
                    <a:pt x="2882" y="0"/>
                  </a:moveTo>
                  <a:lnTo>
                    <a:pt x="1855" y="2283"/>
                  </a:lnTo>
                  <a:lnTo>
                    <a:pt x="0" y="3424"/>
                  </a:lnTo>
                  <a:lnTo>
                    <a:pt x="1855" y="4594"/>
                  </a:lnTo>
                  <a:lnTo>
                    <a:pt x="2882" y="6876"/>
                  </a:lnTo>
                  <a:lnTo>
                    <a:pt x="3938" y="4594"/>
                  </a:lnTo>
                  <a:lnTo>
                    <a:pt x="5792" y="3424"/>
                  </a:lnTo>
                  <a:lnTo>
                    <a:pt x="3938" y="2283"/>
                  </a:lnTo>
                  <a:lnTo>
                    <a:pt x="288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32"/>
            <p:cNvSpPr/>
            <p:nvPr/>
          </p:nvSpPr>
          <p:spPr>
            <a:xfrm>
              <a:off x="8164179" y="1335888"/>
              <a:ext cx="197735" cy="235526"/>
            </a:xfrm>
            <a:custGeom>
              <a:avLst/>
              <a:gdLst/>
              <a:ahLst/>
              <a:cxnLst/>
              <a:rect l="l" t="t" r="r" b="b"/>
              <a:pathLst>
                <a:path w="7163" h="8532" extrusionOk="0">
                  <a:moveTo>
                    <a:pt x="3596" y="1"/>
                  </a:moveTo>
                  <a:lnTo>
                    <a:pt x="2312" y="2854"/>
                  </a:lnTo>
                  <a:lnTo>
                    <a:pt x="1" y="4252"/>
                  </a:lnTo>
                  <a:lnTo>
                    <a:pt x="2312" y="5679"/>
                  </a:lnTo>
                  <a:lnTo>
                    <a:pt x="3596" y="8532"/>
                  </a:lnTo>
                  <a:lnTo>
                    <a:pt x="4851" y="5679"/>
                  </a:lnTo>
                  <a:lnTo>
                    <a:pt x="7162" y="4252"/>
                  </a:lnTo>
                  <a:lnTo>
                    <a:pt x="4851" y="2854"/>
                  </a:lnTo>
                  <a:lnTo>
                    <a:pt x="359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32"/>
            <p:cNvSpPr/>
            <p:nvPr/>
          </p:nvSpPr>
          <p:spPr>
            <a:xfrm>
              <a:off x="7960178" y="2397632"/>
              <a:ext cx="197735" cy="235526"/>
            </a:xfrm>
            <a:custGeom>
              <a:avLst/>
              <a:gdLst/>
              <a:ahLst/>
              <a:cxnLst/>
              <a:rect l="l" t="t" r="r" b="b"/>
              <a:pathLst>
                <a:path w="7163" h="8532" extrusionOk="0">
                  <a:moveTo>
                    <a:pt x="3567" y="0"/>
                  </a:moveTo>
                  <a:lnTo>
                    <a:pt x="2283" y="2853"/>
                  </a:lnTo>
                  <a:lnTo>
                    <a:pt x="1" y="4280"/>
                  </a:lnTo>
                  <a:lnTo>
                    <a:pt x="2283" y="5678"/>
                  </a:lnTo>
                  <a:lnTo>
                    <a:pt x="3567" y="8531"/>
                  </a:lnTo>
                  <a:lnTo>
                    <a:pt x="4851" y="5678"/>
                  </a:lnTo>
                  <a:lnTo>
                    <a:pt x="7162" y="4280"/>
                  </a:lnTo>
                  <a:lnTo>
                    <a:pt x="4851" y="2853"/>
                  </a:lnTo>
                  <a:lnTo>
                    <a:pt x="356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32"/>
            <p:cNvSpPr/>
            <p:nvPr/>
          </p:nvSpPr>
          <p:spPr>
            <a:xfrm>
              <a:off x="8342176" y="2729223"/>
              <a:ext cx="89827" cy="107135"/>
            </a:xfrm>
            <a:custGeom>
              <a:avLst/>
              <a:gdLst/>
              <a:ahLst/>
              <a:cxnLst/>
              <a:rect l="l" t="t" r="r" b="b"/>
              <a:pathLst>
                <a:path w="3254" h="3881" extrusionOk="0">
                  <a:moveTo>
                    <a:pt x="1656" y="0"/>
                  </a:moveTo>
                  <a:lnTo>
                    <a:pt x="1028" y="1313"/>
                  </a:lnTo>
                  <a:lnTo>
                    <a:pt x="1" y="1940"/>
                  </a:lnTo>
                  <a:lnTo>
                    <a:pt x="1028" y="2597"/>
                  </a:lnTo>
                  <a:lnTo>
                    <a:pt x="1656" y="3881"/>
                  </a:lnTo>
                  <a:lnTo>
                    <a:pt x="2226" y="2597"/>
                  </a:lnTo>
                  <a:lnTo>
                    <a:pt x="3253" y="1940"/>
                  </a:lnTo>
                  <a:lnTo>
                    <a:pt x="2226" y="1313"/>
                  </a:lnTo>
                  <a:lnTo>
                    <a:pt x="165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32"/>
            <p:cNvSpPr/>
            <p:nvPr/>
          </p:nvSpPr>
          <p:spPr>
            <a:xfrm>
              <a:off x="8183088" y="3112794"/>
              <a:ext cx="159916" cy="189840"/>
            </a:xfrm>
            <a:custGeom>
              <a:avLst/>
              <a:gdLst/>
              <a:ahLst/>
              <a:cxnLst/>
              <a:rect l="l" t="t" r="r" b="b"/>
              <a:pathLst>
                <a:path w="5793" h="6877" extrusionOk="0">
                  <a:moveTo>
                    <a:pt x="2911" y="0"/>
                  </a:moveTo>
                  <a:lnTo>
                    <a:pt x="1883" y="2283"/>
                  </a:lnTo>
                  <a:lnTo>
                    <a:pt x="0" y="3424"/>
                  </a:lnTo>
                  <a:lnTo>
                    <a:pt x="1883" y="4566"/>
                  </a:lnTo>
                  <a:lnTo>
                    <a:pt x="2911" y="6877"/>
                  </a:lnTo>
                  <a:lnTo>
                    <a:pt x="3938" y="4566"/>
                  </a:lnTo>
                  <a:lnTo>
                    <a:pt x="5792" y="3424"/>
                  </a:lnTo>
                  <a:lnTo>
                    <a:pt x="3938" y="2283"/>
                  </a:lnTo>
                  <a:lnTo>
                    <a:pt x="291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32"/>
            <p:cNvSpPr/>
            <p:nvPr/>
          </p:nvSpPr>
          <p:spPr>
            <a:xfrm>
              <a:off x="6340013" y="1623394"/>
              <a:ext cx="197735" cy="235526"/>
            </a:xfrm>
            <a:custGeom>
              <a:avLst/>
              <a:gdLst/>
              <a:ahLst/>
              <a:cxnLst/>
              <a:rect l="l" t="t" r="r" b="b"/>
              <a:pathLst>
                <a:path w="7163" h="8532" extrusionOk="0">
                  <a:moveTo>
                    <a:pt x="3567" y="0"/>
                  </a:moveTo>
                  <a:lnTo>
                    <a:pt x="2312" y="2853"/>
                  </a:lnTo>
                  <a:lnTo>
                    <a:pt x="1" y="4251"/>
                  </a:lnTo>
                  <a:lnTo>
                    <a:pt x="2312" y="5678"/>
                  </a:lnTo>
                  <a:lnTo>
                    <a:pt x="3567" y="8531"/>
                  </a:lnTo>
                  <a:lnTo>
                    <a:pt x="4851" y="5678"/>
                  </a:lnTo>
                  <a:lnTo>
                    <a:pt x="7163" y="4251"/>
                  </a:lnTo>
                  <a:lnTo>
                    <a:pt x="4851" y="2853"/>
                  </a:lnTo>
                  <a:lnTo>
                    <a:pt x="356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32"/>
            <p:cNvSpPr/>
            <p:nvPr/>
          </p:nvSpPr>
          <p:spPr>
            <a:xfrm>
              <a:off x="6805516" y="1489482"/>
              <a:ext cx="89827" cy="107135"/>
            </a:xfrm>
            <a:custGeom>
              <a:avLst/>
              <a:gdLst/>
              <a:ahLst/>
              <a:cxnLst/>
              <a:rect l="l" t="t" r="r" b="b"/>
              <a:pathLst>
                <a:path w="3254" h="3881" extrusionOk="0">
                  <a:moveTo>
                    <a:pt x="1598" y="1"/>
                  </a:moveTo>
                  <a:lnTo>
                    <a:pt x="1028" y="1285"/>
                  </a:lnTo>
                  <a:lnTo>
                    <a:pt x="0" y="1912"/>
                  </a:lnTo>
                  <a:lnTo>
                    <a:pt x="1028" y="2568"/>
                  </a:lnTo>
                  <a:lnTo>
                    <a:pt x="1598" y="3881"/>
                  </a:lnTo>
                  <a:lnTo>
                    <a:pt x="2197" y="2568"/>
                  </a:lnTo>
                  <a:lnTo>
                    <a:pt x="3253" y="1912"/>
                  </a:lnTo>
                  <a:lnTo>
                    <a:pt x="2197" y="1285"/>
                  </a:lnTo>
                  <a:lnTo>
                    <a:pt x="15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32"/>
            <p:cNvSpPr/>
            <p:nvPr/>
          </p:nvSpPr>
          <p:spPr>
            <a:xfrm>
              <a:off x="6266776" y="2068387"/>
              <a:ext cx="90600" cy="107163"/>
            </a:xfrm>
            <a:custGeom>
              <a:avLst/>
              <a:gdLst/>
              <a:ahLst/>
              <a:cxnLst/>
              <a:rect l="l" t="t" r="r" b="b"/>
              <a:pathLst>
                <a:path w="3282" h="3882" extrusionOk="0">
                  <a:moveTo>
                    <a:pt x="1655" y="1"/>
                  </a:moveTo>
                  <a:lnTo>
                    <a:pt x="1028" y="1285"/>
                  </a:lnTo>
                  <a:lnTo>
                    <a:pt x="0" y="1912"/>
                  </a:lnTo>
                  <a:lnTo>
                    <a:pt x="1028" y="2569"/>
                  </a:lnTo>
                  <a:lnTo>
                    <a:pt x="1655" y="3881"/>
                  </a:lnTo>
                  <a:lnTo>
                    <a:pt x="2226" y="2569"/>
                  </a:lnTo>
                  <a:lnTo>
                    <a:pt x="3282" y="1912"/>
                  </a:lnTo>
                  <a:lnTo>
                    <a:pt x="2226" y="1285"/>
                  </a:lnTo>
                  <a:lnTo>
                    <a:pt x="165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32"/>
            <p:cNvSpPr/>
            <p:nvPr/>
          </p:nvSpPr>
          <p:spPr>
            <a:xfrm>
              <a:off x="4827783" y="2966295"/>
              <a:ext cx="159115" cy="189840"/>
            </a:xfrm>
            <a:custGeom>
              <a:avLst/>
              <a:gdLst/>
              <a:ahLst/>
              <a:cxnLst/>
              <a:rect l="l" t="t" r="r" b="b"/>
              <a:pathLst>
                <a:path w="5764" h="6877" extrusionOk="0">
                  <a:moveTo>
                    <a:pt x="2882" y="0"/>
                  </a:moveTo>
                  <a:lnTo>
                    <a:pt x="1855" y="2283"/>
                  </a:lnTo>
                  <a:lnTo>
                    <a:pt x="0" y="3424"/>
                  </a:lnTo>
                  <a:lnTo>
                    <a:pt x="1855" y="4594"/>
                  </a:lnTo>
                  <a:lnTo>
                    <a:pt x="2882" y="6877"/>
                  </a:lnTo>
                  <a:lnTo>
                    <a:pt x="3909" y="4594"/>
                  </a:lnTo>
                  <a:lnTo>
                    <a:pt x="5764" y="3424"/>
                  </a:lnTo>
                  <a:lnTo>
                    <a:pt x="3909" y="2283"/>
                  </a:lnTo>
                  <a:lnTo>
                    <a:pt x="288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32"/>
            <p:cNvSpPr/>
            <p:nvPr/>
          </p:nvSpPr>
          <p:spPr>
            <a:xfrm>
              <a:off x="4739557" y="3341198"/>
              <a:ext cx="90600" cy="107163"/>
            </a:xfrm>
            <a:custGeom>
              <a:avLst/>
              <a:gdLst/>
              <a:ahLst/>
              <a:cxnLst/>
              <a:rect l="l" t="t" r="r" b="b"/>
              <a:pathLst>
                <a:path w="3282" h="3882" extrusionOk="0">
                  <a:moveTo>
                    <a:pt x="1655" y="1"/>
                  </a:moveTo>
                  <a:lnTo>
                    <a:pt x="1085" y="1285"/>
                  </a:lnTo>
                  <a:lnTo>
                    <a:pt x="1" y="1941"/>
                  </a:lnTo>
                  <a:lnTo>
                    <a:pt x="1085" y="2597"/>
                  </a:lnTo>
                  <a:lnTo>
                    <a:pt x="1655" y="3881"/>
                  </a:lnTo>
                  <a:lnTo>
                    <a:pt x="2226" y="2597"/>
                  </a:lnTo>
                  <a:lnTo>
                    <a:pt x="3282" y="1941"/>
                  </a:lnTo>
                  <a:lnTo>
                    <a:pt x="2226" y="1285"/>
                  </a:lnTo>
                  <a:lnTo>
                    <a:pt x="165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4" name="Google Shape;274;p32"/>
          <p:cNvSpPr txBox="1">
            <a:spLocks noGrp="1"/>
          </p:cNvSpPr>
          <p:nvPr>
            <p:ph type="ctrTitle"/>
          </p:nvPr>
        </p:nvSpPr>
        <p:spPr>
          <a:xfrm>
            <a:off x="877681" y="1061500"/>
            <a:ext cx="5784591" cy="1619700"/>
          </a:xfrm>
          <a:prstGeom prst="rect">
            <a:avLst/>
          </a:prstGeom>
        </p:spPr>
        <p:txBody>
          <a:bodyPr spcFirstLastPara="1" wrap="square" lIns="0" tIns="0" rIns="0" bIns="0" anchor="t" anchorCtr="0">
            <a:noAutofit/>
          </a:bodyPr>
          <a:lstStyle/>
          <a:p>
            <a:pPr marL="0" lvl="0" indent="0" algn="ctr" rtl="1">
              <a:lnSpc>
                <a:spcPct val="100000"/>
              </a:lnSpc>
              <a:spcBef>
                <a:spcPts val="0"/>
              </a:spcBef>
              <a:spcAft>
                <a:spcPts val="0"/>
              </a:spcAft>
              <a:buNone/>
            </a:pPr>
            <a:r>
              <a:rPr lang="he-IL" sz="4500" dirty="0">
                <a:latin typeface="RUBIK" pitchFamily="2" charset="-79"/>
                <a:ea typeface="Poppins ExtraBold"/>
                <a:cs typeface="RUBIK" pitchFamily="2" charset="-79"/>
                <a:sym typeface="Poppins ExtraBold"/>
              </a:rPr>
              <a:t>תעסוקה איכותית </a:t>
            </a:r>
            <a:br>
              <a:rPr lang="he-IL" sz="4500" dirty="0">
                <a:latin typeface="RUBIK" pitchFamily="2" charset="-79"/>
                <a:ea typeface="Poppins ExtraBold"/>
                <a:cs typeface="RUBIK" pitchFamily="2" charset="-79"/>
                <a:sym typeface="Poppins ExtraBold"/>
              </a:rPr>
            </a:br>
            <a:r>
              <a:rPr lang="he-IL" sz="4500" dirty="0">
                <a:latin typeface="RUBIK" pitchFamily="2" charset="-79"/>
                <a:ea typeface="Poppins ExtraBold"/>
                <a:cs typeface="RUBIK" pitchFamily="2" charset="-79"/>
                <a:sym typeface="Poppins ExtraBold"/>
              </a:rPr>
              <a:t>לנשים חרדיות</a:t>
            </a:r>
            <a:br>
              <a:rPr lang="he-IL" sz="4500" dirty="0">
                <a:latin typeface="RUBIK" pitchFamily="2" charset="-79"/>
                <a:ea typeface="Poppins ExtraBold"/>
                <a:cs typeface="RUBIK" pitchFamily="2" charset="-79"/>
                <a:sym typeface="Poppins ExtraBold"/>
              </a:rPr>
            </a:br>
            <a:r>
              <a:rPr lang="he-IL" sz="2000" dirty="0">
                <a:latin typeface="RUBIK" pitchFamily="2" charset="-79"/>
                <a:ea typeface="Poppins ExtraBold"/>
                <a:cs typeface="RUBIK" pitchFamily="2" charset="-79"/>
                <a:sym typeface="Poppins ExtraBold"/>
              </a:rPr>
              <a:t>הלה אקסלרד, אסף מלחי, סרגיי סומקין, עידית קלישר, איילה פרטוש, נעם קושניר </a:t>
            </a:r>
            <a:endParaRPr sz="2000" dirty="0">
              <a:latin typeface="RUBIK" pitchFamily="2" charset="-79"/>
              <a:ea typeface="Poppins Medium"/>
              <a:cs typeface="RUBIK" pitchFamily="2" charset="-79"/>
              <a:sym typeface="Poppins Medium"/>
            </a:endParaRPr>
          </a:p>
        </p:txBody>
      </p:sp>
      <p:sp>
        <p:nvSpPr>
          <p:cNvPr id="275" name="Google Shape;275;p32"/>
          <p:cNvSpPr txBox="1">
            <a:spLocks noGrp="1"/>
          </p:cNvSpPr>
          <p:nvPr>
            <p:ph type="subTitle" idx="1"/>
          </p:nvPr>
        </p:nvSpPr>
        <p:spPr>
          <a:xfrm>
            <a:off x="761081" y="3546065"/>
            <a:ext cx="3599400" cy="899394"/>
          </a:xfrm>
          <a:prstGeom prst="rect">
            <a:avLst/>
          </a:prstGeom>
        </p:spPr>
        <p:txBody>
          <a:bodyPr spcFirstLastPara="1" wrap="square" lIns="0" tIns="0" rIns="0" bIns="0" anchor="t" anchorCtr="0">
            <a:noAutofit/>
          </a:bodyPr>
          <a:lstStyle/>
          <a:p>
            <a:pPr marL="0" indent="0" algn="ctr" rtl="1"/>
            <a:r>
              <a:rPr lang="he-IL" dirty="0">
                <a:latin typeface="RUBIK" pitchFamily="2" charset="-79"/>
                <a:cs typeface="RUBIK" pitchFamily="2" charset="-79"/>
              </a:rPr>
              <a:t>שולחן עגול</a:t>
            </a:r>
          </a:p>
          <a:p>
            <a:pPr marL="0" indent="0" algn="ctr" rtl="1">
              <a:defRPr/>
            </a:pPr>
            <a:r>
              <a:rPr lang="he-IL" dirty="0">
                <a:latin typeface="RUBIK" pitchFamily="2" charset="-79"/>
                <a:cs typeface="RUBIK" pitchFamily="2" charset="-79"/>
              </a:rPr>
              <a:t>מכון אהרן למדיניות כלכלית</a:t>
            </a:r>
          </a:p>
          <a:p>
            <a:pPr marL="0" lvl="0" indent="0" algn="ctr" rtl="1">
              <a:defRPr/>
            </a:pPr>
            <a:r>
              <a:rPr lang="he-IL" dirty="0">
                <a:latin typeface="RUBIK" pitchFamily="2" charset="-79"/>
                <a:cs typeface="RUBIK" pitchFamily="2" charset="-79"/>
              </a:rPr>
              <a:t>כסלו תשפ"ג, דצמבר 2022</a:t>
            </a:r>
          </a:p>
        </p:txBody>
      </p:sp>
      <p:pic>
        <p:nvPicPr>
          <p:cNvPr id="1026" name="Picture 2" descr="המכון הישראלי לדמוקרטיה – ויקיפדיה"/>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226" y="301652"/>
            <a:ext cx="802812" cy="79277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Graphical user interface, text&#10;&#10;Description automatically generated with medium confidence">
            <a:extLst>
              <a:ext uri="{FF2B5EF4-FFF2-40B4-BE49-F238E27FC236}">
                <a16:creationId xmlns:a16="http://schemas.microsoft.com/office/drawing/2014/main" id="{299E6926-E981-4992-A2ED-A5C4F7DAB555}"/>
              </a:ext>
            </a:extLst>
          </p:cNvPr>
          <p:cNvPicPr>
            <a:picLocks noChangeAspect="1"/>
          </p:cNvPicPr>
          <p:nvPr/>
        </p:nvPicPr>
        <p:blipFill>
          <a:blip r:embed="rId4"/>
          <a:stretch>
            <a:fillRect/>
          </a:stretch>
        </p:blipFill>
        <p:spPr>
          <a:xfrm>
            <a:off x="6111598" y="248834"/>
            <a:ext cx="2800121" cy="868487"/>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274320" y="749705"/>
            <a:ext cx="8618219" cy="572700"/>
          </a:xfrm>
        </p:spPr>
        <p:txBody>
          <a:bodyPr/>
          <a:lstStyle/>
          <a:p>
            <a:pPr rtl="1"/>
            <a:r>
              <a:rPr lang="he-IL" sz="2700" dirty="0">
                <a:latin typeface="RUBIK" pitchFamily="2" charset="-79"/>
                <a:cs typeface="RUBIK" pitchFamily="2" charset="-79"/>
              </a:rPr>
              <a:t>שינוי בהרכב הענפים ומשלחי היד שבו מועסקות נשים חרדיות</a:t>
            </a:r>
            <a:endParaRPr lang="" sz="2700" dirty="0">
              <a:latin typeface="RUBIK" pitchFamily="2" charset="-79"/>
              <a:cs typeface="RUBIK" pitchFamily="2" charset="-79"/>
            </a:endParaRPr>
          </a:p>
        </p:txBody>
      </p:sp>
      <p:sp>
        <p:nvSpPr>
          <p:cNvPr id="4" name="כותרת 1"/>
          <p:cNvSpPr txBox="1">
            <a:spLocks/>
          </p:cNvSpPr>
          <p:nvPr/>
        </p:nvSpPr>
        <p:spPr>
          <a:xfrm>
            <a:off x="1314027" y="1705240"/>
            <a:ext cx="3205318" cy="2827634"/>
          </a:xfrm>
          <a:prstGeom prst="rect">
            <a:avLst/>
          </a:prstGeom>
          <a:noFill/>
          <a:ln w="38100">
            <a:solidFill>
              <a:srgbClr val="D9B2A1"/>
            </a:solid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2800"/>
              <a:buFont typeface="Vazirmatn Black"/>
              <a:buNone/>
              <a:defRPr sz="3300" b="0" i="0" u="none" strike="noStrike" cap="none">
                <a:solidFill>
                  <a:schemeClr val="accent2"/>
                </a:solidFill>
                <a:latin typeface="Poppins ExtraBold"/>
                <a:ea typeface="Poppins ExtraBold"/>
                <a:cs typeface="Poppins ExtraBold"/>
                <a:sym typeface="Poppins ExtraBold"/>
              </a:defRPr>
            </a:lvl1pPr>
            <a:lvl2pPr marR="0" lvl="1"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2pPr>
            <a:lvl3pPr marR="0" lvl="2"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3pPr>
            <a:lvl4pPr marR="0" lvl="3"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4pPr>
            <a:lvl5pPr marR="0" lvl="4"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5pPr>
            <a:lvl6pPr marR="0" lvl="5"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6pPr>
            <a:lvl7pPr marR="0" lvl="6"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7pPr>
            <a:lvl8pPr marR="0" lvl="7"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8pPr>
            <a:lvl9pPr marR="0" lvl="8"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9pPr>
          </a:lstStyle>
          <a:p>
            <a:pPr marL="144000" algn="r" rtl="1" fontAlgn="base">
              <a:lnSpc>
                <a:spcPct val="150000"/>
              </a:lnSpc>
            </a:pPr>
            <a:r>
              <a:rPr lang="he-IL" sz="1800" b="1" dirty="0">
                <a:latin typeface="RUBIK" pitchFamily="2" charset="-79"/>
                <a:cs typeface="RUBIK" pitchFamily="2" charset="-79"/>
              </a:rPr>
              <a:t>ענף החינוך</a:t>
            </a:r>
          </a:p>
          <a:p>
            <a:pPr marL="144000" algn="r" rtl="1" fontAlgn="base">
              <a:lnSpc>
                <a:spcPct val="150000"/>
              </a:lnSpc>
            </a:pPr>
            <a:r>
              <a:rPr lang="he-IL" sz="1800" dirty="0">
                <a:latin typeface="RUBIK" pitchFamily="2" charset="-79"/>
                <a:cs typeface="RUBIK" pitchFamily="2" charset="-79"/>
              </a:rPr>
              <a:t>משקל החרדיות גבוה                אבל קצת יורד: אצל בנות 25-39 מ 45% ל 42%</a:t>
            </a:r>
          </a:p>
          <a:p>
            <a:pPr marL="144000" algn="r" rtl="1" fontAlgn="base">
              <a:lnSpc>
                <a:spcPct val="150000"/>
              </a:lnSpc>
            </a:pPr>
            <a:r>
              <a:rPr lang="he-IL" sz="1800" dirty="0">
                <a:latin typeface="RUBIK" pitchFamily="2" charset="-79"/>
                <a:cs typeface="RUBIK" pitchFamily="2" charset="-79"/>
              </a:rPr>
              <a:t>ועדיין פי  2.5 לעומת המשקל אצל 'לא חרדיות' </a:t>
            </a:r>
          </a:p>
        </p:txBody>
      </p:sp>
      <p:sp>
        <p:nvSpPr>
          <p:cNvPr id="5" name="כותרת 1"/>
          <p:cNvSpPr txBox="1">
            <a:spLocks/>
          </p:cNvSpPr>
          <p:nvPr/>
        </p:nvSpPr>
        <p:spPr>
          <a:xfrm>
            <a:off x="5093547" y="1705240"/>
            <a:ext cx="3205318" cy="2827634"/>
          </a:xfrm>
          <a:prstGeom prst="rect">
            <a:avLst/>
          </a:prstGeom>
          <a:noFill/>
          <a:ln w="38100">
            <a:solidFill>
              <a:srgbClr val="D9B2A1"/>
            </a:solidFill>
          </a:ln>
        </p:spPr>
        <p:txBody>
          <a:bodyPr spcFirstLastPara="1" wrap="square" lIns="0" tIns="0" rIns="0" bIns="0" anchor="b" anchorCtr="0">
            <a:noAutofit/>
          </a:bodyPr>
          <a:lstStyle>
            <a:defPPr marR="0" lvl="0" algn="l" rtl="0">
              <a:lnSpc>
                <a:spcPct val="100000"/>
              </a:lnSpc>
              <a:spcBef>
                <a:spcPts val="0"/>
              </a:spcBef>
              <a:spcAft>
                <a:spcPts val="0"/>
              </a:spcAft>
              <a:defRPr/>
            </a:defPPr>
            <a:lvl1pPr marL="144000" algn="r" rtl="1">
              <a:lnSpc>
                <a:spcPct val="150000"/>
              </a:lnSpc>
              <a:buClr>
                <a:schemeClr val="accent2"/>
              </a:buClr>
              <a:buSzPts val="2800"/>
              <a:buFont typeface="Vazirmatn Black"/>
              <a:buNone/>
              <a:defRPr sz="2000">
                <a:solidFill>
                  <a:schemeClr val="accent2"/>
                </a:solidFill>
                <a:latin typeface="RUBIK" pitchFamily="2" charset="-79"/>
                <a:ea typeface="Poppins ExtraBold"/>
                <a:cs typeface="RUBIK" pitchFamily="2" charset="-79"/>
              </a:defRPr>
            </a:lvl1pPr>
            <a:lvl2pPr>
              <a:buClr>
                <a:schemeClr val="dk1"/>
              </a:buClr>
              <a:buSzPts val="2800"/>
              <a:buFont typeface="Passion One"/>
              <a:buNone/>
              <a:defRPr sz="2800" b="1">
                <a:solidFill>
                  <a:schemeClr val="dk1"/>
                </a:solidFill>
                <a:latin typeface="Passion One"/>
                <a:ea typeface="Passion One"/>
                <a:cs typeface="Passion One"/>
              </a:defRPr>
            </a:lvl2pPr>
            <a:lvl3pPr>
              <a:buClr>
                <a:schemeClr val="dk1"/>
              </a:buClr>
              <a:buSzPts val="2800"/>
              <a:buFont typeface="Passion One"/>
              <a:buNone/>
              <a:defRPr sz="2800" b="1">
                <a:solidFill>
                  <a:schemeClr val="dk1"/>
                </a:solidFill>
                <a:latin typeface="Passion One"/>
                <a:ea typeface="Passion One"/>
                <a:cs typeface="Passion One"/>
              </a:defRPr>
            </a:lvl3pPr>
            <a:lvl4pPr>
              <a:buClr>
                <a:schemeClr val="dk1"/>
              </a:buClr>
              <a:buSzPts val="2800"/>
              <a:buFont typeface="Passion One"/>
              <a:buNone/>
              <a:defRPr sz="2800" b="1">
                <a:solidFill>
                  <a:schemeClr val="dk1"/>
                </a:solidFill>
                <a:latin typeface="Passion One"/>
                <a:ea typeface="Passion One"/>
                <a:cs typeface="Passion One"/>
              </a:defRPr>
            </a:lvl4pPr>
            <a:lvl5pPr>
              <a:buClr>
                <a:schemeClr val="dk1"/>
              </a:buClr>
              <a:buSzPts val="2800"/>
              <a:buFont typeface="Passion One"/>
              <a:buNone/>
              <a:defRPr sz="2800" b="1">
                <a:solidFill>
                  <a:schemeClr val="dk1"/>
                </a:solidFill>
                <a:latin typeface="Passion One"/>
                <a:ea typeface="Passion One"/>
                <a:cs typeface="Passion One"/>
              </a:defRPr>
            </a:lvl5pPr>
            <a:lvl6pPr>
              <a:buClr>
                <a:schemeClr val="dk1"/>
              </a:buClr>
              <a:buSzPts val="2800"/>
              <a:buFont typeface="Passion One"/>
              <a:buNone/>
              <a:defRPr sz="2800" b="1">
                <a:solidFill>
                  <a:schemeClr val="dk1"/>
                </a:solidFill>
                <a:latin typeface="Passion One"/>
                <a:ea typeface="Passion One"/>
                <a:cs typeface="Passion One"/>
              </a:defRPr>
            </a:lvl6pPr>
            <a:lvl7pPr>
              <a:buClr>
                <a:schemeClr val="dk1"/>
              </a:buClr>
              <a:buSzPts val="2800"/>
              <a:buFont typeface="Passion One"/>
              <a:buNone/>
              <a:defRPr sz="2800" b="1">
                <a:solidFill>
                  <a:schemeClr val="dk1"/>
                </a:solidFill>
                <a:latin typeface="Passion One"/>
                <a:ea typeface="Passion One"/>
                <a:cs typeface="Passion One"/>
              </a:defRPr>
            </a:lvl7pPr>
            <a:lvl8pPr>
              <a:buClr>
                <a:schemeClr val="dk1"/>
              </a:buClr>
              <a:buSzPts val="2800"/>
              <a:buFont typeface="Passion One"/>
              <a:buNone/>
              <a:defRPr sz="2800" b="1">
                <a:solidFill>
                  <a:schemeClr val="dk1"/>
                </a:solidFill>
                <a:latin typeface="Passion One"/>
                <a:ea typeface="Passion One"/>
                <a:cs typeface="Passion One"/>
              </a:defRPr>
            </a:lvl8pPr>
            <a:lvl9pPr>
              <a:buClr>
                <a:schemeClr val="dk1"/>
              </a:buClr>
              <a:buSzPts val="2800"/>
              <a:buFont typeface="Passion One"/>
              <a:buNone/>
              <a:defRPr sz="2800" b="1">
                <a:solidFill>
                  <a:schemeClr val="dk1"/>
                </a:solidFill>
                <a:latin typeface="Passion One"/>
                <a:ea typeface="Passion One"/>
                <a:cs typeface="Passion One"/>
              </a:defRPr>
            </a:lvl9pPr>
          </a:lstStyle>
          <a:p>
            <a:pPr fontAlgn="base"/>
            <a:r>
              <a:rPr lang="he-IL" sz="1800" b="1" dirty="0"/>
              <a:t>משלח יד טכנאים והנדסאים</a:t>
            </a:r>
          </a:p>
          <a:p>
            <a:pPr fontAlgn="base"/>
            <a:endParaRPr lang="he-IL" sz="1800" dirty="0"/>
          </a:p>
          <a:p>
            <a:pPr fontAlgn="base"/>
            <a:r>
              <a:rPr lang="he-IL" sz="1800" dirty="0"/>
              <a:t>2014-2021: מספר הנשים החרדיות המועסקות במשלחי יד הנדסאים וטכנאים עלה ב 74%</a:t>
            </a:r>
            <a:br>
              <a:rPr lang="he-IL" sz="1800" dirty="0"/>
            </a:br>
            <a:r>
              <a:rPr lang="he-IL" sz="1800" dirty="0"/>
              <a:t>מ 5,406 נשים ל-9,414 נשים</a:t>
            </a:r>
          </a:p>
        </p:txBody>
      </p:sp>
      <p:sp>
        <p:nvSpPr>
          <p:cNvPr id="6" name="מלבן 5"/>
          <p:cNvSpPr/>
          <p:nvPr/>
        </p:nvSpPr>
        <p:spPr>
          <a:xfrm>
            <a:off x="6973641" y="4700265"/>
            <a:ext cx="1739579" cy="215444"/>
          </a:xfrm>
          <a:prstGeom prst="rect">
            <a:avLst/>
          </a:prstGeom>
        </p:spPr>
        <p:txBody>
          <a:bodyPr wrap="none">
            <a:spAutoFit/>
          </a:bodyPr>
          <a:lstStyle/>
          <a:p>
            <a:pPr algn="r" rtl="1"/>
            <a:r>
              <a:rPr lang="he-IL" sz="1200" baseline="30000" dirty="0">
                <a:solidFill>
                  <a:srgbClr val="002A52"/>
                </a:solidFill>
                <a:latin typeface="RUBIK" pitchFamily="2" charset="-79"/>
                <a:cs typeface="RUBIK" pitchFamily="2" charset="-79"/>
              </a:rPr>
              <a:t>מקור: עיבודים לסקרי כוח אדם, למ"ס.</a:t>
            </a:r>
          </a:p>
        </p:txBody>
      </p:sp>
    </p:spTree>
    <p:extLst>
      <p:ext uri="{BB962C8B-B14F-4D97-AF65-F5344CB8AC3E}">
        <p14:creationId xmlns:p14="http://schemas.microsoft.com/office/powerpoint/2010/main" val="1962044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a:latin typeface="RUBIK" pitchFamily="2" charset="-79"/>
                <a:cs typeface="RUBIK" pitchFamily="2" charset="-79"/>
              </a:rPr>
              <a:t>בין הסיבות לפערי השכר</a:t>
            </a:r>
            <a:endParaRPr lang="" dirty="0">
              <a:latin typeface="RUBIK" pitchFamily="2" charset="-79"/>
              <a:cs typeface="RUBIK" pitchFamily="2" charset="-79"/>
            </a:endParaRPr>
          </a:p>
        </p:txBody>
      </p:sp>
      <p:sp>
        <p:nvSpPr>
          <p:cNvPr id="3" name="מלבן 2"/>
          <p:cNvSpPr/>
          <p:nvPr/>
        </p:nvSpPr>
        <p:spPr>
          <a:xfrm>
            <a:off x="713226" y="1017725"/>
            <a:ext cx="7717500" cy="3354765"/>
          </a:xfrm>
          <a:prstGeom prst="rect">
            <a:avLst/>
          </a:prstGeom>
        </p:spPr>
        <p:txBody>
          <a:bodyPr wrap="square">
            <a:spAutoFit/>
          </a:bodyPr>
          <a:lstStyle/>
          <a:p>
            <a:pPr algn="r" rtl="1"/>
            <a:r>
              <a:rPr lang="he-IL" sz="2000" dirty="0">
                <a:latin typeface="Rubik" pitchFamily="2" charset="-79"/>
                <a:cs typeface="Rubik" pitchFamily="2" charset="-79"/>
                <a:hlinkClick r:id="rId2" action="ppaction://hlinksldjump"/>
              </a:rPr>
              <a:t>1. ענפי התעסוקה בהן מועסקות נשים חרדיות מתאפיינים בשכר נמוך</a:t>
            </a:r>
            <a:endParaRPr lang="he-IL" sz="2000" dirty="0">
              <a:latin typeface="Rubik" pitchFamily="2" charset="-79"/>
              <a:cs typeface="Rubik" pitchFamily="2" charset="-79"/>
            </a:endParaRPr>
          </a:p>
          <a:p>
            <a:pPr algn="r" rtl="1"/>
            <a:endParaRPr lang="he-IL" sz="2000" dirty="0">
              <a:latin typeface="Rubik" pitchFamily="2" charset="-79"/>
              <a:cs typeface="Rubik" pitchFamily="2" charset="-79"/>
            </a:endParaRPr>
          </a:p>
          <a:p>
            <a:pPr algn="r" rtl="1"/>
            <a:r>
              <a:rPr lang="he-IL" sz="2000" dirty="0">
                <a:latin typeface="Rubik" pitchFamily="2" charset="-79"/>
                <a:cs typeface="Rubik" pitchFamily="2" charset="-79"/>
                <a:hlinkClick r:id="rId3" action="ppaction://hlinksldjump"/>
              </a:rPr>
              <a:t>2. איזון בית משפחה – נשים חרדיות עובדות במשרות חלקיות</a:t>
            </a:r>
            <a:endParaRPr lang="he-IL" sz="2000" dirty="0">
              <a:latin typeface="Rubik" pitchFamily="2" charset="-79"/>
              <a:cs typeface="Rubik" pitchFamily="2" charset="-79"/>
            </a:endParaRPr>
          </a:p>
          <a:p>
            <a:pPr marL="127000" indent="0" algn="r" rtl="1">
              <a:lnSpc>
                <a:spcPct val="150000"/>
              </a:lnSpc>
              <a:buNone/>
            </a:pPr>
            <a:r>
              <a:rPr lang="he-IL" sz="1500" i="1" dirty="0">
                <a:solidFill>
                  <a:srgbClr val="C00000"/>
                </a:solidFill>
                <a:latin typeface="RUBIK" pitchFamily="2" charset="-79"/>
                <a:cs typeface="RUBIK" pitchFamily="2" charset="-79"/>
              </a:rPr>
              <a:t>ציטוט מתוך סקר נתוני אמת: "קשה לתמרן בין עבודה במשרה מלאה לניהול בית עם ילדים קטנים. תמיד משהו יבוא על חשבון משהו..." (אישה ליטאית, בת 30, עם 5 ילדים, הצעיר בין שנתיים)</a:t>
            </a:r>
          </a:p>
          <a:p>
            <a:pPr marL="127000" algn="r" rtl="1">
              <a:lnSpc>
                <a:spcPct val="150000"/>
              </a:lnSpc>
            </a:pPr>
            <a:r>
              <a:rPr lang="he-IL" sz="2000" dirty="0">
                <a:latin typeface="Rubik" pitchFamily="2" charset="-79"/>
                <a:cs typeface="Rubik" pitchFamily="2" charset="-79"/>
              </a:rPr>
              <a:t>האם נשים חרדיות רוצות לעבוד יותר? </a:t>
            </a:r>
          </a:p>
          <a:p>
            <a:pPr marL="127000" indent="0" algn="r" rtl="1">
              <a:lnSpc>
                <a:spcPct val="150000"/>
              </a:lnSpc>
              <a:buNone/>
            </a:pPr>
            <a:r>
              <a:rPr lang="he-IL" sz="1500" dirty="0">
                <a:solidFill>
                  <a:schemeClr val="hlink"/>
                </a:solidFill>
                <a:uFill>
                  <a:noFill/>
                </a:uFill>
                <a:latin typeface="RUBIK" pitchFamily="2" charset="-79"/>
                <a:cs typeface="RUBIK" pitchFamily="2" charset="-79"/>
              </a:rPr>
              <a:t>בסקר של </a:t>
            </a:r>
            <a:r>
              <a:rPr lang="he-IL" sz="1500" dirty="0">
                <a:latin typeface="RUBIK" pitchFamily="2" charset="-79"/>
                <a:cs typeface="RUBIK" pitchFamily="2" charset="-79"/>
              </a:rPr>
              <a:t>מכון נתוני אמת: 28% מאלו שעובדות פחות ממשרה מלאה ענו שכן</a:t>
            </a:r>
          </a:p>
          <a:p>
            <a:pPr marL="127000" indent="0" algn="r" rtl="1">
              <a:lnSpc>
                <a:spcPct val="150000"/>
              </a:lnSpc>
              <a:buNone/>
            </a:pPr>
            <a:endParaRPr lang="he-IL" sz="1500" dirty="0">
              <a:latin typeface="RUBIK" pitchFamily="2" charset="-79"/>
              <a:cs typeface="RUBIK" pitchFamily="2" charset="-79"/>
            </a:endParaRPr>
          </a:p>
          <a:p>
            <a:pPr algn="r" rtl="1" fontAlgn="base"/>
            <a:r>
              <a:rPr lang="he-IL" sz="1500" dirty="0">
                <a:latin typeface="RUBIK" pitchFamily="2" charset="-79"/>
                <a:cs typeface="RUBIK" pitchFamily="2" charset="-79"/>
              </a:rPr>
              <a:t>*</a:t>
            </a:r>
            <a:r>
              <a:rPr lang="he-IL" sz="1600" dirty="0">
                <a:latin typeface="RUBIK" pitchFamily="2" charset="-79"/>
                <a:cs typeface="RUBIK" pitchFamily="2" charset="-79"/>
                <a:hlinkClick r:id="rId4" action="ppaction://hlinksldjump"/>
              </a:rPr>
              <a:t>ממוצע שעות העבודה של נשים חרדיות בענף ההייטק - 37</a:t>
            </a:r>
            <a:r>
              <a:rPr lang="he-IL" sz="1600" dirty="0">
                <a:latin typeface="RUBIK" pitchFamily="2" charset="-79"/>
                <a:cs typeface="RUBIK" pitchFamily="2" charset="-79"/>
              </a:rPr>
              <a:t> מלמד אולי שגמישות תעסוקתית</a:t>
            </a:r>
          </a:p>
          <a:p>
            <a:pPr algn="r" rtl="1" fontAlgn="base"/>
            <a:r>
              <a:rPr lang="he-IL" sz="1600" dirty="0">
                <a:latin typeface="RUBIK" pitchFamily="2" charset="-79"/>
                <a:cs typeface="RUBIK" pitchFamily="2" charset="-79"/>
              </a:rPr>
              <a:t>אפשרית ויכולה לתרום להגדלת שעות העבודה</a:t>
            </a:r>
            <a:endParaRPr lang="" sz="2000" dirty="0">
              <a:latin typeface="RUBIK" pitchFamily="2" charset="-79"/>
              <a:cs typeface="RUBIK" pitchFamily="2" charset="-79"/>
            </a:endParaRPr>
          </a:p>
        </p:txBody>
      </p:sp>
    </p:spTree>
    <p:extLst>
      <p:ext uri="{BB962C8B-B14F-4D97-AF65-F5344CB8AC3E}">
        <p14:creationId xmlns:p14="http://schemas.microsoft.com/office/powerpoint/2010/main" val="3495408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42366" y="427703"/>
            <a:ext cx="8708164" cy="564388"/>
          </a:xfrm>
        </p:spPr>
        <p:txBody>
          <a:bodyPr/>
          <a:lstStyle/>
          <a:p>
            <a:pPr rtl="1">
              <a:spcBef>
                <a:spcPct val="0"/>
              </a:spcBef>
              <a:defRPr/>
            </a:pPr>
            <a:r>
              <a:rPr lang="he-IL" sz="2700" dirty="0">
                <a:latin typeface="RUBIK" pitchFamily="2" charset="-79"/>
                <a:cs typeface="RUBIK" pitchFamily="2" charset="-79"/>
              </a:rPr>
              <a:t>בניתוח שכר לשעת עבודה- הפערים יחסית קבועים</a:t>
            </a:r>
            <a:endParaRPr lang="en-US" sz="2700" dirty="0">
              <a:latin typeface="RUBIK" pitchFamily="2" charset="-79"/>
              <a:cs typeface="RUBIK" pitchFamily="2" charset="-79"/>
            </a:endParaRPr>
          </a:p>
        </p:txBody>
      </p:sp>
      <p:sp>
        <p:nvSpPr>
          <p:cNvPr id="5" name="מלבן 4"/>
          <p:cNvSpPr/>
          <p:nvPr/>
        </p:nvSpPr>
        <p:spPr>
          <a:xfrm>
            <a:off x="4180662" y="4679369"/>
            <a:ext cx="4669868" cy="246221"/>
          </a:xfrm>
          <a:prstGeom prst="rect">
            <a:avLst/>
          </a:prstGeom>
        </p:spPr>
        <p:txBody>
          <a:bodyPr wrap="none">
            <a:spAutoFit/>
          </a:bodyPr>
          <a:lstStyle/>
          <a:p>
            <a:pPr algn="r"/>
            <a:r>
              <a:rPr lang="he-IL" sz="1500" baseline="30000" dirty="0">
                <a:solidFill>
                  <a:srgbClr val="002A52"/>
                </a:solidFill>
                <a:latin typeface="RUBIK" pitchFamily="2" charset="-79"/>
                <a:cs typeface="RUBIK" pitchFamily="2" charset="-79"/>
              </a:rPr>
              <a:t>מקור: עיבודים לסקרי הוצאות והכנסות, גילאי 25-39, למ"ס, נתונים ריאליים, מחירי 2021</a:t>
            </a:r>
          </a:p>
        </p:txBody>
      </p:sp>
      <p:sp>
        <p:nvSpPr>
          <p:cNvPr id="9" name="Rectangle 3"/>
          <p:cNvSpPr>
            <a:spLocks noChangeArrowheads="1"/>
          </p:cNvSpPr>
          <p:nvPr/>
        </p:nvSpPr>
        <p:spPr bwMode="auto">
          <a:xfrm>
            <a:off x="258252" y="946150"/>
            <a:ext cx="1250882" cy="461665"/>
          </a:xfrm>
          <a:prstGeom prst="rect">
            <a:avLst/>
          </a:prstGeom>
          <a:noFill/>
          <a:ln w="9525">
            <a:noFill/>
            <a:miter lim="800000"/>
            <a:headEnd/>
            <a:tailEnd/>
          </a:ln>
          <a:effectLst/>
        </p:spPr>
        <p:txBody>
          <a:bodyPr wrap="square" anchor="ctr">
            <a:spAutoFit/>
          </a:bodyPr>
          <a:lstStyle/>
          <a:p>
            <a:pPr algn="r">
              <a:spcBef>
                <a:spcPct val="0"/>
              </a:spcBef>
              <a:defRPr/>
            </a:pPr>
            <a:r>
              <a:rPr lang="he-IL" sz="1200" dirty="0">
                <a:solidFill>
                  <a:schemeClr val="tx1"/>
                </a:solidFill>
                <a:latin typeface="Georgia" pitchFamily="18" charset="0"/>
                <a:cs typeface="Arial" pitchFamily="34" charset="0"/>
              </a:rPr>
              <a:t>שכר לשעת עבודה בש"ח</a:t>
            </a:r>
            <a:endParaRPr lang="en-US" sz="1200" dirty="0">
              <a:solidFill>
                <a:schemeClr val="tx1"/>
              </a:solidFill>
              <a:latin typeface="Georgia" pitchFamily="18" charset="0"/>
              <a:cs typeface="Arial" pitchFamily="34" charset="0"/>
            </a:endParaRPr>
          </a:p>
        </p:txBody>
      </p:sp>
      <p:sp>
        <p:nvSpPr>
          <p:cNvPr id="10" name="Rectangle 3"/>
          <p:cNvSpPr>
            <a:spLocks noChangeArrowheads="1"/>
          </p:cNvSpPr>
          <p:nvPr/>
        </p:nvSpPr>
        <p:spPr bwMode="auto">
          <a:xfrm>
            <a:off x="7669960" y="1015174"/>
            <a:ext cx="1038963" cy="276999"/>
          </a:xfrm>
          <a:prstGeom prst="rect">
            <a:avLst/>
          </a:prstGeom>
          <a:noFill/>
          <a:ln w="9525">
            <a:noFill/>
            <a:miter lim="800000"/>
            <a:headEnd/>
            <a:tailEnd/>
          </a:ln>
          <a:effectLst/>
        </p:spPr>
        <p:txBody>
          <a:bodyPr wrap="square" anchor="ctr">
            <a:spAutoFit/>
          </a:bodyPr>
          <a:lstStyle/>
          <a:p>
            <a:pPr>
              <a:spcBef>
                <a:spcPct val="0"/>
              </a:spcBef>
              <a:defRPr/>
            </a:pPr>
            <a:r>
              <a:rPr lang="he-IL" sz="1200" dirty="0">
                <a:solidFill>
                  <a:schemeClr val="tx1"/>
                </a:solidFill>
                <a:latin typeface="Georgia" pitchFamily="18" charset="0"/>
                <a:cs typeface="Arial" pitchFamily="34" charset="0"/>
              </a:rPr>
              <a:t>אחוז הפער</a:t>
            </a:r>
            <a:endParaRPr lang="en-US" sz="1200" dirty="0">
              <a:solidFill>
                <a:schemeClr val="tx1"/>
              </a:solidFill>
              <a:latin typeface="Georgia" pitchFamily="18" charset="0"/>
              <a:cs typeface="Arial" pitchFamily="34" charset="0"/>
            </a:endParaRPr>
          </a:p>
        </p:txBody>
      </p:sp>
      <p:graphicFrame>
        <p:nvGraphicFramePr>
          <p:cNvPr id="7" name="תרשים 6"/>
          <p:cNvGraphicFramePr>
            <a:graphicFrameLocks/>
          </p:cNvGraphicFramePr>
          <p:nvPr>
            <p:extLst>
              <p:ext uri="{D42A27DB-BD31-4B8C-83A1-F6EECF244321}">
                <p14:modId xmlns:p14="http://schemas.microsoft.com/office/powerpoint/2010/main" val="3016454150"/>
              </p:ext>
            </p:extLst>
          </p:nvPr>
        </p:nvGraphicFramePr>
        <p:xfrm>
          <a:off x="381600" y="1200150"/>
          <a:ext cx="8121600" cy="32494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33712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inVertical)">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0" grpId="0"/>
      <p:bldGraphic spid="7"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857225" y="1051200"/>
            <a:ext cx="7717500" cy="1644125"/>
          </a:xfrm>
        </p:spPr>
        <p:txBody>
          <a:bodyPr/>
          <a:lstStyle/>
          <a:p>
            <a:pPr rtl="1">
              <a:lnSpc>
                <a:spcPct val="150000"/>
              </a:lnSpc>
            </a:pPr>
            <a:r>
              <a:rPr lang="he-IL" sz="4000" dirty="0">
                <a:latin typeface="RUBIK" pitchFamily="2" charset="-79"/>
                <a:cs typeface="RUBIK" pitchFamily="2" charset="-79"/>
              </a:rPr>
              <a:t>הגדלת ההון האנושי תשפר את התעסוקה, ותצמצם את פערי השכר</a:t>
            </a:r>
            <a:endParaRPr lang="" sz="4000" dirty="0">
              <a:latin typeface="RUBIK" pitchFamily="2" charset="-79"/>
              <a:cs typeface="RUBIK" pitchFamily="2" charset="-79"/>
            </a:endParaRPr>
          </a:p>
        </p:txBody>
      </p:sp>
    </p:spTree>
    <p:extLst>
      <p:ext uri="{BB962C8B-B14F-4D97-AF65-F5344CB8AC3E}">
        <p14:creationId xmlns:p14="http://schemas.microsoft.com/office/powerpoint/2010/main" val="1205052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35"/>
          <p:cNvSpPr/>
          <p:nvPr/>
        </p:nvSpPr>
        <p:spPr>
          <a:xfrm>
            <a:off x="3810294" y="1405851"/>
            <a:ext cx="1653900" cy="930000"/>
          </a:xfrm>
          <a:prstGeom prst="ellipse">
            <a:avLst/>
          </a:prstGeom>
          <a:solidFill>
            <a:srgbClr val="BF7C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35"/>
          <p:cNvSpPr txBox="1">
            <a:spLocks noGrp="1"/>
          </p:cNvSpPr>
          <p:nvPr>
            <p:ph type="title"/>
          </p:nvPr>
        </p:nvSpPr>
        <p:spPr>
          <a:xfrm>
            <a:off x="295200" y="2652250"/>
            <a:ext cx="8575200" cy="638849"/>
          </a:xfrm>
          <a:prstGeom prst="rect">
            <a:avLst/>
          </a:prstGeom>
        </p:spPr>
        <p:txBody>
          <a:bodyPr spcFirstLastPara="1" wrap="square" lIns="0" tIns="0" rIns="0" bIns="0" anchor="t" anchorCtr="0">
            <a:noAutofit/>
          </a:bodyPr>
          <a:lstStyle/>
          <a:p>
            <a:pPr marL="0" lvl="0" indent="0" algn="ctr" rtl="1">
              <a:spcBef>
                <a:spcPts val="0"/>
              </a:spcBef>
              <a:spcAft>
                <a:spcPts val="0"/>
              </a:spcAft>
              <a:buNone/>
            </a:pPr>
            <a:r>
              <a:rPr lang="he-IL" dirty="0">
                <a:latin typeface="RUBIK" pitchFamily="2" charset="-79"/>
                <a:cs typeface="RUBIK" pitchFamily="2" charset="-79"/>
              </a:rPr>
              <a:t>איך ממשיכים לצמצם את פערי השכר?</a:t>
            </a:r>
            <a:endParaRPr dirty="0">
              <a:latin typeface="RUBIK" pitchFamily="2" charset="-79"/>
              <a:cs typeface="RUBIK" pitchFamily="2" charset="-79"/>
            </a:endParaRPr>
          </a:p>
        </p:txBody>
      </p:sp>
      <p:sp>
        <p:nvSpPr>
          <p:cNvPr id="322" name="Google Shape;322;p35"/>
          <p:cNvSpPr txBox="1">
            <a:spLocks noGrp="1"/>
          </p:cNvSpPr>
          <p:nvPr>
            <p:ph type="title" idx="2"/>
          </p:nvPr>
        </p:nvSpPr>
        <p:spPr>
          <a:xfrm>
            <a:off x="4187694" y="1513701"/>
            <a:ext cx="899100" cy="6834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dirty="0"/>
              <a:t>0</a:t>
            </a:r>
            <a:r>
              <a:rPr lang="he-IL" dirty="0"/>
              <a:t>2</a:t>
            </a:r>
            <a:endParaRPr dirty="0"/>
          </a:p>
        </p:txBody>
      </p:sp>
      <p:sp>
        <p:nvSpPr>
          <p:cNvPr id="323" name="Google Shape;323;p35"/>
          <p:cNvSpPr txBox="1">
            <a:spLocks noGrp="1"/>
          </p:cNvSpPr>
          <p:nvPr>
            <p:ph type="subTitle" idx="1"/>
          </p:nvPr>
        </p:nvSpPr>
        <p:spPr>
          <a:xfrm>
            <a:off x="1756944" y="3429849"/>
            <a:ext cx="5760600" cy="307800"/>
          </a:xfrm>
          <a:prstGeom prst="rect">
            <a:avLst/>
          </a:prstGeom>
        </p:spPr>
        <p:txBody>
          <a:bodyPr spcFirstLastPara="1" wrap="square" lIns="0" tIns="0" rIns="0" bIns="0" anchor="t" anchorCtr="0">
            <a:noAutofit/>
          </a:bodyPr>
          <a:lstStyle/>
          <a:p>
            <a:pPr marL="0" lvl="0" indent="0" algn="ctr" rtl="0">
              <a:spcBef>
                <a:spcPts val="0"/>
              </a:spcBef>
              <a:spcAft>
                <a:spcPts val="1600"/>
              </a:spcAft>
              <a:buNone/>
            </a:pPr>
            <a:r>
              <a:rPr lang="he-IL" dirty="0">
                <a:latin typeface="RUBIK" pitchFamily="2" charset="-79"/>
                <a:cs typeface="RUBIK" pitchFamily="2" charset="-79"/>
              </a:rPr>
              <a:t>סקרי למ"ס, נתוני מל"ג, נתונים מנהליים</a:t>
            </a:r>
            <a:endParaRPr dirty="0">
              <a:latin typeface="RUBIK" pitchFamily="2" charset="-79"/>
              <a:cs typeface="RUBIK" pitchFamily="2" charset="-79"/>
            </a:endParaRPr>
          </a:p>
        </p:txBody>
      </p:sp>
      <p:sp>
        <p:nvSpPr>
          <p:cNvPr id="324" name="Google Shape;324;p35"/>
          <p:cNvSpPr/>
          <p:nvPr/>
        </p:nvSpPr>
        <p:spPr>
          <a:xfrm>
            <a:off x="5269771" y="1513701"/>
            <a:ext cx="229551" cy="273877"/>
          </a:xfrm>
          <a:custGeom>
            <a:avLst/>
            <a:gdLst/>
            <a:ahLst/>
            <a:cxnLst/>
            <a:rect l="l" t="t" r="r" b="b"/>
            <a:pathLst>
              <a:path w="5764" h="6877" extrusionOk="0">
                <a:moveTo>
                  <a:pt x="2882" y="0"/>
                </a:moveTo>
                <a:lnTo>
                  <a:pt x="1855" y="2283"/>
                </a:lnTo>
                <a:lnTo>
                  <a:pt x="0" y="3424"/>
                </a:lnTo>
                <a:lnTo>
                  <a:pt x="1855" y="4594"/>
                </a:lnTo>
                <a:lnTo>
                  <a:pt x="2882" y="6877"/>
                </a:lnTo>
                <a:lnTo>
                  <a:pt x="3909" y="4594"/>
                </a:lnTo>
                <a:lnTo>
                  <a:pt x="5764" y="3424"/>
                </a:lnTo>
                <a:lnTo>
                  <a:pt x="3909"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35"/>
          <p:cNvSpPr/>
          <p:nvPr/>
        </p:nvSpPr>
        <p:spPr>
          <a:xfrm>
            <a:off x="3555324" y="1003827"/>
            <a:ext cx="90600" cy="107163"/>
          </a:xfrm>
          <a:custGeom>
            <a:avLst/>
            <a:gdLst/>
            <a:ahLst/>
            <a:cxnLst/>
            <a:rect l="l" t="t" r="r" b="b"/>
            <a:pathLst>
              <a:path w="3282" h="3882" extrusionOk="0">
                <a:moveTo>
                  <a:pt x="1655" y="1"/>
                </a:moveTo>
                <a:lnTo>
                  <a:pt x="1084" y="1285"/>
                </a:lnTo>
                <a:lnTo>
                  <a:pt x="0" y="1970"/>
                </a:lnTo>
                <a:lnTo>
                  <a:pt x="1084" y="2597"/>
                </a:lnTo>
                <a:lnTo>
                  <a:pt x="1655" y="3881"/>
                </a:lnTo>
                <a:lnTo>
                  <a:pt x="2254" y="2597"/>
                </a:lnTo>
                <a:lnTo>
                  <a:pt x="3281" y="1970"/>
                </a:lnTo>
                <a:lnTo>
                  <a:pt x="2254"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35"/>
          <p:cNvSpPr/>
          <p:nvPr/>
        </p:nvSpPr>
        <p:spPr>
          <a:xfrm>
            <a:off x="1121453" y="1189107"/>
            <a:ext cx="197735" cy="235526"/>
          </a:xfrm>
          <a:custGeom>
            <a:avLst/>
            <a:gdLst/>
            <a:ahLst/>
            <a:cxnLst/>
            <a:rect l="l" t="t" r="r" b="b"/>
            <a:pathLst>
              <a:path w="7163" h="8532" extrusionOk="0">
                <a:moveTo>
                  <a:pt x="3567" y="0"/>
                </a:moveTo>
                <a:lnTo>
                  <a:pt x="2283" y="2853"/>
                </a:lnTo>
                <a:lnTo>
                  <a:pt x="1" y="4280"/>
                </a:lnTo>
                <a:lnTo>
                  <a:pt x="2283" y="5678"/>
                </a:lnTo>
                <a:lnTo>
                  <a:pt x="3567" y="8531"/>
                </a:lnTo>
                <a:lnTo>
                  <a:pt x="4851" y="5678"/>
                </a:lnTo>
                <a:lnTo>
                  <a:pt x="7162" y="4280"/>
                </a:lnTo>
                <a:lnTo>
                  <a:pt x="4851" y="2853"/>
                </a:lnTo>
                <a:lnTo>
                  <a:pt x="35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35"/>
          <p:cNvSpPr/>
          <p:nvPr/>
        </p:nvSpPr>
        <p:spPr>
          <a:xfrm>
            <a:off x="2299726" y="1597073"/>
            <a:ext cx="89827" cy="107135"/>
          </a:xfrm>
          <a:custGeom>
            <a:avLst/>
            <a:gdLst/>
            <a:ahLst/>
            <a:cxnLst/>
            <a:rect l="l" t="t" r="r" b="b"/>
            <a:pathLst>
              <a:path w="3254" h="3881" extrusionOk="0">
                <a:moveTo>
                  <a:pt x="1656" y="0"/>
                </a:moveTo>
                <a:lnTo>
                  <a:pt x="1028" y="1313"/>
                </a:lnTo>
                <a:lnTo>
                  <a:pt x="1" y="1940"/>
                </a:lnTo>
                <a:lnTo>
                  <a:pt x="1028" y="2597"/>
                </a:lnTo>
                <a:lnTo>
                  <a:pt x="1656" y="3881"/>
                </a:lnTo>
                <a:lnTo>
                  <a:pt x="2226" y="2597"/>
                </a:lnTo>
                <a:lnTo>
                  <a:pt x="3253" y="1940"/>
                </a:lnTo>
                <a:lnTo>
                  <a:pt x="2226" y="1313"/>
                </a:lnTo>
                <a:lnTo>
                  <a:pt x="165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35"/>
          <p:cNvSpPr/>
          <p:nvPr/>
        </p:nvSpPr>
        <p:spPr>
          <a:xfrm>
            <a:off x="1344363" y="1904269"/>
            <a:ext cx="159916" cy="189840"/>
          </a:xfrm>
          <a:custGeom>
            <a:avLst/>
            <a:gdLst/>
            <a:ahLst/>
            <a:cxnLst/>
            <a:rect l="l" t="t" r="r" b="b"/>
            <a:pathLst>
              <a:path w="5793" h="6877" extrusionOk="0">
                <a:moveTo>
                  <a:pt x="2911" y="0"/>
                </a:moveTo>
                <a:lnTo>
                  <a:pt x="1883" y="2283"/>
                </a:lnTo>
                <a:lnTo>
                  <a:pt x="0" y="3424"/>
                </a:lnTo>
                <a:lnTo>
                  <a:pt x="1883" y="4566"/>
                </a:lnTo>
                <a:lnTo>
                  <a:pt x="2911" y="6877"/>
                </a:lnTo>
                <a:lnTo>
                  <a:pt x="3938" y="4566"/>
                </a:lnTo>
                <a:lnTo>
                  <a:pt x="5792" y="3424"/>
                </a:lnTo>
                <a:lnTo>
                  <a:pt x="3938" y="2283"/>
                </a:lnTo>
                <a:lnTo>
                  <a:pt x="291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35"/>
          <p:cNvSpPr/>
          <p:nvPr/>
        </p:nvSpPr>
        <p:spPr>
          <a:xfrm>
            <a:off x="5855826" y="1371787"/>
            <a:ext cx="90600" cy="107163"/>
          </a:xfrm>
          <a:custGeom>
            <a:avLst/>
            <a:gdLst/>
            <a:ahLst/>
            <a:cxnLst/>
            <a:rect l="l" t="t" r="r" b="b"/>
            <a:pathLst>
              <a:path w="3282" h="3882" extrusionOk="0">
                <a:moveTo>
                  <a:pt x="1655" y="1"/>
                </a:moveTo>
                <a:lnTo>
                  <a:pt x="1028" y="1285"/>
                </a:lnTo>
                <a:lnTo>
                  <a:pt x="0" y="1912"/>
                </a:lnTo>
                <a:lnTo>
                  <a:pt x="1028" y="2569"/>
                </a:lnTo>
                <a:lnTo>
                  <a:pt x="1655" y="3881"/>
                </a:lnTo>
                <a:lnTo>
                  <a:pt x="2226" y="2569"/>
                </a:lnTo>
                <a:lnTo>
                  <a:pt x="3282" y="1912"/>
                </a:lnTo>
                <a:lnTo>
                  <a:pt x="2226"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35"/>
          <p:cNvSpPr/>
          <p:nvPr/>
        </p:nvSpPr>
        <p:spPr>
          <a:xfrm>
            <a:off x="4416833" y="2269695"/>
            <a:ext cx="159115" cy="189840"/>
          </a:xfrm>
          <a:custGeom>
            <a:avLst/>
            <a:gdLst/>
            <a:ahLst/>
            <a:cxnLst/>
            <a:rect l="l" t="t" r="r" b="b"/>
            <a:pathLst>
              <a:path w="5764" h="6877" extrusionOk="0">
                <a:moveTo>
                  <a:pt x="2882" y="0"/>
                </a:moveTo>
                <a:lnTo>
                  <a:pt x="1855" y="2283"/>
                </a:lnTo>
                <a:lnTo>
                  <a:pt x="0" y="3424"/>
                </a:lnTo>
                <a:lnTo>
                  <a:pt x="1855" y="4594"/>
                </a:lnTo>
                <a:lnTo>
                  <a:pt x="2882" y="6877"/>
                </a:lnTo>
                <a:lnTo>
                  <a:pt x="3909" y="4594"/>
                </a:lnTo>
                <a:lnTo>
                  <a:pt x="5764" y="3424"/>
                </a:lnTo>
                <a:lnTo>
                  <a:pt x="3909"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35"/>
          <p:cNvSpPr/>
          <p:nvPr/>
        </p:nvSpPr>
        <p:spPr>
          <a:xfrm>
            <a:off x="2999407" y="2108023"/>
            <a:ext cx="90600" cy="107163"/>
          </a:xfrm>
          <a:custGeom>
            <a:avLst/>
            <a:gdLst/>
            <a:ahLst/>
            <a:cxnLst/>
            <a:rect l="l" t="t" r="r" b="b"/>
            <a:pathLst>
              <a:path w="3282" h="3882" extrusionOk="0">
                <a:moveTo>
                  <a:pt x="1655" y="1"/>
                </a:moveTo>
                <a:lnTo>
                  <a:pt x="1085" y="1285"/>
                </a:lnTo>
                <a:lnTo>
                  <a:pt x="1" y="1941"/>
                </a:lnTo>
                <a:lnTo>
                  <a:pt x="1085" y="2597"/>
                </a:lnTo>
                <a:lnTo>
                  <a:pt x="1655" y="3881"/>
                </a:lnTo>
                <a:lnTo>
                  <a:pt x="2226" y="2597"/>
                </a:lnTo>
                <a:lnTo>
                  <a:pt x="3282" y="1941"/>
                </a:lnTo>
                <a:lnTo>
                  <a:pt x="2226"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50885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35"/>
          <p:cNvSpPr/>
          <p:nvPr/>
        </p:nvSpPr>
        <p:spPr>
          <a:xfrm>
            <a:off x="3810294" y="1405851"/>
            <a:ext cx="1653900" cy="930000"/>
          </a:xfrm>
          <a:prstGeom prst="ellipse">
            <a:avLst/>
          </a:prstGeom>
          <a:solidFill>
            <a:srgbClr val="BF7C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35"/>
          <p:cNvSpPr txBox="1">
            <a:spLocks noGrp="1"/>
          </p:cNvSpPr>
          <p:nvPr>
            <p:ph type="title"/>
          </p:nvPr>
        </p:nvSpPr>
        <p:spPr>
          <a:xfrm>
            <a:off x="2045644" y="2612780"/>
            <a:ext cx="5762100" cy="520500"/>
          </a:xfrm>
          <a:prstGeom prst="rect">
            <a:avLst/>
          </a:prstGeom>
        </p:spPr>
        <p:txBody>
          <a:bodyPr spcFirstLastPara="1" wrap="square" lIns="0" tIns="0" rIns="0" bIns="0" anchor="t" anchorCtr="0">
            <a:noAutofit/>
          </a:bodyPr>
          <a:lstStyle/>
          <a:p>
            <a:pPr marL="0" lvl="0" indent="0" algn="ctr" rtl="1">
              <a:spcBef>
                <a:spcPts val="0"/>
              </a:spcBef>
              <a:spcAft>
                <a:spcPts val="0"/>
              </a:spcAft>
              <a:buNone/>
            </a:pPr>
            <a:r>
              <a:rPr lang="he-IL" dirty="0">
                <a:latin typeface="RUBIK" pitchFamily="2" charset="-79"/>
                <a:cs typeface="RUBIK" pitchFamily="2" charset="-79"/>
              </a:rPr>
              <a:t>השכלה מקצועית/ טכנולוגית</a:t>
            </a:r>
            <a:endParaRPr dirty="0">
              <a:latin typeface="RUBIK" pitchFamily="2" charset="-79"/>
              <a:cs typeface="RUBIK" pitchFamily="2" charset="-79"/>
            </a:endParaRPr>
          </a:p>
        </p:txBody>
      </p:sp>
      <p:sp>
        <p:nvSpPr>
          <p:cNvPr id="322" name="Google Shape;322;p35"/>
          <p:cNvSpPr txBox="1">
            <a:spLocks noGrp="1"/>
          </p:cNvSpPr>
          <p:nvPr>
            <p:ph type="title" idx="2"/>
          </p:nvPr>
        </p:nvSpPr>
        <p:spPr>
          <a:xfrm>
            <a:off x="4187694" y="1513701"/>
            <a:ext cx="899100" cy="683400"/>
          </a:xfrm>
          <a:prstGeom prst="rect">
            <a:avLst/>
          </a:prstGeom>
        </p:spPr>
        <p:txBody>
          <a:bodyPr spcFirstLastPara="1" wrap="square" lIns="0" tIns="0" rIns="0" bIns="0" anchor="ctr" anchorCtr="0">
            <a:noAutofit/>
          </a:bodyPr>
          <a:lstStyle/>
          <a:p>
            <a:pPr lvl="0"/>
            <a:r>
              <a:rPr lang="en-US" dirty="0"/>
              <a:t>I</a:t>
            </a:r>
            <a:endParaRPr dirty="0"/>
          </a:p>
        </p:txBody>
      </p:sp>
      <p:sp>
        <p:nvSpPr>
          <p:cNvPr id="324" name="Google Shape;324;p35"/>
          <p:cNvSpPr/>
          <p:nvPr/>
        </p:nvSpPr>
        <p:spPr>
          <a:xfrm>
            <a:off x="5269771" y="1513701"/>
            <a:ext cx="229551" cy="273877"/>
          </a:xfrm>
          <a:custGeom>
            <a:avLst/>
            <a:gdLst/>
            <a:ahLst/>
            <a:cxnLst/>
            <a:rect l="l" t="t" r="r" b="b"/>
            <a:pathLst>
              <a:path w="5764" h="6877" extrusionOk="0">
                <a:moveTo>
                  <a:pt x="2882" y="0"/>
                </a:moveTo>
                <a:lnTo>
                  <a:pt x="1855" y="2283"/>
                </a:lnTo>
                <a:lnTo>
                  <a:pt x="0" y="3424"/>
                </a:lnTo>
                <a:lnTo>
                  <a:pt x="1855" y="4594"/>
                </a:lnTo>
                <a:lnTo>
                  <a:pt x="2882" y="6877"/>
                </a:lnTo>
                <a:lnTo>
                  <a:pt x="3909" y="4594"/>
                </a:lnTo>
                <a:lnTo>
                  <a:pt x="5764" y="3424"/>
                </a:lnTo>
                <a:lnTo>
                  <a:pt x="3909"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35"/>
          <p:cNvSpPr/>
          <p:nvPr/>
        </p:nvSpPr>
        <p:spPr>
          <a:xfrm>
            <a:off x="3555324" y="1003827"/>
            <a:ext cx="90600" cy="107163"/>
          </a:xfrm>
          <a:custGeom>
            <a:avLst/>
            <a:gdLst/>
            <a:ahLst/>
            <a:cxnLst/>
            <a:rect l="l" t="t" r="r" b="b"/>
            <a:pathLst>
              <a:path w="3282" h="3882" extrusionOk="0">
                <a:moveTo>
                  <a:pt x="1655" y="1"/>
                </a:moveTo>
                <a:lnTo>
                  <a:pt x="1084" y="1285"/>
                </a:lnTo>
                <a:lnTo>
                  <a:pt x="0" y="1970"/>
                </a:lnTo>
                <a:lnTo>
                  <a:pt x="1084" y="2597"/>
                </a:lnTo>
                <a:lnTo>
                  <a:pt x="1655" y="3881"/>
                </a:lnTo>
                <a:lnTo>
                  <a:pt x="2254" y="2597"/>
                </a:lnTo>
                <a:lnTo>
                  <a:pt x="3281" y="1970"/>
                </a:lnTo>
                <a:lnTo>
                  <a:pt x="2254"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35"/>
          <p:cNvSpPr/>
          <p:nvPr/>
        </p:nvSpPr>
        <p:spPr>
          <a:xfrm>
            <a:off x="6947966" y="2007267"/>
            <a:ext cx="159916" cy="189840"/>
          </a:xfrm>
          <a:custGeom>
            <a:avLst/>
            <a:gdLst/>
            <a:ahLst/>
            <a:cxnLst/>
            <a:rect l="l" t="t" r="r" b="b"/>
            <a:pathLst>
              <a:path w="5793" h="6877" extrusionOk="0">
                <a:moveTo>
                  <a:pt x="2882" y="0"/>
                </a:moveTo>
                <a:lnTo>
                  <a:pt x="1855" y="2283"/>
                </a:lnTo>
                <a:lnTo>
                  <a:pt x="0" y="3424"/>
                </a:lnTo>
                <a:lnTo>
                  <a:pt x="1855" y="4594"/>
                </a:lnTo>
                <a:lnTo>
                  <a:pt x="2882" y="6876"/>
                </a:lnTo>
                <a:lnTo>
                  <a:pt x="3938" y="4594"/>
                </a:lnTo>
                <a:lnTo>
                  <a:pt x="5792" y="3424"/>
                </a:lnTo>
                <a:lnTo>
                  <a:pt x="3938"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35"/>
          <p:cNvSpPr/>
          <p:nvPr/>
        </p:nvSpPr>
        <p:spPr>
          <a:xfrm>
            <a:off x="7517554" y="1243413"/>
            <a:ext cx="197735" cy="235526"/>
          </a:xfrm>
          <a:custGeom>
            <a:avLst/>
            <a:gdLst/>
            <a:ahLst/>
            <a:cxnLst/>
            <a:rect l="l" t="t" r="r" b="b"/>
            <a:pathLst>
              <a:path w="7163" h="8532" extrusionOk="0">
                <a:moveTo>
                  <a:pt x="3596" y="1"/>
                </a:moveTo>
                <a:lnTo>
                  <a:pt x="2312" y="2854"/>
                </a:lnTo>
                <a:lnTo>
                  <a:pt x="1" y="4252"/>
                </a:lnTo>
                <a:lnTo>
                  <a:pt x="2312" y="5679"/>
                </a:lnTo>
                <a:lnTo>
                  <a:pt x="3596" y="8532"/>
                </a:lnTo>
                <a:lnTo>
                  <a:pt x="4851" y="5679"/>
                </a:lnTo>
                <a:lnTo>
                  <a:pt x="7162" y="4252"/>
                </a:lnTo>
                <a:lnTo>
                  <a:pt x="4851" y="2854"/>
                </a:lnTo>
                <a:lnTo>
                  <a:pt x="359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35"/>
          <p:cNvSpPr/>
          <p:nvPr/>
        </p:nvSpPr>
        <p:spPr>
          <a:xfrm>
            <a:off x="1121453" y="1189107"/>
            <a:ext cx="197735" cy="235526"/>
          </a:xfrm>
          <a:custGeom>
            <a:avLst/>
            <a:gdLst/>
            <a:ahLst/>
            <a:cxnLst/>
            <a:rect l="l" t="t" r="r" b="b"/>
            <a:pathLst>
              <a:path w="7163" h="8532" extrusionOk="0">
                <a:moveTo>
                  <a:pt x="3567" y="0"/>
                </a:moveTo>
                <a:lnTo>
                  <a:pt x="2283" y="2853"/>
                </a:lnTo>
                <a:lnTo>
                  <a:pt x="1" y="4280"/>
                </a:lnTo>
                <a:lnTo>
                  <a:pt x="2283" y="5678"/>
                </a:lnTo>
                <a:lnTo>
                  <a:pt x="3567" y="8531"/>
                </a:lnTo>
                <a:lnTo>
                  <a:pt x="4851" y="5678"/>
                </a:lnTo>
                <a:lnTo>
                  <a:pt x="7162" y="4280"/>
                </a:lnTo>
                <a:lnTo>
                  <a:pt x="4851" y="2853"/>
                </a:lnTo>
                <a:lnTo>
                  <a:pt x="35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35"/>
          <p:cNvSpPr/>
          <p:nvPr/>
        </p:nvSpPr>
        <p:spPr>
          <a:xfrm>
            <a:off x="2299726" y="1597073"/>
            <a:ext cx="89827" cy="107135"/>
          </a:xfrm>
          <a:custGeom>
            <a:avLst/>
            <a:gdLst/>
            <a:ahLst/>
            <a:cxnLst/>
            <a:rect l="l" t="t" r="r" b="b"/>
            <a:pathLst>
              <a:path w="3254" h="3881" extrusionOk="0">
                <a:moveTo>
                  <a:pt x="1656" y="0"/>
                </a:moveTo>
                <a:lnTo>
                  <a:pt x="1028" y="1313"/>
                </a:lnTo>
                <a:lnTo>
                  <a:pt x="1" y="1940"/>
                </a:lnTo>
                <a:lnTo>
                  <a:pt x="1028" y="2597"/>
                </a:lnTo>
                <a:lnTo>
                  <a:pt x="1656" y="3881"/>
                </a:lnTo>
                <a:lnTo>
                  <a:pt x="2226" y="2597"/>
                </a:lnTo>
                <a:lnTo>
                  <a:pt x="3253" y="1940"/>
                </a:lnTo>
                <a:lnTo>
                  <a:pt x="2226" y="1313"/>
                </a:lnTo>
                <a:lnTo>
                  <a:pt x="165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35"/>
          <p:cNvSpPr/>
          <p:nvPr/>
        </p:nvSpPr>
        <p:spPr>
          <a:xfrm>
            <a:off x="1344363" y="1904269"/>
            <a:ext cx="159916" cy="189840"/>
          </a:xfrm>
          <a:custGeom>
            <a:avLst/>
            <a:gdLst/>
            <a:ahLst/>
            <a:cxnLst/>
            <a:rect l="l" t="t" r="r" b="b"/>
            <a:pathLst>
              <a:path w="5793" h="6877" extrusionOk="0">
                <a:moveTo>
                  <a:pt x="2911" y="0"/>
                </a:moveTo>
                <a:lnTo>
                  <a:pt x="1883" y="2283"/>
                </a:lnTo>
                <a:lnTo>
                  <a:pt x="0" y="3424"/>
                </a:lnTo>
                <a:lnTo>
                  <a:pt x="1883" y="4566"/>
                </a:lnTo>
                <a:lnTo>
                  <a:pt x="2911" y="6877"/>
                </a:lnTo>
                <a:lnTo>
                  <a:pt x="3938" y="4566"/>
                </a:lnTo>
                <a:lnTo>
                  <a:pt x="5792" y="3424"/>
                </a:lnTo>
                <a:lnTo>
                  <a:pt x="3938" y="2283"/>
                </a:lnTo>
                <a:lnTo>
                  <a:pt x="291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35"/>
          <p:cNvSpPr/>
          <p:nvPr/>
        </p:nvSpPr>
        <p:spPr>
          <a:xfrm>
            <a:off x="5086788" y="549519"/>
            <a:ext cx="197735" cy="235526"/>
          </a:xfrm>
          <a:custGeom>
            <a:avLst/>
            <a:gdLst/>
            <a:ahLst/>
            <a:cxnLst/>
            <a:rect l="l" t="t" r="r" b="b"/>
            <a:pathLst>
              <a:path w="7163" h="8532" extrusionOk="0">
                <a:moveTo>
                  <a:pt x="3567" y="0"/>
                </a:moveTo>
                <a:lnTo>
                  <a:pt x="2312" y="2853"/>
                </a:lnTo>
                <a:lnTo>
                  <a:pt x="1" y="4251"/>
                </a:lnTo>
                <a:lnTo>
                  <a:pt x="2312" y="5678"/>
                </a:lnTo>
                <a:lnTo>
                  <a:pt x="3567" y="8531"/>
                </a:lnTo>
                <a:lnTo>
                  <a:pt x="4851" y="5678"/>
                </a:lnTo>
                <a:lnTo>
                  <a:pt x="7163" y="4251"/>
                </a:lnTo>
                <a:lnTo>
                  <a:pt x="4851" y="2853"/>
                </a:lnTo>
                <a:lnTo>
                  <a:pt x="35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35"/>
          <p:cNvSpPr/>
          <p:nvPr/>
        </p:nvSpPr>
        <p:spPr>
          <a:xfrm>
            <a:off x="6394566" y="792882"/>
            <a:ext cx="89827" cy="107135"/>
          </a:xfrm>
          <a:custGeom>
            <a:avLst/>
            <a:gdLst/>
            <a:ahLst/>
            <a:cxnLst/>
            <a:rect l="l" t="t" r="r" b="b"/>
            <a:pathLst>
              <a:path w="3254" h="3881" extrusionOk="0">
                <a:moveTo>
                  <a:pt x="1598" y="1"/>
                </a:moveTo>
                <a:lnTo>
                  <a:pt x="1028" y="1285"/>
                </a:lnTo>
                <a:lnTo>
                  <a:pt x="0" y="1912"/>
                </a:lnTo>
                <a:lnTo>
                  <a:pt x="1028" y="2568"/>
                </a:lnTo>
                <a:lnTo>
                  <a:pt x="1598" y="3881"/>
                </a:lnTo>
                <a:lnTo>
                  <a:pt x="2197" y="2568"/>
                </a:lnTo>
                <a:lnTo>
                  <a:pt x="3253" y="1912"/>
                </a:lnTo>
                <a:lnTo>
                  <a:pt x="2197" y="1285"/>
                </a:lnTo>
                <a:lnTo>
                  <a:pt x="159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35"/>
          <p:cNvSpPr/>
          <p:nvPr/>
        </p:nvSpPr>
        <p:spPr>
          <a:xfrm>
            <a:off x="5855826" y="1371787"/>
            <a:ext cx="90600" cy="107163"/>
          </a:xfrm>
          <a:custGeom>
            <a:avLst/>
            <a:gdLst/>
            <a:ahLst/>
            <a:cxnLst/>
            <a:rect l="l" t="t" r="r" b="b"/>
            <a:pathLst>
              <a:path w="3282" h="3882" extrusionOk="0">
                <a:moveTo>
                  <a:pt x="1655" y="1"/>
                </a:moveTo>
                <a:lnTo>
                  <a:pt x="1028" y="1285"/>
                </a:lnTo>
                <a:lnTo>
                  <a:pt x="0" y="1912"/>
                </a:lnTo>
                <a:lnTo>
                  <a:pt x="1028" y="2569"/>
                </a:lnTo>
                <a:lnTo>
                  <a:pt x="1655" y="3881"/>
                </a:lnTo>
                <a:lnTo>
                  <a:pt x="2226" y="2569"/>
                </a:lnTo>
                <a:lnTo>
                  <a:pt x="3282" y="1912"/>
                </a:lnTo>
                <a:lnTo>
                  <a:pt x="2226"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35"/>
          <p:cNvSpPr/>
          <p:nvPr/>
        </p:nvSpPr>
        <p:spPr>
          <a:xfrm>
            <a:off x="4416833" y="2269695"/>
            <a:ext cx="159115" cy="189840"/>
          </a:xfrm>
          <a:custGeom>
            <a:avLst/>
            <a:gdLst/>
            <a:ahLst/>
            <a:cxnLst/>
            <a:rect l="l" t="t" r="r" b="b"/>
            <a:pathLst>
              <a:path w="5764" h="6877" extrusionOk="0">
                <a:moveTo>
                  <a:pt x="2882" y="0"/>
                </a:moveTo>
                <a:lnTo>
                  <a:pt x="1855" y="2283"/>
                </a:lnTo>
                <a:lnTo>
                  <a:pt x="0" y="3424"/>
                </a:lnTo>
                <a:lnTo>
                  <a:pt x="1855" y="4594"/>
                </a:lnTo>
                <a:lnTo>
                  <a:pt x="2882" y="6877"/>
                </a:lnTo>
                <a:lnTo>
                  <a:pt x="3909" y="4594"/>
                </a:lnTo>
                <a:lnTo>
                  <a:pt x="5764" y="3424"/>
                </a:lnTo>
                <a:lnTo>
                  <a:pt x="3909"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35"/>
          <p:cNvSpPr/>
          <p:nvPr/>
        </p:nvSpPr>
        <p:spPr>
          <a:xfrm>
            <a:off x="2999407" y="2108023"/>
            <a:ext cx="90600" cy="107163"/>
          </a:xfrm>
          <a:custGeom>
            <a:avLst/>
            <a:gdLst/>
            <a:ahLst/>
            <a:cxnLst/>
            <a:rect l="l" t="t" r="r" b="b"/>
            <a:pathLst>
              <a:path w="3282" h="3882" extrusionOk="0">
                <a:moveTo>
                  <a:pt x="1655" y="1"/>
                </a:moveTo>
                <a:lnTo>
                  <a:pt x="1085" y="1285"/>
                </a:lnTo>
                <a:lnTo>
                  <a:pt x="1" y="1941"/>
                </a:lnTo>
                <a:lnTo>
                  <a:pt x="1085" y="2597"/>
                </a:lnTo>
                <a:lnTo>
                  <a:pt x="1655" y="3881"/>
                </a:lnTo>
                <a:lnTo>
                  <a:pt x="2226" y="2597"/>
                </a:lnTo>
                <a:lnTo>
                  <a:pt x="3282" y="1941"/>
                </a:lnTo>
                <a:lnTo>
                  <a:pt x="2226"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80878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z="2700" dirty="0">
                <a:latin typeface="RUBIK" pitchFamily="2" charset="-79"/>
                <a:cs typeface="RUBIK" pitchFamily="2" charset="-79"/>
              </a:rPr>
              <a:t>עליה בשיעור הבנות החרדיות עם השכלה מקצועית</a:t>
            </a:r>
            <a:endParaRPr lang="" sz="2700" dirty="0">
              <a:latin typeface="RUBIK" pitchFamily="2" charset="-79"/>
              <a:cs typeface="RUBIK" pitchFamily="2" charset="-79"/>
              <a:sym typeface="Passion One"/>
            </a:endParaRPr>
          </a:p>
        </p:txBody>
      </p:sp>
      <p:sp>
        <p:nvSpPr>
          <p:cNvPr id="4" name="מלבן 3"/>
          <p:cNvSpPr/>
          <p:nvPr/>
        </p:nvSpPr>
        <p:spPr>
          <a:xfrm>
            <a:off x="7460515" y="4741757"/>
            <a:ext cx="1391728" cy="276999"/>
          </a:xfrm>
          <a:prstGeom prst="rect">
            <a:avLst/>
          </a:prstGeom>
        </p:spPr>
        <p:txBody>
          <a:bodyPr wrap="none">
            <a:spAutoFit/>
          </a:bodyPr>
          <a:lstStyle/>
          <a:p>
            <a:pPr algn="r" rtl="1">
              <a:lnSpc>
                <a:spcPct val="150000"/>
              </a:lnSpc>
            </a:pPr>
            <a:r>
              <a:rPr lang="he-IL" sz="1200" baseline="30000" dirty="0">
                <a:solidFill>
                  <a:srgbClr val="002A52"/>
                </a:solidFill>
                <a:latin typeface="RUBIK" pitchFamily="2" charset="-79"/>
                <a:cs typeface="RUBIK" pitchFamily="2" charset="-79"/>
              </a:rPr>
              <a:t>מקור: עיבודים לסקר כוח אדם</a:t>
            </a:r>
          </a:p>
        </p:txBody>
      </p:sp>
      <p:graphicFrame>
        <p:nvGraphicFramePr>
          <p:cNvPr id="6" name="Chart 1"/>
          <p:cNvGraphicFramePr>
            <a:graphicFrameLocks/>
          </p:cNvGraphicFramePr>
          <p:nvPr>
            <p:extLst>
              <p:ext uri="{D42A27DB-BD31-4B8C-83A1-F6EECF244321}">
                <p14:modId xmlns:p14="http://schemas.microsoft.com/office/powerpoint/2010/main" val="2785687355"/>
              </p:ext>
            </p:extLst>
          </p:nvPr>
        </p:nvGraphicFramePr>
        <p:xfrm>
          <a:off x="300147" y="1566742"/>
          <a:ext cx="8634448" cy="3007196"/>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1C6F1A86-51F6-4A4E-8D62-69E1DC641DED}"/>
              </a:ext>
            </a:extLst>
          </p:cNvPr>
          <p:cNvSpPr txBox="1"/>
          <p:nvPr/>
        </p:nvSpPr>
        <p:spPr>
          <a:xfrm>
            <a:off x="1554734" y="1138345"/>
            <a:ext cx="6034481" cy="307777"/>
          </a:xfrm>
          <a:prstGeom prst="rect">
            <a:avLst/>
          </a:prstGeom>
          <a:noFill/>
          <a:ln w="9525">
            <a:noFill/>
            <a:miter lim="800000"/>
            <a:headEnd/>
            <a:tailEnd/>
          </a:ln>
          <a:effectLst/>
        </p:spPr>
        <p:txBody>
          <a:bodyPr spcFirstLastPara="1" wrap="square" lIns="0" tIns="0" rIns="0" bIns="0" anchor="ctr" anchorCtr="0">
            <a:spAutoFit/>
          </a:bodyPr>
          <a:lstStyle>
            <a:defPPr marR="0" lvl="0" algn="l" rtl="0">
              <a:lnSpc>
                <a:spcPct val="100000"/>
              </a:lnSpc>
              <a:spcBef>
                <a:spcPts val="0"/>
              </a:spcBef>
              <a:spcAft>
                <a:spcPts val="0"/>
              </a:spcAft>
              <a:defRPr/>
            </a:defPPr>
            <a:lvl1pPr algn="r" rtl="1">
              <a:spcBef>
                <a:spcPct val="0"/>
              </a:spcBef>
              <a:buSzPts val="2800"/>
              <a:buNone/>
              <a:defRPr sz="2000">
                <a:solidFill>
                  <a:srgbClr val="002A52"/>
                </a:solidFill>
                <a:effectLst>
                  <a:outerShdw blurRad="38100" dist="38100" dir="2700000" algn="tl">
                    <a:srgbClr val="C0C0C0"/>
                  </a:outerShdw>
                </a:effectLst>
                <a:latin typeface="Poppins ExtraBold"/>
                <a:ea typeface="Poppins ExtraBold"/>
                <a:cs typeface="RUBIK" pitchFamily="2" charset="-79"/>
              </a:defRPr>
            </a:lvl1pPr>
            <a:lvl2pPr>
              <a:buClr>
                <a:schemeClr val="dk1"/>
              </a:buClr>
              <a:buSzPts val="2800"/>
              <a:buFont typeface="Passion One"/>
              <a:buNone/>
              <a:defRPr sz="2800" b="1">
                <a:solidFill>
                  <a:schemeClr val="dk1"/>
                </a:solidFill>
                <a:latin typeface="Passion One"/>
                <a:ea typeface="Passion One"/>
                <a:cs typeface="Passion One"/>
              </a:defRPr>
            </a:lvl2pPr>
            <a:lvl3pPr>
              <a:buClr>
                <a:schemeClr val="dk1"/>
              </a:buClr>
              <a:buSzPts val="2800"/>
              <a:buFont typeface="Passion One"/>
              <a:buNone/>
              <a:defRPr sz="2800" b="1">
                <a:solidFill>
                  <a:schemeClr val="dk1"/>
                </a:solidFill>
                <a:latin typeface="Passion One"/>
                <a:ea typeface="Passion One"/>
                <a:cs typeface="Passion One"/>
              </a:defRPr>
            </a:lvl3pPr>
            <a:lvl4pPr>
              <a:buClr>
                <a:schemeClr val="dk1"/>
              </a:buClr>
              <a:buSzPts val="2800"/>
              <a:buFont typeface="Passion One"/>
              <a:buNone/>
              <a:defRPr sz="2800" b="1">
                <a:solidFill>
                  <a:schemeClr val="dk1"/>
                </a:solidFill>
                <a:latin typeface="Passion One"/>
                <a:ea typeface="Passion One"/>
                <a:cs typeface="Passion One"/>
              </a:defRPr>
            </a:lvl4pPr>
            <a:lvl5pPr>
              <a:buClr>
                <a:schemeClr val="dk1"/>
              </a:buClr>
              <a:buSzPts val="2800"/>
              <a:buFont typeface="Passion One"/>
              <a:buNone/>
              <a:defRPr sz="2800" b="1">
                <a:solidFill>
                  <a:schemeClr val="dk1"/>
                </a:solidFill>
                <a:latin typeface="Passion One"/>
                <a:ea typeface="Passion One"/>
                <a:cs typeface="Passion One"/>
              </a:defRPr>
            </a:lvl5pPr>
            <a:lvl6pPr>
              <a:buClr>
                <a:schemeClr val="dk1"/>
              </a:buClr>
              <a:buSzPts val="2800"/>
              <a:buFont typeface="Passion One"/>
              <a:buNone/>
              <a:defRPr sz="2800" b="1">
                <a:solidFill>
                  <a:schemeClr val="dk1"/>
                </a:solidFill>
                <a:latin typeface="Passion One"/>
                <a:ea typeface="Passion One"/>
                <a:cs typeface="Passion One"/>
              </a:defRPr>
            </a:lvl6pPr>
            <a:lvl7pPr>
              <a:buClr>
                <a:schemeClr val="dk1"/>
              </a:buClr>
              <a:buSzPts val="2800"/>
              <a:buFont typeface="Passion One"/>
              <a:buNone/>
              <a:defRPr sz="2800" b="1">
                <a:solidFill>
                  <a:schemeClr val="dk1"/>
                </a:solidFill>
                <a:latin typeface="Passion One"/>
                <a:ea typeface="Passion One"/>
                <a:cs typeface="Passion One"/>
              </a:defRPr>
            </a:lvl7pPr>
            <a:lvl8pPr>
              <a:buClr>
                <a:schemeClr val="dk1"/>
              </a:buClr>
              <a:buSzPts val="2800"/>
              <a:buFont typeface="Passion One"/>
              <a:buNone/>
              <a:defRPr sz="2800" b="1">
                <a:solidFill>
                  <a:schemeClr val="dk1"/>
                </a:solidFill>
                <a:latin typeface="Passion One"/>
                <a:ea typeface="Passion One"/>
                <a:cs typeface="Passion One"/>
              </a:defRPr>
            </a:lvl8pPr>
            <a:lvl9pPr>
              <a:buClr>
                <a:schemeClr val="dk1"/>
              </a:buClr>
              <a:buSzPts val="2800"/>
              <a:buFont typeface="Passion One"/>
              <a:buNone/>
              <a:defRPr sz="2800" b="1">
                <a:solidFill>
                  <a:schemeClr val="dk1"/>
                </a:solidFill>
                <a:latin typeface="Passion One"/>
                <a:ea typeface="Passion One"/>
                <a:cs typeface="Passion One"/>
              </a:defRPr>
            </a:lvl9pPr>
          </a:lstStyle>
          <a:p>
            <a:pPr algn="ctr"/>
            <a:r>
              <a:rPr lang="he-IL" dirty="0"/>
              <a:t>חרדיות ולא חרדיות לפי רמות השכלה, 2019 </a:t>
            </a:r>
            <a:endParaRPr lang="" dirty="0"/>
          </a:p>
        </p:txBody>
      </p:sp>
      <p:cxnSp>
        <p:nvCxnSpPr>
          <p:cNvPr id="7" name="מחבר ישר 6"/>
          <p:cNvCxnSpPr/>
          <p:nvPr/>
        </p:nvCxnSpPr>
        <p:spPr>
          <a:xfrm>
            <a:off x="4844226" y="1566742"/>
            <a:ext cx="20940" cy="2349124"/>
          </a:xfrm>
          <a:prstGeom prst="line">
            <a:avLst/>
          </a:prstGeom>
        </p:spPr>
        <p:style>
          <a:lnRef idx="3">
            <a:schemeClr val="dk1"/>
          </a:lnRef>
          <a:fillRef idx="0">
            <a:schemeClr val="dk1"/>
          </a:fillRef>
          <a:effectRef idx="2">
            <a:schemeClr val="dk1"/>
          </a:effectRef>
          <a:fontRef idx="minor">
            <a:schemeClr val="tx1"/>
          </a:fontRef>
        </p:style>
      </p:cxnSp>
      <p:cxnSp>
        <p:nvCxnSpPr>
          <p:cNvPr id="10" name="מחבר ישר 9"/>
          <p:cNvCxnSpPr/>
          <p:nvPr/>
        </p:nvCxnSpPr>
        <p:spPr>
          <a:xfrm>
            <a:off x="2776937" y="1566742"/>
            <a:ext cx="20940" cy="2349124"/>
          </a:xfrm>
          <a:prstGeom prst="line">
            <a:avLst/>
          </a:prstGeom>
        </p:spPr>
        <p:style>
          <a:lnRef idx="3">
            <a:schemeClr val="dk1"/>
          </a:lnRef>
          <a:fillRef idx="0">
            <a:schemeClr val="dk1"/>
          </a:fillRef>
          <a:effectRef idx="2">
            <a:schemeClr val="dk1"/>
          </a:effectRef>
          <a:fontRef idx="minor">
            <a:schemeClr val="tx1"/>
          </a:fontRef>
        </p:style>
      </p:cxnSp>
      <p:sp>
        <p:nvSpPr>
          <p:cNvPr id="3" name="מלבן 2"/>
          <p:cNvSpPr/>
          <p:nvPr/>
        </p:nvSpPr>
        <p:spPr>
          <a:xfrm>
            <a:off x="6012000" y="2203200"/>
            <a:ext cx="806400" cy="93600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
          </a:p>
        </p:txBody>
      </p:sp>
      <p:sp>
        <p:nvSpPr>
          <p:cNvPr id="9" name="מלבן 8"/>
          <p:cNvSpPr/>
          <p:nvPr/>
        </p:nvSpPr>
        <p:spPr>
          <a:xfrm>
            <a:off x="1858800" y="2273304"/>
            <a:ext cx="834000" cy="1024296"/>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
          </a:p>
        </p:txBody>
      </p:sp>
    </p:spTree>
    <p:extLst>
      <p:ext uri="{BB962C8B-B14F-4D97-AF65-F5344CB8AC3E}">
        <p14:creationId xmlns:p14="http://schemas.microsoft.com/office/powerpoint/2010/main" val="500515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805106" y="472042"/>
            <a:ext cx="7717500" cy="602474"/>
          </a:xfrm>
        </p:spPr>
        <p:txBody>
          <a:bodyPr/>
          <a:lstStyle/>
          <a:p>
            <a:pPr rtl="1"/>
            <a:r>
              <a:rPr lang="he-IL" sz="2800" dirty="0">
                <a:latin typeface="RUBIK" pitchFamily="2" charset="-79"/>
                <a:cs typeface="RUBIK" pitchFamily="2" charset="-79"/>
              </a:rPr>
              <a:t>הכשרה מקצועית: </a:t>
            </a:r>
            <a:r>
              <a:rPr lang="he-IL" sz="2800" dirty="0" err="1">
                <a:latin typeface="RUBIK" pitchFamily="2" charset="-79"/>
                <a:cs typeface="RUBIK" pitchFamily="2" charset="-79"/>
              </a:rPr>
              <a:t>מה"ט</a:t>
            </a:r>
            <a:endParaRPr lang="" sz="2700" dirty="0">
              <a:latin typeface="RUBIK" pitchFamily="2" charset="-79"/>
              <a:cs typeface="RUBIK" pitchFamily="2" charset="-79"/>
              <a:sym typeface="Passion One"/>
            </a:endParaRPr>
          </a:p>
        </p:txBody>
      </p:sp>
      <p:sp>
        <p:nvSpPr>
          <p:cNvPr id="4" name="מלבן 3"/>
          <p:cNvSpPr/>
          <p:nvPr/>
        </p:nvSpPr>
        <p:spPr>
          <a:xfrm>
            <a:off x="288873" y="4512222"/>
            <a:ext cx="3055645" cy="369332"/>
          </a:xfrm>
          <a:prstGeom prst="rect">
            <a:avLst/>
          </a:prstGeom>
        </p:spPr>
        <p:txBody>
          <a:bodyPr wrap="none">
            <a:spAutoFit/>
          </a:bodyPr>
          <a:lstStyle/>
          <a:p>
            <a:pPr algn="r" rtl="1">
              <a:lnSpc>
                <a:spcPct val="150000"/>
              </a:lnSpc>
            </a:pPr>
            <a:r>
              <a:rPr lang="he-IL" sz="1200" dirty="0">
                <a:solidFill>
                  <a:srgbClr val="002A52"/>
                </a:solidFill>
                <a:latin typeface="RUBIK" pitchFamily="2" charset="-79"/>
                <a:cs typeface="RUBIK" pitchFamily="2" charset="-79"/>
              </a:rPr>
              <a:t>מקור: עיבודים לנתונים מנהליים, נתונים ל 2019</a:t>
            </a:r>
          </a:p>
        </p:txBody>
      </p:sp>
      <p:graphicFrame>
        <p:nvGraphicFramePr>
          <p:cNvPr id="9" name="תרשים 8"/>
          <p:cNvGraphicFramePr>
            <a:graphicFrameLocks/>
          </p:cNvGraphicFramePr>
          <p:nvPr>
            <p:extLst>
              <p:ext uri="{D42A27DB-BD31-4B8C-83A1-F6EECF244321}">
                <p14:modId xmlns:p14="http://schemas.microsoft.com/office/powerpoint/2010/main" val="2382357855"/>
              </p:ext>
            </p:extLst>
          </p:nvPr>
        </p:nvGraphicFramePr>
        <p:xfrm>
          <a:off x="805106" y="1162756"/>
          <a:ext cx="7717500" cy="3241982"/>
        </p:xfrm>
        <a:graphic>
          <a:graphicData uri="http://schemas.openxmlformats.org/drawingml/2006/chart">
            <c:chart xmlns:c="http://schemas.openxmlformats.org/drawingml/2006/chart" xmlns:r="http://schemas.openxmlformats.org/officeDocument/2006/relationships" r:id="rId3"/>
          </a:graphicData>
        </a:graphic>
      </p:graphicFrame>
      <p:cxnSp>
        <p:nvCxnSpPr>
          <p:cNvPr id="12" name="מחבר ישר 11"/>
          <p:cNvCxnSpPr/>
          <p:nvPr/>
        </p:nvCxnSpPr>
        <p:spPr>
          <a:xfrm>
            <a:off x="4663856" y="1625600"/>
            <a:ext cx="0" cy="2596444"/>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8262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16" presetClass="entr" presetSubtype="21"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inVertical)">
                                      <p:cBhvr>
                                        <p:cTn id="10" dur="500"/>
                                        <p:tgtEl>
                                          <p:spTgt spid="12"/>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Graphic spid="9" grpId="0">
        <p:bldAsOne/>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719804" y="826573"/>
            <a:ext cx="7717500" cy="572700"/>
          </a:xfrm>
        </p:spPr>
        <p:txBody>
          <a:bodyPr/>
          <a:lstStyle/>
          <a:p>
            <a:pPr rtl="1"/>
            <a:r>
              <a:rPr lang="he-IL" dirty="0">
                <a:latin typeface="RUBIK" pitchFamily="2" charset="-79"/>
                <a:cs typeface="RUBIK" pitchFamily="2" charset="-79"/>
              </a:rPr>
              <a:t>מה המסלול של הלומדות הכשרה מקצועית?</a:t>
            </a:r>
            <a:endParaRPr lang="" dirty="0">
              <a:latin typeface="RUBIK" pitchFamily="2" charset="-79"/>
              <a:cs typeface="RUBIK" pitchFamily="2" charset="-79"/>
            </a:endParaRPr>
          </a:p>
        </p:txBody>
      </p:sp>
      <p:sp>
        <p:nvSpPr>
          <p:cNvPr id="3" name="Google Shape;1987;p61"/>
          <p:cNvSpPr txBox="1">
            <a:spLocks/>
          </p:cNvSpPr>
          <p:nvPr/>
        </p:nvSpPr>
        <p:spPr>
          <a:xfrm>
            <a:off x="4831200" y="1796462"/>
            <a:ext cx="3942401" cy="2021388"/>
          </a:xfrm>
          <a:prstGeom prst="rect">
            <a:avLst/>
          </a:prstGeom>
          <a:ln w="28575">
            <a:solidFill>
              <a:schemeClr val="bg2">
                <a:lumMod val="25000"/>
              </a:schemeClr>
            </a:solidFill>
          </a:ln>
          <a:effectLst>
            <a:softEdge rad="12700"/>
          </a:effectLst>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96000" indent="-285750" algn="r" rtl="1">
              <a:lnSpc>
                <a:spcPct val="150000"/>
              </a:lnSpc>
              <a:spcBef>
                <a:spcPct val="0"/>
              </a:spcBef>
              <a:defRPr/>
            </a:pPr>
            <a:r>
              <a:rPr lang="he-IL" sz="2100" b="1" dirty="0">
                <a:solidFill>
                  <a:schemeClr val="accent6"/>
                </a:solidFill>
                <a:latin typeface="RUBIK" pitchFamily="2" charset="-79"/>
                <a:ea typeface="Poppins"/>
                <a:cs typeface="RUBIK" pitchFamily="2" charset="-79"/>
                <a:sym typeface="Poppins"/>
              </a:rPr>
              <a:t>תעסוקה </a:t>
            </a:r>
          </a:p>
          <a:p>
            <a:pPr marL="110250" algn="r" rtl="1">
              <a:lnSpc>
                <a:spcPct val="150000"/>
              </a:lnSpc>
              <a:spcBef>
                <a:spcPct val="0"/>
              </a:spcBef>
              <a:defRPr/>
            </a:pPr>
            <a:r>
              <a:rPr lang="he-IL" dirty="0">
                <a:solidFill>
                  <a:schemeClr val="hlink"/>
                </a:solidFill>
                <a:uFill>
                  <a:noFill/>
                </a:uFill>
                <a:latin typeface="RUBIK" pitchFamily="2" charset="-79"/>
                <a:cs typeface="RUBIK" pitchFamily="2" charset="-79"/>
              </a:rPr>
              <a:t>שיעורי תעסוקה במגמת עליה</a:t>
            </a:r>
          </a:p>
          <a:p>
            <a:pPr marL="396000" indent="-285750" algn="r" rtl="1">
              <a:lnSpc>
                <a:spcPct val="150000"/>
              </a:lnSpc>
              <a:spcBef>
                <a:spcPct val="0"/>
              </a:spcBef>
              <a:buFont typeface="Arial" panose="020B0604020202020204" pitchFamily="34" charset="0"/>
              <a:buChar char="•"/>
              <a:defRPr/>
            </a:pPr>
            <a:r>
              <a:rPr lang="he-IL" dirty="0">
                <a:solidFill>
                  <a:schemeClr val="hlink"/>
                </a:solidFill>
                <a:uFill>
                  <a:noFill/>
                </a:uFill>
                <a:latin typeface="RUBIK" pitchFamily="2" charset="-79"/>
                <a:cs typeface="RUBIK" pitchFamily="2" charset="-79"/>
              </a:rPr>
              <a:t> </a:t>
            </a:r>
            <a:r>
              <a:rPr lang="he-IL" dirty="0">
                <a:solidFill>
                  <a:schemeClr val="hlink"/>
                </a:solidFill>
                <a:uFill>
                  <a:noFill/>
                </a:uFill>
                <a:latin typeface="RUBIK" pitchFamily="2" charset="-79"/>
                <a:cs typeface="RUBIK" pitchFamily="2" charset="-79"/>
                <a:hlinkClick r:id="rId3" action="ppaction://hlinksldjump"/>
              </a:rPr>
              <a:t>84% לבעלות השכלה נוספת לא אקדמית </a:t>
            </a:r>
          </a:p>
          <a:p>
            <a:pPr marL="110250" algn="r" rtl="1">
              <a:lnSpc>
                <a:spcPct val="150000"/>
              </a:lnSpc>
              <a:spcBef>
                <a:spcPct val="0"/>
              </a:spcBef>
              <a:defRPr/>
            </a:pPr>
            <a:r>
              <a:rPr lang="he-IL" dirty="0">
                <a:solidFill>
                  <a:schemeClr val="hlink"/>
                </a:solidFill>
                <a:uFill>
                  <a:noFill/>
                </a:uFill>
                <a:latin typeface="RUBIK" pitchFamily="2" charset="-79"/>
                <a:cs typeface="RUBIK" pitchFamily="2" charset="-79"/>
                <a:hlinkClick r:id="rId3" action="ppaction://hlinksldjump"/>
              </a:rPr>
              <a:t>(תעודת סיום בי"ס על-תיכוני שאינה תעודה אקדמית)</a:t>
            </a:r>
            <a:endParaRPr lang="he-IL" dirty="0">
              <a:solidFill>
                <a:schemeClr val="hlink"/>
              </a:solidFill>
              <a:uFill>
                <a:noFill/>
              </a:uFill>
              <a:latin typeface="RUBIK" pitchFamily="2" charset="-79"/>
              <a:cs typeface="RUBIK" pitchFamily="2" charset="-79"/>
            </a:endParaRPr>
          </a:p>
          <a:p>
            <a:pPr marL="396000" indent="-285750" algn="r" rtl="1">
              <a:lnSpc>
                <a:spcPct val="150000"/>
              </a:lnSpc>
              <a:spcBef>
                <a:spcPct val="0"/>
              </a:spcBef>
              <a:buFont typeface="Arial" panose="020B0604020202020204" pitchFamily="34" charset="0"/>
              <a:buChar char="•"/>
              <a:defRPr/>
            </a:pPr>
            <a:r>
              <a:rPr lang="he-IL" dirty="0">
                <a:solidFill>
                  <a:schemeClr val="tx1"/>
                </a:solidFill>
                <a:uFill>
                  <a:noFill/>
                </a:uFill>
                <a:latin typeface="RUBIK" pitchFamily="2" charset="-79"/>
                <a:cs typeface="RUBIK" pitchFamily="2" charset="-79"/>
              </a:rPr>
              <a:t>נמוכים</a:t>
            </a:r>
            <a:r>
              <a:rPr lang="he-IL" dirty="0">
                <a:solidFill>
                  <a:srgbClr val="FF0000"/>
                </a:solidFill>
                <a:uFill>
                  <a:noFill/>
                </a:uFill>
                <a:latin typeface="RUBIK" pitchFamily="2" charset="-79"/>
                <a:cs typeface="RUBIK" pitchFamily="2" charset="-79"/>
              </a:rPr>
              <a:t> </a:t>
            </a:r>
            <a:r>
              <a:rPr lang="he-IL" b="1" dirty="0">
                <a:solidFill>
                  <a:schemeClr val="tx1"/>
                </a:solidFill>
                <a:uFill>
                  <a:noFill/>
                </a:uFill>
                <a:latin typeface="RUBIK" pitchFamily="2" charset="-79"/>
                <a:cs typeface="RUBIK" pitchFamily="2" charset="-79"/>
              </a:rPr>
              <a:t>רק באחוז </a:t>
            </a:r>
            <a:r>
              <a:rPr lang="he-IL" dirty="0">
                <a:solidFill>
                  <a:schemeClr val="hlink"/>
                </a:solidFill>
                <a:uFill>
                  <a:noFill/>
                </a:uFill>
                <a:latin typeface="RUBIK" pitchFamily="2" charset="-79"/>
                <a:cs typeface="RUBIK" pitchFamily="2" charset="-79"/>
              </a:rPr>
              <a:t>משיעורי התעסוקה של נשים לא חרדיות</a:t>
            </a:r>
          </a:p>
        </p:txBody>
      </p:sp>
      <p:sp>
        <p:nvSpPr>
          <p:cNvPr id="4" name="Google Shape;1987;p61"/>
          <p:cNvSpPr txBox="1">
            <a:spLocks/>
          </p:cNvSpPr>
          <p:nvPr/>
        </p:nvSpPr>
        <p:spPr>
          <a:xfrm>
            <a:off x="719804" y="1796462"/>
            <a:ext cx="3901437" cy="2021388"/>
          </a:xfrm>
          <a:prstGeom prst="rect">
            <a:avLst/>
          </a:prstGeom>
          <a:ln w="28575">
            <a:solidFill>
              <a:schemeClr val="bg2">
                <a:lumMod val="25000"/>
              </a:schemeClr>
            </a:solidFill>
          </a:ln>
          <a:effectLst>
            <a:softEdge rad="12700"/>
          </a:effectLst>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96000" indent="-285750" algn="r" rtl="1">
              <a:lnSpc>
                <a:spcPct val="150000"/>
              </a:lnSpc>
              <a:spcBef>
                <a:spcPct val="0"/>
              </a:spcBef>
              <a:defRPr/>
            </a:pPr>
            <a:r>
              <a:rPr lang="he-IL" sz="2100" b="1" dirty="0">
                <a:solidFill>
                  <a:schemeClr val="accent6"/>
                </a:solidFill>
                <a:latin typeface="RUBIK" pitchFamily="2" charset="-79"/>
                <a:ea typeface="Poppins"/>
                <a:cs typeface="RUBIK" pitchFamily="2" charset="-79"/>
              </a:rPr>
              <a:t>שכר</a:t>
            </a:r>
          </a:p>
          <a:p>
            <a:pPr marL="396000" indent="-285750" algn="r" rtl="1">
              <a:lnSpc>
                <a:spcPct val="150000"/>
              </a:lnSpc>
              <a:spcBef>
                <a:spcPct val="0"/>
              </a:spcBef>
              <a:buFont typeface="Arial" panose="020B0604020202020204" pitchFamily="34" charset="0"/>
              <a:buChar char="•"/>
              <a:defRPr/>
            </a:pPr>
            <a:r>
              <a:rPr lang="he-IL" dirty="0">
                <a:solidFill>
                  <a:schemeClr val="hlink"/>
                </a:solidFill>
                <a:uFill>
                  <a:noFill/>
                </a:uFill>
                <a:latin typeface="RUBIK" pitchFamily="2" charset="-79"/>
                <a:cs typeface="RUBIK" pitchFamily="2" charset="-79"/>
                <a:hlinkClick r:id="rId4" action="ppaction://hlinksldjump"/>
              </a:rPr>
              <a:t>נשים חרדיות מרוויחות פחות מ'לא חרדיות'- פער של 28% בממוצע</a:t>
            </a:r>
            <a:endParaRPr lang="he-IL" dirty="0">
              <a:solidFill>
                <a:schemeClr val="hlink"/>
              </a:solidFill>
              <a:uFill>
                <a:noFill/>
              </a:uFill>
              <a:latin typeface="RUBIK" pitchFamily="2" charset="-79"/>
              <a:cs typeface="RUBIK" pitchFamily="2" charset="-79"/>
            </a:endParaRPr>
          </a:p>
          <a:p>
            <a:pPr marL="396000" indent="-285750" algn="r" rtl="1">
              <a:lnSpc>
                <a:spcPct val="150000"/>
              </a:lnSpc>
              <a:spcBef>
                <a:spcPct val="0"/>
              </a:spcBef>
              <a:buFont typeface="Arial" panose="020B0604020202020204" pitchFamily="34" charset="0"/>
              <a:buChar char="•"/>
              <a:defRPr/>
            </a:pPr>
            <a:r>
              <a:rPr lang="he-IL" dirty="0">
                <a:solidFill>
                  <a:schemeClr val="hlink"/>
                </a:solidFill>
                <a:uFill>
                  <a:noFill/>
                </a:uFill>
                <a:latin typeface="RUBIK" pitchFamily="2" charset="-79"/>
                <a:cs typeface="RUBIK" pitchFamily="2" charset="-79"/>
                <a:hlinkClick r:id="rId5" action="ppaction://hlinksldjump"/>
              </a:rPr>
              <a:t>לחרדיות </a:t>
            </a:r>
            <a:r>
              <a:rPr lang="he-IL" dirty="0" err="1">
                <a:solidFill>
                  <a:schemeClr val="hlink"/>
                </a:solidFill>
                <a:uFill>
                  <a:noFill/>
                </a:uFill>
                <a:latin typeface="RUBIK" pitchFamily="2" charset="-79"/>
                <a:cs typeface="RUBIK" pitchFamily="2" charset="-79"/>
                <a:hlinkClick r:id="rId5" action="ppaction://hlinksldjump"/>
              </a:rPr>
              <a:t>במה"ט</a:t>
            </a:r>
            <a:r>
              <a:rPr lang="he-IL" dirty="0">
                <a:solidFill>
                  <a:schemeClr val="hlink"/>
                </a:solidFill>
                <a:uFill>
                  <a:noFill/>
                </a:uFill>
                <a:latin typeface="RUBIK" pitchFamily="2" charset="-79"/>
                <a:cs typeface="RUBIK" pitchFamily="2" charset="-79"/>
                <a:hlinkClick r:id="rId5" action="ppaction://hlinksldjump"/>
              </a:rPr>
              <a:t> וביג' יד' שכר גבוה יותר ממקבילותיהן שאינן חרדיות (סיגנל לאיכות?)</a:t>
            </a:r>
            <a:endParaRPr lang="he-IL" dirty="0">
              <a:solidFill>
                <a:schemeClr val="hlink"/>
              </a:solidFill>
              <a:uFill>
                <a:noFill/>
              </a:uFill>
              <a:latin typeface="RUBIK" pitchFamily="2" charset="-79"/>
              <a:cs typeface="RUBIK" pitchFamily="2" charset="-79"/>
            </a:endParaRPr>
          </a:p>
        </p:txBody>
      </p:sp>
    </p:spTree>
    <p:extLst>
      <p:ext uri="{BB962C8B-B14F-4D97-AF65-F5344CB8AC3E}">
        <p14:creationId xmlns:p14="http://schemas.microsoft.com/office/powerpoint/2010/main" val="520043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92"/>
        <p:cNvGrpSpPr/>
        <p:nvPr/>
      </p:nvGrpSpPr>
      <p:grpSpPr>
        <a:xfrm>
          <a:off x="0" y="0"/>
          <a:ext cx="0" cy="0"/>
          <a:chOff x="0" y="0"/>
          <a:chExt cx="0" cy="0"/>
        </a:xfrm>
      </p:grpSpPr>
      <p:sp>
        <p:nvSpPr>
          <p:cNvPr id="693" name="Google Shape;693;p42"/>
          <p:cNvSpPr txBox="1">
            <a:spLocks noGrp="1"/>
          </p:cNvSpPr>
          <p:nvPr>
            <p:ph type="title"/>
          </p:nvPr>
        </p:nvSpPr>
        <p:spPr>
          <a:xfrm>
            <a:off x="663622" y="803264"/>
            <a:ext cx="7717500" cy="1029343"/>
          </a:xfrm>
          <a:prstGeom prst="rect">
            <a:avLst/>
          </a:prstGeom>
        </p:spPr>
        <p:txBody>
          <a:bodyPr spcFirstLastPara="1" wrap="square" lIns="0" tIns="0" rIns="0" bIns="0" anchor="b" anchorCtr="0">
            <a:noAutofit/>
          </a:bodyPr>
          <a:lstStyle/>
          <a:p>
            <a:pPr lvl="0" rtl="1"/>
            <a:r>
              <a:rPr lang="he-IL" b="1" dirty="0">
                <a:latin typeface="RUBIK" pitchFamily="2" charset="-79"/>
                <a:cs typeface="RUBIK" pitchFamily="2" charset="-79"/>
              </a:rPr>
              <a:t>חסמים לתעסוקה איכותית</a:t>
            </a:r>
            <a:br>
              <a:rPr lang="he-IL" b="1" dirty="0">
                <a:latin typeface="RUBIK" pitchFamily="2" charset="-79"/>
                <a:cs typeface="RUBIK" pitchFamily="2" charset="-79"/>
              </a:rPr>
            </a:br>
            <a:r>
              <a:rPr lang="he-IL" dirty="0">
                <a:latin typeface="RUBIK" pitchFamily="2" charset="-79"/>
                <a:cs typeface="RUBIK" pitchFamily="2" charset="-79"/>
              </a:rPr>
              <a:t>שלב ההכשרה המקצועית</a:t>
            </a:r>
            <a:endParaRPr dirty="0">
              <a:latin typeface="RUBIK" pitchFamily="2" charset="-79"/>
              <a:cs typeface="RUBIK" pitchFamily="2" charset="-79"/>
            </a:endParaRPr>
          </a:p>
        </p:txBody>
      </p:sp>
      <p:sp>
        <p:nvSpPr>
          <p:cNvPr id="698" name="Google Shape;698;p42"/>
          <p:cNvSpPr txBox="1">
            <a:spLocks noGrp="1"/>
          </p:cNvSpPr>
          <p:nvPr>
            <p:ph type="subTitle" idx="5"/>
          </p:nvPr>
        </p:nvSpPr>
        <p:spPr>
          <a:xfrm>
            <a:off x="5260660" y="3046007"/>
            <a:ext cx="3578400" cy="1871433"/>
          </a:xfrm>
          <a:prstGeom prst="rect">
            <a:avLst/>
          </a:prstGeom>
        </p:spPr>
        <p:txBody>
          <a:bodyPr spcFirstLastPara="1" wrap="square" lIns="0" tIns="0" rIns="0" bIns="0" anchor="t" anchorCtr="0">
            <a:noAutofit/>
          </a:bodyPr>
          <a:lstStyle/>
          <a:p>
            <a:pPr marL="0" lvl="0" indent="0" algn="ctr" rtl="1">
              <a:lnSpc>
                <a:spcPct val="150000"/>
              </a:lnSpc>
              <a:spcBef>
                <a:spcPts val="0"/>
              </a:spcBef>
              <a:spcAft>
                <a:spcPts val="0"/>
              </a:spcAft>
              <a:buNone/>
            </a:pPr>
            <a:r>
              <a:rPr lang="he-IL" dirty="0">
                <a:latin typeface="RUBIK" pitchFamily="2" charset="-79"/>
                <a:cs typeface="RUBIK" pitchFamily="2" charset="-79"/>
              </a:rPr>
              <a:t>מיעוט תחומי הכשרה בסמינרים, וללא קשר לביקושים בשוק העבודה</a:t>
            </a:r>
          </a:p>
          <a:p>
            <a:pPr marL="0" lvl="0" indent="0" rtl="1">
              <a:lnSpc>
                <a:spcPct val="150000"/>
              </a:lnSpc>
            </a:pPr>
            <a:r>
              <a:rPr lang="he-IL" sz="1200" i="1" dirty="0">
                <a:solidFill>
                  <a:srgbClr val="C00000"/>
                </a:solidFill>
                <a:latin typeface="RUBIK" pitchFamily="2" charset="-79"/>
                <a:cs typeface="RUBIK" pitchFamily="2" charset="-79"/>
              </a:rPr>
              <a:t>ציטוט מתוך סקר נתוני אמת: "חבל שבסמינרים המסלולים הם מורות וגננות, עצוב </a:t>
            </a:r>
            <a:r>
              <a:rPr lang="he-IL" sz="1200" i="1" dirty="0">
                <a:solidFill>
                  <a:srgbClr val="C00000"/>
                </a:solidFill>
                <a:latin typeface="RUBIK" pitchFamily="2" charset="-79"/>
                <a:cs typeface="RUBIK" pitchFamily="2" charset="-79"/>
                <a:sym typeface="Wingdings" panose="05000000000000000000" pitchFamily="2" charset="2"/>
              </a:rPr>
              <a:t>" (חרדית ספרדית, בת 30)</a:t>
            </a:r>
          </a:p>
          <a:p>
            <a:pPr marL="0" lvl="0" indent="0" rtl="1">
              <a:lnSpc>
                <a:spcPct val="150000"/>
              </a:lnSpc>
            </a:pPr>
            <a:r>
              <a:rPr lang="he-IL" sz="1200" i="1" dirty="0">
                <a:solidFill>
                  <a:srgbClr val="C00000"/>
                </a:solidFill>
                <a:latin typeface="RUBIK" pitchFamily="2" charset="-79"/>
                <a:cs typeface="RUBIK" pitchFamily="2" charset="-79"/>
              </a:rPr>
              <a:t>"הגיע הזמן לפתוח עוד אופציות רווחיות, שלא כולן יוכרחו להיות מתכנתות..."</a:t>
            </a:r>
            <a:endParaRPr sz="1200" i="1" dirty="0">
              <a:solidFill>
                <a:srgbClr val="C00000"/>
              </a:solidFill>
              <a:latin typeface="RUBIK" pitchFamily="2" charset="-79"/>
              <a:cs typeface="RUBIK" pitchFamily="2" charset="-79"/>
            </a:endParaRPr>
          </a:p>
        </p:txBody>
      </p:sp>
      <p:sp>
        <p:nvSpPr>
          <p:cNvPr id="699" name="Google Shape;699;p42"/>
          <p:cNvSpPr txBox="1">
            <a:spLocks noGrp="1"/>
          </p:cNvSpPr>
          <p:nvPr>
            <p:ph type="subTitle" idx="6"/>
          </p:nvPr>
        </p:nvSpPr>
        <p:spPr>
          <a:xfrm>
            <a:off x="6158343" y="2786802"/>
            <a:ext cx="1902000" cy="340800"/>
          </a:xfrm>
          <a:prstGeom prst="rect">
            <a:avLst/>
          </a:prstGeom>
        </p:spPr>
        <p:txBody>
          <a:bodyPr spcFirstLastPara="1" wrap="square" lIns="0" tIns="0" rIns="0" bIns="0" anchor="t" anchorCtr="0">
            <a:noAutofit/>
          </a:bodyPr>
          <a:lstStyle/>
          <a:p>
            <a:pPr marL="0" lvl="0" indent="0" algn="ctr" rtl="1">
              <a:spcBef>
                <a:spcPts val="0"/>
              </a:spcBef>
              <a:spcAft>
                <a:spcPts val="1200"/>
              </a:spcAft>
              <a:buNone/>
            </a:pPr>
            <a:r>
              <a:rPr lang="he-IL" dirty="0">
                <a:latin typeface="RUBIK" pitchFamily="2" charset="-79"/>
                <a:cs typeface="RUBIK" pitchFamily="2" charset="-79"/>
              </a:rPr>
              <a:t>תחומי הכשרה</a:t>
            </a:r>
            <a:endParaRPr dirty="0">
              <a:latin typeface="RUBIK" pitchFamily="2" charset="-79"/>
              <a:cs typeface="RUBIK" pitchFamily="2" charset="-79"/>
            </a:endParaRPr>
          </a:p>
        </p:txBody>
      </p:sp>
      <p:sp>
        <p:nvSpPr>
          <p:cNvPr id="702" name="Google Shape;702;p42"/>
          <p:cNvSpPr txBox="1">
            <a:spLocks noGrp="1"/>
          </p:cNvSpPr>
          <p:nvPr>
            <p:ph type="subTitle" idx="9"/>
          </p:nvPr>
        </p:nvSpPr>
        <p:spPr>
          <a:xfrm>
            <a:off x="1509202" y="3271299"/>
            <a:ext cx="1900500" cy="749372"/>
          </a:xfrm>
          <a:prstGeom prst="rect">
            <a:avLst/>
          </a:prstGeom>
        </p:spPr>
        <p:txBody>
          <a:bodyPr spcFirstLastPara="1" wrap="square" lIns="0" tIns="0" rIns="0" bIns="0" anchor="t" anchorCtr="0">
            <a:noAutofit/>
          </a:bodyPr>
          <a:lstStyle/>
          <a:p>
            <a:pPr marL="0" lvl="0" indent="0" algn="ctr" rtl="1">
              <a:lnSpc>
                <a:spcPct val="150000"/>
              </a:lnSpc>
              <a:spcBef>
                <a:spcPts val="0"/>
              </a:spcBef>
              <a:spcAft>
                <a:spcPts val="0"/>
              </a:spcAft>
              <a:buNone/>
            </a:pPr>
            <a:r>
              <a:rPr lang="he-IL" dirty="0">
                <a:latin typeface="RUBIK" pitchFamily="2" charset="-79"/>
                <a:cs typeface="RUBIK" pitchFamily="2" charset="-79"/>
              </a:rPr>
              <a:t>מי מלמד?</a:t>
            </a:r>
            <a:r>
              <a:rPr lang="en-US" dirty="0">
                <a:latin typeface="RUBIK" pitchFamily="2" charset="-79"/>
                <a:cs typeface="RUBIK" pitchFamily="2" charset="-79"/>
              </a:rPr>
              <a:t> </a:t>
            </a:r>
            <a:r>
              <a:rPr lang="he-IL" dirty="0">
                <a:latin typeface="RUBIK" pitchFamily="2" charset="-79"/>
                <a:cs typeface="RUBIK" pitchFamily="2" charset="-79"/>
              </a:rPr>
              <a:t>איך מלמדים? מה הרמה?</a:t>
            </a:r>
            <a:endParaRPr dirty="0">
              <a:latin typeface="RUBIK" pitchFamily="2" charset="-79"/>
              <a:cs typeface="RUBIK" pitchFamily="2" charset="-79"/>
            </a:endParaRPr>
          </a:p>
        </p:txBody>
      </p:sp>
      <p:sp>
        <p:nvSpPr>
          <p:cNvPr id="703" name="Google Shape;703;p42"/>
          <p:cNvSpPr txBox="1">
            <a:spLocks noGrp="1"/>
          </p:cNvSpPr>
          <p:nvPr>
            <p:ph type="subTitle" idx="13"/>
          </p:nvPr>
        </p:nvSpPr>
        <p:spPr>
          <a:xfrm>
            <a:off x="1508452" y="2786802"/>
            <a:ext cx="1902000" cy="340800"/>
          </a:xfrm>
          <a:prstGeom prst="rect">
            <a:avLst/>
          </a:prstGeom>
        </p:spPr>
        <p:txBody>
          <a:bodyPr spcFirstLastPara="1" wrap="square" lIns="0" tIns="0" rIns="0" bIns="0" anchor="t" anchorCtr="0">
            <a:noAutofit/>
          </a:bodyPr>
          <a:lstStyle/>
          <a:p>
            <a:pPr marL="0" lvl="0" indent="0" algn="ctr" rtl="0">
              <a:spcBef>
                <a:spcPts val="0"/>
              </a:spcBef>
              <a:spcAft>
                <a:spcPts val="1200"/>
              </a:spcAft>
              <a:buNone/>
            </a:pPr>
            <a:r>
              <a:rPr lang="he-IL" dirty="0">
                <a:latin typeface="RUBIK" pitchFamily="2" charset="-79"/>
                <a:cs typeface="RUBIK" pitchFamily="2" charset="-79"/>
              </a:rPr>
              <a:t>איכות ההכשרה</a:t>
            </a:r>
            <a:endParaRPr dirty="0">
              <a:latin typeface="RUBIK" pitchFamily="2" charset="-79"/>
              <a:cs typeface="RUBIK" pitchFamily="2" charset="-79"/>
            </a:endParaRPr>
          </a:p>
        </p:txBody>
      </p:sp>
      <p:sp>
        <p:nvSpPr>
          <p:cNvPr id="708" name="Google Shape;708;p42"/>
          <p:cNvSpPr/>
          <p:nvPr/>
        </p:nvSpPr>
        <p:spPr>
          <a:xfrm>
            <a:off x="6639416" y="2228054"/>
            <a:ext cx="865800" cy="486900"/>
          </a:xfrm>
          <a:prstGeom prst="ellipse">
            <a:avLst/>
          </a:prstGeom>
          <a:solidFill>
            <a:srgbClr val="BF7C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42"/>
          <p:cNvSpPr/>
          <p:nvPr/>
        </p:nvSpPr>
        <p:spPr>
          <a:xfrm>
            <a:off x="2026552" y="2179081"/>
            <a:ext cx="865800" cy="486900"/>
          </a:xfrm>
          <a:prstGeom prst="ellipse">
            <a:avLst/>
          </a:prstGeom>
          <a:solidFill>
            <a:srgbClr val="BF7C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42"/>
          <p:cNvSpPr/>
          <p:nvPr/>
        </p:nvSpPr>
        <p:spPr>
          <a:xfrm>
            <a:off x="8553199" y="1341540"/>
            <a:ext cx="90600" cy="107163"/>
          </a:xfrm>
          <a:custGeom>
            <a:avLst/>
            <a:gdLst/>
            <a:ahLst/>
            <a:cxnLst/>
            <a:rect l="l" t="t" r="r" b="b"/>
            <a:pathLst>
              <a:path w="3282" h="3882" extrusionOk="0">
                <a:moveTo>
                  <a:pt x="1655" y="1"/>
                </a:moveTo>
                <a:lnTo>
                  <a:pt x="1084" y="1285"/>
                </a:lnTo>
                <a:lnTo>
                  <a:pt x="0" y="1970"/>
                </a:lnTo>
                <a:lnTo>
                  <a:pt x="1084" y="2597"/>
                </a:lnTo>
                <a:lnTo>
                  <a:pt x="1655" y="3881"/>
                </a:lnTo>
                <a:lnTo>
                  <a:pt x="2254" y="2597"/>
                </a:lnTo>
                <a:lnTo>
                  <a:pt x="3281" y="1970"/>
                </a:lnTo>
                <a:lnTo>
                  <a:pt x="2254"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42"/>
          <p:cNvSpPr/>
          <p:nvPr/>
        </p:nvSpPr>
        <p:spPr>
          <a:xfrm>
            <a:off x="8244437" y="856890"/>
            <a:ext cx="159916" cy="189840"/>
          </a:xfrm>
          <a:custGeom>
            <a:avLst/>
            <a:gdLst/>
            <a:ahLst/>
            <a:cxnLst/>
            <a:rect l="l" t="t" r="r" b="b"/>
            <a:pathLst>
              <a:path w="5793" h="6877" extrusionOk="0">
                <a:moveTo>
                  <a:pt x="2882" y="0"/>
                </a:moveTo>
                <a:lnTo>
                  <a:pt x="1855" y="2283"/>
                </a:lnTo>
                <a:lnTo>
                  <a:pt x="0" y="3424"/>
                </a:lnTo>
                <a:lnTo>
                  <a:pt x="1855" y="4594"/>
                </a:lnTo>
                <a:lnTo>
                  <a:pt x="2882" y="6876"/>
                </a:lnTo>
                <a:lnTo>
                  <a:pt x="3938" y="4594"/>
                </a:lnTo>
                <a:lnTo>
                  <a:pt x="5792" y="3424"/>
                </a:lnTo>
                <a:lnTo>
                  <a:pt x="3938"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42"/>
          <p:cNvSpPr/>
          <p:nvPr/>
        </p:nvSpPr>
        <p:spPr>
          <a:xfrm>
            <a:off x="8561088" y="775238"/>
            <a:ext cx="197735" cy="235526"/>
          </a:xfrm>
          <a:custGeom>
            <a:avLst/>
            <a:gdLst/>
            <a:ahLst/>
            <a:cxnLst/>
            <a:rect l="l" t="t" r="r" b="b"/>
            <a:pathLst>
              <a:path w="7163" h="8532" extrusionOk="0">
                <a:moveTo>
                  <a:pt x="3596" y="1"/>
                </a:moveTo>
                <a:lnTo>
                  <a:pt x="2312" y="2854"/>
                </a:lnTo>
                <a:lnTo>
                  <a:pt x="1" y="4252"/>
                </a:lnTo>
                <a:lnTo>
                  <a:pt x="2312" y="5679"/>
                </a:lnTo>
                <a:lnTo>
                  <a:pt x="3596" y="8532"/>
                </a:lnTo>
                <a:lnTo>
                  <a:pt x="4851" y="5679"/>
                </a:lnTo>
                <a:lnTo>
                  <a:pt x="7162" y="4252"/>
                </a:lnTo>
                <a:lnTo>
                  <a:pt x="4851" y="2854"/>
                </a:lnTo>
                <a:lnTo>
                  <a:pt x="359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42"/>
          <p:cNvSpPr/>
          <p:nvPr/>
        </p:nvSpPr>
        <p:spPr>
          <a:xfrm>
            <a:off x="8225528" y="1630619"/>
            <a:ext cx="197735" cy="235526"/>
          </a:xfrm>
          <a:custGeom>
            <a:avLst/>
            <a:gdLst/>
            <a:ahLst/>
            <a:cxnLst/>
            <a:rect l="l" t="t" r="r" b="b"/>
            <a:pathLst>
              <a:path w="7163" h="8532" extrusionOk="0">
                <a:moveTo>
                  <a:pt x="3567" y="0"/>
                </a:moveTo>
                <a:lnTo>
                  <a:pt x="2283" y="2853"/>
                </a:lnTo>
                <a:lnTo>
                  <a:pt x="1" y="4280"/>
                </a:lnTo>
                <a:lnTo>
                  <a:pt x="2283" y="5678"/>
                </a:lnTo>
                <a:lnTo>
                  <a:pt x="3567" y="8531"/>
                </a:lnTo>
                <a:lnTo>
                  <a:pt x="4851" y="5678"/>
                </a:lnTo>
                <a:lnTo>
                  <a:pt x="7162" y="4280"/>
                </a:lnTo>
                <a:lnTo>
                  <a:pt x="4851" y="2853"/>
                </a:lnTo>
                <a:lnTo>
                  <a:pt x="35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42"/>
          <p:cNvSpPr/>
          <p:nvPr/>
        </p:nvSpPr>
        <p:spPr>
          <a:xfrm>
            <a:off x="8607526" y="1962210"/>
            <a:ext cx="89827" cy="107135"/>
          </a:xfrm>
          <a:custGeom>
            <a:avLst/>
            <a:gdLst/>
            <a:ahLst/>
            <a:cxnLst/>
            <a:rect l="l" t="t" r="r" b="b"/>
            <a:pathLst>
              <a:path w="3254" h="3881" extrusionOk="0">
                <a:moveTo>
                  <a:pt x="1656" y="0"/>
                </a:moveTo>
                <a:lnTo>
                  <a:pt x="1028" y="1313"/>
                </a:lnTo>
                <a:lnTo>
                  <a:pt x="1" y="1940"/>
                </a:lnTo>
                <a:lnTo>
                  <a:pt x="1028" y="2597"/>
                </a:lnTo>
                <a:lnTo>
                  <a:pt x="1656" y="3881"/>
                </a:lnTo>
                <a:lnTo>
                  <a:pt x="2226" y="2597"/>
                </a:lnTo>
                <a:lnTo>
                  <a:pt x="3253" y="1940"/>
                </a:lnTo>
                <a:lnTo>
                  <a:pt x="2226" y="1313"/>
                </a:lnTo>
                <a:lnTo>
                  <a:pt x="165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42"/>
          <p:cNvSpPr/>
          <p:nvPr/>
        </p:nvSpPr>
        <p:spPr>
          <a:xfrm>
            <a:off x="8448438" y="2345782"/>
            <a:ext cx="159916" cy="189840"/>
          </a:xfrm>
          <a:custGeom>
            <a:avLst/>
            <a:gdLst/>
            <a:ahLst/>
            <a:cxnLst/>
            <a:rect l="l" t="t" r="r" b="b"/>
            <a:pathLst>
              <a:path w="5793" h="6877" extrusionOk="0">
                <a:moveTo>
                  <a:pt x="2911" y="0"/>
                </a:moveTo>
                <a:lnTo>
                  <a:pt x="1883" y="2283"/>
                </a:lnTo>
                <a:lnTo>
                  <a:pt x="0" y="3424"/>
                </a:lnTo>
                <a:lnTo>
                  <a:pt x="1883" y="4566"/>
                </a:lnTo>
                <a:lnTo>
                  <a:pt x="2911" y="6877"/>
                </a:lnTo>
                <a:lnTo>
                  <a:pt x="3938" y="4566"/>
                </a:lnTo>
                <a:lnTo>
                  <a:pt x="5792" y="3424"/>
                </a:lnTo>
                <a:lnTo>
                  <a:pt x="3938" y="2283"/>
                </a:lnTo>
                <a:lnTo>
                  <a:pt x="291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42"/>
          <p:cNvSpPr/>
          <p:nvPr/>
        </p:nvSpPr>
        <p:spPr>
          <a:xfrm>
            <a:off x="465887" y="809099"/>
            <a:ext cx="197735" cy="235526"/>
          </a:xfrm>
          <a:custGeom>
            <a:avLst/>
            <a:gdLst/>
            <a:ahLst/>
            <a:cxnLst/>
            <a:rect l="l" t="t" r="r" b="b"/>
            <a:pathLst>
              <a:path w="7163" h="8532" extrusionOk="0">
                <a:moveTo>
                  <a:pt x="3567" y="0"/>
                </a:moveTo>
                <a:lnTo>
                  <a:pt x="2312" y="2853"/>
                </a:lnTo>
                <a:lnTo>
                  <a:pt x="1" y="4251"/>
                </a:lnTo>
                <a:lnTo>
                  <a:pt x="2312" y="5678"/>
                </a:lnTo>
                <a:lnTo>
                  <a:pt x="3567" y="8531"/>
                </a:lnTo>
                <a:lnTo>
                  <a:pt x="4851" y="5678"/>
                </a:lnTo>
                <a:lnTo>
                  <a:pt x="7163" y="4251"/>
                </a:lnTo>
                <a:lnTo>
                  <a:pt x="4851" y="2853"/>
                </a:lnTo>
                <a:lnTo>
                  <a:pt x="35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42"/>
          <p:cNvSpPr/>
          <p:nvPr/>
        </p:nvSpPr>
        <p:spPr>
          <a:xfrm>
            <a:off x="1251966" y="414245"/>
            <a:ext cx="89827" cy="107135"/>
          </a:xfrm>
          <a:custGeom>
            <a:avLst/>
            <a:gdLst/>
            <a:ahLst/>
            <a:cxnLst/>
            <a:rect l="l" t="t" r="r" b="b"/>
            <a:pathLst>
              <a:path w="3254" h="3881" extrusionOk="0">
                <a:moveTo>
                  <a:pt x="1598" y="1"/>
                </a:moveTo>
                <a:lnTo>
                  <a:pt x="1028" y="1285"/>
                </a:lnTo>
                <a:lnTo>
                  <a:pt x="0" y="1912"/>
                </a:lnTo>
                <a:lnTo>
                  <a:pt x="1028" y="2568"/>
                </a:lnTo>
                <a:lnTo>
                  <a:pt x="1598" y="3881"/>
                </a:lnTo>
                <a:lnTo>
                  <a:pt x="2197" y="2568"/>
                </a:lnTo>
                <a:lnTo>
                  <a:pt x="3253" y="1912"/>
                </a:lnTo>
                <a:lnTo>
                  <a:pt x="2197" y="1285"/>
                </a:lnTo>
                <a:lnTo>
                  <a:pt x="159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42"/>
          <p:cNvSpPr/>
          <p:nvPr/>
        </p:nvSpPr>
        <p:spPr>
          <a:xfrm>
            <a:off x="713226" y="993149"/>
            <a:ext cx="90600" cy="107163"/>
          </a:xfrm>
          <a:custGeom>
            <a:avLst/>
            <a:gdLst/>
            <a:ahLst/>
            <a:cxnLst/>
            <a:rect l="l" t="t" r="r" b="b"/>
            <a:pathLst>
              <a:path w="3282" h="3882" extrusionOk="0">
                <a:moveTo>
                  <a:pt x="1655" y="1"/>
                </a:moveTo>
                <a:lnTo>
                  <a:pt x="1028" y="1285"/>
                </a:lnTo>
                <a:lnTo>
                  <a:pt x="0" y="1912"/>
                </a:lnTo>
                <a:lnTo>
                  <a:pt x="1028" y="2569"/>
                </a:lnTo>
                <a:lnTo>
                  <a:pt x="1655" y="3881"/>
                </a:lnTo>
                <a:lnTo>
                  <a:pt x="2226" y="2569"/>
                </a:lnTo>
                <a:lnTo>
                  <a:pt x="3282" y="1912"/>
                </a:lnTo>
                <a:lnTo>
                  <a:pt x="2226"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42"/>
          <p:cNvSpPr/>
          <p:nvPr/>
        </p:nvSpPr>
        <p:spPr>
          <a:xfrm>
            <a:off x="723083" y="3032682"/>
            <a:ext cx="159115" cy="189840"/>
          </a:xfrm>
          <a:custGeom>
            <a:avLst/>
            <a:gdLst/>
            <a:ahLst/>
            <a:cxnLst/>
            <a:rect l="l" t="t" r="r" b="b"/>
            <a:pathLst>
              <a:path w="5764" h="6877" extrusionOk="0">
                <a:moveTo>
                  <a:pt x="2882" y="0"/>
                </a:moveTo>
                <a:lnTo>
                  <a:pt x="1855" y="2283"/>
                </a:lnTo>
                <a:lnTo>
                  <a:pt x="0" y="3424"/>
                </a:lnTo>
                <a:lnTo>
                  <a:pt x="1855" y="4594"/>
                </a:lnTo>
                <a:lnTo>
                  <a:pt x="2882" y="6877"/>
                </a:lnTo>
                <a:lnTo>
                  <a:pt x="3909" y="4594"/>
                </a:lnTo>
                <a:lnTo>
                  <a:pt x="5764" y="3424"/>
                </a:lnTo>
                <a:lnTo>
                  <a:pt x="3909"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42"/>
          <p:cNvSpPr/>
          <p:nvPr/>
        </p:nvSpPr>
        <p:spPr>
          <a:xfrm>
            <a:off x="634857" y="3407586"/>
            <a:ext cx="90600" cy="107163"/>
          </a:xfrm>
          <a:custGeom>
            <a:avLst/>
            <a:gdLst/>
            <a:ahLst/>
            <a:cxnLst/>
            <a:rect l="l" t="t" r="r" b="b"/>
            <a:pathLst>
              <a:path w="3282" h="3882" extrusionOk="0">
                <a:moveTo>
                  <a:pt x="1655" y="1"/>
                </a:moveTo>
                <a:lnTo>
                  <a:pt x="1085" y="1285"/>
                </a:lnTo>
                <a:lnTo>
                  <a:pt x="1" y="1941"/>
                </a:lnTo>
                <a:lnTo>
                  <a:pt x="1085" y="2597"/>
                </a:lnTo>
                <a:lnTo>
                  <a:pt x="1655" y="3881"/>
                </a:lnTo>
                <a:lnTo>
                  <a:pt x="2226" y="2597"/>
                </a:lnTo>
                <a:lnTo>
                  <a:pt x="3282" y="1941"/>
                </a:lnTo>
                <a:lnTo>
                  <a:pt x="2226"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9" name="Google Shape;1772;p59"/>
          <p:cNvGrpSpPr/>
          <p:nvPr/>
        </p:nvGrpSpPr>
        <p:grpSpPr>
          <a:xfrm>
            <a:off x="2301718" y="2267560"/>
            <a:ext cx="315468" cy="305888"/>
            <a:chOff x="6009064" y="3452015"/>
            <a:chExt cx="315468" cy="305888"/>
          </a:xfrm>
          <a:solidFill>
            <a:schemeClr val="bg1"/>
          </a:solidFill>
        </p:grpSpPr>
        <p:sp>
          <p:nvSpPr>
            <p:cNvPr id="70" name="Google Shape;1773;p59"/>
            <p:cNvSpPr/>
            <p:nvPr/>
          </p:nvSpPr>
          <p:spPr>
            <a:xfrm>
              <a:off x="6103176" y="3452015"/>
              <a:ext cx="126796" cy="38822"/>
            </a:xfrm>
            <a:custGeom>
              <a:avLst/>
              <a:gdLst/>
              <a:ahLst/>
              <a:cxnLst/>
              <a:rect l="l" t="t" r="r" b="b"/>
              <a:pathLst>
                <a:path w="2541" h="778" extrusionOk="0">
                  <a:moveTo>
                    <a:pt x="559" y="0"/>
                  </a:moveTo>
                  <a:cubicBezTo>
                    <a:pt x="253" y="0"/>
                    <a:pt x="0" y="253"/>
                    <a:pt x="0" y="559"/>
                  </a:cubicBezTo>
                  <a:lnTo>
                    <a:pt x="0" y="777"/>
                  </a:lnTo>
                  <a:lnTo>
                    <a:pt x="375" y="777"/>
                  </a:lnTo>
                  <a:lnTo>
                    <a:pt x="375" y="559"/>
                  </a:lnTo>
                  <a:cubicBezTo>
                    <a:pt x="375" y="454"/>
                    <a:pt x="463" y="367"/>
                    <a:pt x="559" y="367"/>
                  </a:cubicBezTo>
                  <a:lnTo>
                    <a:pt x="1991" y="367"/>
                  </a:lnTo>
                  <a:cubicBezTo>
                    <a:pt x="2087" y="367"/>
                    <a:pt x="2174" y="454"/>
                    <a:pt x="2174" y="559"/>
                  </a:cubicBezTo>
                  <a:lnTo>
                    <a:pt x="2174" y="777"/>
                  </a:lnTo>
                  <a:lnTo>
                    <a:pt x="2541" y="777"/>
                  </a:lnTo>
                  <a:lnTo>
                    <a:pt x="2541" y="559"/>
                  </a:lnTo>
                  <a:cubicBezTo>
                    <a:pt x="2541" y="253"/>
                    <a:pt x="2296" y="0"/>
                    <a:pt x="199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774;p59"/>
            <p:cNvSpPr/>
            <p:nvPr/>
          </p:nvSpPr>
          <p:spPr>
            <a:xfrm>
              <a:off x="6079174" y="3627165"/>
              <a:ext cx="18363" cy="18762"/>
            </a:xfrm>
            <a:custGeom>
              <a:avLst/>
              <a:gdLst/>
              <a:ahLst/>
              <a:cxnLst/>
              <a:rect l="l" t="t" r="r" b="b"/>
              <a:pathLst>
                <a:path w="368" h="376" extrusionOk="0">
                  <a:moveTo>
                    <a:pt x="1" y="0"/>
                  </a:moveTo>
                  <a:lnTo>
                    <a:pt x="1" y="376"/>
                  </a:lnTo>
                  <a:lnTo>
                    <a:pt x="368" y="376"/>
                  </a:lnTo>
                  <a:lnTo>
                    <a:pt x="368"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775;p59"/>
            <p:cNvSpPr/>
            <p:nvPr/>
          </p:nvSpPr>
          <p:spPr>
            <a:xfrm>
              <a:off x="6079174" y="3590139"/>
              <a:ext cx="18363" cy="18762"/>
            </a:xfrm>
            <a:custGeom>
              <a:avLst/>
              <a:gdLst/>
              <a:ahLst/>
              <a:cxnLst/>
              <a:rect l="l" t="t" r="r" b="b"/>
              <a:pathLst>
                <a:path w="368" h="376" extrusionOk="0">
                  <a:moveTo>
                    <a:pt x="1" y="0"/>
                  </a:moveTo>
                  <a:lnTo>
                    <a:pt x="1" y="376"/>
                  </a:lnTo>
                  <a:lnTo>
                    <a:pt x="368" y="376"/>
                  </a:lnTo>
                  <a:lnTo>
                    <a:pt x="368"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776;p59"/>
            <p:cNvSpPr/>
            <p:nvPr/>
          </p:nvSpPr>
          <p:spPr>
            <a:xfrm>
              <a:off x="6235612" y="3627165"/>
              <a:ext cx="18762" cy="19211"/>
            </a:xfrm>
            <a:custGeom>
              <a:avLst/>
              <a:gdLst/>
              <a:ahLst/>
              <a:cxnLst/>
              <a:rect l="l" t="t" r="r" b="b"/>
              <a:pathLst>
                <a:path w="376" h="385" extrusionOk="0">
                  <a:moveTo>
                    <a:pt x="0" y="0"/>
                  </a:moveTo>
                  <a:lnTo>
                    <a:pt x="0" y="384"/>
                  </a:lnTo>
                  <a:lnTo>
                    <a:pt x="376" y="384"/>
                  </a:lnTo>
                  <a:lnTo>
                    <a:pt x="376"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777;p59"/>
            <p:cNvSpPr/>
            <p:nvPr/>
          </p:nvSpPr>
          <p:spPr>
            <a:xfrm>
              <a:off x="6079174" y="3664191"/>
              <a:ext cx="18363" cy="18762"/>
            </a:xfrm>
            <a:custGeom>
              <a:avLst/>
              <a:gdLst/>
              <a:ahLst/>
              <a:cxnLst/>
              <a:rect l="l" t="t" r="r" b="b"/>
              <a:pathLst>
                <a:path w="368" h="376" extrusionOk="0">
                  <a:moveTo>
                    <a:pt x="1" y="0"/>
                  </a:moveTo>
                  <a:lnTo>
                    <a:pt x="1" y="376"/>
                  </a:lnTo>
                  <a:lnTo>
                    <a:pt x="368" y="376"/>
                  </a:lnTo>
                  <a:lnTo>
                    <a:pt x="368"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778;p59"/>
            <p:cNvSpPr/>
            <p:nvPr/>
          </p:nvSpPr>
          <p:spPr>
            <a:xfrm>
              <a:off x="6235612" y="3590139"/>
              <a:ext cx="18363" cy="18762"/>
            </a:xfrm>
            <a:custGeom>
              <a:avLst/>
              <a:gdLst/>
              <a:ahLst/>
              <a:cxnLst/>
              <a:rect l="l" t="t" r="r" b="b"/>
              <a:pathLst>
                <a:path w="368" h="376" extrusionOk="0">
                  <a:moveTo>
                    <a:pt x="0" y="0"/>
                  </a:moveTo>
                  <a:lnTo>
                    <a:pt x="0" y="376"/>
                  </a:lnTo>
                  <a:lnTo>
                    <a:pt x="367" y="376"/>
                  </a:lnTo>
                  <a:lnTo>
                    <a:pt x="367"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779;p59"/>
            <p:cNvSpPr/>
            <p:nvPr/>
          </p:nvSpPr>
          <p:spPr>
            <a:xfrm>
              <a:off x="6009064" y="3508652"/>
              <a:ext cx="315468" cy="118562"/>
            </a:xfrm>
            <a:custGeom>
              <a:avLst/>
              <a:gdLst/>
              <a:ahLst/>
              <a:cxnLst/>
              <a:rect l="l" t="t" r="r" b="b"/>
              <a:pathLst>
                <a:path w="6322" h="2376" extrusionOk="0">
                  <a:moveTo>
                    <a:pt x="183" y="0"/>
                  </a:moveTo>
                  <a:cubicBezTo>
                    <a:pt x="87" y="0"/>
                    <a:pt x="0" y="88"/>
                    <a:pt x="0" y="184"/>
                  </a:cubicBezTo>
                  <a:lnTo>
                    <a:pt x="0" y="1354"/>
                  </a:lnTo>
                  <a:cubicBezTo>
                    <a:pt x="0" y="1921"/>
                    <a:pt x="454" y="2375"/>
                    <a:pt x="1022" y="2375"/>
                  </a:cubicBezTo>
                  <a:lnTo>
                    <a:pt x="1039" y="2375"/>
                  </a:lnTo>
                  <a:lnTo>
                    <a:pt x="1039" y="1450"/>
                  </a:lnTo>
                  <a:cubicBezTo>
                    <a:pt x="1039" y="1354"/>
                    <a:pt x="1118" y="1266"/>
                    <a:pt x="1222" y="1266"/>
                  </a:cubicBezTo>
                  <a:lnTo>
                    <a:pt x="1965" y="1266"/>
                  </a:lnTo>
                  <a:cubicBezTo>
                    <a:pt x="2061" y="1266"/>
                    <a:pt x="2148" y="1354"/>
                    <a:pt x="2148" y="1450"/>
                  </a:cubicBezTo>
                  <a:lnTo>
                    <a:pt x="2148" y="2375"/>
                  </a:lnTo>
                  <a:lnTo>
                    <a:pt x="4165" y="2375"/>
                  </a:lnTo>
                  <a:lnTo>
                    <a:pt x="4165" y="1450"/>
                  </a:lnTo>
                  <a:cubicBezTo>
                    <a:pt x="4165" y="1354"/>
                    <a:pt x="4252" y="1266"/>
                    <a:pt x="4357" y="1266"/>
                  </a:cubicBezTo>
                  <a:lnTo>
                    <a:pt x="5099" y="1266"/>
                  </a:lnTo>
                  <a:cubicBezTo>
                    <a:pt x="5195" y="1266"/>
                    <a:pt x="5283" y="1354"/>
                    <a:pt x="5283" y="1450"/>
                  </a:cubicBezTo>
                  <a:lnTo>
                    <a:pt x="5283" y="2375"/>
                  </a:lnTo>
                  <a:lnTo>
                    <a:pt x="5291" y="2375"/>
                  </a:lnTo>
                  <a:cubicBezTo>
                    <a:pt x="5859" y="2375"/>
                    <a:pt x="6322" y="1921"/>
                    <a:pt x="6322" y="1354"/>
                  </a:cubicBezTo>
                  <a:lnTo>
                    <a:pt x="6322" y="184"/>
                  </a:lnTo>
                  <a:cubicBezTo>
                    <a:pt x="6322" y="88"/>
                    <a:pt x="6234" y="0"/>
                    <a:pt x="613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780;p59"/>
            <p:cNvSpPr/>
            <p:nvPr/>
          </p:nvSpPr>
          <p:spPr>
            <a:xfrm>
              <a:off x="6235612" y="3664191"/>
              <a:ext cx="18363" cy="18762"/>
            </a:xfrm>
            <a:custGeom>
              <a:avLst/>
              <a:gdLst/>
              <a:ahLst/>
              <a:cxnLst/>
              <a:rect l="l" t="t" r="r" b="b"/>
              <a:pathLst>
                <a:path w="368" h="376" extrusionOk="0">
                  <a:moveTo>
                    <a:pt x="0" y="0"/>
                  </a:moveTo>
                  <a:lnTo>
                    <a:pt x="0" y="376"/>
                  </a:lnTo>
                  <a:lnTo>
                    <a:pt x="367" y="376"/>
                  </a:lnTo>
                  <a:lnTo>
                    <a:pt x="367"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781;p59"/>
            <p:cNvSpPr/>
            <p:nvPr/>
          </p:nvSpPr>
          <p:spPr>
            <a:xfrm>
              <a:off x="6023435" y="3635448"/>
              <a:ext cx="286276" cy="122455"/>
            </a:xfrm>
            <a:custGeom>
              <a:avLst/>
              <a:gdLst/>
              <a:ahLst/>
              <a:cxnLst/>
              <a:rect l="l" t="t" r="r" b="b"/>
              <a:pathLst>
                <a:path w="5737" h="2454" extrusionOk="0">
                  <a:moveTo>
                    <a:pt x="0" y="0"/>
                  </a:moveTo>
                  <a:lnTo>
                    <a:pt x="0" y="1904"/>
                  </a:lnTo>
                  <a:cubicBezTo>
                    <a:pt x="0" y="2209"/>
                    <a:pt x="253" y="2454"/>
                    <a:pt x="559" y="2454"/>
                  </a:cubicBezTo>
                  <a:lnTo>
                    <a:pt x="5178" y="2454"/>
                  </a:lnTo>
                  <a:cubicBezTo>
                    <a:pt x="5484" y="2454"/>
                    <a:pt x="5737" y="2209"/>
                    <a:pt x="5737" y="1904"/>
                  </a:cubicBezTo>
                  <a:lnTo>
                    <a:pt x="5737" y="0"/>
                  </a:lnTo>
                  <a:cubicBezTo>
                    <a:pt x="5527" y="131"/>
                    <a:pt x="5274" y="210"/>
                    <a:pt x="5003" y="210"/>
                  </a:cubicBezTo>
                  <a:lnTo>
                    <a:pt x="4995" y="210"/>
                  </a:lnTo>
                  <a:lnTo>
                    <a:pt x="4995" y="1135"/>
                  </a:lnTo>
                  <a:cubicBezTo>
                    <a:pt x="4995" y="1231"/>
                    <a:pt x="4907" y="1319"/>
                    <a:pt x="4811" y="1319"/>
                  </a:cubicBezTo>
                  <a:lnTo>
                    <a:pt x="4069" y="1319"/>
                  </a:lnTo>
                  <a:cubicBezTo>
                    <a:pt x="3964" y="1319"/>
                    <a:pt x="3877" y="1231"/>
                    <a:pt x="3877" y="1135"/>
                  </a:cubicBezTo>
                  <a:lnTo>
                    <a:pt x="3877" y="210"/>
                  </a:lnTo>
                  <a:lnTo>
                    <a:pt x="1860" y="210"/>
                  </a:lnTo>
                  <a:lnTo>
                    <a:pt x="1860" y="1135"/>
                  </a:lnTo>
                  <a:cubicBezTo>
                    <a:pt x="1860" y="1231"/>
                    <a:pt x="1773" y="1319"/>
                    <a:pt x="1677" y="1319"/>
                  </a:cubicBezTo>
                  <a:lnTo>
                    <a:pt x="934" y="1319"/>
                  </a:lnTo>
                  <a:cubicBezTo>
                    <a:pt x="838" y="1319"/>
                    <a:pt x="751" y="1231"/>
                    <a:pt x="751" y="1135"/>
                  </a:cubicBezTo>
                  <a:lnTo>
                    <a:pt x="751" y="210"/>
                  </a:lnTo>
                  <a:lnTo>
                    <a:pt x="734" y="210"/>
                  </a:lnTo>
                  <a:cubicBezTo>
                    <a:pt x="472" y="210"/>
                    <a:pt x="218" y="131"/>
                    <a:pt x="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 name="Google Shape;576;p40"/>
          <p:cNvGrpSpPr/>
          <p:nvPr/>
        </p:nvGrpSpPr>
        <p:grpSpPr>
          <a:xfrm>
            <a:off x="6916751" y="2313599"/>
            <a:ext cx="311129" cy="315469"/>
            <a:chOff x="6669147" y="2101311"/>
            <a:chExt cx="311129" cy="315469"/>
          </a:xfrm>
        </p:grpSpPr>
        <p:sp>
          <p:nvSpPr>
            <p:cNvPr id="86" name="Google Shape;577;p40"/>
            <p:cNvSpPr/>
            <p:nvPr/>
          </p:nvSpPr>
          <p:spPr>
            <a:xfrm>
              <a:off x="6943201" y="2210243"/>
              <a:ext cx="37076" cy="56686"/>
            </a:xfrm>
            <a:custGeom>
              <a:avLst/>
              <a:gdLst/>
              <a:ahLst/>
              <a:cxnLst/>
              <a:rect l="l" t="t" r="r" b="b"/>
              <a:pathLst>
                <a:path w="743" h="1136" extrusionOk="0">
                  <a:moveTo>
                    <a:pt x="551" y="0"/>
                  </a:moveTo>
                  <a:cubicBezTo>
                    <a:pt x="455" y="0"/>
                    <a:pt x="367" y="87"/>
                    <a:pt x="367" y="183"/>
                  </a:cubicBezTo>
                  <a:lnTo>
                    <a:pt x="367" y="384"/>
                  </a:lnTo>
                  <a:lnTo>
                    <a:pt x="0" y="384"/>
                  </a:lnTo>
                  <a:lnTo>
                    <a:pt x="0" y="751"/>
                  </a:lnTo>
                  <a:lnTo>
                    <a:pt x="367" y="751"/>
                  </a:lnTo>
                  <a:lnTo>
                    <a:pt x="367" y="952"/>
                  </a:lnTo>
                  <a:cubicBezTo>
                    <a:pt x="367" y="1048"/>
                    <a:pt x="437" y="1126"/>
                    <a:pt x="533" y="1135"/>
                  </a:cubicBezTo>
                  <a:cubicBezTo>
                    <a:pt x="538" y="1136"/>
                    <a:pt x="543" y="1136"/>
                    <a:pt x="548" y="1136"/>
                  </a:cubicBezTo>
                  <a:cubicBezTo>
                    <a:pt x="647" y="1136"/>
                    <a:pt x="734" y="1052"/>
                    <a:pt x="734" y="952"/>
                  </a:cubicBezTo>
                  <a:lnTo>
                    <a:pt x="734" y="183"/>
                  </a:lnTo>
                  <a:cubicBezTo>
                    <a:pt x="743" y="87"/>
                    <a:pt x="655" y="0"/>
                    <a:pt x="55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578;p40"/>
            <p:cNvSpPr/>
            <p:nvPr/>
          </p:nvSpPr>
          <p:spPr>
            <a:xfrm>
              <a:off x="6756723" y="2278607"/>
              <a:ext cx="91117" cy="23603"/>
            </a:xfrm>
            <a:custGeom>
              <a:avLst/>
              <a:gdLst/>
              <a:ahLst/>
              <a:cxnLst/>
              <a:rect l="l" t="t" r="r" b="b"/>
              <a:pathLst>
                <a:path w="1826" h="473" extrusionOk="0">
                  <a:moveTo>
                    <a:pt x="0" y="1"/>
                  </a:moveTo>
                  <a:cubicBezTo>
                    <a:pt x="210" y="298"/>
                    <a:pt x="550" y="472"/>
                    <a:pt x="908" y="472"/>
                  </a:cubicBezTo>
                  <a:cubicBezTo>
                    <a:pt x="1275" y="472"/>
                    <a:pt x="1616" y="298"/>
                    <a:pt x="182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579;p40"/>
            <p:cNvSpPr/>
            <p:nvPr/>
          </p:nvSpPr>
          <p:spPr>
            <a:xfrm>
              <a:off x="6669147" y="2278208"/>
              <a:ext cx="268861" cy="138572"/>
            </a:xfrm>
            <a:custGeom>
              <a:avLst/>
              <a:gdLst/>
              <a:ahLst/>
              <a:cxnLst/>
              <a:rect l="l" t="t" r="r" b="b"/>
              <a:pathLst>
                <a:path w="5388" h="2777" extrusionOk="0">
                  <a:moveTo>
                    <a:pt x="1188" y="1179"/>
                  </a:moveTo>
                  <a:cubicBezTo>
                    <a:pt x="1284" y="1179"/>
                    <a:pt x="1371" y="1266"/>
                    <a:pt x="1371" y="1362"/>
                  </a:cubicBezTo>
                  <a:cubicBezTo>
                    <a:pt x="1371" y="1467"/>
                    <a:pt x="1284" y="1554"/>
                    <a:pt x="1188" y="1554"/>
                  </a:cubicBezTo>
                  <a:cubicBezTo>
                    <a:pt x="1092" y="1554"/>
                    <a:pt x="1004" y="1467"/>
                    <a:pt x="1004" y="1362"/>
                  </a:cubicBezTo>
                  <a:cubicBezTo>
                    <a:pt x="1004" y="1266"/>
                    <a:pt x="1092" y="1179"/>
                    <a:pt x="1188" y="1179"/>
                  </a:cubicBezTo>
                  <a:close/>
                  <a:moveTo>
                    <a:pt x="1921" y="1179"/>
                  </a:moveTo>
                  <a:cubicBezTo>
                    <a:pt x="2017" y="1179"/>
                    <a:pt x="2105" y="1266"/>
                    <a:pt x="2105" y="1362"/>
                  </a:cubicBezTo>
                  <a:cubicBezTo>
                    <a:pt x="2105" y="1467"/>
                    <a:pt x="2026" y="1554"/>
                    <a:pt x="1921" y="1554"/>
                  </a:cubicBezTo>
                  <a:cubicBezTo>
                    <a:pt x="1825" y="1554"/>
                    <a:pt x="1738" y="1467"/>
                    <a:pt x="1738" y="1362"/>
                  </a:cubicBezTo>
                  <a:cubicBezTo>
                    <a:pt x="1738" y="1266"/>
                    <a:pt x="1816" y="1179"/>
                    <a:pt x="1921" y="1179"/>
                  </a:cubicBezTo>
                  <a:close/>
                  <a:moveTo>
                    <a:pt x="2663" y="1179"/>
                  </a:moveTo>
                  <a:cubicBezTo>
                    <a:pt x="2759" y="1179"/>
                    <a:pt x="2847" y="1266"/>
                    <a:pt x="2847" y="1362"/>
                  </a:cubicBezTo>
                  <a:cubicBezTo>
                    <a:pt x="2847" y="1467"/>
                    <a:pt x="2759" y="1554"/>
                    <a:pt x="2663" y="1554"/>
                  </a:cubicBezTo>
                  <a:cubicBezTo>
                    <a:pt x="2559" y="1554"/>
                    <a:pt x="2471" y="1467"/>
                    <a:pt x="2471" y="1362"/>
                  </a:cubicBezTo>
                  <a:cubicBezTo>
                    <a:pt x="2480" y="1258"/>
                    <a:pt x="2567" y="1179"/>
                    <a:pt x="2663" y="1179"/>
                  </a:cubicBezTo>
                  <a:close/>
                  <a:moveTo>
                    <a:pt x="3406" y="1179"/>
                  </a:moveTo>
                  <a:cubicBezTo>
                    <a:pt x="3502" y="1179"/>
                    <a:pt x="3589" y="1266"/>
                    <a:pt x="3589" y="1362"/>
                  </a:cubicBezTo>
                  <a:cubicBezTo>
                    <a:pt x="3589" y="1467"/>
                    <a:pt x="3510" y="1554"/>
                    <a:pt x="3406" y="1554"/>
                  </a:cubicBezTo>
                  <a:cubicBezTo>
                    <a:pt x="3310" y="1554"/>
                    <a:pt x="3222" y="1467"/>
                    <a:pt x="3222" y="1362"/>
                  </a:cubicBezTo>
                  <a:cubicBezTo>
                    <a:pt x="3222" y="1266"/>
                    <a:pt x="3310" y="1179"/>
                    <a:pt x="3406" y="1179"/>
                  </a:cubicBezTo>
                  <a:close/>
                  <a:moveTo>
                    <a:pt x="4148" y="1179"/>
                  </a:moveTo>
                  <a:cubicBezTo>
                    <a:pt x="4244" y="1179"/>
                    <a:pt x="4331" y="1266"/>
                    <a:pt x="4331" y="1362"/>
                  </a:cubicBezTo>
                  <a:cubicBezTo>
                    <a:pt x="4331" y="1467"/>
                    <a:pt x="4244" y="1554"/>
                    <a:pt x="4148" y="1554"/>
                  </a:cubicBezTo>
                  <a:cubicBezTo>
                    <a:pt x="4052" y="1554"/>
                    <a:pt x="3964" y="1467"/>
                    <a:pt x="3964" y="1362"/>
                  </a:cubicBezTo>
                  <a:cubicBezTo>
                    <a:pt x="3964" y="1266"/>
                    <a:pt x="4043" y="1179"/>
                    <a:pt x="4148" y="1179"/>
                  </a:cubicBezTo>
                  <a:close/>
                  <a:moveTo>
                    <a:pt x="1188" y="1930"/>
                  </a:moveTo>
                  <a:cubicBezTo>
                    <a:pt x="1284" y="1930"/>
                    <a:pt x="1371" y="2017"/>
                    <a:pt x="1371" y="2113"/>
                  </a:cubicBezTo>
                  <a:cubicBezTo>
                    <a:pt x="1371" y="2218"/>
                    <a:pt x="1284" y="2305"/>
                    <a:pt x="1188" y="2305"/>
                  </a:cubicBezTo>
                  <a:cubicBezTo>
                    <a:pt x="1092" y="2305"/>
                    <a:pt x="1004" y="2218"/>
                    <a:pt x="1004" y="2113"/>
                  </a:cubicBezTo>
                  <a:cubicBezTo>
                    <a:pt x="1004" y="2017"/>
                    <a:pt x="1092" y="1930"/>
                    <a:pt x="1188" y="1930"/>
                  </a:cubicBezTo>
                  <a:close/>
                  <a:moveTo>
                    <a:pt x="1921" y="1930"/>
                  </a:moveTo>
                  <a:cubicBezTo>
                    <a:pt x="2017" y="1930"/>
                    <a:pt x="2105" y="2017"/>
                    <a:pt x="2105" y="2113"/>
                  </a:cubicBezTo>
                  <a:cubicBezTo>
                    <a:pt x="2105" y="2218"/>
                    <a:pt x="2026" y="2305"/>
                    <a:pt x="1921" y="2305"/>
                  </a:cubicBezTo>
                  <a:cubicBezTo>
                    <a:pt x="1825" y="2305"/>
                    <a:pt x="1738" y="2218"/>
                    <a:pt x="1738" y="2113"/>
                  </a:cubicBezTo>
                  <a:cubicBezTo>
                    <a:pt x="1738" y="2017"/>
                    <a:pt x="1816" y="1930"/>
                    <a:pt x="1921" y="1930"/>
                  </a:cubicBezTo>
                  <a:close/>
                  <a:moveTo>
                    <a:pt x="2663" y="1930"/>
                  </a:moveTo>
                  <a:cubicBezTo>
                    <a:pt x="2759" y="1930"/>
                    <a:pt x="2847" y="2017"/>
                    <a:pt x="2847" y="2113"/>
                  </a:cubicBezTo>
                  <a:cubicBezTo>
                    <a:pt x="2847" y="2218"/>
                    <a:pt x="2768" y="2305"/>
                    <a:pt x="2663" y="2305"/>
                  </a:cubicBezTo>
                  <a:cubicBezTo>
                    <a:pt x="2567" y="2305"/>
                    <a:pt x="2471" y="2218"/>
                    <a:pt x="2471" y="2113"/>
                  </a:cubicBezTo>
                  <a:cubicBezTo>
                    <a:pt x="2471" y="2017"/>
                    <a:pt x="2559" y="1930"/>
                    <a:pt x="2663" y="1930"/>
                  </a:cubicBezTo>
                  <a:close/>
                  <a:moveTo>
                    <a:pt x="3406" y="1930"/>
                  </a:moveTo>
                  <a:cubicBezTo>
                    <a:pt x="3502" y="1930"/>
                    <a:pt x="3589" y="2017"/>
                    <a:pt x="3589" y="2113"/>
                  </a:cubicBezTo>
                  <a:cubicBezTo>
                    <a:pt x="3589" y="2218"/>
                    <a:pt x="3510" y="2305"/>
                    <a:pt x="3406" y="2305"/>
                  </a:cubicBezTo>
                  <a:cubicBezTo>
                    <a:pt x="3310" y="2305"/>
                    <a:pt x="3222" y="2218"/>
                    <a:pt x="3222" y="2113"/>
                  </a:cubicBezTo>
                  <a:cubicBezTo>
                    <a:pt x="3222" y="2017"/>
                    <a:pt x="3310" y="1930"/>
                    <a:pt x="3406" y="1930"/>
                  </a:cubicBezTo>
                  <a:close/>
                  <a:moveTo>
                    <a:pt x="4148" y="1930"/>
                  </a:moveTo>
                  <a:cubicBezTo>
                    <a:pt x="4244" y="1930"/>
                    <a:pt x="4331" y="2017"/>
                    <a:pt x="4331" y="2113"/>
                  </a:cubicBezTo>
                  <a:cubicBezTo>
                    <a:pt x="4331" y="2218"/>
                    <a:pt x="4244" y="2305"/>
                    <a:pt x="4148" y="2305"/>
                  </a:cubicBezTo>
                  <a:cubicBezTo>
                    <a:pt x="4052" y="2305"/>
                    <a:pt x="3964" y="2218"/>
                    <a:pt x="3964" y="2113"/>
                  </a:cubicBezTo>
                  <a:cubicBezTo>
                    <a:pt x="3964" y="2017"/>
                    <a:pt x="4043" y="1930"/>
                    <a:pt x="4148" y="1930"/>
                  </a:cubicBezTo>
                  <a:close/>
                  <a:moveTo>
                    <a:pt x="568" y="0"/>
                  </a:moveTo>
                  <a:lnTo>
                    <a:pt x="9" y="1904"/>
                  </a:lnTo>
                  <a:cubicBezTo>
                    <a:pt x="9" y="1921"/>
                    <a:pt x="0" y="1930"/>
                    <a:pt x="0" y="1956"/>
                  </a:cubicBezTo>
                  <a:lnTo>
                    <a:pt x="0" y="2585"/>
                  </a:lnTo>
                  <a:cubicBezTo>
                    <a:pt x="0" y="2690"/>
                    <a:pt x="88" y="2777"/>
                    <a:pt x="184" y="2777"/>
                  </a:cubicBezTo>
                  <a:lnTo>
                    <a:pt x="5204" y="2777"/>
                  </a:lnTo>
                  <a:cubicBezTo>
                    <a:pt x="5300" y="2777"/>
                    <a:pt x="5388" y="2690"/>
                    <a:pt x="5388" y="2585"/>
                  </a:cubicBezTo>
                  <a:lnTo>
                    <a:pt x="5388" y="1956"/>
                  </a:lnTo>
                  <a:cubicBezTo>
                    <a:pt x="5388" y="1930"/>
                    <a:pt x="5388" y="1921"/>
                    <a:pt x="5379" y="1904"/>
                  </a:cubicBezTo>
                  <a:lnTo>
                    <a:pt x="4803" y="9"/>
                  </a:lnTo>
                  <a:lnTo>
                    <a:pt x="4017" y="9"/>
                  </a:lnTo>
                  <a:cubicBezTo>
                    <a:pt x="4017" y="18"/>
                    <a:pt x="3999" y="35"/>
                    <a:pt x="3999" y="35"/>
                  </a:cubicBezTo>
                  <a:cubicBezTo>
                    <a:pt x="3886" y="280"/>
                    <a:pt x="3685" y="480"/>
                    <a:pt x="3458" y="638"/>
                  </a:cubicBezTo>
                  <a:cubicBezTo>
                    <a:pt x="3231" y="777"/>
                    <a:pt x="2952" y="856"/>
                    <a:pt x="2681" y="856"/>
                  </a:cubicBezTo>
                  <a:cubicBezTo>
                    <a:pt x="2402" y="856"/>
                    <a:pt x="2122" y="777"/>
                    <a:pt x="1895" y="620"/>
                  </a:cubicBezTo>
                  <a:cubicBezTo>
                    <a:pt x="1659" y="472"/>
                    <a:pt x="1467" y="262"/>
                    <a:pt x="1354" y="9"/>
                  </a:cubicBezTo>
                  <a:lnTo>
                    <a:pt x="135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580;p40"/>
            <p:cNvSpPr/>
            <p:nvPr/>
          </p:nvSpPr>
          <p:spPr>
            <a:xfrm>
              <a:off x="6680026" y="2217180"/>
              <a:ext cx="244460" cy="43213"/>
            </a:xfrm>
            <a:custGeom>
              <a:avLst/>
              <a:gdLst/>
              <a:ahLst/>
              <a:cxnLst/>
              <a:rect l="l" t="t" r="r" b="b"/>
              <a:pathLst>
                <a:path w="4899" h="866" extrusionOk="0">
                  <a:moveTo>
                    <a:pt x="184" y="1"/>
                  </a:moveTo>
                  <a:cubicBezTo>
                    <a:pt x="88" y="1"/>
                    <a:pt x="1" y="88"/>
                    <a:pt x="1" y="184"/>
                  </a:cubicBezTo>
                  <a:lnTo>
                    <a:pt x="1" y="682"/>
                  </a:lnTo>
                  <a:cubicBezTo>
                    <a:pt x="1" y="778"/>
                    <a:pt x="88" y="865"/>
                    <a:pt x="184" y="865"/>
                  </a:cubicBezTo>
                  <a:lnTo>
                    <a:pt x="4716" y="865"/>
                  </a:lnTo>
                  <a:cubicBezTo>
                    <a:pt x="4812" y="865"/>
                    <a:pt x="4899" y="778"/>
                    <a:pt x="4899" y="682"/>
                  </a:cubicBezTo>
                  <a:lnTo>
                    <a:pt x="4899" y="184"/>
                  </a:lnTo>
                  <a:cubicBezTo>
                    <a:pt x="4899" y="88"/>
                    <a:pt x="4812" y="1"/>
                    <a:pt x="471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581;p40"/>
            <p:cNvSpPr/>
            <p:nvPr/>
          </p:nvSpPr>
          <p:spPr>
            <a:xfrm>
              <a:off x="6719696" y="2101311"/>
              <a:ext cx="165618" cy="97654"/>
            </a:xfrm>
            <a:custGeom>
              <a:avLst/>
              <a:gdLst/>
              <a:ahLst/>
              <a:cxnLst/>
              <a:rect l="l" t="t" r="r" b="b"/>
              <a:pathLst>
                <a:path w="3319" h="1957" extrusionOk="0">
                  <a:moveTo>
                    <a:pt x="2192" y="428"/>
                  </a:moveTo>
                  <a:cubicBezTo>
                    <a:pt x="2297" y="428"/>
                    <a:pt x="2366" y="489"/>
                    <a:pt x="2384" y="585"/>
                  </a:cubicBezTo>
                  <a:cubicBezTo>
                    <a:pt x="2393" y="699"/>
                    <a:pt x="2305" y="795"/>
                    <a:pt x="2192" y="795"/>
                  </a:cubicBezTo>
                  <a:lnTo>
                    <a:pt x="1092" y="795"/>
                  </a:lnTo>
                  <a:cubicBezTo>
                    <a:pt x="996" y="795"/>
                    <a:pt x="917" y="734"/>
                    <a:pt x="908" y="629"/>
                  </a:cubicBezTo>
                  <a:cubicBezTo>
                    <a:pt x="900" y="515"/>
                    <a:pt x="987" y="428"/>
                    <a:pt x="1092" y="428"/>
                  </a:cubicBezTo>
                  <a:close/>
                  <a:moveTo>
                    <a:pt x="2393" y="1153"/>
                  </a:moveTo>
                  <a:cubicBezTo>
                    <a:pt x="2489" y="1153"/>
                    <a:pt x="2567" y="1223"/>
                    <a:pt x="2576" y="1319"/>
                  </a:cubicBezTo>
                  <a:cubicBezTo>
                    <a:pt x="2585" y="1441"/>
                    <a:pt x="2497" y="1528"/>
                    <a:pt x="2393" y="1528"/>
                  </a:cubicBezTo>
                  <a:lnTo>
                    <a:pt x="917" y="1528"/>
                  </a:lnTo>
                  <a:cubicBezTo>
                    <a:pt x="821" y="1528"/>
                    <a:pt x="742" y="1458"/>
                    <a:pt x="734" y="1362"/>
                  </a:cubicBezTo>
                  <a:cubicBezTo>
                    <a:pt x="725" y="1257"/>
                    <a:pt x="812" y="1153"/>
                    <a:pt x="917" y="1153"/>
                  </a:cubicBezTo>
                  <a:close/>
                  <a:moveTo>
                    <a:pt x="184" y="0"/>
                  </a:moveTo>
                  <a:cubicBezTo>
                    <a:pt x="87" y="0"/>
                    <a:pt x="0" y="87"/>
                    <a:pt x="0" y="184"/>
                  </a:cubicBezTo>
                  <a:lnTo>
                    <a:pt x="0" y="1956"/>
                  </a:lnTo>
                  <a:lnTo>
                    <a:pt x="3318" y="1956"/>
                  </a:lnTo>
                  <a:lnTo>
                    <a:pt x="3318" y="184"/>
                  </a:lnTo>
                  <a:cubicBezTo>
                    <a:pt x="3318" y="87"/>
                    <a:pt x="3231" y="0"/>
                    <a:pt x="313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98">
                                            <p:txEl>
                                              <p:pRg st="0" end="0"/>
                                            </p:txEl>
                                          </p:spTgt>
                                        </p:tgtEl>
                                        <p:attrNameLst>
                                          <p:attrName>style.visibility</p:attrName>
                                        </p:attrNameLst>
                                      </p:cBhvr>
                                      <p:to>
                                        <p:strVal val="visible"/>
                                      </p:to>
                                    </p:set>
                                    <p:animEffect transition="in" filter="barn(inVertical)">
                                      <p:cBhvr>
                                        <p:cTn id="7" dur="500"/>
                                        <p:tgtEl>
                                          <p:spTgt spid="698">
                                            <p:txEl>
                                              <p:pRg st="0" end="0"/>
                                            </p:txEl>
                                          </p:spTgt>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98">
                                            <p:txEl>
                                              <p:pRg st="1" end="1"/>
                                            </p:txEl>
                                          </p:spTgt>
                                        </p:tgtEl>
                                        <p:attrNameLst>
                                          <p:attrName>style.visibility</p:attrName>
                                        </p:attrNameLst>
                                      </p:cBhvr>
                                      <p:to>
                                        <p:strVal val="visible"/>
                                      </p:to>
                                    </p:set>
                                    <p:animEffect transition="in" filter="barn(inVertical)">
                                      <p:cBhvr>
                                        <p:cTn id="10" dur="500"/>
                                        <p:tgtEl>
                                          <p:spTgt spid="698">
                                            <p:txEl>
                                              <p:pRg st="1" end="1"/>
                                            </p:txEl>
                                          </p:spTgt>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698">
                                            <p:txEl>
                                              <p:pRg st="2" end="2"/>
                                            </p:txEl>
                                          </p:spTgt>
                                        </p:tgtEl>
                                        <p:attrNameLst>
                                          <p:attrName>style.visibility</p:attrName>
                                        </p:attrNameLst>
                                      </p:cBhvr>
                                      <p:to>
                                        <p:strVal val="visible"/>
                                      </p:to>
                                    </p:set>
                                    <p:animEffect transition="in" filter="barn(inVertical)">
                                      <p:cBhvr>
                                        <p:cTn id="13" dur="500"/>
                                        <p:tgtEl>
                                          <p:spTgt spid="698">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710"/>
                                        </p:tgtEl>
                                        <p:attrNameLst>
                                          <p:attrName>style.visibility</p:attrName>
                                        </p:attrNameLst>
                                      </p:cBhvr>
                                      <p:to>
                                        <p:strVal val="visible"/>
                                      </p:to>
                                    </p:set>
                                    <p:animEffect transition="in" filter="barn(inVertical)">
                                      <p:cBhvr>
                                        <p:cTn id="18" dur="500"/>
                                        <p:tgtEl>
                                          <p:spTgt spid="710"/>
                                        </p:tgtEl>
                                      </p:cBhvr>
                                    </p:animEffect>
                                  </p:childTnLst>
                                </p:cTn>
                              </p:par>
                              <p:par>
                                <p:cTn id="19" presetID="16" presetClass="entr" presetSubtype="21" fill="hold" nodeType="withEffect">
                                  <p:stCondLst>
                                    <p:cond delay="0"/>
                                  </p:stCondLst>
                                  <p:childTnLst>
                                    <p:set>
                                      <p:cBhvr>
                                        <p:cTn id="20" dur="1" fill="hold">
                                          <p:stCondLst>
                                            <p:cond delay="0"/>
                                          </p:stCondLst>
                                        </p:cTn>
                                        <p:tgtEl>
                                          <p:spTgt spid="69"/>
                                        </p:tgtEl>
                                        <p:attrNameLst>
                                          <p:attrName>style.visibility</p:attrName>
                                        </p:attrNameLst>
                                      </p:cBhvr>
                                      <p:to>
                                        <p:strVal val="visible"/>
                                      </p:to>
                                    </p:set>
                                    <p:animEffect transition="in" filter="barn(inVertical)">
                                      <p:cBhvr>
                                        <p:cTn id="21" dur="500"/>
                                        <p:tgtEl>
                                          <p:spTgt spid="69"/>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703">
                                            <p:txEl>
                                              <p:pRg st="0" end="0"/>
                                            </p:txEl>
                                          </p:spTgt>
                                        </p:tgtEl>
                                        <p:attrNameLst>
                                          <p:attrName>style.visibility</p:attrName>
                                        </p:attrNameLst>
                                      </p:cBhvr>
                                      <p:to>
                                        <p:strVal val="visible"/>
                                      </p:to>
                                    </p:set>
                                    <p:animEffect transition="in" filter="barn(inVertical)">
                                      <p:cBhvr>
                                        <p:cTn id="24" dur="500"/>
                                        <p:tgtEl>
                                          <p:spTgt spid="703">
                                            <p:txEl>
                                              <p:pRg st="0" end="0"/>
                                            </p:txEl>
                                          </p:spTgt>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702">
                                            <p:txEl>
                                              <p:pRg st="0" end="0"/>
                                            </p:txEl>
                                          </p:spTgt>
                                        </p:tgtEl>
                                        <p:attrNameLst>
                                          <p:attrName>style.visibility</p:attrName>
                                        </p:attrNameLst>
                                      </p:cBhvr>
                                      <p:to>
                                        <p:strVal val="visible"/>
                                      </p:to>
                                    </p:set>
                                    <p:animEffect transition="in" filter="barn(inVertical)">
                                      <p:cBhvr>
                                        <p:cTn id="27" dur="500"/>
                                        <p:tgtEl>
                                          <p:spTgt spid="7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8" grpId="0" uiExpand="1" build="p"/>
      <p:bldP spid="702" grpId="0" build="p"/>
      <p:bldP spid="703" grpId="0" build="p"/>
      <p:bldP spid="7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34"/>
          <p:cNvSpPr/>
          <p:nvPr/>
        </p:nvSpPr>
        <p:spPr>
          <a:xfrm>
            <a:off x="6113747" y="3144113"/>
            <a:ext cx="976200" cy="486900"/>
          </a:xfrm>
          <a:prstGeom prst="ellipse">
            <a:avLst/>
          </a:prstGeom>
          <a:solidFill>
            <a:srgbClr val="BF7C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34"/>
          <p:cNvSpPr/>
          <p:nvPr/>
        </p:nvSpPr>
        <p:spPr>
          <a:xfrm>
            <a:off x="2328694" y="3144038"/>
            <a:ext cx="865800" cy="486900"/>
          </a:xfrm>
          <a:prstGeom prst="ellipse">
            <a:avLst/>
          </a:prstGeom>
          <a:solidFill>
            <a:srgbClr val="BF7C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34"/>
          <p:cNvSpPr/>
          <p:nvPr/>
        </p:nvSpPr>
        <p:spPr>
          <a:xfrm>
            <a:off x="6113747" y="1453100"/>
            <a:ext cx="976200" cy="486900"/>
          </a:xfrm>
          <a:prstGeom prst="ellipse">
            <a:avLst/>
          </a:prstGeom>
          <a:solidFill>
            <a:srgbClr val="BF7C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34"/>
          <p:cNvSpPr txBox="1">
            <a:spLocks noGrp="1"/>
          </p:cNvSpPr>
          <p:nvPr>
            <p:ph type="title"/>
          </p:nvPr>
        </p:nvSpPr>
        <p:spPr>
          <a:xfrm>
            <a:off x="713225" y="445025"/>
            <a:ext cx="7717500" cy="5727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he-IL" dirty="0">
                <a:latin typeface="RUBIK" pitchFamily="2" charset="-79"/>
                <a:cs typeface="RUBIK" pitchFamily="2" charset="-79"/>
              </a:rPr>
              <a:t>נקודות עיקריות לדיון</a:t>
            </a:r>
            <a:endParaRPr dirty="0">
              <a:latin typeface="RUBIK" pitchFamily="2" charset="-79"/>
              <a:cs typeface="RUBIK" pitchFamily="2" charset="-79"/>
            </a:endParaRPr>
          </a:p>
        </p:txBody>
      </p:sp>
      <p:sp>
        <p:nvSpPr>
          <p:cNvPr id="297" name="Google Shape;297;p34"/>
          <p:cNvSpPr/>
          <p:nvPr/>
        </p:nvSpPr>
        <p:spPr>
          <a:xfrm>
            <a:off x="2328694" y="1453025"/>
            <a:ext cx="865800" cy="486900"/>
          </a:xfrm>
          <a:prstGeom prst="ellipse">
            <a:avLst/>
          </a:prstGeom>
          <a:solidFill>
            <a:srgbClr val="BF7C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34"/>
          <p:cNvSpPr txBox="1">
            <a:spLocks noGrp="1"/>
          </p:cNvSpPr>
          <p:nvPr>
            <p:ph type="subTitle" idx="1"/>
          </p:nvPr>
        </p:nvSpPr>
        <p:spPr>
          <a:xfrm>
            <a:off x="1120301" y="2369368"/>
            <a:ext cx="3276000" cy="486900"/>
          </a:xfrm>
          <a:prstGeom prst="rect">
            <a:avLst/>
          </a:prstGeom>
        </p:spPr>
        <p:txBody>
          <a:bodyPr spcFirstLastPara="1" wrap="square" lIns="0" tIns="0" rIns="0" bIns="0" anchor="t" anchorCtr="0">
            <a:noAutofit/>
          </a:bodyPr>
          <a:lstStyle/>
          <a:p>
            <a:pPr marL="0" lvl="0" indent="0" rtl="1"/>
            <a:r>
              <a:rPr lang="he-IL" dirty="0">
                <a:latin typeface="RUBIK" pitchFamily="2" charset="-79"/>
                <a:cs typeface="RUBIK" pitchFamily="2" charset="-79"/>
              </a:rPr>
              <a:t>התפלגות הנשים בין מסלולים ואיכותם</a:t>
            </a:r>
          </a:p>
        </p:txBody>
      </p:sp>
      <p:sp>
        <p:nvSpPr>
          <p:cNvPr id="299" name="Google Shape;299;p34"/>
          <p:cNvSpPr txBox="1">
            <a:spLocks noGrp="1"/>
          </p:cNvSpPr>
          <p:nvPr>
            <p:ph type="subTitle" idx="2"/>
          </p:nvPr>
        </p:nvSpPr>
        <p:spPr>
          <a:xfrm>
            <a:off x="852407" y="2007590"/>
            <a:ext cx="3818373" cy="340800"/>
          </a:xfrm>
          <a:prstGeom prst="rect">
            <a:avLst/>
          </a:prstGeom>
        </p:spPr>
        <p:txBody>
          <a:bodyPr spcFirstLastPara="1" wrap="square" lIns="0" tIns="0" rIns="0" bIns="0" anchor="t" anchorCtr="0">
            <a:noAutofit/>
          </a:bodyPr>
          <a:lstStyle/>
          <a:p>
            <a:pPr marL="0" lvl="0" indent="0" algn="ctr" rtl="1">
              <a:spcBef>
                <a:spcPts val="0"/>
              </a:spcBef>
              <a:spcAft>
                <a:spcPts val="1200"/>
              </a:spcAft>
              <a:buNone/>
            </a:pPr>
            <a:r>
              <a:rPr lang="he-IL" dirty="0">
                <a:latin typeface="RUBIK" pitchFamily="2" charset="-79"/>
                <a:cs typeface="RUBIK" pitchFamily="2" charset="-79"/>
              </a:rPr>
              <a:t>מסלולים לצמצום הפער</a:t>
            </a:r>
            <a:endParaRPr dirty="0">
              <a:latin typeface="RUBIK" pitchFamily="2" charset="-79"/>
              <a:cs typeface="RUBIK" pitchFamily="2" charset="-79"/>
            </a:endParaRPr>
          </a:p>
        </p:txBody>
      </p:sp>
      <p:sp>
        <p:nvSpPr>
          <p:cNvPr id="300" name="Google Shape;300;p34"/>
          <p:cNvSpPr txBox="1">
            <a:spLocks noGrp="1"/>
          </p:cNvSpPr>
          <p:nvPr>
            <p:ph type="title" idx="3"/>
          </p:nvPr>
        </p:nvSpPr>
        <p:spPr>
          <a:xfrm>
            <a:off x="2497294" y="1553462"/>
            <a:ext cx="528600" cy="2862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dirty="0"/>
              <a:t>0</a:t>
            </a:r>
            <a:r>
              <a:rPr lang="he-IL" dirty="0"/>
              <a:t>2</a:t>
            </a:r>
            <a:endParaRPr dirty="0"/>
          </a:p>
        </p:txBody>
      </p:sp>
      <p:sp>
        <p:nvSpPr>
          <p:cNvPr id="301" name="Google Shape;301;p34"/>
          <p:cNvSpPr txBox="1">
            <a:spLocks noGrp="1"/>
          </p:cNvSpPr>
          <p:nvPr>
            <p:ph type="subTitle" idx="4"/>
          </p:nvPr>
        </p:nvSpPr>
        <p:spPr>
          <a:xfrm>
            <a:off x="1123001" y="4034938"/>
            <a:ext cx="3279900" cy="486900"/>
          </a:xfrm>
          <a:prstGeom prst="rect">
            <a:avLst/>
          </a:prstGeom>
        </p:spPr>
        <p:txBody>
          <a:bodyPr spcFirstLastPara="1" wrap="square" lIns="0" tIns="0" rIns="0" bIns="0" anchor="t" anchorCtr="0">
            <a:noAutofit/>
          </a:bodyPr>
          <a:lstStyle/>
          <a:p>
            <a:pPr marL="0" lvl="0" indent="0" algn="ctr" rtl="1">
              <a:spcBef>
                <a:spcPts val="0"/>
              </a:spcBef>
              <a:spcAft>
                <a:spcPts val="0"/>
              </a:spcAft>
              <a:buNone/>
            </a:pPr>
            <a:r>
              <a:rPr lang="he-IL" dirty="0">
                <a:latin typeface="RUBIK" pitchFamily="2" charset="-79"/>
                <a:cs typeface="RUBIK" pitchFamily="2" charset="-79"/>
              </a:rPr>
              <a:t>של מכון אהרן והמכון הישראלי לדמוקרטיה</a:t>
            </a:r>
            <a:endParaRPr dirty="0">
              <a:latin typeface="RUBIK" pitchFamily="2" charset="-79"/>
              <a:cs typeface="RUBIK" pitchFamily="2" charset="-79"/>
            </a:endParaRPr>
          </a:p>
        </p:txBody>
      </p:sp>
      <p:sp>
        <p:nvSpPr>
          <p:cNvPr id="302" name="Google Shape;302;p34"/>
          <p:cNvSpPr txBox="1">
            <a:spLocks noGrp="1"/>
          </p:cNvSpPr>
          <p:nvPr>
            <p:ph type="subTitle" idx="5"/>
          </p:nvPr>
        </p:nvSpPr>
        <p:spPr>
          <a:xfrm>
            <a:off x="1120301" y="3694176"/>
            <a:ext cx="3282600" cy="340800"/>
          </a:xfrm>
          <a:prstGeom prst="rect">
            <a:avLst/>
          </a:prstGeom>
        </p:spPr>
        <p:txBody>
          <a:bodyPr spcFirstLastPara="1" wrap="square" lIns="0" tIns="0" rIns="0" bIns="0" anchor="t" anchorCtr="0">
            <a:noAutofit/>
          </a:bodyPr>
          <a:lstStyle/>
          <a:p>
            <a:pPr marL="0" lvl="0" indent="0" algn="ctr" rtl="0">
              <a:spcBef>
                <a:spcPts val="0"/>
              </a:spcBef>
              <a:spcAft>
                <a:spcPts val="1200"/>
              </a:spcAft>
              <a:buNone/>
            </a:pPr>
            <a:r>
              <a:rPr lang="he-IL" dirty="0">
                <a:latin typeface="RUBIK" pitchFamily="2" charset="-79"/>
                <a:cs typeface="RUBIK" pitchFamily="2" charset="-79"/>
              </a:rPr>
              <a:t>המלצות מדיניות</a:t>
            </a:r>
            <a:endParaRPr dirty="0">
              <a:latin typeface="RUBIK" pitchFamily="2" charset="-79"/>
              <a:cs typeface="RUBIK" pitchFamily="2" charset="-79"/>
            </a:endParaRPr>
          </a:p>
        </p:txBody>
      </p:sp>
      <p:sp>
        <p:nvSpPr>
          <p:cNvPr id="303" name="Google Shape;303;p34"/>
          <p:cNvSpPr txBox="1">
            <a:spLocks noGrp="1"/>
          </p:cNvSpPr>
          <p:nvPr>
            <p:ph type="title" idx="6"/>
          </p:nvPr>
        </p:nvSpPr>
        <p:spPr>
          <a:xfrm>
            <a:off x="2497294" y="3246120"/>
            <a:ext cx="528600" cy="2862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dirty="0"/>
              <a:t>0</a:t>
            </a:r>
            <a:r>
              <a:rPr lang="he-IL" dirty="0"/>
              <a:t>4</a:t>
            </a:r>
            <a:endParaRPr dirty="0"/>
          </a:p>
        </p:txBody>
      </p:sp>
      <p:sp>
        <p:nvSpPr>
          <p:cNvPr id="304" name="Google Shape;304;p34"/>
          <p:cNvSpPr txBox="1">
            <a:spLocks noGrp="1"/>
          </p:cNvSpPr>
          <p:nvPr>
            <p:ph type="subTitle" idx="7"/>
          </p:nvPr>
        </p:nvSpPr>
        <p:spPr>
          <a:xfrm>
            <a:off x="4961923" y="2344488"/>
            <a:ext cx="3279900" cy="486900"/>
          </a:xfrm>
          <a:prstGeom prst="rect">
            <a:avLst/>
          </a:prstGeom>
        </p:spPr>
        <p:txBody>
          <a:bodyPr spcFirstLastPara="1" wrap="square" lIns="0" tIns="0" rIns="0" bIns="0" anchor="t" anchorCtr="0">
            <a:noAutofit/>
          </a:bodyPr>
          <a:lstStyle/>
          <a:p>
            <a:pPr marL="0" lvl="0" indent="0" algn="ctr" rtl="1">
              <a:spcBef>
                <a:spcPts val="0"/>
              </a:spcBef>
              <a:spcAft>
                <a:spcPts val="0"/>
              </a:spcAft>
              <a:buNone/>
            </a:pPr>
            <a:r>
              <a:rPr lang="he-IL" dirty="0">
                <a:latin typeface="RUBIK" pitchFamily="2" charset="-79"/>
                <a:cs typeface="RUBIK" pitchFamily="2" charset="-79"/>
              </a:rPr>
              <a:t>תחומי עיסוק, שיעורי תעסוקה ושכר</a:t>
            </a:r>
            <a:endParaRPr dirty="0">
              <a:latin typeface="RUBIK" pitchFamily="2" charset="-79"/>
              <a:cs typeface="RUBIK" pitchFamily="2" charset="-79"/>
            </a:endParaRPr>
          </a:p>
        </p:txBody>
      </p:sp>
      <p:sp>
        <p:nvSpPr>
          <p:cNvPr id="305" name="Google Shape;305;p34"/>
          <p:cNvSpPr txBox="1">
            <a:spLocks noGrp="1"/>
          </p:cNvSpPr>
          <p:nvPr>
            <p:ph type="subTitle" idx="8"/>
          </p:nvPr>
        </p:nvSpPr>
        <p:spPr>
          <a:xfrm>
            <a:off x="4960556" y="2003163"/>
            <a:ext cx="3282600" cy="340800"/>
          </a:xfrm>
          <a:prstGeom prst="rect">
            <a:avLst/>
          </a:prstGeom>
        </p:spPr>
        <p:txBody>
          <a:bodyPr spcFirstLastPara="1" wrap="square" lIns="0" tIns="0" rIns="0" bIns="0" anchor="t" anchorCtr="0">
            <a:noAutofit/>
          </a:bodyPr>
          <a:lstStyle/>
          <a:p>
            <a:pPr marL="0" lvl="0" indent="0" algn="ctr" rtl="1">
              <a:spcBef>
                <a:spcPts val="0"/>
              </a:spcBef>
              <a:spcAft>
                <a:spcPts val="1200"/>
              </a:spcAft>
              <a:buNone/>
            </a:pPr>
            <a:r>
              <a:rPr lang="he-IL" dirty="0">
                <a:latin typeface="RUBIK" pitchFamily="2" charset="-79"/>
                <a:cs typeface="RUBIK" pitchFamily="2" charset="-79"/>
              </a:rPr>
              <a:t>מצב קיים והגדרת היעד</a:t>
            </a:r>
            <a:endParaRPr dirty="0">
              <a:latin typeface="RUBIK" pitchFamily="2" charset="-79"/>
              <a:cs typeface="RUBIK" pitchFamily="2" charset="-79"/>
            </a:endParaRPr>
          </a:p>
        </p:txBody>
      </p:sp>
      <p:sp>
        <p:nvSpPr>
          <p:cNvPr id="306" name="Google Shape;306;p34"/>
          <p:cNvSpPr txBox="1">
            <a:spLocks noGrp="1"/>
          </p:cNvSpPr>
          <p:nvPr>
            <p:ph type="title" idx="9"/>
          </p:nvPr>
        </p:nvSpPr>
        <p:spPr>
          <a:xfrm>
            <a:off x="6303824" y="1553462"/>
            <a:ext cx="595800" cy="2862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dirty="0"/>
              <a:t>0</a:t>
            </a:r>
            <a:r>
              <a:rPr lang="he-IL" dirty="0"/>
              <a:t>1</a:t>
            </a:r>
            <a:endParaRPr dirty="0"/>
          </a:p>
        </p:txBody>
      </p:sp>
      <p:sp>
        <p:nvSpPr>
          <p:cNvPr id="307" name="Google Shape;307;p34"/>
          <p:cNvSpPr txBox="1">
            <a:spLocks noGrp="1"/>
          </p:cNvSpPr>
          <p:nvPr>
            <p:ph type="subTitle" idx="13"/>
          </p:nvPr>
        </p:nvSpPr>
        <p:spPr>
          <a:xfrm>
            <a:off x="4961923" y="4035463"/>
            <a:ext cx="3279900" cy="4869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he-IL" dirty="0">
                <a:latin typeface="RUBIK" pitchFamily="2" charset="-79"/>
                <a:cs typeface="RUBIK" pitchFamily="2" charset="-79"/>
              </a:rPr>
              <a:t>מתוך סקר נשים חרדיות, ראיונות איכותניים, קבוצת מיקוד</a:t>
            </a:r>
            <a:endParaRPr dirty="0">
              <a:latin typeface="RUBIK" pitchFamily="2" charset="-79"/>
              <a:cs typeface="RUBIK" pitchFamily="2" charset="-79"/>
            </a:endParaRPr>
          </a:p>
        </p:txBody>
      </p:sp>
      <p:sp>
        <p:nvSpPr>
          <p:cNvPr id="308" name="Google Shape;308;p34"/>
          <p:cNvSpPr txBox="1">
            <a:spLocks noGrp="1"/>
          </p:cNvSpPr>
          <p:nvPr>
            <p:ph type="subTitle" idx="14"/>
          </p:nvPr>
        </p:nvSpPr>
        <p:spPr>
          <a:xfrm>
            <a:off x="4960556" y="3694138"/>
            <a:ext cx="3282600" cy="340800"/>
          </a:xfrm>
          <a:prstGeom prst="rect">
            <a:avLst/>
          </a:prstGeom>
        </p:spPr>
        <p:txBody>
          <a:bodyPr spcFirstLastPara="1" wrap="square" lIns="0" tIns="0" rIns="0" bIns="0" anchor="t" anchorCtr="0">
            <a:noAutofit/>
          </a:bodyPr>
          <a:lstStyle/>
          <a:p>
            <a:pPr marL="0" lvl="0" indent="0" algn="ctr" rtl="0">
              <a:spcBef>
                <a:spcPts val="0"/>
              </a:spcBef>
              <a:spcAft>
                <a:spcPts val="1200"/>
              </a:spcAft>
              <a:buNone/>
            </a:pPr>
            <a:r>
              <a:rPr lang="he-IL" dirty="0">
                <a:latin typeface="RUBIK" pitchFamily="2" charset="-79"/>
                <a:cs typeface="RUBIK" pitchFamily="2" charset="-79"/>
              </a:rPr>
              <a:t>חסמים ואתגרים </a:t>
            </a:r>
            <a:endParaRPr dirty="0">
              <a:latin typeface="RUBIK" pitchFamily="2" charset="-79"/>
              <a:cs typeface="RUBIK" pitchFamily="2" charset="-79"/>
            </a:endParaRPr>
          </a:p>
        </p:txBody>
      </p:sp>
      <p:sp>
        <p:nvSpPr>
          <p:cNvPr id="309" name="Google Shape;309;p34"/>
          <p:cNvSpPr txBox="1">
            <a:spLocks noGrp="1"/>
          </p:cNvSpPr>
          <p:nvPr>
            <p:ph type="title" idx="15"/>
          </p:nvPr>
        </p:nvSpPr>
        <p:spPr>
          <a:xfrm>
            <a:off x="6303824" y="3244437"/>
            <a:ext cx="595800" cy="2862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dirty="0"/>
              <a:t>0</a:t>
            </a:r>
            <a:r>
              <a:rPr lang="he-IL" dirty="0"/>
              <a:t>3</a:t>
            </a:r>
            <a:endParaRPr dirty="0"/>
          </a:p>
        </p:txBody>
      </p:sp>
      <p:sp>
        <p:nvSpPr>
          <p:cNvPr id="310" name="Google Shape;310;p34"/>
          <p:cNvSpPr/>
          <p:nvPr/>
        </p:nvSpPr>
        <p:spPr>
          <a:xfrm>
            <a:off x="6820758" y="1391346"/>
            <a:ext cx="159115" cy="189840"/>
          </a:xfrm>
          <a:custGeom>
            <a:avLst/>
            <a:gdLst/>
            <a:ahLst/>
            <a:cxnLst/>
            <a:rect l="l" t="t" r="r" b="b"/>
            <a:pathLst>
              <a:path w="5764" h="6877" extrusionOk="0">
                <a:moveTo>
                  <a:pt x="2882" y="0"/>
                </a:moveTo>
                <a:lnTo>
                  <a:pt x="1855" y="2283"/>
                </a:lnTo>
                <a:lnTo>
                  <a:pt x="0" y="3424"/>
                </a:lnTo>
                <a:lnTo>
                  <a:pt x="1855" y="4594"/>
                </a:lnTo>
                <a:lnTo>
                  <a:pt x="2882" y="6877"/>
                </a:lnTo>
                <a:lnTo>
                  <a:pt x="3909" y="4594"/>
                </a:lnTo>
                <a:lnTo>
                  <a:pt x="5764" y="3424"/>
                </a:lnTo>
                <a:lnTo>
                  <a:pt x="3909"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34"/>
          <p:cNvSpPr/>
          <p:nvPr/>
        </p:nvSpPr>
        <p:spPr>
          <a:xfrm>
            <a:off x="6211158" y="1780408"/>
            <a:ext cx="159115" cy="189840"/>
          </a:xfrm>
          <a:custGeom>
            <a:avLst/>
            <a:gdLst/>
            <a:ahLst/>
            <a:cxnLst/>
            <a:rect l="l" t="t" r="r" b="b"/>
            <a:pathLst>
              <a:path w="5764" h="6877" extrusionOk="0">
                <a:moveTo>
                  <a:pt x="2882" y="0"/>
                </a:moveTo>
                <a:lnTo>
                  <a:pt x="1855" y="2283"/>
                </a:lnTo>
                <a:lnTo>
                  <a:pt x="0" y="3424"/>
                </a:lnTo>
                <a:lnTo>
                  <a:pt x="1855" y="4594"/>
                </a:lnTo>
                <a:lnTo>
                  <a:pt x="2882" y="6877"/>
                </a:lnTo>
                <a:lnTo>
                  <a:pt x="3909" y="4594"/>
                </a:lnTo>
                <a:lnTo>
                  <a:pt x="5764" y="3424"/>
                </a:lnTo>
                <a:lnTo>
                  <a:pt x="3909"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34"/>
          <p:cNvSpPr/>
          <p:nvPr/>
        </p:nvSpPr>
        <p:spPr>
          <a:xfrm>
            <a:off x="2938308" y="3098046"/>
            <a:ext cx="159115" cy="189840"/>
          </a:xfrm>
          <a:custGeom>
            <a:avLst/>
            <a:gdLst/>
            <a:ahLst/>
            <a:cxnLst/>
            <a:rect l="l" t="t" r="r" b="b"/>
            <a:pathLst>
              <a:path w="5764" h="6877" extrusionOk="0">
                <a:moveTo>
                  <a:pt x="2882" y="0"/>
                </a:moveTo>
                <a:lnTo>
                  <a:pt x="1855" y="2283"/>
                </a:lnTo>
                <a:lnTo>
                  <a:pt x="0" y="3424"/>
                </a:lnTo>
                <a:lnTo>
                  <a:pt x="1855" y="4594"/>
                </a:lnTo>
                <a:lnTo>
                  <a:pt x="2882" y="6877"/>
                </a:lnTo>
                <a:lnTo>
                  <a:pt x="3909" y="4594"/>
                </a:lnTo>
                <a:lnTo>
                  <a:pt x="5764" y="3424"/>
                </a:lnTo>
                <a:lnTo>
                  <a:pt x="3909"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34"/>
          <p:cNvSpPr/>
          <p:nvPr/>
        </p:nvSpPr>
        <p:spPr>
          <a:xfrm>
            <a:off x="2328708" y="3487108"/>
            <a:ext cx="159115" cy="189840"/>
          </a:xfrm>
          <a:custGeom>
            <a:avLst/>
            <a:gdLst/>
            <a:ahLst/>
            <a:cxnLst/>
            <a:rect l="l" t="t" r="r" b="b"/>
            <a:pathLst>
              <a:path w="5764" h="6877" extrusionOk="0">
                <a:moveTo>
                  <a:pt x="2882" y="0"/>
                </a:moveTo>
                <a:lnTo>
                  <a:pt x="1855" y="2283"/>
                </a:lnTo>
                <a:lnTo>
                  <a:pt x="0" y="3424"/>
                </a:lnTo>
                <a:lnTo>
                  <a:pt x="1855" y="4594"/>
                </a:lnTo>
                <a:lnTo>
                  <a:pt x="2882" y="6877"/>
                </a:lnTo>
                <a:lnTo>
                  <a:pt x="3909" y="4594"/>
                </a:lnTo>
                <a:lnTo>
                  <a:pt x="5764" y="3424"/>
                </a:lnTo>
                <a:lnTo>
                  <a:pt x="3909"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34"/>
          <p:cNvSpPr/>
          <p:nvPr/>
        </p:nvSpPr>
        <p:spPr>
          <a:xfrm>
            <a:off x="2377958" y="1415209"/>
            <a:ext cx="159115" cy="189840"/>
          </a:xfrm>
          <a:custGeom>
            <a:avLst/>
            <a:gdLst/>
            <a:ahLst/>
            <a:cxnLst/>
            <a:rect l="l" t="t" r="r" b="b"/>
            <a:pathLst>
              <a:path w="5764" h="6877" extrusionOk="0">
                <a:moveTo>
                  <a:pt x="2882" y="0"/>
                </a:moveTo>
                <a:lnTo>
                  <a:pt x="1855" y="2283"/>
                </a:lnTo>
                <a:lnTo>
                  <a:pt x="0" y="3424"/>
                </a:lnTo>
                <a:lnTo>
                  <a:pt x="1855" y="4594"/>
                </a:lnTo>
                <a:lnTo>
                  <a:pt x="2882" y="6877"/>
                </a:lnTo>
                <a:lnTo>
                  <a:pt x="3909" y="4594"/>
                </a:lnTo>
                <a:lnTo>
                  <a:pt x="5764" y="3424"/>
                </a:lnTo>
                <a:lnTo>
                  <a:pt x="3909"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34"/>
          <p:cNvSpPr/>
          <p:nvPr/>
        </p:nvSpPr>
        <p:spPr>
          <a:xfrm>
            <a:off x="6113758" y="3167859"/>
            <a:ext cx="159115" cy="189840"/>
          </a:xfrm>
          <a:custGeom>
            <a:avLst/>
            <a:gdLst/>
            <a:ahLst/>
            <a:cxnLst/>
            <a:rect l="l" t="t" r="r" b="b"/>
            <a:pathLst>
              <a:path w="5764" h="6877" extrusionOk="0">
                <a:moveTo>
                  <a:pt x="2882" y="0"/>
                </a:moveTo>
                <a:lnTo>
                  <a:pt x="1855" y="2283"/>
                </a:lnTo>
                <a:lnTo>
                  <a:pt x="0" y="3424"/>
                </a:lnTo>
                <a:lnTo>
                  <a:pt x="1855" y="4594"/>
                </a:lnTo>
                <a:lnTo>
                  <a:pt x="2882" y="6877"/>
                </a:lnTo>
                <a:lnTo>
                  <a:pt x="3909" y="4594"/>
                </a:lnTo>
                <a:lnTo>
                  <a:pt x="5764" y="3424"/>
                </a:lnTo>
                <a:lnTo>
                  <a:pt x="3909"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16880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85"/>
        <p:cNvGrpSpPr/>
        <p:nvPr/>
      </p:nvGrpSpPr>
      <p:grpSpPr>
        <a:xfrm>
          <a:off x="0" y="0"/>
          <a:ext cx="0" cy="0"/>
          <a:chOff x="0" y="0"/>
          <a:chExt cx="0" cy="0"/>
        </a:xfrm>
      </p:grpSpPr>
      <p:sp>
        <p:nvSpPr>
          <p:cNvPr id="1986" name="Google Shape;1986;p61"/>
          <p:cNvSpPr txBox="1">
            <a:spLocks noGrp="1"/>
          </p:cNvSpPr>
          <p:nvPr>
            <p:ph type="title"/>
          </p:nvPr>
        </p:nvSpPr>
        <p:spPr>
          <a:xfrm>
            <a:off x="753143" y="301075"/>
            <a:ext cx="7717500" cy="581426"/>
          </a:xfrm>
          <a:prstGeom prst="rect">
            <a:avLst/>
          </a:prstGeom>
        </p:spPr>
        <p:txBody>
          <a:bodyPr spcFirstLastPara="1" wrap="square" lIns="0" tIns="0" rIns="0" bIns="0" anchor="b" anchorCtr="0">
            <a:noAutofit/>
          </a:bodyPr>
          <a:lstStyle/>
          <a:p>
            <a:pPr lvl="0" rtl="1"/>
            <a:r>
              <a:rPr lang="he-IL" sz="2700" dirty="0">
                <a:latin typeface="RUBIK" pitchFamily="2" charset="-79"/>
                <a:cs typeface="RUBIK" pitchFamily="2" charset="-79"/>
              </a:rPr>
              <a:t>היעד המוצע </a:t>
            </a:r>
            <a:r>
              <a:rPr lang="he-IL" sz="2700" dirty="0" smtClean="0">
                <a:latin typeface="RUBIK" pitchFamily="2" charset="-79"/>
                <a:cs typeface="RUBIK" pitchFamily="2" charset="-79"/>
              </a:rPr>
              <a:t>ל 2030 וכלים </a:t>
            </a:r>
            <a:r>
              <a:rPr lang="he-IL" sz="2700" dirty="0">
                <a:latin typeface="RUBIK" pitchFamily="2" charset="-79"/>
                <a:cs typeface="RUBIK" pitchFamily="2" charset="-79"/>
              </a:rPr>
              <a:t>להשגתו</a:t>
            </a:r>
            <a:endParaRPr sz="2700" dirty="0"/>
          </a:p>
        </p:txBody>
      </p:sp>
      <p:sp>
        <p:nvSpPr>
          <p:cNvPr id="1987" name="Google Shape;1987;p61"/>
          <p:cNvSpPr txBox="1">
            <a:spLocks noGrp="1"/>
          </p:cNvSpPr>
          <p:nvPr>
            <p:ph type="subTitle" idx="1"/>
          </p:nvPr>
        </p:nvSpPr>
        <p:spPr>
          <a:xfrm>
            <a:off x="5357871" y="1933470"/>
            <a:ext cx="3392046" cy="2021388"/>
          </a:xfrm>
          <a:prstGeom prst="rect">
            <a:avLst/>
          </a:prstGeom>
          <a:ln w="28575">
            <a:solidFill>
              <a:schemeClr val="bg2">
                <a:lumMod val="25000"/>
              </a:schemeClr>
            </a:solidFill>
          </a:ln>
          <a:effectLst>
            <a:softEdge rad="12700"/>
          </a:effectLst>
        </p:spPr>
        <p:txBody>
          <a:bodyPr spcFirstLastPara="1" wrap="square" lIns="0" tIns="0" rIns="0" bIns="0" anchor="t" anchorCtr="0">
            <a:noAutofit/>
          </a:bodyPr>
          <a:lstStyle/>
          <a:p>
            <a:pPr marL="110250" indent="0" algn="r" rtl="1">
              <a:lnSpc>
                <a:spcPct val="150000"/>
              </a:lnSpc>
              <a:spcBef>
                <a:spcPct val="0"/>
              </a:spcBef>
              <a:buNone/>
              <a:defRPr/>
            </a:pPr>
            <a:r>
              <a:rPr lang="he-IL" b="1" dirty="0">
                <a:solidFill>
                  <a:schemeClr val="hlink"/>
                </a:solidFill>
                <a:uFill>
                  <a:noFill/>
                </a:uFill>
                <a:latin typeface="RUBIK" pitchFamily="2" charset="-79"/>
                <a:cs typeface="RUBIK" pitchFamily="2" charset="-79"/>
              </a:rPr>
              <a:t>בשלב בית הספר</a:t>
            </a:r>
          </a:p>
          <a:p>
            <a:pPr marL="396000" indent="-285750" algn="r" rtl="1">
              <a:lnSpc>
                <a:spcPct val="150000"/>
              </a:lnSpc>
              <a:spcBef>
                <a:spcPct val="0"/>
              </a:spcBef>
              <a:defRPr/>
            </a:pPr>
            <a:r>
              <a:rPr lang="he-IL" dirty="0">
                <a:solidFill>
                  <a:schemeClr val="hlink"/>
                </a:solidFill>
                <a:uFill>
                  <a:noFill/>
                </a:uFill>
                <a:latin typeface="RUBIK" pitchFamily="2" charset="-79"/>
                <a:cs typeface="RUBIK" pitchFamily="2" charset="-79"/>
              </a:rPr>
              <a:t>סאלד מוגבר – ברמה של 5 </a:t>
            </a:r>
            <a:r>
              <a:rPr lang="he-IL" dirty="0" err="1">
                <a:solidFill>
                  <a:schemeClr val="hlink"/>
                </a:solidFill>
                <a:uFill>
                  <a:noFill/>
                </a:uFill>
                <a:latin typeface="RUBIK" pitchFamily="2" charset="-79"/>
                <a:cs typeface="RUBIK" pitchFamily="2" charset="-79"/>
              </a:rPr>
              <a:t>יח"ל</a:t>
            </a:r>
            <a:r>
              <a:rPr lang="he-IL" dirty="0">
                <a:solidFill>
                  <a:schemeClr val="hlink"/>
                </a:solidFill>
                <a:uFill>
                  <a:noFill/>
                </a:uFill>
                <a:latin typeface="RUBIK" pitchFamily="2" charset="-79"/>
                <a:cs typeface="RUBIK" pitchFamily="2" charset="-79"/>
              </a:rPr>
              <a:t> באנגלית ובמתמטיקה </a:t>
            </a:r>
          </a:p>
          <a:p>
            <a:pPr marL="396000" indent="-285750" algn="r" rtl="1">
              <a:lnSpc>
                <a:spcPct val="150000"/>
              </a:lnSpc>
              <a:spcBef>
                <a:spcPct val="0"/>
              </a:spcBef>
              <a:defRPr/>
            </a:pPr>
            <a:r>
              <a:rPr lang="he-IL" dirty="0">
                <a:solidFill>
                  <a:schemeClr val="hlink"/>
                </a:solidFill>
                <a:uFill>
                  <a:noFill/>
                </a:uFill>
                <a:latin typeface="RUBIK" pitchFamily="2" charset="-79"/>
                <a:cs typeface="RUBIK" pitchFamily="2" charset="-79"/>
              </a:rPr>
              <a:t>הכשרת מורות – לחיזוק תחומי אנגלית, מתמטיקה ושפה</a:t>
            </a:r>
          </a:p>
        </p:txBody>
      </p:sp>
      <p:sp>
        <p:nvSpPr>
          <p:cNvPr id="1988" name="Google Shape;1988;p61"/>
          <p:cNvSpPr txBox="1">
            <a:spLocks noGrp="1"/>
          </p:cNvSpPr>
          <p:nvPr>
            <p:ph type="subTitle" idx="2"/>
          </p:nvPr>
        </p:nvSpPr>
        <p:spPr>
          <a:xfrm>
            <a:off x="258110" y="1045230"/>
            <a:ext cx="8564647" cy="1002943"/>
          </a:xfrm>
          <a:prstGeom prst="rect">
            <a:avLst/>
          </a:prstGeom>
        </p:spPr>
        <p:txBody>
          <a:bodyPr spcFirstLastPara="1" wrap="square" lIns="0" tIns="0" rIns="0" bIns="0" anchor="t" anchorCtr="0">
            <a:noAutofit/>
          </a:bodyPr>
          <a:lstStyle/>
          <a:p>
            <a:pPr marL="0" lvl="0" indent="0" algn="ctr" rtl="1">
              <a:spcBef>
                <a:spcPts val="0"/>
              </a:spcBef>
              <a:spcAft>
                <a:spcPts val="1200"/>
              </a:spcAft>
              <a:buNone/>
            </a:pPr>
            <a:r>
              <a:rPr lang="he-IL" dirty="0">
                <a:latin typeface="RUBIK" pitchFamily="2" charset="-79"/>
                <a:cs typeface="RUBIK" pitchFamily="2" charset="-79"/>
              </a:rPr>
              <a:t>יעד </a:t>
            </a:r>
            <a:r>
              <a:rPr lang="he-IL" dirty="0" err="1">
                <a:latin typeface="RUBIK" pitchFamily="2" charset="-79"/>
                <a:cs typeface="RUBIK" pitchFamily="2" charset="-79"/>
              </a:rPr>
              <a:t>מה"ט</a:t>
            </a:r>
            <a:r>
              <a:rPr lang="he-IL" dirty="0">
                <a:latin typeface="RUBIK" pitchFamily="2" charset="-79"/>
                <a:cs typeface="RUBIK" pitchFamily="2" charset="-79"/>
              </a:rPr>
              <a:t> עוד 6-7% סה"כ 14% מהחרדיות</a:t>
            </a:r>
          </a:p>
          <a:p>
            <a:pPr marL="0" lvl="0" indent="0" algn="ctr" rtl="1">
              <a:spcBef>
                <a:spcPts val="0"/>
              </a:spcBef>
              <a:spcAft>
                <a:spcPts val="1200"/>
              </a:spcAft>
              <a:buNone/>
            </a:pPr>
            <a:r>
              <a:rPr lang="he-IL" dirty="0">
                <a:latin typeface="RUBIK" pitchFamily="2" charset="-79"/>
                <a:cs typeface="RUBIK" pitchFamily="2" charset="-79"/>
              </a:rPr>
              <a:t>יעד הכשרות מקצועיות איכותיות- 40% </a:t>
            </a:r>
            <a:endParaRPr dirty="0">
              <a:latin typeface="RUBIK" pitchFamily="2" charset="-79"/>
              <a:cs typeface="RUBIK" pitchFamily="2" charset="-79"/>
            </a:endParaRPr>
          </a:p>
        </p:txBody>
      </p:sp>
      <p:sp>
        <p:nvSpPr>
          <p:cNvPr id="5" name="Google Shape;1987;p61"/>
          <p:cNvSpPr txBox="1">
            <a:spLocks noGrp="1"/>
          </p:cNvSpPr>
          <p:nvPr>
            <p:ph type="subTitle" idx="1"/>
          </p:nvPr>
        </p:nvSpPr>
        <p:spPr>
          <a:xfrm>
            <a:off x="410238" y="1933470"/>
            <a:ext cx="4739089" cy="2021388"/>
          </a:xfrm>
          <a:prstGeom prst="rect">
            <a:avLst/>
          </a:prstGeom>
          <a:ln w="28575">
            <a:solidFill>
              <a:schemeClr val="bg2">
                <a:lumMod val="25000"/>
              </a:schemeClr>
            </a:solidFill>
          </a:ln>
          <a:effectLst>
            <a:softEdge rad="12700"/>
          </a:effectLst>
        </p:spPr>
        <p:txBody>
          <a:bodyPr spcFirstLastPara="1" wrap="square" lIns="0" tIns="0" rIns="0" bIns="0" anchor="t" anchorCtr="0">
            <a:noAutofit/>
          </a:bodyPr>
          <a:lstStyle/>
          <a:p>
            <a:pPr marL="110250" indent="0" algn="r" rtl="1">
              <a:lnSpc>
                <a:spcPct val="150000"/>
              </a:lnSpc>
              <a:spcBef>
                <a:spcPct val="0"/>
              </a:spcBef>
              <a:buNone/>
              <a:defRPr/>
            </a:pPr>
            <a:r>
              <a:rPr lang="he-IL" b="1" dirty="0">
                <a:solidFill>
                  <a:schemeClr val="hlink"/>
                </a:solidFill>
                <a:uFill>
                  <a:noFill/>
                </a:uFill>
                <a:latin typeface="RUBIK" pitchFamily="2" charset="-79"/>
                <a:cs typeface="RUBIK" pitchFamily="2" charset="-79"/>
              </a:rPr>
              <a:t>בסמינרים- הטמעת הכשרות מקצועיות בתוך הסמינרים</a:t>
            </a:r>
          </a:p>
          <a:p>
            <a:pPr marL="396000" indent="-285750" algn="r" rtl="1">
              <a:lnSpc>
                <a:spcPct val="150000"/>
              </a:lnSpc>
              <a:spcBef>
                <a:spcPct val="0"/>
              </a:spcBef>
              <a:defRPr/>
            </a:pPr>
            <a:r>
              <a:rPr lang="he-IL" dirty="0">
                <a:solidFill>
                  <a:schemeClr val="hlink"/>
                </a:solidFill>
                <a:uFill>
                  <a:noFill/>
                </a:uFill>
                <a:latin typeface="RUBIK" pitchFamily="2" charset="-79"/>
                <a:cs typeface="RUBIK" pitchFamily="2" charset="-79"/>
                <a:hlinkClick r:id="rId3" action="ppaction://hlinksldjump"/>
              </a:rPr>
              <a:t>הרחבת מסלולי הלימוד המוצעים </a:t>
            </a:r>
            <a:r>
              <a:rPr lang="he-IL" dirty="0">
                <a:solidFill>
                  <a:schemeClr val="hlink"/>
                </a:solidFill>
                <a:uFill>
                  <a:noFill/>
                </a:uFill>
                <a:latin typeface="RUBIK" pitchFamily="2" charset="-79"/>
                <a:cs typeface="RUBIK" pitchFamily="2" charset="-79"/>
              </a:rPr>
              <a:t>– הכנסת הכשרות מקצועיות של 500 שעות ומעלה – בלימודי הסמינר</a:t>
            </a:r>
          </a:p>
          <a:p>
            <a:pPr marL="396000" indent="-285750" algn="r" rtl="1">
              <a:lnSpc>
                <a:spcPct val="150000"/>
              </a:lnSpc>
              <a:spcBef>
                <a:spcPct val="0"/>
              </a:spcBef>
              <a:defRPr/>
            </a:pPr>
            <a:r>
              <a:rPr lang="he-IL" dirty="0">
                <a:solidFill>
                  <a:schemeClr val="hlink"/>
                </a:solidFill>
                <a:uFill>
                  <a:noFill/>
                </a:uFill>
                <a:latin typeface="RUBIK" pitchFamily="2" charset="-79"/>
                <a:cs typeface="RUBIK" pitchFamily="2" charset="-79"/>
              </a:rPr>
              <a:t>הכשרת מורים גם בתחומי ידע נוספים – שהיום לא מוצעים</a:t>
            </a:r>
          </a:p>
          <a:p>
            <a:pPr marL="396000" indent="-285750" algn="r" rtl="1">
              <a:lnSpc>
                <a:spcPct val="150000"/>
              </a:lnSpc>
              <a:spcBef>
                <a:spcPct val="0"/>
              </a:spcBef>
              <a:defRPr/>
            </a:pPr>
            <a:r>
              <a:rPr lang="he-IL" dirty="0">
                <a:solidFill>
                  <a:schemeClr val="hlink"/>
                </a:solidFill>
                <a:uFill>
                  <a:noFill/>
                </a:uFill>
                <a:latin typeface="RUBIK" pitchFamily="2" charset="-79"/>
                <a:cs typeface="RUBIK" pitchFamily="2" charset="-79"/>
              </a:rPr>
              <a:t>שיפור שיטות ההוראה – חקר ולא שינון</a:t>
            </a:r>
          </a:p>
        </p:txBody>
      </p:sp>
    </p:spTree>
    <p:extLst>
      <p:ext uri="{BB962C8B-B14F-4D97-AF65-F5344CB8AC3E}">
        <p14:creationId xmlns:p14="http://schemas.microsoft.com/office/powerpoint/2010/main" val="3972958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88">
                                            <p:txEl>
                                              <p:pRg st="0" end="0"/>
                                            </p:txEl>
                                          </p:spTgt>
                                        </p:tgtEl>
                                        <p:attrNameLst>
                                          <p:attrName>style.visibility</p:attrName>
                                        </p:attrNameLst>
                                      </p:cBhvr>
                                      <p:to>
                                        <p:strVal val="visible"/>
                                      </p:to>
                                    </p:set>
                                    <p:animEffect transition="in" filter="barn(inVertical)">
                                      <p:cBhvr>
                                        <p:cTn id="7" dur="500"/>
                                        <p:tgtEl>
                                          <p:spTgt spid="1988">
                                            <p:txEl>
                                              <p:pRg st="0" end="0"/>
                                            </p:txEl>
                                          </p:spTgt>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988">
                                            <p:txEl>
                                              <p:pRg st="1" end="1"/>
                                            </p:txEl>
                                          </p:spTgt>
                                        </p:tgtEl>
                                        <p:attrNameLst>
                                          <p:attrName>style.visibility</p:attrName>
                                        </p:attrNameLst>
                                      </p:cBhvr>
                                      <p:to>
                                        <p:strVal val="visible"/>
                                      </p:to>
                                    </p:set>
                                    <p:animEffect transition="in" filter="barn(inVertical)">
                                      <p:cBhvr>
                                        <p:cTn id="10" dur="500"/>
                                        <p:tgtEl>
                                          <p:spTgt spid="1988">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987">
                                            <p:bg/>
                                          </p:spTgt>
                                        </p:tgtEl>
                                        <p:attrNameLst>
                                          <p:attrName>style.visibility</p:attrName>
                                        </p:attrNameLst>
                                      </p:cBhvr>
                                      <p:to>
                                        <p:strVal val="visible"/>
                                      </p:to>
                                    </p:set>
                                    <p:animEffect transition="in" filter="barn(inVertical)">
                                      <p:cBhvr>
                                        <p:cTn id="15" dur="500"/>
                                        <p:tgtEl>
                                          <p:spTgt spid="1987">
                                            <p:bg/>
                                          </p:spTgt>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987">
                                            <p:txEl>
                                              <p:pRg st="0" end="0"/>
                                            </p:txEl>
                                          </p:spTgt>
                                        </p:tgtEl>
                                        <p:attrNameLst>
                                          <p:attrName>style.visibility</p:attrName>
                                        </p:attrNameLst>
                                      </p:cBhvr>
                                      <p:to>
                                        <p:strVal val="visible"/>
                                      </p:to>
                                    </p:set>
                                    <p:animEffect transition="in" filter="barn(inVertical)">
                                      <p:cBhvr>
                                        <p:cTn id="18" dur="500"/>
                                        <p:tgtEl>
                                          <p:spTgt spid="1987">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987">
                                            <p:txEl>
                                              <p:pRg st="1" end="1"/>
                                            </p:txEl>
                                          </p:spTgt>
                                        </p:tgtEl>
                                        <p:attrNameLst>
                                          <p:attrName>style.visibility</p:attrName>
                                        </p:attrNameLst>
                                      </p:cBhvr>
                                      <p:to>
                                        <p:strVal val="visible"/>
                                      </p:to>
                                    </p:set>
                                    <p:animEffect transition="in" filter="barn(inVertical)">
                                      <p:cBhvr>
                                        <p:cTn id="23" dur="500"/>
                                        <p:tgtEl>
                                          <p:spTgt spid="1987">
                                            <p:txEl>
                                              <p:pRg st="1" end="1"/>
                                            </p:txEl>
                                          </p:spTgt>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1987">
                                            <p:txEl>
                                              <p:pRg st="2" end="2"/>
                                            </p:txEl>
                                          </p:spTgt>
                                        </p:tgtEl>
                                        <p:attrNameLst>
                                          <p:attrName>style.visibility</p:attrName>
                                        </p:attrNameLst>
                                      </p:cBhvr>
                                      <p:to>
                                        <p:strVal val="visible"/>
                                      </p:to>
                                    </p:set>
                                    <p:animEffect transition="in" filter="barn(inVertical)">
                                      <p:cBhvr>
                                        <p:cTn id="26" dur="500"/>
                                        <p:tgtEl>
                                          <p:spTgt spid="1987">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5">
                                            <p:bg/>
                                          </p:spTgt>
                                        </p:tgtEl>
                                        <p:attrNameLst>
                                          <p:attrName>style.visibility</p:attrName>
                                        </p:attrNameLst>
                                      </p:cBhvr>
                                      <p:to>
                                        <p:strVal val="visible"/>
                                      </p:to>
                                    </p:set>
                                    <p:animEffect transition="in" filter="barn(inVertical)">
                                      <p:cBhvr>
                                        <p:cTn id="31" dur="500"/>
                                        <p:tgtEl>
                                          <p:spTgt spid="5">
                                            <p:bg/>
                                          </p:spTgt>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5">
                                            <p:txEl>
                                              <p:pRg st="0" end="0"/>
                                            </p:txEl>
                                          </p:spTgt>
                                        </p:tgtEl>
                                        <p:attrNameLst>
                                          <p:attrName>style.visibility</p:attrName>
                                        </p:attrNameLst>
                                      </p:cBhvr>
                                      <p:to>
                                        <p:strVal val="visible"/>
                                      </p:to>
                                    </p:set>
                                    <p:animEffect transition="in" filter="barn(inVertical)">
                                      <p:cBhvr>
                                        <p:cTn id="34" dur="500"/>
                                        <p:tgtEl>
                                          <p:spTgt spid="5">
                                            <p:txEl>
                                              <p:pRg st="0" end="0"/>
                                            </p:txEl>
                                          </p:spTgt>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5">
                                            <p:txEl>
                                              <p:pRg st="1" end="1"/>
                                            </p:txEl>
                                          </p:spTgt>
                                        </p:tgtEl>
                                        <p:attrNameLst>
                                          <p:attrName>style.visibility</p:attrName>
                                        </p:attrNameLst>
                                      </p:cBhvr>
                                      <p:to>
                                        <p:strVal val="visible"/>
                                      </p:to>
                                    </p:set>
                                    <p:animEffect transition="in" filter="barn(inVertical)">
                                      <p:cBhvr>
                                        <p:cTn id="37" dur="500"/>
                                        <p:tgtEl>
                                          <p:spTgt spid="5">
                                            <p:txEl>
                                              <p:pRg st="1" end="1"/>
                                            </p:txEl>
                                          </p:spTgt>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5">
                                            <p:txEl>
                                              <p:pRg st="2" end="2"/>
                                            </p:txEl>
                                          </p:spTgt>
                                        </p:tgtEl>
                                        <p:attrNameLst>
                                          <p:attrName>style.visibility</p:attrName>
                                        </p:attrNameLst>
                                      </p:cBhvr>
                                      <p:to>
                                        <p:strVal val="visible"/>
                                      </p:to>
                                    </p:set>
                                    <p:animEffect transition="in" filter="barn(inVertical)">
                                      <p:cBhvr>
                                        <p:cTn id="40" dur="500"/>
                                        <p:tgtEl>
                                          <p:spTgt spid="5">
                                            <p:txEl>
                                              <p:pRg st="2" end="2"/>
                                            </p:txEl>
                                          </p:spTgt>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5">
                                            <p:txEl>
                                              <p:pRg st="3" end="3"/>
                                            </p:txEl>
                                          </p:spTgt>
                                        </p:tgtEl>
                                        <p:attrNameLst>
                                          <p:attrName>style.visibility</p:attrName>
                                        </p:attrNameLst>
                                      </p:cBhvr>
                                      <p:to>
                                        <p:strVal val="visible"/>
                                      </p:to>
                                    </p:set>
                                    <p:animEffect transition="in" filter="barn(inVertical)">
                                      <p:cBhvr>
                                        <p:cTn id="43"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87" grpId="0" uiExpand="1" build="p" animBg="1"/>
      <p:bldP spid="1988" grpId="0" uiExpand="1" build="p"/>
      <p:bldP spid="5" grpId="0" uiExpand="1"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985"/>
        <p:cNvGrpSpPr/>
        <p:nvPr/>
      </p:nvGrpSpPr>
      <p:grpSpPr>
        <a:xfrm>
          <a:off x="0" y="0"/>
          <a:ext cx="0" cy="0"/>
          <a:chOff x="0" y="0"/>
          <a:chExt cx="0" cy="0"/>
        </a:xfrm>
      </p:grpSpPr>
      <p:sp>
        <p:nvSpPr>
          <p:cNvPr id="1986" name="Google Shape;1986;p61"/>
          <p:cNvSpPr txBox="1">
            <a:spLocks noGrp="1"/>
          </p:cNvSpPr>
          <p:nvPr>
            <p:ph type="title"/>
          </p:nvPr>
        </p:nvSpPr>
        <p:spPr>
          <a:xfrm>
            <a:off x="753143" y="301075"/>
            <a:ext cx="7717500" cy="581426"/>
          </a:xfrm>
          <a:prstGeom prst="rect">
            <a:avLst/>
          </a:prstGeom>
        </p:spPr>
        <p:txBody>
          <a:bodyPr spcFirstLastPara="1" wrap="square" lIns="0" tIns="0" rIns="0" bIns="0" anchor="b" anchorCtr="0">
            <a:noAutofit/>
          </a:bodyPr>
          <a:lstStyle/>
          <a:p>
            <a:pPr lvl="0" rtl="1"/>
            <a:r>
              <a:rPr lang="he-IL" sz="2700" dirty="0">
                <a:latin typeface="RUBIK" pitchFamily="2" charset="-79"/>
                <a:cs typeface="RUBIK" pitchFamily="2" charset="-79"/>
              </a:rPr>
              <a:t>היעד המוצע </a:t>
            </a:r>
            <a:r>
              <a:rPr lang="he-IL" sz="2700" dirty="0" smtClean="0">
                <a:latin typeface="RUBIK" pitchFamily="2" charset="-79"/>
                <a:cs typeface="RUBIK" pitchFamily="2" charset="-79"/>
              </a:rPr>
              <a:t>ל 2030 וכלים </a:t>
            </a:r>
            <a:r>
              <a:rPr lang="he-IL" sz="2700" dirty="0">
                <a:latin typeface="RUBIK" pitchFamily="2" charset="-79"/>
                <a:cs typeface="RUBIK" pitchFamily="2" charset="-79"/>
              </a:rPr>
              <a:t>להשגתו</a:t>
            </a:r>
            <a:endParaRPr sz="2700" dirty="0"/>
          </a:p>
        </p:txBody>
      </p:sp>
      <p:sp>
        <p:nvSpPr>
          <p:cNvPr id="1988" name="Google Shape;1988;p61"/>
          <p:cNvSpPr txBox="1">
            <a:spLocks noGrp="1"/>
          </p:cNvSpPr>
          <p:nvPr>
            <p:ph type="subTitle" idx="2"/>
          </p:nvPr>
        </p:nvSpPr>
        <p:spPr>
          <a:xfrm>
            <a:off x="258110" y="1045230"/>
            <a:ext cx="8564647" cy="1002943"/>
          </a:xfrm>
          <a:prstGeom prst="rect">
            <a:avLst/>
          </a:prstGeom>
        </p:spPr>
        <p:txBody>
          <a:bodyPr spcFirstLastPara="1" wrap="square" lIns="0" tIns="0" rIns="0" bIns="0" anchor="t" anchorCtr="0">
            <a:noAutofit/>
          </a:bodyPr>
          <a:lstStyle/>
          <a:p>
            <a:pPr marL="0" lvl="0" indent="0" algn="ctr" rtl="1">
              <a:spcBef>
                <a:spcPts val="0"/>
              </a:spcBef>
              <a:spcAft>
                <a:spcPts val="1200"/>
              </a:spcAft>
              <a:buNone/>
            </a:pPr>
            <a:r>
              <a:rPr lang="he-IL" dirty="0">
                <a:latin typeface="RUBIK" pitchFamily="2" charset="-79"/>
                <a:cs typeface="RUBIK" pitchFamily="2" charset="-79"/>
              </a:rPr>
              <a:t>יעד </a:t>
            </a:r>
            <a:r>
              <a:rPr lang="he-IL" dirty="0" err="1">
                <a:latin typeface="RUBIK" pitchFamily="2" charset="-79"/>
                <a:cs typeface="RUBIK" pitchFamily="2" charset="-79"/>
              </a:rPr>
              <a:t>מה"ט</a:t>
            </a:r>
            <a:r>
              <a:rPr lang="he-IL" dirty="0">
                <a:latin typeface="RUBIK" pitchFamily="2" charset="-79"/>
                <a:cs typeface="RUBIK" pitchFamily="2" charset="-79"/>
              </a:rPr>
              <a:t> עוד 6-7% סה"כ 14% מהחרדיות</a:t>
            </a:r>
          </a:p>
          <a:p>
            <a:pPr marL="0" lvl="0" indent="0" algn="ctr" rtl="1">
              <a:spcBef>
                <a:spcPts val="0"/>
              </a:spcBef>
              <a:spcAft>
                <a:spcPts val="1200"/>
              </a:spcAft>
              <a:buNone/>
            </a:pPr>
            <a:r>
              <a:rPr lang="he-IL" dirty="0">
                <a:latin typeface="RUBIK" pitchFamily="2" charset="-79"/>
                <a:cs typeface="RUBIK" pitchFamily="2" charset="-79"/>
              </a:rPr>
              <a:t>יעד הכשרות מקצועיות איכותיות בסמינרים- 40% </a:t>
            </a:r>
            <a:endParaRPr dirty="0">
              <a:latin typeface="RUBIK" pitchFamily="2" charset="-79"/>
              <a:cs typeface="RUBIK" pitchFamily="2" charset="-79"/>
            </a:endParaRPr>
          </a:p>
        </p:txBody>
      </p:sp>
      <p:sp>
        <p:nvSpPr>
          <p:cNvPr id="5" name="Google Shape;1987;p61"/>
          <p:cNvSpPr txBox="1">
            <a:spLocks noGrp="1"/>
          </p:cNvSpPr>
          <p:nvPr>
            <p:ph type="subTitle" idx="1"/>
          </p:nvPr>
        </p:nvSpPr>
        <p:spPr>
          <a:xfrm>
            <a:off x="410238" y="1933470"/>
            <a:ext cx="6066762" cy="2905230"/>
          </a:xfrm>
          <a:prstGeom prst="rect">
            <a:avLst/>
          </a:prstGeom>
          <a:ln w="28575">
            <a:solidFill>
              <a:schemeClr val="bg2">
                <a:lumMod val="25000"/>
              </a:schemeClr>
            </a:solidFill>
          </a:ln>
          <a:effectLst>
            <a:softEdge rad="12700"/>
          </a:effectLst>
        </p:spPr>
        <p:txBody>
          <a:bodyPr spcFirstLastPara="1" wrap="square" lIns="0" tIns="0" rIns="0" bIns="0" anchor="t" anchorCtr="0">
            <a:noAutofit/>
          </a:bodyPr>
          <a:lstStyle/>
          <a:p>
            <a:pPr marL="110250" indent="0" algn="r" rtl="1">
              <a:lnSpc>
                <a:spcPct val="150000"/>
              </a:lnSpc>
              <a:spcBef>
                <a:spcPct val="0"/>
              </a:spcBef>
              <a:buNone/>
              <a:defRPr/>
            </a:pPr>
            <a:r>
              <a:rPr lang="he-IL" sz="1500" b="1" dirty="0">
                <a:solidFill>
                  <a:schemeClr val="hlink"/>
                </a:solidFill>
                <a:uFill>
                  <a:noFill/>
                </a:uFill>
                <a:latin typeface="RUBIK" pitchFamily="2" charset="-79"/>
                <a:cs typeface="RUBIK" pitchFamily="2" charset="-79"/>
              </a:rPr>
              <a:t>בסמינרים- </a:t>
            </a:r>
          </a:p>
          <a:p>
            <a:pPr marL="396000" indent="-285750" algn="r" rtl="1">
              <a:lnSpc>
                <a:spcPct val="150000"/>
              </a:lnSpc>
              <a:spcBef>
                <a:spcPct val="0"/>
              </a:spcBef>
              <a:defRPr/>
            </a:pPr>
            <a:r>
              <a:rPr lang="he-IL" sz="1800" dirty="0">
                <a:solidFill>
                  <a:schemeClr val="hlink"/>
                </a:solidFill>
                <a:uFill>
                  <a:noFill/>
                </a:uFill>
                <a:latin typeface="RUBIK" pitchFamily="2" charset="-79"/>
                <a:cs typeface="RUBIK" pitchFamily="2" charset="-79"/>
              </a:rPr>
              <a:t>לימוד איכותי ואקרדיטציה </a:t>
            </a:r>
            <a:r>
              <a:rPr lang="he-IL" sz="1500" dirty="0">
                <a:solidFill>
                  <a:schemeClr val="hlink"/>
                </a:solidFill>
                <a:uFill>
                  <a:noFill/>
                </a:uFill>
                <a:latin typeface="RUBIK" pitchFamily="2" charset="-79"/>
                <a:cs typeface="RUBIK" pitchFamily="2" charset="-79"/>
              </a:rPr>
              <a:t>למשל באמצעות יחידות "חוץ אקדמיות" שיופעלו במסגרת הסמינרים, שיאפשר המשך לתואר אקדמי במסלול מקוצר</a:t>
            </a:r>
          </a:p>
          <a:p>
            <a:pPr marL="396000" indent="-285750" algn="r" rtl="1">
              <a:lnSpc>
                <a:spcPct val="150000"/>
              </a:lnSpc>
              <a:spcBef>
                <a:spcPct val="0"/>
              </a:spcBef>
              <a:defRPr/>
            </a:pPr>
            <a:r>
              <a:rPr lang="he-IL" sz="1800" dirty="0">
                <a:solidFill>
                  <a:schemeClr val="hlink"/>
                </a:solidFill>
                <a:uFill>
                  <a:noFill/>
                </a:uFill>
                <a:latin typeface="RUBIK" pitchFamily="2" charset="-79"/>
                <a:cs typeface="RUBIK" pitchFamily="2" charset="-79"/>
              </a:rPr>
              <a:t>ליווי ותמיכה בהשמה תעסוקתית </a:t>
            </a:r>
            <a:r>
              <a:rPr lang="he-IL" sz="1500" dirty="0">
                <a:solidFill>
                  <a:schemeClr val="hlink"/>
                </a:solidFill>
                <a:uFill>
                  <a:noFill/>
                </a:uFill>
                <a:latin typeface="RUBIK" pitchFamily="2" charset="-79"/>
                <a:cs typeface="RUBIK" pitchFamily="2" charset="-79"/>
              </a:rPr>
              <a:t>הענקת מיומנויות רכות, פיתוח חוסן נפשי</a:t>
            </a:r>
          </a:p>
          <a:p>
            <a:pPr marL="396000" indent="-285750" algn="r" rtl="1">
              <a:lnSpc>
                <a:spcPct val="150000"/>
              </a:lnSpc>
              <a:spcBef>
                <a:spcPct val="0"/>
              </a:spcBef>
              <a:defRPr/>
            </a:pPr>
            <a:r>
              <a:rPr lang="he-IL" sz="1800" dirty="0">
                <a:solidFill>
                  <a:schemeClr val="hlink"/>
                </a:solidFill>
                <a:uFill>
                  <a:noFill/>
                </a:uFill>
                <a:latin typeface="RUBIK" pitchFamily="2" charset="-79"/>
                <a:cs typeface="RUBIK" pitchFamily="2" charset="-79"/>
              </a:rPr>
              <a:t>השתתפות המדינה במימון </a:t>
            </a:r>
            <a:r>
              <a:rPr lang="he-IL" sz="1500" dirty="0">
                <a:solidFill>
                  <a:schemeClr val="hlink"/>
                </a:solidFill>
                <a:uFill>
                  <a:noFill/>
                </a:uFill>
                <a:latin typeface="RUBIK" pitchFamily="2" charset="-79"/>
                <a:cs typeface="RUBIK" pitchFamily="2" charset="-79"/>
              </a:rPr>
              <a:t>בכל מקום שהתשואה להשכלה עוברת 6%, על מנת להוזיל את העלויות ולאפשר לתלמידות רבות יותר לרכוש הון אנושי</a:t>
            </a:r>
          </a:p>
        </p:txBody>
      </p:sp>
    </p:spTree>
    <p:extLst>
      <p:ext uri="{BB962C8B-B14F-4D97-AF65-F5344CB8AC3E}">
        <p14:creationId xmlns:p14="http://schemas.microsoft.com/office/powerpoint/2010/main" val="3016740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35"/>
          <p:cNvSpPr/>
          <p:nvPr/>
        </p:nvSpPr>
        <p:spPr>
          <a:xfrm>
            <a:off x="3810294" y="1405851"/>
            <a:ext cx="1653900" cy="930000"/>
          </a:xfrm>
          <a:prstGeom prst="ellipse">
            <a:avLst/>
          </a:prstGeom>
          <a:solidFill>
            <a:srgbClr val="BF7C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35"/>
          <p:cNvSpPr txBox="1">
            <a:spLocks noGrp="1"/>
          </p:cNvSpPr>
          <p:nvPr>
            <p:ph type="title"/>
          </p:nvPr>
        </p:nvSpPr>
        <p:spPr>
          <a:xfrm>
            <a:off x="1756194" y="2652251"/>
            <a:ext cx="5762100" cy="520500"/>
          </a:xfrm>
          <a:prstGeom prst="rect">
            <a:avLst/>
          </a:prstGeom>
        </p:spPr>
        <p:txBody>
          <a:bodyPr spcFirstLastPara="1" wrap="square" lIns="0" tIns="0" rIns="0" bIns="0" anchor="t" anchorCtr="0">
            <a:noAutofit/>
          </a:bodyPr>
          <a:lstStyle/>
          <a:p>
            <a:pPr marL="0" lvl="0" indent="0" algn="ctr" rtl="1">
              <a:spcBef>
                <a:spcPts val="0"/>
              </a:spcBef>
              <a:spcAft>
                <a:spcPts val="0"/>
              </a:spcAft>
              <a:buNone/>
            </a:pPr>
            <a:r>
              <a:rPr lang="he-IL" dirty="0">
                <a:latin typeface="RUBIK" pitchFamily="2" charset="-79"/>
                <a:cs typeface="RUBIK" pitchFamily="2" charset="-79"/>
              </a:rPr>
              <a:t>השכלה אקדמית</a:t>
            </a:r>
            <a:endParaRPr dirty="0">
              <a:latin typeface="RUBIK" pitchFamily="2" charset="-79"/>
              <a:cs typeface="RUBIK" pitchFamily="2" charset="-79"/>
            </a:endParaRPr>
          </a:p>
        </p:txBody>
      </p:sp>
      <p:sp>
        <p:nvSpPr>
          <p:cNvPr id="322" name="Google Shape;322;p35"/>
          <p:cNvSpPr txBox="1">
            <a:spLocks noGrp="1"/>
          </p:cNvSpPr>
          <p:nvPr>
            <p:ph type="title" idx="2"/>
          </p:nvPr>
        </p:nvSpPr>
        <p:spPr>
          <a:xfrm>
            <a:off x="4187694" y="1513701"/>
            <a:ext cx="899100" cy="683400"/>
          </a:xfrm>
          <a:prstGeom prst="rect">
            <a:avLst/>
          </a:prstGeom>
        </p:spPr>
        <p:txBody>
          <a:bodyPr spcFirstLastPara="1" wrap="square" lIns="0" tIns="0" rIns="0" bIns="0" anchor="ctr" anchorCtr="0">
            <a:noAutofit/>
          </a:bodyPr>
          <a:lstStyle/>
          <a:p>
            <a:pPr lvl="0"/>
            <a:r>
              <a:rPr lang="en-US" dirty="0"/>
              <a:t>II</a:t>
            </a:r>
            <a:endParaRPr dirty="0"/>
          </a:p>
        </p:txBody>
      </p:sp>
      <p:sp>
        <p:nvSpPr>
          <p:cNvPr id="324" name="Google Shape;324;p35"/>
          <p:cNvSpPr/>
          <p:nvPr/>
        </p:nvSpPr>
        <p:spPr>
          <a:xfrm>
            <a:off x="5269771" y="1513701"/>
            <a:ext cx="229551" cy="273877"/>
          </a:xfrm>
          <a:custGeom>
            <a:avLst/>
            <a:gdLst/>
            <a:ahLst/>
            <a:cxnLst/>
            <a:rect l="l" t="t" r="r" b="b"/>
            <a:pathLst>
              <a:path w="5764" h="6877" extrusionOk="0">
                <a:moveTo>
                  <a:pt x="2882" y="0"/>
                </a:moveTo>
                <a:lnTo>
                  <a:pt x="1855" y="2283"/>
                </a:lnTo>
                <a:lnTo>
                  <a:pt x="0" y="3424"/>
                </a:lnTo>
                <a:lnTo>
                  <a:pt x="1855" y="4594"/>
                </a:lnTo>
                <a:lnTo>
                  <a:pt x="2882" y="6877"/>
                </a:lnTo>
                <a:lnTo>
                  <a:pt x="3909" y="4594"/>
                </a:lnTo>
                <a:lnTo>
                  <a:pt x="5764" y="3424"/>
                </a:lnTo>
                <a:lnTo>
                  <a:pt x="3909"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35"/>
          <p:cNvSpPr/>
          <p:nvPr/>
        </p:nvSpPr>
        <p:spPr>
          <a:xfrm>
            <a:off x="3555324" y="1003827"/>
            <a:ext cx="90600" cy="107163"/>
          </a:xfrm>
          <a:custGeom>
            <a:avLst/>
            <a:gdLst/>
            <a:ahLst/>
            <a:cxnLst/>
            <a:rect l="l" t="t" r="r" b="b"/>
            <a:pathLst>
              <a:path w="3282" h="3882" extrusionOk="0">
                <a:moveTo>
                  <a:pt x="1655" y="1"/>
                </a:moveTo>
                <a:lnTo>
                  <a:pt x="1084" y="1285"/>
                </a:lnTo>
                <a:lnTo>
                  <a:pt x="0" y="1970"/>
                </a:lnTo>
                <a:lnTo>
                  <a:pt x="1084" y="2597"/>
                </a:lnTo>
                <a:lnTo>
                  <a:pt x="1655" y="3881"/>
                </a:lnTo>
                <a:lnTo>
                  <a:pt x="2254" y="2597"/>
                </a:lnTo>
                <a:lnTo>
                  <a:pt x="3281" y="1970"/>
                </a:lnTo>
                <a:lnTo>
                  <a:pt x="2254"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35"/>
          <p:cNvSpPr/>
          <p:nvPr/>
        </p:nvSpPr>
        <p:spPr>
          <a:xfrm>
            <a:off x="6947966" y="2007267"/>
            <a:ext cx="159916" cy="189840"/>
          </a:xfrm>
          <a:custGeom>
            <a:avLst/>
            <a:gdLst/>
            <a:ahLst/>
            <a:cxnLst/>
            <a:rect l="l" t="t" r="r" b="b"/>
            <a:pathLst>
              <a:path w="5793" h="6877" extrusionOk="0">
                <a:moveTo>
                  <a:pt x="2882" y="0"/>
                </a:moveTo>
                <a:lnTo>
                  <a:pt x="1855" y="2283"/>
                </a:lnTo>
                <a:lnTo>
                  <a:pt x="0" y="3424"/>
                </a:lnTo>
                <a:lnTo>
                  <a:pt x="1855" y="4594"/>
                </a:lnTo>
                <a:lnTo>
                  <a:pt x="2882" y="6876"/>
                </a:lnTo>
                <a:lnTo>
                  <a:pt x="3938" y="4594"/>
                </a:lnTo>
                <a:lnTo>
                  <a:pt x="5792" y="3424"/>
                </a:lnTo>
                <a:lnTo>
                  <a:pt x="3938"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35"/>
          <p:cNvSpPr/>
          <p:nvPr/>
        </p:nvSpPr>
        <p:spPr>
          <a:xfrm>
            <a:off x="7517554" y="1243413"/>
            <a:ext cx="197735" cy="235526"/>
          </a:xfrm>
          <a:custGeom>
            <a:avLst/>
            <a:gdLst/>
            <a:ahLst/>
            <a:cxnLst/>
            <a:rect l="l" t="t" r="r" b="b"/>
            <a:pathLst>
              <a:path w="7163" h="8532" extrusionOk="0">
                <a:moveTo>
                  <a:pt x="3596" y="1"/>
                </a:moveTo>
                <a:lnTo>
                  <a:pt x="2312" y="2854"/>
                </a:lnTo>
                <a:lnTo>
                  <a:pt x="1" y="4252"/>
                </a:lnTo>
                <a:lnTo>
                  <a:pt x="2312" y="5679"/>
                </a:lnTo>
                <a:lnTo>
                  <a:pt x="3596" y="8532"/>
                </a:lnTo>
                <a:lnTo>
                  <a:pt x="4851" y="5679"/>
                </a:lnTo>
                <a:lnTo>
                  <a:pt x="7162" y="4252"/>
                </a:lnTo>
                <a:lnTo>
                  <a:pt x="4851" y="2854"/>
                </a:lnTo>
                <a:lnTo>
                  <a:pt x="359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35"/>
          <p:cNvSpPr/>
          <p:nvPr/>
        </p:nvSpPr>
        <p:spPr>
          <a:xfrm>
            <a:off x="1121453" y="1189107"/>
            <a:ext cx="197735" cy="235526"/>
          </a:xfrm>
          <a:custGeom>
            <a:avLst/>
            <a:gdLst/>
            <a:ahLst/>
            <a:cxnLst/>
            <a:rect l="l" t="t" r="r" b="b"/>
            <a:pathLst>
              <a:path w="7163" h="8532" extrusionOk="0">
                <a:moveTo>
                  <a:pt x="3567" y="0"/>
                </a:moveTo>
                <a:lnTo>
                  <a:pt x="2283" y="2853"/>
                </a:lnTo>
                <a:lnTo>
                  <a:pt x="1" y="4280"/>
                </a:lnTo>
                <a:lnTo>
                  <a:pt x="2283" y="5678"/>
                </a:lnTo>
                <a:lnTo>
                  <a:pt x="3567" y="8531"/>
                </a:lnTo>
                <a:lnTo>
                  <a:pt x="4851" y="5678"/>
                </a:lnTo>
                <a:lnTo>
                  <a:pt x="7162" y="4280"/>
                </a:lnTo>
                <a:lnTo>
                  <a:pt x="4851" y="2853"/>
                </a:lnTo>
                <a:lnTo>
                  <a:pt x="35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35"/>
          <p:cNvSpPr/>
          <p:nvPr/>
        </p:nvSpPr>
        <p:spPr>
          <a:xfrm>
            <a:off x="2299726" y="1597073"/>
            <a:ext cx="89827" cy="107135"/>
          </a:xfrm>
          <a:custGeom>
            <a:avLst/>
            <a:gdLst/>
            <a:ahLst/>
            <a:cxnLst/>
            <a:rect l="l" t="t" r="r" b="b"/>
            <a:pathLst>
              <a:path w="3254" h="3881" extrusionOk="0">
                <a:moveTo>
                  <a:pt x="1656" y="0"/>
                </a:moveTo>
                <a:lnTo>
                  <a:pt x="1028" y="1313"/>
                </a:lnTo>
                <a:lnTo>
                  <a:pt x="1" y="1940"/>
                </a:lnTo>
                <a:lnTo>
                  <a:pt x="1028" y="2597"/>
                </a:lnTo>
                <a:lnTo>
                  <a:pt x="1656" y="3881"/>
                </a:lnTo>
                <a:lnTo>
                  <a:pt x="2226" y="2597"/>
                </a:lnTo>
                <a:lnTo>
                  <a:pt x="3253" y="1940"/>
                </a:lnTo>
                <a:lnTo>
                  <a:pt x="2226" y="1313"/>
                </a:lnTo>
                <a:lnTo>
                  <a:pt x="165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35"/>
          <p:cNvSpPr/>
          <p:nvPr/>
        </p:nvSpPr>
        <p:spPr>
          <a:xfrm>
            <a:off x="1344363" y="1904269"/>
            <a:ext cx="159916" cy="189840"/>
          </a:xfrm>
          <a:custGeom>
            <a:avLst/>
            <a:gdLst/>
            <a:ahLst/>
            <a:cxnLst/>
            <a:rect l="l" t="t" r="r" b="b"/>
            <a:pathLst>
              <a:path w="5793" h="6877" extrusionOk="0">
                <a:moveTo>
                  <a:pt x="2911" y="0"/>
                </a:moveTo>
                <a:lnTo>
                  <a:pt x="1883" y="2283"/>
                </a:lnTo>
                <a:lnTo>
                  <a:pt x="0" y="3424"/>
                </a:lnTo>
                <a:lnTo>
                  <a:pt x="1883" y="4566"/>
                </a:lnTo>
                <a:lnTo>
                  <a:pt x="2911" y="6877"/>
                </a:lnTo>
                <a:lnTo>
                  <a:pt x="3938" y="4566"/>
                </a:lnTo>
                <a:lnTo>
                  <a:pt x="5792" y="3424"/>
                </a:lnTo>
                <a:lnTo>
                  <a:pt x="3938" y="2283"/>
                </a:lnTo>
                <a:lnTo>
                  <a:pt x="291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35"/>
          <p:cNvSpPr/>
          <p:nvPr/>
        </p:nvSpPr>
        <p:spPr>
          <a:xfrm>
            <a:off x="5086788" y="549519"/>
            <a:ext cx="197735" cy="235526"/>
          </a:xfrm>
          <a:custGeom>
            <a:avLst/>
            <a:gdLst/>
            <a:ahLst/>
            <a:cxnLst/>
            <a:rect l="l" t="t" r="r" b="b"/>
            <a:pathLst>
              <a:path w="7163" h="8532" extrusionOk="0">
                <a:moveTo>
                  <a:pt x="3567" y="0"/>
                </a:moveTo>
                <a:lnTo>
                  <a:pt x="2312" y="2853"/>
                </a:lnTo>
                <a:lnTo>
                  <a:pt x="1" y="4251"/>
                </a:lnTo>
                <a:lnTo>
                  <a:pt x="2312" y="5678"/>
                </a:lnTo>
                <a:lnTo>
                  <a:pt x="3567" y="8531"/>
                </a:lnTo>
                <a:lnTo>
                  <a:pt x="4851" y="5678"/>
                </a:lnTo>
                <a:lnTo>
                  <a:pt x="7163" y="4251"/>
                </a:lnTo>
                <a:lnTo>
                  <a:pt x="4851" y="2853"/>
                </a:lnTo>
                <a:lnTo>
                  <a:pt x="35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35"/>
          <p:cNvSpPr/>
          <p:nvPr/>
        </p:nvSpPr>
        <p:spPr>
          <a:xfrm>
            <a:off x="6394566" y="792882"/>
            <a:ext cx="89827" cy="107135"/>
          </a:xfrm>
          <a:custGeom>
            <a:avLst/>
            <a:gdLst/>
            <a:ahLst/>
            <a:cxnLst/>
            <a:rect l="l" t="t" r="r" b="b"/>
            <a:pathLst>
              <a:path w="3254" h="3881" extrusionOk="0">
                <a:moveTo>
                  <a:pt x="1598" y="1"/>
                </a:moveTo>
                <a:lnTo>
                  <a:pt x="1028" y="1285"/>
                </a:lnTo>
                <a:lnTo>
                  <a:pt x="0" y="1912"/>
                </a:lnTo>
                <a:lnTo>
                  <a:pt x="1028" y="2568"/>
                </a:lnTo>
                <a:lnTo>
                  <a:pt x="1598" y="3881"/>
                </a:lnTo>
                <a:lnTo>
                  <a:pt x="2197" y="2568"/>
                </a:lnTo>
                <a:lnTo>
                  <a:pt x="3253" y="1912"/>
                </a:lnTo>
                <a:lnTo>
                  <a:pt x="2197" y="1285"/>
                </a:lnTo>
                <a:lnTo>
                  <a:pt x="159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35"/>
          <p:cNvSpPr/>
          <p:nvPr/>
        </p:nvSpPr>
        <p:spPr>
          <a:xfrm>
            <a:off x="5855826" y="1371787"/>
            <a:ext cx="90600" cy="107163"/>
          </a:xfrm>
          <a:custGeom>
            <a:avLst/>
            <a:gdLst/>
            <a:ahLst/>
            <a:cxnLst/>
            <a:rect l="l" t="t" r="r" b="b"/>
            <a:pathLst>
              <a:path w="3282" h="3882" extrusionOk="0">
                <a:moveTo>
                  <a:pt x="1655" y="1"/>
                </a:moveTo>
                <a:lnTo>
                  <a:pt x="1028" y="1285"/>
                </a:lnTo>
                <a:lnTo>
                  <a:pt x="0" y="1912"/>
                </a:lnTo>
                <a:lnTo>
                  <a:pt x="1028" y="2569"/>
                </a:lnTo>
                <a:lnTo>
                  <a:pt x="1655" y="3881"/>
                </a:lnTo>
                <a:lnTo>
                  <a:pt x="2226" y="2569"/>
                </a:lnTo>
                <a:lnTo>
                  <a:pt x="3282" y="1912"/>
                </a:lnTo>
                <a:lnTo>
                  <a:pt x="2226"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35"/>
          <p:cNvSpPr/>
          <p:nvPr/>
        </p:nvSpPr>
        <p:spPr>
          <a:xfrm>
            <a:off x="4416833" y="2269695"/>
            <a:ext cx="159115" cy="189840"/>
          </a:xfrm>
          <a:custGeom>
            <a:avLst/>
            <a:gdLst/>
            <a:ahLst/>
            <a:cxnLst/>
            <a:rect l="l" t="t" r="r" b="b"/>
            <a:pathLst>
              <a:path w="5764" h="6877" extrusionOk="0">
                <a:moveTo>
                  <a:pt x="2882" y="0"/>
                </a:moveTo>
                <a:lnTo>
                  <a:pt x="1855" y="2283"/>
                </a:lnTo>
                <a:lnTo>
                  <a:pt x="0" y="3424"/>
                </a:lnTo>
                <a:lnTo>
                  <a:pt x="1855" y="4594"/>
                </a:lnTo>
                <a:lnTo>
                  <a:pt x="2882" y="6877"/>
                </a:lnTo>
                <a:lnTo>
                  <a:pt x="3909" y="4594"/>
                </a:lnTo>
                <a:lnTo>
                  <a:pt x="5764" y="3424"/>
                </a:lnTo>
                <a:lnTo>
                  <a:pt x="3909"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35"/>
          <p:cNvSpPr/>
          <p:nvPr/>
        </p:nvSpPr>
        <p:spPr>
          <a:xfrm>
            <a:off x="2999407" y="2108023"/>
            <a:ext cx="90600" cy="107163"/>
          </a:xfrm>
          <a:custGeom>
            <a:avLst/>
            <a:gdLst/>
            <a:ahLst/>
            <a:cxnLst/>
            <a:rect l="l" t="t" r="r" b="b"/>
            <a:pathLst>
              <a:path w="3282" h="3882" extrusionOk="0">
                <a:moveTo>
                  <a:pt x="1655" y="1"/>
                </a:moveTo>
                <a:lnTo>
                  <a:pt x="1085" y="1285"/>
                </a:lnTo>
                <a:lnTo>
                  <a:pt x="1" y="1941"/>
                </a:lnTo>
                <a:lnTo>
                  <a:pt x="1085" y="2597"/>
                </a:lnTo>
                <a:lnTo>
                  <a:pt x="1655" y="3881"/>
                </a:lnTo>
                <a:lnTo>
                  <a:pt x="2226" y="2597"/>
                </a:lnTo>
                <a:lnTo>
                  <a:pt x="3282" y="1941"/>
                </a:lnTo>
                <a:lnTo>
                  <a:pt x="2226"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31138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תרשים 5"/>
          <p:cNvGraphicFramePr>
            <a:graphicFrameLocks/>
          </p:cNvGraphicFramePr>
          <p:nvPr>
            <p:extLst>
              <p:ext uri="{D42A27DB-BD31-4B8C-83A1-F6EECF244321}">
                <p14:modId xmlns:p14="http://schemas.microsoft.com/office/powerpoint/2010/main" val="3710534415"/>
              </p:ext>
            </p:extLst>
          </p:nvPr>
        </p:nvGraphicFramePr>
        <p:xfrm>
          <a:off x="706822" y="1531350"/>
          <a:ext cx="8178912"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2" name="כותרת 1"/>
          <p:cNvSpPr>
            <a:spLocks noGrp="1"/>
          </p:cNvSpPr>
          <p:nvPr>
            <p:ph type="title"/>
          </p:nvPr>
        </p:nvSpPr>
        <p:spPr>
          <a:xfrm>
            <a:off x="314107" y="876508"/>
            <a:ext cx="8571627" cy="453533"/>
          </a:xfrm>
        </p:spPr>
        <p:txBody>
          <a:bodyPr/>
          <a:lstStyle/>
          <a:p>
            <a:pPr rtl="1"/>
            <a:r>
              <a:rPr lang="he-IL" sz="2700" dirty="0">
                <a:latin typeface="RUBIK" pitchFamily="2" charset="-79"/>
                <a:cs typeface="RUBIK" pitchFamily="2" charset="-79"/>
              </a:rPr>
              <a:t>אחוז החרדיות הזכאיות לתואר אקדמי - עולה בקרב הצעירות</a:t>
            </a:r>
            <a:endParaRPr lang="" sz="2700" dirty="0">
              <a:latin typeface="RUBIK" pitchFamily="2" charset="-79"/>
              <a:cs typeface="RUBIK" pitchFamily="2" charset="-79"/>
              <a:sym typeface="Passion One"/>
            </a:endParaRPr>
          </a:p>
        </p:txBody>
      </p:sp>
      <p:sp>
        <p:nvSpPr>
          <p:cNvPr id="4" name="מלבן 3"/>
          <p:cNvSpPr/>
          <p:nvPr/>
        </p:nvSpPr>
        <p:spPr>
          <a:xfrm>
            <a:off x="6153894" y="4571216"/>
            <a:ext cx="2507418" cy="369332"/>
          </a:xfrm>
          <a:prstGeom prst="rect">
            <a:avLst/>
          </a:prstGeom>
        </p:spPr>
        <p:txBody>
          <a:bodyPr wrap="none">
            <a:spAutoFit/>
          </a:bodyPr>
          <a:lstStyle/>
          <a:p>
            <a:pPr algn="r">
              <a:lnSpc>
                <a:spcPct val="150000"/>
              </a:lnSpc>
            </a:pPr>
            <a:r>
              <a:rPr lang="he-IL" sz="1200" dirty="0">
                <a:solidFill>
                  <a:srgbClr val="002A52"/>
                </a:solidFill>
                <a:latin typeface="RUBIK" pitchFamily="2" charset="-79"/>
                <a:cs typeface="RUBIK" pitchFamily="2" charset="-79"/>
              </a:rPr>
              <a:t>מקור: עיבודים לנתונים מנהליים, 2019</a:t>
            </a:r>
          </a:p>
        </p:txBody>
      </p:sp>
      <p:sp>
        <p:nvSpPr>
          <p:cNvPr id="5" name="חץ ימינה 4"/>
          <p:cNvSpPr/>
          <p:nvPr/>
        </p:nvSpPr>
        <p:spPr>
          <a:xfrm rot="11493475">
            <a:off x="1502115" y="2674832"/>
            <a:ext cx="2429544" cy="162227"/>
          </a:xfrm>
          <a:prstGeom prst="rightArrow">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
          </a:p>
        </p:txBody>
      </p:sp>
    </p:spTree>
    <p:extLst>
      <p:ext uri="{BB962C8B-B14F-4D97-AF65-F5344CB8AC3E}">
        <p14:creationId xmlns:p14="http://schemas.microsoft.com/office/powerpoint/2010/main" val="4113722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255495" y="826573"/>
            <a:ext cx="8639734" cy="572700"/>
          </a:xfrm>
        </p:spPr>
        <p:txBody>
          <a:bodyPr/>
          <a:lstStyle/>
          <a:p>
            <a:pPr rtl="1"/>
            <a:r>
              <a:rPr lang="he-IL" dirty="0">
                <a:latin typeface="RUBIK" pitchFamily="2" charset="-79"/>
                <a:cs typeface="RUBIK" pitchFamily="2" charset="-79"/>
              </a:rPr>
              <a:t>מה המסלול של האקדמאיות החרדיות?</a:t>
            </a:r>
            <a:endParaRPr lang="" dirty="0">
              <a:latin typeface="RUBIK" pitchFamily="2" charset="-79"/>
              <a:cs typeface="RUBIK" pitchFamily="2" charset="-79"/>
            </a:endParaRPr>
          </a:p>
        </p:txBody>
      </p:sp>
      <p:sp>
        <p:nvSpPr>
          <p:cNvPr id="3" name="Google Shape;1987;p61"/>
          <p:cNvSpPr txBox="1">
            <a:spLocks/>
          </p:cNvSpPr>
          <p:nvPr/>
        </p:nvSpPr>
        <p:spPr>
          <a:xfrm>
            <a:off x="4817336" y="1796461"/>
            <a:ext cx="3719512" cy="2098205"/>
          </a:xfrm>
          <a:prstGeom prst="rect">
            <a:avLst/>
          </a:prstGeom>
          <a:ln w="28575">
            <a:solidFill>
              <a:schemeClr val="bg2">
                <a:lumMod val="25000"/>
              </a:schemeClr>
            </a:solidFill>
          </a:ln>
          <a:effectLst>
            <a:softEdge rad="12700"/>
          </a:effectLst>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96000" algn="r" rtl="1">
              <a:lnSpc>
                <a:spcPct val="150000"/>
              </a:lnSpc>
              <a:spcBef>
                <a:spcPct val="0"/>
              </a:spcBef>
              <a:defRPr/>
            </a:pPr>
            <a:r>
              <a:rPr lang="he-IL" sz="2100" b="1" dirty="0">
                <a:solidFill>
                  <a:schemeClr val="accent6"/>
                </a:solidFill>
                <a:latin typeface="RUBIK" pitchFamily="2" charset="-79"/>
                <a:ea typeface="Poppins"/>
                <a:cs typeface="RUBIK" pitchFamily="2" charset="-79"/>
                <a:sym typeface="Poppins"/>
              </a:rPr>
              <a:t>תעסוקה </a:t>
            </a:r>
          </a:p>
          <a:p>
            <a:pPr marL="360000" algn="r" rtl="1">
              <a:lnSpc>
                <a:spcPct val="150000"/>
              </a:lnSpc>
              <a:spcBef>
                <a:spcPct val="0"/>
              </a:spcBef>
              <a:buFont typeface="Arial" panose="020B0604020202020204" pitchFamily="34" charset="0"/>
              <a:buChar char="•"/>
              <a:defRPr/>
            </a:pPr>
            <a:r>
              <a:rPr lang="he-IL" sz="1800" dirty="0">
                <a:solidFill>
                  <a:schemeClr val="hlink"/>
                </a:solidFill>
                <a:uFill>
                  <a:noFill/>
                </a:uFill>
                <a:latin typeface="RUBIK" pitchFamily="2" charset="-79"/>
                <a:cs typeface="RUBIK" pitchFamily="2" charset="-79"/>
                <a:sym typeface="Poppins"/>
                <a:hlinkClick r:id="rId3" action="ppaction://hlinksldjump"/>
              </a:rPr>
              <a:t> שיעורי תעסוקה גבוהים לאקדמאיות חרדיות 86%-90%</a:t>
            </a:r>
            <a:endParaRPr lang="he-IL" sz="1800" dirty="0">
              <a:solidFill>
                <a:schemeClr val="hlink"/>
              </a:solidFill>
              <a:uFill>
                <a:noFill/>
              </a:uFill>
              <a:latin typeface="RUBIK" pitchFamily="2" charset="-79"/>
              <a:cs typeface="RUBIK" pitchFamily="2" charset="-79"/>
              <a:sym typeface="Poppins"/>
            </a:endParaRPr>
          </a:p>
          <a:p>
            <a:pPr marL="360000" algn="r" rtl="1">
              <a:lnSpc>
                <a:spcPct val="150000"/>
              </a:lnSpc>
              <a:spcBef>
                <a:spcPct val="0"/>
              </a:spcBef>
              <a:buFont typeface="Arial" panose="020B0604020202020204" pitchFamily="34" charset="0"/>
              <a:buChar char="•"/>
              <a:defRPr/>
            </a:pPr>
            <a:r>
              <a:rPr lang="he-IL" sz="1800" dirty="0">
                <a:solidFill>
                  <a:schemeClr val="hlink"/>
                </a:solidFill>
                <a:uFill>
                  <a:noFill/>
                </a:uFill>
                <a:latin typeface="RUBIK" pitchFamily="2" charset="-79"/>
                <a:cs typeface="RUBIK" pitchFamily="2" charset="-79"/>
                <a:sym typeface="Poppins"/>
              </a:rPr>
              <a:t> שיעור דומה לזה של נשים יהודיות לא חרדיות</a:t>
            </a:r>
          </a:p>
        </p:txBody>
      </p:sp>
      <p:sp>
        <p:nvSpPr>
          <p:cNvPr id="4" name="Google Shape;1987;p61"/>
          <p:cNvSpPr txBox="1">
            <a:spLocks/>
          </p:cNvSpPr>
          <p:nvPr/>
        </p:nvSpPr>
        <p:spPr>
          <a:xfrm>
            <a:off x="855850" y="1796462"/>
            <a:ext cx="3719512" cy="2098204"/>
          </a:xfrm>
          <a:prstGeom prst="rect">
            <a:avLst/>
          </a:prstGeom>
          <a:ln w="28575">
            <a:solidFill>
              <a:schemeClr val="bg2">
                <a:lumMod val="25000"/>
              </a:schemeClr>
            </a:solidFill>
          </a:ln>
          <a:effectLst>
            <a:softEdge rad="12700"/>
          </a:effectLst>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96000" algn="r" rtl="1">
              <a:lnSpc>
                <a:spcPct val="150000"/>
              </a:lnSpc>
              <a:spcBef>
                <a:spcPct val="0"/>
              </a:spcBef>
              <a:defRPr/>
            </a:pPr>
            <a:r>
              <a:rPr lang="he-IL" sz="2100" b="1" dirty="0">
                <a:solidFill>
                  <a:schemeClr val="accent6"/>
                </a:solidFill>
                <a:latin typeface="RUBIK" pitchFamily="2" charset="-79"/>
                <a:ea typeface="Poppins"/>
                <a:cs typeface="RUBIK" pitchFamily="2" charset="-79"/>
              </a:rPr>
              <a:t>שכר</a:t>
            </a:r>
          </a:p>
          <a:p>
            <a:pPr marL="396000" algn="r" rtl="1">
              <a:lnSpc>
                <a:spcPct val="150000"/>
              </a:lnSpc>
              <a:spcBef>
                <a:spcPct val="0"/>
              </a:spcBef>
              <a:defRPr/>
            </a:pPr>
            <a:r>
              <a:rPr lang="he-IL" sz="2000" dirty="0">
                <a:solidFill>
                  <a:schemeClr val="hlink"/>
                </a:solidFill>
                <a:uFill>
                  <a:noFill/>
                </a:uFill>
                <a:latin typeface="RUBIK" pitchFamily="2" charset="-79"/>
                <a:cs typeface="RUBIK" pitchFamily="2" charset="-79"/>
                <a:hlinkClick r:id="rId4" action="ppaction://hlinksldjump"/>
              </a:rPr>
              <a:t>פערי השכר בהשכלה אקדמית מתרחבים- 36% בממוצע</a:t>
            </a:r>
            <a:endParaRPr lang="he-IL" sz="2000" dirty="0">
              <a:solidFill>
                <a:schemeClr val="hlink"/>
              </a:solidFill>
              <a:uFill>
                <a:noFill/>
              </a:uFill>
              <a:latin typeface="RUBIK" pitchFamily="2" charset="-79"/>
              <a:cs typeface="RUBIK" pitchFamily="2" charset="-79"/>
            </a:endParaRPr>
          </a:p>
          <a:p>
            <a:pPr marL="396000" algn="ctr" rtl="1">
              <a:lnSpc>
                <a:spcPct val="150000"/>
              </a:lnSpc>
              <a:spcBef>
                <a:spcPct val="0"/>
              </a:spcBef>
              <a:spcAft>
                <a:spcPts val="1800"/>
              </a:spcAft>
              <a:defRPr/>
            </a:pPr>
            <a:r>
              <a:rPr lang="he-IL" sz="2000" b="1" dirty="0">
                <a:solidFill>
                  <a:schemeClr val="hlink"/>
                </a:solidFill>
                <a:uFill>
                  <a:noFill/>
                </a:uFill>
                <a:latin typeface="RUBIK" pitchFamily="2" charset="-79"/>
                <a:cs typeface="RUBIK" pitchFamily="2" charset="-79"/>
              </a:rPr>
              <a:t>למה?</a:t>
            </a:r>
          </a:p>
        </p:txBody>
      </p:sp>
    </p:spTree>
    <p:extLst>
      <p:ext uri="{BB962C8B-B14F-4D97-AF65-F5344CB8AC3E}">
        <p14:creationId xmlns:p14="http://schemas.microsoft.com/office/powerpoint/2010/main" val="662080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16" presetClass="entr" presetSubtype="21" fill="hold" nodeType="with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barn(inVertical)">
                                      <p:cBhvr>
                                        <p:cTn id="15" dur="500"/>
                                        <p:tgtEl>
                                          <p:spTgt spid="4">
                                            <p:txEl>
                                              <p:pRg st="0" end="0"/>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4">
                                            <p:txEl>
                                              <p:pRg st="1" end="1"/>
                                            </p:txEl>
                                          </p:spTgt>
                                        </p:tgtEl>
                                        <p:attrNameLst>
                                          <p:attrName>style.visibility</p:attrName>
                                        </p:attrNameLst>
                                      </p:cBhvr>
                                      <p:to>
                                        <p:strVal val="visible"/>
                                      </p:to>
                                    </p:set>
                                    <p:animEffect transition="in" filter="barn(inVertical)">
                                      <p:cBhvr>
                                        <p:cTn id="18" dur="500"/>
                                        <p:tgtEl>
                                          <p:spTgt spid="4">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animEffect transition="in" filter="barn(inVertical)">
                                      <p:cBhvr>
                                        <p:cTn id="23"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507145" y="334913"/>
            <a:ext cx="8342681" cy="530615"/>
          </a:xfrm>
        </p:spPr>
        <p:txBody>
          <a:bodyPr/>
          <a:lstStyle/>
          <a:p>
            <a:pPr>
              <a:spcBef>
                <a:spcPct val="0"/>
              </a:spcBef>
              <a:defRPr/>
            </a:pPr>
            <a:r>
              <a:rPr lang="he-IL" sz="2700" dirty="0">
                <a:latin typeface="RUBIK" pitchFamily="2" charset="-79"/>
                <a:cs typeface="RUBIK" pitchFamily="2" charset="-79"/>
                <a:hlinkClick r:id="rId3" action="ppaction://hlinksldjump"/>
              </a:rPr>
              <a:t>מה לומדות נשים חרדיות באקדמיה?</a:t>
            </a:r>
            <a:br>
              <a:rPr lang="he-IL" sz="2700" dirty="0">
                <a:latin typeface="RUBIK" pitchFamily="2" charset="-79"/>
                <a:cs typeface="RUBIK" pitchFamily="2" charset="-79"/>
                <a:hlinkClick r:id="rId3" action="ppaction://hlinksldjump"/>
              </a:rPr>
            </a:br>
            <a:r>
              <a:rPr lang="he-IL" sz="1500" dirty="0">
                <a:latin typeface="RUBIK" pitchFamily="2" charset="-79"/>
                <a:cs typeface="RUBIK" pitchFamily="2" charset="-79"/>
                <a:hlinkClick r:id="rId3" action="ppaction://hlinksldjump"/>
              </a:rPr>
              <a:t>(בסוגריים- מספר הנשים) </a:t>
            </a:r>
            <a:endParaRPr lang="he-IL" sz="1500" dirty="0">
              <a:latin typeface="RUBIK" pitchFamily="2" charset="-79"/>
              <a:cs typeface="RUBIK" pitchFamily="2" charset="-79"/>
            </a:endParaRPr>
          </a:p>
        </p:txBody>
      </p:sp>
      <p:sp>
        <p:nvSpPr>
          <p:cNvPr id="17" name="מלבן 16"/>
          <p:cNvSpPr/>
          <p:nvPr/>
        </p:nvSpPr>
        <p:spPr>
          <a:xfrm>
            <a:off x="5794181" y="4681835"/>
            <a:ext cx="3055645" cy="499689"/>
          </a:xfrm>
          <a:prstGeom prst="rect">
            <a:avLst/>
          </a:prstGeom>
        </p:spPr>
        <p:txBody>
          <a:bodyPr wrap="none">
            <a:spAutoFit/>
          </a:bodyPr>
          <a:lstStyle/>
          <a:p>
            <a:pPr algn="r">
              <a:lnSpc>
                <a:spcPct val="150000"/>
              </a:lnSpc>
            </a:pPr>
            <a:r>
              <a:rPr lang="he-IL" baseline="30000" dirty="0">
                <a:solidFill>
                  <a:srgbClr val="002A52"/>
                </a:solidFill>
                <a:latin typeface="RUBIK" pitchFamily="2" charset="-79"/>
                <a:cs typeface="RUBIK" pitchFamily="2" charset="-79"/>
              </a:rPr>
              <a:t>מקור: עיבודים לנתוני מל"ג</a:t>
            </a:r>
            <a:endParaRPr lang="en-US" baseline="30000" dirty="0">
              <a:solidFill>
                <a:srgbClr val="002A52"/>
              </a:solidFill>
              <a:latin typeface="RUBIK" pitchFamily="2" charset="-79"/>
              <a:cs typeface="RUBIK" pitchFamily="2" charset="-79"/>
            </a:endParaRPr>
          </a:p>
          <a:p>
            <a:pPr algn="r">
              <a:lnSpc>
                <a:spcPct val="150000"/>
              </a:lnSpc>
            </a:pPr>
            <a:r>
              <a:rPr lang="he-IL" baseline="30000" dirty="0">
                <a:solidFill>
                  <a:srgbClr val="002A52"/>
                </a:solidFill>
                <a:latin typeface="RUBIK" pitchFamily="2" charset="-79"/>
                <a:cs typeface="RUBIK" pitchFamily="2" charset="-79"/>
              </a:rPr>
              <a:t>לא כולל תואר שלישי באריאל ולא כולל האוניברסיטה הפתוחה</a:t>
            </a:r>
            <a:endParaRPr lang="en-US" baseline="30000" dirty="0">
              <a:solidFill>
                <a:srgbClr val="002A52"/>
              </a:solidFill>
              <a:latin typeface="RUBIK" pitchFamily="2" charset="-79"/>
              <a:cs typeface="RUBIK" pitchFamily="2" charset="-79"/>
            </a:endParaRPr>
          </a:p>
        </p:txBody>
      </p:sp>
      <p:graphicFrame>
        <p:nvGraphicFramePr>
          <p:cNvPr id="6" name="תרשים 5"/>
          <p:cNvGraphicFramePr>
            <a:graphicFrameLocks/>
          </p:cNvGraphicFramePr>
          <p:nvPr>
            <p:extLst>
              <p:ext uri="{D42A27DB-BD31-4B8C-83A1-F6EECF244321}">
                <p14:modId xmlns:p14="http://schemas.microsoft.com/office/powerpoint/2010/main" val="3713655014"/>
              </p:ext>
            </p:extLst>
          </p:nvPr>
        </p:nvGraphicFramePr>
        <p:xfrm>
          <a:off x="946414" y="924080"/>
          <a:ext cx="7821067" cy="3903393"/>
        </p:xfrm>
        <a:graphic>
          <a:graphicData uri="http://schemas.openxmlformats.org/drawingml/2006/chart">
            <c:chart xmlns:c="http://schemas.openxmlformats.org/drawingml/2006/chart" xmlns:r="http://schemas.openxmlformats.org/officeDocument/2006/relationships" r:id="rId4"/>
          </a:graphicData>
        </a:graphic>
      </p:graphicFrame>
      <p:sp>
        <p:nvSpPr>
          <p:cNvPr id="3" name="מלבן 2"/>
          <p:cNvSpPr/>
          <p:nvPr/>
        </p:nvSpPr>
        <p:spPr>
          <a:xfrm>
            <a:off x="1526514" y="3527258"/>
            <a:ext cx="7218609" cy="520278"/>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
          </a:p>
        </p:txBody>
      </p:sp>
      <p:sp>
        <p:nvSpPr>
          <p:cNvPr id="4" name="TextBox 3"/>
          <p:cNvSpPr txBox="1"/>
          <p:nvPr/>
        </p:nvSpPr>
        <p:spPr>
          <a:xfrm>
            <a:off x="4526217" y="3947516"/>
            <a:ext cx="609601" cy="307777"/>
          </a:xfrm>
          <a:prstGeom prst="rect">
            <a:avLst/>
          </a:prstGeom>
          <a:noFill/>
        </p:spPr>
        <p:txBody>
          <a:bodyPr wrap="square" rtlCol="0">
            <a:spAutoFit/>
          </a:bodyPr>
          <a:lstStyle/>
          <a:p>
            <a:r>
              <a:rPr lang="en-US" dirty="0">
                <a:solidFill>
                  <a:srgbClr val="C00000"/>
                </a:solidFill>
              </a:rPr>
              <a:t>(110)</a:t>
            </a:r>
            <a:endParaRPr lang="" dirty="0">
              <a:solidFill>
                <a:srgbClr val="C00000"/>
              </a:solidFill>
            </a:endParaRPr>
          </a:p>
        </p:txBody>
      </p:sp>
      <p:sp>
        <p:nvSpPr>
          <p:cNvPr id="7" name="TextBox 6"/>
          <p:cNvSpPr txBox="1"/>
          <p:nvPr/>
        </p:nvSpPr>
        <p:spPr>
          <a:xfrm>
            <a:off x="8022641" y="3739759"/>
            <a:ext cx="827185" cy="307777"/>
          </a:xfrm>
          <a:prstGeom prst="rect">
            <a:avLst/>
          </a:prstGeom>
          <a:noFill/>
        </p:spPr>
        <p:txBody>
          <a:bodyPr wrap="square" rtlCol="0">
            <a:spAutoFit/>
          </a:bodyPr>
          <a:lstStyle/>
          <a:p>
            <a:r>
              <a:rPr lang="en-US" dirty="0">
                <a:solidFill>
                  <a:srgbClr val="C00000"/>
                </a:solidFill>
              </a:rPr>
              <a:t>(3,234)</a:t>
            </a:r>
            <a:endParaRPr lang="" dirty="0">
              <a:solidFill>
                <a:srgbClr val="C00000"/>
              </a:solidFill>
            </a:endParaRPr>
          </a:p>
        </p:txBody>
      </p:sp>
    </p:spTree>
    <p:extLst>
      <p:ext uri="{BB962C8B-B14F-4D97-AF65-F5344CB8AC3E}">
        <p14:creationId xmlns:p14="http://schemas.microsoft.com/office/powerpoint/2010/main" val="2952395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92"/>
        <p:cNvGrpSpPr/>
        <p:nvPr/>
      </p:nvGrpSpPr>
      <p:grpSpPr>
        <a:xfrm>
          <a:off x="0" y="0"/>
          <a:ext cx="0" cy="0"/>
          <a:chOff x="0" y="0"/>
          <a:chExt cx="0" cy="0"/>
        </a:xfrm>
      </p:grpSpPr>
      <p:sp>
        <p:nvSpPr>
          <p:cNvPr id="693" name="Google Shape;693;p42"/>
          <p:cNvSpPr txBox="1">
            <a:spLocks noGrp="1"/>
          </p:cNvSpPr>
          <p:nvPr>
            <p:ph type="title"/>
          </p:nvPr>
        </p:nvSpPr>
        <p:spPr>
          <a:xfrm>
            <a:off x="569972" y="549437"/>
            <a:ext cx="7717500" cy="572700"/>
          </a:xfrm>
          <a:prstGeom prst="rect">
            <a:avLst/>
          </a:prstGeom>
        </p:spPr>
        <p:txBody>
          <a:bodyPr spcFirstLastPara="1" wrap="square" lIns="0" tIns="0" rIns="0" bIns="0" anchor="b" anchorCtr="0">
            <a:noAutofit/>
          </a:bodyPr>
          <a:lstStyle/>
          <a:p>
            <a:pPr lvl="0" rtl="1"/>
            <a:r>
              <a:rPr lang="he-IL" dirty="0">
                <a:latin typeface="RUBIK" pitchFamily="2" charset="-79"/>
                <a:cs typeface="RUBIK" pitchFamily="2" charset="-79"/>
              </a:rPr>
              <a:t>חסמים לתעסוקה איכותית </a:t>
            </a:r>
            <a:r>
              <a:rPr lang="he-IL" sz="2200" dirty="0">
                <a:latin typeface="RUBIK" pitchFamily="2" charset="-79"/>
                <a:cs typeface="RUBIK" pitchFamily="2" charset="-79"/>
              </a:rPr>
              <a:t>– שלב האקדמיה</a:t>
            </a:r>
            <a:endParaRPr dirty="0">
              <a:latin typeface="RUBIK" pitchFamily="2" charset="-79"/>
              <a:cs typeface="RUBIK" pitchFamily="2" charset="-79"/>
            </a:endParaRPr>
          </a:p>
        </p:txBody>
      </p:sp>
      <p:sp>
        <p:nvSpPr>
          <p:cNvPr id="698" name="Google Shape;698;p42"/>
          <p:cNvSpPr txBox="1">
            <a:spLocks noGrp="1"/>
          </p:cNvSpPr>
          <p:nvPr>
            <p:ph type="subTitle" idx="5"/>
          </p:nvPr>
        </p:nvSpPr>
        <p:spPr>
          <a:xfrm>
            <a:off x="4805797" y="1896557"/>
            <a:ext cx="3824899" cy="2075113"/>
          </a:xfrm>
          <a:prstGeom prst="rect">
            <a:avLst/>
          </a:prstGeom>
        </p:spPr>
        <p:txBody>
          <a:bodyPr spcFirstLastPara="1" wrap="square" lIns="0" tIns="0" rIns="0" bIns="0" anchor="t" anchorCtr="0">
            <a:noAutofit/>
          </a:bodyPr>
          <a:lstStyle/>
          <a:p>
            <a:pPr marL="0" lvl="0" indent="0" algn="r" rtl="1">
              <a:lnSpc>
                <a:spcPct val="150000"/>
              </a:lnSpc>
              <a:spcBef>
                <a:spcPts val="0"/>
              </a:spcBef>
              <a:spcAft>
                <a:spcPts val="0"/>
              </a:spcAft>
              <a:buNone/>
            </a:pPr>
            <a:r>
              <a:rPr lang="he-IL" dirty="0">
                <a:latin typeface="RUBIK" pitchFamily="2" charset="-79"/>
                <a:cs typeface="RUBIK" pitchFamily="2" charset="-79"/>
              </a:rPr>
              <a:t>מיעוט תחומי לימוד באקדמיה המותאמים ומונגשים לנשים חרדיות</a:t>
            </a:r>
          </a:p>
          <a:p>
            <a:pPr marL="0" indent="0" algn="r" rtl="1">
              <a:lnSpc>
                <a:spcPct val="150000"/>
              </a:lnSpc>
            </a:pPr>
            <a:r>
              <a:rPr lang="he-IL" sz="1200" i="1" dirty="0">
                <a:solidFill>
                  <a:srgbClr val="C00000"/>
                </a:solidFill>
                <a:latin typeface="RUBIK" pitchFamily="2" charset="-79"/>
                <a:cs typeface="RUBIK" pitchFamily="2" charset="-79"/>
              </a:rPr>
              <a:t>ציטוט מתוך סקר נתוני אמת: </a:t>
            </a:r>
            <a:r>
              <a:rPr lang="he-IL" sz="1200" i="1" dirty="0" smtClean="0">
                <a:solidFill>
                  <a:srgbClr val="C00000"/>
                </a:solidFill>
                <a:latin typeface="RUBIK" pitchFamily="2" charset="-79"/>
                <a:cs typeface="RUBIK" pitchFamily="2" charset="-79"/>
              </a:rPr>
              <a:t>"[לימוד באקדמיה] ...עשוי </a:t>
            </a:r>
            <a:r>
              <a:rPr lang="he-IL" sz="1200" i="1" dirty="0">
                <a:solidFill>
                  <a:srgbClr val="C00000"/>
                </a:solidFill>
                <a:latin typeface="RUBIK" pitchFamily="2" charset="-79"/>
                <a:cs typeface="RUBIK" pitchFamily="2" charset="-79"/>
              </a:rPr>
              <a:t>לאפשר לבת לבחור במקצועות נשיים ומכניסים יותר: מקצועיות פרא-רפואיים, או אפילו תעודת הוראה אקדמית שתאפשר להן להיכנס לעבוד במשרד החינוך, בשכר גבוה יותר מכל רשת גנים/חינוך עצמאי...." </a:t>
            </a:r>
            <a:r>
              <a:rPr lang="he-IL" sz="1200" dirty="0">
                <a:latin typeface="RUBIK" pitchFamily="2" charset="-79"/>
                <a:cs typeface="RUBIK" pitchFamily="2" charset="-79"/>
              </a:rPr>
              <a:t>(חסידית, בת 30)</a:t>
            </a:r>
          </a:p>
          <a:p>
            <a:pPr marL="0" lvl="0" indent="0" algn="r" rtl="1">
              <a:lnSpc>
                <a:spcPct val="150000"/>
              </a:lnSpc>
              <a:spcBef>
                <a:spcPts val="0"/>
              </a:spcBef>
              <a:spcAft>
                <a:spcPts val="0"/>
              </a:spcAft>
              <a:buNone/>
            </a:pPr>
            <a:endParaRPr dirty="0">
              <a:latin typeface="RUBIK" pitchFamily="2" charset="-79"/>
              <a:cs typeface="RUBIK" pitchFamily="2" charset="-79"/>
            </a:endParaRPr>
          </a:p>
        </p:txBody>
      </p:sp>
      <p:sp>
        <p:nvSpPr>
          <p:cNvPr id="699" name="Google Shape;699;p42"/>
          <p:cNvSpPr txBox="1">
            <a:spLocks noGrp="1"/>
          </p:cNvSpPr>
          <p:nvPr>
            <p:ph type="subTitle" idx="6"/>
          </p:nvPr>
        </p:nvSpPr>
        <p:spPr>
          <a:xfrm>
            <a:off x="5589076" y="1440156"/>
            <a:ext cx="1902000" cy="340800"/>
          </a:xfrm>
          <a:prstGeom prst="rect">
            <a:avLst/>
          </a:prstGeom>
        </p:spPr>
        <p:txBody>
          <a:bodyPr spcFirstLastPara="1" wrap="square" lIns="0" tIns="0" rIns="0" bIns="0" anchor="t" anchorCtr="0">
            <a:noAutofit/>
          </a:bodyPr>
          <a:lstStyle/>
          <a:p>
            <a:pPr marL="0" lvl="0" indent="0" algn="ctr" rtl="1">
              <a:spcBef>
                <a:spcPts val="0"/>
              </a:spcBef>
              <a:spcAft>
                <a:spcPts val="1200"/>
              </a:spcAft>
              <a:buNone/>
            </a:pPr>
            <a:r>
              <a:rPr lang="he-IL" dirty="0">
                <a:latin typeface="RUBIK" pitchFamily="2" charset="-79"/>
                <a:cs typeface="RUBIK" pitchFamily="2" charset="-79"/>
              </a:rPr>
              <a:t>תחומי לימוד</a:t>
            </a:r>
            <a:endParaRPr dirty="0">
              <a:latin typeface="RUBIK" pitchFamily="2" charset="-79"/>
              <a:cs typeface="RUBIK" pitchFamily="2" charset="-79"/>
            </a:endParaRPr>
          </a:p>
        </p:txBody>
      </p:sp>
      <p:sp>
        <p:nvSpPr>
          <p:cNvPr id="708" name="Google Shape;708;p42"/>
          <p:cNvSpPr/>
          <p:nvPr/>
        </p:nvSpPr>
        <p:spPr>
          <a:xfrm>
            <a:off x="7534864" y="1339795"/>
            <a:ext cx="865800" cy="486900"/>
          </a:xfrm>
          <a:prstGeom prst="ellipse">
            <a:avLst/>
          </a:prstGeom>
          <a:solidFill>
            <a:srgbClr val="BF7C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42"/>
          <p:cNvSpPr/>
          <p:nvPr/>
        </p:nvSpPr>
        <p:spPr>
          <a:xfrm>
            <a:off x="1251966" y="414245"/>
            <a:ext cx="89827" cy="107135"/>
          </a:xfrm>
          <a:custGeom>
            <a:avLst/>
            <a:gdLst/>
            <a:ahLst/>
            <a:cxnLst/>
            <a:rect l="l" t="t" r="r" b="b"/>
            <a:pathLst>
              <a:path w="3254" h="3881" extrusionOk="0">
                <a:moveTo>
                  <a:pt x="1598" y="1"/>
                </a:moveTo>
                <a:lnTo>
                  <a:pt x="1028" y="1285"/>
                </a:lnTo>
                <a:lnTo>
                  <a:pt x="0" y="1912"/>
                </a:lnTo>
                <a:lnTo>
                  <a:pt x="1028" y="2568"/>
                </a:lnTo>
                <a:lnTo>
                  <a:pt x="1598" y="3881"/>
                </a:lnTo>
                <a:lnTo>
                  <a:pt x="2197" y="2568"/>
                </a:lnTo>
                <a:lnTo>
                  <a:pt x="3253" y="1912"/>
                </a:lnTo>
                <a:lnTo>
                  <a:pt x="2197" y="1285"/>
                </a:lnTo>
                <a:lnTo>
                  <a:pt x="159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42"/>
          <p:cNvSpPr/>
          <p:nvPr/>
        </p:nvSpPr>
        <p:spPr>
          <a:xfrm>
            <a:off x="713226" y="993149"/>
            <a:ext cx="90600" cy="107163"/>
          </a:xfrm>
          <a:custGeom>
            <a:avLst/>
            <a:gdLst/>
            <a:ahLst/>
            <a:cxnLst/>
            <a:rect l="l" t="t" r="r" b="b"/>
            <a:pathLst>
              <a:path w="3282" h="3882" extrusionOk="0">
                <a:moveTo>
                  <a:pt x="1655" y="1"/>
                </a:moveTo>
                <a:lnTo>
                  <a:pt x="1028" y="1285"/>
                </a:lnTo>
                <a:lnTo>
                  <a:pt x="0" y="1912"/>
                </a:lnTo>
                <a:lnTo>
                  <a:pt x="1028" y="2569"/>
                </a:lnTo>
                <a:lnTo>
                  <a:pt x="1655" y="3881"/>
                </a:lnTo>
                <a:lnTo>
                  <a:pt x="2226" y="2569"/>
                </a:lnTo>
                <a:lnTo>
                  <a:pt x="3282" y="1912"/>
                </a:lnTo>
                <a:lnTo>
                  <a:pt x="2226"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5" name="Google Shape;576;p40"/>
          <p:cNvGrpSpPr/>
          <p:nvPr/>
        </p:nvGrpSpPr>
        <p:grpSpPr>
          <a:xfrm>
            <a:off x="7812199" y="1409657"/>
            <a:ext cx="311129" cy="315469"/>
            <a:chOff x="6669147" y="2101311"/>
            <a:chExt cx="311129" cy="315469"/>
          </a:xfrm>
        </p:grpSpPr>
        <p:sp>
          <p:nvSpPr>
            <p:cNvPr id="86" name="Google Shape;577;p40"/>
            <p:cNvSpPr/>
            <p:nvPr/>
          </p:nvSpPr>
          <p:spPr>
            <a:xfrm>
              <a:off x="6943201" y="2210243"/>
              <a:ext cx="37076" cy="56686"/>
            </a:xfrm>
            <a:custGeom>
              <a:avLst/>
              <a:gdLst/>
              <a:ahLst/>
              <a:cxnLst/>
              <a:rect l="l" t="t" r="r" b="b"/>
              <a:pathLst>
                <a:path w="743" h="1136" extrusionOk="0">
                  <a:moveTo>
                    <a:pt x="551" y="0"/>
                  </a:moveTo>
                  <a:cubicBezTo>
                    <a:pt x="455" y="0"/>
                    <a:pt x="367" y="87"/>
                    <a:pt x="367" y="183"/>
                  </a:cubicBezTo>
                  <a:lnTo>
                    <a:pt x="367" y="384"/>
                  </a:lnTo>
                  <a:lnTo>
                    <a:pt x="0" y="384"/>
                  </a:lnTo>
                  <a:lnTo>
                    <a:pt x="0" y="751"/>
                  </a:lnTo>
                  <a:lnTo>
                    <a:pt x="367" y="751"/>
                  </a:lnTo>
                  <a:lnTo>
                    <a:pt x="367" y="952"/>
                  </a:lnTo>
                  <a:cubicBezTo>
                    <a:pt x="367" y="1048"/>
                    <a:pt x="437" y="1126"/>
                    <a:pt x="533" y="1135"/>
                  </a:cubicBezTo>
                  <a:cubicBezTo>
                    <a:pt x="538" y="1136"/>
                    <a:pt x="543" y="1136"/>
                    <a:pt x="548" y="1136"/>
                  </a:cubicBezTo>
                  <a:cubicBezTo>
                    <a:pt x="647" y="1136"/>
                    <a:pt x="734" y="1052"/>
                    <a:pt x="734" y="952"/>
                  </a:cubicBezTo>
                  <a:lnTo>
                    <a:pt x="734" y="183"/>
                  </a:lnTo>
                  <a:cubicBezTo>
                    <a:pt x="743" y="87"/>
                    <a:pt x="655" y="0"/>
                    <a:pt x="55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578;p40"/>
            <p:cNvSpPr/>
            <p:nvPr/>
          </p:nvSpPr>
          <p:spPr>
            <a:xfrm>
              <a:off x="6756723" y="2278607"/>
              <a:ext cx="91117" cy="23603"/>
            </a:xfrm>
            <a:custGeom>
              <a:avLst/>
              <a:gdLst/>
              <a:ahLst/>
              <a:cxnLst/>
              <a:rect l="l" t="t" r="r" b="b"/>
              <a:pathLst>
                <a:path w="1826" h="473" extrusionOk="0">
                  <a:moveTo>
                    <a:pt x="0" y="1"/>
                  </a:moveTo>
                  <a:cubicBezTo>
                    <a:pt x="210" y="298"/>
                    <a:pt x="550" y="472"/>
                    <a:pt x="908" y="472"/>
                  </a:cubicBezTo>
                  <a:cubicBezTo>
                    <a:pt x="1275" y="472"/>
                    <a:pt x="1616" y="298"/>
                    <a:pt x="182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579;p40"/>
            <p:cNvSpPr/>
            <p:nvPr/>
          </p:nvSpPr>
          <p:spPr>
            <a:xfrm>
              <a:off x="6669147" y="2278208"/>
              <a:ext cx="268861" cy="138572"/>
            </a:xfrm>
            <a:custGeom>
              <a:avLst/>
              <a:gdLst/>
              <a:ahLst/>
              <a:cxnLst/>
              <a:rect l="l" t="t" r="r" b="b"/>
              <a:pathLst>
                <a:path w="5388" h="2777" extrusionOk="0">
                  <a:moveTo>
                    <a:pt x="1188" y="1179"/>
                  </a:moveTo>
                  <a:cubicBezTo>
                    <a:pt x="1284" y="1179"/>
                    <a:pt x="1371" y="1266"/>
                    <a:pt x="1371" y="1362"/>
                  </a:cubicBezTo>
                  <a:cubicBezTo>
                    <a:pt x="1371" y="1467"/>
                    <a:pt x="1284" y="1554"/>
                    <a:pt x="1188" y="1554"/>
                  </a:cubicBezTo>
                  <a:cubicBezTo>
                    <a:pt x="1092" y="1554"/>
                    <a:pt x="1004" y="1467"/>
                    <a:pt x="1004" y="1362"/>
                  </a:cubicBezTo>
                  <a:cubicBezTo>
                    <a:pt x="1004" y="1266"/>
                    <a:pt x="1092" y="1179"/>
                    <a:pt x="1188" y="1179"/>
                  </a:cubicBezTo>
                  <a:close/>
                  <a:moveTo>
                    <a:pt x="1921" y="1179"/>
                  </a:moveTo>
                  <a:cubicBezTo>
                    <a:pt x="2017" y="1179"/>
                    <a:pt x="2105" y="1266"/>
                    <a:pt x="2105" y="1362"/>
                  </a:cubicBezTo>
                  <a:cubicBezTo>
                    <a:pt x="2105" y="1467"/>
                    <a:pt x="2026" y="1554"/>
                    <a:pt x="1921" y="1554"/>
                  </a:cubicBezTo>
                  <a:cubicBezTo>
                    <a:pt x="1825" y="1554"/>
                    <a:pt x="1738" y="1467"/>
                    <a:pt x="1738" y="1362"/>
                  </a:cubicBezTo>
                  <a:cubicBezTo>
                    <a:pt x="1738" y="1266"/>
                    <a:pt x="1816" y="1179"/>
                    <a:pt x="1921" y="1179"/>
                  </a:cubicBezTo>
                  <a:close/>
                  <a:moveTo>
                    <a:pt x="2663" y="1179"/>
                  </a:moveTo>
                  <a:cubicBezTo>
                    <a:pt x="2759" y="1179"/>
                    <a:pt x="2847" y="1266"/>
                    <a:pt x="2847" y="1362"/>
                  </a:cubicBezTo>
                  <a:cubicBezTo>
                    <a:pt x="2847" y="1467"/>
                    <a:pt x="2759" y="1554"/>
                    <a:pt x="2663" y="1554"/>
                  </a:cubicBezTo>
                  <a:cubicBezTo>
                    <a:pt x="2559" y="1554"/>
                    <a:pt x="2471" y="1467"/>
                    <a:pt x="2471" y="1362"/>
                  </a:cubicBezTo>
                  <a:cubicBezTo>
                    <a:pt x="2480" y="1258"/>
                    <a:pt x="2567" y="1179"/>
                    <a:pt x="2663" y="1179"/>
                  </a:cubicBezTo>
                  <a:close/>
                  <a:moveTo>
                    <a:pt x="3406" y="1179"/>
                  </a:moveTo>
                  <a:cubicBezTo>
                    <a:pt x="3502" y="1179"/>
                    <a:pt x="3589" y="1266"/>
                    <a:pt x="3589" y="1362"/>
                  </a:cubicBezTo>
                  <a:cubicBezTo>
                    <a:pt x="3589" y="1467"/>
                    <a:pt x="3510" y="1554"/>
                    <a:pt x="3406" y="1554"/>
                  </a:cubicBezTo>
                  <a:cubicBezTo>
                    <a:pt x="3310" y="1554"/>
                    <a:pt x="3222" y="1467"/>
                    <a:pt x="3222" y="1362"/>
                  </a:cubicBezTo>
                  <a:cubicBezTo>
                    <a:pt x="3222" y="1266"/>
                    <a:pt x="3310" y="1179"/>
                    <a:pt x="3406" y="1179"/>
                  </a:cubicBezTo>
                  <a:close/>
                  <a:moveTo>
                    <a:pt x="4148" y="1179"/>
                  </a:moveTo>
                  <a:cubicBezTo>
                    <a:pt x="4244" y="1179"/>
                    <a:pt x="4331" y="1266"/>
                    <a:pt x="4331" y="1362"/>
                  </a:cubicBezTo>
                  <a:cubicBezTo>
                    <a:pt x="4331" y="1467"/>
                    <a:pt x="4244" y="1554"/>
                    <a:pt x="4148" y="1554"/>
                  </a:cubicBezTo>
                  <a:cubicBezTo>
                    <a:pt x="4052" y="1554"/>
                    <a:pt x="3964" y="1467"/>
                    <a:pt x="3964" y="1362"/>
                  </a:cubicBezTo>
                  <a:cubicBezTo>
                    <a:pt x="3964" y="1266"/>
                    <a:pt x="4043" y="1179"/>
                    <a:pt x="4148" y="1179"/>
                  </a:cubicBezTo>
                  <a:close/>
                  <a:moveTo>
                    <a:pt x="1188" y="1930"/>
                  </a:moveTo>
                  <a:cubicBezTo>
                    <a:pt x="1284" y="1930"/>
                    <a:pt x="1371" y="2017"/>
                    <a:pt x="1371" y="2113"/>
                  </a:cubicBezTo>
                  <a:cubicBezTo>
                    <a:pt x="1371" y="2218"/>
                    <a:pt x="1284" y="2305"/>
                    <a:pt x="1188" y="2305"/>
                  </a:cubicBezTo>
                  <a:cubicBezTo>
                    <a:pt x="1092" y="2305"/>
                    <a:pt x="1004" y="2218"/>
                    <a:pt x="1004" y="2113"/>
                  </a:cubicBezTo>
                  <a:cubicBezTo>
                    <a:pt x="1004" y="2017"/>
                    <a:pt x="1092" y="1930"/>
                    <a:pt x="1188" y="1930"/>
                  </a:cubicBezTo>
                  <a:close/>
                  <a:moveTo>
                    <a:pt x="1921" y="1930"/>
                  </a:moveTo>
                  <a:cubicBezTo>
                    <a:pt x="2017" y="1930"/>
                    <a:pt x="2105" y="2017"/>
                    <a:pt x="2105" y="2113"/>
                  </a:cubicBezTo>
                  <a:cubicBezTo>
                    <a:pt x="2105" y="2218"/>
                    <a:pt x="2026" y="2305"/>
                    <a:pt x="1921" y="2305"/>
                  </a:cubicBezTo>
                  <a:cubicBezTo>
                    <a:pt x="1825" y="2305"/>
                    <a:pt x="1738" y="2218"/>
                    <a:pt x="1738" y="2113"/>
                  </a:cubicBezTo>
                  <a:cubicBezTo>
                    <a:pt x="1738" y="2017"/>
                    <a:pt x="1816" y="1930"/>
                    <a:pt x="1921" y="1930"/>
                  </a:cubicBezTo>
                  <a:close/>
                  <a:moveTo>
                    <a:pt x="2663" y="1930"/>
                  </a:moveTo>
                  <a:cubicBezTo>
                    <a:pt x="2759" y="1930"/>
                    <a:pt x="2847" y="2017"/>
                    <a:pt x="2847" y="2113"/>
                  </a:cubicBezTo>
                  <a:cubicBezTo>
                    <a:pt x="2847" y="2218"/>
                    <a:pt x="2768" y="2305"/>
                    <a:pt x="2663" y="2305"/>
                  </a:cubicBezTo>
                  <a:cubicBezTo>
                    <a:pt x="2567" y="2305"/>
                    <a:pt x="2471" y="2218"/>
                    <a:pt x="2471" y="2113"/>
                  </a:cubicBezTo>
                  <a:cubicBezTo>
                    <a:pt x="2471" y="2017"/>
                    <a:pt x="2559" y="1930"/>
                    <a:pt x="2663" y="1930"/>
                  </a:cubicBezTo>
                  <a:close/>
                  <a:moveTo>
                    <a:pt x="3406" y="1930"/>
                  </a:moveTo>
                  <a:cubicBezTo>
                    <a:pt x="3502" y="1930"/>
                    <a:pt x="3589" y="2017"/>
                    <a:pt x="3589" y="2113"/>
                  </a:cubicBezTo>
                  <a:cubicBezTo>
                    <a:pt x="3589" y="2218"/>
                    <a:pt x="3510" y="2305"/>
                    <a:pt x="3406" y="2305"/>
                  </a:cubicBezTo>
                  <a:cubicBezTo>
                    <a:pt x="3310" y="2305"/>
                    <a:pt x="3222" y="2218"/>
                    <a:pt x="3222" y="2113"/>
                  </a:cubicBezTo>
                  <a:cubicBezTo>
                    <a:pt x="3222" y="2017"/>
                    <a:pt x="3310" y="1930"/>
                    <a:pt x="3406" y="1930"/>
                  </a:cubicBezTo>
                  <a:close/>
                  <a:moveTo>
                    <a:pt x="4148" y="1930"/>
                  </a:moveTo>
                  <a:cubicBezTo>
                    <a:pt x="4244" y="1930"/>
                    <a:pt x="4331" y="2017"/>
                    <a:pt x="4331" y="2113"/>
                  </a:cubicBezTo>
                  <a:cubicBezTo>
                    <a:pt x="4331" y="2218"/>
                    <a:pt x="4244" y="2305"/>
                    <a:pt x="4148" y="2305"/>
                  </a:cubicBezTo>
                  <a:cubicBezTo>
                    <a:pt x="4052" y="2305"/>
                    <a:pt x="3964" y="2218"/>
                    <a:pt x="3964" y="2113"/>
                  </a:cubicBezTo>
                  <a:cubicBezTo>
                    <a:pt x="3964" y="2017"/>
                    <a:pt x="4043" y="1930"/>
                    <a:pt x="4148" y="1930"/>
                  </a:cubicBezTo>
                  <a:close/>
                  <a:moveTo>
                    <a:pt x="568" y="0"/>
                  </a:moveTo>
                  <a:lnTo>
                    <a:pt x="9" y="1904"/>
                  </a:lnTo>
                  <a:cubicBezTo>
                    <a:pt x="9" y="1921"/>
                    <a:pt x="0" y="1930"/>
                    <a:pt x="0" y="1956"/>
                  </a:cubicBezTo>
                  <a:lnTo>
                    <a:pt x="0" y="2585"/>
                  </a:lnTo>
                  <a:cubicBezTo>
                    <a:pt x="0" y="2690"/>
                    <a:pt x="88" y="2777"/>
                    <a:pt x="184" y="2777"/>
                  </a:cubicBezTo>
                  <a:lnTo>
                    <a:pt x="5204" y="2777"/>
                  </a:lnTo>
                  <a:cubicBezTo>
                    <a:pt x="5300" y="2777"/>
                    <a:pt x="5388" y="2690"/>
                    <a:pt x="5388" y="2585"/>
                  </a:cubicBezTo>
                  <a:lnTo>
                    <a:pt x="5388" y="1956"/>
                  </a:lnTo>
                  <a:cubicBezTo>
                    <a:pt x="5388" y="1930"/>
                    <a:pt x="5388" y="1921"/>
                    <a:pt x="5379" y="1904"/>
                  </a:cubicBezTo>
                  <a:lnTo>
                    <a:pt x="4803" y="9"/>
                  </a:lnTo>
                  <a:lnTo>
                    <a:pt x="4017" y="9"/>
                  </a:lnTo>
                  <a:cubicBezTo>
                    <a:pt x="4017" y="18"/>
                    <a:pt x="3999" y="35"/>
                    <a:pt x="3999" y="35"/>
                  </a:cubicBezTo>
                  <a:cubicBezTo>
                    <a:pt x="3886" y="280"/>
                    <a:pt x="3685" y="480"/>
                    <a:pt x="3458" y="638"/>
                  </a:cubicBezTo>
                  <a:cubicBezTo>
                    <a:pt x="3231" y="777"/>
                    <a:pt x="2952" y="856"/>
                    <a:pt x="2681" y="856"/>
                  </a:cubicBezTo>
                  <a:cubicBezTo>
                    <a:pt x="2402" y="856"/>
                    <a:pt x="2122" y="777"/>
                    <a:pt x="1895" y="620"/>
                  </a:cubicBezTo>
                  <a:cubicBezTo>
                    <a:pt x="1659" y="472"/>
                    <a:pt x="1467" y="262"/>
                    <a:pt x="1354" y="9"/>
                  </a:cubicBezTo>
                  <a:lnTo>
                    <a:pt x="135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580;p40"/>
            <p:cNvSpPr/>
            <p:nvPr/>
          </p:nvSpPr>
          <p:spPr>
            <a:xfrm>
              <a:off x="6680026" y="2217180"/>
              <a:ext cx="244460" cy="43213"/>
            </a:xfrm>
            <a:custGeom>
              <a:avLst/>
              <a:gdLst/>
              <a:ahLst/>
              <a:cxnLst/>
              <a:rect l="l" t="t" r="r" b="b"/>
              <a:pathLst>
                <a:path w="4899" h="866" extrusionOk="0">
                  <a:moveTo>
                    <a:pt x="184" y="1"/>
                  </a:moveTo>
                  <a:cubicBezTo>
                    <a:pt x="88" y="1"/>
                    <a:pt x="1" y="88"/>
                    <a:pt x="1" y="184"/>
                  </a:cubicBezTo>
                  <a:lnTo>
                    <a:pt x="1" y="682"/>
                  </a:lnTo>
                  <a:cubicBezTo>
                    <a:pt x="1" y="778"/>
                    <a:pt x="88" y="865"/>
                    <a:pt x="184" y="865"/>
                  </a:cubicBezTo>
                  <a:lnTo>
                    <a:pt x="4716" y="865"/>
                  </a:lnTo>
                  <a:cubicBezTo>
                    <a:pt x="4812" y="865"/>
                    <a:pt x="4899" y="778"/>
                    <a:pt x="4899" y="682"/>
                  </a:cubicBezTo>
                  <a:lnTo>
                    <a:pt x="4899" y="184"/>
                  </a:lnTo>
                  <a:cubicBezTo>
                    <a:pt x="4899" y="88"/>
                    <a:pt x="4812" y="1"/>
                    <a:pt x="471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581;p40"/>
            <p:cNvSpPr/>
            <p:nvPr/>
          </p:nvSpPr>
          <p:spPr>
            <a:xfrm>
              <a:off x="6719696" y="2101311"/>
              <a:ext cx="165618" cy="97654"/>
            </a:xfrm>
            <a:custGeom>
              <a:avLst/>
              <a:gdLst/>
              <a:ahLst/>
              <a:cxnLst/>
              <a:rect l="l" t="t" r="r" b="b"/>
              <a:pathLst>
                <a:path w="3319" h="1957" extrusionOk="0">
                  <a:moveTo>
                    <a:pt x="2192" y="428"/>
                  </a:moveTo>
                  <a:cubicBezTo>
                    <a:pt x="2297" y="428"/>
                    <a:pt x="2366" y="489"/>
                    <a:pt x="2384" y="585"/>
                  </a:cubicBezTo>
                  <a:cubicBezTo>
                    <a:pt x="2393" y="699"/>
                    <a:pt x="2305" y="795"/>
                    <a:pt x="2192" y="795"/>
                  </a:cubicBezTo>
                  <a:lnTo>
                    <a:pt x="1092" y="795"/>
                  </a:lnTo>
                  <a:cubicBezTo>
                    <a:pt x="996" y="795"/>
                    <a:pt x="917" y="734"/>
                    <a:pt x="908" y="629"/>
                  </a:cubicBezTo>
                  <a:cubicBezTo>
                    <a:pt x="900" y="515"/>
                    <a:pt x="987" y="428"/>
                    <a:pt x="1092" y="428"/>
                  </a:cubicBezTo>
                  <a:close/>
                  <a:moveTo>
                    <a:pt x="2393" y="1153"/>
                  </a:moveTo>
                  <a:cubicBezTo>
                    <a:pt x="2489" y="1153"/>
                    <a:pt x="2567" y="1223"/>
                    <a:pt x="2576" y="1319"/>
                  </a:cubicBezTo>
                  <a:cubicBezTo>
                    <a:pt x="2585" y="1441"/>
                    <a:pt x="2497" y="1528"/>
                    <a:pt x="2393" y="1528"/>
                  </a:cubicBezTo>
                  <a:lnTo>
                    <a:pt x="917" y="1528"/>
                  </a:lnTo>
                  <a:cubicBezTo>
                    <a:pt x="821" y="1528"/>
                    <a:pt x="742" y="1458"/>
                    <a:pt x="734" y="1362"/>
                  </a:cubicBezTo>
                  <a:cubicBezTo>
                    <a:pt x="725" y="1257"/>
                    <a:pt x="812" y="1153"/>
                    <a:pt x="917" y="1153"/>
                  </a:cubicBezTo>
                  <a:close/>
                  <a:moveTo>
                    <a:pt x="184" y="0"/>
                  </a:moveTo>
                  <a:cubicBezTo>
                    <a:pt x="87" y="0"/>
                    <a:pt x="0" y="87"/>
                    <a:pt x="0" y="184"/>
                  </a:cubicBezTo>
                  <a:lnTo>
                    <a:pt x="0" y="1956"/>
                  </a:lnTo>
                  <a:lnTo>
                    <a:pt x="3318" y="1956"/>
                  </a:lnTo>
                  <a:lnTo>
                    <a:pt x="3318" y="184"/>
                  </a:lnTo>
                  <a:cubicBezTo>
                    <a:pt x="3318" y="87"/>
                    <a:pt x="3231" y="0"/>
                    <a:pt x="313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4" name="Google Shape;694;p42"/>
          <p:cNvSpPr txBox="1">
            <a:spLocks noGrp="1"/>
          </p:cNvSpPr>
          <p:nvPr>
            <p:ph type="subTitle" idx="1"/>
          </p:nvPr>
        </p:nvSpPr>
        <p:spPr>
          <a:xfrm>
            <a:off x="416158" y="2546828"/>
            <a:ext cx="3558062" cy="2243018"/>
          </a:xfrm>
          <a:prstGeom prst="rect">
            <a:avLst/>
          </a:prstGeom>
        </p:spPr>
        <p:txBody>
          <a:bodyPr spcFirstLastPara="1" wrap="square" lIns="0" tIns="0" rIns="0" bIns="0" anchor="t" anchorCtr="0">
            <a:noAutofit/>
          </a:bodyPr>
          <a:lstStyle/>
          <a:p>
            <a:pPr marL="0" lvl="0" indent="0" algn="r" rtl="1">
              <a:lnSpc>
                <a:spcPct val="150000"/>
              </a:lnSpc>
              <a:spcBef>
                <a:spcPts val="0"/>
              </a:spcBef>
              <a:spcAft>
                <a:spcPts val="1200"/>
              </a:spcAft>
              <a:buNone/>
            </a:pPr>
            <a:r>
              <a:rPr lang="he-IL" dirty="0">
                <a:latin typeface="RUBIK" pitchFamily="2" charset="-79"/>
                <a:cs typeface="RUBIK" pitchFamily="2" charset="-79"/>
              </a:rPr>
              <a:t>להשתלב באקדמיה, חשש מפגיעה בזהותה של הבת החרדית</a:t>
            </a:r>
          </a:p>
          <a:p>
            <a:pPr marL="0" lvl="0" indent="0" algn="r" rtl="1">
              <a:lnSpc>
                <a:spcPct val="150000"/>
              </a:lnSpc>
              <a:spcAft>
                <a:spcPts val="1200"/>
              </a:spcAft>
            </a:pPr>
            <a:r>
              <a:rPr lang="he-IL" sz="1200" i="1" dirty="0">
                <a:solidFill>
                  <a:srgbClr val="C00000"/>
                </a:solidFill>
                <a:latin typeface="RUBIK" pitchFamily="2" charset="-79"/>
                <a:cs typeface="RUBIK" pitchFamily="2" charset="-79"/>
              </a:rPr>
              <a:t>ציטוט מתוך סקר נתוני אמת: "... לפתוח אקדמיה איכותית לחרדיות מבלי לוותר על ערכים..." </a:t>
            </a:r>
            <a:r>
              <a:rPr lang="he-IL" sz="1200" dirty="0">
                <a:solidFill>
                  <a:schemeClr val="tx1"/>
                </a:solidFill>
                <a:latin typeface="RUBIK" pitchFamily="2" charset="-79"/>
                <a:cs typeface="RUBIK" pitchFamily="2" charset="-79"/>
              </a:rPr>
              <a:t>(</a:t>
            </a:r>
            <a:r>
              <a:rPr lang="he-IL" sz="1200" dirty="0">
                <a:latin typeface="RUBIK" pitchFamily="2" charset="-79"/>
                <a:cs typeface="RUBIK" pitchFamily="2" charset="-79"/>
              </a:rPr>
              <a:t>חסידית, בת 30)</a:t>
            </a:r>
          </a:p>
          <a:p>
            <a:pPr marL="0" lvl="0" indent="0" algn="r" rtl="1">
              <a:lnSpc>
                <a:spcPct val="150000"/>
              </a:lnSpc>
              <a:spcBef>
                <a:spcPts val="0"/>
              </a:spcBef>
              <a:spcAft>
                <a:spcPts val="1200"/>
              </a:spcAft>
              <a:buNone/>
            </a:pPr>
            <a:endParaRPr dirty="0">
              <a:latin typeface="RUBIK" pitchFamily="2" charset="-79"/>
              <a:cs typeface="RUBIK" pitchFamily="2" charset="-79"/>
            </a:endParaRPr>
          </a:p>
        </p:txBody>
      </p:sp>
      <p:sp>
        <p:nvSpPr>
          <p:cNvPr id="109" name="Google Shape;695;p42"/>
          <p:cNvSpPr txBox="1">
            <a:spLocks noGrp="1"/>
          </p:cNvSpPr>
          <p:nvPr>
            <p:ph type="subTitle" idx="2"/>
          </p:nvPr>
        </p:nvSpPr>
        <p:spPr>
          <a:xfrm>
            <a:off x="648894" y="2096578"/>
            <a:ext cx="2740485" cy="340800"/>
          </a:xfrm>
          <a:prstGeom prst="rect">
            <a:avLst/>
          </a:prstGeom>
        </p:spPr>
        <p:txBody>
          <a:bodyPr spcFirstLastPara="1" wrap="square" lIns="0" tIns="0" rIns="0" bIns="0" anchor="t" anchorCtr="0">
            <a:noAutofit/>
          </a:bodyPr>
          <a:lstStyle/>
          <a:p>
            <a:pPr marL="0" lvl="0" indent="0" algn="ctr" rtl="1">
              <a:spcBef>
                <a:spcPts val="0"/>
              </a:spcBef>
              <a:spcAft>
                <a:spcPts val="1200"/>
              </a:spcAft>
              <a:buNone/>
            </a:pPr>
            <a:r>
              <a:rPr lang="he-IL" dirty="0">
                <a:latin typeface="RUBIK" pitchFamily="2" charset="-79"/>
                <a:cs typeface="RUBIK" pitchFamily="2" charset="-79"/>
              </a:rPr>
              <a:t>קושי אידיאולוגי- תרבותי</a:t>
            </a:r>
            <a:endParaRPr dirty="0">
              <a:latin typeface="RUBIK" pitchFamily="2" charset="-79"/>
              <a:cs typeface="RUBIK" pitchFamily="2" charset="-79"/>
            </a:endParaRPr>
          </a:p>
        </p:txBody>
      </p:sp>
      <p:sp>
        <p:nvSpPr>
          <p:cNvPr id="110" name="Google Shape;706;p42"/>
          <p:cNvSpPr/>
          <p:nvPr/>
        </p:nvSpPr>
        <p:spPr>
          <a:xfrm>
            <a:off x="3465520" y="2016792"/>
            <a:ext cx="865800" cy="486900"/>
          </a:xfrm>
          <a:prstGeom prst="ellipse">
            <a:avLst/>
          </a:prstGeom>
          <a:solidFill>
            <a:srgbClr val="BF7C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1" name="Google Shape;732;p42"/>
          <p:cNvGrpSpPr/>
          <p:nvPr/>
        </p:nvGrpSpPr>
        <p:grpSpPr>
          <a:xfrm>
            <a:off x="3738689" y="2102706"/>
            <a:ext cx="319461" cy="315071"/>
            <a:chOff x="3449669" y="2560544"/>
            <a:chExt cx="319461" cy="315071"/>
          </a:xfrm>
        </p:grpSpPr>
        <p:sp>
          <p:nvSpPr>
            <p:cNvPr id="112" name="Google Shape;733;p42"/>
            <p:cNvSpPr/>
            <p:nvPr/>
          </p:nvSpPr>
          <p:spPr>
            <a:xfrm>
              <a:off x="3474968" y="2759198"/>
              <a:ext cx="94610" cy="94610"/>
            </a:xfrm>
            <a:custGeom>
              <a:avLst/>
              <a:gdLst/>
              <a:ahLst/>
              <a:cxnLst/>
              <a:rect l="l" t="t" r="r" b="b"/>
              <a:pathLst>
                <a:path w="1896" h="1896" extrusionOk="0">
                  <a:moveTo>
                    <a:pt x="1004" y="1"/>
                  </a:moveTo>
                  <a:lnTo>
                    <a:pt x="0" y="1005"/>
                  </a:lnTo>
                  <a:lnTo>
                    <a:pt x="891" y="1896"/>
                  </a:lnTo>
                  <a:lnTo>
                    <a:pt x="1895" y="892"/>
                  </a:lnTo>
                  <a:lnTo>
                    <a:pt x="10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734;p42"/>
            <p:cNvSpPr/>
            <p:nvPr/>
          </p:nvSpPr>
          <p:spPr>
            <a:xfrm>
              <a:off x="3449669" y="2822372"/>
              <a:ext cx="56686" cy="53243"/>
            </a:xfrm>
            <a:custGeom>
              <a:avLst/>
              <a:gdLst/>
              <a:ahLst/>
              <a:cxnLst/>
              <a:rect l="l" t="t" r="r" b="b"/>
              <a:pathLst>
                <a:path w="1136" h="1067" extrusionOk="0">
                  <a:moveTo>
                    <a:pt x="245" y="1"/>
                  </a:moveTo>
                  <a:lnTo>
                    <a:pt x="245" y="1"/>
                  </a:lnTo>
                  <a:cubicBezTo>
                    <a:pt x="1" y="254"/>
                    <a:pt x="10" y="647"/>
                    <a:pt x="254" y="883"/>
                  </a:cubicBezTo>
                  <a:cubicBezTo>
                    <a:pt x="376" y="1005"/>
                    <a:pt x="534" y="1066"/>
                    <a:pt x="699" y="1066"/>
                  </a:cubicBezTo>
                  <a:cubicBezTo>
                    <a:pt x="865" y="1066"/>
                    <a:pt x="1014" y="1005"/>
                    <a:pt x="1136" y="892"/>
                  </a:cubicBezTo>
                  <a:lnTo>
                    <a:pt x="24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735;p42"/>
            <p:cNvSpPr/>
            <p:nvPr/>
          </p:nvSpPr>
          <p:spPr>
            <a:xfrm>
              <a:off x="3538591" y="2724816"/>
              <a:ext cx="65818" cy="66716"/>
            </a:xfrm>
            <a:custGeom>
              <a:avLst/>
              <a:gdLst/>
              <a:ahLst/>
              <a:cxnLst/>
              <a:rect l="l" t="t" r="r" b="b"/>
              <a:pathLst>
                <a:path w="1319" h="1337" extrusionOk="0">
                  <a:moveTo>
                    <a:pt x="1057" y="0"/>
                  </a:moveTo>
                  <a:lnTo>
                    <a:pt x="742" y="314"/>
                  </a:lnTo>
                  <a:cubicBezTo>
                    <a:pt x="649" y="264"/>
                    <a:pt x="546" y="240"/>
                    <a:pt x="445" y="240"/>
                  </a:cubicBezTo>
                  <a:cubicBezTo>
                    <a:pt x="281" y="240"/>
                    <a:pt x="119" y="304"/>
                    <a:pt x="0" y="428"/>
                  </a:cubicBezTo>
                  <a:lnTo>
                    <a:pt x="882" y="1336"/>
                  </a:lnTo>
                  <a:lnTo>
                    <a:pt x="891" y="1319"/>
                  </a:lnTo>
                  <a:cubicBezTo>
                    <a:pt x="1092" y="1118"/>
                    <a:pt x="1135" y="821"/>
                    <a:pt x="1004" y="576"/>
                  </a:cubicBezTo>
                  <a:lnTo>
                    <a:pt x="1319" y="262"/>
                  </a:lnTo>
                  <a:cubicBezTo>
                    <a:pt x="1223" y="183"/>
                    <a:pt x="1135" y="96"/>
                    <a:pt x="10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736;p42"/>
            <p:cNvSpPr/>
            <p:nvPr/>
          </p:nvSpPr>
          <p:spPr>
            <a:xfrm>
              <a:off x="3704560" y="2630704"/>
              <a:ext cx="25748" cy="44461"/>
            </a:xfrm>
            <a:custGeom>
              <a:avLst/>
              <a:gdLst/>
              <a:ahLst/>
              <a:cxnLst/>
              <a:rect l="l" t="t" r="r" b="b"/>
              <a:pathLst>
                <a:path w="516" h="891" extrusionOk="0">
                  <a:moveTo>
                    <a:pt x="1" y="0"/>
                  </a:moveTo>
                  <a:lnTo>
                    <a:pt x="1" y="0"/>
                  </a:lnTo>
                  <a:cubicBezTo>
                    <a:pt x="97" y="122"/>
                    <a:pt x="158" y="271"/>
                    <a:pt x="158" y="445"/>
                  </a:cubicBezTo>
                  <a:cubicBezTo>
                    <a:pt x="158" y="611"/>
                    <a:pt x="97" y="777"/>
                    <a:pt x="1" y="891"/>
                  </a:cubicBezTo>
                  <a:cubicBezTo>
                    <a:pt x="210" y="795"/>
                    <a:pt x="385" y="637"/>
                    <a:pt x="516" y="445"/>
                  </a:cubicBezTo>
                  <a:cubicBezTo>
                    <a:pt x="385" y="253"/>
                    <a:pt x="210" y="96"/>
                    <a:pt x="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737;p42"/>
            <p:cNvSpPr/>
            <p:nvPr/>
          </p:nvSpPr>
          <p:spPr>
            <a:xfrm>
              <a:off x="3621376" y="2631103"/>
              <a:ext cx="24002" cy="42764"/>
            </a:xfrm>
            <a:custGeom>
              <a:avLst/>
              <a:gdLst/>
              <a:ahLst/>
              <a:cxnLst/>
              <a:rect l="l" t="t" r="r" b="b"/>
              <a:pathLst>
                <a:path w="481" h="857" extrusionOk="0">
                  <a:moveTo>
                    <a:pt x="480" y="1"/>
                  </a:moveTo>
                  <a:lnTo>
                    <a:pt x="480" y="1"/>
                  </a:lnTo>
                  <a:cubicBezTo>
                    <a:pt x="297" y="114"/>
                    <a:pt x="131" y="254"/>
                    <a:pt x="0" y="429"/>
                  </a:cubicBezTo>
                  <a:cubicBezTo>
                    <a:pt x="131" y="603"/>
                    <a:pt x="297" y="752"/>
                    <a:pt x="480" y="856"/>
                  </a:cubicBezTo>
                  <a:cubicBezTo>
                    <a:pt x="393" y="734"/>
                    <a:pt x="341" y="595"/>
                    <a:pt x="341" y="429"/>
                  </a:cubicBezTo>
                  <a:cubicBezTo>
                    <a:pt x="341" y="271"/>
                    <a:pt x="393" y="123"/>
                    <a:pt x="4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738;p42"/>
            <p:cNvSpPr/>
            <p:nvPr/>
          </p:nvSpPr>
          <p:spPr>
            <a:xfrm>
              <a:off x="3656656" y="2634596"/>
              <a:ext cx="37076" cy="37076"/>
            </a:xfrm>
            <a:custGeom>
              <a:avLst/>
              <a:gdLst/>
              <a:ahLst/>
              <a:cxnLst/>
              <a:rect l="l" t="t" r="r" b="b"/>
              <a:pathLst>
                <a:path w="743" h="743" extrusionOk="0">
                  <a:moveTo>
                    <a:pt x="376" y="1"/>
                  </a:moveTo>
                  <a:cubicBezTo>
                    <a:pt x="175" y="1"/>
                    <a:pt x="0" y="158"/>
                    <a:pt x="0" y="367"/>
                  </a:cubicBezTo>
                  <a:cubicBezTo>
                    <a:pt x="0" y="577"/>
                    <a:pt x="166" y="743"/>
                    <a:pt x="376" y="743"/>
                  </a:cubicBezTo>
                  <a:cubicBezTo>
                    <a:pt x="577" y="743"/>
                    <a:pt x="743" y="577"/>
                    <a:pt x="743" y="367"/>
                  </a:cubicBezTo>
                  <a:cubicBezTo>
                    <a:pt x="743" y="158"/>
                    <a:pt x="577" y="1"/>
                    <a:pt x="3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739;p42"/>
            <p:cNvSpPr/>
            <p:nvPr/>
          </p:nvSpPr>
          <p:spPr>
            <a:xfrm>
              <a:off x="3583901" y="2560544"/>
              <a:ext cx="185229" cy="185229"/>
            </a:xfrm>
            <a:custGeom>
              <a:avLst/>
              <a:gdLst/>
              <a:ahLst/>
              <a:cxnLst/>
              <a:rect l="l" t="t" r="r" b="b"/>
              <a:pathLst>
                <a:path w="3712" h="3712" extrusionOk="0">
                  <a:moveTo>
                    <a:pt x="1851" y="891"/>
                  </a:moveTo>
                  <a:cubicBezTo>
                    <a:pt x="2463" y="891"/>
                    <a:pt x="3021" y="1214"/>
                    <a:pt x="3327" y="1755"/>
                  </a:cubicBezTo>
                  <a:cubicBezTo>
                    <a:pt x="3362" y="1808"/>
                    <a:pt x="3362" y="1869"/>
                    <a:pt x="3327" y="1939"/>
                  </a:cubicBezTo>
                  <a:cubicBezTo>
                    <a:pt x="3030" y="2471"/>
                    <a:pt x="2463" y="2803"/>
                    <a:pt x="1851" y="2803"/>
                  </a:cubicBezTo>
                  <a:cubicBezTo>
                    <a:pt x="1240" y="2803"/>
                    <a:pt x="673" y="2471"/>
                    <a:pt x="376" y="1939"/>
                  </a:cubicBezTo>
                  <a:cubicBezTo>
                    <a:pt x="349" y="1886"/>
                    <a:pt x="349" y="1816"/>
                    <a:pt x="376" y="1755"/>
                  </a:cubicBezTo>
                  <a:cubicBezTo>
                    <a:pt x="673" y="1214"/>
                    <a:pt x="1240" y="891"/>
                    <a:pt x="1851" y="891"/>
                  </a:cubicBezTo>
                  <a:close/>
                  <a:moveTo>
                    <a:pt x="1851" y="0"/>
                  </a:moveTo>
                  <a:cubicBezTo>
                    <a:pt x="830" y="0"/>
                    <a:pt x="0" y="830"/>
                    <a:pt x="0" y="1851"/>
                  </a:cubicBezTo>
                  <a:cubicBezTo>
                    <a:pt x="0" y="2882"/>
                    <a:pt x="830" y="3711"/>
                    <a:pt x="1851" y="3711"/>
                  </a:cubicBezTo>
                  <a:cubicBezTo>
                    <a:pt x="2873" y="3711"/>
                    <a:pt x="3711" y="2882"/>
                    <a:pt x="3711" y="1851"/>
                  </a:cubicBezTo>
                  <a:cubicBezTo>
                    <a:pt x="3711" y="821"/>
                    <a:pt x="2873" y="0"/>
                    <a:pt x="185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079852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5"/>
                                        </p:tgtEl>
                                        <p:attrNameLst>
                                          <p:attrName>style.visibility</p:attrName>
                                        </p:attrNameLst>
                                      </p:cBhvr>
                                      <p:to>
                                        <p:strVal val="visible"/>
                                      </p:to>
                                    </p:set>
                                    <p:animEffect transition="in" filter="barn(inVertical)">
                                      <p:cBhvr>
                                        <p:cTn id="7" dur="500"/>
                                        <p:tgtEl>
                                          <p:spTgt spid="8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08"/>
                                        </p:tgtEl>
                                        <p:attrNameLst>
                                          <p:attrName>style.visibility</p:attrName>
                                        </p:attrNameLst>
                                      </p:cBhvr>
                                      <p:to>
                                        <p:strVal val="visible"/>
                                      </p:to>
                                    </p:set>
                                    <p:animEffect transition="in" filter="barn(inVertical)">
                                      <p:cBhvr>
                                        <p:cTn id="10" dur="500"/>
                                        <p:tgtEl>
                                          <p:spTgt spid="70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699">
                                            <p:txEl>
                                              <p:pRg st="0" end="0"/>
                                            </p:txEl>
                                          </p:spTgt>
                                        </p:tgtEl>
                                        <p:attrNameLst>
                                          <p:attrName>style.visibility</p:attrName>
                                        </p:attrNameLst>
                                      </p:cBhvr>
                                      <p:to>
                                        <p:strVal val="visible"/>
                                      </p:to>
                                    </p:set>
                                    <p:animEffect transition="in" filter="barn(inVertical)">
                                      <p:cBhvr>
                                        <p:cTn id="13" dur="500"/>
                                        <p:tgtEl>
                                          <p:spTgt spid="699">
                                            <p:txEl>
                                              <p:pRg st="0" end="0"/>
                                            </p:txEl>
                                          </p:spTgt>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698">
                                            <p:txEl>
                                              <p:pRg st="0" end="0"/>
                                            </p:txEl>
                                          </p:spTgt>
                                        </p:tgtEl>
                                        <p:attrNameLst>
                                          <p:attrName>style.visibility</p:attrName>
                                        </p:attrNameLst>
                                      </p:cBhvr>
                                      <p:to>
                                        <p:strVal val="visible"/>
                                      </p:to>
                                    </p:set>
                                    <p:animEffect transition="in" filter="barn(inVertical)">
                                      <p:cBhvr>
                                        <p:cTn id="16" dur="500"/>
                                        <p:tgtEl>
                                          <p:spTgt spid="698">
                                            <p:txEl>
                                              <p:pRg st="0" end="0"/>
                                            </p:txEl>
                                          </p:spTgt>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698">
                                            <p:txEl>
                                              <p:pRg st="1" end="1"/>
                                            </p:txEl>
                                          </p:spTgt>
                                        </p:tgtEl>
                                        <p:attrNameLst>
                                          <p:attrName>style.visibility</p:attrName>
                                        </p:attrNameLst>
                                      </p:cBhvr>
                                      <p:to>
                                        <p:strVal val="visible"/>
                                      </p:to>
                                    </p:set>
                                    <p:animEffect transition="in" filter="barn(inVertical)">
                                      <p:cBhvr>
                                        <p:cTn id="19" dur="500"/>
                                        <p:tgtEl>
                                          <p:spTgt spid="698">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11"/>
                                        </p:tgtEl>
                                        <p:attrNameLst>
                                          <p:attrName>style.visibility</p:attrName>
                                        </p:attrNameLst>
                                      </p:cBhvr>
                                      <p:to>
                                        <p:strVal val="visible"/>
                                      </p:to>
                                    </p:set>
                                    <p:animEffect transition="in" filter="barn(inVertical)">
                                      <p:cBhvr>
                                        <p:cTn id="24" dur="500"/>
                                        <p:tgtEl>
                                          <p:spTgt spid="111"/>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110"/>
                                        </p:tgtEl>
                                        <p:attrNameLst>
                                          <p:attrName>style.visibility</p:attrName>
                                        </p:attrNameLst>
                                      </p:cBhvr>
                                      <p:to>
                                        <p:strVal val="visible"/>
                                      </p:to>
                                    </p:set>
                                    <p:animEffect transition="in" filter="barn(inVertical)">
                                      <p:cBhvr>
                                        <p:cTn id="27" dur="500"/>
                                        <p:tgtEl>
                                          <p:spTgt spid="110"/>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09">
                                            <p:txEl>
                                              <p:pRg st="0" end="0"/>
                                            </p:txEl>
                                          </p:spTgt>
                                        </p:tgtEl>
                                        <p:attrNameLst>
                                          <p:attrName>style.visibility</p:attrName>
                                        </p:attrNameLst>
                                      </p:cBhvr>
                                      <p:to>
                                        <p:strVal val="visible"/>
                                      </p:to>
                                    </p:set>
                                    <p:animEffect transition="in" filter="barn(inVertical)">
                                      <p:cBhvr>
                                        <p:cTn id="30" dur="500"/>
                                        <p:tgtEl>
                                          <p:spTgt spid="109">
                                            <p:txEl>
                                              <p:pRg st="0" end="0"/>
                                            </p:txEl>
                                          </p:spTgt>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84">
                                            <p:txEl>
                                              <p:pRg st="0" end="0"/>
                                            </p:txEl>
                                          </p:spTgt>
                                        </p:tgtEl>
                                        <p:attrNameLst>
                                          <p:attrName>style.visibility</p:attrName>
                                        </p:attrNameLst>
                                      </p:cBhvr>
                                      <p:to>
                                        <p:strVal val="visible"/>
                                      </p:to>
                                    </p:set>
                                    <p:animEffect transition="in" filter="barn(inVertical)">
                                      <p:cBhvr>
                                        <p:cTn id="33" dur="500"/>
                                        <p:tgtEl>
                                          <p:spTgt spid="84">
                                            <p:txEl>
                                              <p:pRg st="0" end="0"/>
                                            </p:txEl>
                                          </p:spTgt>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84">
                                            <p:txEl>
                                              <p:pRg st="1" end="1"/>
                                            </p:txEl>
                                          </p:spTgt>
                                        </p:tgtEl>
                                        <p:attrNameLst>
                                          <p:attrName>style.visibility</p:attrName>
                                        </p:attrNameLst>
                                      </p:cBhvr>
                                      <p:to>
                                        <p:strVal val="visible"/>
                                      </p:to>
                                    </p:set>
                                    <p:animEffect transition="in" filter="barn(inVertical)">
                                      <p:cBhvr>
                                        <p:cTn id="36" dur="500"/>
                                        <p:tgtEl>
                                          <p:spTgt spid="8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8" grpId="0" uiExpand="1" build="p"/>
      <p:bldP spid="699" grpId="0" build="p"/>
      <p:bldP spid="708" grpId="0" animBg="1"/>
      <p:bldP spid="84" grpId="0" build="p"/>
      <p:bldP spid="109" grpId="0" build="p"/>
      <p:bldP spid="11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985"/>
        <p:cNvGrpSpPr/>
        <p:nvPr/>
      </p:nvGrpSpPr>
      <p:grpSpPr>
        <a:xfrm>
          <a:off x="0" y="0"/>
          <a:ext cx="0" cy="0"/>
          <a:chOff x="0" y="0"/>
          <a:chExt cx="0" cy="0"/>
        </a:xfrm>
      </p:grpSpPr>
      <p:sp>
        <p:nvSpPr>
          <p:cNvPr id="1986" name="Google Shape;1986;p61"/>
          <p:cNvSpPr txBox="1">
            <a:spLocks noGrp="1"/>
          </p:cNvSpPr>
          <p:nvPr>
            <p:ph type="title"/>
          </p:nvPr>
        </p:nvSpPr>
        <p:spPr>
          <a:xfrm>
            <a:off x="753143" y="301075"/>
            <a:ext cx="7717500" cy="581426"/>
          </a:xfrm>
          <a:prstGeom prst="rect">
            <a:avLst/>
          </a:prstGeom>
        </p:spPr>
        <p:txBody>
          <a:bodyPr spcFirstLastPara="1" wrap="square" lIns="0" tIns="0" rIns="0" bIns="0" anchor="b" anchorCtr="0">
            <a:noAutofit/>
          </a:bodyPr>
          <a:lstStyle/>
          <a:p>
            <a:pPr lvl="0"/>
            <a:r>
              <a:rPr lang="he-IL" sz="2700" dirty="0">
                <a:latin typeface="RUBIK" pitchFamily="2" charset="-79"/>
                <a:cs typeface="RUBIK" pitchFamily="2" charset="-79"/>
              </a:rPr>
              <a:t>היעד המוצע </a:t>
            </a:r>
            <a:r>
              <a:rPr lang="he-IL" sz="2700" dirty="0" smtClean="0">
                <a:latin typeface="RUBIK" pitchFamily="2" charset="-79"/>
                <a:cs typeface="RUBIK" pitchFamily="2" charset="-79"/>
              </a:rPr>
              <a:t>ל 2030 וכלים </a:t>
            </a:r>
            <a:r>
              <a:rPr lang="he-IL" sz="2700" dirty="0">
                <a:latin typeface="RUBIK" pitchFamily="2" charset="-79"/>
                <a:cs typeface="RUBIK" pitchFamily="2" charset="-79"/>
              </a:rPr>
              <a:t>להשגתו</a:t>
            </a:r>
            <a:endParaRPr sz="2700" dirty="0"/>
          </a:p>
        </p:txBody>
      </p:sp>
      <p:sp>
        <p:nvSpPr>
          <p:cNvPr id="1987" name="Google Shape;1987;p61"/>
          <p:cNvSpPr txBox="1">
            <a:spLocks noGrp="1"/>
          </p:cNvSpPr>
          <p:nvPr>
            <p:ph type="subTitle" idx="1"/>
          </p:nvPr>
        </p:nvSpPr>
        <p:spPr>
          <a:xfrm>
            <a:off x="1038808" y="1943785"/>
            <a:ext cx="7123706" cy="2543138"/>
          </a:xfrm>
          <a:prstGeom prst="rect">
            <a:avLst/>
          </a:prstGeom>
        </p:spPr>
        <p:txBody>
          <a:bodyPr spcFirstLastPara="1" wrap="square" lIns="0" tIns="0" rIns="0" bIns="0" anchor="t" anchorCtr="0">
            <a:noAutofit/>
          </a:bodyPr>
          <a:lstStyle/>
          <a:p>
            <a:pPr marL="557213" indent="-557213" algn="r" rtl="1">
              <a:lnSpc>
                <a:spcPct val="150000"/>
              </a:lnSpc>
              <a:spcBef>
                <a:spcPct val="0"/>
              </a:spcBef>
              <a:defRPr/>
            </a:pPr>
            <a:r>
              <a:rPr lang="he-IL" dirty="0">
                <a:solidFill>
                  <a:schemeClr val="hlink"/>
                </a:solidFill>
                <a:uFill>
                  <a:noFill/>
                </a:uFill>
                <a:latin typeface="RUBIK" pitchFamily="2" charset="-79"/>
                <a:cs typeface="RUBIK" pitchFamily="2" charset="-79"/>
              </a:rPr>
              <a:t>יצירת קפסולות של 20-30 בנות, שיצאו ללימודים באוניברסיטה יחד</a:t>
            </a:r>
          </a:p>
          <a:p>
            <a:pPr marL="557213" indent="-557213" algn="r" rtl="1">
              <a:lnSpc>
                <a:spcPct val="150000"/>
              </a:lnSpc>
              <a:spcBef>
                <a:spcPct val="0"/>
              </a:spcBef>
              <a:defRPr/>
            </a:pPr>
            <a:r>
              <a:rPr lang="he-IL" dirty="0">
                <a:solidFill>
                  <a:schemeClr val="hlink"/>
                </a:solidFill>
                <a:uFill>
                  <a:noFill/>
                </a:uFill>
                <a:latin typeface="RUBIK" pitchFamily="2" charset="-79"/>
                <a:cs typeface="RUBIK" pitchFamily="2" charset="-79"/>
              </a:rPr>
              <a:t>הגדלת מגוון התחומים שנלמדים בהפרדה</a:t>
            </a:r>
          </a:p>
          <a:p>
            <a:pPr marL="557213" indent="-557213" algn="r" rtl="1">
              <a:lnSpc>
                <a:spcPct val="150000"/>
              </a:lnSpc>
              <a:spcBef>
                <a:spcPct val="0"/>
              </a:spcBef>
              <a:defRPr/>
            </a:pPr>
            <a:r>
              <a:rPr lang="he-IL" dirty="0">
                <a:solidFill>
                  <a:schemeClr val="hlink"/>
                </a:solidFill>
                <a:uFill>
                  <a:noFill/>
                </a:uFill>
                <a:latin typeface="RUBIK" pitchFamily="2" charset="-79"/>
                <a:cs typeface="RUBIK" pitchFamily="2" charset="-79"/>
              </a:rPr>
              <a:t>מלגות קיום לסטודנטיות נשואות או אימהות</a:t>
            </a:r>
          </a:p>
          <a:p>
            <a:pPr marL="557213" indent="-557213" algn="r" rtl="1">
              <a:lnSpc>
                <a:spcPct val="150000"/>
              </a:lnSpc>
              <a:spcBef>
                <a:spcPct val="0"/>
              </a:spcBef>
              <a:defRPr/>
            </a:pPr>
            <a:r>
              <a:rPr lang="he-IL" dirty="0">
                <a:solidFill>
                  <a:schemeClr val="hlink"/>
                </a:solidFill>
                <a:uFill>
                  <a:noFill/>
                </a:uFill>
                <a:latin typeface="RUBIK" pitchFamily="2" charset="-79"/>
                <a:cs typeface="RUBIK" pitchFamily="2" charset="-79"/>
              </a:rPr>
              <a:t>עידוד הסמינרים (באמצעות תקצוב מדורג) לשלב לימודים אקדמיים במסגרת הסמינר עצמו</a:t>
            </a:r>
          </a:p>
          <a:p>
            <a:pPr marL="557213" indent="-557213" algn="r" rtl="1">
              <a:lnSpc>
                <a:spcPct val="150000"/>
              </a:lnSpc>
              <a:spcBef>
                <a:spcPct val="0"/>
              </a:spcBef>
              <a:defRPr/>
            </a:pPr>
            <a:r>
              <a:rPr lang="he-IL" dirty="0">
                <a:solidFill>
                  <a:schemeClr val="hlink"/>
                </a:solidFill>
                <a:uFill>
                  <a:noFill/>
                </a:uFill>
                <a:latin typeface="RUBIK" pitchFamily="2" charset="-79"/>
                <a:cs typeface="RUBIK" pitchFamily="2" charset="-79"/>
              </a:rPr>
              <a:t>פתיחת אפשרויות ותחומי הכשרה נוספים שמתאימים לנשים חרדיות</a:t>
            </a:r>
          </a:p>
          <a:p>
            <a:pPr marL="557213" indent="-557213" algn="r" rtl="1">
              <a:lnSpc>
                <a:spcPct val="150000"/>
              </a:lnSpc>
              <a:spcBef>
                <a:spcPct val="0"/>
              </a:spcBef>
              <a:defRPr/>
            </a:pPr>
            <a:r>
              <a:rPr lang="he-IL" dirty="0">
                <a:solidFill>
                  <a:schemeClr val="hlink"/>
                </a:solidFill>
                <a:uFill>
                  <a:noFill/>
                </a:uFill>
                <a:latin typeface="RUBIK" pitchFamily="2" charset="-79"/>
                <a:cs typeface="RUBIK" pitchFamily="2" charset="-79"/>
              </a:rPr>
              <a:t>פתיחת מסלולים נוספים במקצועות טיפול (למשל תזונה)</a:t>
            </a:r>
          </a:p>
          <a:p>
            <a:pPr marL="127000" indent="0" algn="r" rtl="1">
              <a:lnSpc>
                <a:spcPct val="150000"/>
              </a:lnSpc>
              <a:spcBef>
                <a:spcPct val="0"/>
              </a:spcBef>
              <a:buNone/>
            </a:pPr>
            <a:r>
              <a:rPr lang="he-IL" dirty="0">
                <a:solidFill>
                  <a:schemeClr val="hlink"/>
                </a:solidFill>
                <a:uFill>
                  <a:noFill/>
                </a:uFill>
                <a:latin typeface="RUBIK" pitchFamily="2" charset="-79"/>
                <a:cs typeface="RUBIK" pitchFamily="2" charset="-79"/>
              </a:rPr>
              <a:t>נדרשת הגדלת שדות קליניים להתמחות, שתאפשר פתיחת מסלולי לימוד והגדלת מכסת הסטודנטיות הלומדות תחומים אלו</a:t>
            </a:r>
          </a:p>
          <a:p>
            <a:pPr marL="0" indent="0" algn="r" rtl="1">
              <a:lnSpc>
                <a:spcPct val="150000"/>
              </a:lnSpc>
              <a:spcBef>
                <a:spcPct val="0"/>
              </a:spcBef>
              <a:buNone/>
              <a:defRPr/>
            </a:pPr>
            <a:endParaRPr lang="he-IL" dirty="0">
              <a:solidFill>
                <a:schemeClr val="hlink"/>
              </a:solidFill>
              <a:uFill>
                <a:noFill/>
              </a:uFill>
              <a:latin typeface="RUBIK" pitchFamily="2" charset="-79"/>
              <a:cs typeface="RUBIK" pitchFamily="2" charset="-79"/>
            </a:endParaRPr>
          </a:p>
        </p:txBody>
      </p:sp>
      <p:sp>
        <p:nvSpPr>
          <p:cNvPr id="1988" name="Google Shape;1988;p61"/>
          <p:cNvSpPr txBox="1">
            <a:spLocks noGrp="1"/>
          </p:cNvSpPr>
          <p:nvPr>
            <p:ph type="subTitle" idx="2"/>
          </p:nvPr>
        </p:nvSpPr>
        <p:spPr>
          <a:xfrm>
            <a:off x="1038808" y="985045"/>
            <a:ext cx="6653686" cy="856196"/>
          </a:xfrm>
          <a:prstGeom prst="rect">
            <a:avLst/>
          </a:prstGeom>
        </p:spPr>
        <p:txBody>
          <a:bodyPr spcFirstLastPara="1" wrap="square" lIns="0" tIns="0" rIns="0" bIns="0" anchor="t" anchorCtr="0">
            <a:noAutofit/>
          </a:bodyPr>
          <a:lstStyle/>
          <a:p>
            <a:pPr marL="0" lvl="0" indent="0" algn="r" rtl="1">
              <a:lnSpc>
                <a:spcPct val="150000"/>
              </a:lnSpc>
              <a:spcBef>
                <a:spcPts val="0"/>
              </a:spcBef>
              <a:spcAft>
                <a:spcPts val="1200"/>
              </a:spcAft>
              <a:buNone/>
            </a:pPr>
            <a:r>
              <a:rPr lang="he-IL" dirty="0">
                <a:latin typeface="RUBIK" pitchFamily="2" charset="-79"/>
                <a:cs typeface="RUBIK" pitchFamily="2" charset="-79"/>
              </a:rPr>
              <a:t>השכלה אקדמית – יעד של 20% נשים חרדיות באקדמיה, עליה של 2% בשנה (חצי מהאחוז של לא חרדיות)</a:t>
            </a:r>
            <a:endParaRPr dirty="0">
              <a:latin typeface="RUBIK" pitchFamily="2" charset="-79"/>
              <a:cs typeface="RUBIK" pitchFamily="2" charset="-79"/>
            </a:endParaRPr>
          </a:p>
        </p:txBody>
      </p:sp>
    </p:spTree>
    <p:extLst>
      <p:ext uri="{BB962C8B-B14F-4D97-AF65-F5344CB8AC3E}">
        <p14:creationId xmlns:p14="http://schemas.microsoft.com/office/powerpoint/2010/main" val="4210141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87">
                                            <p:txEl>
                                              <p:pRg st="0" end="0"/>
                                            </p:txEl>
                                          </p:spTgt>
                                        </p:tgtEl>
                                        <p:attrNameLst>
                                          <p:attrName>style.visibility</p:attrName>
                                        </p:attrNameLst>
                                      </p:cBhvr>
                                      <p:to>
                                        <p:strVal val="visible"/>
                                      </p:to>
                                    </p:set>
                                    <p:animEffect transition="in" filter="barn(inVertical)">
                                      <p:cBhvr>
                                        <p:cTn id="7" dur="500"/>
                                        <p:tgtEl>
                                          <p:spTgt spid="1987">
                                            <p:txEl>
                                              <p:pRg st="0" end="0"/>
                                            </p:txEl>
                                          </p:spTgt>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987">
                                            <p:txEl>
                                              <p:pRg st="1" end="1"/>
                                            </p:txEl>
                                          </p:spTgt>
                                        </p:tgtEl>
                                        <p:attrNameLst>
                                          <p:attrName>style.visibility</p:attrName>
                                        </p:attrNameLst>
                                      </p:cBhvr>
                                      <p:to>
                                        <p:strVal val="visible"/>
                                      </p:to>
                                    </p:set>
                                    <p:animEffect transition="in" filter="barn(inVertical)">
                                      <p:cBhvr>
                                        <p:cTn id="10" dur="500"/>
                                        <p:tgtEl>
                                          <p:spTgt spid="1987">
                                            <p:txEl>
                                              <p:pRg st="1" end="1"/>
                                            </p:txEl>
                                          </p:spTgt>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987">
                                            <p:txEl>
                                              <p:pRg st="2" end="2"/>
                                            </p:txEl>
                                          </p:spTgt>
                                        </p:tgtEl>
                                        <p:attrNameLst>
                                          <p:attrName>style.visibility</p:attrName>
                                        </p:attrNameLst>
                                      </p:cBhvr>
                                      <p:to>
                                        <p:strVal val="visible"/>
                                      </p:to>
                                    </p:set>
                                    <p:animEffect transition="in" filter="barn(inVertical)">
                                      <p:cBhvr>
                                        <p:cTn id="13" dur="500"/>
                                        <p:tgtEl>
                                          <p:spTgt spid="1987">
                                            <p:txEl>
                                              <p:pRg st="2" end="2"/>
                                            </p:txEl>
                                          </p:spTgt>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987">
                                            <p:txEl>
                                              <p:pRg st="3" end="3"/>
                                            </p:txEl>
                                          </p:spTgt>
                                        </p:tgtEl>
                                        <p:attrNameLst>
                                          <p:attrName>style.visibility</p:attrName>
                                        </p:attrNameLst>
                                      </p:cBhvr>
                                      <p:to>
                                        <p:strVal val="visible"/>
                                      </p:to>
                                    </p:set>
                                    <p:animEffect transition="in" filter="barn(inVertical)">
                                      <p:cBhvr>
                                        <p:cTn id="16" dur="500"/>
                                        <p:tgtEl>
                                          <p:spTgt spid="1987">
                                            <p:txEl>
                                              <p:pRg st="3" end="3"/>
                                            </p:txEl>
                                          </p:spTgt>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1987">
                                            <p:txEl>
                                              <p:pRg st="4" end="4"/>
                                            </p:txEl>
                                          </p:spTgt>
                                        </p:tgtEl>
                                        <p:attrNameLst>
                                          <p:attrName>style.visibility</p:attrName>
                                        </p:attrNameLst>
                                      </p:cBhvr>
                                      <p:to>
                                        <p:strVal val="visible"/>
                                      </p:to>
                                    </p:set>
                                    <p:animEffect transition="in" filter="barn(inVertical)">
                                      <p:cBhvr>
                                        <p:cTn id="19" dur="500"/>
                                        <p:tgtEl>
                                          <p:spTgt spid="1987">
                                            <p:txEl>
                                              <p:pRg st="4" end="4"/>
                                            </p:txEl>
                                          </p:spTgt>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987">
                                            <p:txEl>
                                              <p:pRg st="5" end="5"/>
                                            </p:txEl>
                                          </p:spTgt>
                                        </p:tgtEl>
                                        <p:attrNameLst>
                                          <p:attrName>style.visibility</p:attrName>
                                        </p:attrNameLst>
                                      </p:cBhvr>
                                      <p:to>
                                        <p:strVal val="visible"/>
                                      </p:to>
                                    </p:set>
                                    <p:animEffect transition="in" filter="barn(inVertical)">
                                      <p:cBhvr>
                                        <p:cTn id="22" dur="500"/>
                                        <p:tgtEl>
                                          <p:spTgt spid="1987">
                                            <p:txEl>
                                              <p:pRg st="5" end="5"/>
                                            </p:txEl>
                                          </p:spTgt>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1987">
                                            <p:txEl>
                                              <p:pRg st="6" end="6"/>
                                            </p:txEl>
                                          </p:spTgt>
                                        </p:tgtEl>
                                        <p:attrNameLst>
                                          <p:attrName>style.visibility</p:attrName>
                                        </p:attrNameLst>
                                      </p:cBhvr>
                                      <p:to>
                                        <p:strVal val="visible"/>
                                      </p:to>
                                    </p:set>
                                    <p:animEffect transition="in" filter="barn(inVertical)">
                                      <p:cBhvr>
                                        <p:cTn id="25" dur="500"/>
                                        <p:tgtEl>
                                          <p:spTgt spid="198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87"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92"/>
        <p:cNvGrpSpPr/>
        <p:nvPr/>
      </p:nvGrpSpPr>
      <p:grpSpPr>
        <a:xfrm>
          <a:off x="0" y="0"/>
          <a:ext cx="0" cy="0"/>
          <a:chOff x="0" y="0"/>
          <a:chExt cx="0" cy="0"/>
        </a:xfrm>
      </p:grpSpPr>
      <p:sp>
        <p:nvSpPr>
          <p:cNvPr id="693" name="Google Shape;693;p42"/>
          <p:cNvSpPr txBox="1">
            <a:spLocks noGrp="1"/>
          </p:cNvSpPr>
          <p:nvPr>
            <p:ph type="title"/>
          </p:nvPr>
        </p:nvSpPr>
        <p:spPr>
          <a:xfrm>
            <a:off x="634857" y="245603"/>
            <a:ext cx="7717500" cy="507660"/>
          </a:xfrm>
          <a:prstGeom prst="rect">
            <a:avLst/>
          </a:prstGeom>
        </p:spPr>
        <p:txBody>
          <a:bodyPr spcFirstLastPara="1" wrap="square" lIns="0" tIns="0" rIns="0" bIns="0" anchor="b" anchorCtr="0">
            <a:noAutofit/>
          </a:bodyPr>
          <a:lstStyle/>
          <a:p>
            <a:pPr lvl="0" rtl="1"/>
            <a:r>
              <a:rPr lang="he-IL" sz="2700" dirty="0">
                <a:latin typeface="RUBIK" pitchFamily="2" charset="-79"/>
                <a:cs typeface="RUBIK" pitchFamily="2" charset="-79"/>
              </a:rPr>
              <a:t>חסמים נוספים לתעסוקה איכותית </a:t>
            </a:r>
            <a:endParaRPr sz="2700" dirty="0">
              <a:latin typeface="RUBIK" pitchFamily="2" charset="-79"/>
              <a:cs typeface="RUBIK" pitchFamily="2" charset="-79"/>
            </a:endParaRPr>
          </a:p>
        </p:txBody>
      </p:sp>
      <p:sp>
        <p:nvSpPr>
          <p:cNvPr id="694" name="Google Shape;694;p42"/>
          <p:cNvSpPr txBox="1">
            <a:spLocks noGrp="1"/>
          </p:cNvSpPr>
          <p:nvPr>
            <p:ph type="subTitle" idx="1"/>
          </p:nvPr>
        </p:nvSpPr>
        <p:spPr>
          <a:xfrm>
            <a:off x="1113590" y="2010425"/>
            <a:ext cx="3605904" cy="1032209"/>
          </a:xfrm>
          <a:prstGeom prst="rect">
            <a:avLst/>
          </a:prstGeom>
        </p:spPr>
        <p:txBody>
          <a:bodyPr spcFirstLastPara="1" wrap="square" lIns="0" tIns="0" rIns="0" bIns="0" anchor="t" anchorCtr="0">
            <a:noAutofit/>
          </a:bodyPr>
          <a:lstStyle/>
          <a:p>
            <a:pPr marL="0" indent="0" rtl="1">
              <a:spcAft>
                <a:spcPts val="1200"/>
              </a:spcAft>
            </a:pPr>
            <a:r>
              <a:rPr lang="he-IL" dirty="0">
                <a:latin typeface="RUBIK" pitchFamily="2" charset="-79"/>
                <a:cs typeface="RUBIK" pitchFamily="2" charset="-79"/>
              </a:rPr>
              <a:t>במקומות עבודה חילוניים והיעדר מעגלי תמיכה לחרדיות בסביבה חילונית</a:t>
            </a:r>
          </a:p>
          <a:p>
            <a:pPr marL="0" lvl="0" indent="0" algn="r" rtl="1">
              <a:lnSpc>
                <a:spcPct val="150000"/>
              </a:lnSpc>
              <a:spcAft>
                <a:spcPts val="1200"/>
              </a:spcAft>
            </a:pPr>
            <a:r>
              <a:rPr lang="he-IL" sz="1200" i="1" dirty="0">
                <a:solidFill>
                  <a:srgbClr val="C00000"/>
                </a:solidFill>
                <a:latin typeface="RUBIK" pitchFamily="2" charset="-79"/>
                <a:cs typeface="RUBIK" pitchFamily="2" charset="-79"/>
              </a:rPr>
              <a:t>ציטוט מתוך סקר נתוני אמת: "הגיע הזמן להכשיר את הנשים איך להתנהל בסביבת עבודה חילונית..."</a:t>
            </a:r>
            <a:endParaRPr sz="1200" dirty="0">
              <a:solidFill>
                <a:schemeClr val="tx1"/>
              </a:solidFill>
              <a:latin typeface="RUBIK" pitchFamily="2" charset="-79"/>
              <a:cs typeface="RUBIK" pitchFamily="2" charset="-79"/>
            </a:endParaRPr>
          </a:p>
        </p:txBody>
      </p:sp>
      <p:sp>
        <p:nvSpPr>
          <p:cNvPr id="695" name="Google Shape;695;p42"/>
          <p:cNvSpPr txBox="1">
            <a:spLocks noGrp="1"/>
          </p:cNvSpPr>
          <p:nvPr>
            <p:ph type="subTitle" idx="2"/>
          </p:nvPr>
        </p:nvSpPr>
        <p:spPr>
          <a:xfrm>
            <a:off x="2002681" y="1553732"/>
            <a:ext cx="1900800" cy="340800"/>
          </a:xfrm>
          <a:prstGeom prst="rect">
            <a:avLst/>
          </a:prstGeom>
        </p:spPr>
        <p:txBody>
          <a:bodyPr spcFirstLastPara="1" wrap="square" lIns="0" tIns="0" rIns="0" bIns="0" anchor="t" anchorCtr="0">
            <a:noAutofit/>
          </a:bodyPr>
          <a:lstStyle/>
          <a:p>
            <a:pPr marL="0" lvl="0" indent="0" algn="ctr" rtl="1">
              <a:spcBef>
                <a:spcPts val="0"/>
              </a:spcBef>
              <a:spcAft>
                <a:spcPts val="1200"/>
              </a:spcAft>
              <a:buNone/>
            </a:pPr>
            <a:r>
              <a:rPr lang="he-IL" dirty="0">
                <a:latin typeface="RUBIK" pitchFamily="2" charset="-79"/>
                <a:cs typeface="RUBIK" pitchFamily="2" charset="-79"/>
              </a:rPr>
              <a:t>פער תרבותי</a:t>
            </a:r>
            <a:endParaRPr dirty="0">
              <a:latin typeface="RUBIK" pitchFamily="2" charset="-79"/>
              <a:cs typeface="RUBIK" pitchFamily="2" charset="-79"/>
            </a:endParaRPr>
          </a:p>
        </p:txBody>
      </p:sp>
      <p:sp>
        <p:nvSpPr>
          <p:cNvPr id="696" name="Google Shape;696;p42"/>
          <p:cNvSpPr txBox="1">
            <a:spLocks noGrp="1"/>
          </p:cNvSpPr>
          <p:nvPr>
            <p:ph type="subTitle" idx="3"/>
          </p:nvPr>
        </p:nvSpPr>
        <p:spPr>
          <a:xfrm>
            <a:off x="6093366" y="1877009"/>
            <a:ext cx="2778306" cy="658613"/>
          </a:xfrm>
          <a:prstGeom prst="rect">
            <a:avLst/>
          </a:prstGeom>
        </p:spPr>
        <p:txBody>
          <a:bodyPr spcFirstLastPara="1" wrap="square" lIns="0" tIns="0" rIns="0" bIns="0" anchor="t" anchorCtr="0">
            <a:noAutofit/>
          </a:bodyPr>
          <a:lstStyle/>
          <a:p>
            <a:pPr marL="0" lvl="0" indent="0" algn="ctr" rtl="1">
              <a:lnSpc>
                <a:spcPct val="150000"/>
              </a:lnSpc>
              <a:spcBef>
                <a:spcPts val="0"/>
              </a:spcBef>
              <a:spcAft>
                <a:spcPts val="1200"/>
              </a:spcAft>
              <a:buNone/>
            </a:pPr>
            <a:r>
              <a:rPr lang="he-IL" dirty="0">
                <a:latin typeface="RUBIK" pitchFamily="2" charset="-79"/>
                <a:cs typeface="RUBIK" pitchFamily="2" charset="-79"/>
              </a:rPr>
              <a:t>חוסר רצון להתקדם למשרות ניהוליות</a:t>
            </a:r>
          </a:p>
          <a:p>
            <a:pPr marL="0" lvl="0" indent="0" rtl="1">
              <a:lnSpc>
                <a:spcPct val="150000"/>
              </a:lnSpc>
              <a:spcAft>
                <a:spcPts val="1200"/>
              </a:spcAft>
            </a:pPr>
            <a:r>
              <a:rPr lang="he-IL" dirty="0">
                <a:latin typeface="RUBIK" pitchFamily="2" charset="-79"/>
                <a:cs typeface="RUBIK" pitchFamily="2" charset="-79"/>
              </a:rPr>
              <a:t>(</a:t>
            </a:r>
            <a:r>
              <a:rPr lang="he-IL" i="1" dirty="0">
                <a:solidFill>
                  <a:srgbClr val="C00000"/>
                </a:solidFill>
                <a:latin typeface="RUBIK" pitchFamily="2" charset="-79"/>
                <a:cs typeface="RUBIK" pitchFamily="2" charset="-79"/>
              </a:rPr>
              <a:t>מתוך סקר נתוני אמת:</a:t>
            </a:r>
            <a:r>
              <a:rPr lang="en-US" i="1" dirty="0">
                <a:solidFill>
                  <a:srgbClr val="C00000"/>
                </a:solidFill>
                <a:latin typeface="RUBIK" pitchFamily="2" charset="-79"/>
                <a:cs typeface="RUBIK" pitchFamily="2" charset="-79"/>
              </a:rPr>
              <a:t> </a:t>
            </a:r>
            <a:r>
              <a:rPr lang="he-IL" dirty="0">
                <a:latin typeface="RUBIK" pitchFamily="2" charset="-79"/>
                <a:cs typeface="RUBIK" pitchFamily="2" charset="-79"/>
              </a:rPr>
              <a:t>68% לא רוצות, או לא בטוחות שרוצות תפקיד ניהולי)</a:t>
            </a:r>
            <a:endParaRPr dirty="0">
              <a:latin typeface="RUBIK" pitchFamily="2" charset="-79"/>
              <a:cs typeface="RUBIK" pitchFamily="2" charset="-79"/>
            </a:endParaRPr>
          </a:p>
        </p:txBody>
      </p:sp>
      <p:sp>
        <p:nvSpPr>
          <p:cNvPr id="697" name="Google Shape;697;p42"/>
          <p:cNvSpPr txBox="1">
            <a:spLocks noGrp="1"/>
          </p:cNvSpPr>
          <p:nvPr>
            <p:ph type="subTitle" idx="4"/>
          </p:nvPr>
        </p:nvSpPr>
        <p:spPr>
          <a:xfrm>
            <a:off x="6300184" y="1553732"/>
            <a:ext cx="2537088" cy="340800"/>
          </a:xfrm>
          <a:prstGeom prst="rect">
            <a:avLst/>
          </a:prstGeom>
        </p:spPr>
        <p:txBody>
          <a:bodyPr spcFirstLastPara="1" wrap="square" lIns="0" tIns="0" rIns="0" bIns="0" anchor="t" anchorCtr="0">
            <a:noAutofit/>
          </a:bodyPr>
          <a:lstStyle/>
          <a:p>
            <a:pPr marL="0" lvl="0" indent="0" algn="ctr" rtl="0">
              <a:spcBef>
                <a:spcPts val="0"/>
              </a:spcBef>
              <a:spcAft>
                <a:spcPts val="1200"/>
              </a:spcAft>
              <a:buNone/>
            </a:pPr>
            <a:r>
              <a:rPr lang="he-IL" dirty="0">
                <a:latin typeface="RUBIK" pitchFamily="2" charset="-79"/>
                <a:cs typeface="RUBIK" pitchFamily="2" charset="-79"/>
              </a:rPr>
              <a:t>קידום</a:t>
            </a:r>
            <a:endParaRPr dirty="0">
              <a:latin typeface="RUBIK" pitchFamily="2" charset="-79"/>
              <a:cs typeface="RUBIK" pitchFamily="2" charset="-79"/>
            </a:endParaRPr>
          </a:p>
        </p:txBody>
      </p:sp>
      <p:sp>
        <p:nvSpPr>
          <p:cNvPr id="700" name="Google Shape;700;p42"/>
          <p:cNvSpPr txBox="1">
            <a:spLocks noGrp="1"/>
          </p:cNvSpPr>
          <p:nvPr>
            <p:ph type="subTitle" idx="7"/>
          </p:nvPr>
        </p:nvSpPr>
        <p:spPr>
          <a:xfrm>
            <a:off x="3324629" y="4126873"/>
            <a:ext cx="3151147" cy="486900"/>
          </a:xfrm>
          <a:prstGeom prst="rect">
            <a:avLst/>
          </a:prstGeom>
        </p:spPr>
        <p:txBody>
          <a:bodyPr spcFirstLastPara="1" wrap="square" lIns="0" tIns="0" rIns="0" bIns="0" anchor="t" anchorCtr="0">
            <a:noAutofit/>
          </a:bodyPr>
          <a:lstStyle/>
          <a:p>
            <a:pPr marL="0" lvl="0" indent="0" algn="ctr" rtl="1">
              <a:lnSpc>
                <a:spcPct val="150000"/>
              </a:lnSpc>
              <a:spcBef>
                <a:spcPts val="0"/>
              </a:spcBef>
              <a:spcAft>
                <a:spcPts val="0"/>
              </a:spcAft>
              <a:buNone/>
            </a:pPr>
            <a:r>
              <a:rPr lang="he-IL" dirty="0">
                <a:latin typeface="RUBIK" pitchFamily="2" charset="-79"/>
                <a:cs typeface="RUBIK" pitchFamily="2" charset="-79"/>
              </a:rPr>
              <a:t>היעדר רישות חברתי רלוונטי לעולם העבודה</a:t>
            </a:r>
            <a:endParaRPr dirty="0">
              <a:latin typeface="RUBIK" pitchFamily="2" charset="-79"/>
              <a:cs typeface="RUBIK" pitchFamily="2" charset="-79"/>
            </a:endParaRPr>
          </a:p>
        </p:txBody>
      </p:sp>
      <p:sp>
        <p:nvSpPr>
          <p:cNvPr id="701" name="Google Shape;701;p42"/>
          <p:cNvSpPr txBox="1">
            <a:spLocks noGrp="1"/>
          </p:cNvSpPr>
          <p:nvPr>
            <p:ph type="subTitle" idx="8"/>
          </p:nvPr>
        </p:nvSpPr>
        <p:spPr>
          <a:xfrm>
            <a:off x="3890284" y="3700944"/>
            <a:ext cx="1900800" cy="340800"/>
          </a:xfrm>
          <a:prstGeom prst="rect">
            <a:avLst/>
          </a:prstGeom>
        </p:spPr>
        <p:txBody>
          <a:bodyPr spcFirstLastPara="1" wrap="square" lIns="0" tIns="0" rIns="0" bIns="0" anchor="t" anchorCtr="0">
            <a:noAutofit/>
          </a:bodyPr>
          <a:lstStyle/>
          <a:p>
            <a:pPr marL="0" lvl="0" indent="0" algn="ctr" rtl="1">
              <a:spcBef>
                <a:spcPts val="0"/>
              </a:spcBef>
              <a:spcAft>
                <a:spcPts val="1200"/>
              </a:spcAft>
              <a:buNone/>
            </a:pPr>
            <a:r>
              <a:rPr lang="he-IL" dirty="0">
                <a:latin typeface="RUBIK" pitchFamily="2" charset="-79"/>
                <a:cs typeface="RUBIK" pitchFamily="2" charset="-79"/>
              </a:rPr>
              <a:t>נטוורקינג</a:t>
            </a:r>
            <a:endParaRPr dirty="0">
              <a:latin typeface="RUBIK" pitchFamily="2" charset="-79"/>
              <a:cs typeface="RUBIK" pitchFamily="2" charset="-79"/>
            </a:endParaRPr>
          </a:p>
        </p:txBody>
      </p:sp>
      <p:sp>
        <p:nvSpPr>
          <p:cNvPr id="706" name="Google Shape;706;p42"/>
          <p:cNvSpPr/>
          <p:nvPr/>
        </p:nvSpPr>
        <p:spPr>
          <a:xfrm>
            <a:off x="893804" y="1481640"/>
            <a:ext cx="865800" cy="486900"/>
          </a:xfrm>
          <a:prstGeom prst="ellipse">
            <a:avLst/>
          </a:prstGeom>
          <a:solidFill>
            <a:srgbClr val="BF7C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42"/>
          <p:cNvSpPr/>
          <p:nvPr/>
        </p:nvSpPr>
        <p:spPr>
          <a:xfrm>
            <a:off x="5399984" y="1522758"/>
            <a:ext cx="865800" cy="486900"/>
          </a:xfrm>
          <a:prstGeom prst="ellipse">
            <a:avLst/>
          </a:prstGeom>
          <a:solidFill>
            <a:srgbClr val="BF7C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42"/>
          <p:cNvSpPr/>
          <p:nvPr/>
        </p:nvSpPr>
        <p:spPr>
          <a:xfrm>
            <a:off x="3324629" y="3616448"/>
            <a:ext cx="865800" cy="486900"/>
          </a:xfrm>
          <a:prstGeom prst="ellipse">
            <a:avLst/>
          </a:prstGeom>
          <a:solidFill>
            <a:srgbClr val="BF7C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32" name="Google Shape;732;p42"/>
          <p:cNvGrpSpPr/>
          <p:nvPr/>
        </p:nvGrpSpPr>
        <p:grpSpPr>
          <a:xfrm>
            <a:off x="1113590" y="1567554"/>
            <a:ext cx="319461" cy="315071"/>
            <a:chOff x="3449669" y="2560544"/>
            <a:chExt cx="319461" cy="315071"/>
          </a:xfrm>
        </p:grpSpPr>
        <p:sp>
          <p:nvSpPr>
            <p:cNvPr id="733" name="Google Shape;733;p42"/>
            <p:cNvSpPr/>
            <p:nvPr/>
          </p:nvSpPr>
          <p:spPr>
            <a:xfrm>
              <a:off x="3474968" y="2759198"/>
              <a:ext cx="94610" cy="94610"/>
            </a:xfrm>
            <a:custGeom>
              <a:avLst/>
              <a:gdLst/>
              <a:ahLst/>
              <a:cxnLst/>
              <a:rect l="l" t="t" r="r" b="b"/>
              <a:pathLst>
                <a:path w="1896" h="1896" extrusionOk="0">
                  <a:moveTo>
                    <a:pt x="1004" y="1"/>
                  </a:moveTo>
                  <a:lnTo>
                    <a:pt x="0" y="1005"/>
                  </a:lnTo>
                  <a:lnTo>
                    <a:pt x="891" y="1896"/>
                  </a:lnTo>
                  <a:lnTo>
                    <a:pt x="1895" y="892"/>
                  </a:lnTo>
                  <a:lnTo>
                    <a:pt x="10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42"/>
            <p:cNvSpPr/>
            <p:nvPr/>
          </p:nvSpPr>
          <p:spPr>
            <a:xfrm>
              <a:off x="3449669" y="2822372"/>
              <a:ext cx="56686" cy="53243"/>
            </a:xfrm>
            <a:custGeom>
              <a:avLst/>
              <a:gdLst/>
              <a:ahLst/>
              <a:cxnLst/>
              <a:rect l="l" t="t" r="r" b="b"/>
              <a:pathLst>
                <a:path w="1136" h="1067" extrusionOk="0">
                  <a:moveTo>
                    <a:pt x="245" y="1"/>
                  </a:moveTo>
                  <a:lnTo>
                    <a:pt x="245" y="1"/>
                  </a:lnTo>
                  <a:cubicBezTo>
                    <a:pt x="1" y="254"/>
                    <a:pt x="10" y="647"/>
                    <a:pt x="254" y="883"/>
                  </a:cubicBezTo>
                  <a:cubicBezTo>
                    <a:pt x="376" y="1005"/>
                    <a:pt x="534" y="1066"/>
                    <a:pt x="699" y="1066"/>
                  </a:cubicBezTo>
                  <a:cubicBezTo>
                    <a:pt x="865" y="1066"/>
                    <a:pt x="1014" y="1005"/>
                    <a:pt x="1136" y="892"/>
                  </a:cubicBezTo>
                  <a:lnTo>
                    <a:pt x="24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42"/>
            <p:cNvSpPr/>
            <p:nvPr/>
          </p:nvSpPr>
          <p:spPr>
            <a:xfrm>
              <a:off x="3538591" y="2724816"/>
              <a:ext cx="65818" cy="66716"/>
            </a:xfrm>
            <a:custGeom>
              <a:avLst/>
              <a:gdLst/>
              <a:ahLst/>
              <a:cxnLst/>
              <a:rect l="l" t="t" r="r" b="b"/>
              <a:pathLst>
                <a:path w="1319" h="1337" extrusionOk="0">
                  <a:moveTo>
                    <a:pt x="1057" y="0"/>
                  </a:moveTo>
                  <a:lnTo>
                    <a:pt x="742" y="314"/>
                  </a:lnTo>
                  <a:cubicBezTo>
                    <a:pt x="649" y="264"/>
                    <a:pt x="546" y="240"/>
                    <a:pt x="445" y="240"/>
                  </a:cubicBezTo>
                  <a:cubicBezTo>
                    <a:pt x="281" y="240"/>
                    <a:pt x="119" y="304"/>
                    <a:pt x="0" y="428"/>
                  </a:cubicBezTo>
                  <a:lnTo>
                    <a:pt x="882" y="1336"/>
                  </a:lnTo>
                  <a:lnTo>
                    <a:pt x="891" y="1319"/>
                  </a:lnTo>
                  <a:cubicBezTo>
                    <a:pt x="1092" y="1118"/>
                    <a:pt x="1135" y="821"/>
                    <a:pt x="1004" y="576"/>
                  </a:cubicBezTo>
                  <a:lnTo>
                    <a:pt x="1319" y="262"/>
                  </a:lnTo>
                  <a:cubicBezTo>
                    <a:pt x="1223" y="183"/>
                    <a:pt x="1135" y="96"/>
                    <a:pt x="10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42"/>
            <p:cNvSpPr/>
            <p:nvPr/>
          </p:nvSpPr>
          <p:spPr>
            <a:xfrm>
              <a:off x="3704560" y="2630704"/>
              <a:ext cx="25748" cy="44461"/>
            </a:xfrm>
            <a:custGeom>
              <a:avLst/>
              <a:gdLst/>
              <a:ahLst/>
              <a:cxnLst/>
              <a:rect l="l" t="t" r="r" b="b"/>
              <a:pathLst>
                <a:path w="516" h="891" extrusionOk="0">
                  <a:moveTo>
                    <a:pt x="1" y="0"/>
                  </a:moveTo>
                  <a:lnTo>
                    <a:pt x="1" y="0"/>
                  </a:lnTo>
                  <a:cubicBezTo>
                    <a:pt x="97" y="122"/>
                    <a:pt x="158" y="271"/>
                    <a:pt x="158" y="445"/>
                  </a:cubicBezTo>
                  <a:cubicBezTo>
                    <a:pt x="158" y="611"/>
                    <a:pt x="97" y="777"/>
                    <a:pt x="1" y="891"/>
                  </a:cubicBezTo>
                  <a:cubicBezTo>
                    <a:pt x="210" y="795"/>
                    <a:pt x="385" y="637"/>
                    <a:pt x="516" y="445"/>
                  </a:cubicBezTo>
                  <a:cubicBezTo>
                    <a:pt x="385" y="253"/>
                    <a:pt x="210" y="96"/>
                    <a:pt x="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42"/>
            <p:cNvSpPr/>
            <p:nvPr/>
          </p:nvSpPr>
          <p:spPr>
            <a:xfrm>
              <a:off x="3621376" y="2631103"/>
              <a:ext cx="24002" cy="42764"/>
            </a:xfrm>
            <a:custGeom>
              <a:avLst/>
              <a:gdLst/>
              <a:ahLst/>
              <a:cxnLst/>
              <a:rect l="l" t="t" r="r" b="b"/>
              <a:pathLst>
                <a:path w="481" h="857" extrusionOk="0">
                  <a:moveTo>
                    <a:pt x="480" y="1"/>
                  </a:moveTo>
                  <a:lnTo>
                    <a:pt x="480" y="1"/>
                  </a:lnTo>
                  <a:cubicBezTo>
                    <a:pt x="297" y="114"/>
                    <a:pt x="131" y="254"/>
                    <a:pt x="0" y="429"/>
                  </a:cubicBezTo>
                  <a:cubicBezTo>
                    <a:pt x="131" y="603"/>
                    <a:pt x="297" y="752"/>
                    <a:pt x="480" y="856"/>
                  </a:cubicBezTo>
                  <a:cubicBezTo>
                    <a:pt x="393" y="734"/>
                    <a:pt x="341" y="595"/>
                    <a:pt x="341" y="429"/>
                  </a:cubicBezTo>
                  <a:cubicBezTo>
                    <a:pt x="341" y="271"/>
                    <a:pt x="393" y="123"/>
                    <a:pt x="4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42"/>
            <p:cNvSpPr/>
            <p:nvPr/>
          </p:nvSpPr>
          <p:spPr>
            <a:xfrm>
              <a:off x="3656656" y="2634596"/>
              <a:ext cx="37076" cy="37076"/>
            </a:xfrm>
            <a:custGeom>
              <a:avLst/>
              <a:gdLst/>
              <a:ahLst/>
              <a:cxnLst/>
              <a:rect l="l" t="t" r="r" b="b"/>
              <a:pathLst>
                <a:path w="743" h="743" extrusionOk="0">
                  <a:moveTo>
                    <a:pt x="376" y="1"/>
                  </a:moveTo>
                  <a:cubicBezTo>
                    <a:pt x="175" y="1"/>
                    <a:pt x="0" y="158"/>
                    <a:pt x="0" y="367"/>
                  </a:cubicBezTo>
                  <a:cubicBezTo>
                    <a:pt x="0" y="577"/>
                    <a:pt x="166" y="743"/>
                    <a:pt x="376" y="743"/>
                  </a:cubicBezTo>
                  <a:cubicBezTo>
                    <a:pt x="577" y="743"/>
                    <a:pt x="743" y="577"/>
                    <a:pt x="743" y="367"/>
                  </a:cubicBezTo>
                  <a:cubicBezTo>
                    <a:pt x="743" y="158"/>
                    <a:pt x="577" y="1"/>
                    <a:pt x="3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42"/>
            <p:cNvSpPr/>
            <p:nvPr/>
          </p:nvSpPr>
          <p:spPr>
            <a:xfrm>
              <a:off x="3583901" y="2560544"/>
              <a:ext cx="185229" cy="185229"/>
            </a:xfrm>
            <a:custGeom>
              <a:avLst/>
              <a:gdLst/>
              <a:ahLst/>
              <a:cxnLst/>
              <a:rect l="l" t="t" r="r" b="b"/>
              <a:pathLst>
                <a:path w="3712" h="3712" extrusionOk="0">
                  <a:moveTo>
                    <a:pt x="1851" y="891"/>
                  </a:moveTo>
                  <a:cubicBezTo>
                    <a:pt x="2463" y="891"/>
                    <a:pt x="3021" y="1214"/>
                    <a:pt x="3327" y="1755"/>
                  </a:cubicBezTo>
                  <a:cubicBezTo>
                    <a:pt x="3362" y="1808"/>
                    <a:pt x="3362" y="1869"/>
                    <a:pt x="3327" y="1939"/>
                  </a:cubicBezTo>
                  <a:cubicBezTo>
                    <a:pt x="3030" y="2471"/>
                    <a:pt x="2463" y="2803"/>
                    <a:pt x="1851" y="2803"/>
                  </a:cubicBezTo>
                  <a:cubicBezTo>
                    <a:pt x="1240" y="2803"/>
                    <a:pt x="673" y="2471"/>
                    <a:pt x="376" y="1939"/>
                  </a:cubicBezTo>
                  <a:cubicBezTo>
                    <a:pt x="349" y="1886"/>
                    <a:pt x="349" y="1816"/>
                    <a:pt x="376" y="1755"/>
                  </a:cubicBezTo>
                  <a:cubicBezTo>
                    <a:pt x="673" y="1214"/>
                    <a:pt x="1240" y="891"/>
                    <a:pt x="1851" y="891"/>
                  </a:cubicBezTo>
                  <a:close/>
                  <a:moveTo>
                    <a:pt x="1851" y="0"/>
                  </a:moveTo>
                  <a:cubicBezTo>
                    <a:pt x="830" y="0"/>
                    <a:pt x="0" y="830"/>
                    <a:pt x="0" y="1851"/>
                  </a:cubicBezTo>
                  <a:cubicBezTo>
                    <a:pt x="0" y="2882"/>
                    <a:pt x="830" y="3711"/>
                    <a:pt x="1851" y="3711"/>
                  </a:cubicBezTo>
                  <a:cubicBezTo>
                    <a:pt x="2873" y="3711"/>
                    <a:pt x="3711" y="2882"/>
                    <a:pt x="3711" y="1851"/>
                  </a:cubicBezTo>
                  <a:cubicBezTo>
                    <a:pt x="3711" y="821"/>
                    <a:pt x="2873" y="0"/>
                    <a:pt x="185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56" name="Google Shape;756;p42"/>
          <p:cNvSpPr/>
          <p:nvPr/>
        </p:nvSpPr>
        <p:spPr>
          <a:xfrm>
            <a:off x="1251966" y="414245"/>
            <a:ext cx="89827" cy="107135"/>
          </a:xfrm>
          <a:custGeom>
            <a:avLst/>
            <a:gdLst/>
            <a:ahLst/>
            <a:cxnLst/>
            <a:rect l="l" t="t" r="r" b="b"/>
            <a:pathLst>
              <a:path w="3254" h="3881" extrusionOk="0">
                <a:moveTo>
                  <a:pt x="1598" y="1"/>
                </a:moveTo>
                <a:lnTo>
                  <a:pt x="1028" y="1285"/>
                </a:lnTo>
                <a:lnTo>
                  <a:pt x="0" y="1912"/>
                </a:lnTo>
                <a:lnTo>
                  <a:pt x="1028" y="2568"/>
                </a:lnTo>
                <a:lnTo>
                  <a:pt x="1598" y="3881"/>
                </a:lnTo>
                <a:lnTo>
                  <a:pt x="2197" y="2568"/>
                </a:lnTo>
                <a:lnTo>
                  <a:pt x="3253" y="1912"/>
                </a:lnTo>
                <a:lnTo>
                  <a:pt x="2197" y="1285"/>
                </a:lnTo>
                <a:lnTo>
                  <a:pt x="159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42"/>
          <p:cNvSpPr/>
          <p:nvPr/>
        </p:nvSpPr>
        <p:spPr>
          <a:xfrm>
            <a:off x="713226" y="993149"/>
            <a:ext cx="90600" cy="107163"/>
          </a:xfrm>
          <a:custGeom>
            <a:avLst/>
            <a:gdLst/>
            <a:ahLst/>
            <a:cxnLst/>
            <a:rect l="l" t="t" r="r" b="b"/>
            <a:pathLst>
              <a:path w="3282" h="3882" extrusionOk="0">
                <a:moveTo>
                  <a:pt x="1655" y="1"/>
                </a:moveTo>
                <a:lnTo>
                  <a:pt x="1028" y="1285"/>
                </a:lnTo>
                <a:lnTo>
                  <a:pt x="0" y="1912"/>
                </a:lnTo>
                <a:lnTo>
                  <a:pt x="1028" y="2569"/>
                </a:lnTo>
                <a:lnTo>
                  <a:pt x="1655" y="3881"/>
                </a:lnTo>
                <a:lnTo>
                  <a:pt x="2226" y="2569"/>
                </a:lnTo>
                <a:lnTo>
                  <a:pt x="3282" y="1912"/>
                </a:lnTo>
                <a:lnTo>
                  <a:pt x="2226"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42"/>
          <p:cNvSpPr/>
          <p:nvPr/>
        </p:nvSpPr>
        <p:spPr>
          <a:xfrm>
            <a:off x="634857" y="3407586"/>
            <a:ext cx="90600" cy="107163"/>
          </a:xfrm>
          <a:custGeom>
            <a:avLst/>
            <a:gdLst/>
            <a:ahLst/>
            <a:cxnLst/>
            <a:rect l="l" t="t" r="r" b="b"/>
            <a:pathLst>
              <a:path w="3282" h="3882" extrusionOk="0">
                <a:moveTo>
                  <a:pt x="1655" y="1"/>
                </a:moveTo>
                <a:lnTo>
                  <a:pt x="1085" y="1285"/>
                </a:lnTo>
                <a:lnTo>
                  <a:pt x="1" y="1941"/>
                </a:lnTo>
                <a:lnTo>
                  <a:pt x="1085" y="2597"/>
                </a:lnTo>
                <a:lnTo>
                  <a:pt x="1655" y="3881"/>
                </a:lnTo>
                <a:lnTo>
                  <a:pt x="2226" y="2597"/>
                </a:lnTo>
                <a:lnTo>
                  <a:pt x="3282" y="1941"/>
                </a:lnTo>
                <a:lnTo>
                  <a:pt x="2226"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7" name="Google Shape;6283;p72"/>
          <p:cNvGrpSpPr/>
          <p:nvPr/>
        </p:nvGrpSpPr>
        <p:grpSpPr>
          <a:xfrm>
            <a:off x="5673834" y="1583147"/>
            <a:ext cx="340573" cy="339271"/>
            <a:chOff x="898875" y="4399275"/>
            <a:chExt cx="483700" cy="481850"/>
          </a:xfrm>
          <a:solidFill>
            <a:schemeClr val="bg1"/>
          </a:solidFill>
        </p:grpSpPr>
        <p:sp>
          <p:nvSpPr>
            <p:cNvPr id="98" name="Google Shape;6284;p72"/>
            <p:cNvSpPr/>
            <p:nvPr/>
          </p:nvSpPr>
          <p:spPr>
            <a:xfrm>
              <a:off x="992750" y="4642900"/>
              <a:ext cx="145300" cy="144100"/>
            </a:xfrm>
            <a:custGeom>
              <a:avLst/>
              <a:gdLst/>
              <a:ahLst/>
              <a:cxnLst/>
              <a:rect l="l" t="t" r="r" b="b"/>
              <a:pathLst>
                <a:path w="5812" h="5764" extrusionOk="0">
                  <a:moveTo>
                    <a:pt x="994" y="0"/>
                  </a:moveTo>
                  <a:lnTo>
                    <a:pt x="988" y="12"/>
                  </a:lnTo>
                  <a:cubicBezTo>
                    <a:pt x="988" y="9"/>
                    <a:pt x="991" y="6"/>
                    <a:pt x="991" y="3"/>
                  </a:cubicBezTo>
                  <a:lnTo>
                    <a:pt x="991" y="3"/>
                  </a:lnTo>
                  <a:lnTo>
                    <a:pt x="979" y="27"/>
                  </a:lnTo>
                  <a:lnTo>
                    <a:pt x="108" y="1759"/>
                  </a:lnTo>
                  <a:cubicBezTo>
                    <a:pt x="0" y="1976"/>
                    <a:pt x="42" y="2241"/>
                    <a:pt x="214" y="2415"/>
                  </a:cubicBezTo>
                  <a:lnTo>
                    <a:pt x="3397" y="5598"/>
                  </a:lnTo>
                  <a:cubicBezTo>
                    <a:pt x="3506" y="5707"/>
                    <a:pt x="3649" y="5763"/>
                    <a:pt x="3795" y="5763"/>
                  </a:cubicBezTo>
                  <a:cubicBezTo>
                    <a:pt x="3883" y="5763"/>
                    <a:pt x="3971" y="5743"/>
                    <a:pt x="4053" y="5701"/>
                  </a:cubicBezTo>
                  <a:lnTo>
                    <a:pt x="5797" y="4827"/>
                  </a:lnTo>
                  <a:lnTo>
                    <a:pt x="5800" y="4824"/>
                  </a:lnTo>
                  <a:lnTo>
                    <a:pt x="5812" y="4818"/>
                  </a:lnTo>
                  <a:lnTo>
                    <a:pt x="994"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99" name="Google Shape;6285;p72"/>
            <p:cNvSpPr/>
            <p:nvPr/>
          </p:nvSpPr>
          <p:spPr>
            <a:xfrm>
              <a:off x="1138025" y="4763350"/>
              <a:ext cx="25" cy="25"/>
            </a:xfrm>
            <a:custGeom>
              <a:avLst/>
              <a:gdLst/>
              <a:ahLst/>
              <a:cxnLst/>
              <a:rect l="l" t="t" r="r" b="b"/>
              <a:pathLst>
                <a:path w="1" h="1" extrusionOk="0">
                  <a:moveTo>
                    <a:pt x="1" y="0"/>
                  </a:move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0" name="Google Shape;6286;p72"/>
            <p:cNvSpPr/>
            <p:nvPr/>
          </p:nvSpPr>
          <p:spPr>
            <a:xfrm>
              <a:off x="1269550" y="4399275"/>
              <a:ext cx="113025" cy="112125"/>
            </a:xfrm>
            <a:custGeom>
              <a:avLst/>
              <a:gdLst/>
              <a:ahLst/>
              <a:cxnLst/>
              <a:rect l="l" t="t" r="r" b="b"/>
              <a:pathLst>
                <a:path w="4521" h="4485" extrusionOk="0">
                  <a:moveTo>
                    <a:pt x="3066" y="1"/>
                  </a:moveTo>
                  <a:cubicBezTo>
                    <a:pt x="1947" y="1"/>
                    <a:pt x="938" y="82"/>
                    <a:pt x="0" y="239"/>
                  </a:cubicBezTo>
                  <a:lnTo>
                    <a:pt x="9" y="895"/>
                  </a:lnTo>
                  <a:cubicBezTo>
                    <a:pt x="34" y="2862"/>
                    <a:pt x="1623" y="4452"/>
                    <a:pt x="3590" y="4476"/>
                  </a:cubicBezTo>
                  <a:lnTo>
                    <a:pt x="4243" y="4485"/>
                  </a:lnTo>
                  <a:cubicBezTo>
                    <a:pt x="4439" y="3313"/>
                    <a:pt x="4520" y="2028"/>
                    <a:pt x="4469" y="561"/>
                  </a:cubicBezTo>
                  <a:cubicBezTo>
                    <a:pt x="4457" y="266"/>
                    <a:pt x="4219" y="28"/>
                    <a:pt x="3924" y="16"/>
                  </a:cubicBezTo>
                  <a:cubicBezTo>
                    <a:pt x="3631" y="6"/>
                    <a:pt x="3345" y="1"/>
                    <a:pt x="306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1" name="Google Shape;6287;p72"/>
            <p:cNvSpPr/>
            <p:nvPr/>
          </p:nvSpPr>
          <p:spPr>
            <a:xfrm>
              <a:off x="1161975" y="4531175"/>
              <a:ext cx="91400" cy="84350"/>
            </a:xfrm>
            <a:custGeom>
              <a:avLst/>
              <a:gdLst/>
              <a:ahLst/>
              <a:cxnLst/>
              <a:rect l="l" t="t" r="r" b="b"/>
              <a:pathLst>
                <a:path w="3656" h="3374" extrusionOk="0">
                  <a:moveTo>
                    <a:pt x="1821" y="1"/>
                  </a:moveTo>
                  <a:cubicBezTo>
                    <a:pt x="1137" y="1"/>
                    <a:pt x="523" y="415"/>
                    <a:pt x="262" y="1046"/>
                  </a:cubicBezTo>
                  <a:cubicBezTo>
                    <a:pt x="0" y="1678"/>
                    <a:pt x="145" y="2410"/>
                    <a:pt x="633" y="2894"/>
                  </a:cubicBezTo>
                  <a:cubicBezTo>
                    <a:pt x="952" y="3214"/>
                    <a:pt x="1391" y="3373"/>
                    <a:pt x="1830" y="3373"/>
                  </a:cubicBezTo>
                  <a:cubicBezTo>
                    <a:pt x="2269" y="3373"/>
                    <a:pt x="2707" y="3214"/>
                    <a:pt x="3027" y="2894"/>
                  </a:cubicBezTo>
                  <a:cubicBezTo>
                    <a:pt x="3511" y="2410"/>
                    <a:pt x="3656" y="1681"/>
                    <a:pt x="3394" y="1046"/>
                  </a:cubicBezTo>
                  <a:cubicBezTo>
                    <a:pt x="3132" y="413"/>
                    <a:pt x="2515" y="1"/>
                    <a:pt x="1828" y="1"/>
                  </a:cubicBezTo>
                  <a:cubicBezTo>
                    <a:pt x="1826" y="1"/>
                    <a:pt x="1823" y="1"/>
                    <a:pt x="182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2" name="Google Shape;6288;p72"/>
            <p:cNvSpPr/>
            <p:nvPr/>
          </p:nvSpPr>
          <p:spPr>
            <a:xfrm>
              <a:off x="1031050" y="4411100"/>
              <a:ext cx="338650" cy="338725"/>
            </a:xfrm>
            <a:custGeom>
              <a:avLst/>
              <a:gdLst/>
              <a:ahLst/>
              <a:cxnLst/>
              <a:rect l="l" t="t" r="r" b="b"/>
              <a:pathLst>
                <a:path w="13546" h="13549" extrusionOk="0">
                  <a:moveTo>
                    <a:pt x="7066" y="3673"/>
                  </a:moveTo>
                  <a:cubicBezTo>
                    <a:pt x="7800" y="3673"/>
                    <a:pt x="8522" y="3960"/>
                    <a:pt x="9062" y="4500"/>
                  </a:cubicBezTo>
                  <a:cubicBezTo>
                    <a:pt x="10170" y="5602"/>
                    <a:pt x="10170" y="7393"/>
                    <a:pt x="9062" y="8492"/>
                  </a:cubicBezTo>
                  <a:cubicBezTo>
                    <a:pt x="8522" y="9032"/>
                    <a:pt x="7800" y="9319"/>
                    <a:pt x="7066" y="9319"/>
                  </a:cubicBezTo>
                  <a:cubicBezTo>
                    <a:pt x="6702" y="9319"/>
                    <a:pt x="6334" y="9248"/>
                    <a:pt x="5984" y="9104"/>
                  </a:cubicBezTo>
                  <a:cubicBezTo>
                    <a:pt x="4930" y="8667"/>
                    <a:pt x="4244" y="7637"/>
                    <a:pt x="4244" y="6496"/>
                  </a:cubicBezTo>
                  <a:cubicBezTo>
                    <a:pt x="4244" y="5355"/>
                    <a:pt x="4930" y="4325"/>
                    <a:pt x="5984" y="3888"/>
                  </a:cubicBezTo>
                  <a:cubicBezTo>
                    <a:pt x="6334" y="3744"/>
                    <a:pt x="6702" y="3673"/>
                    <a:pt x="7066" y="3673"/>
                  </a:cubicBezTo>
                  <a:close/>
                  <a:moveTo>
                    <a:pt x="3868" y="9124"/>
                  </a:moveTo>
                  <a:cubicBezTo>
                    <a:pt x="4006" y="9124"/>
                    <a:pt x="4147" y="9176"/>
                    <a:pt x="4262" y="9290"/>
                  </a:cubicBezTo>
                  <a:cubicBezTo>
                    <a:pt x="4481" y="9510"/>
                    <a:pt x="4481" y="9869"/>
                    <a:pt x="4262" y="10088"/>
                  </a:cubicBezTo>
                  <a:cubicBezTo>
                    <a:pt x="4147" y="10204"/>
                    <a:pt x="4005" y="10255"/>
                    <a:pt x="3866" y="10255"/>
                  </a:cubicBezTo>
                  <a:cubicBezTo>
                    <a:pt x="3576" y="10255"/>
                    <a:pt x="3298" y="10031"/>
                    <a:pt x="3298" y="9691"/>
                  </a:cubicBezTo>
                  <a:cubicBezTo>
                    <a:pt x="3298" y="9350"/>
                    <a:pt x="3577" y="9124"/>
                    <a:pt x="3868" y="9124"/>
                  </a:cubicBezTo>
                  <a:close/>
                  <a:moveTo>
                    <a:pt x="8414" y="1"/>
                  </a:moveTo>
                  <a:cubicBezTo>
                    <a:pt x="6466" y="507"/>
                    <a:pt x="4888" y="1425"/>
                    <a:pt x="3518" y="2846"/>
                  </a:cubicBezTo>
                  <a:cubicBezTo>
                    <a:pt x="2169" y="4244"/>
                    <a:pt x="1000" y="6282"/>
                    <a:pt x="1" y="8212"/>
                  </a:cubicBezTo>
                  <a:lnTo>
                    <a:pt x="5337" y="13548"/>
                  </a:lnTo>
                  <a:cubicBezTo>
                    <a:pt x="7267" y="12549"/>
                    <a:pt x="9309" y="11380"/>
                    <a:pt x="10706" y="10031"/>
                  </a:cubicBezTo>
                  <a:cubicBezTo>
                    <a:pt x="12124" y="8664"/>
                    <a:pt x="13039" y="7086"/>
                    <a:pt x="13545" y="5138"/>
                  </a:cubicBezTo>
                  <a:lnTo>
                    <a:pt x="13112" y="5129"/>
                  </a:lnTo>
                  <a:cubicBezTo>
                    <a:pt x="10534" y="5099"/>
                    <a:pt x="8453" y="3015"/>
                    <a:pt x="8420" y="440"/>
                  </a:cubicBezTo>
                  <a:lnTo>
                    <a:pt x="8414"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3" name="Google Shape;6289;p72"/>
            <p:cNvSpPr/>
            <p:nvPr/>
          </p:nvSpPr>
          <p:spPr>
            <a:xfrm>
              <a:off x="1130500" y="4740450"/>
              <a:ext cx="108950" cy="111250"/>
            </a:xfrm>
            <a:custGeom>
              <a:avLst/>
              <a:gdLst/>
              <a:ahLst/>
              <a:cxnLst/>
              <a:rect l="l" t="t" r="r" b="b"/>
              <a:pathLst>
                <a:path w="4358" h="4450" extrusionOk="0">
                  <a:moveTo>
                    <a:pt x="4358" y="1"/>
                  </a:moveTo>
                  <a:lnTo>
                    <a:pt x="4358" y="1"/>
                  </a:lnTo>
                  <a:cubicBezTo>
                    <a:pt x="2906" y="877"/>
                    <a:pt x="1437" y="1609"/>
                    <a:pt x="1" y="2332"/>
                  </a:cubicBezTo>
                  <a:cubicBezTo>
                    <a:pt x="58" y="3090"/>
                    <a:pt x="112" y="3789"/>
                    <a:pt x="118" y="3882"/>
                  </a:cubicBezTo>
                  <a:cubicBezTo>
                    <a:pt x="118" y="4211"/>
                    <a:pt x="387" y="4450"/>
                    <a:pt x="683" y="4450"/>
                  </a:cubicBezTo>
                  <a:cubicBezTo>
                    <a:pt x="767" y="4450"/>
                    <a:pt x="854" y="4430"/>
                    <a:pt x="937" y="4388"/>
                  </a:cubicBezTo>
                  <a:cubicBezTo>
                    <a:pt x="1039" y="4295"/>
                    <a:pt x="3858" y="3208"/>
                    <a:pt x="435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4" name="Google Shape;6290;p72"/>
            <p:cNvSpPr/>
            <p:nvPr/>
          </p:nvSpPr>
          <p:spPr>
            <a:xfrm>
              <a:off x="927325" y="4539825"/>
              <a:ext cx="114150" cy="109800"/>
            </a:xfrm>
            <a:custGeom>
              <a:avLst/>
              <a:gdLst/>
              <a:ahLst/>
              <a:cxnLst/>
              <a:rect l="l" t="t" r="r" b="b"/>
              <a:pathLst>
                <a:path w="4566" h="4392" extrusionOk="0">
                  <a:moveTo>
                    <a:pt x="4565" y="1"/>
                  </a:moveTo>
                  <a:lnTo>
                    <a:pt x="4565" y="1"/>
                  </a:lnTo>
                  <a:cubicBezTo>
                    <a:pt x="1268" y="459"/>
                    <a:pt x="184" y="3334"/>
                    <a:pt x="91" y="3437"/>
                  </a:cubicBezTo>
                  <a:cubicBezTo>
                    <a:pt x="0" y="3611"/>
                    <a:pt x="9" y="3822"/>
                    <a:pt x="112" y="3988"/>
                  </a:cubicBezTo>
                  <a:cubicBezTo>
                    <a:pt x="295" y="4286"/>
                    <a:pt x="606" y="4232"/>
                    <a:pt x="723" y="4256"/>
                  </a:cubicBezTo>
                  <a:lnTo>
                    <a:pt x="2214" y="4391"/>
                  </a:lnTo>
                  <a:cubicBezTo>
                    <a:pt x="2945" y="2928"/>
                    <a:pt x="3680" y="1458"/>
                    <a:pt x="456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5" name="Google Shape;6291;p72"/>
            <p:cNvSpPr/>
            <p:nvPr/>
          </p:nvSpPr>
          <p:spPr>
            <a:xfrm>
              <a:off x="898875" y="4711550"/>
              <a:ext cx="170825" cy="169575"/>
            </a:xfrm>
            <a:custGeom>
              <a:avLst/>
              <a:gdLst/>
              <a:ahLst/>
              <a:cxnLst/>
              <a:rect l="l" t="t" r="r" b="b"/>
              <a:pathLst>
                <a:path w="6833" h="6783" extrusionOk="0">
                  <a:moveTo>
                    <a:pt x="2846" y="1"/>
                  </a:moveTo>
                  <a:cubicBezTo>
                    <a:pt x="1747" y="1052"/>
                    <a:pt x="503" y="4602"/>
                    <a:pt x="63" y="6050"/>
                  </a:cubicBezTo>
                  <a:cubicBezTo>
                    <a:pt x="0" y="6252"/>
                    <a:pt x="54" y="6469"/>
                    <a:pt x="202" y="6616"/>
                  </a:cubicBezTo>
                  <a:cubicBezTo>
                    <a:pt x="309" y="6724"/>
                    <a:pt x="454" y="6782"/>
                    <a:pt x="602" y="6782"/>
                  </a:cubicBezTo>
                  <a:cubicBezTo>
                    <a:pt x="656" y="6782"/>
                    <a:pt x="711" y="6774"/>
                    <a:pt x="765" y="6758"/>
                  </a:cubicBezTo>
                  <a:cubicBezTo>
                    <a:pt x="2225" y="6318"/>
                    <a:pt x="5782" y="5084"/>
                    <a:pt x="6833" y="3981"/>
                  </a:cubicBezTo>
                  <a:cubicBezTo>
                    <a:pt x="6655" y="3900"/>
                    <a:pt x="6492" y="3789"/>
                    <a:pt x="6354" y="3650"/>
                  </a:cubicBezTo>
                  <a:lnTo>
                    <a:pt x="5167" y="2464"/>
                  </a:lnTo>
                  <a:lnTo>
                    <a:pt x="4767" y="2861"/>
                  </a:lnTo>
                  <a:cubicBezTo>
                    <a:pt x="4658" y="2967"/>
                    <a:pt x="4517" y="3020"/>
                    <a:pt x="4375" y="3020"/>
                  </a:cubicBezTo>
                  <a:cubicBezTo>
                    <a:pt x="4231" y="3020"/>
                    <a:pt x="4086" y="2965"/>
                    <a:pt x="3975" y="2855"/>
                  </a:cubicBezTo>
                  <a:cubicBezTo>
                    <a:pt x="3758" y="2638"/>
                    <a:pt x="3755" y="2286"/>
                    <a:pt x="3969" y="2063"/>
                  </a:cubicBezTo>
                  <a:lnTo>
                    <a:pt x="4369" y="1663"/>
                  </a:lnTo>
                  <a:lnTo>
                    <a:pt x="3171" y="464"/>
                  </a:lnTo>
                  <a:cubicBezTo>
                    <a:pt x="3035" y="329"/>
                    <a:pt x="2927" y="172"/>
                    <a:pt x="284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06" name="Google Shape;6000;p72"/>
          <p:cNvGrpSpPr/>
          <p:nvPr/>
        </p:nvGrpSpPr>
        <p:grpSpPr>
          <a:xfrm>
            <a:off x="3581354" y="3701964"/>
            <a:ext cx="352349" cy="338760"/>
            <a:chOff x="4447550" y="249750"/>
            <a:chExt cx="500425" cy="481125"/>
          </a:xfrm>
          <a:solidFill>
            <a:schemeClr val="bg1"/>
          </a:solidFill>
        </p:grpSpPr>
        <p:sp>
          <p:nvSpPr>
            <p:cNvPr id="107" name="Google Shape;6001;p72"/>
            <p:cNvSpPr/>
            <p:nvPr/>
          </p:nvSpPr>
          <p:spPr>
            <a:xfrm>
              <a:off x="4447550" y="413675"/>
              <a:ext cx="353475" cy="317200"/>
            </a:xfrm>
            <a:custGeom>
              <a:avLst/>
              <a:gdLst/>
              <a:ahLst/>
              <a:cxnLst/>
              <a:rect l="l" t="t" r="r" b="b"/>
              <a:pathLst>
                <a:path w="14139" h="12688" extrusionOk="0">
                  <a:moveTo>
                    <a:pt x="12274" y="0"/>
                  </a:moveTo>
                  <a:lnTo>
                    <a:pt x="10639" y="1635"/>
                  </a:lnTo>
                  <a:cubicBezTo>
                    <a:pt x="10811" y="1720"/>
                    <a:pt x="10970" y="1831"/>
                    <a:pt x="11109" y="1964"/>
                  </a:cubicBezTo>
                  <a:cubicBezTo>
                    <a:pt x="11771" y="2623"/>
                    <a:pt x="11771" y="3698"/>
                    <a:pt x="11109" y="4358"/>
                  </a:cubicBezTo>
                  <a:lnTo>
                    <a:pt x="5520" y="9949"/>
                  </a:lnTo>
                  <a:cubicBezTo>
                    <a:pt x="5189" y="10281"/>
                    <a:pt x="4755" y="10446"/>
                    <a:pt x="4322" y="10446"/>
                  </a:cubicBezTo>
                  <a:cubicBezTo>
                    <a:pt x="3889" y="10446"/>
                    <a:pt x="3456" y="10281"/>
                    <a:pt x="3126" y="9949"/>
                  </a:cubicBezTo>
                  <a:cubicBezTo>
                    <a:pt x="2463" y="9287"/>
                    <a:pt x="2463" y="8215"/>
                    <a:pt x="3126" y="7552"/>
                  </a:cubicBezTo>
                  <a:lnTo>
                    <a:pt x="5330" y="5351"/>
                  </a:lnTo>
                  <a:cubicBezTo>
                    <a:pt x="4924" y="4499"/>
                    <a:pt x="4764" y="3554"/>
                    <a:pt x="4866" y="2620"/>
                  </a:cubicBezTo>
                  <a:lnTo>
                    <a:pt x="4866" y="2620"/>
                  </a:lnTo>
                  <a:lnTo>
                    <a:pt x="1527" y="5956"/>
                  </a:lnTo>
                  <a:cubicBezTo>
                    <a:pt x="0" y="7501"/>
                    <a:pt x="6" y="9992"/>
                    <a:pt x="1545" y="11530"/>
                  </a:cubicBezTo>
                  <a:cubicBezTo>
                    <a:pt x="2316" y="12301"/>
                    <a:pt x="3327" y="12687"/>
                    <a:pt x="4339" y="12687"/>
                  </a:cubicBezTo>
                  <a:cubicBezTo>
                    <a:pt x="5343" y="12687"/>
                    <a:pt x="6348" y="12307"/>
                    <a:pt x="7119" y="11545"/>
                  </a:cubicBezTo>
                  <a:lnTo>
                    <a:pt x="12708" y="5956"/>
                  </a:lnTo>
                  <a:cubicBezTo>
                    <a:pt x="13783" y="4878"/>
                    <a:pt x="14138" y="3276"/>
                    <a:pt x="13626" y="1843"/>
                  </a:cubicBezTo>
                  <a:cubicBezTo>
                    <a:pt x="13500" y="1467"/>
                    <a:pt x="13316" y="1114"/>
                    <a:pt x="13075" y="798"/>
                  </a:cubicBezTo>
                  <a:lnTo>
                    <a:pt x="13066" y="807"/>
                  </a:lnTo>
                  <a:cubicBezTo>
                    <a:pt x="12952" y="663"/>
                    <a:pt x="12843" y="503"/>
                    <a:pt x="12708" y="368"/>
                  </a:cubicBezTo>
                  <a:cubicBezTo>
                    <a:pt x="12569" y="235"/>
                    <a:pt x="12428" y="115"/>
                    <a:pt x="1227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8" name="Google Shape;6002;p72"/>
            <p:cNvSpPr/>
            <p:nvPr/>
          </p:nvSpPr>
          <p:spPr>
            <a:xfrm>
              <a:off x="4589675" y="249750"/>
              <a:ext cx="358300" cy="322025"/>
            </a:xfrm>
            <a:custGeom>
              <a:avLst/>
              <a:gdLst/>
              <a:ahLst/>
              <a:cxnLst/>
              <a:rect l="l" t="t" r="r" b="b"/>
              <a:pathLst>
                <a:path w="14332" h="12881" extrusionOk="0">
                  <a:moveTo>
                    <a:pt x="9992" y="1"/>
                  </a:moveTo>
                  <a:cubicBezTo>
                    <a:pt x="8989" y="1"/>
                    <a:pt x="7985" y="381"/>
                    <a:pt x="7215" y="1143"/>
                  </a:cubicBezTo>
                  <a:lnTo>
                    <a:pt x="1434" y="6925"/>
                  </a:lnTo>
                  <a:cubicBezTo>
                    <a:pt x="359" y="8003"/>
                    <a:pt x="1" y="9605"/>
                    <a:pt x="515" y="11038"/>
                  </a:cubicBezTo>
                  <a:cubicBezTo>
                    <a:pt x="639" y="11414"/>
                    <a:pt x="826" y="11767"/>
                    <a:pt x="1066" y="12083"/>
                  </a:cubicBezTo>
                  <a:lnTo>
                    <a:pt x="1073" y="12074"/>
                  </a:lnTo>
                  <a:cubicBezTo>
                    <a:pt x="1187" y="12218"/>
                    <a:pt x="1295" y="12378"/>
                    <a:pt x="1434" y="12513"/>
                  </a:cubicBezTo>
                  <a:cubicBezTo>
                    <a:pt x="1569" y="12646"/>
                    <a:pt x="1711" y="12766"/>
                    <a:pt x="1864" y="12881"/>
                  </a:cubicBezTo>
                  <a:lnTo>
                    <a:pt x="3500" y="11243"/>
                  </a:lnTo>
                  <a:cubicBezTo>
                    <a:pt x="3328" y="11158"/>
                    <a:pt x="3168" y="11050"/>
                    <a:pt x="3030" y="10918"/>
                  </a:cubicBezTo>
                  <a:cubicBezTo>
                    <a:pt x="2367" y="10255"/>
                    <a:pt x="2367" y="9183"/>
                    <a:pt x="3030" y="8521"/>
                  </a:cubicBezTo>
                  <a:lnTo>
                    <a:pt x="8811" y="2739"/>
                  </a:lnTo>
                  <a:cubicBezTo>
                    <a:pt x="9143" y="2408"/>
                    <a:pt x="9576" y="2242"/>
                    <a:pt x="10010" y="2242"/>
                  </a:cubicBezTo>
                  <a:cubicBezTo>
                    <a:pt x="10443" y="2242"/>
                    <a:pt x="10876" y="2408"/>
                    <a:pt x="11205" y="2739"/>
                  </a:cubicBezTo>
                  <a:cubicBezTo>
                    <a:pt x="11868" y="3401"/>
                    <a:pt x="11868" y="4473"/>
                    <a:pt x="11205" y="5136"/>
                  </a:cubicBezTo>
                  <a:lnTo>
                    <a:pt x="8811" y="7530"/>
                  </a:lnTo>
                  <a:cubicBezTo>
                    <a:pt x="9215" y="8382"/>
                    <a:pt x="9375" y="9328"/>
                    <a:pt x="9272" y="10261"/>
                  </a:cubicBezTo>
                  <a:lnTo>
                    <a:pt x="12804" y="6732"/>
                  </a:lnTo>
                  <a:cubicBezTo>
                    <a:pt x="14331" y="5187"/>
                    <a:pt x="14325" y="2697"/>
                    <a:pt x="12786" y="1158"/>
                  </a:cubicBezTo>
                  <a:cubicBezTo>
                    <a:pt x="12015" y="387"/>
                    <a:pt x="11004" y="1"/>
                    <a:pt x="999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Tree>
    <p:extLst>
      <p:ext uri="{BB962C8B-B14F-4D97-AF65-F5344CB8AC3E}">
        <p14:creationId xmlns:p14="http://schemas.microsoft.com/office/powerpoint/2010/main" val="2329330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07"/>
                                        </p:tgtEl>
                                        <p:attrNameLst>
                                          <p:attrName>style.visibility</p:attrName>
                                        </p:attrNameLst>
                                      </p:cBhvr>
                                      <p:to>
                                        <p:strVal val="visible"/>
                                      </p:to>
                                    </p:set>
                                    <p:animEffect transition="in" filter="barn(inVertical)">
                                      <p:cBhvr>
                                        <p:cTn id="7" dur="500"/>
                                        <p:tgtEl>
                                          <p:spTgt spid="707"/>
                                        </p:tgtEl>
                                      </p:cBhvr>
                                    </p:animEffect>
                                  </p:childTnLst>
                                </p:cTn>
                              </p:par>
                              <p:par>
                                <p:cTn id="8" presetID="16" presetClass="entr" presetSubtype="21" fill="hold" nodeType="withEffect">
                                  <p:stCondLst>
                                    <p:cond delay="0"/>
                                  </p:stCondLst>
                                  <p:childTnLst>
                                    <p:set>
                                      <p:cBhvr>
                                        <p:cTn id="9" dur="1" fill="hold">
                                          <p:stCondLst>
                                            <p:cond delay="0"/>
                                          </p:stCondLst>
                                        </p:cTn>
                                        <p:tgtEl>
                                          <p:spTgt spid="97"/>
                                        </p:tgtEl>
                                        <p:attrNameLst>
                                          <p:attrName>style.visibility</p:attrName>
                                        </p:attrNameLst>
                                      </p:cBhvr>
                                      <p:to>
                                        <p:strVal val="visible"/>
                                      </p:to>
                                    </p:set>
                                    <p:animEffect transition="in" filter="barn(inVertical)">
                                      <p:cBhvr>
                                        <p:cTn id="10" dur="500"/>
                                        <p:tgtEl>
                                          <p:spTgt spid="97"/>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697">
                                            <p:txEl>
                                              <p:pRg st="0" end="0"/>
                                            </p:txEl>
                                          </p:spTgt>
                                        </p:tgtEl>
                                        <p:attrNameLst>
                                          <p:attrName>style.visibility</p:attrName>
                                        </p:attrNameLst>
                                      </p:cBhvr>
                                      <p:to>
                                        <p:strVal val="visible"/>
                                      </p:to>
                                    </p:set>
                                    <p:animEffect transition="in" filter="barn(inVertical)">
                                      <p:cBhvr>
                                        <p:cTn id="13" dur="500"/>
                                        <p:tgtEl>
                                          <p:spTgt spid="697">
                                            <p:txEl>
                                              <p:pRg st="0" end="0"/>
                                            </p:txEl>
                                          </p:spTgt>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696">
                                            <p:txEl>
                                              <p:pRg st="0" end="0"/>
                                            </p:txEl>
                                          </p:spTgt>
                                        </p:tgtEl>
                                        <p:attrNameLst>
                                          <p:attrName>style.visibility</p:attrName>
                                        </p:attrNameLst>
                                      </p:cBhvr>
                                      <p:to>
                                        <p:strVal val="visible"/>
                                      </p:to>
                                    </p:set>
                                    <p:animEffect transition="in" filter="barn(inVertical)">
                                      <p:cBhvr>
                                        <p:cTn id="16" dur="500"/>
                                        <p:tgtEl>
                                          <p:spTgt spid="696">
                                            <p:txEl>
                                              <p:pRg st="0" end="0"/>
                                            </p:txEl>
                                          </p:spTgt>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696">
                                            <p:txEl>
                                              <p:pRg st="1" end="1"/>
                                            </p:txEl>
                                          </p:spTgt>
                                        </p:tgtEl>
                                        <p:attrNameLst>
                                          <p:attrName>style.visibility</p:attrName>
                                        </p:attrNameLst>
                                      </p:cBhvr>
                                      <p:to>
                                        <p:strVal val="visible"/>
                                      </p:to>
                                    </p:set>
                                    <p:animEffect transition="in" filter="barn(inVertical)">
                                      <p:cBhvr>
                                        <p:cTn id="19" dur="500"/>
                                        <p:tgtEl>
                                          <p:spTgt spid="696">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732"/>
                                        </p:tgtEl>
                                        <p:attrNameLst>
                                          <p:attrName>style.visibility</p:attrName>
                                        </p:attrNameLst>
                                      </p:cBhvr>
                                      <p:to>
                                        <p:strVal val="visible"/>
                                      </p:to>
                                    </p:set>
                                    <p:animEffect transition="in" filter="barn(inVertical)">
                                      <p:cBhvr>
                                        <p:cTn id="24" dur="500"/>
                                        <p:tgtEl>
                                          <p:spTgt spid="732"/>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706"/>
                                        </p:tgtEl>
                                        <p:attrNameLst>
                                          <p:attrName>style.visibility</p:attrName>
                                        </p:attrNameLst>
                                      </p:cBhvr>
                                      <p:to>
                                        <p:strVal val="visible"/>
                                      </p:to>
                                    </p:set>
                                    <p:animEffect transition="in" filter="barn(inVertical)">
                                      <p:cBhvr>
                                        <p:cTn id="27" dur="500"/>
                                        <p:tgtEl>
                                          <p:spTgt spid="706"/>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695">
                                            <p:txEl>
                                              <p:pRg st="0" end="0"/>
                                            </p:txEl>
                                          </p:spTgt>
                                        </p:tgtEl>
                                        <p:attrNameLst>
                                          <p:attrName>style.visibility</p:attrName>
                                        </p:attrNameLst>
                                      </p:cBhvr>
                                      <p:to>
                                        <p:strVal val="visible"/>
                                      </p:to>
                                    </p:set>
                                    <p:animEffect transition="in" filter="barn(inVertical)">
                                      <p:cBhvr>
                                        <p:cTn id="30" dur="500"/>
                                        <p:tgtEl>
                                          <p:spTgt spid="695">
                                            <p:txEl>
                                              <p:pRg st="0" end="0"/>
                                            </p:txEl>
                                          </p:spTgt>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694">
                                            <p:txEl>
                                              <p:pRg st="0" end="0"/>
                                            </p:txEl>
                                          </p:spTgt>
                                        </p:tgtEl>
                                        <p:attrNameLst>
                                          <p:attrName>style.visibility</p:attrName>
                                        </p:attrNameLst>
                                      </p:cBhvr>
                                      <p:to>
                                        <p:strVal val="visible"/>
                                      </p:to>
                                    </p:set>
                                    <p:animEffect transition="in" filter="barn(inVertical)">
                                      <p:cBhvr>
                                        <p:cTn id="33" dur="500"/>
                                        <p:tgtEl>
                                          <p:spTgt spid="694">
                                            <p:txEl>
                                              <p:pRg st="0" end="0"/>
                                            </p:txEl>
                                          </p:spTgt>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694">
                                            <p:txEl>
                                              <p:pRg st="1" end="1"/>
                                            </p:txEl>
                                          </p:spTgt>
                                        </p:tgtEl>
                                        <p:attrNameLst>
                                          <p:attrName>style.visibility</p:attrName>
                                        </p:attrNameLst>
                                      </p:cBhvr>
                                      <p:to>
                                        <p:strVal val="visible"/>
                                      </p:to>
                                    </p:set>
                                    <p:animEffect transition="in" filter="barn(inVertical)">
                                      <p:cBhvr>
                                        <p:cTn id="36" dur="500"/>
                                        <p:tgtEl>
                                          <p:spTgt spid="694">
                                            <p:txEl>
                                              <p:pRg st="1" end="1"/>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nodeType="clickEffect">
                                  <p:stCondLst>
                                    <p:cond delay="0"/>
                                  </p:stCondLst>
                                  <p:childTnLst>
                                    <p:set>
                                      <p:cBhvr>
                                        <p:cTn id="40" dur="1" fill="hold">
                                          <p:stCondLst>
                                            <p:cond delay="0"/>
                                          </p:stCondLst>
                                        </p:cTn>
                                        <p:tgtEl>
                                          <p:spTgt spid="106"/>
                                        </p:tgtEl>
                                        <p:attrNameLst>
                                          <p:attrName>style.visibility</p:attrName>
                                        </p:attrNameLst>
                                      </p:cBhvr>
                                      <p:to>
                                        <p:strVal val="visible"/>
                                      </p:to>
                                    </p:set>
                                    <p:animEffect transition="in" filter="barn(inVertical)">
                                      <p:cBhvr>
                                        <p:cTn id="41" dur="500"/>
                                        <p:tgtEl>
                                          <p:spTgt spid="106"/>
                                        </p:tgtEl>
                                      </p:cBhvr>
                                    </p:animEffect>
                                  </p:childTnLst>
                                </p:cTn>
                              </p:par>
                              <p:par>
                                <p:cTn id="42" presetID="16" presetClass="entr" presetSubtype="21" fill="hold" grpId="0" nodeType="withEffect">
                                  <p:stCondLst>
                                    <p:cond delay="0"/>
                                  </p:stCondLst>
                                  <p:childTnLst>
                                    <p:set>
                                      <p:cBhvr>
                                        <p:cTn id="43" dur="1" fill="hold">
                                          <p:stCondLst>
                                            <p:cond delay="0"/>
                                          </p:stCondLst>
                                        </p:cTn>
                                        <p:tgtEl>
                                          <p:spTgt spid="709"/>
                                        </p:tgtEl>
                                        <p:attrNameLst>
                                          <p:attrName>style.visibility</p:attrName>
                                        </p:attrNameLst>
                                      </p:cBhvr>
                                      <p:to>
                                        <p:strVal val="visible"/>
                                      </p:to>
                                    </p:set>
                                    <p:animEffect transition="in" filter="barn(inVertical)">
                                      <p:cBhvr>
                                        <p:cTn id="44" dur="500"/>
                                        <p:tgtEl>
                                          <p:spTgt spid="709"/>
                                        </p:tgtEl>
                                      </p:cBhvr>
                                    </p:animEffect>
                                  </p:childTnLst>
                                </p:cTn>
                              </p:par>
                              <p:par>
                                <p:cTn id="45" presetID="16" presetClass="entr" presetSubtype="21" fill="hold" grpId="0" nodeType="withEffect">
                                  <p:stCondLst>
                                    <p:cond delay="0"/>
                                  </p:stCondLst>
                                  <p:childTnLst>
                                    <p:set>
                                      <p:cBhvr>
                                        <p:cTn id="46" dur="1" fill="hold">
                                          <p:stCondLst>
                                            <p:cond delay="0"/>
                                          </p:stCondLst>
                                        </p:cTn>
                                        <p:tgtEl>
                                          <p:spTgt spid="701">
                                            <p:txEl>
                                              <p:pRg st="0" end="0"/>
                                            </p:txEl>
                                          </p:spTgt>
                                        </p:tgtEl>
                                        <p:attrNameLst>
                                          <p:attrName>style.visibility</p:attrName>
                                        </p:attrNameLst>
                                      </p:cBhvr>
                                      <p:to>
                                        <p:strVal val="visible"/>
                                      </p:to>
                                    </p:set>
                                    <p:animEffect transition="in" filter="barn(inVertical)">
                                      <p:cBhvr>
                                        <p:cTn id="47" dur="500"/>
                                        <p:tgtEl>
                                          <p:spTgt spid="701">
                                            <p:txEl>
                                              <p:pRg st="0" end="0"/>
                                            </p:txEl>
                                          </p:spTgt>
                                        </p:tgtEl>
                                      </p:cBhvr>
                                    </p:animEffect>
                                  </p:childTnLst>
                                </p:cTn>
                              </p:par>
                              <p:par>
                                <p:cTn id="48" presetID="16" presetClass="entr" presetSubtype="21" fill="hold" grpId="0" nodeType="withEffect">
                                  <p:stCondLst>
                                    <p:cond delay="0"/>
                                  </p:stCondLst>
                                  <p:childTnLst>
                                    <p:set>
                                      <p:cBhvr>
                                        <p:cTn id="49" dur="1" fill="hold">
                                          <p:stCondLst>
                                            <p:cond delay="0"/>
                                          </p:stCondLst>
                                        </p:cTn>
                                        <p:tgtEl>
                                          <p:spTgt spid="700">
                                            <p:txEl>
                                              <p:pRg st="0" end="0"/>
                                            </p:txEl>
                                          </p:spTgt>
                                        </p:tgtEl>
                                        <p:attrNameLst>
                                          <p:attrName>style.visibility</p:attrName>
                                        </p:attrNameLst>
                                      </p:cBhvr>
                                      <p:to>
                                        <p:strVal val="visible"/>
                                      </p:to>
                                    </p:set>
                                    <p:animEffect transition="in" filter="barn(inVertical)">
                                      <p:cBhvr>
                                        <p:cTn id="50" dur="500"/>
                                        <p:tgtEl>
                                          <p:spTgt spid="70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4" grpId="0" uiExpand="1" build="p"/>
      <p:bldP spid="695" grpId="0" build="p"/>
      <p:bldP spid="696" grpId="0" build="p"/>
      <p:bldP spid="697" grpId="0" build="p"/>
      <p:bldP spid="700" grpId="0" build="p"/>
      <p:bldP spid="701" grpId="0" build="p"/>
      <p:bldP spid="706" grpId="0" animBg="1"/>
      <p:bldP spid="707" grpId="0" animBg="1"/>
      <p:bldP spid="70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z="3600" dirty="0">
                <a:latin typeface="RUBIK" pitchFamily="2" charset="-79"/>
                <a:cs typeface="RUBIK" pitchFamily="2" charset="-79"/>
              </a:rPr>
              <a:t>חסמים נוספים לתעסוקה איכותית </a:t>
            </a:r>
            <a:endParaRPr lang="" dirty="0"/>
          </a:p>
        </p:txBody>
      </p:sp>
      <p:sp>
        <p:nvSpPr>
          <p:cNvPr id="7" name="כותרת משנה 6"/>
          <p:cNvSpPr>
            <a:spLocks noGrp="1"/>
          </p:cNvSpPr>
          <p:nvPr>
            <p:ph type="subTitle" idx="5"/>
          </p:nvPr>
        </p:nvSpPr>
        <p:spPr>
          <a:xfrm>
            <a:off x="5574454" y="2072115"/>
            <a:ext cx="3318168" cy="429664"/>
          </a:xfrm>
        </p:spPr>
        <p:txBody>
          <a:bodyPr/>
          <a:lstStyle/>
          <a:p>
            <a:pPr marL="360000" indent="0" algn="r" rtl="1">
              <a:lnSpc>
                <a:spcPct val="150000"/>
              </a:lnSpc>
            </a:pPr>
            <a:r>
              <a:rPr lang="he-IL" dirty="0">
                <a:latin typeface="RUBIK" pitchFamily="2" charset="-79"/>
                <a:cs typeface="RUBIK" pitchFamily="2" charset="-79"/>
              </a:rPr>
              <a:t>היעדר מיומנויות תעסוקה רכות</a:t>
            </a:r>
          </a:p>
        </p:txBody>
      </p:sp>
      <p:sp>
        <p:nvSpPr>
          <p:cNvPr id="8" name="כותרת משנה 7"/>
          <p:cNvSpPr>
            <a:spLocks noGrp="1"/>
          </p:cNvSpPr>
          <p:nvPr>
            <p:ph type="subTitle" idx="6"/>
          </p:nvPr>
        </p:nvSpPr>
        <p:spPr>
          <a:xfrm>
            <a:off x="6285690" y="1590339"/>
            <a:ext cx="1902000" cy="340800"/>
          </a:xfrm>
        </p:spPr>
        <p:txBody>
          <a:bodyPr/>
          <a:lstStyle/>
          <a:p>
            <a:r>
              <a:rPr lang="he-IL" dirty="0">
                <a:latin typeface="RUBIK" pitchFamily="2" charset="-79"/>
                <a:cs typeface="RUBIK" pitchFamily="2" charset="-79"/>
              </a:rPr>
              <a:t>מיומנויות רכות</a:t>
            </a:r>
            <a:endParaRPr lang="" dirty="0">
              <a:latin typeface="RUBIK" pitchFamily="2" charset="-79"/>
              <a:cs typeface="RUBIK" pitchFamily="2" charset="-79"/>
            </a:endParaRPr>
          </a:p>
        </p:txBody>
      </p:sp>
      <p:sp>
        <p:nvSpPr>
          <p:cNvPr id="15" name="Google Shape;707;p42"/>
          <p:cNvSpPr/>
          <p:nvPr/>
        </p:nvSpPr>
        <p:spPr>
          <a:xfrm>
            <a:off x="5374580" y="1516302"/>
            <a:ext cx="865800" cy="486900"/>
          </a:xfrm>
          <a:prstGeom prst="ellipse">
            <a:avLst/>
          </a:prstGeom>
          <a:solidFill>
            <a:srgbClr val="BF7C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 name="Google Shape;732;p42"/>
          <p:cNvGrpSpPr/>
          <p:nvPr/>
        </p:nvGrpSpPr>
        <p:grpSpPr>
          <a:xfrm>
            <a:off x="5647749" y="1590339"/>
            <a:ext cx="319461" cy="315071"/>
            <a:chOff x="3449669" y="2560544"/>
            <a:chExt cx="319461" cy="315071"/>
          </a:xfrm>
        </p:grpSpPr>
        <p:sp>
          <p:nvSpPr>
            <p:cNvPr id="17" name="Google Shape;733;p42"/>
            <p:cNvSpPr/>
            <p:nvPr/>
          </p:nvSpPr>
          <p:spPr>
            <a:xfrm>
              <a:off x="3474968" y="2759198"/>
              <a:ext cx="94610" cy="94610"/>
            </a:xfrm>
            <a:custGeom>
              <a:avLst/>
              <a:gdLst/>
              <a:ahLst/>
              <a:cxnLst/>
              <a:rect l="l" t="t" r="r" b="b"/>
              <a:pathLst>
                <a:path w="1896" h="1896" extrusionOk="0">
                  <a:moveTo>
                    <a:pt x="1004" y="1"/>
                  </a:moveTo>
                  <a:lnTo>
                    <a:pt x="0" y="1005"/>
                  </a:lnTo>
                  <a:lnTo>
                    <a:pt x="891" y="1896"/>
                  </a:lnTo>
                  <a:lnTo>
                    <a:pt x="1895" y="892"/>
                  </a:lnTo>
                  <a:lnTo>
                    <a:pt x="10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734;p42"/>
            <p:cNvSpPr/>
            <p:nvPr/>
          </p:nvSpPr>
          <p:spPr>
            <a:xfrm>
              <a:off x="3449669" y="2822372"/>
              <a:ext cx="56686" cy="53243"/>
            </a:xfrm>
            <a:custGeom>
              <a:avLst/>
              <a:gdLst/>
              <a:ahLst/>
              <a:cxnLst/>
              <a:rect l="l" t="t" r="r" b="b"/>
              <a:pathLst>
                <a:path w="1136" h="1067" extrusionOk="0">
                  <a:moveTo>
                    <a:pt x="245" y="1"/>
                  </a:moveTo>
                  <a:lnTo>
                    <a:pt x="245" y="1"/>
                  </a:lnTo>
                  <a:cubicBezTo>
                    <a:pt x="1" y="254"/>
                    <a:pt x="10" y="647"/>
                    <a:pt x="254" y="883"/>
                  </a:cubicBezTo>
                  <a:cubicBezTo>
                    <a:pt x="376" y="1005"/>
                    <a:pt x="534" y="1066"/>
                    <a:pt x="699" y="1066"/>
                  </a:cubicBezTo>
                  <a:cubicBezTo>
                    <a:pt x="865" y="1066"/>
                    <a:pt x="1014" y="1005"/>
                    <a:pt x="1136" y="892"/>
                  </a:cubicBezTo>
                  <a:lnTo>
                    <a:pt x="24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735;p42"/>
            <p:cNvSpPr/>
            <p:nvPr/>
          </p:nvSpPr>
          <p:spPr>
            <a:xfrm>
              <a:off x="3538591" y="2724816"/>
              <a:ext cx="65818" cy="66716"/>
            </a:xfrm>
            <a:custGeom>
              <a:avLst/>
              <a:gdLst/>
              <a:ahLst/>
              <a:cxnLst/>
              <a:rect l="l" t="t" r="r" b="b"/>
              <a:pathLst>
                <a:path w="1319" h="1337" extrusionOk="0">
                  <a:moveTo>
                    <a:pt x="1057" y="0"/>
                  </a:moveTo>
                  <a:lnTo>
                    <a:pt x="742" y="314"/>
                  </a:lnTo>
                  <a:cubicBezTo>
                    <a:pt x="649" y="264"/>
                    <a:pt x="546" y="240"/>
                    <a:pt x="445" y="240"/>
                  </a:cubicBezTo>
                  <a:cubicBezTo>
                    <a:pt x="281" y="240"/>
                    <a:pt x="119" y="304"/>
                    <a:pt x="0" y="428"/>
                  </a:cubicBezTo>
                  <a:lnTo>
                    <a:pt x="882" y="1336"/>
                  </a:lnTo>
                  <a:lnTo>
                    <a:pt x="891" y="1319"/>
                  </a:lnTo>
                  <a:cubicBezTo>
                    <a:pt x="1092" y="1118"/>
                    <a:pt x="1135" y="821"/>
                    <a:pt x="1004" y="576"/>
                  </a:cubicBezTo>
                  <a:lnTo>
                    <a:pt x="1319" y="262"/>
                  </a:lnTo>
                  <a:cubicBezTo>
                    <a:pt x="1223" y="183"/>
                    <a:pt x="1135" y="96"/>
                    <a:pt x="10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736;p42"/>
            <p:cNvSpPr/>
            <p:nvPr/>
          </p:nvSpPr>
          <p:spPr>
            <a:xfrm>
              <a:off x="3704560" y="2630704"/>
              <a:ext cx="25748" cy="44461"/>
            </a:xfrm>
            <a:custGeom>
              <a:avLst/>
              <a:gdLst/>
              <a:ahLst/>
              <a:cxnLst/>
              <a:rect l="l" t="t" r="r" b="b"/>
              <a:pathLst>
                <a:path w="516" h="891" extrusionOk="0">
                  <a:moveTo>
                    <a:pt x="1" y="0"/>
                  </a:moveTo>
                  <a:lnTo>
                    <a:pt x="1" y="0"/>
                  </a:lnTo>
                  <a:cubicBezTo>
                    <a:pt x="97" y="122"/>
                    <a:pt x="158" y="271"/>
                    <a:pt x="158" y="445"/>
                  </a:cubicBezTo>
                  <a:cubicBezTo>
                    <a:pt x="158" y="611"/>
                    <a:pt x="97" y="777"/>
                    <a:pt x="1" y="891"/>
                  </a:cubicBezTo>
                  <a:cubicBezTo>
                    <a:pt x="210" y="795"/>
                    <a:pt x="385" y="637"/>
                    <a:pt x="516" y="445"/>
                  </a:cubicBezTo>
                  <a:cubicBezTo>
                    <a:pt x="385" y="253"/>
                    <a:pt x="210" y="96"/>
                    <a:pt x="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737;p42"/>
            <p:cNvSpPr/>
            <p:nvPr/>
          </p:nvSpPr>
          <p:spPr>
            <a:xfrm>
              <a:off x="3621376" y="2631103"/>
              <a:ext cx="24002" cy="42764"/>
            </a:xfrm>
            <a:custGeom>
              <a:avLst/>
              <a:gdLst/>
              <a:ahLst/>
              <a:cxnLst/>
              <a:rect l="l" t="t" r="r" b="b"/>
              <a:pathLst>
                <a:path w="481" h="857" extrusionOk="0">
                  <a:moveTo>
                    <a:pt x="480" y="1"/>
                  </a:moveTo>
                  <a:lnTo>
                    <a:pt x="480" y="1"/>
                  </a:lnTo>
                  <a:cubicBezTo>
                    <a:pt x="297" y="114"/>
                    <a:pt x="131" y="254"/>
                    <a:pt x="0" y="429"/>
                  </a:cubicBezTo>
                  <a:cubicBezTo>
                    <a:pt x="131" y="603"/>
                    <a:pt x="297" y="752"/>
                    <a:pt x="480" y="856"/>
                  </a:cubicBezTo>
                  <a:cubicBezTo>
                    <a:pt x="393" y="734"/>
                    <a:pt x="341" y="595"/>
                    <a:pt x="341" y="429"/>
                  </a:cubicBezTo>
                  <a:cubicBezTo>
                    <a:pt x="341" y="271"/>
                    <a:pt x="393" y="123"/>
                    <a:pt x="4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738;p42"/>
            <p:cNvSpPr/>
            <p:nvPr/>
          </p:nvSpPr>
          <p:spPr>
            <a:xfrm>
              <a:off x="3656656" y="2634596"/>
              <a:ext cx="37076" cy="37076"/>
            </a:xfrm>
            <a:custGeom>
              <a:avLst/>
              <a:gdLst/>
              <a:ahLst/>
              <a:cxnLst/>
              <a:rect l="l" t="t" r="r" b="b"/>
              <a:pathLst>
                <a:path w="743" h="743" extrusionOk="0">
                  <a:moveTo>
                    <a:pt x="376" y="1"/>
                  </a:moveTo>
                  <a:cubicBezTo>
                    <a:pt x="175" y="1"/>
                    <a:pt x="0" y="158"/>
                    <a:pt x="0" y="367"/>
                  </a:cubicBezTo>
                  <a:cubicBezTo>
                    <a:pt x="0" y="577"/>
                    <a:pt x="166" y="743"/>
                    <a:pt x="376" y="743"/>
                  </a:cubicBezTo>
                  <a:cubicBezTo>
                    <a:pt x="577" y="743"/>
                    <a:pt x="743" y="577"/>
                    <a:pt x="743" y="367"/>
                  </a:cubicBezTo>
                  <a:cubicBezTo>
                    <a:pt x="743" y="158"/>
                    <a:pt x="577" y="1"/>
                    <a:pt x="3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739;p42"/>
            <p:cNvSpPr/>
            <p:nvPr/>
          </p:nvSpPr>
          <p:spPr>
            <a:xfrm>
              <a:off x="3583901" y="2560544"/>
              <a:ext cx="185229" cy="185229"/>
            </a:xfrm>
            <a:custGeom>
              <a:avLst/>
              <a:gdLst/>
              <a:ahLst/>
              <a:cxnLst/>
              <a:rect l="l" t="t" r="r" b="b"/>
              <a:pathLst>
                <a:path w="3712" h="3712" extrusionOk="0">
                  <a:moveTo>
                    <a:pt x="1851" y="891"/>
                  </a:moveTo>
                  <a:cubicBezTo>
                    <a:pt x="2463" y="891"/>
                    <a:pt x="3021" y="1214"/>
                    <a:pt x="3327" y="1755"/>
                  </a:cubicBezTo>
                  <a:cubicBezTo>
                    <a:pt x="3362" y="1808"/>
                    <a:pt x="3362" y="1869"/>
                    <a:pt x="3327" y="1939"/>
                  </a:cubicBezTo>
                  <a:cubicBezTo>
                    <a:pt x="3030" y="2471"/>
                    <a:pt x="2463" y="2803"/>
                    <a:pt x="1851" y="2803"/>
                  </a:cubicBezTo>
                  <a:cubicBezTo>
                    <a:pt x="1240" y="2803"/>
                    <a:pt x="673" y="2471"/>
                    <a:pt x="376" y="1939"/>
                  </a:cubicBezTo>
                  <a:cubicBezTo>
                    <a:pt x="349" y="1886"/>
                    <a:pt x="349" y="1816"/>
                    <a:pt x="376" y="1755"/>
                  </a:cubicBezTo>
                  <a:cubicBezTo>
                    <a:pt x="673" y="1214"/>
                    <a:pt x="1240" y="891"/>
                    <a:pt x="1851" y="891"/>
                  </a:cubicBezTo>
                  <a:close/>
                  <a:moveTo>
                    <a:pt x="1851" y="0"/>
                  </a:moveTo>
                  <a:cubicBezTo>
                    <a:pt x="830" y="0"/>
                    <a:pt x="0" y="830"/>
                    <a:pt x="0" y="1851"/>
                  </a:cubicBezTo>
                  <a:cubicBezTo>
                    <a:pt x="0" y="2882"/>
                    <a:pt x="830" y="3711"/>
                    <a:pt x="1851" y="3711"/>
                  </a:cubicBezTo>
                  <a:cubicBezTo>
                    <a:pt x="2873" y="3711"/>
                    <a:pt x="3711" y="2882"/>
                    <a:pt x="3711" y="1851"/>
                  </a:cubicBezTo>
                  <a:cubicBezTo>
                    <a:pt x="3711" y="821"/>
                    <a:pt x="2873" y="0"/>
                    <a:pt x="185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 name="Google Shape;704;p42"/>
          <p:cNvSpPr txBox="1">
            <a:spLocks noGrp="1"/>
          </p:cNvSpPr>
          <p:nvPr>
            <p:ph type="subTitle" idx="14"/>
          </p:nvPr>
        </p:nvSpPr>
        <p:spPr>
          <a:xfrm>
            <a:off x="463733" y="2318186"/>
            <a:ext cx="3852277" cy="2321547"/>
          </a:xfrm>
          <a:prstGeom prst="rect">
            <a:avLst/>
          </a:prstGeom>
        </p:spPr>
        <p:txBody>
          <a:bodyPr spcFirstLastPara="1" wrap="square" lIns="0" tIns="0" rIns="0" bIns="0" anchor="t" anchorCtr="0">
            <a:noAutofit/>
          </a:bodyPr>
          <a:lstStyle/>
          <a:p>
            <a:pPr marL="0" lvl="0" indent="0" algn="r" rtl="1">
              <a:lnSpc>
                <a:spcPct val="150000"/>
              </a:lnSpc>
              <a:spcBef>
                <a:spcPts val="0"/>
              </a:spcBef>
              <a:spcAft>
                <a:spcPts val="0"/>
              </a:spcAft>
              <a:buNone/>
            </a:pPr>
            <a:r>
              <a:rPr lang="he-IL" dirty="0">
                <a:latin typeface="RUBIK" pitchFamily="2" charset="-79"/>
                <a:cs typeface="RUBIK" pitchFamily="2" charset="-79"/>
              </a:rPr>
              <a:t>מיעוט פתרונות טיפול לילדים ומחירם</a:t>
            </a:r>
          </a:p>
          <a:p>
            <a:pPr marL="0" lvl="0" indent="0" algn="r" rtl="1">
              <a:lnSpc>
                <a:spcPct val="150000"/>
              </a:lnSpc>
              <a:spcBef>
                <a:spcPts val="0"/>
              </a:spcBef>
              <a:spcAft>
                <a:spcPts val="0"/>
              </a:spcAft>
              <a:buNone/>
            </a:pPr>
            <a:r>
              <a:rPr lang="he-IL" dirty="0">
                <a:latin typeface="RUBIK" pitchFamily="2" charset="-79"/>
                <a:cs typeface="RUBIK" pitchFamily="2" charset="-79"/>
              </a:rPr>
              <a:t>(</a:t>
            </a:r>
            <a:r>
              <a:rPr lang="he-IL" i="1" dirty="0">
                <a:solidFill>
                  <a:srgbClr val="C00000"/>
                </a:solidFill>
                <a:latin typeface="RUBIK" pitchFamily="2" charset="-79"/>
                <a:cs typeface="RUBIK" pitchFamily="2" charset="-79"/>
              </a:rPr>
              <a:t>מתוך סקר נתוני אמת:</a:t>
            </a:r>
            <a:r>
              <a:rPr lang="en-US" dirty="0">
                <a:solidFill>
                  <a:srgbClr val="C00000"/>
                </a:solidFill>
                <a:latin typeface="RUBIK" pitchFamily="2" charset="-79"/>
                <a:cs typeface="RUBIK" pitchFamily="2" charset="-79"/>
              </a:rPr>
              <a:t> </a:t>
            </a:r>
            <a:r>
              <a:rPr lang="he-IL" dirty="0">
                <a:latin typeface="RUBIK" pitchFamily="2" charset="-79"/>
                <a:cs typeface="RUBIK" pitchFamily="2" charset="-79"/>
              </a:rPr>
              <a:t>13% מהנשים לא עובדות יותר שעות כי אין פתרון מספיק טוב לילדים)</a:t>
            </a:r>
          </a:p>
          <a:p>
            <a:pPr marL="0" lvl="0" indent="0" algn="r" rtl="1">
              <a:lnSpc>
                <a:spcPct val="150000"/>
              </a:lnSpc>
            </a:pPr>
            <a:r>
              <a:rPr lang="he-IL" sz="1200" i="1" dirty="0">
                <a:solidFill>
                  <a:srgbClr val="C00000"/>
                </a:solidFill>
                <a:latin typeface="RUBIK" pitchFamily="2" charset="-79"/>
                <a:cs typeface="RUBIK" pitchFamily="2" charset="-79"/>
              </a:rPr>
              <a:t>ציטוט מתוך סקר נתוני אמת: "... לא אוכל לעבוד משרה מלאה כי בתלמוד תורה של הבנים שלי אין צהרון וכנ"ל בבית הספר של הבת בשכבת הגיל שבה היא לומדת. מסיבה זאת לא אוכל לעבוד במשרה מלאה למרות שיש לי את הכישורים והיכולת המנטלית לכך..." (ליטאית, בת 31)</a:t>
            </a:r>
            <a:endParaRPr sz="1200" i="1" dirty="0">
              <a:solidFill>
                <a:srgbClr val="C00000"/>
              </a:solidFill>
              <a:latin typeface="RUBIK" pitchFamily="2" charset="-79"/>
              <a:cs typeface="RUBIK" pitchFamily="2" charset="-79"/>
            </a:endParaRPr>
          </a:p>
        </p:txBody>
      </p:sp>
      <p:sp>
        <p:nvSpPr>
          <p:cNvPr id="25" name="Google Shape;705;p42"/>
          <p:cNvSpPr txBox="1">
            <a:spLocks noGrp="1"/>
          </p:cNvSpPr>
          <p:nvPr>
            <p:ph type="subTitle" idx="15"/>
          </p:nvPr>
        </p:nvSpPr>
        <p:spPr>
          <a:xfrm>
            <a:off x="1737945" y="1905410"/>
            <a:ext cx="2651795" cy="340800"/>
          </a:xfrm>
          <a:prstGeom prst="rect">
            <a:avLst/>
          </a:prstGeom>
        </p:spPr>
        <p:txBody>
          <a:bodyPr spcFirstLastPara="1" wrap="square" lIns="0" tIns="0" rIns="0" bIns="0" anchor="t" anchorCtr="0">
            <a:noAutofit/>
          </a:bodyPr>
          <a:lstStyle/>
          <a:p>
            <a:pPr marL="0" lvl="0" indent="0" algn="ctr" rtl="0">
              <a:spcBef>
                <a:spcPts val="0"/>
              </a:spcBef>
              <a:spcAft>
                <a:spcPts val="1200"/>
              </a:spcAft>
              <a:buNone/>
            </a:pPr>
            <a:r>
              <a:rPr lang="he-IL" dirty="0">
                <a:latin typeface="RUBIK" pitchFamily="2" charset="-79"/>
                <a:cs typeface="RUBIK" pitchFamily="2" charset="-79"/>
              </a:rPr>
              <a:t>צהרונים/משפחתונים</a:t>
            </a:r>
            <a:endParaRPr dirty="0">
              <a:latin typeface="RUBIK" pitchFamily="2" charset="-79"/>
              <a:cs typeface="RUBIK" pitchFamily="2" charset="-79"/>
            </a:endParaRPr>
          </a:p>
        </p:txBody>
      </p:sp>
      <p:sp>
        <p:nvSpPr>
          <p:cNvPr id="26" name="Google Shape;711;p42"/>
          <p:cNvSpPr/>
          <p:nvPr/>
        </p:nvSpPr>
        <p:spPr>
          <a:xfrm>
            <a:off x="832323" y="1787969"/>
            <a:ext cx="865800" cy="486900"/>
          </a:xfrm>
          <a:prstGeom prst="ellipse">
            <a:avLst/>
          </a:prstGeom>
          <a:solidFill>
            <a:srgbClr val="BF7C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 name="Google Shape;6110;p72"/>
          <p:cNvGrpSpPr/>
          <p:nvPr/>
        </p:nvGrpSpPr>
        <p:grpSpPr>
          <a:xfrm>
            <a:off x="1070997" y="1833566"/>
            <a:ext cx="343759" cy="339271"/>
            <a:chOff x="6232000" y="1435050"/>
            <a:chExt cx="488225" cy="481850"/>
          </a:xfrm>
          <a:solidFill>
            <a:schemeClr val="bg1"/>
          </a:solidFill>
        </p:grpSpPr>
        <p:sp>
          <p:nvSpPr>
            <p:cNvPr id="28" name="Google Shape;6111;p72"/>
            <p:cNvSpPr/>
            <p:nvPr/>
          </p:nvSpPr>
          <p:spPr>
            <a:xfrm>
              <a:off x="6578000" y="1463375"/>
              <a:ext cx="83150" cy="78250"/>
            </a:xfrm>
            <a:custGeom>
              <a:avLst/>
              <a:gdLst/>
              <a:ahLst/>
              <a:cxnLst/>
              <a:rect l="l" t="t" r="r" b="b"/>
              <a:pathLst>
                <a:path w="3326" h="3130" extrusionOk="0">
                  <a:moveTo>
                    <a:pt x="482" y="1"/>
                  </a:moveTo>
                  <a:cubicBezTo>
                    <a:pt x="280" y="1"/>
                    <a:pt x="95" y="114"/>
                    <a:pt x="1" y="293"/>
                  </a:cubicBezTo>
                  <a:lnTo>
                    <a:pt x="3322" y="3130"/>
                  </a:lnTo>
                  <a:lnTo>
                    <a:pt x="3322" y="564"/>
                  </a:lnTo>
                  <a:cubicBezTo>
                    <a:pt x="3325" y="253"/>
                    <a:pt x="3072" y="1"/>
                    <a:pt x="2761" y="1"/>
                  </a:cubicBezTo>
                  <a:cubicBezTo>
                    <a:pt x="2760" y="1"/>
                    <a:pt x="2758" y="1"/>
                    <a:pt x="2756" y="1"/>
                  </a:cubicBezTo>
                  <a:lnTo>
                    <a:pt x="497" y="1"/>
                  </a:lnTo>
                  <a:cubicBezTo>
                    <a:pt x="492" y="1"/>
                    <a:pt x="487" y="1"/>
                    <a:pt x="482" y="1"/>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29" name="Google Shape;6112;p72"/>
            <p:cNvSpPr/>
            <p:nvPr/>
          </p:nvSpPr>
          <p:spPr>
            <a:xfrm>
              <a:off x="6421725" y="1773850"/>
              <a:ext cx="112950" cy="143050"/>
            </a:xfrm>
            <a:custGeom>
              <a:avLst/>
              <a:gdLst/>
              <a:ahLst/>
              <a:cxnLst/>
              <a:rect l="l" t="t" r="r" b="b"/>
              <a:pathLst>
                <a:path w="4518" h="5722" extrusionOk="0">
                  <a:moveTo>
                    <a:pt x="2822" y="1130"/>
                  </a:moveTo>
                  <a:cubicBezTo>
                    <a:pt x="3325" y="1130"/>
                    <a:pt x="3578" y="1738"/>
                    <a:pt x="3222" y="2093"/>
                  </a:cubicBezTo>
                  <a:cubicBezTo>
                    <a:pt x="3106" y="2209"/>
                    <a:pt x="2964" y="2260"/>
                    <a:pt x="2825" y="2260"/>
                  </a:cubicBezTo>
                  <a:cubicBezTo>
                    <a:pt x="2535" y="2260"/>
                    <a:pt x="2259" y="2036"/>
                    <a:pt x="2259" y="1696"/>
                  </a:cubicBezTo>
                  <a:cubicBezTo>
                    <a:pt x="2259" y="1383"/>
                    <a:pt x="2509" y="1130"/>
                    <a:pt x="2822" y="1130"/>
                  </a:cubicBezTo>
                  <a:close/>
                  <a:moveTo>
                    <a:pt x="0" y="1"/>
                  </a:moveTo>
                  <a:lnTo>
                    <a:pt x="0" y="5722"/>
                  </a:lnTo>
                  <a:lnTo>
                    <a:pt x="4517" y="5722"/>
                  </a:lnTo>
                  <a:lnTo>
                    <a:pt x="4517" y="1"/>
                  </a:ln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30" name="Google Shape;6113;p72"/>
            <p:cNvSpPr/>
            <p:nvPr/>
          </p:nvSpPr>
          <p:spPr>
            <a:xfrm>
              <a:off x="6448975" y="1632700"/>
              <a:ext cx="56475" cy="56475"/>
            </a:xfrm>
            <a:custGeom>
              <a:avLst/>
              <a:gdLst/>
              <a:ahLst/>
              <a:cxnLst/>
              <a:rect l="l" t="t" r="r" b="b"/>
              <a:pathLst>
                <a:path w="2259" h="2259" extrusionOk="0">
                  <a:moveTo>
                    <a:pt x="0" y="0"/>
                  </a:moveTo>
                  <a:lnTo>
                    <a:pt x="0" y="2259"/>
                  </a:lnTo>
                  <a:lnTo>
                    <a:pt x="2259" y="2259"/>
                  </a:lnTo>
                  <a:lnTo>
                    <a:pt x="2259" y="0"/>
                  </a:ln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31" name="Google Shape;6114;p72"/>
            <p:cNvSpPr/>
            <p:nvPr/>
          </p:nvSpPr>
          <p:spPr>
            <a:xfrm>
              <a:off x="6232000" y="1435050"/>
              <a:ext cx="488225" cy="237825"/>
            </a:xfrm>
            <a:custGeom>
              <a:avLst/>
              <a:gdLst/>
              <a:ahLst/>
              <a:cxnLst/>
              <a:rect l="l" t="t" r="r" b="b"/>
              <a:pathLst>
                <a:path w="19529" h="9513" extrusionOk="0">
                  <a:moveTo>
                    <a:pt x="9821" y="0"/>
                  </a:moveTo>
                  <a:cubicBezTo>
                    <a:pt x="9559" y="0"/>
                    <a:pt x="9297" y="92"/>
                    <a:pt x="9086" y="276"/>
                  </a:cubicBezTo>
                  <a:lnTo>
                    <a:pt x="531" y="7521"/>
                  </a:lnTo>
                  <a:cubicBezTo>
                    <a:pt x="61" y="7921"/>
                    <a:pt x="1" y="8626"/>
                    <a:pt x="395" y="9099"/>
                  </a:cubicBezTo>
                  <a:cubicBezTo>
                    <a:pt x="620" y="9369"/>
                    <a:pt x="942" y="9508"/>
                    <a:pt x="1266" y="9508"/>
                  </a:cubicBezTo>
                  <a:cubicBezTo>
                    <a:pt x="1525" y="9508"/>
                    <a:pt x="1785" y="9419"/>
                    <a:pt x="1997" y="9237"/>
                  </a:cubicBezTo>
                  <a:lnTo>
                    <a:pt x="9821" y="2622"/>
                  </a:lnTo>
                  <a:lnTo>
                    <a:pt x="17544" y="9240"/>
                  </a:lnTo>
                  <a:cubicBezTo>
                    <a:pt x="17759" y="9425"/>
                    <a:pt x="18019" y="9513"/>
                    <a:pt x="18278" y="9513"/>
                  </a:cubicBezTo>
                  <a:cubicBezTo>
                    <a:pt x="18661" y="9513"/>
                    <a:pt x="19039" y="9318"/>
                    <a:pt x="19252" y="8954"/>
                  </a:cubicBezTo>
                  <a:cubicBezTo>
                    <a:pt x="19529" y="8482"/>
                    <a:pt x="19430" y="7879"/>
                    <a:pt x="19014" y="7524"/>
                  </a:cubicBezTo>
                  <a:lnTo>
                    <a:pt x="10555" y="276"/>
                  </a:lnTo>
                  <a:cubicBezTo>
                    <a:pt x="10345" y="92"/>
                    <a:pt x="10083" y="0"/>
                    <a:pt x="9821" y="0"/>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32" name="Google Shape;6115;p72"/>
            <p:cNvSpPr/>
            <p:nvPr/>
          </p:nvSpPr>
          <p:spPr>
            <a:xfrm>
              <a:off x="6291025" y="1537700"/>
              <a:ext cx="369800" cy="379200"/>
            </a:xfrm>
            <a:custGeom>
              <a:avLst/>
              <a:gdLst/>
              <a:ahLst/>
              <a:cxnLst/>
              <a:rect l="l" t="t" r="r" b="b"/>
              <a:pathLst>
                <a:path w="14792" h="15168" extrusionOk="0">
                  <a:moveTo>
                    <a:pt x="9143" y="2671"/>
                  </a:moveTo>
                  <a:cubicBezTo>
                    <a:pt x="9453" y="2671"/>
                    <a:pt x="9706" y="2924"/>
                    <a:pt x="9706" y="3237"/>
                  </a:cubicBezTo>
                  <a:lnTo>
                    <a:pt x="9706" y="6625"/>
                  </a:lnTo>
                  <a:cubicBezTo>
                    <a:pt x="9706" y="6935"/>
                    <a:pt x="9453" y="7188"/>
                    <a:pt x="9143" y="7188"/>
                  </a:cubicBezTo>
                  <a:lnTo>
                    <a:pt x="5755" y="7188"/>
                  </a:lnTo>
                  <a:cubicBezTo>
                    <a:pt x="5442" y="7188"/>
                    <a:pt x="5189" y="6935"/>
                    <a:pt x="5189" y="6625"/>
                  </a:cubicBezTo>
                  <a:lnTo>
                    <a:pt x="5189" y="3237"/>
                  </a:lnTo>
                  <a:cubicBezTo>
                    <a:pt x="5189" y="2924"/>
                    <a:pt x="5442" y="2671"/>
                    <a:pt x="5755" y="2671"/>
                  </a:cubicBezTo>
                  <a:close/>
                  <a:moveTo>
                    <a:pt x="7448" y="0"/>
                  </a:moveTo>
                  <a:lnTo>
                    <a:pt x="4" y="6291"/>
                  </a:lnTo>
                  <a:lnTo>
                    <a:pt x="4" y="14605"/>
                  </a:lnTo>
                  <a:cubicBezTo>
                    <a:pt x="1" y="14913"/>
                    <a:pt x="254" y="15168"/>
                    <a:pt x="564" y="15168"/>
                  </a:cubicBezTo>
                  <a:cubicBezTo>
                    <a:pt x="566" y="15168"/>
                    <a:pt x="568" y="15168"/>
                    <a:pt x="570" y="15168"/>
                  </a:cubicBezTo>
                  <a:lnTo>
                    <a:pt x="4060" y="15168"/>
                  </a:lnTo>
                  <a:lnTo>
                    <a:pt x="4060" y="8883"/>
                  </a:lnTo>
                  <a:cubicBezTo>
                    <a:pt x="4060" y="8570"/>
                    <a:pt x="4313" y="8317"/>
                    <a:pt x="4626" y="8317"/>
                  </a:cubicBezTo>
                  <a:lnTo>
                    <a:pt x="10272" y="8317"/>
                  </a:lnTo>
                  <a:cubicBezTo>
                    <a:pt x="10582" y="8317"/>
                    <a:pt x="10835" y="8570"/>
                    <a:pt x="10835" y="8883"/>
                  </a:cubicBezTo>
                  <a:lnTo>
                    <a:pt x="10835" y="15168"/>
                  </a:lnTo>
                  <a:lnTo>
                    <a:pt x="14223" y="15168"/>
                  </a:lnTo>
                  <a:cubicBezTo>
                    <a:pt x="14225" y="15168"/>
                    <a:pt x="14227" y="15168"/>
                    <a:pt x="14228" y="15168"/>
                  </a:cubicBezTo>
                  <a:cubicBezTo>
                    <a:pt x="14539" y="15168"/>
                    <a:pt x="14792" y="14913"/>
                    <a:pt x="14789" y="14605"/>
                  </a:cubicBezTo>
                  <a:lnTo>
                    <a:pt x="14789" y="6291"/>
                  </a:lnTo>
                  <a:lnTo>
                    <a:pt x="7448" y="0"/>
                  </a:ln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grpSp>
    </p:spTree>
    <p:extLst>
      <p:ext uri="{BB962C8B-B14F-4D97-AF65-F5344CB8AC3E}">
        <p14:creationId xmlns:p14="http://schemas.microsoft.com/office/powerpoint/2010/main" val="3574019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5">
                                            <p:txEl>
                                              <p:pRg st="0" end="0"/>
                                            </p:txEl>
                                          </p:spTgt>
                                        </p:tgtEl>
                                        <p:attrNameLst>
                                          <p:attrName>style.visibility</p:attrName>
                                        </p:attrNameLst>
                                      </p:cBhvr>
                                      <p:to>
                                        <p:strVal val="visible"/>
                                      </p:to>
                                    </p:set>
                                    <p:animEffect transition="in" filter="barn(inVertical)">
                                      <p:cBhvr>
                                        <p:cTn id="7" dur="500"/>
                                        <p:tgtEl>
                                          <p:spTgt spid="25">
                                            <p:txEl>
                                              <p:pRg st="0" end="0"/>
                                            </p:txEl>
                                          </p:spTgt>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barn(inVertical)">
                                      <p:cBhvr>
                                        <p:cTn id="10" dur="500"/>
                                        <p:tgtEl>
                                          <p:spTgt spid="26"/>
                                        </p:tgtEl>
                                      </p:cBhvr>
                                    </p:animEffect>
                                  </p:childTnLst>
                                </p:cTn>
                              </p:par>
                              <p:par>
                                <p:cTn id="11" presetID="16" presetClass="entr" presetSubtype="21" fill="hold" nodeType="with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barn(inVertical)">
                                      <p:cBhvr>
                                        <p:cTn id="13" dur="500"/>
                                        <p:tgtEl>
                                          <p:spTgt spid="27"/>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24">
                                            <p:txEl>
                                              <p:pRg st="0" end="0"/>
                                            </p:txEl>
                                          </p:spTgt>
                                        </p:tgtEl>
                                        <p:attrNameLst>
                                          <p:attrName>style.visibility</p:attrName>
                                        </p:attrNameLst>
                                      </p:cBhvr>
                                      <p:to>
                                        <p:strVal val="visible"/>
                                      </p:to>
                                    </p:set>
                                    <p:animEffect transition="in" filter="barn(inVertical)">
                                      <p:cBhvr>
                                        <p:cTn id="16" dur="500"/>
                                        <p:tgtEl>
                                          <p:spTgt spid="24">
                                            <p:txEl>
                                              <p:pRg st="0" end="0"/>
                                            </p:txEl>
                                          </p:spTgt>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24">
                                            <p:txEl>
                                              <p:pRg st="1" end="1"/>
                                            </p:txEl>
                                          </p:spTgt>
                                        </p:tgtEl>
                                        <p:attrNameLst>
                                          <p:attrName>style.visibility</p:attrName>
                                        </p:attrNameLst>
                                      </p:cBhvr>
                                      <p:to>
                                        <p:strVal val="visible"/>
                                      </p:to>
                                    </p:set>
                                    <p:animEffect transition="in" filter="barn(inVertical)">
                                      <p:cBhvr>
                                        <p:cTn id="19" dur="500"/>
                                        <p:tgtEl>
                                          <p:spTgt spid="24">
                                            <p:txEl>
                                              <p:pRg st="1" end="1"/>
                                            </p:txEl>
                                          </p:spTgt>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24">
                                            <p:txEl>
                                              <p:pRg st="2" end="2"/>
                                            </p:txEl>
                                          </p:spTgt>
                                        </p:tgtEl>
                                        <p:attrNameLst>
                                          <p:attrName>style.visibility</p:attrName>
                                        </p:attrNameLst>
                                      </p:cBhvr>
                                      <p:to>
                                        <p:strVal val="visible"/>
                                      </p:to>
                                    </p:set>
                                    <p:animEffect transition="in" filter="barn(inVertical)">
                                      <p:cBhvr>
                                        <p:cTn id="22" dur="500"/>
                                        <p:tgtEl>
                                          <p:spTgt spid="2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uild="p"/>
      <p:bldP spid="25" grpId="0" build="p"/>
      <p:bldP spid="2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35"/>
          <p:cNvSpPr/>
          <p:nvPr/>
        </p:nvSpPr>
        <p:spPr>
          <a:xfrm>
            <a:off x="6286155" y="366228"/>
            <a:ext cx="1096500" cy="721815"/>
          </a:xfrm>
          <a:prstGeom prst="ellipse">
            <a:avLst/>
          </a:prstGeom>
          <a:solidFill>
            <a:srgbClr val="BF7C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35"/>
          <p:cNvSpPr txBox="1">
            <a:spLocks noGrp="1"/>
          </p:cNvSpPr>
          <p:nvPr>
            <p:ph type="title"/>
          </p:nvPr>
        </p:nvSpPr>
        <p:spPr>
          <a:xfrm>
            <a:off x="194400" y="502427"/>
            <a:ext cx="8712000" cy="1514083"/>
          </a:xfrm>
          <a:prstGeom prst="rect">
            <a:avLst/>
          </a:prstGeom>
        </p:spPr>
        <p:txBody>
          <a:bodyPr spcFirstLastPara="1" wrap="square" lIns="0" tIns="0" rIns="0" bIns="0" anchor="t" anchorCtr="0">
            <a:noAutofit/>
          </a:bodyPr>
          <a:lstStyle/>
          <a:p>
            <a:pPr rtl="1"/>
            <a:r>
              <a:rPr lang="he-IL" dirty="0">
                <a:latin typeface="RUBIK" pitchFamily="2" charset="-79"/>
                <a:cs typeface="RUBIK" pitchFamily="2" charset="-79"/>
              </a:rPr>
              <a:t>תעסוקה איכותית</a:t>
            </a:r>
            <a:r>
              <a:rPr lang="he-IL" sz="2000" dirty="0">
                <a:latin typeface="RUBIK" pitchFamily="2" charset="-79"/>
                <a:cs typeface="RUBIK" pitchFamily="2" charset="-79"/>
              </a:rPr>
              <a:t/>
            </a:r>
            <a:br>
              <a:rPr lang="he-IL" sz="2000" dirty="0">
                <a:latin typeface="RUBIK" pitchFamily="2" charset="-79"/>
                <a:cs typeface="RUBIK" pitchFamily="2" charset="-79"/>
              </a:rPr>
            </a:br>
            <a:r>
              <a:rPr lang="he-IL" sz="2000" b="1" dirty="0">
                <a:solidFill>
                  <a:srgbClr val="002060"/>
                </a:solidFill>
                <a:latin typeface="Rubik" pitchFamily="2" charset="-79"/>
                <a:cs typeface="Rubik" pitchFamily="2" charset="-79"/>
              </a:rPr>
              <a:t>תעסוקה שמאפשרת לצמצם את פערי השכר בין נשים חרדיות ליהודיות לא חרדיות </a:t>
            </a:r>
            <a:r>
              <a:rPr lang="he-IL" b="1" dirty="0">
                <a:solidFill>
                  <a:srgbClr val="002060"/>
                </a:solidFill>
                <a:latin typeface="Rubik" pitchFamily="2" charset="-79"/>
                <a:cs typeface="Rubik" pitchFamily="2" charset="-79"/>
              </a:rPr>
              <a:t> </a:t>
            </a:r>
            <a:br>
              <a:rPr lang="he-IL" b="1" dirty="0">
                <a:solidFill>
                  <a:srgbClr val="002060"/>
                </a:solidFill>
                <a:latin typeface="Rubik" pitchFamily="2" charset="-79"/>
                <a:cs typeface="Rubik" pitchFamily="2" charset="-79"/>
              </a:rPr>
            </a:br>
            <a:endParaRPr dirty="0">
              <a:latin typeface="RUBIK" pitchFamily="2" charset="-79"/>
              <a:cs typeface="RUBIK" pitchFamily="2" charset="-79"/>
            </a:endParaRPr>
          </a:p>
        </p:txBody>
      </p:sp>
      <p:sp>
        <p:nvSpPr>
          <p:cNvPr id="322" name="Google Shape;322;p35"/>
          <p:cNvSpPr txBox="1">
            <a:spLocks noGrp="1"/>
          </p:cNvSpPr>
          <p:nvPr>
            <p:ph type="title" idx="2"/>
          </p:nvPr>
        </p:nvSpPr>
        <p:spPr>
          <a:xfrm>
            <a:off x="6384855" y="379517"/>
            <a:ext cx="899100" cy="6834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he-IL" dirty="0"/>
              <a:t>?</a:t>
            </a:r>
            <a:endParaRPr dirty="0"/>
          </a:p>
        </p:txBody>
      </p:sp>
      <p:sp>
        <p:nvSpPr>
          <p:cNvPr id="323" name="Google Shape;323;p35"/>
          <p:cNvSpPr txBox="1">
            <a:spLocks noGrp="1"/>
          </p:cNvSpPr>
          <p:nvPr>
            <p:ph type="subTitle" idx="1"/>
          </p:nvPr>
        </p:nvSpPr>
        <p:spPr>
          <a:xfrm>
            <a:off x="313728" y="1704208"/>
            <a:ext cx="8473343" cy="3206192"/>
          </a:xfrm>
          <a:prstGeom prst="rect">
            <a:avLst/>
          </a:prstGeom>
        </p:spPr>
        <p:txBody>
          <a:bodyPr spcFirstLastPara="1" wrap="square" lIns="0" tIns="0" rIns="0" bIns="0" anchor="t" anchorCtr="0">
            <a:noAutofit/>
          </a:bodyPr>
          <a:lstStyle/>
          <a:p>
            <a:pPr marL="0" lvl="0" indent="0" rtl="1">
              <a:spcBef>
                <a:spcPts val="0"/>
              </a:spcBef>
              <a:spcAft>
                <a:spcPts val="1600"/>
              </a:spcAft>
              <a:buNone/>
            </a:pPr>
            <a:r>
              <a:rPr lang="he-IL" dirty="0">
                <a:solidFill>
                  <a:srgbClr val="002060"/>
                </a:solidFill>
                <a:latin typeface="Rubik" pitchFamily="2" charset="-79"/>
                <a:cs typeface="Rubik" pitchFamily="2" charset="-79"/>
                <a:hlinkClick r:id="rId3" action="ppaction://hlinksldjump"/>
              </a:rPr>
              <a:t>בוועדת תעסוקה 2030 </a:t>
            </a:r>
            <a:r>
              <a:rPr lang="he-IL" dirty="0">
                <a:solidFill>
                  <a:srgbClr val="002060"/>
                </a:solidFill>
                <a:latin typeface="Rubik" pitchFamily="2" charset="-79"/>
                <a:cs typeface="Rubik" pitchFamily="2" charset="-79"/>
              </a:rPr>
              <a:t>הוגדר:</a:t>
            </a:r>
            <a:r>
              <a:rPr lang="en-US" dirty="0">
                <a:solidFill>
                  <a:srgbClr val="002060"/>
                </a:solidFill>
                <a:latin typeface="Rubik" pitchFamily="2" charset="-79"/>
                <a:cs typeface="Rubik" pitchFamily="2" charset="-79"/>
              </a:rPr>
              <a:t> </a:t>
            </a:r>
            <a:endParaRPr lang="he-IL" dirty="0">
              <a:solidFill>
                <a:srgbClr val="002060"/>
              </a:solidFill>
              <a:latin typeface="Rubik" pitchFamily="2" charset="-79"/>
              <a:cs typeface="Rubik" pitchFamily="2" charset="-79"/>
            </a:endParaRPr>
          </a:p>
          <a:p>
            <a:pPr marL="0" lvl="0" indent="0" rtl="1">
              <a:spcBef>
                <a:spcPts val="0"/>
              </a:spcBef>
              <a:spcAft>
                <a:spcPts val="1600"/>
              </a:spcAft>
              <a:buNone/>
            </a:pPr>
            <a:r>
              <a:rPr lang="he-IL" kern="1200" dirty="0">
                <a:solidFill>
                  <a:srgbClr val="002060"/>
                </a:solidFill>
                <a:latin typeface="Rubik" pitchFamily="2" charset="-79"/>
                <a:cs typeface="Rubik" pitchFamily="2" charset="-79"/>
              </a:rPr>
              <a:t>עלייה של</a:t>
            </a:r>
            <a:r>
              <a:rPr lang="en-US" kern="1200" dirty="0">
                <a:solidFill>
                  <a:srgbClr val="002060"/>
                </a:solidFill>
                <a:latin typeface="Rubik" pitchFamily="2" charset="-79"/>
                <a:cs typeface="Rubik" pitchFamily="2" charset="-79"/>
              </a:rPr>
              <a:t> 3.3% </a:t>
            </a:r>
            <a:r>
              <a:rPr lang="he-IL" kern="1200" dirty="0">
                <a:solidFill>
                  <a:srgbClr val="002060"/>
                </a:solidFill>
                <a:latin typeface="Rubik" pitchFamily="2" charset="-79"/>
                <a:cs typeface="Rubik" pitchFamily="2" charset="-79"/>
              </a:rPr>
              <a:t> לשנה בשכר החודשי הנומינלי של נשים חרדיות בגילאי 25-39</a:t>
            </a:r>
          </a:p>
          <a:p>
            <a:pPr marL="0" lvl="0" indent="0" algn="r" rtl="1">
              <a:spcBef>
                <a:spcPts val="0"/>
              </a:spcBef>
              <a:spcAft>
                <a:spcPts val="1600"/>
              </a:spcAft>
              <a:buNone/>
            </a:pPr>
            <a:r>
              <a:rPr lang="he-IL" b="1" kern="1200" dirty="0">
                <a:solidFill>
                  <a:srgbClr val="002060"/>
                </a:solidFill>
                <a:latin typeface="Rubik" pitchFamily="2" charset="-79"/>
                <a:cs typeface="Rubik" pitchFamily="2" charset="-79"/>
              </a:rPr>
              <a:t>היעד האיכותי מבוסס על נתוני 2002-16:  </a:t>
            </a:r>
            <a:r>
              <a:rPr lang="he-IL" kern="1200" dirty="0">
                <a:solidFill>
                  <a:srgbClr val="002060"/>
                </a:solidFill>
                <a:latin typeface="Rubik" pitchFamily="2" charset="-79"/>
                <a:cs typeface="Rubik" pitchFamily="2" charset="-79"/>
              </a:rPr>
              <a:t>השכר של חרדיות צריך לעלות ב 0.8%-0.5% מעל עליית השכר של 'לא חרדיות'</a:t>
            </a:r>
          </a:p>
          <a:p>
            <a:pPr marL="0" lvl="0" indent="0" algn="r" rtl="1">
              <a:spcBef>
                <a:spcPts val="0"/>
              </a:spcBef>
              <a:spcAft>
                <a:spcPts val="1600"/>
              </a:spcAft>
              <a:buNone/>
            </a:pPr>
            <a:r>
              <a:rPr lang="he-IL" b="1" kern="1200" dirty="0">
                <a:solidFill>
                  <a:srgbClr val="002060"/>
                </a:solidFill>
                <a:latin typeface="Rubik" pitchFamily="2" charset="-79"/>
                <a:cs typeface="Rubik" pitchFamily="2" charset="-79"/>
              </a:rPr>
              <a:t>הדרך לפי וועדת תעסוקה: </a:t>
            </a:r>
          </a:p>
          <a:p>
            <a:pPr marL="342900" lvl="0" indent="-342900" algn="r" rtl="1">
              <a:spcBef>
                <a:spcPts val="0"/>
              </a:spcBef>
              <a:spcAft>
                <a:spcPts val="1600"/>
              </a:spcAft>
              <a:buFont typeface="+mj-lt"/>
              <a:buAutoNum type="arabicPeriod"/>
            </a:pPr>
            <a:r>
              <a:rPr lang="he-IL" kern="1200" dirty="0">
                <a:solidFill>
                  <a:srgbClr val="002060"/>
                </a:solidFill>
                <a:latin typeface="Rubik" pitchFamily="2" charset="-79"/>
                <a:cs typeface="Rubik" pitchFamily="2" charset="-79"/>
              </a:rPr>
              <a:t>עלייה בשיעורי התעסוקה</a:t>
            </a:r>
          </a:p>
          <a:p>
            <a:pPr marL="342900" lvl="0" indent="-342900" algn="r" rtl="1">
              <a:spcBef>
                <a:spcPts val="0"/>
              </a:spcBef>
              <a:spcAft>
                <a:spcPts val="1600"/>
              </a:spcAft>
              <a:buFont typeface="+mj-lt"/>
              <a:buAutoNum type="arabicPeriod"/>
            </a:pPr>
            <a:r>
              <a:rPr lang="he-IL" kern="1200" dirty="0">
                <a:solidFill>
                  <a:srgbClr val="002060"/>
                </a:solidFill>
                <a:latin typeface="Rubik" pitchFamily="2" charset="-79"/>
                <a:cs typeface="Rubik" pitchFamily="2" charset="-79"/>
              </a:rPr>
              <a:t>פתיחת אפשרויות תעסוקה מגוונות, המאפשרות היקפי משרה גדולים יותר</a:t>
            </a:r>
          </a:p>
          <a:p>
            <a:pPr marL="342900" lvl="0" indent="-342900" algn="r" rtl="1">
              <a:spcBef>
                <a:spcPts val="0"/>
              </a:spcBef>
              <a:spcAft>
                <a:spcPts val="1600"/>
              </a:spcAft>
              <a:buFont typeface="+mj-lt"/>
              <a:buAutoNum type="arabicPeriod"/>
            </a:pPr>
            <a:r>
              <a:rPr lang="he-IL" kern="1200" dirty="0">
                <a:solidFill>
                  <a:srgbClr val="002060"/>
                </a:solidFill>
                <a:latin typeface="Rubik" pitchFamily="2" charset="-79"/>
                <a:cs typeface="Rubik" pitchFamily="2" charset="-79"/>
              </a:rPr>
              <a:t>הכשרות מקצועיות עם תשואה בהתאם להחלטות 2030 </a:t>
            </a:r>
          </a:p>
        </p:txBody>
      </p:sp>
      <p:sp>
        <p:nvSpPr>
          <p:cNvPr id="329" name="Google Shape;329;p35"/>
          <p:cNvSpPr/>
          <p:nvPr/>
        </p:nvSpPr>
        <p:spPr>
          <a:xfrm>
            <a:off x="2299726" y="1597073"/>
            <a:ext cx="89827" cy="107135"/>
          </a:xfrm>
          <a:custGeom>
            <a:avLst/>
            <a:gdLst/>
            <a:ahLst/>
            <a:cxnLst/>
            <a:rect l="l" t="t" r="r" b="b"/>
            <a:pathLst>
              <a:path w="3254" h="3881" extrusionOk="0">
                <a:moveTo>
                  <a:pt x="1656" y="0"/>
                </a:moveTo>
                <a:lnTo>
                  <a:pt x="1028" y="1313"/>
                </a:lnTo>
                <a:lnTo>
                  <a:pt x="1" y="1940"/>
                </a:lnTo>
                <a:lnTo>
                  <a:pt x="1028" y="2597"/>
                </a:lnTo>
                <a:lnTo>
                  <a:pt x="1656" y="3881"/>
                </a:lnTo>
                <a:lnTo>
                  <a:pt x="2226" y="2597"/>
                </a:lnTo>
                <a:lnTo>
                  <a:pt x="3253" y="1940"/>
                </a:lnTo>
                <a:lnTo>
                  <a:pt x="2226" y="1313"/>
                </a:lnTo>
                <a:lnTo>
                  <a:pt x="165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23">
                                            <p:txEl>
                                              <p:pRg st="0" end="0"/>
                                            </p:txEl>
                                          </p:spTgt>
                                        </p:tgtEl>
                                        <p:attrNameLst>
                                          <p:attrName>style.visibility</p:attrName>
                                        </p:attrNameLst>
                                      </p:cBhvr>
                                      <p:to>
                                        <p:strVal val="visible"/>
                                      </p:to>
                                    </p:set>
                                    <p:animEffect transition="in" filter="barn(inVertical)">
                                      <p:cBhvr>
                                        <p:cTn id="7" dur="500"/>
                                        <p:tgtEl>
                                          <p:spTgt spid="323">
                                            <p:txEl>
                                              <p:pRg st="0" end="0"/>
                                            </p:txEl>
                                          </p:spTgt>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23">
                                            <p:txEl>
                                              <p:pRg st="1" end="1"/>
                                            </p:txEl>
                                          </p:spTgt>
                                        </p:tgtEl>
                                        <p:attrNameLst>
                                          <p:attrName>style.visibility</p:attrName>
                                        </p:attrNameLst>
                                      </p:cBhvr>
                                      <p:to>
                                        <p:strVal val="visible"/>
                                      </p:to>
                                    </p:set>
                                    <p:animEffect transition="in" filter="barn(inVertical)">
                                      <p:cBhvr>
                                        <p:cTn id="10" dur="500"/>
                                        <p:tgtEl>
                                          <p:spTgt spid="323">
                                            <p:txEl>
                                              <p:pRg st="1" end="1"/>
                                            </p:txEl>
                                          </p:spTgt>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23">
                                            <p:txEl>
                                              <p:pRg st="2" end="2"/>
                                            </p:txEl>
                                          </p:spTgt>
                                        </p:tgtEl>
                                        <p:attrNameLst>
                                          <p:attrName>style.visibility</p:attrName>
                                        </p:attrNameLst>
                                      </p:cBhvr>
                                      <p:to>
                                        <p:strVal val="visible"/>
                                      </p:to>
                                    </p:set>
                                    <p:animEffect transition="in" filter="barn(inVertical)">
                                      <p:cBhvr>
                                        <p:cTn id="13" dur="500"/>
                                        <p:tgtEl>
                                          <p:spTgt spid="323">
                                            <p:txEl>
                                              <p:pRg st="2" end="2"/>
                                            </p:txEl>
                                          </p:spTgt>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23">
                                            <p:txEl>
                                              <p:pRg st="3" end="3"/>
                                            </p:txEl>
                                          </p:spTgt>
                                        </p:tgtEl>
                                        <p:attrNameLst>
                                          <p:attrName>style.visibility</p:attrName>
                                        </p:attrNameLst>
                                      </p:cBhvr>
                                      <p:to>
                                        <p:strVal val="visible"/>
                                      </p:to>
                                    </p:set>
                                    <p:animEffect transition="in" filter="barn(inVertical)">
                                      <p:cBhvr>
                                        <p:cTn id="16" dur="500"/>
                                        <p:tgtEl>
                                          <p:spTgt spid="323">
                                            <p:txEl>
                                              <p:pRg st="3" end="3"/>
                                            </p:txEl>
                                          </p:spTgt>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323">
                                            <p:txEl>
                                              <p:pRg st="4" end="4"/>
                                            </p:txEl>
                                          </p:spTgt>
                                        </p:tgtEl>
                                        <p:attrNameLst>
                                          <p:attrName>style.visibility</p:attrName>
                                        </p:attrNameLst>
                                      </p:cBhvr>
                                      <p:to>
                                        <p:strVal val="visible"/>
                                      </p:to>
                                    </p:set>
                                    <p:animEffect transition="in" filter="barn(inVertical)">
                                      <p:cBhvr>
                                        <p:cTn id="19" dur="500"/>
                                        <p:tgtEl>
                                          <p:spTgt spid="323">
                                            <p:txEl>
                                              <p:pRg st="4" end="4"/>
                                            </p:txEl>
                                          </p:spTgt>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323">
                                            <p:txEl>
                                              <p:pRg st="5" end="5"/>
                                            </p:txEl>
                                          </p:spTgt>
                                        </p:tgtEl>
                                        <p:attrNameLst>
                                          <p:attrName>style.visibility</p:attrName>
                                        </p:attrNameLst>
                                      </p:cBhvr>
                                      <p:to>
                                        <p:strVal val="visible"/>
                                      </p:to>
                                    </p:set>
                                    <p:animEffect transition="in" filter="barn(inVertical)">
                                      <p:cBhvr>
                                        <p:cTn id="22" dur="500"/>
                                        <p:tgtEl>
                                          <p:spTgt spid="323">
                                            <p:txEl>
                                              <p:pRg st="5" end="5"/>
                                            </p:txEl>
                                          </p:spTgt>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323">
                                            <p:txEl>
                                              <p:pRg st="6" end="6"/>
                                            </p:txEl>
                                          </p:spTgt>
                                        </p:tgtEl>
                                        <p:attrNameLst>
                                          <p:attrName>style.visibility</p:attrName>
                                        </p:attrNameLst>
                                      </p:cBhvr>
                                      <p:to>
                                        <p:strVal val="visible"/>
                                      </p:to>
                                    </p:set>
                                    <p:animEffect transition="in" filter="barn(inVertical)">
                                      <p:cBhvr>
                                        <p:cTn id="25" dur="500"/>
                                        <p:tgtEl>
                                          <p:spTgt spid="32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35"/>
          <p:cNvSpPr/>
          <p:nvPr/>
        </p:nvSpPr>
        <p:spPr>
          <a:xfrm>
            <a:off x="3810294" y="1405851"/>
            <a:ext cx="1653900" cy="930000"/>
          </a:xfrm>
          <a:prstGeom prst="ellipse">
            <a:avLst/>
          </a:prstGeom>
          <a:solidFill>
            <a:srgbClr val="BF7C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35"/>
          <p:cNvSpPr txBox="1">
            <a:spLocks noGrp="1"/>
          </p:cNvSpPr>
          <p:nvPr>
            <p:ph type="title"/>
          </p:nvPr>
        </p:nvSpPr>
        <p:spPr>
          <a:xfrm>
            <a:off x="1756194" y="2652251"/>
            <a:ext cx="5762100" cy="520500"/>
          </a:xfrm>
          <a:prstGeom prst="rect">
            <a:avLst/>
          </a:prstGeom>
        </p:spPr>
        <p:txBody>
          <a:bodyPr spcFirstLastPara="1" wrap="square" lIns="0" tIns="0" rIns="0" bIns="0" anchor="t" anchorCtr="0">
            <a:noAutofit/>
          </a:bodyPr>
          <a:lstStyle/>
          <a:p>
            <a:pPr marL="0" lvl="0" indent="0" algn="ctr" rtl="1">
              <a:spcBef>
                <a:spcPts val="0"/>
              </a:spcBef>
              <a:spcAft>
                <a:spcPts val="0"/>
              </a:spcAft>
              <a:buNone/>
            </a:pPr>
            <a:r>
              <a:rPr lang="he-IL" dirty="0">
                <a:latin typeface="RUBIK" pitchFamily="2" charset="-79"/>
                <a:cs typeface="RUBIK" pitchFamily="2" charset="-79"/>
              </a:rPr>
              <a:t>המלצות מדיניות נוספות</a:t>
            </a:r>
            <a:endParaRPr dirty="0">
              <a:latin typeface="RUBIK" pitchFamily="2" charset="-79"/>
              <a:cs typeface="RUBIK" pitchFamily="2" charset="-79"/>
            </a:endParaRPr>
          </a:p>
        </p:txBody>
      </p:sp>
      <p:sp>
        <p:nvSpPr>
          <p:cNvPr id="322" name="Google Shape;322;p35"/>
          <p:cNvSpPr txBox="1">
            <a:spLocks noGrp="1"/>
          </p:cNvSpPr>
          <p:nvPr>
            <p:ph type="title" idx="2"/>
          </p:nvPr>
        </p:nvSpPr>
        <p:spPr>
          <a:xfrm>
            <a:off x="4187694" y="1513701"/>
            <a:ext cx="899100" cy="6834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dirty="0"/>
              <a:t>0</a:t>
            </a:r>
            <a:r>
              <a:rPr lang="he-IL" dirty="0"/>
              <a:t>4</a:t>
            </a:r>
            <a:endParaRPr dirty="0"/>
          </a:p>
        </p:txBody>
      </p:sp>
      <p:sp>
        <p:nvSpPr>
          <p:cNvPr id="323" name="Google Shape;323;p35"/>
          <p:cNvSpPr txBox="1">
            <a:spLocks noGrp="1"/>
          </p:cNvSpPr>
          <p:nvPr>
            <p:ph type="subTitle" idx="1"/>
          </p:nvPr>
        </p:nvSpPr>
        <p:spPr>
          <a:xfrm>
            <a:off x="1756944" y="3429849"/>
            <a:ext cx="5760600" cy="307800"/>
          </a:xfrm>
          <a:prstGeom prst="rect">
            <a:avLst/>
          </a:prstGeom>
        </p:spPr>
        <p:txBody>
          <a:bodyPr spcFirstLastPara="1" wrap="square" lIns="0" tIns="0" rIns="0" bIns="0" anchor="t" anchorCtr="0">
            <a:noAutofit/>
          </a:bodyPr>
          <a:lstStyle/>
          <a:p>
            <a:pPr marL="0" lvl="0" indent="0" algn="ctr" rtl="0">
              <a:spcBef>
                <a:spcPts val="0"/>
              </a:spcBef>
              <a:spcAft>
                <a:spcPts val="1600"/>
              </a:spcAft>
              <a:buNone/>
            </a:pPr>
            <a:r>
              <a:rPr lang="he-IL" dirty="0">
                <a:latin typeface="RUBIK" pitchFamily="2" charset="-79"/>
                <a:cs typeface="RUBIK" pitchFamily="2" charset="-79"/>
              </a:rPr>
              <a:t>דרכי פעולה והצעדים הבאים</a:t>
            </a:r>
            <a:endParaRPr dirty="0">
              <a:latin typeface="RUBIK" pitchFamily="2" charset="-79"/>
              <a:cs typeface="RUBIK" pitchFamily="2" charset="-79"/>
            </a:endParaRPr>
          </a:p>
        </p:txBody>
      </p:sp>
      <p:sp>
        <p:nvSpPr>
          <p:cNvPr id="324" name="Google Shape;324;p35"/>
          <p:cNvSpPr/>
          <p:nvPr/>
        </p:nvSpPr>
        <p:spPr>
          <a:xfrm>
            <a:off x="5269771" y="1513701"/>
            <a:ext cx="229551" cy="273877"/>
          </a:xfrm>
          <a:custGeom>
            <a:avLst/>
            <a:gdLst/>
            <a:ahLst/>
            <a:cxnLst/>
            <a:rect l="l" t="t" r="r" b="b"/>
            <a:pathLst>
              <a:path w="5764" h="6877" extrusionOk="0">
                <a:moveTo>
                  <a:pt x="2882" y="0"/>
                </a:moveTo>
                <a:lnTo>
                  <a:pt x="1855" y="2283"/>
                </a:lnTo>
                <a:lnTo>
                  <a:pt x="0" y="3424"/>
                </a:lnTo>
                <a:lnTo>
                  <a:pt x="1855" y="4594"/>
                </a:lnTo>
                <a:lnTo>
                  <a:pt x="2882" y="6877"/>
                </a:lnTo>
                <a:lnTo>
                  <a:pt x="3909" y="4594"/>
                </a:lnTo>
                <a:lnTo>
                  <a:pt x="5764" y="3424"/>
                </a:lnTo>
                <a:lnTo>
                  <a:pt x="3909"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35"/>
          <p:cNvSpPr/>
          <p:nvPr/>
        </p:nvSpPr>
        <p:spPr>
          <a:xfrm>
            <a:off x="3555324" y="1003827"/>
            <a:ext cx="90600" cy="107163"/>
          </a:xfrm>
          <a:custGeom>
            <a:avLst/>
            <a:gdLst/>
            <a:ahLst/>
            <a:cxnLst/>
            <a:rect l="l" t="t" r="r" b="b"/>
            <a:pathLst>
              <a:path w="3282" h="3882" extrusionOk="0">
                <a:moveTo>
                  <a:pt x="1655" y="1"/>
                </a:moveTo>
                <a:lnTo>
                  <a:pt x="1084" y="1285"/>
                </a:lnTo>
                <a:lnTo>
                  <a:pt x="0" y="1970"/>
                </a:lnTo>
                <a:lnTo>
                  <a:pt x="1084" y="2597"/>
                </a:lnTo>
                <a:lnTo>
                  <a:pt x="1655" y="3881"/>
                </a:lnTo>
                <a:lnTo>
                  <a:pt x="2254" y="2597"/>
                </a:lnTo>
                <a:lnTo>
                  <a:pt x="3281" y="1970"/>
                </a:lnTo>
                <a:lnTo>
                  <a:pt x="2254"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35"/>
          <p:cNvSpPr/>
          <p:nvPr/>
        </p:nvSpPr>
        <p:spPr>
          <a:xfrm>
            <a:off x="6947966" y="2007267"/>
            <a:ext cx="159916" cy="189840"/>
          </a:xfrm>
          <a:custGeom>
            <a:avLst/>
            <a:gdLst/>
            <a:ahLst/>
            <a:cxnLst/>
            <a:rect l="l" t="t" r="r" b="b"/>
            <a:pathLst>
              <a:path w="5793" h="6877" extrusionOk="0">
                <a:moveTo>
                  <a:pt x="2882" y="0"/>
                </a:moveTo>
                <a:lnTo>
                  <a:pt x="1855" y="2283"/>
                </a:lnTo>
                <a:lnTo>
                  <a:pt x="0" y="3424"/>
                </a:lnTo>
                <a:lnTo>
                  <a:pt x="1855" y="4594"/>
                </a:lnTo>
                <a:lnTo>
                  <a:pt x="2882" y="6876"/>
                </a:lnTo>
                <a:lnTo>
                  <a:pt x="3938" y="4594"/>
                </a:lnTo>
                <a:lnTo>
                  <a:pt x="5792" y="3424"/>
                </a:lnTo>
                <a:lnTo>
                  <a:pt x="3938"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35"/>
          <p:cNvSpPr/>
          <p:nvPr/>
        </p:nvSpPr>
        <p:spPr>
          <a:xfrm>
            <a:off x="7517554" y="1243413"/>
            <a:ext cx="197735" cy="235526"/>
          </a:xfrm>
          <a:custGeom>
            <a:avLst/>
            <a:gdLst/>
            <a:ahLst/>
            <a:cxnLst/>
            <a:rect l="l" t="t" r="r" b="b"/>
            <a:pathLst>
              <a:path w="7163" h="8532" extrusionOk="0">
                <a:moveTo>
                  <a:pt x="3596" y="1"/>
                </a:moveTo>
                <a:lnTo>
                  <a:pt x="2312" y="2854"/>
                </a:lnTo>
                <a:lnTo>
                  <a:pt x="1" y="4252"/>
                </a:lnTo>
                <a:lnTo>
                  <a:pt x="2312" y="5679"/>
                </a:lnTo>
                <a:lnTo>
                  <a:pt x="3596" y="8532"/>
                </a:lnTo>
                <a:lnTo>
                  <a:pt x="4851" y="5679"/>
                </a:lnTo>
                <a:lnTo>
                  <a:pt x="7162" y="4252"/>
                </a:lnTo>
                <a:lnTo>
                  <a:pt x="4851" y="2854"/>
                </a:lnTo>
                <a:lnTo>
                  <a:pt x="359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35"/>
          <p:cNvSpPr/>
          <p:nvPr/>
        </p:nvSpPr>
        <p:spPr>
          <a:xfrm>
            <a:off x="1121453" y="1189107"/>
            <a:ext cx="197735" cy="235526"/>
          </a:xfrm>
          <a:custGeom>
            <a:avLst/>
            <a:gdLst/>
            <a:ahLst/>
            <a:cxnLst/>
            <a:rect l="l" t="t" r="r" b="b"/>
            <a:pathLst>
              <a:path w="7163" h="8532" extrusionOk="0">
                <a:moveTo>
                  <a:pt x="3567" y="0"/>
                </a:moveTo>
                <a:lnTo>
                  <a:pt x="2283" y="2853"/>
                </a:lnTo>
                <a:lnTo>
                  <a:pt x="1" y="4280"/>
                </a:lnTo>
                <a:lnTo>
                  <a:pt x="2283" y="5678"/>
                </a:lnTo>
                <a:lnTo>
                  <a:pt x="3567" y="8531"/>
                </a:lnTo>
                <a:lnTo>
                  <a:pt x="4851" y="5678"/>
                </a:lnTo>
                <a:lnTo>
                  <a:pt x="7162" y="4280"/>
                </a:lnTo>
                <a:lnTo>
                  <a:pt x="4851" y="2853"/>
                </a:lnTo>
                <a:lnTo>
                  <a:pt x="35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35"/>
          <p:cNvSpPr/>
          <p:nvPr/>
        </p:nvSpPr>
        <p:spPr>
          <a:xfrm>
            <a:off x="2299726" y="1597073"/>
            <a:ext cx="89827" cy="107135"/>
          </a:xfrm>
          <a:custGeom>
            <a:avLst/>
            <a:gdLst/>
            <a:ahLst/>
            <a:cxnLst/>
            <a:rect l="l" t="t" r="r" b="b"/>
            <a:pathLst>
              <a:path w="3254" h="3881" extrusionOk="0">
                <a:moveTo>
                  <a:pt x="1656" y="0"/>
                </a:moveTo>
                <a:lnTo>
                  <a:pt x="1028" y="1313"/>
                </a:lnTo>
                <a:lnTo>
                  <a:pt x="1" y="1940"/>
                </a:lnTo>
                <a:lnTo>
                  <a:pt x="1028" y="2597"/>
                </a:lnTo>
                <a:lnTo>
                  <a:pt x="1656" y="3881"/>
                </a:lnTo>
                <a:lnTo>
                  <a:pt x="2226" y="2597"/>
                </a:lnTo>
                <a:lnTo>
                  <a:pt x="3253" y="1940"/>
                </a:lnTo>
                <a:lnTo>
                  <a:pt x="2226" y="1313"/>
                </a:lnTo>
                <a:lnTo>
                  <a:pt x="165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35"/>
          <p:cNvSpPr/>
          <p:nvPr/>
        </p:nvSpPr>
        <p:spPr>
          <a:xfrm>
            <a:off x="1344363" y="1904269"/>
            <a:ext cx="159916" cy="189840"/>
          </a:xfrm>
          <a:custGeom>
            <a:avLst/>
            <a:gdLst/>
            <a:ahLst/>
            <a:cxnLst/>
            <a:rect l="l" t="t" r="r" b="b"/>
            <a:pathLst>
              <a:path w="5793" h="6877" extrusionOk="0">
                <a:moveTo>
                  <a:pt x="2911" y="0"/>
                </a:moveTo>
                <a:lnTo>
                  <a:pt x="1883" y="2283"/>
                </a:lnTo>
                <a:lnTo>
                  <a:pt x="0" y="3424"/>
                </a:lnTo>
                <a:lnTo>
                  <a:pt x="1883" y="4566"/>
                </a:lnTo>
                <a:lnTo>
                  <a:pt x="2911" y="6877"/>
                </a:lnTo>
                <a:lnTo>
                  <a:pt x="3938" y="4566"/>
                </a:lnTo>
                <a:lnTo>
                  <a:pt x="5792" y="3424"/>
                </a:lnTo>
                <a:lnTo>
                  <a:pt x="3938" y="2283"/>
                </a:lnTo>
                <a:lnTo>
                  <a:pt x="291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35"/>
          <p:cNvSpPr/>
          <p:nvPr/>
        </p:nvSpPr>
        <p:spPr>
          <a:xfrm>
            <a:off x="5086788" y="549519"/>
            <a:ext cx="197735" cy="235526"/>
          </a:xfrm>
          <a:custGeom>
            <a:avLst/>
            <a:gdLst/>
            <a:ahLst/>
            <a:cxnLst/>
            <a:rect l="l" t="t" r="r" b="b"/>
            <a:pathLst>
              <a:path w="7163" h="8532" extrusionOk="0">
                <a:moveTo>
                  <a:pt x="3567" y="0"/>
                </a:moveTo>
                <a:lnTo>
                  <a:pt x="2312" y="2853"/>
                </a:lnTo>
                <a:lnTo>
                  <a:pt x="1" y="4251"/>
                </a:lnTo>
                <a:lnTo>
                  <a:pt x="2312" y="5678"/>
                </a:lnTo>
                <a:lnTo>
                  <a:pt x="3567" y="8531"/>
                </a:lnTo>
                <a:lnTo>
                  <a:pt x="4851" y="5678"/>
                </a:lnTo>
                <a:lnTo>
                  <a:pt x="7163" y="4251"/>
                </a:lnTo>
                <a:lnTo>
                  <a:pt x="4851" y="2853"/>
                </a:lnTo>
                <a:lnTo>
                  <a:pt x="35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35"/>
          <p:cNvSpPr/>
          <p:nvPr/>
        </p:nvSpPr>
        <p:spPr>
          <a:xfrm>
            <a:off x="6394566" y="792882"/>
            <a:ext cx="89827" cy="107135"/>
          </a:xfrm>
          <a:custGeom>
            <a:avLst/>
            <a:gdLst/>
            <a:ahLst/>
            <a:cxnLst/>
            <a:rect l="l" t="t" r="r" b="b"/>
            <a:pathLst>
              <a:path w="3254" h="3881" extrusionOk="0">
                <a:moveTo>
                  <a:pt x="1598" y="1"/>
                </a:moveTo>
                <a:lnTo>
                  <a:pt x="1028" y="1285"/>
                </a:lnTo>
                <a:lnTo>
                  <a:pt x="0" y="1912"/>
                </a:lnTo>
                <a:lnTo>
                  <a:pt x="1028" y="2568"/>
                </a:lnTo>
                <a:lnTo>
                  <a:pt x="1598" y="3881"/>
                </a:lnTo>
                <a:lnTo>
                  <a:pt x="2197" y="2568"/>
                </a:lnTo>
                <a:lnTo>
                  <a:pt x="3253" y="1912"/>
                </a:lnTo>
                <a:lnTo>
                  <a:pt x="2197" y="1285"/>
                </a:lnTo>
                <a:lnTo>
                  <a:pt x="159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35"/>
          <p:cNvSpPr/>
          <p:nvPr/>
        </p:nvSpPr>
        <p:spPr>
          <a:xfrm>
            <a:off x="5855826" y="1371787"/>
            <a:ext cx="90600" cy="107163"/>
          </a:xfrm>
          <a:custGeom>
            <a:avLst/>
            <a:gdLst/>
            <a:ahLst/>
            <a:cxnLst/>
            <a:rect l="l" t="t" r="r" b="b"/>
            <a:pathLst>
              <a:path w="3282" h="3882" extrusionOk="0">
                <a:moveTo>
                  <a:pt x="1655" y="1"/>
                </a:moveTo>
                <a:lnTo>
                  <a:pt x="1028" y="1285"/>
                </a:lnTo>
                <a:lnTo>
                  <a:pt x="0" y="1912"/>
                </a:lnTo>
                <a:lnTo>
                  <a:pt x="1028" y="2569"/>
                </a:lnTo>
                <a:lnTo>
                  <a:pt x="1655" y="3881"/>
                </a:lnTo>
                <a:lnTo>
                  <a:pt x="2226" y="2569"/>
                </a:lnTo>
                <a:lnTo>
                  <a:pt x="3282" y="1912"/>
                </a:lnTo>
                <a:lnTo>
                  <a:pt x="2226"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35"/>
          <p:cNvSpPr/>
          <p:nvPr/>
        </p:nvSpPr>
        <p:spPr>
          <a:xfrm>
            <a:off x="4416833" y="2269695"/>
            <a:ext cx="159115" cy="189840"/>
          </a:xfrm>
          <a:custGeom>
            <a:avLst/>
            <a:gdLst/>
            <a:ahLst/>
            <a:cxnLst/>
            <a:rect l="l" t="t" r="r" b="b"/>
            <a:pathLst>
              <a:path w="5764" h="6877" extrusionOk="0">
                <a:moveTo>
                  <a:pt x="2882" y="0"/>
                </a:moveTo>
                <a:lnTo>
                  <a:pt x="1855" y="2283"/>
                </a:lnTo>
                <a:lnTo>
                  <a:pt x="0" y="3424"/>
                </a:lnTo>
                <a:lnTo>
                  <a:pt x="1855" y="4594"/>
                </a:lnTo>
                <a:lnTo>
                  <a:pt x="2882" y="6877"/>
                </a:lnTo>
                <a:lnTo>
                  <a:pt x="3909" y="4594"/>
                </a:lnTo>
                <a:lnTo>
                  <a:pt x="5764" y="3424"/>
                </a:lnTo>
                <a:lnTo>
                  <a:pt x="3909"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35"/>
          <p:cNvSpPr/>
          <p:nvPr/>
        </p:nvSpPr>
        <p:spPr>
          <a:xfrm>
            <a:off x="2999407" y="2108023"/>
            <a:ext cx="90600" cy="107163"/>
          </a:xfrm>
          <a:custGeom>
            <a:avLst/>
            <a:gdLst/>
            <a:ahLst/>
            <a:cxnLst/>
            <a:rect l="l" t="t" r="r" b="b"/>
            <a:pathLst>
              <a:path w="3282" h="3882" extrusionOk="0">
                <a:moveTo>
                  <a:pt x="1655" y="1"/>
                </a:moveTo>
                <a:lnTo>
                  <a:pt x="1085" y="1285"/>
                </a:lnTo>
                <a:lnTo>
                  <a:pt x="1" y="1941"/>
                </a:lnTo>
                <a:lnTo>
                  <a:pt x="1085" y="2597"/>
                </a:lnTo>
                <a:lnTo>
                  <a:pt x="1655" y="3881"/>
                </a:lnTo>
                <a:lnTo>
                  <a:pt x="2226" y="2597"/>
                </a:lnTo>
                <a:lnTo>
                  <a:pt x="3282" y="1941"/>
                </a:lnTo>
                <a:lnTo>
                  <a:pt x="2226"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13046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38"/>
          <p:cNvSpPr txBox="1">
            <a:spLocks noGrp="1"/>
          </p:cNvSpPr>
          <p:nvPr>
            <p:ph type="title"/>
          </p:nvPr>
        </p:nvSpPr>
        <p:spPr>
          <a:xfrm>
            <a:off x="657387" y="2120461"/>
            <a:ext cx="8071975" cy="1163570"/>
          </a:xfrm>
          <a:prstGeom prst="rect">
            <a:avLst/>
          </a:prstGeom>
        </p:spPr>
        <p:txBody>
          <a:bodyPr spcFirstLastPara="1" wrap="square" lIns="0" tIns="0" rIns="0" bIns="0" anchor="t" anchorCtr="0">
            <a:noAutofit/>
          </a:bodyPr>
          <a:lstStyle/>
          <a:p>
            <a:pPr lvl="0">
              <a:lnSpc>
                <a:spcPct val="150000"/>
              </a:lnSpc>
            </a:pPr>
            <a:r>
              <a:rPr lang="he-IL" sz="2000" dirty="0">
                <a:solidFill>
                  <a:srgbClr val="002060"/>
                </a:solidFill>
                <a:latin typeface="RUBIK" pitchFamily="2" charset="-79"/>
                <a:cs typeface="RUBIK" pitchFamily="2" charset="-79"/>
              </a:rPr>
              <a:t>מקצועות שדורשים השכלה אקדמית בישראל ונלמדים במסגרות לא-אקדמיות במדינות אחרות</a:t>
            </a:r>
            <a:endParaRPr lang="he-IL" sz="2000" b="1" dirty="0">
              <a:solidFill>
                <a:srgbClr val="002060"/>
              </a:solidFill>
              <a:latin typeface="RUBIK" pitchFamily="2" charset="-79"/>
              <a:cs typeface="RUBIK" pitchFamily="2" charset="-79"/>
            </a:endParaRPr>
          </a:p>
        </p:txBody>
      </p:sp>
      <p:sp>
        <p:nvSpPr>
          <p:cNvPr id="426" name="Google Shape;426;p38"/>
          <p:cNvSpPr txBox="1">
            <a:spLocks noGrp="1"/>
          </p:cNvSpPr>
          <p:nvPr>
            <p:ph type="subTitle" idx="1"/>
          </p:nvPr>
        </p:nvSpPr>
        <p:spPr>
          <a:xfrm>
            <a:off x="643614" y="4374817"/>
            <a:ext cx="4714177" cy="380700"/>
          </a:xfrm>
          <a:prstGeom prst="rect">
            <a:avLst/>
          </a:prstGeom>
        </p:spPr>
        <p:txBody>
          <a:bodyPr spcFirstLastPara="1" wrap="square" lIns="0" tIns="0" rIns="0" bIns="0" anchor="t" anchorCtr="0">
            <a:noAutofit/>
          </a:bodyPr>
          <a:lstStyle/>
          <a:p>
            <a:pPr marL="0" lvl="0" indent="0"/>
            <a:r>
              <a:rPr lang="he-IL" b="1" dirty="0">
                <a:latin typeface="RUBIK" pitchFamily="2" charset="-79"/>
                <a:cs typeface="RUBIK" pitchFamily="2" charset="-79"/>
              </a:rPr>
              <a:t>רפורמה בהכשרות טכנולוגיות ומקצועיות</a:t>
            </a:r>
            <a:endParaRPr b="1" dirty="0">
              <a:latin typeface="RUBIK" pitchFamily="2" charset="-79"/>
              <a:cs typeface="RUBIK" pitchFamily="2" charset="-79"/>
            </a:endParaRPr>
          </a:p>
        </p:txBody>
      </p:sp>
      <p:grpSp>
        <p:nvGrpSpPr>
          <p:cNvPr id="71" name="Google Shape;1883;p60"/>
          <p:cNvGrpSpPr/>
          <p:nvPr/>
        </p:nvGrpSpPr>
        <p:grpSpPr>
          <a:xfrm>
            <a:off x="289445" y="2861863"/>
            <a:ext cx="932886" cy="1512954"/>
            <a:chOff x="6231050" y="1513375"/>
            <a:chExt cx="463475" cy="746850"/>
          </a:xfrm>
        </p:grpSpPr>
        <p:sp>
          <p:nvSpPr>
            <p:cNvPr id="72" name="Google Shape;1884;p60"/>
            <p:cNvSpPr/>
            <p:nvPr/>
          </p:nvSpPr>
          <p:spPr>
            <a:xfrm>
              <a:off x="6231050" y="1513375"/>
              <a:ext cx="463475" cy="746850"/>
            </a:xfrm>
            <a:custGeom>
              <a:avLst/>
              <a:gdLst/>
              <a:ahLst/>
              <a:cxnLst/>
              <a:rect l="l" t="t" r="r" b="b"/>
              <a:pathLst>
                <a:path w="18539" h="29874" extrusionOk="0">
                  <a:moveTo>
                    <a:pt x="0" y="1"/>
                  </a:moveTo>
                  <a:lnTo>
                    <a:pt x="0" y="29873"/>
                  </a:lnTo>
                  <a:lnTo>
                    <a:pt x="18538" y="29873"/>
                  </a:lnTo>
                  <a:lnTo>
                    <a:pt x="18538" y="3596"/>
                  </a:lnTo>
                  <a:lnTo>
                    <a:pt x="1490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885;p60"/>
            <p:cNvSpPr/>
            <p:nvPr/>
          </p:nvSpPr>
          <p:spPr>
            <a:xfrm>
              <a:off x="6603700" y="1513375"/>
              <a:ext cx="90825" cy="89925"/>
            </a:xfrm>
            <a:custGeom>
              <a:avLst/>
              <a:gdLst/>
              <a:ahLst/>
              <a:cxnLst/>
              <a:rect l="l" t="t" r="r" b="b"/>
              <a:pathLst>
                <a:path w="3633" h="3597" extrusionOk="0">
                  <a:moveTo>
                    <a:pt x="1" y="1"/>
                  </a:moveTo>
                  <a:lnTo>
                    <a:pt x="1" y="3596"/>
                  </a:lnTo>
                  <a:lnTo>
                    <a:pt x="3632" y="3596"/>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886;p60"/>
            <p:cNvSpPr/>
            <p:nvPr/>
          </p:nvSpPr>
          <p:spPr>
            <a:xfrm>
              <a:off x="6273900" y="1560700"/>
              <a:ext cx="59275" cy="59550"/>
            </a:xfrm>
            <a:custGeom>
              <a:avLst/>
              <a:gdLst/>
              <a:ahLst/>
              <a:cxnLst/>
              <a:rect l="l" t="t" r="r" b="b"/>
              <a:pathLst>
                <a:path w="2371" h="2382" extrusionOk="0">
                  <a:moveTo>
                    <a:pt x="1656" y="1"/>
                  </a:moveTo>
                  <a:lnTo>
                    <a:pt x="1" y="1656"/>
                  </a:lnTo>
                  <a:lnTo>
                    <a:pt x="632" y="1751"/>
                  </a:lnTo>
                  <a:lnTo>
                    <a:pt x="715" y="2382"/>
                  </a:lnTo>
                  <a:lnTo>
                    <a:pt x="2370" y="715"/>
                  </a:lnTo>
                  <a:lnTo>
                    <a:pt x="165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887;p60"/>
            <p:cNvSpPr/>
            <p:nvPr/>
          </p:nvSpPr>
          <p:spPr>
            <a:xfrm>
              <a:off x="6314100" y="1560700"/>
              <a:ext cx="59550" cy="58975"/>
            </a:xfrm>
            <a:custGeom>
              <a:avLst/>
              <a:gdLst/>
              <a:ahLst/>
              <a:cxnLst/>
              <a:rect l="l" t="t" r="r" b="b"/>
              <a:pathLst>
                <a:path w="2382" h="2359" extrusionOk="0">
                  <a:moveTo>
                    <a:pt x="726" y="1"/>
                  </a:moveTo>
                  <a:lnTo>
                    <a:pt x="0" y="715"/>
                  </a:lnTo>
                  <a:lnTo>
                    <a:pt x="1667" y="2358"/>
                  </a:lnTo>
                  <a:lnTo>
                    <a:pt x="1762" y="1739"/>
                  </a:lnTo>
                  <a:lnTo>
                    <a:pt x="2381" y="1644"/>
                  </a:lnTo>
                  <a:lnTo>
                    <a:pt x="72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888;p60"/>
            <p:cNvSpPr/>
            <p:nvPr/>
          </p:nvSpPr>
          <p:spPr>
            <a:xfrm>
              <a:off x="6287300" y="1536225"/>
              <a:ext cx="71450" cy="69525"/>
            </a:xfrm>
            <a:custGeom>
              <a:avLst/>
              <a:gdLst/>
              <a:ahLst/>
              <a:cxnLst/>
              <a:rect l="l" t="t" r="r" b="b"/>
              <a:pathLst>
                <a:path w="2858" h="2781" extrusionOk="0">
                  <a:moveTo>
                    <a:pt x="1719" y="1"/>
                  </a:moveTo>
                  <a:cubicBezTo>
                    <a:pt x="1637" y="1"/>
                    <a:pt x="1528" y="122"/>
                    <a:pt x="1429" y="122"/>
                  </a:cubicBezTo>
                  <a:cubicBezTo>
                    <a:pt x="1327" y="122"/>
                    <a:pt x="1213" y="3"/>
                    <a:pt x="1131" y="3"/>
                  </a:cubicBezTo>
                  <a:cubicBezTo>
                    <a:pt x="1127" y="3"/>
                    <a:pt x="1123" y="3"/>
                    <a:pt x="1120" y="3"/>
                  </a:cubicBezTo>
                  <a:cubicBezTo>
                    <a:pt x="1024" y="39"/>
                    <a:pt x="977" y="218"/>
                    <a:pt x="893" y="265"/>
                  </a:cubicBezTo>
                  <a:cubicBezTo>
                    <a:pt x="875" y="273"/>
                    <a:pt x="851" y="276"/>
                    <a:pt x="825" y="276"/>
                  </a:cubicBezTo>
                  <a:cubicBezTo>
                    <a:pt x="770" y="276"/>
                    <a:pt x="703" y="264"/>
                    <a:pt x="646" y="264"/>
                  </a:cubicBezTo>
                  <a:cubicBezTo>
                    <a:pt x="606" y="264"/>
                    <a:pt x="571" y="270"/>
                    <a:pt x="548" y="289"/>
                  </a:cubicBezTo>
                  <a:cubicBezTo>
                    <a:pt x="465" y="361"/>
                    <a:pt x="501" y="539"/>
                    <a:pt x="441" y="622"/>
                  </a:cubicBezTo>
                  <a:cubicBezTo>
                    <a:pt x="370" y="694"/>
                    <a:pt x="191" y="694"/>
                    <a:pt x="143" y="777"/>
                  </a:cubicBezTo>
                  <a:cubicBezTo>
                    <a:pt x="108" y="872"/>
                    <a:pt x="203" y="1003"/>
                    <a:pt x="191" y="1111"/>
                  </a:cubicBezTo>
                  <a:cubicBezTo>
                    <a:pt x="167" y="1218"/>
                    <a:pt x="1" y="1289"/>
                    <a:pt x="1" y="1396"/>
                  </a:cubicBezTo>
                  <a:cubicBezTo>
                    <a:pt x="1" y="1492"/>
                    <a:pt x="179" y="1587"/>
                    <a:pt x="191" y="1670"/>
                  </a:cubicBezTo>
                  <a:cubicBezTo>
                    <a:pt x="227" y="1765"/>
                    <a:pt x="108" y="1908"/>
                    <a:pt x="143" y="2004"/>
                  </a:cubicBezTo>
                  <a:cubicBezTo>
                    <a:pt x="191" y="2087"/>
                    <a:pt x="382" y="2087"/>
                    <a:pt x="441" y="2170"/>
                  </a:cubicBezTo>
                  <a:cubicBezTo>
                    <a:pt x="524" y="2254"/>
                    <a:pt x="477" y="2432"/>
                    <a:pt x="548" y="2492"/>
                  </a:cubicBezTo>
                  <a:cubicBezTo>
                    <a:pt x="579" y="2515"/>
                    <a:pt x="616" y="2522"/>
                    <a:pt x="655" y="2522"/>
                  </a:cubicBezTo>
                  <a:cubicBezTo>
                    <a:pt x="714" y="2522"/>
                    <a:pt x="778" y="2506"/>
                    <a:pt x="833" y="2506"/>
                  </a:cubicBezTo>
                  <a:cubicBezTo>
                    <a:pt x="855" y="2506"/>
                    <a:pt x="875" y="2509"/>
                    <a:pt x="893" y="2516"/>
                  </a:cubicBezTo>
                  <a:cubicBezTo>
                    <a:pt x="977" y="2563"/>
                    <a:pt x="1013" y="2754"/>
                    <a:pt x="1120" y="2777"/>
                  </a:cubicBezTo>
                  <a:cubicBezTo>
                    <a:pt x="1126" y="2779"/>
                    <a:pt x="1133" y="2780"/>
                    <a:pt x="1140" y="2780"/>
                  </a:cubicBezTo>
                  <a:cubicBezTo>
                    <a:pt x="1221" y="2780"/>
                    <a:pt x="1330" y="2658"/>
                    <a:pt x="1429" y="2658"/>
                  </a:cubicBezTo>
                  <a:cubicBezTo>
                    <a:pt x="1532" y="2658"/>
                    <a:pt x="1645" y="2778"/>
                    <a:pt x="1728" y="2778"/>
                  </a:cubicBezTo>
                  <a:cubicBezTo>
                    <a:pt x="1732" y="2778"/>
                    <a:pt x="1735" y="2778"/>
                    <a:pt x="1739" y="2777"/>
                  </a:cubicBezTo>
                  <a:cubicBezTo>
                    <a:pt x="1834" y="2742"/>
                    <a:pt x="1870" y="2563"/>
                    <a:pt x="1965" y="2516"/>
                  </a:cubicBezTo>
                  <a:cubicBezTo>
                    <a:pt x="1983" y="2508"/>
                    <a:pt x="2006" y="2505"/>
                    <a:pt x="2032" y="2505"/>
                  </a:cubicBezTo>
                  <a:cubicBezTo>
                    <a:pt x="2085" y="2505"/>
                    <a:pt x="2150" y="2516"/>
                    <a:pt x="2207" y="2516"/>
                  </a:cubicBezTo>
                  <a:cubicBezTo>
                    <a:pt x="2247" y="2516"/>
                    <a:pt x="2284" y="2511"/>
                    <a:pt x="2310" y="2492"/>
                  </a:cubicBezTo>
                  <a:cubicBezTo>
                    <a:pt x="2394" y="2420"/>
                    <a:pt x="2358" y="2242"/>
                    <a:pt x="2406" y="2170"/>
                  </a:cubicBezTo>
                  <a:cubicBezTo>
                    <a:pt x="2489" y="2087"/>
                    <a:pt x="2668" y="2087"/>
                    <a:pt x="2703" y="2004"/>
                  </a:cubicBezTo>
                  <a:cubicBezTo>
                    <a:pt x="2751" y="1908"/>
                    <a:pt x="2656" y="1777"/>
                    <a:pt x="2668" y="1670"/>
                  </a:cubicBezTo>
                  <a:cubicBezTo>
                    <a:pt x="2691" y="1575"/>
                    <a:pt x="2858" y="1492"/>
                    <a:pt x="2858" y="1396"/>
                  </a:cubicBezTo>
                  <a:cubicBezTo>
                    <a:pt x="2858" y="1301"/>
                    <a:pt x="2691" y="1218"/>
                    <a:pt x="2668" y="1111"/>
                  </a:cubicBezTo>
                  <a:cubicBezTo>
                    <a:pt x="2632" y="1015"/>
                    <a:pt x="2751" y="872"/>
                    <a:pt x="2703" y="777"/>
                  </a:cubicBezTo>
                  <a:cubicBezTo>
                    <a:pt x="2668" y="694"/>
                    <a:pt x="2465" y="694"/>
                    <a:pt x="2406" y="622"/>
                  </a:cubicBezTo>
                  <a:cubicBezTo>
                    <a:pt x="2334" y="527"/>
                    <a:pt x="2382" y="349"/>
                    <a:pt x="2310" y="289"/>
                  </a:cubicBezTo>
                  <a:cubicBezTo>
                    <a:pt x="2280" y="266"/>
                    <a:pt x="2243" y="259"/>
                    <a:pt x="2203" y="259"/>
                  </a:cubicBezTo>
                  <a:cubicBezTo>
                    <a:pt x="2145" y="259"/>
                    <a:pt x="2081" y="275"/>
                    <a:pt x="2026" y="275"/>
                  </a:cubicBezTo>
                  <a:cubicBezTo>
                    <a:pt x="2004" y="275"/>
                    <a:pt x="1983" y="272"/>
                    <a:pt x="1965" y="265"/>
                  </a:cubicBezTo>
                  <a:cubicBezTo>
                    <a:pt x="1870" y="218"/>
                    <a:pt x="1846" y="27"/>
                    <a:pt x="1739" y="3"/>
                  </a:cubicBezTo>
                  <a:cubicBezTo>
                    <a:pt x="1732" y="2"/>
                    <a:pt x="1726" y="1"/>
                    <a:pt x="17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889;p60"/>
            <p:cNvSpPr/>
            <p:nvPr/>
          </p:nvSpPr>
          <p:spPr>
            <a:xfrm>
              <a:off x="6296825" y="1545725"/>
              <a:ext cx="53300" cy="50750"/>
            </a:xfrm>
            <a:custGeom>
              <a:avLst/>
              <a:gdLst/>
              <a:ahLst/>
              <a:cxnLst/>
              <a:rect l="l" t="t" r="r" b="b"/>
              <a:pathLst>
                <a:path w="2132" h="2030" extrusionOk="0">
                  <a:moveTo>
                    <a:pt x="844" y="1"/>
                  </a:moveTo>
                  <a:cubicBezTo>
                    <a:pt x="837" y="1"/>
                    <a:pt x="829" y="2"/>
                    <a:pt x="822" y="4"/>
                  </a:cubicBezTo>
                  <a:cubicBezTo>
                    <a:pt x="763" y="16"/>
                    <a:pt x="715" y="147"/>
                    <a:pt x="655" y="183"/>
                  </a:cubicBezTo>
                  <a:cubicBezTo>
                    <a:pt x="643" y="187"/>
                    <a:pt x="628" y="189"/>
                    <a:pt x="613" y="189"/>
                  </a:cubicBezTo>
                  <a:cubicBezTo>
                    <a:pt x="569" y="189"/>
                    <a:pt x="518" y="176"/>
                    <a:pt x="473" y="176"/>
                  </a:cubicBezTo>
                  <a:cubicBezTo>
                    <a:pt x="447" y="176"/>
                    <a:pt x="423" y="180"/>
                    <a:pt x="405" y="195"/>
                  </a:cubicBezTo>
                  <a:cubicBezTo>
                    <a:pt x="346" y="242"/>
                    <a:pt x="382" y="373"/>
                    <a:pt x="334" y="433"/>
                  </a:cubicBezTo>
                  <a:cubicBezTo>
                    <a:pt x="286" y="481"/>
                    <a:pt x="143" y="481"/>
                    <a:pt x="108" y="552"/>
                  </a:cubicBezTo>
                  <a:cubicBezTo>
                    <a:pt x="84" y="623"/>
                    <a:pt x="167" y="731"/>
                    <a:pt x="155" y="802"/>
                  </a:cubicBezTo>
                  <a:cubicBezTo>
                    <a:pt x="120" y="873"/>
                    <a:pt x="1" y="933"/>
                    <a:pt x="1" y="1016"/>
                  </a:cubicBezTo>
                  <a:cubicBezTo>
                    <a:pt x="1" y="1088"/>
                    <a:pt x="143" y="1147"/>
                    <a:pt x="155" y="1219"/>
                  </a:cubicBezTo>
                  <a:cubicBezTo>
                    <a:pt x="167" y="1290"/>
                    <a:pt x="84" y="1409"/>
                    <a:pt x="108" y="1469"/>
                  </a:cubicBezTo>
                  <a:cubicBezTo>
                    <a:pt x="143" y="1528"/>
                    <a:pt x="286" y="1528"/>
                    <a:pt x="334" y="1588"/>
                  </a:cubicBezTo>
                  <a:cubicBezTo>
                    <a:pt x="382" y="1647"/>
                    <a:pt x="346" y="1790"/>
                    <a:pt x="405" y="1826"/>
                  </a:cubicBezTo>
                  <a:cubicBezTo>
                    <a:pt x="424" y="1841"/>
                    <a:pt x="449" y="1845"/>
                    <a:pt x="477" y="1845"/>
                  </a:cubicBezTo>
                  <a:cubicBezTo>
                    <a:pt x="513" y="1845"/>
                    <a:pt x="555" y="1838"/>
                    <a:pt x="592" y="1838"/>
                  </a:cubicBezTo>
                  <a:cubicBezTo>
                    <a:pt x="615" y="1838"/>
                    <a:pt x="637" y="1841"/>
                    <a:pt x="655" y="1850"/>
                  </a:cubicBezTo>
                  <a:cubicBezTo>
                    <a:pt x="739" y="1874"/>
                    <a:pt x="763" y="2005"/>
                    <a:pt x="834" y="2028"/>
                  </a:cubicBezTo>
                  <a:cubicBezTo>
                    <a:pt x="838" y="2029"/>
                    <a:pt x="843" y="2029"/>
                    <a:pt x="847" y="2029"/>
                  </a:cubicBezTo>
                  <a:cubicBezTo>
                    <a:pt x="926" y="2029"/>
                    <a:pt x="1004" y="1933"/>
                    <a:pt x="1072" y="1933"/>
                  </a:cubicBezTo>
                  <a:cubicBezTo>
                    <a:pt x="1151" y="1933"/>
                    <a:pt x="1230" y="2029"/>
                    <a:pt x="1299" y="2029"/>
                  </a:cubicBezTo>
                  <a:cubicBezTo>
                    <a:pt x="1303" y="2029"/>
                    <a:pt x="1306" y="2029"/>
                    <a:pt x="1310" y="2028"/>
                  </a:cubicBezTo>
                  <a:cubicBezTo>
                    <a:pt x="1370" y="2005"/>
                    <a:pt x="1417" y="1874"/>
                    <a:pt x="1477" y="1850"/>
                  </a:cubicBezTo>
                  <a:cubicBezTo>
                    <a:pt x="1495" y="1841"/>
                    <a:pt x="1518" y="1838"/>
                    <a:pt x="1542" y="1838"/>
                  </a:cubicBezTo>
                  <a:cubicBezTo>
                    <a:pt x="1581" y="1838"/>
                    <a:pt x="1624" y="1845"/>
                    <a:pt x="1661" y="1845"/>
                  </a:cubicBezTo>
                  <a:cubicBezTo>
                    <a:pt x="1688" y="1845"/>
                    <a:pt x="1712" y="1841"/>
                    <a:pt x="1727" y="1826"/>
                  </a:cubicBezTo>
                  <a:cubicBezTo>
                    <a:pt x="1786" y="1790"/>
                    <a:pt x="1763" y="1647"/>
                    <a:pt x="1810" y="1588"/>
                  </a:cubicBezTo>
                  <a:cubicBezTo>
                    <a:pt x="1846" y="1552"/>
                    <a:pt x="2001" y="1552"/>
                    <a:pt x="2025" y="1469"/>
                  </a:cubicBezTo>
                  <a:cubicBezTo>
                    <a:pt x="2060" y="1397"/>
                    <a:pt x="1977" y="1290"/>
                    <a:pt x="1989" y="1219"/>
                  </a:cubicBezTo>
                  <a:cubicBezTo>
                    <a:pt x="2013" y="1147"/>
                    <a:pt x="2132" y="1088"/>
                    <a:pt x="2132" y="1016"/>
                  </a:cubicBezTo>
                  <a:cubicBezTo>
                    <a:pt x="2132" y="933"/>
                    <a:pt x="2001" y="873"/>
                    <a:pt x="1989" y="802"/>
                  </a:cubicBezTo>
                  <a:cubicBezTo>
                    <a:pt x="1977" y="731"/>
                    <a:pt x="2060" y="612"/>
                    <a:pt x="2025" y="552"/>
                  </a:cubicBezTo>
                  <a:cubicBezTo>
                    <a:pt x="2001" y="492"/>
                    <a:pt x="1846" y="492"/>
                    <a:pt x="1810" y="433"/>
                  </a:cubicBezTo>
                  <a:cubicBezTo>
                    <a:pt x="1763" y="373"/>
                    <a:pt x="1786" y="242"/>
                    <a:pt x="1727" y="195"/>
                  </a:cubicBezTo>
                  <a:cubicBezTo>
                    <a:pt x="1709" y="180"/>
                    <a:pt x="1685" y="176"/>
                    <a:pt x="1659" y="176"/>
                  </a:cubicBezTo>
                  <a:cubicBezTo>
                    <a:pt x="1615" y="176"/>
                    <a:pt x="1563" y="189"/>
                    <a:pt x="1519" y="189"/>
                  </a:cubicBezTo>
                  <a:cubicBezTo>
                    <a:pt x="1504" y="189"/>
                    <a:pt x="1490" y="187"/>
                    <a:pt x="1477" y="183"/>
                  </a:cubicBezTo>
                  <a:cubicBezTo>
                    <a:pt x="1405" y="147"/>
                    <a:pt x="1370" y="16"/>
                    <a:pt x="1298" y="4"/>
                  </a:cubicBezTo>
                  <a:cubicBezTo>
                    <a:pt x="1291" y="2"/>
                    <a:pt x="1284" y="1"/>
                    <a:pt x="1276" y="1"/>
                  </a:cubicBezTo>
                  <a:cubicBezTo>
                    <a:pt x="1208" y="1"/>
                    <a:pt x="1124" y="88"/>
                    <a:pt x="1060" y="88"/>
                  </a:cubicBezTo>
                  <a:cubicBezTo>
                    <a:pt x="996" y="88"/>
                    <a:pt x="912" y="1"/>
                    <a:pt x="8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8" name="Google Shape;1890;p60"/>
            <p:cNvGrpSpPr/>
            <p:nvPr/>
          </p:nvGrpSpPr>
          <p:grpSpPr>
            <a:xfrm>
              <a:off x="6285800" y="1646725"/>
              <a:ext cx="350975" cy="539975"/>
              <a:chOff x="6285800" y="1646725"/>
              <a:chExt cx="350975" cy="539975"/>
            </a:xfrm>
          </p:grpSpPr>
          <p:sp>
            <p:nvSpPr>
              <p:cNvPr id="79" name="Google Shape;1891;p60"/>
              <p:cNvSpPr/>
              <p:nvPr/>
            </p:nvSpPr>
            <p:spPr>
              <a:xfrm>
                <a:off x="6285800" y="1646725"/>
                <a:ext cx="350075" cy="5375"/>
              </a:xfrm>
              <a:custGeom>
                <a:avLst/>
                <a:gdLst/>
                <a:ahLst/>
                <a:cxnLst/>
                <a:rect l="l" t="t" r="r" b="b"/>
                <a:pathLst>
                  <a:path w="14003" h="215" extrusionOk="0">
                    <a:moveTo>
                      <a:pt x="14003" y="1"/>
                    </a:moveTo>
                    <a:lnTo>
                      <a:pt x="1" y="36"/>
                    </a:lnTo>
                    <a:lnTo>
                      <a:pt x="1" y="215"/>
                    </a:lnTo>
                    <a:lnTo>
                      <a:pt x="14003" y="179"/>
                    </a:lnTo>
                    <a:lnTo>
                      <a:pt x="1400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892;p60"/>
              <p:cNvSpPr/>
              <p:nvPr/>
            </p:nvSpPr>
            <p:spPr>
              <a:xfrm>
                <a:off x="6285800" y="1691075"/>
                <a:ext cx="350075" cy="5375"/>
              </a:xfrm>
              <a:custGeom>
                <a:avLst/>
                <a:gdLst/>
                <a:ahLst/>
                <a:cxnLst/>
                <a:rect l="l" t="t" r="r" b="b"/>
                <a:pathLst>
                  <a:path w="14003" h="215" extrusionOk="0">
                    <a:moveTo>
                      <a:pt x="14003" y="1"/>
                    </a:moveTo>
                    <a:lnTo>
                      <a:pt x="1" y="36"/>
                    </a:lnTo>
                    <a:lnTo>
                      <a:pt x="1" y="215"/>
                    </a:lnTo>
                    <a:lnTo>
                      <a:pt x="14003" y="179"/>
                    </a:lnTo>
                    <a:lnTo>
                      <a:pt x="1400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893;p60"/>
              <p:cNvSpPr/>
              <p:nvPr/>
            </p:nvSpPr>
            <p:spPr>
              <a:xfrm>
                <a:off x="6286100" y="1735425"/>
                <a:ext cx="350375" cy="5375"/>
              </a:xfrm>
              <a:custGeom>
                <a:avLst/>
                <a:gdLst/>
                <a:ahLst/>
                <a:cxnLst/>
                <a:rect l="l" t="t" r="r" b="b"/>
                <a:pathLst>
                  <a:path w="14015" h="215" extrusionOk="0">
                    <a:moveTo>
                      <a:pt x="14015" y="1"/>
                    </a:moveTo>
                    <a:lnTo>
                      <a:pt x="1" y="36"/>
                    </a:lnTo>
                    <a:lnTo>
                      <a:pt x="1" y="215"/>
                    </a:lnTo>
                    <a:lnTo>
                      <a:pt x="14015" y="179"/>
                    </a:lnTo>
                    <a:lnTo>
                      <a:pt x="1401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894;p60"/>
              <p:cNvSpPr/>
              <p:nvPr/>
            </p:nvSpPr>
            <p:spPr>
              <a:xfrm>
                <a:off x="6286100" y="1779775"/>
                <a:ext cx="350375" cy="5100"/>
              </a:xfrm>
              <a:custGeom>
                <a:avLst/>
                <a:gdLst/>
                <a:ahLst/>
                <a:cxnLst/>
                <a:rect l="l" t="t" r="r" b="b"/>
                <a:pathLst>
                  <a:path w="14015" h="204" extrusionOk="0">
                    <a:moveTo>
                      <a:pt x="14015" y="1"/>
                    </a:moveTo>
                    <a:lnTo>
                      <a:pt x="1" y="24"/>
                    </a:lnTo>
                    <a:lnTo>
                      <a:pt x="1" y="203"/>
                    </a:lnTo>
                    <a:lnTo>
                      <a:pt x="14015" y="179"/>
                    </a:lnTo>
                    <a:lnTo>
                      <a:pt x="1401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895;p60"/>
              <p:cNvSpPr/>
              <p:nvPr/>
            </p:nvSpPr>
            <p:spPr>
              <a:xfrm>
                <a:off x="6286100" y="1823825"/>
                <a:ext cx="350375" cy="5400"/>
              </a:xfrm>
              <a:custGeom>
                <a:avLst/>
                <a:gdLst/>
                <a:ahLst/>
                <a:cxnLst/>
                <a:rect l="l" t="t" r="r" b="b"/>
                <a:pathLst>
                  <a:path w="14015" h="216" extrusionOk="0">
                    <a:moveTo>
                      <a:pt x="14015" y="1"/>
                    </a:moveTo>
                    <a:lnTo>
                      <a:pt x="1" y="36"/>
                    </a:lnTo>
                    <a:lnTo>
                      <a:pt x="1" y="215"/>
                    </a:lnTo>
                    <a:lnTo>
                      <a:pt x="14015" y="179"/>
                    </a:lnTo>
                    <a:lnTo>
                      <a:pt x="1401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896;p60"/>
              <p:cNvSpPr/>
              <p:nvPr/>
            </p:nvSpPr>
            <p:spPr>
              <a:xfrm>
                <a:off x="6285800" y="1868175"/>
                <a:ext cx="350975" cy="5675"/>
              </a:xfrm>
              <a:custGeom>
                <a:avLst/>
                <a:gdLst/>
                <a:ahLst/>
                <a:cxnLst/>
                <a:rect l="l" t="t" r="r" b="b"/>
                <a:pathLst>
                  <a:path w="14039" h="227" extrusionOk="0">
                    <a:moveTo>
                      <a:pt x="14038" y="1"/>
                    </a:moveTo>
                    <a:lnTo>
                      <a:pt x="13" y="36"/>
                    </a:lnTo>
                    <a:lnTo>
                      <a:pt x="13" y="60"/>
                    </a:lnTo>
                    <a:lnTo>
                      <a:pt x="1" y="60"/>
                    </a:lnTo>
                    <a:lnTo>
                      <a:pt x="1" y="227"/>
                    </a:lnTo>
                    <a:lnTo>
                      <a:pt x="14003" y="203"/>
                    </a:lnTo>
                    <a:lnTo>
                      <a:pt x="14003" y="179"/>
                    </a:lnTo>
                    <a:lnTo>
                      <a:pt x="14038" y="179"/>
                    </a:lnTo>
                    <a:lnTo>
                      <a:pt x="1403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897;p60"/>
              <p:cNvSpPr/>
              <p:nvPr/>
            </p:nvSpPr>
            <p:spPr>
              <a:xfrm>
                <a:off x="6285800" y="1913125"/>
                <a:ext cx="350075" cy="5375"/>
              </a:xfrm>
              <a:custGeom>
                <a:avLst/>
                <a:gdLst/>
                <a:ahLst/>
                <a:cxnLst/>
                <a:rect l="l" t="t" r="r" b="b"/>
                <a:pathLst>
                  <a:path w="14003" h="215" extrusionOk="0">
                    <a:moveTo>
                      <a:pt x="14003" y="1"/>
                    </a:moveTo>
                    <a:lnTo>
                      <a:pt x="1" y="36"/>
                    </a:lnTo>
                    <a:lnTo>
                      <a:pt x="1" y="215"/>
                    </a:lnTo>
                    <a:lnTo>
                      <a:pt x="14003" y="179"/>
                    </a:lnTo>
                    <a:lnTo>
                      <a:pt x="1400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898;p60"/>
              <p:cNvSpPr/>
              <p:nvPr/>
            </p:nvSpPr>
            <p:spPr>
              <a:xfrm>
                <a:off x="6286100" y="1957475"/>
                <a:ext cx="350375" cy="5375"/>
              </a:xfrm>
              <a:custGeom>
                <a:avLst/>
                <a:gdLst/>
                <a:ahLst/>
                <a:cxnLst/>
                <a:rect l="l" t="t" r="r" b="b"/>
                <a:pathLst>
                  <a:path w="14015" h="215" extrusionOk="0">
                    <a:moveTo>
                      <a:pt x="14015" y="1"/>
                    </a:moveTo>
                    <a:lnTo>
                      <a:pt x="1" y="36"/>
                    </a:lnTo>
                    <a:lnTo>
                      <a:pt x="1" y="215"/>
                    </a:lnTo>
                    <a:lnTo>
                      <a:pt x="14015" y="179"/>
                    </a:lnTo>
                    <a:lnTo>
                      <a:pt x="1401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899;p60"/>
              <p:cNvSpPr/>
              <p:nvPr/>
            </p:nvSpPr>
            <p:spPr>
              <a:xfrm>
                <a:off x="6286100" y="2001825"/>
                <a:ext cx="350375" cy="5375"/>
              </a:xfrm>
              <a:custGeom>
                <a:avLst/>
                <a:gdLst/>
                <a:ahLst/>
                <a:cxnLst/>
                <a:rect l="l" t="t" r="r" b="b"/>
                <a:pathLst>
                  <a:path w="14015" h="215" extrusionOk="0">
                    <a:moveTo>
                      <a:pt x="14015" y="1"/>
                    </a:moveTo>
                    <a:lnTo>
                      <a:pt x="1" y="36"/>
                    </a:lnTo>
                    <a:lnTo>
                      <a:pt x="1" y="215"/>
                    </a:lnTo>
                    <a:lnTo>
                      <a:pt x="14015" y="179"/>
                    </a:lnTo>
                    <a:lnTo>
                      <a:pt x="1401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900;p60"/>
              <p:cNvSpPr/>
              <p:nvPr/>
            </p:nvSpPr>
            <p:spPr>
              <a:xfrm>
                <a:off x="6286100" y="2046175"/>
                <a:ext cx="350375" cy="5100"/>
              </a:xfrm>
              <a:custGeom>
                <a:avLst/>
                <a:gdLst/>
                <a:ahLst/>
                <a:cxnLst/>
                <a:rect l="l" t="t" r="r" b="b"/>
                <a:pathLst>
                  <a:path w="14015" h="204" extrusionOk="0">
                    <a:moveTo>
                      <a:pt x="14015" y="1"/>
                    </a:moveTo>
                    <a:lnTo>
                      <a:pt x="1" y="25"/>
                    </a:lnTo>
                    <a:lnTo>
                      <a:pt x="1" y="203"/>
                    </a:lnTo>
                    <a:lnTo>
                      <a:pt x="14015" y="179"/>
                    </a:lnTo>
                    <a:lnTo>
                      <a:pt x="1401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901;p60"/>
              <p:cNvSpPr/>
              <p:nvPr/>
            </p:nvSpPr>
            <p:spPr>
              <a:xfrm>
                <a:off x="6286100" y="2090225"/>
                <a:ext cx="350675" cy="7475"/>
              </a:xfrm>
              <a:custGeom>
                <a:avLst/>
                <a:gdLst/>
                <a:ahLst/>
                <a:cxnLst/>
                <a:rect l="l" t="t" r="r" b="b"/>
                <a:pathLst>
                  <a:path w="14027" h="299" extrusionOk="0">
                    <a:moveTo>
                      <a:pt x="14026" y="1"/>
                    </a:moveTo>
                    <a:lnTo>
                      <a:pt x="1" y="37"/>
                    </a:lnTo>
                    <a:lnTo>
                      <a:pt x="1" y="144"/>
                    </a:lnTo>
                    <a:lnTo>
                      <a:pt x="1" y="298"/>
                    </a:lnTo>
                    <a:lnTo>
                      <a:pt x="14015" y="275"/>
                    </a:lnTo>
                    <a:lnTo>
                      <a:pt x="14015" y="191"/>
                    </a:lnTo>
                    <a:lnTo>
                      <a:pt x="14026" y="191"/>
                    </a:lnTo>
                    <a:lnTo>
                      <a:pt x="1402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902;p60"/>
              <p:cNvSpPr/>
              <p:nvPr/>
            </p:nvSpPr>
            <p:spPr>
              <a:xfrm>
                <a:off x="6286100" y="2137275"/>
                <a:ext cx="350375" cy="5375"/>
              </a:xfrm>
              <a:custGeom>
                <a:avLst/>
                <a:gdLst/>
                <a:ahLst/>
                <a:cxnLst/>
                <a:rect l="l" t="t" r="r" b="b"/>
                <a:pathLst>
                  <a:path w="14015" h="215" extrusionOk="0">
                    <a:moveTo>
                      <a:pt x="14015" y="0"/>
                    </a:moveTo>
                    <a:lnTo>
                      <a:pt x="1" y="36"/>
                    </a:lnTo>
                    <a:lnTo>
                      <a:pt x="1" y="214"/>
                    </a:lnTo>
                    <a:lnTo>
                      <a:pt x="14015" y="179"/>
                    </a:lnTo>
                    <a:lnTo>
                      <a:pt x="1401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903;p60"/>
              <p:cNvSpPr/>
              <p:nvPr/>
            </p:nvSpPr>
            <p:spPr>
              <a:xfrm>
                <a:off x="6286100" y="2181625"/>
                <a:ext cx="350375" cy="5075"/>
              </a:xfrm>
              <a:custGeom>
                <a:avLst/>
                <a:gdLst/>
                <a:ahLst/>
                <a:cxnLst/>
                <a:rect l="l" t="t" r="r" b="b"/>
                <a:pathLst>
                  <a:path w="14015" h="203" extrusionOk="0">
                    <a:moveTo>
                      <a:pt x="14015" y="0"/>
                    </a:moveTo>
                    <a:lnTo>
                      <a:pt x="1" y="24"/>
                    </a:lnTo>
                    <a:lnTo>
                      <a:pt x="1" y="202"/>
                    </a:lnTo>
                    <a:lnTo>
                      <a:pt x="14015" y="179"/>
                    </a:lnTo>
                    <a:lnTo>
                      <a:pt x="1401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5" name="Google Shape;425;p38"/>
          <p:cNvSpPr txBox="1">
            <a:spLocks/>
          </p:cNvSpPr>
          <p:nvPr/>
        </p:nvSpPr>
        <p:spPr>
          <a:xfrm>
            <a:off x="627395" y="808343"/>
            <a:ext cx="8071975" cy="1860855"/>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accent2"/>
              </a:buClr>
              <a:buSzPts val="2800"/>
              <a:buFont typeface="Vazirmatn Black"/>
              <a:buNone/>
              <a:defRPr sz="2500" b="0" i="0" u="none" strike="noStrike" cap="none">
                <a:solidFill>
                  <a:schemeClr val="dk1"/>
                </a:solidFill>
                <a:latin typeface="Zen Kaku Gothic New"/>
                <a:ea typeface="Zen Kaku Gothic New"/>
                <a:cs typeface="Zen Kaku Gothic New"/>
                <a:sym typeface="Zen Kaku Gothic New"/>
              </a:defRPr>
            </a:lvl1pPr>
            <a:lvl2pPr marR="0" lvl="1" algn="r" rtl="0">
              <a:lnSpc>
                <a:spcPct val="100000"/>
              </a:lnSpc>
              <a:spcBef>
                <a:spcPts val="0"/>
              </a:spcBef>
              <a:spcAft>
                <a:spcPts val="0"/>
              </a:spcAft>
              <a:buClr>
                <a:schemeClr val="dk1"/>
              </a:buClr>
              <a:buSzPts val="2800"/>
              <a:buFont typeface="Passion One"/>
              <a:buNone/>
              <a:defRPr sz="2500" b="0" i="0" u="none" strike="noStrike" cap="none">
                <a:solidFill>
                  <a:schemeClr val="dk1"/>
                </a:solidFill>
                <a:latin typeface="Zen Kaku Gothic New"/>
                <a:ea typeface="Zen Kaku Gothic New"/>
                <a:cs typeface="Zen Kaku Gothic New"/>
                <a:sym typeface="Zen Kaku Gothic New"/>
              </a:defRPr>
            </a:lvl2pPr>
            <a:lvl3pPr marR="0" lvl="2" algn="r" rtl="0">
              <a:lnSpc>
                <a:spcPct val="100000"/>
              </a:lnSpc>
              <a:spcBef>
                <a:spcPts val="0"/>
              </a:spcBef>
              <a:spcAft>
                <a:spcPts val="0"/>
              </a:spcAft>
              <a:buClr>
                <a:schemeClr val="dk1"/>
              </a:buClr>
              <a:buSzPts val="2800"/>
              <a:buFont typeface="Passion One"/>
              <a:buNone/>
              <a:defRPr sz="2500" b="0" i="0" u="none" strike="noStrike" cap="none">
                <a:solidFill>
                  <a:schemeClr val="dk1"/>
                </a:solidFill>
                <a:latin typeface="Zen Kaku Gothic New"/>
                <a:ea typeface="Zen Kaku Gothic New"/>
                <a:cs typeface="Zen Kaku Gothic New"/>
                <a:sym typeface="Zen Kaku Gothic New"/>
              </a:defRPr>
            </a:lvl3pPr>
            <a:lvl4pPr marR="0" lvl="3" algn="r" rtl="0">
              <a:lnSpc>
                <a:spcPct val="100000"/>
              </a:lnSpc>
              <a:spcBef>
                <a:spcPts val="0"/>
              </a:spcBef>
              <a:spcAft>
                <a:spcPts val="0"/>
              </a:spcAft>
              <a:buClr>
                <a:schemeClr val="dk1"/>
              </a:buClr>
              <a:buSzPts val="2800"/>
              <a:buFont typeface="Passion One"/>
              <a:buNone/>
              <a:defRPr sz="2500" b="0" i="0" u="none" strike="noStrike" cap="none">
                <a:solidFill>
                  <a:schemeClr val="dk1"/>
                </a:solidFill>
                <a:latin typeface="Zen Kaku Gothic New"/>
                <a:ea typeface="Zen Kaku Gothic New"/>
                <a:cs typeface="Zen Kaku Gothic New"/>
                <a:sym typeface="Zen Kaku Gothic New"/>
              </a:defRPr>
            </a:lvl4pPr>
            <a:lvl5pPr marR="0" lvl="4" algn="r" rtl="0">
              <a:lnSpc>
                <a:spcPct val="100000"/>
              </a:lnSpc>
              <a:spcBef>
                <a:spcPts val="0"/>
              </a:spcBef>
              <a:spcAft>
                <a:spcPts val="0"/>
              </a:spcAft>
              <a:buClr>
                <a:schemeClr val="dk1"/>
              </a:buClr>
              <a:buSzPts val="2800"/>
              <a:buFont typeface="Passion One"/>
              <a:buNone/>
              <a:defRPr sz="2500" b="0" i="0" u="none" strike="noStrike" cap="none">
                <a:solidFill>
                  <a:schemeClr val="dk1"/>
                </a:solidFill>
                <a:latin typeface="Zen Kaku Gothic New"/>
                <a:ea typeface="Zen Kaku Gothic New"/>
                <a:cs typeface="Zen Kaku Gothic New"/>
                <a:sym typeface="Zen Kaku Gothic New"/>
              </a:defRPr>
            </a:lvl5pPr>
            <a:lvl6pPr marR="0" lvl="5" algn="r" rtl="0">
              <a:lnSpc>
                <a:spcPct val="100000"/>
              </a:lnSpc>
              <a:spcBef>
                <a:spcPts val="0"/>
              </a:spcBef>
              <a:spcAft>
                <a:spcPts val="0"/>
              </a:spcAft>
              <a:buClr>
                <a:schemeClr val="dk1"/>
              </a:buClr>
              <a:buSzPts val="2800"/>
              <a:buFont typeface="Passion One"/>
              <a:buNone/>
              <a:defRPr sz="2500" b="0" i="0" u="none" strike="noStrike" cap="none">
                <a:solidFill>
                  <a:schemeClr val="dk1"/>
                </a:solidFill>
                <a:latin typeface="Zen Kaku Gothic New"/>
                <a:ea typeface="Zen Kaku Gothic New"/>
                <a:cs typeface="Zen Kaku Gothic New"/>
                <a:sym typeface="Zen Kaku Gothic New"/>
              </a:defRPr>
            </a:lvl6pPr>
            <a:lvl7pPr marR="0" lvl="6" algn="r" rtl="0">
              <a:lnSpc>
                <a:spcPct val="100000"/>
              </a:lnSpc>
              <a:spcBef>
                <a:spcPts val="0"/>
              </a:spcBef>
              <a:spcAft>
                <a:spcPts val="0"/>
              </a:spcAft>
              <a:buClr>
                <a:schemeClr val="dk1"/>
              </a:buClr>
              <a:buSzPts val="2800"/>
              <a:buFont typeface="Passion One"/>
              <a:buNone/>
              <a:defRPr sz="2500" b="0" i="0" u="none" strike="noStrike" cap="none">
                <a:solidFill>
                  <a:schemeClr val="dk1"/>
                </a:solidFill>
                <a:latin typeface="Zen Kaku Gothic New"/>
                <a:ea typeface="Zen Kaku Gothic New"/>
                <a:cs typeface="Zen Kaku Gothic New"/>
                <a:sym typeface="Zen Kaku Gothic New"/>
              </a:defRPr>
            </a:lvl7pPr>
            <a:lvl8pPr marR="0" lvl="7" algn="r" rtl="0">
              <a:lnSpc>
                <a:spcPct val="100000"/>
              </a:lnSpc>
              <a:spcBef>
                <a:spcPts val="0"/>
              </a:spcBef>
              <a:spcAft>
                <a:spcPts val="0"/>
              </a:spcAft>
              <a:buClr>
                <a:schemeClr val="dk1"/>
              </a:buClr>
              <a:buSzPts val="2800"/>
              <a:buFont typeface="Passion One"/>
              <a:buNone/>
              <a:defRPr sz="2500" b="0" i="0" u="none" strike="noStrike" cap="none">
                <a:solidFill>
                  <a:schemeClr val="dk1"/>
                </a:solidFill>
                <a:latin typeface="Zen Kaku Gothic New"/>
                <a:ea typeface="Zen Kaku Gothic New"/>
                <a:cs typeface="Zen Kaku Gothic New"/>
                <a:sym typeface="Zen Kaku Gothic New"/>
              </a:defRPr>
            </a:lvl8pPr>
            <a:lvl9pPr marR="0" lvl="8" algn="r" rtl="0">
              <a:lnSpc>
                <a:spcPct val="100000"/>
              </a:lnSpc>
              <a:spcBef>
                <a:spcPts val="0"/>
              </a:spcBef>
              <a:spcAft>
                <a:spcPts val="0"/>
              </a:spcAft>
              <a:buClr>
                <a:schemeClr val="dk1"/>
              </a:buClr>
              <a:buSzPts val="2800"/>
              <a:buFont typeface="Passion One"/>
              <a:buNone/>
              <a:defRPr sz="2500" b="0" i="0" u="none" strike="noStrike" cap="none">
                <a:solidFill>
                  <a:schemeClr val="dk1"/>
                </a:solidFill>
                <a:latin typeface="Zen Kaku Gothic New"/>
                <a:ea typeface="Zen Kaku Gothic New"/>
                <a:cs typeface="Zen Kaku Gothic New"/>
                <a:sym typeface="Zen Kaku Gothic New"/>
              </a:defRPr>
            </a:lvl9pPr>
          </a:lstStyle>
          <a:p>
            <a:pPr>
              <a:lnSpc>
                <a:spcPct val="150000"/>
              </a:lnSpc>
            </a:pPr>
            <a:r>
              <a:rPr lang="he-IL" sz="2000" dirty="0">
                <a:solidFill>
                  <a:srgbClr val="002060"/>
                </a:solidFill>
                <a:latin typeface="RUBIK" pitchFamily="2" charset="-79"/>
                <a:cs typeface="RUBIK" pitchFamily="2" charset="-79"/>
              </a:rPr>
              <a:t>לפי מתווה הביקושים במשק, יש לוודא שמערכת ההכשרות המקצועיות לחרדיות נותנת מענה לתחומים שיש וצפוי להיות להם ביקוש בשנים הקרובות.</a:t>
            </a:r>
            <a:endParaRPr lang="he-IL" sz="2000" b="1" dirty="0">
              <a:solidFill>
                <a:srgbClr val="002060"/>
              </a:solidFill>
              <a:latin typeface="RUBIK" pitchFamily="2" charset="-79"/>
              <a:cs typeface="RUBIK" pitchFamily="2" charset="-79"/>
            </a:endParaRPr>
          </a:p>
        </p:txBody>
      </p:sp>
    </p:spTree>
    <p:extLst>
      <p:ext uri="{BB962C8B-B14F-4D97-AF65-F5344CB8AC3E}">
        <p14:creationId xmlns:p14="http://schemas.microsoft.com/office/powerpoint/2010/main" val="3897260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25"/>
                                        </p:tgtEl>
                                        <p:attrNameLst>
                                          <p:attrName>style.visibility</p:attrName>
                                        </p:attrNameLst>
                                      </p:cBhvr>
                                      <p:to>
                                        <p:strVal val="visible"/>
                                      </p:to>
                                    </p:set>
                                    <p:animEffect transition="in" filter="barn(inVertical)">
                                      <p:cBhvr>
                                        <p:cTn id="12" dur="500"/>
                                        <p:tgtEl>
                                          <p:spTgt spid="4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5" grpId="0"/>
      <p:bldP spid="2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238"/>
        <p:cNvGrpSpPr/>
        <p:nvPr/>
      </p:nvGrpSpPr>
      <p:grpSpPr>
        <a:xfrm>
          <a:off x="0" y="0"/>
          <a:ext cx="0" cy="0"/>
          <a:chOff x="0" y="0"/>
          <a:chExt cx="0" cy="0"/>
        </a:xfrm>
      </p:grpSpPr>
      <p:sp>
        <p:nvSpPr>
          <p:cNvPr id="1239" name="Google Shape;1239;p56"/>
          <p:cNvSpPr txBox="1">
            <a:spLocks noGrp="1"/>
          </p:cNvSpPr>
          <p:nvPr>
            <p:ph type="title"/>
          </p:nvPr>
        </p:nvSpPr>
        <p:spPr>
          <a:xfrm>
            <a:off x="571978" y="399543"/>
            <a:ext cx="7717500" cy="916723"/>
          </a:xfrm>
          <a:prstGeom prst="rect">
            <a:avLst/>
          </a:prstGeom>
        </p:spPr>
        <p:txBody>
          <a:bodyPr spcFirstLastPara="1" wrap="square" lIns="0" tIns="0" rIns="0" bIns="0" anchor="b" anchorCtr="0">
            <a:noAutofit/>
          </a:bodyPr>
          <a:lstStyle/>
          <a:p>
            <a:pPr lvl="0">
              <a:buClr>
                <a:schemeClr val="dk1"/>
              </a:buClr>
              <a:buSzPts val="1100"/>
            </a:pPr>
            <a:r>
              <a:rPr lang="he-IL" sz="2500" dirty="0">
                <a:latin typeface="RUBIK" pitchFamily="2" charset="-79"/>
                <a:cs typeface="RUBIK" pitchFamily="2" charset="-79"/>
              </a:rPr>
              <a:t>תחומים שלא דורשים לימודים אקדמאים במדינות מקבילות:</a:t>
            </a:r>
            <a:r>
              <a:rPr lang="he-IL" dirty="0">
                <a:latin typeface="RUBIK" pitchFamily="2" charset="-79"/>
                <a:cs typeface="RUBIK" pitchFamily="2" charset="-79"/>
              </a:rPr>
              <a:t/>
            </a:r>
            <a:br>
              <a:rPr lang="he-IL" dirty="0">
                <a:latin typeface="RUBIK" pitchFamily="2" charset="-79"/>
                <a:cs typeface="RUBIK" pitchFamily="2" charset="-79"/>
              </a:rPr>
            </a:br>
            <a:r>
              <a:rPr lang="he-IL" sz="2000" dirty="0">
                <a:latin typeface="RUBIK" pitchFamily="2" charset="-79"/>
                <a:cs typeface="RUBIK" pitchFamily="2" charset="-79"/>
              </a:rPr>
              <a:t>השכלה גבוהה טכנולוגית ומקצועית רמות 4,5</a:t>
            </a:r>
            <a:endParaRPr sz="2000" dirty="0">
              <a:latin typeface="RUBIK" pitchFamily="2" charset="-79"/>
              <a:cs typeface="RUBIK" pitchFamily="2" charset="-79"/>
            </a:endParaRPr>
          </a:p>
        </p:txBody>
      </p:sp>
      <p:graphicFrame>
        <p:nvGraphicFramePr>
          <p:cNvPr id="1240" name="Google Shape;1240;p56"/>
          <p:cNvGraphicFramePr/>
          <p:nvPr>
            <p:extLst>
              <p:ext uri="{D42A27DB-BD31-4B8C-83A1-F6EECF244321}">
                <p14:modId xmlns:p14="http://schemas.microsoft.com/office/powerpoint/2010/main" val="3046667562"/>
              </p:ext>
            </p:extLst>
          </p:nvPr>
        </p:nvGraphicFramePr>
        <p:xfrm>
          <a:off x="932867" y="1415224"/>
          <a:ext cx="6142599" cy="3093510"/>
        </p:xfrm>
        <a:graphic>
          <a:graphicData uri="http://schemas.openxmlformats.org/drawingml/2006/table">
            <a:tbl>
              <a:tblPr>
                <a:noFill/>
                <a:tableStyleId>{C6EC91D7-D594-42AD-894E-65D5F5AFFBAB}</a:tableStyleId>
              </a:tblPr>
              <a:tblGrid>
                <a:gridCol w="1612499">
                  <a:extLst>
                    <a:ext uri="{9D8B030D-6E8A-4147-A177-3AD203B41FA5}">
                      <a16:colId xmlns:a16="http://schemas.microsoft.com/office/drawing/2014/main" val="20000"/>
                    </a:ext>
                  </a:extLst>
                </a:gridCol>
                <a:gridCol w="4530100">
                  <a:extLst>
                    <a:ext uri="{9D8B030D-6E8A-4147-A177-3AD203B41FA5}">
                      <a16:colId xmlns:a16="http://schemas.microsoft.com/office/drawing/2014/main" val="20001"/>
                    </a:ext>
                  </a:extLst>
                </a:gridCol>
              </a:tblGrid>
              <a:tr h="436200">
                <a:tc>
                  <a:txBody>
                    <a:bodyPr/>
                    <a:lstStyle/>
                    <a:p>
                      <a:pPr marL="0" lvl="0" indent="0" algn="ctr" rtl="0">
                        <a:spcBef>
                          <a:spcPts val="0"/>
                        </a:spcBef>
                        <a:spcAft>
                          <a:spcPts val="0"/>
                        </a:spcAft>
                        <a:buNone/>
                      </a:pPr>
                      <a:r>
                        <a:rPr lang="he-IL" sz="1700" b="1" dirty="0">
                          <a:solidFill>
                            <a:schemeClr val="accent6"/>
                          </a:solidFill>
                          <a:latin typeface="RUBIK" pitchFamily="2" charset="-79"/>
                          <a:ea typeface="Poppins"/>
                          <a:cs typeface="RUBIK" pitchFamily="2" charset="-79"/>
                          <a:sym typeface="Poppins"/>
                        </a:rPr>
                        <a:t>אוסטריה</a:t>
                      </a:r>
                      <a:endParaRPr sz="1000" dirty="0">
                        <a:latin typeface="RUBIK" pitchFamily="2" charset="-79"/>
                        <a:cs typeface="RUBIK" pitchFamily="2" charset="-79"/>
                      </a:endParaRPr>
                    </a:p>
                  </a:txBody>
                  <a:tcPr marL="91425" marR="91425" marT="91425" marB="91425" anchor="ctr">
                    <a:lnL w="28575" cap="flat" cmpd="sng">
                      <a:solidFill>
                        <a:schemeClr val="accent2"/>
                      </a:solidFill>
                      <a:prstDash val="solid"/>
                      <a:round/>
                      <a:headEnd type="none" w="sm" len="sm"/>
                      <a:tailEnd type="none" w="sm" len="sm"/>
                    </a:lnL>
                    <a:lnR w="28575" cap="flat" cmpd="sng">
                      <a:solidFill>
                        <a:schemeClr val="accent2"/>
                      </a:solidFill>
                      <a:prstDash val="solid"/>
                      <a:round/>
                      <a:headEnd type="none" w="sm" len="sm"/>
                      <a:tailEnd type="none" w="sm" len="sm"/>
                    </a:lnR>
                    <a:lnT w="28575" cap="flat" cmpd="sng">
                      <a:solidFill>
                        <a:schemeClr val="accent2"/>
                      </a:solidFill>
                      <a:prstDash val="solid"/>
                      <a:round/>
                      <a:headEnd type="none" w="sm" len="sm"/>
                      <a:tailEnd type="none" w="sm" len="sm"/>
                    </a:lnT>
                    <a:lnB w="28575" cap="flat" cmpd="sng">
                      <a:solidFill>
                        <a:schemeClr val="accent2"/>
                      </a:solidFill>
                      <a:prstDash val="solid"/>
                      <a:round/>
                      <a:headEnd type="none" w="sm" len="sm"/>
                      <a:tailEnd type="none" w="sm" len="sm"/>
                    </a:lnB>
                  </a:tcPr>
                </a:tc>
                <a:tc>
                  <a:txBody>
                    <a:bodyPr/>
                    <a:lstStyle/>
                    <a:p>
                      <a:pPr algn="r" rtl="1" fontAlgn="b"/>
                      <a:r>
                        <a:rPr lang="he-IL" sz="1600" b="0" i="0" u="none" strike="noStrike" cap="none" dirty="0">
                          <a:solidFill>
                            <a:schemeClr val="dk1"/>
                          </a:solidFill>
                          <a:latin typeface="RUBIK" pitchFamily="2" charset="-79"/>
                          <a:ea typeface="Zen Kaku Gothic New"/>
                          <a:cs typeface="RUBIK" pitchFamily="2" charset="-79"/>
                          <a:sym typeface="Arial"/>
                        </a:rPr>
                        <a:t>הנדסת מכונות</a:t>
                      </a:r>
                    </a:p>
                  </a:txBody>
                  <a:tcPr marL="91425" marR="91425" marT="91425" marB="91425">
                    <a:lnL w="28575" cap="flat" cmpd="sng">
                      <a:solidFill>
                        <a:schemeClr val="accent2"/>
                      </a:solidFill>
                      <a:prstDash val="solid"/>
                      <a:round/>
                      <a:headEnd type="none" w="sm" len="sm"/>
                      <a:tailEnd type="none" w="sm" len="sm"/>
                    </a:lnL>
                    <a:lnR w="28575" cap="flat" cmpd="sng">
                      <a:solidFill>
                        <a:schemeClr val="accent2"/>
                      </a:solidFill>
                      <a:prstDash val="solid"/>
                      <a:round/>
                      <a:headEnd type="none" w="sm" len="sm"/>
                      <a:tailEnd type="none" w="sm" len="sm"/>
                    </a:lnR>
                    <a:lnT w="28575" cap="flat" cmpd="sng">
                      <a:solidFill>
                        <a:schemeClr val="accent2"/>
                      </a:solidFill>
                      <a:prstDash val="solid"/>
                      <a:round/>
                      <a:headEnd type="none" w="sm" len="sm"/>
                      <a:tailEnd type="none" w="sm" len="sm"/>
                    </a:lnT>
                    <a:lnB w="28575" cap="flat" cmpd="sng">
                      <a:solidFill>
                        <a:schemeClr val="accent2"/>
                      </a:solidFill>
                      <a:prstDash val="solid"/>
                      <a:round/>
                      <a:headEnd type="none" w="sm" len="sm"/>
                      <a:tailEnd type="none" w="sm" len="sm"/>
                    </a:lnB>
                  </a:tcPr>
                </a:tc>
                <a:extLst>
                  <a:ext uri="{0D108BD9-81ED-4DB2-BD59-A6C34878D82A}">
                    <a16:rowId xmlns:a16="http://schemas.microsoft.com/office/drawing/2014/main" val="10000"/>
                  </a:ext>
                </a:extLst>
              </a:tr>
              <a:tr h="381000">
                <a:tc>
                  <a:txBody>
                    <a:bodyPr/>
                    <a:lstStyle/>
                    <a:p>
                      <a:pPr marL="0" lvl="0" indent="0" algn="ctr" rtl="0">
                        <a:spcBef>
                          <a:spcPts val="0"/>
                        </a:spcBef>
                        <a:spcAft>
                          <a:spcPts val="0"/>
                        </a:spcAft>
                        <a:buClr>
                          <a:schemeClr val="dk1"/>
                        </a:buClr>
                        <a:buSzPts val="1100"/>
                        <a:buFont typeface="Arial"/>
                        <a:buNone/>
                      </a:pPr>
                      <a:r>
                        <a:rPr lang="he-IL" sz="1700" b="1">
                          <a:solidFill>
                            <a:schemeClr val="accent6"/>
                          </a:solidFill>
                          <a:latin typeface="RUBIK" pitchFamily="2" charset="-79"/>
                          <a:ea typeface="Poppins"/>
                          <a:cs typeface="RUBIK" pitchFamily="2" charset="-79"/>
                          <a:sym typeface="Poppins"/>
                        </a:rPr>
                        <a:t>אוסטריה</a:t>
                      </a:r>
                      <a:endParaRPr sz="1700" b="1" dirty="0">
                        <a:solidFill>
                          <a:schemeClr val="accent6"/>
                        </a:solidFill>
                        <a:latin typeface="Poppins"/>
                        <a:ea typeface="Poppins"/>
                        <a:cs typeface="Poppins"/>
                        <a:sym typeface="Poppins"/>
                      </a:endParaRPr>
                    </a:p>
                  </a:txBody>
                  <a:tcPr marL="91425" marR="91425" marT="91425" marB="91425" anchor="ctr">
                    <a:lnL w="28575" cap="flat" cmpd="sng">
                      <a:solidFill>
                        <a:schemeClr val="accent2"/>
                      </a:solidFill>
                      <a:prstDash val="solid"/>
                      <a:round/>
                      <a:headEnd type="none" w="sm" len="sm"/>
                      <a:tailEnd type="none" w="sm" len="sm"/>
                    </a:lnL>
                    <a:lnR w="28575" cap="flat" cmpd="sng">
                      <a:solidFill>
                        <a:schemeClr val="accent2"/>
                      </a:solidFill>
                      <a:prstDash val="solid"/>
                      <a:round/>
                      <a:headEnd type="none" w="sm" len="sm"/>
                      <a:tailEnd type="none" w="sm" len="sm"/>
                    </a:lnR>
                    <a:lnT w="28575" cap="flat" cmpd="sng">
                      <a:solidFill>
                        <a:schemeClr val="accent2"/>
                      </a:solidFill>
                      <a:prstDash val="solid"/>
                      <a:round/>
                      <a:headEnd type="none" w="sm" len="sm"/>
                      <a:tailEnd type="none" w="sm" len="sm"/>
                    </a:lnT>
                    <a:lnB w="28575" cap="flat" cmpd="sng">
                      <a:solidFill>
                        <a:schemeClr val="accent2"/>
                      </a:solidFill>
                      <a:prstDash val="solid"/>
                      <a:round/>
                      <a:headEnd type="none" w="sm" len="sm"/>
                      <a:tailEnd type="none" w="sm" len="sm"/>
                    </a:lnB>
                  </a:tcPr>
                </a:tc>
                <a:tc>
                  <a:txBody>
                    <a:bodyPr/>
                    <a:lstStyle/>
                    <a:p>
                      <a:pPr marL="0" marR="0" lvl="0" indent="0" algn="r" rtl="1">
                        <a:lnSpc>
                          <a:spcPct val="100000"/>
                        </a:lnSpc>
                        <a:spcBef>
                          <a:spcPts val="0"/>
                        </a:spcBef>
                        <a:spcAft>
                          <a:spcPts val="0"/>
                        </a:spcAft>
                        <a:buNone/>
                      </a:pPr>
                      <a:r>
                        <a:rPr lang="he-IL" sz="1600" b="0" i="0" u="none" strike="noStrike" cap="none" dirty="0">
                          <a:solidFill>
                            <a:schemeClr val="dk1"/>
                          </a:solidFill>
                          <a:latin typeface="RUBIK" pitchFamily="2" charset="-79"/>
                          <a:ea typeface="Zen Kaku Gothic New"/>
                          <a:cs typeface="RUBIK" pitchFamily="2" charset="-79"/>
                          <a:sym typeface="Zen Kaku Gothic New"/>
                        </a:rPr>
                        <a:t>מדעי המחשב</a:t>
                      </a:r>
                      <a:endParaRPr sz="1600" b="0" i="0" u="none" strike="noStrike" cap="none" dirty="0">
                        <a:solidFill>
                          <a:schemeClr val="dk1"/>
                        </a:solidFill>
                        <a:latin typeface="RUBIK" pitchFamily="2" charset="-79"/>
                        <a:ea typeface="Zen Kaku Gothic New"/>
                        <a:cs typeface="RUBIK" pitchFamily="2" charset="-79"/>
                        <a:sym typeface="Zen Kaku Gothic New"/>
                      </a:endParaRPr>
                    </a:p>
                  </a:txBody>
                  <a:tcPr marL="91425" marR="91425" marT="91425" marB="91425">
                    <a:lnL w="28575" cap="flat" cmpd="sng">
                      <a:solidFill>
                        <a:schemeClr val="accent2"/>
                      </a:solidFill>
                      <a:prstDash val="solid"/>
                      <a:round/>
                      <a:headEnd type="none" w="sm" len="sm"/>
                      <a:tailEnd type="none" w="sm" len="sm"/>
                    </a:lnL>
                    <a:lnR w="28575" cap="flat" cmpd="sng">
                      <a:solidFill>
                        <a:schemeClr val="accent2"/>
                      </a:solidFill>
                      <a:prstDash val="solid"/>
                      <a:round/>
                      <a:headEnd type="none" w="sm" len="sm"/>
                      <a:tailEnd type="none" w="sm" len="sm"/>
                    </a:lnR>
                    <a:lnT w="28575" cap="flat" cmpd="sng">
                      <a:solidFill>
                        <a:schemeClr val="accent2"/>
                      </a:solidFill>
                      <a:prstDash val="solid"/>
                      <a:round/>
                      <a:headEnd type="none" w="sm" len="sm"/>
                      <a:tailEnd type="none" w="sm" len="sm"/>
                    </a:lnT>
                    <a:lnB w="28575" cap="flat" cmpd="sng">
                      <a:solidFill>
                        <a:schemeClr val="accent2"/>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0" lvl="0" indent="0" algn="ctr" rtl="0">
                        <a:spcBef>
                          <a:spcPts val="0"/>
                        </a:spcBef>
                        <a:spcAft>
                          <a:spcPts val="0"/>
                        </a:spcAft>
                        <a:buClr>
                          <a:schemeClr val="dk1"/>
                        </a:buClr>
                        <a:buSzPts val="1100"/>
                        <a:buFont typeface="Arial"/>
                        <a:buNone/>
                      </a:pPr>
                      <a:r>
                        <a:rPr lang="he-IL" sz="1700" b="1" dirty="0">
                          <a:solidFill>
                            <a:schemeClr val="accent6"/>
                          </a:solidFill>
                          <a:latin typeface="RUBIK" pitchFamily="2" charset="-79"/>
                          <a:ea typeface="Poppins"/>
                          <a:cs typeface="RUBIK" pitchFamily="2" charset="-79"/>
                          <a:sym typeface="Poppins"/>
                        </a:rPr>
                        <a:t>דנמרק</a:t>
                      </a:r>
                      <a:endParaRPr sz="1700" b="1" dirty="0">
                        <a:solidFill>
                          <a:schemeClr val="accent6"/>
                        </a:solidFill>
                        <a:latin typeface="Poppins"/>
                        <a:ea typeface="Poppins"/>
                        <a:cs typeface="Poppins"/>
                        <a:sym typeface="Poppins"/>
                      </a:endParaRPr>
                    </a:p>
                  </a:txBody>
                  <a:tcPr marL="91425" marR="91425" marT="91425" marB="91425" anchor="ctr">
                    <a:lnL w="28575" cap="flat" cmpd="sng">
                      <a:solidFill>
                        <a:schemeClr val="accent2"/>
                      </a:solidFill>
                      <a:prstDash val="solid"/>
                      <a:round/>
                      <a:headEnd type="none" w="sm" len="sm"/>
                      <a:tailEnd type="none" w="sm" len="sm"/>
                    </a:lnL>
                    <a:lnR w="28575" cap="flat" cmpd="sng">
                      <a:solidFill>
                        <a:schemeClr val="accent2"/>
                      </a:solidFill>
                      <a:prstDash val="solid"/>
                      <a:round/>
                      <a:headEnd type="none" w="sm" len="sm"/>
                      <a:tailEnd type="none" w="sm" len="sm"/>
                    </a:lnR>
                    <a:lnT w="28575" cap="flat" cmpd="sng">
                      <a:solidFill>
                        <a:schemeClr val="accent2"/>
                      </a:solidFill>
                      <a:prstDash val="solid"/>
                      <a:round/>
                      <a:headEnd type="none" w="sm" len="sm"/>
                      <a:tailEnd type="none" w="sm" len="sm"/>
                    </a:lnT>
                    <a:lnB w="28575" cap="flat" cmpd="sng">
                      <a:solidFill>
                        <a:schemeClr val="accent2"/>
                      </a:solidFill>
                      <a:prstDash val="solid"/>
                      <a:round/>
                      <a:headEnd type="none" w="sm" len="sm"/>
                      <a:tailEnd type="none" w="sm" len="sm"/>
                    </a:lnB>
                  </a:tcPr>
                </a:tc>
                <a:tc>
                  <a:txBody>
                    <a:bodyPr/>
                    <a:lstStyle/>
                    <a:p>
                      <a:pPr marL="0" marR="0" lvl="0" indent="0" algn="r" rtl="1">
                        <a:lnSpc>
                          <a:spcPct val="100000"/>
                        </a:lnSpc>
                        <a:spcBef>
                          <a:spcPts val="0"/>
                        </a:spcBef>
                        <a:spcAft>
                          <a:spcPts val="0"/>
                        </a:spcAft>
                        <a:buNone/>
                      </a:pPr>
                      <a:r>
                        <a:rPr lang="he-IL" sz="1600" b="0" i="0" u="none" strike="noStrike" cap="none" dirty="0">
                          <a:solidFill>
                            <a:schemeClr val="dk1"/>
                          </a:solidFill>
                          <a:latin typeface="RUBIK" pitchFamily="2" charset="-79"/>
                          <a:ea typeface="Zen Kaku Gothic New"/>
                          <a:cs typeface="RUBIK" pitchFamily="2" charset="-79"/>
                          <a:sym typeface="Zen Kaku Gothic New"/>
                        </a:rPr>
                        <a:t>הנדסת בנין </a:t>
                      </a:r>
                      <a:r>
                        <a:rPr lang="he-IL" sz="1400" b="0" i="0" u="none" strike="noStrike" cap="none" dirty="0">
                          <a:solidFill>
                            <a:schemeClr val="dk1"/>
                          </a:solidFill>
                          <a:latin typeface="RUBIK" pitchFamily="2" charset="-79"/>
                          <a:ea typeface="Zen Kaku Gothic New"/>
                          <a:cs typeface="RUBIK" pitchFamily="2" charset="-79"/>
                          <a:sym typeface="Zen Kaku Gothic New"/>
                        </a:rPr>
                        <a:t>(4-5 שנות לימוד, אפשר להשלים אח"כ לתואר)</a:t>
                      </a:r>
                      <a:endParaRPr sz="1400" b="0" i="0" u="none" strike="noStrike" cap="none" dirty="0">
                        <a:solidFill>
                          <a:schemeClr val="dk1"/>
                        </a:solidFill>
                        <a:latin typeface="RUBIK" pitchFamily="2" charset="-79"/>
                        <a:ea typeface="Zen Kaku Gothic New"/>
                        <a:cs typeface="RUBIK" pitchFamily="2" charset="-79"/>
                        <a:sym typeface="Zen Kaku Gothic New"/>
                      </a:endParaRPr>
                    </a:p>
                  </a:txBody>
                  <a:tcPr marL="91425" marR="91425" marT="91425" marB="91425">
                    <a:lnL w="28575" cap="flat" cmpd="sng">
                      <a:solidFill>
                        <a:schemeClr val="accent2"/>
                      </a:solidFill>
                      <a:prstDash val="solid"/>
                      <a:round/>
                      <a:headEnd type="none" w="sm" len="sm"/>
                      <a:tailEnd type="none" w="sm" len="sm"/>
                    </a:lnL>
                    <a:lnR w="28575" cap="flat" cmpd="sng">
                      <a:solidFill>
                        <a:schemeClr val="accent2"/>
                      </a:solidFill>
                      <a:prstDash val="solid"/>
                      <a:round/>
                      <a:headEnd type="none" w="sm" len="sm"/>
                      <a:tailEnd type="none" w="sm" len="sm"/>
                    </a:lnR>
                    <a:lnT w="28575" cap="flat" cmpd="sng">
                      <a:solidFill>
                        <a:schemeClr val="accent2"/>
                      </a:solidFill>
                      <a:prstDash val="solid"/>
                      <a:round/>
                      <a:headEnd type="none" w="sm" len="sm"/>
                      <a:tailEnd type="none" w="sm" len="sm"/>
                    </a:lnT>
                    <a:lnB w="28575" cap="flat" cmpd="sng">
                      <a:solidFill>
                        <a:schemeClr val="accent2"/>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lvl="0" indent="0" algn="ctr" rtl="0">
                        <a:spcBef>
                          <a:spcPts val="0"/>
                        </a:spcBef>
                        <a:spcAft>
                          <a:spcPts val="0"/>
                        </a:spcAft>
                        <a:buClr>
                          <a:schemeClr val="dk1"/>
                        </a:buClr>
                        <a:buSzPts val="1100"/>
                        <a:buFont typeface="Arial"/>
                        <a:buNone/>
                      </a:pPr>
                      <a:r>
                        <a:rPr lang="he-IL" sz="1700" b="1" i="0" u="none" strike="noStrike" cap="none" dirty="0">
                          <a:solidFill>
                            <a:schemeClr val="accent6"/>
                          </a:solidFill>
                          <a:latin typeface="RUBIK" pitchFamily="2" charset="-79"/>
                          <a:ea typeface="Poppins"/>
                          <a:cs typeface="RUBIK" pitchFamily="2" charset="-79"/>
                          <a:sym typeface="Poppins"/>
                        </a:rPr>
                        <a:t>שוודיה</a:t>
                      </a:r>
                      <a:endParaRPr sz="1700" b="1" i="0" u="none" strike="noStrike" cap="none" dirty="0">
                        <a:solidFill>
                          <a:schemeClr val="accent6"/>
                        </a:solidFill>
                        <a:latin typeface="RUBIK" pitchFamily="2" charset="-79"/>
                        <a:ea typeface="Poppins"/>
                        <a:cs typeface="RUBIK" pitchFamily="2" charset="-79"/>
                        <a:sym typeface="Poppins"/>
                      </a:endParaRPr>
                    </a:p>
                  </a:txBody>
                  <a:tcPr marL="91425" marR="91425" marT="91425" marB="91425" anchor="ctr">
                    <a:lnL w="28575" cap="flat" cmpd="sng">
                      <a:solidFill>
                        <a:schemeClr val="accent2"/>
                      </a:solidFill>
                      <a:prstDash val="solid"/>
                      <a:round/>
                      <a:headEnd type="none" w="sm" len="sm"/>
                      <a:tailEnd type="none" w="sm" len="sm"/>
                    </a:lnL>
                    <a:lnR w="28575" cap="flat" cmpd="sng">
                      <a:solidFill>
                        <a:schemeClr val="accent2"/>
                      </a:solidFill>
                      <a:prstDash val="solid"/>
                      <a:round/>
                      <a:headEnd type="none" w="sm" len="sm"/>
                      <a:tailEnd type="none" w="sm" len="sm"/>
                    </a:lnR>
                    <a:lnT w="28575" cap="flat" cmpd="sng">
                      <a:solidFill>
                        <a:schemeClr val="accent2"/>
                      </a:solidFill>
                      <a:prstDash val="solid"/>
                      <a:round/>
                      <a:headEnd type="none" w="sm" len="sm"/>
                      <a:tailEnd type="none" w="sm" len="sm"/>
                    </a:lnT>
                    <a:lnB w="28575" cap="flat" cmpd="sng">
                      <a:solidFill>
                        <a:schemeClr val="accent2"/>
                      </a:solidFill>
                      <a:prstDash val="solid"/>
                      <a:round/>
                      <a:headEnd type="none" w="sm" len="sm"/>
                      <a:tailEnd type="none" w="sm" len="sm"/>
                    </a:lnB>
                  </a:tcPr>
                </a:tc>
                <a:tc>
                  <a:txBody>
                    <a:bodyPr/>
                    <a:lstStyle/>
                    <a:p>
                      <a:pPr marL="0" marR="0" lvl="0" indent="0" algn="r" rtl="1">
                        <a:lnSpc>
                          <a:spcPct val="100000"/>
                        </a:lnSpc>
                        <a:spcBef>
                          <a:spcPts val="0"/>
                        </a:spcBef>
                        <a:spcAft>
                          <a:spcPts val="0"/>
                        </a:spcAft>
                        <a:buNone/>
                      </a:pPr>
                      <a:r>
                        <a:rPr lang="he-IL" sz="1600" b="0" i="0" u="none" strike="noStrike" cap="none" dirty="0">
                          <a:solidFill>
                            <a:schemeClr val="dk1"/>
                          </a:solidFill>
                          <a:latin typeface="RUBIK" pitchFamily="2" charset="-79"/>
                          <a:ea typeface="Zen Kaku Gothic New"/>
                          <a:cs typeface="RUBIK" pitchFamily="2" charset="-79"/>
                          <a:sym typeface="Zen Kaku Gothic New"/>
                        </a:rPr>
                        <a:t>רוקחות</a:t>
                      </a:r>
                      <a:endParaRPr sz="1600" b="0" i="0" u="none" strike="noStrike" cap="none" dirty="0">
                        <a:solidFill>
                          <a:schemeClr val="dk1"/>
                        </a:solidFill>
                        <a:latin typeface="RUBIK" pitchFamily="2" charset="-79"/>
                        <a:ea typeface="Zen Kaku Gothic New"/>
                        <a:cs typeface="RUBIK" pitchFamily="2" charset="-79"/>
                        <a:sym typeface="Zen Kaku Gothic New"/>
                      </a:endParaRPr>
                    </a:p>
                  </a:txBody>
                  <a:tcPr marL="91425" marR="91425" marT="91425" marB="91425">
                    <a:lnL w="28575" cap="flat" cmpd="sng">
                      <a:solidFill>
                        <a:schemeClr val="accent2"/>
                      </a:solidFill>
                      <a:prstDash val="solid"/>
                      <a:round/>
                      <a:headEnd type="none" w="sm" len="sm"/>
                      <a:tailEnd type="none" w="sm" len="sm"/>
                    </a:lnL>
                    <a:lnR w="28575" cap="flat" cmpd="sng">
                      <a:solidFill>
                        <a:schemeClr val="accent2"/>
                      </a:solidFill>
                      <a:prstDash val="solid"/>
                      <a:round/>
                      <a:headEnd type="none" w="sm" len="sm"/>
                      <a:tailEnd type="none" w="sm" len="sm"/>
                    </a:lnR>
                    <a:lnT w="28575" cap="flat" cmpd="sng">
                      <a:solidFill>
                        <a:schemeClr val="accent2"/>
                      </a:solidFill>
                      <a:prstDash val="solid"/>
                      <a:round/>
                      <a:headEnd type="none" w="sm" len="sm"/>
                      <a:tailEnd type="none" w="sm" len="sm"/>
                    </a:lnT>
                    <a:lnB w="28575" cap="flat" cmpd="sng">
                      <a:solidFill>
                        <a:schemeClr val="accent2"/>
                      </a:solidFill>
                      <a:prstDash val="solid"/>
                      <a:round/>
                      <a:headEnd type="none" w="sm" len="sm"/>
                      <a:tailEnd type="none" w="sm" len="sm"/>
                    </a:lnB>
                  </a:tcPr>
                </a:tc>
                <a:extLst>
                  <a:ext uri="{0D108BD9-81ED-4DB2-BD59-A6C34878D82A}">
                    <a16:rowId xmlns:a16="http://schemas.microsoft.com/office/drawing/2014/main" val="10003"/>
                  </a:ext>
                </a:extLst>
              </a:tr>
              <a:tr h="381000">
                <a:tc>
                  <a:txBody>
                    <a:bodyPr/>
                    <a:lstStyle/>
                    <a:p>
                      <a:pPr marL="0" lvl="0" indent="0" algn="ctr" rtl="0">
                        <a:spcBef>
                          <a:spcPts val="0"/>
                        </a:spcBef>
                        <a:spcAft>
                          <a:spcPts val="0"/>
                        </a:spcAft>
                        <a:buClr>
                          <a:schemeClr val="dk1"/>
                        </a:buClr>
                        <a:buSzPts val="1100"/>
                        <a:buFont typeface="Arial"/>
                        <a:buNone/>
                      </a:pPr>
                      <a:r>
                        <a:rPr lang="he-IL" sz="1700" b="1" dirty="0">
                          <a:solidFill>
                            <a:schemeClr val="accent6"/>
                          </a:solidFill>
                          <a:latin typeface="RUBIK" pitchFamily="2" charset="-79"/>
                          <a:ea typeface="Poppins"/>
                          <a:cs typeface="RUBIK" pitchFamily="2" charset="-79"/>
                          <a:sym typeface="Poppins"/>
                        </a:rPr>
                        <a:t>הולנד</a:t>
                      </a:r>
                      <a:endParaRPr sz="1700" b="1" dirty="0">
                        <a:solidFill>
                          <a:schemeClr val="accent6"/>
                        </a:solidFill>
                        <a:latin typeface="RUBIK" pitchFamily="2" charset="-79"/>
                        <a:ea typeface="Poppins"/>
                        <a:cs typeface="RUBIK" pitchFamily="2" charset="-79"/>
                        <a:sym typeface="Poppins"/>
                      </a:endParaRPr>
                    </a:p>
                  </a:txBody>
                  <a:tcPr marL="91425" marR="91425" marT="91425" marB="91425" anchor="ctr">
                    <a:lnL w="28575" cap="flat" cmpd="sng">
                      <a:solidFill>
                        <a:schemeClr val="accent2"/>
                      </a:solidFill>
                      <a:prstDash val="solid"/>
                      <a:round/>
                      <a:headEnd type="none" w="sm" len="sm"/>
                      <a:tailEnd type="none" w="sm" len="sm"/>
                    </a:lnL>
                    <a:lnR w="28575" cap="flat" cmpd="sng">
                      <a:solidFill>
                        <a:schemeClr val="accent2"/>
                      </a:solidFill>
                      <a:prstDash val="solid"/>
                      <a:round/>
                      <a:headEnd type="none" w="sm" len="sm"/>
                      <a:tailEnd type="none" w="sm" len="sm"/>
                    </a:lnR>
                    <a:lnT w="28575" cap="flat" cmpd="sng">
                      <a:solidFill>
                        <a:schemeClr val="accent2"/>
                      </a:solidFill>
                      <a:prstDash val="solid"/>
                      <a:round/>
                      <a:headEnd type="none" w="sm" len="sm"/>
                      <a:tailEnd type="none" w="sm" len="sm"/>
                    </a:lnT>
                    <a:lnB w="28575" cap="flat" cmpd="sng">
                      <a:solidFill>
                        <a:schemeClr val="accent2"/>
                      </a:solidFill>
                      <a:prstDash val="solid"/>
                      <a:round/>
                      <a:headEnd type="none" w="sm" len="sm"/>
                      <a:tailEnd type="none" w="sm" len="sm"/>
                    </a:lnB>
                  </a:tcPr>
                </a:tc>
                <a:tc>
                  <a:txBody>
                    <a:bodyPr/>
                    <a:lstStyle/>
                    <a:p>
                      <a:pPr marL="0" lvl="0" indent="0" algn="r" rtl="1">
                        <a:spcBef>
                          <a:spcPts val="0"/>
                        </a:spcBef>
                        <a:spcAft>
                          <a:spcPts val="0"/>
                        </a:spcAft>
                        <a:buClr>
                          <a:schemeClr val="dk1"/>
                        </a:buClr>
                        <a:buSzPts val="1100"/>
                        <a:buFont typeface="Arial"/>
                        <a:buNone/>
                      </a:pPr>
                      <a:r>
                        <a:rPr lang="he-IL" sz="1600" b="0" i="0" u="none" strike="noStrike" cap="none" dirty="0">
                          <a:solidFill>
                            <a:schemeClr val="dk1"/>
                          </a:solidFill>
                          <a:latin typeface="RUBIK" pitchFamily="2" charset="-79"/>
                          <a:ea typeface="Zen Kaku Gothic New"/>
                          <a:cs typeface="RUBIK" pitchFamily="2" charset="-79"/>
                          <a:sym typeface="Zen Kaku Gothic New"/>
                        </a:rPr>
                        <a:t>סיעוד</a:t>
                      </a:r>
                      <a:endParaRPr sz="1600" b="0" i="0" u="none" strike="noStrike" cap="none" dirty="0">
                        <a:solidFill>
                          <a:schemeClr val="dk1"/>
                        </a:solidFill>
                        <a:latin typeface="RUBIK" pitchFamily="2" charset="-79"/>
                        <a:ea typeface="Zen Kaku Gothic New"/>
                        <a:cs typeface="RUBIK" pitchFamily="2" charset="-79"/>
                        <a:sym typeface="Zen Kaku Gothic New"/>
                      </a:endParaRPr>
                    </a:p>
                  </a:txBody>
                  <a:tcPr marL="91425" marR="91425" marT="91425" marB="91425">
                    <a:lnL w="28575" cap="flat" cmpd="sng">
                      <a:solidFill>
                        <a:schemeClr val="accent2"/>
                      </a:solidFill>
                      <a:prstDash val="solid"/>
                      <a:round/>
                      <a:headEnd type="none" w="sm" len="sm"/>
                      <a:tailEnd type="none" w="sm" len="sm"/>
                    </a:lnL>
                    <a:lnR w="28575" cap="flat" cmpd="sng">
                      <a:solidFill>
                        <a:schemeClr val="accent2"/>
                      </a:solidFill>
                      <a:prstDash val="solid"/>
                      <a:round/>
                      <a:headEnd type="none" w="sm" len="sm"/>
                      <a:tailEnd type="none" w="sm" len="sm"/>
                    </a:lnR>
                    <a:lnT w="28575" cap="flat" cmpd="sng">
                      <a:solidFill>
                        <a:schemeClr val="accent2"/>
                      </a:solidFill>
                      <a:prstDash val="solid"/>
                      <a:round/>
                      <a:headEnd type="none" w="sm" len="sm"/>
                      <a:tailEnd type="none" w="sm" len="sm"/>
                    </a:lnT>
                    <a:lnB w="28575" cap="flat" cmpd="sng">
                      <a:solidFill>
                        <a:schemeClr val="accent2"/>
                      </a:solidFill>
                      <a:prstDash val="solid"/>
                      <a:round/>
                      <a:headEnd type="none" w="sm" len="sm"/>
                      <a:tailEnd type="none" w="sm" len="sm"/>
                    </a:lnB>
                  </a:tcPr>
                </a:tc>
                <a:extLst>
                  <a:ext uri="{0D108BD9-81ED-4DB2-BD59-A6C34878D82A}">
                    <a16:rowId xmlns:a16="http://schemas.microsoft.com/office/drawing/2014/main" val="10004"/>
                  </a:ext>
                </a:extLst>
              </a:tr>
              <a:tr h="381000">
                <a:tc>
                  <a:txBody>
                    <a:bodyPr/>
                    <a:lstStyle/>
                    <a:p>
                      <a:pPr marL="0" lvl="0" indent="0" algn="ctr" rtl="0">
                        <a:spcBef>
                          <a:spcPts val="0"/>
                        </a:spcBef>
                        <a:spcAft>
                          <a:spcPts val="0"/>
                        </a:spcAft>
                        <a:buClr>
                          <a:schemeClr val="dk1"/>
                        </a:buClr>
                        <a:buSzPts val="1100"/>
                        <a:buFont typeface="Arial"/>
                        <a:buNone/>
                      </a:pPr>
                      <a:r>
                        <a:rPr lang="he-IL" sz="1700" b="1" dirty="0">
                          <a:solidFill>
                            <a:schemeClr val="accent6"/>
                          </a:solidFill>
                          <a:latin typeface="RUBIK" pitchFamily="2" charset="-79"/>
                          <a:ea typeface="Poppins"/>
                          <a:cs typeface="RUBIK" pitchFamily="2" charset="-79"/>
                          <a:sym typeface="Poppins"/>
                        </a:rPr>
                        <a:t>הולנד</a:t>
                      </a:r>
                      <a:endParaRPr sz="1700" b="1" dirty="0">
                        <a:solidFill>
                          <a:schemeClr val="accent6"/>
                        </a:solidFill>
                        <a:latin typeface="RUBIK" pitchFamily="2" charset="-79"/>
                        <a:ea typeface="Poppins"/>
                        <a:cs typeface="RUBIK" pitchFamily="2" charset="-79"/>
                        <a:sym typeface="Poppins"/>
                      </a:endParaRPr>
                    </a:p>
                  </a:txBody>
                  <a:tcPr marL="91425" marR="91425" marT="91425" marB="91425" anchor="ctr">
                    <a:lnL w="28575" cap="flat" cmpd="sng">
                      <a:solidFill>
                        <a:schemeClr val="accent2"/>
                      </a:solidFill>
                      <a:prstDash val="solid"/>
                      <a:round/>
                      <a:headEnd type="none" w="sm" len="sm"/>
                      <a:tailEnd type="none" w="sm" len="sm"/>
                    </a:lnL>
                    <a:lnR w="28575" cap="flat" cmpd="sng" algn="ctr">
                      <a:solidFill>
                        <a:schemeClr val="accent2"/>
                      </a:solidFill>
                      <a:prstDash val="solid"/>
                      <a:round/>
                      <a:headEnd type="none" w="sm" len="sm"/>
                      <a:tailEnd type="none" w="sm" len="sm"/>
                    </a:lnR>
                    <a:lnT w="28575" cap="flat" cmpd="sng" algn="ctr">
                      <a:solidFill>
                        <a:schemeClr val="accent2"/>
                      </a:solidFill>
                      <a:prstDash val="solid"/>
                      <a:round/>
                      <a:headEnd type="none" w="sm" len="sm"/>
                      <a:tailEnd type="none" w="sm" len="sm"/>
                    </a:lnT>
                    <a:lnB w="28575" cap="flat" cmpd="sng" algn="ctr">
                      <a:solidFill>
                        <a:schemeClr val="accent2"/>
                      </a:solidFill>
                      <a:prstDash val="solid"/>
                      <a:round/>
                      <a:headEnd type="none" w="sm" len="sm"/>
                      <a:tailEnd type="none" w="sm" len="sm"/>
                    </a:lnB>
                  </a:tcPr>
                </a:tc>
                <a:tc>
                  <a:txBody>
                    <a:bodyPr/>
                    <a:lstStyle/>
                    <a:p>
                      <a:pPr marL="0" lvl="0" indent="0" algn="r" rtl="1">
                        <a:spcBef>
                          <a:spcPts val="0"/>
                        </a:spcBef>
                        <a:spcAft>
                          <a:spcPts val="0"/>
                        </a:spcAft>
                        <a:buNone/>
                      </a:pPr>
                      <a:r>
                        <a:rPr lang="he-IL" sz="1600" b="0" i="0" u="none" strike="noStrike" cap="none" dirty="0">
                          <a:solidFill>
                            <a:schemeClr val="dk1"/>
                          </a:solidFill>
                          <a:latin typeface="RUBIK" pitchFamily="2" charset="-79"/>
                          <a:ea typeface="Zen Kaku Gothic New"/>
                          <a:cs typeface="RUBIK" pitchFamily="2" charset="-79"/>
                          <a:sym typeface="Zen Kaku Gothic New"/>
                        </a:rPr>
                        <a:t>אחות מרדימה/ אחות ילדים/ אחות טיפול נמרץ</a:t>
                      </a:r>
                      <a:endParaRPr sz="1600" b="0" i="0" u="none" strike="noStrike" cap="none" dirty="0">
                        <a:solidFill>
                          <a:schemeClr val="dk1"/>
                        </a:solidFill>
                        <a:latin typeface="RUBIK" pitchFamily="2" charset="-79"/>
                        <a:ea typeface="Zen Kaku Gothic New"/>
                        <a:cs typeface="RUBIK" pitchFamily="2" charset="-79"/>
                        <a:sym typeface="Zen Kaku Gothic New"/>
                      </a:endParaRPr>
                    </a:p>
                  </a:txBody>
                  <a:tcPr marL="91425" marR="91425" marT="91425" marB="91425">
                    <a:lnL w="28575" cap="flat" cmpd="sng" algn="ctr">
                      <a:solidFill>
                        <a:schemeClr val="accent2"/>
                      </a:solidFill>
                      <a:prstDash val="solid"/>
                      <a:round/>
                      <a:headEnd type="none" w="sm" len="sm"/>
                      <a:tailEnd type="none" w="sm" len="sm"/>
                    </a:lnL>
                    <a:lnR w="28575" cap="flat" cmpd="sng">
                      <a:solidFill>
                        <a:schemeClr val="accent2"/>
                      </a:solidFill>
                      <a:prstDash val="solid"/>
                      <a:round/>
                      <a:headEnd type="none" w="sm" len="sm"/>
                      <a:tailEnd type="none" w="sm" len="sm"/>
                    </a:lnR>
                    <a:lnT w="28575" cap="flat" cmpd="sng" algn="ctr">
                      <a:solidFill>
                        <a:schemeClr val="accent2"/>
                      </a:solidFill>
                      <a:prstDash val="solid"/>
                      <a:round/>
                      <a:headEnd type="none" w="sm" len="sm"/>
                      <a:tailEnd type="none" w="sm" len="sm"/>
                    </a:lnT>
                    <a:lnB w="28575" cap="flat" cmpd="sng" algn="ctr">
                      <a:solidFill>
                        <a:schemeClr val="accent2"/>
                      </a:solidFill>
                      <a:prstDash val="solid"/>
                      <a:round/>
                      <a:headEnd type="none" w="sm" len="sm"/>
                      <a:tailEnd type="none" w="sm" len="sm"/>
                    </a:lnB>
                  </a:tcPr>
                </a:tc>
                <a:extLst>
                  <a:ext uri="{0D108BD9-81ED-4DB2-BD59-A6C34878D82A}">
                    <a16:rowId xmlns:a16="http://schemas.microsoft.com/office/drawing/2014/main" val="10005"/>
                  </a:ext>
                </a:extLst>
              </a:tr>
              <a:tr h="381000">
                <a:tc>
                  <a:txBody>
                    <a:bodyPr/>
                    <a:lstStyle/>
                    <a:p>
                      <a:pPr marL="0" lvl="0" indent="0" algn="ctr" rtl="0">
                        <a:spcBef>
                          <a:spcPts val="0"/>
                        </a:spcBef>
                        <a:spcAft>
                          <a:spcPts val="0"/>
                        </a:spcAft>
                        <a:buClr>
                          <a:schemeClr val="dk1"/>
                        </a:buClr>
                        <a:buSzPts val="1100"/>
                        <a:buFont typeface="Arial"/>
                        <a:buNone/>
                      </a:pPr>
                      <a:r>
                        <a:rPr lang="he-IL" sz="1700" b="1" dirty="0">
                          <a:solidFill>
                            <a:schemeClr val="accent6"/>
                          </a:solidFill>
                          <a:latin typeface="RUBIK" pitchFamily="2" charset="-79"/>
                          <a:ea typeface="Poppins"/>
                          <a:cs typeface="RUBIK" pitchFamily="2" charset="-79"/>
                          <a:sym typeface="Poppins"/>
                        </a:rPr>
                        <a:t>הולנד</a:t>
                      </a:r>
                      <a:endParaRPr sz="1700" b="1" dirty="0">
                        <a:solidFill>
                          <a:schemeClr val="accent6"/>
                        </a:solidFill>
                        <a:latin typeface="RUBIK" pitchFamily="2" charset="-79"/>
                        <a:ea typeface="Poppins"/>
                        <a:cs typeface="RUBIK" pitchFamily="2" charset="-79"/>
                        <a:sym typeface="Poppins"/>
                      </a:endParaRPr>
                    </a:p>
                  </a:txBody>
                  <a:tcPr marL="91425" marR="91425" marT="91425" marB="91425" anchor="ctr">
                    <a:lnL w="28575" cap="flat" cmpd="sng">
                      <a:solidFill>
                        <a:schemeClr val="accent2"/>
                      </a:solidFill>
                      <a:prstDash val="solid"/>
                      <a:round/>
                      <a:headEnd type="none" w="sm" len="sm"/>
                      <a:tailEnd type="none" w="sm" len="sm"/>
                    </a:lnL>
                    <a:lnR w="28575" cap="flat" cmpd="sng" algn="ctr">
                      <a:solidFill>
                        <a:schemeClr val="accent2"/>
                      </a:solidFill>
                      <a:prstDash val="solid"/>
                      <a:round/>
                      <a:headEnd type="none" w="sm" len="sm"/>
                      <a:tailEnd type="none" w="sm" len="sm"/>
                    </a:lnR>
                    <a:lnT w="28575" cap="flat" cmpd="sng" algn="ctr">
                      <a:solidFill>
                        <a:schemeClr val="accent2"/>
                      </a:solidFill>
                      <a:prstDash val="solid"/>
                      <a:round/>
                      <a:headEnd type="none" w="sm" len="sm"/>
                      <a:tailEnd type="none" w="sm" len="sm"/>
                    </a:lnT>
                    <a:lnB w="28575" cap="flat" cmpd="sng">
                      <a:solidFill>
                        <a:schemeClr val="accent2"/>
                      </a:solidFill>
                      <a:prstDash val="solid"/>
                      <a:round/>
                      <a:headEnd type="none" w="sm" len="sm"/>
                      <a:tailEnd type="none" w="sm" len="sm"/>
                    </a:lnB>
                  </a:tcPr>
                </a:tc>
                <a:tc>
                  <a:txBody>
                    <a:bodyPr/>
                    <a:lstStyle/>
                    <a:p>
                      <a:pPr marL="0" lvl="0" indent="0" algn="r" rtl="1">
                        <a:spcBef>
                          <a:spcPts val="0"/>
                        </a:spcBef>
                        <a:spcAft>
                          <a:spcPts val="0"/>
                        </a:spcAft>
                        <a:buNone/>
                      </a:pPr>
                      <a:r>
                        <a:rPr lang="he-IL" sz="1600" b="0" i="0" u="none" strike="noStrike" cap="none" dirty="0">
                          <a:solidFill>
                            <a:schemeClr val="dk1"/>
                          </a:solidFill>
                          <a:latin typeface="RUBIK" pitchFamily="2" charset="-79"/>
                          <a:ea typeface="Zen Kaku Gothic New"/>
                          <a:cs typeface="RUBIK" pitchFamily="2" charset="-79"/>
                          <a:sym typeface="Zen Kaku Gothic New"/>
                        </a:rPr>
                        <a:t>אופטיקאי</a:t>
                      </a:r>
                      <a:endParaRPr sz="1600" b="0" i="0" u="none" strike="noStrike" cap="none" dirty="0">
                        <a:solidFill>
                          <a:schemeClr val="dk1"/>
                        </a:solidFill>
                        <a:latin typeface="RUBIK" pitchFamily="2" charset="-79"/>
                        <a:ea typeface="Zen Kaku Gothic New"/>
                        <a:cs typeface="RUBIK" pitchFamily="2" charset="-79"/>
                        <a:sym typeface="Zen Kaku Gothic New"/>
                      </a:endParaRPr>
                    </a:p>
                  </a:txBody>
                  <a:tcPr marL="91425" marR="91425" marT="91425" marB="91425">
                    <a:lnL w="28575" cap="flat" cmpd="sng" algn="ctr">
                      <a:solidFill>
                        <a:schemeClr val="accent2"/>
                      </a:solidFill>
                      <a:prstDash val="solid"/>
                      <a:round/>
                      <a:headEnd type="none" w="sm" len="sm"/>
                      <a:tailEnd type="none" w="sm" len="sm"/>
                    </a:lnL>
                    <a:lnR w="28575" cap="flat" cmpd="sng">
                      <a:solidFill>
                        <a:schemeClr val="accent2"/>
                      </a:solidFill>
                      <a:prstDash val="solid"/>
                      <a:round/>
                      <a:headEnd type="none" w="sm" len="sm"/>
                      <a:tailEnd type="none" w="sm" len="sm"/>
                    </a:lnR>
                    <a:lnT w="28575" cap="flat" cmpd="sng" algn="ctr">
                      <a:solidFill>
                        <a:schemeClr val="accent2"/>
                      </a:solidFill>
                      <a:prstDash val="solid"/>
                      <a:round/>
                      <a:headEnd type="none" w="sm" len="sm"/>
                      <a:tailEnd type="none" w="sm" len="sm"/>
                    </a:lnT>
                    <a:lnB w="28575" cap="flat" cmpd="sng">
                      <a:solidFill>
                        <a:schemeClr val="accent2"/>
                      </a:solidFill>
                      <a:prstDash val="solid"/>
                      <a:round/>
                      <a:headEnd type="none" w="sm" len="sm"/>
                      <a:tailEnd type="none" w="sm" len="sm"/>
                    </a:lnB>
                  </a:tcPr>
                </a:tc>
                <a:extLst>
                  <a:ext uri="{0D108BD9-81ED-4DB2-BD59-A6C34878D82A}">
                    <a16:rowId xmlns:a16="http://schemas.microsoft.com/office/drawing/2014/main" val="10006"/>
                  </a:ext>
                </a:extLst>
              </a:tr>
            </a:tbl>
          </a:graphicData>
        </a:graphic>
      </p:graphicFrame>
      <p:sp>
        <p:nvSpPr>
          <p:cNvPr id="1243" name="Google Shape;1243;p56"/>
          <p:cNvSpPr/>
          <p:nvPr/>
        </p:nvSpPr>
        <p:spPr>
          <a:xfrm>
            <a:off x="571978" y="3025544"/>
            <a:ext cx="197735" cy="235526"/>
          </a:xfrm>
          <a:custGeom>
            <a:avLst/>
            <a:gdLst/>
            <a:ahLst/>
            <a:cxnLst/>
            <a:rect l="l" t="t" r="r" b="b"/>
            <a:pathLst>
              <a:path w="7163" h="8532" extrusionOk="0">
                <a:moveTo>
                  <a:pt x="3567" y="0"/>
                </a:moveTo>
                <a:lnTo>
                  <a:pt x="2283" y="2853"/>
                </a:lnTo>
                <a:lnTo>
                  <a:pt x="1" y="4280"/>
                </a:lnTo>
                <a:lnTo>
                  <a:pt x="2283" y="5678"/>
                </a:lnTo>
                <a:lnTo>
                  <a:pt x="3567" y="8531"/>
                </a:lnTo>
                <a:lnTo>
                  <a:pt x="4851" y="5678"/>
                </a:lnTo>
                <a:lnTo>
                  <a:pt x="7162" y="4280"/>
                </a:lnTo>
                <a:lnTo>
                  <a:pt x="4851" y="2853"/>
                </a:lnTo>
                <a:lnTo>
                  <a:pt x="35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56"/>
          <p:cNvSpPr/>
          <p:nvPr/>
        </p:nvSpPr>
        <p:spPr>
          <a:xfrm>
            <a:off x="6230046" y="285596"/>
            <a:ext cx="89827" cy="107135"/>
          </a:xfrm>
          <a:custGeom>
            <a:avLst/>
            <a:gdLst/>
            <a:ahLst/>
            <a:cxnLst/>
            <a:rect l="l" t="t" r="r" b="b"/>
            <a:pathLst>
              <a:path w="3254" h="3881" extrusionOk="0">
                <a:moveTo>
                  <a:pt x="1656" y="0"/>
                </a:moveTo>
                <a:lnTo>
                  <a:pt x="1028" y="1313"/>
                </a:lnTo>
                <a:lnTo>
                  <a:pt x="1" y="1940"/>
                </a:lnTo>
                <a:lnTo>
                  <a:pt x="1028" y="2597"/>
                </a:lnTo>
                <a:lnTo>
                  <a:pt x="1656" y="3881"/>
                </a:lnTo>
                <a:lnTo>
                  <a:pt x="2226" y="2597"/>
                </a:lnTo>
                <a:lnTo>
                  <a:pt x="3253" y="1940"/>
                </a:lnTo>
                <a:lnTo>
                  <a:pt x="2226" y="1313"/>
                </a:lnTo>
                <a:lnTo>
                  <a:pt x="165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56"/>
          <p:cNvSpPr/>
          <p:nvPr/>
        </p:nvSpPr>
        <p:spPr>
          <a:xfrm>
            <a:off x="7193109" y="1460484"/>
            <a:ext cx="665400" cy="374100"/>
          </a:xfrm>
          <a:prstGeom prst="ellipse">
            <a:avLst/>
          </a:prstGeom>
          <a:solidFill>
            <a:srgbClr val="BF7C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56"/>
          <p:cNvSpPr/>
          <p:nvPr/>
        </p:nvSpPr>
        <p:spPr>
          <a:xfrm>
            <a:off x="7203204" y="1909193"/>
            <a:ext cx="665400" cy="374100"/>
          </a:xfrm>
          <a:prstGeom prst="ellipse">
            <a:avLst/>
          </a:prstGeom>
          <a:solidFill>
            <a:srgbClr val="BF7C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56"/>
          <p:cNvSpPr/>
          <p:nvPr/>
        </p:nvSpPr>
        <p:spPr>
          <a:xfrm>
            <a:off x="7203204" y="2384662"/>
            <a:ext cx="665400" cy="374100"/>
          </a:xfrm>
          <a:prstGeom prst="ellipse">
            <a:avLst/>
          </a:prstGeom>
          <a:solidFill>
            <a:srgbClr val="BF7C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56"/>
          <p:cNvSpPr/>
          <p:nvPr/>
        </p:nvSpPr>
        <p:spPr>
          <a:xfrm>
            <a:off x="7182351" y="2830953"/>
            <a:ext cx="665400" cy="374100"/>
          </a:xfrm>
          <a:prstGeom prst="ellipse">
            <a:avLst/>
          </a:prstGeom>
          <a:solidFill>
            <a:srgbClr val="BF7C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56"/>
          <p:cNvSpPr/>
          <p:nvPr/>
        </p:nvSpPr>
        <p:spPr>
          <a:xfrm>
            <a:off x="7182351" y="3264806"/>
            <a:ext cx="665400" cy="374100"/>
          </a:xfrm>
          <a:prstGeom prst="ellipse">
            <a:avLst/>
          </a:prstGeom>
          <a:solidFill>
            <a:srgbClr val="BF7C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56"/>
          <p:cNvSpPr/>
          <p:nvPr/>
        </p:nvSpPr>
        <p:spPr>
          <a:xfrm>
            <a:off x="7178488" y="3713663"/>
            <a:ext cx="665400" cy="374100"/>
          </a:xfrm>
          <a:prstGeom prst="ellipse">
            <a:avLst/>
          </a:prstGeom>
          <a:solidFill>
            <a:srgbClr val="BF7C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6" name="Google Shape;7817;p75"/>
          <p:cNvGrpSpPr/>
          <p:nvPr/>
        </p:nvGrpSpPr>
        <p:grpSpPr>
          <a:xfrm>
            <a:off x="7360964" y="3778009"/>
            <a:ext cx="275780" cy="245408"/>
            <a:chOff x="-54403300" y="3982600"/>
            <a:chExt cx="283550" cy="318225"/>
          </a:xfrm>
          <a:solidFill>
            <a:schemeClr val="bg1"/>
          </a:solidFill>
        </p:grpSpPr>
        <p:sp>
          <p:nvSpPr>
            <p:cNvPr id="97" name="Google Shape;7818;p75"/>
            <p:cNvSpPr/>
            <p:nvPr/>
          </p:nvSpPr>
          <p:spPr>
            <a:xfrm>
              <a:off x="-54273350" y="4036950"/>
              <a:ext cx="27600" cy="27600"/>
            </a:xfrm>
            <a:custGeom>
              <a:avLst/>
              <a:gdLst/>
              <a:ahLst/>
              <a:cxnLst/>
              <a:rect l="l" t="t" r="r" b="b"/>
              <a:pathLst>
                <a:path w="1104" h="1104" extrusionOk="0">
                  <a:moveTo>
                    <a:pt x="536" y="0"/>
                  </a:moveTo>
                  <a:lnTo>
                    <a:pt x="473" y="189"/>
                  </a:lnTo>
                  <a:cubicBezTo>
                    <a:pt x="442" y="315"/>
                    <a:pt x="316" y="379"/>
                    <a:pt x="190" y="379"/>
                  </a:cubicBezTo>
                  <a:lnTo>
                    <a:pt x="1" y="410"/>
                  </a:lnTo>
                  <a:lnTo>
                    <a:pt x="158" y="568"/>
                  </a:lnTo>
                  <a:cubicBezTo>
                    <a:pt x="127" y="662"/>
                    <a:pt x="158" y="788"/>
                    <a:pt x="158" y="883"/>
                  </a:cubicBezTo>
                  <a:lnTo>
                    <a:pt x="127" y="1103"/>
                  </a:lnTo>
                  <a:lnTo>
                    <a:pt x="316" y="1009"/>
                  </a:lnTo>
                  <a:cubicBezTo>
                    <a:pt x="379" y="993"/>
                    <a:pt x="434" y="985"/>
                    <a:pt x="489" y="985"/>
                  </a:cubicBezTo>
                  <a:cubicBezTo>
                    <a:pt x="544" y="985"/>
                    <a:pt x="599" y="993"/>
                    <a:pt x="662" y="1009"/>
                  </a:cubicBezTo>
                  <a:lnTo>
                    <a:pt x="851" y="1103"/>
                  </a:lnTo>
                  <a:lnTo>
                    <a:pt x="820" y="883"/>
                  </a:lnTo>
                  <a:cubicBezTo>
                    <a:pt x="788" y="788"/>
                    <a:pt x="820" y="662"/>
                    <a:pt x="946" y="568"/>
                  </a:cubicBezTo>
                  <a:lnTo>
                    <a:pt x="1103" y="410"/>
                  </a:lnTo>
                  <a:lnTo>
                    <a:pt x="914" y="379"/>
                  </a:lnTo>
                  <a:cubicBezTo>
                    <a:pt x="788" y="379"/>
                    <a:pt x="662" y="315"/>
                    <a:pt x="631" y="189"/>
                  </a:cubicBezTo>
                  <a:lnTo>
                    <a:pt x="536"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7819;p75"/>
            <p:cNvSpPr/>
            <p:nvPr/>
          </p:nvSpPr>
          <p:spPr>
            <a:xfrm>
              <a:off x="-54383600" y="3982600"/>
              <a:ext cx="241800" cy="130775"/>
            </a:xfrm>
            <a:custGeom>
              <a:avLst/>
              <a:gdLst/>
              <a:ahLst/>
              <a:cxnLst/>
              <a:rect l="l" t="t" r="r" b="b"/>
              <a:pathLst>
                <a:path w="9672" h="5231" extrusionOk="0">
                  <a:moveTo>
                    <a:pt x="4856" y="946"/>
                  </a:moveTo>
                  <a:cubicBezTo>
                    <a:pt x="4994" y="946"/>
                    <a:pt x="5135" y="1009"/>
                    <a:pt x="5198" y="1135"/>
                  </a:cubicBezTo>
                  <a:lnTo>
                    <a:pt x="5545" y="1859"/>
                  </a:lnTo>
                  <a:lnTo>
                    <a:pt x="6301" y="1954"/>
                  </a:lnTo>
                  <a:cubicBezTo>
                    <a:pt x="6616" y="2017"/>
                    <a:pt x="6742" y="2395"/>
                    <a:pt x="6490" y="2584"/>
                  </a:cubicBezTo>
                  <a:lnTo>
                    <a:pt x="5954" y="3151"/>
                  </a:lnTo>
                  <a:lnTo>
                    <a:pt x="6049" y="3907"/>
                  </a:lnTo>
                  <a:cubicBezTo>
                    <a:pt x="6098" y="4150"/>
                    <a:pt x="5921" y="4337"/>
                    <a:pt x="5707" y="4337"/>
                  </a:cubicBezTo>
                  <a:cubicBezTo>
                    <a:pt x="5644" y="4337"/>
                    <a:pt x="5578" y="4321"/>
                    <a:pt x="5513" y="4285"/>
                  </a:cubicBezTo>
                  <a:lnTo>
                    <a:pt x="4852" y="3939"/>
                  </a:lnTo>
                  <a:lnTo>
                    <a:pt x="4159" y="4285"/>
                  </a:lnTo>
                  <a:cubicBezTo>
                    <a:pt x="4101" y="4321"/>
                    <a:pt x="4041" y="4337"/>
                    <a:pt x="3982" y="4337"/>
                  </a:cubicBezTo>
                  <a:cubicBezTo>
                    <a:pt x="3781" y="4337"/>
                    <a:pt x="3599" y="4150"/>
                    <a:pt x="3623" y="3907"/>
                  </a:cubicBezTo>
                  <a:lnTo>
                    <a:pt x="3749" y="3151"/>
                  </a:lnTo>
                  <a:lnTo>
                    <a:pt x="3182" y="2584"/>
                  </a:lnTo>
                  <a:cubicBezTo>
                    <a:pt x="3025" y="2363"/>
                    <a:pt x="3151" y="1985"/>
                    <a:pt x="3434" y="1954"/>
                  </a:cubicBezTo>
                  <a:lnTo>
                    <a:pt x="4159" y="1859"/>
                  </a:lnTo>
                  <a:lnTo>
                    <a:pt x="4537" y="1135"/>
                  </a:lnTo>
                  <a:cubicBezTo>
                    <a:pt x="4584" y="1009"/>
                    <a:pt x="4718" y="946"/>
                    <a:pt x="4856" y="946"/>
                  </a:cubicBezTo>
                  <a:close/>
                  <a:moveTo>
                    <a:pt x="1859" y="1"/>
                  </a:moveTo>
                  <a:cubicBezTo>
                    <a:pt x="819" y="1"/>
                    <a:pt x="0" y="820"/>
                    <a:pt x="0" y="1859"/>
                  </a:cubicBezTo>
                  <a:lnTo>
                    <a:pt x="0" y="4096"/>
                  </a:lnTo>
                  <a:cubicBezTo>
                    <a:pt x="32" y="4726"/>
                    <a:pt x="504" y="5230"/>
                    <a:pt x="1134" y="5230"/>
                  </a:cubicBezTo>
                  <a:lnTo>
                    <a:pt x="8569" y="5230"/>
                  </a:lnTo>
                  <a:cubicBezTo>
                    <a:pt x="9199" y="5230"/>
                    <a:pt x="9672" y="4726"/>
                    <a:pt x="9672" y="4128"/>
                  </a:cubicBezTo>
                  <a:lnTo>
                    <a:pt x="9672" y="1859"/>
                  </a:lnTo>
                  <a:cubicBezTo>
                    <a:pt x="9672" y="820"/>
                    <a:pt x="8853" y="1"/>
                    <a:pt x="784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7820;p75"/>
            <p:cNvSpPr/>
            <p:nvPr/>
          </p:nvSpPr>
          <p:spPr>
            <a:xfrm>
              <a:off x="-54403300" y="4122000"/>
              <a:ext cx="58300" cy="140225"/>
            </a:xfrm>
            <a:custGeom>
              <a:avLst/>
              <a:gdLst/>
              <a:ahLst/>
              <a:cxnLst/>
              <a:rect l="l" t="t" r="r" b="b"/>
              <a:pathLst>
                <a:path w="2332" h="5609" extrusionOk="0">
                  <a:moveTo>
                    <a:pt x="820" y="1"/>
                  </a:moveTo>
                  <a:lnTo>
                    <a:pt x="820" y="3088"/>
                  </a:lnTo>
                  <a:cubicBezTo>
                    <a:pt x="820" y="3561"/>
                    <a:pt x="631" y="4034"/>
                    <a:pt x="315" y="4349"/>
                  </a:cubicBezTo>
                  <a:cubicBezTo>
                    <a:pt x="0" y="4664"/>
                    <a:pt x="32" y="5136"/>
                    <a:pt x="315" y="5420"/>
                  </a:cubicBezTo>
                  <a:cubicBezTo>
                    <a:pt x="473" y="5546"/>
                    <a:pt x="662" y="5609"/>
                    <a:pt x="851" y="5609"/>
                  </a:cubicBezTo>
                  <a:cubicBezTo>
                    <a:pt x="1040" y="5609"/>
                    <a:pt x="1229" y="5546"/>
                    <a:pt x="1387" y="5420"/>
                  </a:cubicBezTo>
                  <a:cubicBezTo>
                    <a:pt x="2017" y="4790"/>
                    <a:pt x="2332" y="3939"/>
                    <a:pt x="2332" y="3088"/>
                  </a:cubicBezTo>
                  <a:lnTo>
                    <a:pt x="2332" y="379"/>
                  </a:lnTo>
                  <a:lnTo>
                    <a:pt x="1954" y="379"/>
                  </a:lnTo>
                  <a:cubicBezTo>
                    <a:pt x="1913" y="382"/>
                    <a:pt x="1874" y="383"/>
                    <a:pt x="1836" y="383"/>
                  </a:cubicBezTo>
                  <a:cubicBezTo>
                    <a:pt x="1422" y="383"/>
                    <a:pt x="1108" y="232"/>
                    <a:pt x="82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7821;p75"/>
            <p:cNvSpPr/>
            <p:nvPr/>
          </p:nvSpPr>
          <p:spPr>
            <a:xfrm>
              <a:off x="-54346600" y="4132250"/>
              <a:ext cx="167800" cy="168575"/>
            </a:xfrm>
            <a:custGeom>
              <a:avLst/>
              <a:gdLst/>
              <a:ahLst/>
              <a:cxnLst/>
              <a:rect l="l" t="t" r="r" b="b"/>
              <a:pathLst>
                <a:path w="6712" h="6743" extrusionOk="0">
                  <a:moveTo>
                    <a:pt x="1860" y="757"/>
                  </a:moveTo>
                  <a:cubicBezTo>
                    <a:pt x="2049" y="757"/>
                    <a:pt x="2206" y="914"/>
                    <a:pt x="2206" y="1103"/>
                  </a:cubicBezTo>
                  <a:cubicBezTo>
                    <a:pt x="2206" y="1292"/>
                    <a:pt x="2049" y="1450"/>
                    <a:pt x="1860" y="1450"/>
                  </a:cubicBezTo>
                  <a:cubicBezTo>
                    <a:pt x="1846" y="1452"/>
                    <a:pt x="1832" y="1454"/>
                    <a:pt x="1818" y="1454"/>
                  </a:cubicBezTo>
                  <a:cubicBezTo>
                    <a:pt x="1671" y="1454"/>
                    <a:pt x="1513" y="1305"/>
                    <a:pt x="1513" y="1103"/>
                  </a:cubicBezTo>
                  <a:cubicBezTo>
                    <a:pt x="1513" y="914"/>
                    <a:pt x="1671" y="757"/>
                    <a:pt x="1860" y="757"/>
                  </a:cubicBezTo>
                  <a:close/>
                  <a:moveTo>
                    <a:pt x="4884" y="788"/>
                  </a:moveTo>
                  <a:cubicBezTo>
                    <a:pt x="5105" y="788"/>
                    <a:pt x="5262" y="946"/>
                    <a:pt x="5262" y="1135"/>
                  </a:cubicBezTo>
                  <a:cubicBezTo>
                    <a:pt x="5262" y="1324"/>
                    <a:pt x="5105" y="1481"/>
                    <a:pt x="4884" y="1481"/>
                  </a:cubicBezTo>
                  <a:cubicBezTo>
                    <a:pt x="4695" y="1481"/>
                    <a:pt x="4537" y="1324"/>
                    <a:pt x="4537" y="1135"/>
                  </a:cubicBezTo>
                  <a:cubicBezTo>
                    <a:pt x="4537" y="946"/>
                    <a:pt x="4695" y="788"/>
                    <a:pt x="4884" y="788"/>
                  </a:cubicBezTo>
                  <a:close/>
                  <a:moveTo>
                    <a:pt x="4455" y="3316"/>
                  </a:moveTo>
                  <a:cubicBezTo>
                    <a:pt x="4545" y="3316"/>
                    <a:pt x="4632" y="3356"/>
                    <a:pt x="4695" y="3435"/>
                  </a:cubicBezTo>
                  <a:cubicBezTo>
                    <a:pt x="4853" y="3592"/>
                    <a:pt x="4853" y="3813"/>
                    <a:pt x="4695" y="3939"/>
                  </a:cubicBezTo>
                  <a:cubicBezTo>
                    <a:pt x="4348" y="4285"/>
                    <a:pt x="3876" y="4474"/>
                    <a:pt x="3403" y="4474"/>
                  </a:cubicBezTo>
                  <a:cubicBezTo>
                    <a:pt x="2931" y="4474"/>
                    <a:pt x="2427" y="4285"/>
                    <a:pt x="2112" y="3939"/>
                  </a:cubicBezTo>
                  <a:cubicBezTo>
                    <a:pt x="1954" y="3781"/>
                    <a:pt x="1954" y="3529"/>
                    <a:pt x="2112" y="3435"/>
                  </a:cubicBezTo>
                  <a:cubicBezTo>
                    <a:pt x="2190" y="3356"/>
                    <a:pt x="2285" y="3316"/>
                    <a:pt x="2375" y="3316"/>
                  </a:cubicBezTo>
                  <a:cubicBezTo>
                    <a:pt x="2466" y="3316"/>
                    <a:pt x="2553" y="3356"/>
                    <a:pt x="2616" y="3435"/>
                  </a:cubicBezTo>
                  <a:cubicBezTo>
                    <a:pt x="2836" y="3639"/>
                    <a:pt x="3120" y="3742"/>
                    <a:pt x="3403" y="3742"/>
                  </a:cubicBezTo>
                  <a:cubicBezTo>
                    <a:pt x="3687" y="3742"/>
                    <a:pt x="3970" y="3639"/>
                    <a:pt x="4191" y="3435"/>
                  </a:cubicBezTo>
                  <a:cubicBezTo>
                    <a:pt x="4270" y="3356"/>
                    <a:pt x="4364" y="3316"/>
                    <a:pt x="4455" y="3316"/>
                  </a:cubicBezTo>
                  <a:close/>
                  <a:moveTo>
                    <a:pt x="757" y="1"/>
                  </a:moveTo>
                  <a:lnTo>
                    <a:pt x="757" y="2710"/>
                  </a:lnTo>
                  <a:cubicBezTo>
                    <a:pt x="757" y="3529"/>
                    <a:pt x="536" y="4285"/>
                    <a:pt x="1" y="5010"/>
                  </a:cubicBezTo>
                  <a:cubicBezTo>
                    <a:pt x="757" y="6049"/>
                    <a:pt x="1986" y="6743"/>
                    <a:pt x="3372" y="6743"/>
                  </a:cubicBezTo>
                  <a:cubicBezTo>
                    <a:pt x="4727" y="6743"/>
                    <a:pt x="5955" y="6049"/>
                    <a:pt x="6711" y="5010"/>
                  </a:cubicBezTo>
                  <a:cubicBezTo>
                    <a:pt x="6207" y="4285"/>
                    <a:pt x="5955" y="3498"/>
                    <a:pt x="5955" y="2710"/>
                  </a:cubicBezTo>
                  <a:lnTo>
                    <a:pt x="5955"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7822;p75"/>
            <p:cNvSpPr/>
            <p:nvPr/>
          </p:nvSpPr>
          <p:spPr>
            <a:xfrm>
              <a:off x="-54177250" y="4122000"/>
              <a:ext cx="57500" cy="141025"/>
            </a:xfrm>
            <a:custGeom>
              <a:avLst/>
              <a:gdLst/>
              <a:ahLst/>
              <a:cxnLst/>
              <a:rect l="l" t="t" r="r" b="b"/>
              <a:pathLst>
                <a:path w="2300" h="5641" extrusionOk="0">
                  <a:moveTo>
                    <a:pt x="1481" y="1"/>
                  </a:moveTo>
                  <a:cubicBezTo>
                    <a:pt x="1166" y="253"/>
                    <a:pt x="756" y="411"/>
                    <a:pt x="378" y="411"/>
                  </a:cubicBezTo>
                  <a:lnTo>
                    <a:pt x="0" y="411"/>
                  </a:lnTo>
                  <a:lnTo>
                    <a:pt x="0" y="3120"/>
                  </a:lnTo>
                  <a:cubicBezTo>
                    <a:pt x="0" y="4034"/>
                    <a:pt x="378" y="4821"/>
                    <a:pt x="945" y="5451"/>
                  </a:cubicBezTo>
                  <a:cubicBezTo>
                    <a:pt x="1103" y="5577"/>
                    <a:pt x="1292" y="5640"/>
                    <a:pt x="1481" y="5640"/>
                  </a:cubicBezTo>
                  <a:cubicBezTo>
                    <a:pt x="1670" y="5640"/>
                    <a:pt x="1859" y="5577"/>
                    <a:pt x="2017" y="5451"/>
                  </a:cubicBezTo>
                  <a:cubicBezTo>
                    <a:pt x="2300" y="5136"/>
                    <a:pt x="2300" y="4664"/>
                    <a:pt x="1985" y="4380"/>
                  </a:cubicBezTo>
                  <a:cubicBezTo>
                    <a:pt x="1639" y="4034"/>
                    <a:pt x="1481" y="3466"/>
                    <a:pt x="1481" y="1576"/>
                  </a:cubicBezTo>
                  <a:lnTo>
                    <a:pt x="148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 name="Google Shape;6192;p72"/>
          <p:cNvGrpSpPr/>
          <p:nvPr/>
        </p:nvGrpSpPr>
        <p:grpSpPr>
          <a:xfrm>
            <a:off x="7390184" y="1973779"/>
            <a:ext cx="271250" cy="276292"/>
            <a:chOff x="5049725" y="2635825"/>
            <a:chExt cx="481825" cy="451700"/>
          </a:xfrm>
          <a:solidFill>
            <a:schemeClr val="bg1"/>
          </a:solidFill>
        </p:grpSpPr>
        <p:sp>
          <p:nvSpPr>
            <p:cNvPr id="122" name="Google Shape;6193;p72"/>
            <p:cNvSpPr/>
            <p:nvPr/>
          </p:nvSpPr>
          <p:spPr>
            <a:xfrm>
              <a:off x="5135325" y="3031050"/>
              <a:ext cx="310550" cy="56475"/>
            </a:xfrm>
            <a:custGeom>
              <a:avLst/>
              <a:gdLst/>
              <a:ahLst/>
              <a:cxnLst/>
              <a:rect l="l" t="t" r="r" b="b"/>
              <a:pathLst>
                <a:path w="12422" h="2259" extrusionOk="0">
                  <a:moveTo>
                    <a:pt x="2791" y="0"/>
                  </a:moveTo>
                  <a:lnTo>
                    <a:pt x="2415" y="1130"/>
                  </a:lnTo>
                  <a:lnTo>
                    <a:pt x="566" y="1130"/>
                  </a:lnTo>
                  <a:cubicBezTo>
                    <a:pt x="253" y="1130"/>
                    <a:pt x="0" y="1383"/>
                    <a:pt x="0" y="1696"/>
                  </a:cubicBezTo>
                  <a:cubicBezTo>
                    <a:pt x="0" y="2006"/>
                    <a:pt x="253" y="2259"/>
                    <a:pt x="566" y="2259"/>
                  </a:cubicBezTo>
                  <a:lnTo>
                    <a:pt x="11858" y="2259"/>
                  </a:lnTo>
                  <a:cubicBezTo>
                    <a:pt x="12169" y="2259"/>
                    <a:pt x="12421" y="2006"/>
                    <a:pt x="12421" y="1696"/>
                  </a:cubicBezTo>
                  <a:cubicBezTo>
                    <a:pt x="12421" y="1383"/>
                    <a:pt x="12169" y="1130"/>
                    <a:pt x="11858" y="1130"/>
                  </a:cubicBezTo>
                  <a:lnTo>
                    <a:pt x="10006" y="1130"/>
                  </a:lnTo>
                  <a:lnTo>
                    <a:pt x="9630"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123" name="Google Shape;6194;p72"/>
            <p:cNvSpPr/>
            <p:nvPr/>
          </p:nvSpPr>
          <p:spPr>
            <a:xfrm>
              <a:off x="5049725" y="2946350"/>
              <a:ext cx="481825" cy="56500"/>
            </a:xfrm>
            <a:custGeom>
              <a:avLst/>
              <a:gdLst/>
              <a:ahLst/>
              <a:cxnLst/>
              <a:rect l="l" t="t" r="r" b="b"/>
              <a:pathLst>
                <a:path w="19273" h="2260" extrusionOk="0">
                  <a:moveTo>
                    <a:pt x="0" y="1"/>
                  </a:moveTo>
                  <a:lnTo>
                    <a:pt x="0" y="567"/>
                  </a:lnTo>
                  <a:cubicBezTo>
                    <a:pt x="0" y="1500"/>
                    <a:pt x="756" y="2259"/>
                    <a:pt x="1693" y="2259"/>
                  </a:cubicBezTo>
                  <a:lnTo>
                    <a:pt x="17577" y="2259"/>
                  </a:lnTo>
                  <a:cubicBezTo>
                    <a:pt x="18513" y="2259"/>
                    <a:pt x="19269" y="1500"/>
                    <a:pt x="19272" y="567"/>
                  </a:cubicBezTo>
                  <a:lnTo>
                    <a:pt x="19272"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124" name="Google Shape;6195;p72"/>
            <p:cNvSpPr/>
            <p:nvPr/>
          </p:nvSpPr>
          <p:spPr>
            <a:xfrm>
              <a:off x="5049725" y="2635825"/>
              <a:ext cx="481825" cy="282325"/>
            </a:xfrm>
            <a:custGeom>
              <a:avLst/>
              <a:gdLst/>
              <a:ahLst/>
              <a:cxnLst/>
              <a:rect l="l" t="t" r="r" b="b"/>
              <a:pathLst>
                <a:path w="19273" h="11293" extrusionOk="0">
                  <a:moveTo>
                    <a:pt x="1693" y="0"/>
                  </a:moveTo>
                  <a:cubicBezTo>
                    <a:pt x="756" y="0"/>
                    <a:pt x="0" y="759"/>
                    <a:pt x="0" y="1696"/>
                  </a:cubicBezTo>
                  <a:lnTo>
                    <a:pt x="0" y="11293"/>
                  </a:lnTo>
                  <a:lnTo>
                    <a:pt x="19272" y="11293"/>
                  </a:lnTo>
                  <a:lnTo>
                    <a:pt x="19272" y="1696"/>
                  </a:lnTo>
                  <a:cubicBezTo>
                    <a:pt x="19269" y="759"/>
                    <a:pt x="18513" y="0"/>
                    <a:pt x="1757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grpSp>
      <p:grpSp>
        <p:nvGrpSpPr>
          <p:cNvPr id="125" name="Google Shape;6777;p74"/>
          <p:cNvGrpSpPr/>
          <p:nvPr/>
        </p:nvGrpSpPr>
        <p:grpSpPr>
          <a:xfrm>
            <a:off x="7393933" y="2393356"/>
            <a:ext cx="272483" cy="320118"/>
            <a:chOff x="-59470075" y="3308975"/>
            <a:chExt cx="318200" cy="316075"/>
          </a:xfrm>
          <a:solidFill>
            <a:schemeClr val="bg1"/>
          </a:solidFill>
        </p:grpSpPr>
        <p:sp>
          <p:nvSpPr>
            <p:cNvPr id="126" name="Google Shape;6778;p74"/>
            <p:cNvSpPr/>
            <p:nvPr/>
          </p:nvSpPr>
          <p:spPr>
            <a:xfrm>
              <a:off x="-59403925" y="3522625"/>
              <a:ext cx="21275" cy="20500"/>
            </a:xfrm>
            <a:custGeom>
              <a:avLst/>
              <a:gdLst/>
              <a:ahLst/>
              <a:cxnLst/>
              <a:rect l="l" t="t" r="r" b="b"/>
              <a:pathLst>
                <a:path w="851" h="820" extrusionOk="0">
                  <a:moveTo>
                    <a:pt x="0" y="1"/>
                  </a:moveTo>
                  <a:lnTo>
                    <a:pt x="0" y="820"/>
                  </a:lnTo>
                  <a:lnTo>
                    <a:pt x="851" y="820"/>
                  </a:lnTo>
                  <a:lnTo>
                    <a:pt x="85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6779;p74"/>
            <p:cNvSpPr/>
            <p:nvPr/>
          </p:nvSpPr>
          <p:spPr>
            <a:xfrm>
              <a:off x="-59362175" y="3522625"/>
              <a:ext cx="20500" cy="20500"/>
            </a:xfrm>
            <a:custGeom>
              <a:avLst/>
              <a:gdLst/>
              <a:ahLst/>
              <a:cxnLst/>
              <a:rect l="l" t="t" r="r" b="b"/>
              <a:pathLst>
                <a:path w="820" h="820" extrusionOk="0">
                  <a:moveTo>
                    <a:pt x="0" y="1"/>
                  </a:moveTo>
                  <a:lnTo>
                    <a:pt x="0" y="820"/>
                  </a:lnTo>
                  <a:lnTo>
                    <a:pt x="819" y="820"/>
                  </a:lnTo>
                  <a:lnTo>
                    <a:pt x="819"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6780;p74"/>
            <p:cNvSpPr/>
            <p:nvPr/>
          </p:nvSpPr>
          <p:spPr>
            <a:xfrm>
              <a:off x="-59321225" y="3522625"/>
              <a:ext cx="20500" cy="20500"/>
            </a:xfrm>
            <a:custGeom>
              <a:avLst/>
              <a:gdLst/>
              <a:ahLst/>
              <a:cxnLst/>
              <a:rect l="l" t="t" r="r" b="b"/>
              <a:pathLst>
                <a:path w="820" h="820" extrusionOk="0">
                  <a:moveTo>
                    <a:pt x="0" y="1"/>
                  </a:moveTo>
                  <a:lnTo>
                    <a:pt x="0" y="820"/>
                  </a:lnTo>
                  <a:lnTo>
                    <a:pt x="820" y="820"/>
                  </a:lnTo>
                  <a:lnTo>
                    <a:pt x="820"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6781;p74"/>
            <p:cNvSpPr/>
            <p:nvPr/>
          </p:nvSpPr>
          <p:spPr>
            <a:xfrm>
              <a:off x="-59279475" y="3522625"/>
              <a:ext cx="20500" cy="20500"/>
            </a:xfrm>
            <a:custGeom>
              <a:avLst/>
              <a:gdLst/>
              <a:ahLst/>
              <a:cxnLst/>
              <a:rect l="l" t="t" r="r" b="b"/>
              <a:pathLst>
                <a:path w="820" h="820" extrusionOk="0">
                  <a:moveTo>
                    <a:pt x="0" y="1"/>
                  </a:moveTo>
                  <a:lnTo>
                    <a:pt x="0" y="820"/>
                  </a:lnTo>
                  <a:lnTo>
                    <a:pt x="819" y="820"/>
                  </a:lnTo>
                  <a:lnTo>
                    <a:pt x="819"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6782;p74"/>
            <p:cNvSpPr/>
            <p:nvPr/>
          </p:nvSpPr>
          <p:spPr>
            <a:xfrm>
              <a:off x="-59470075" y="3418825"/>
              <a:ext cx="317425" cy="206225"/>
            </a:xfrm>
            <a:custGeom>
              <a:avLst/>
              <a:gdLst/>
              <a:ahLst/>
              <a:cxnLst/>
              <a:rect l="l" t="t" r="r" b="b"/>
              <a:pathLst>
                <a:path w="12697" h="8249" extrusionOk="0">
                  <a:moveTo>
                    <a:pt x="10523" y="3334"/>
                  </a:moveTo>
                  <a:cubicBezTo>
                    <a:pt x="10775" y="3334"/>
                    <a:pt x="10932" y="3523"/>
                    <a:pt x="10932" y="3775"/>
                  </a:cubicBezTo>
                  <a:lnTo>
                    <a:pt x="10932" y="5413"/>
                  </a:lnTo>
                  <a:cubicBezTo>
                    <a:pt x="10932" y="5665"/>
                    <a:pt x="10712" y="5854"/>
                    <a:pt x="10523" y="5854"/>
                  </a:cubicBezTo>
                  <a:lnTo>
                    <a:pt x="2268" y="5854"/>
                  </a:lnTo>
                  <a:cubicBezTo>
                    <a:pt x="2016" y="5854"/>
                    <a:pt x="1827" y="5665"/>
                    <a:pt x="1827" y="5413"/>
                  </a:cubicBezTo>
                  <a:lnTo>
                    <a:pt x="1827" y="3775"/>
                  </a:lnTo>
                  <a:cubicBezTo>
                    <a:pt x="1827" y="3523"/>
                    <a:pt x="2016" y="3334"/>
                    <a:pt x="2268" y="3334"/>
                  </a:cubicBezTo>
                  <a:close/>
                  <a:moveTo>
                    <a:pt x="2893" y="1"/>
                  </a:moveTo>
                  <a:cubicBezTo>
                    <a:pt x="2822" y="1"/>
                    <a:pt x="2748" y="18"/>
                    <a:pt x="2678" y="57"/>
                  </a:cubicBezTo>
                  <a:lnTo>
                    <a:pt x="221" y="1727"/>
                  </a:lnTo>
                  <a:cubicBezTo>
                    <a:pt x="95" y="1790"/>
                    <a:pt x="0" y="1916"/>
                    <a:pt x="0" y="2073"/>
                  </a:cubicBezTo>
                  <a:lnTo>
                    <a:pt x="0" y="7870"/>
                  </a:lnTo>
                  <a:cubicBezTo>
                    <a:pt x="0" y="8091"/>
                    <a:pt x="221" y="8248"/>
                    <a:pt x="410" y="8248"/>
                  </a:cubicBezTo>
                  <a:lnTo>
                    <a:pt x="12255" y="8248"/>
                  </a:lnTo>
                  <a:cubicBezTo>
                    <a:pt x="12507" y="8248"/>
                    <a:pt x="12665" y="8059"/>
                    <a:pt x="12665" y="7870"/>
                  </a:cubicBezTo>
                  <a:lnTo>
                    <a:pt x="12665" y="2073"/>
                  </a:lnTo>
                  <a:cubicBezTo>
                    <a:pt x="12697" y="1884"/>
                    <a:pt x="12507" y="1664"/>
                    <a:pt x="12287" y="1664"/>
                  </a:cubicBezTo>
                  <a:lnTo>
                    <a:pt x="5797" y="1664"/>
                  </a:lnTo>
                  <a:lnTo>
                    <a:pt x="5797" y="404"/>
                  </a:lnTo>
                  <a:cubicBezTo>
                    <a:pt x="5797" y="166"/>
                    <a:pt x="5600" y="1"/>
                    <a:pt x="5382" y="1"/>
                  </a:cubicBezTo>
                  <a:cubicBezTo>
                    <a:pt x="5311" y="1"/>
                    <a:pt x="5237" y="18"/>
                    <a:pt x="5167" y="57"/>
                  </a:cubicBezTo>
                  <a:lnTo>
                    <a:pt x="3308" y="1286"/>
                  </a:lnTo>
                  <a:lnTo>
                    <a:pt x="3308" y="404"/>
                  </a:lnTo>
                  <a:cubicBezTo>
                    <a:pt x="3308" y="166"/>
                    <a:pt x="3111" y="1"/>
                    <a:pt x="28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6783;p74"/>
            <p:cNvSpPr/>
            <p:nvPr/>
          </p:nvSpPr>
          <p:spPr>
            <a:xfrm>
              <a:off x="-59238525" y="3522625"/>
              <a:ext cx="20500" cy="20500"/>
            </a:xfrm>
            <a:custGeom>
              <a:avLst/>
              <a:gdLst/>
              <a:ahLst/>
              <a:cxnLst/>
              <a:rect l="l" t="t" r="r" b="b"/>
              <a:pathLst>
                <a:path w="820" h="820" extrusionOk="0">
                  <a:moveTo>
                    <a:pt x="0" y="1"/>
                  </a:moveTo>
                  <a:lnTo>
                    <a:pt x="0" y="820"/>
                  </a:lnTo>
                  <a:lnTo>
                    <a:pt x="820" y="820"/>
                  </a:lnTo>
                  <a:lnTo>
                    <a:pt x="820"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6784;p74"/>
            <p:cNvSpPr/>
            <p:nvPr/>
          </p:nvSpPr>
          <p:spPr>
            <a:xfrm>
              <a:off x="-59292875" y="3308975"/>
              <a:ext cx="106350" cy="41400"/>
            </a:xfrm>
            <a:custGeom>
              <a:avLst/>
              <a:gdLst/>
              <a:ahLst/>
              <a:cxnLst/>
              <a:rect l="l" t="t" r="r" b="b"/>
              <a:pathLst>
                <a:path w="4254" h="1656" extrusionOk="0">
                  <a:moveTo>
                    <a:pt x="1305" y="1"/>
                  </a:moveTo>
                  <a:cubicBezTo>
                    <a:pt x="904" y="1"/>
                    <a:pt x="497" y="175"/>
                    <a:pt x="158" y="545"/>
                  </a:cubicBezTo>
                  <a:cubicBezTo>
                    <a:pt x="1" y="702"/>
                    <a:pt x="64" y="986"/>
                    <a:pt x="221" y="1143"/>
                  </a:cubicBezTo>
                  <a:cubicBezTo>
                    <a:pt x="311" y="1218"/>
                    <a:pt x="409" y="1258"/>
                    <a:pt x="503" y="1258"/>
                  </a:cubicBezTo>
                  <a:cubicBezTo>
                    <a:pt x="606" y="1258"/>
                    <a:pt x="706" y="1210"/>
                    <a:pt x="788" y="1112"/>
                  </a:cubicBezTo>
                  <a:cubicBezTo>
                    <a:pt x="946" y="938"/>
                    <a:pt x="1127" y="852"/>
                    <a:pt x="1308" y="852"/>
                  </a:cubicBezTo>
                  <a:cubicBezTo>
                    <a:pt x="1489" y="852"/>
                    <a:pt x="1670" y="938"/>
                    <a:pt x="1828" y="1112"/>
                  </a:cubicBezTo>
                  <a:cubicBezTo>
                    <a:pt x="2150" y="1466"/>
                    <a:pt x="2562" y="1655"/>
                    <a:pt x="2977" y="1655"/>
                  </a:cubicBezTo>
                  <a:cubicBezTo>
                    <a:pt x="3374" y="1655"/>
                    <a:pt x="3773" y="1482"/>
                    <a:pt x="4096" y="1112"/>
                  </a:cubicBezTo>
                  <a:cubicBezTo>
                    <a:pt x="4254" y="954"/>
                    <a:pt x="4222" y="671"/>
                    <a:pt x="4065" y="513"/>
                  </a:cubicBezTo>
                  <a:cubicBezTo>
                    <a:pt x="3990" y="438"/>
                    <a:pt x="3886" y="399"/>
                    <a:pt x="3781" y="399"/>
                  </a:cubicBezTo>
                  <a:cubicBezTo>
                    <a:pt x="3665" y="399"/>
                    <a:pt x="3549" y="446"/>
                    <a:pt x="3466" y="545"/>
                  </a:cubicBezTo>
                  <a:cubicBezTo>
                    <a:pt x="3309" y="734"/>
                    <a:pt x="3135" y="828"/>
                    <a:pt x="2962" y="828"/>
                  </a:cubicBezTo>
                  <a:cubicBezTo>
                    <a:pt x="2789" y="828"/>
                    <a:pt x="2616" y="734"/>
                    <a:pt x="2458" y="545"/>
                  </a:cubicBezTo>
                  <a:cubicBezTo>
                    <a:pt x="2136" y="191"/>
                    <a:pt x="1724" y="1"/>
                    <a:pt x="130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6785;p74"/>
            <p:cNvSpPr/>
            <p:nvPr/>
          </p:nvSpPr>
          <p:spPr>
            <a:xfrm>
              <a:off x="-59214100" y="3371400"/>
              <a:ext cx="62225" cy="68550"/>
            </a:xfrm>
            <a:custGeom>
              <a:avLst/>
              <a:gdLst/>
              <a:ahLst/>
              <a:cxnLst/>
              <a:rect l="l" t="t" r="r" b="b"/>
              <a:pathLst>
                <a:path w="2489" h="2742" extrusionOk="0">
                  <a:moveTo>
                    <a:pt x="410" y="1"/>
                  </a:moveTo>
                  <a:cubicBezTo>
                    <a:pt x="158" y="1"/>
                    <a:pt x="0" y="190"/>
                    <a:pt x="0" y="379"/>
                  </a:cubicBezTo>
                  <a:lnTo>
                    <a:pt x="0" y="2742"/>
                  </a:lnTo>
                  <a:lnTo>
                    <a:pt x="2489" y="2742"/>
                  </a:lnTo>
                  <a:lnTo>
                    <a:pt x="2489" y="379"/>
                  </a:lnTo>
                  <a:cubicBezTo>
                    <a:pt x="2458" y="190"/>
                    <a:pt x="2268" y="1"/>
                    <a:pt x="204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6786;p74"/>
            <p:cNvSpPr/>
            <p:nvPr/>
          </p:nvSpPr>
          <p:spPr>
            <a:xfrm>
              <a:off x="-59297600" y="3392600"/>
              <a:ext cx="62250" cy="48150"/>
            </a:xfrm>
            <a:custGeom>
              <a:avLst/>
              <a:gdLst/>
              <a:ahLst/>
              <a:cxnLst/>
              <a:rect l="l" t="t" r="r" b="b"/>
              <a:pathLst>
                <a:path w="2490" h="1926" extrusionOk="0">
                  <a:moveTo>
                    <a:pt x="387" y="0"/>
                  </a:moveTo>
                  <a:cubicBezTo>
                    <a:pt x="163" y="0"/>
                    <a:pt x="1" y="177"/>
                    <a:pt x="1" y="382"/>
                  </a:cubicBezTo>
                  <a:lnTo>
                    <a:pt x="1" y="1925"/>
                  </a:lnTo>
                  <a:lnTo>
                    <a:pt x="2489" y="1925"/>
                  </a:lnTo>
                  <a:lnTo>
                    <a:pt x="2489" y="382"/>
                  </a:lnTo>
                  <a:cubicBezTo>
                    <a:pt x="2489" y="161"/>
                    <a:pt x="2300" y="4"/>
                    <a:pt x="2080" y="4"/>
                  </a:cubicBezTo>
                  <a:lnTo>
                    <a:pt x="442" y="4"/>
                  </a:lnTo>
                  <a:cubicBezTo>
                    <a:pt x="423" y="1"/>
                    <a:pt x="405" y="0"/>
                    <a:pt x="38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8" name="Google Shape;7355;p75"/>
          <p:cNvGrpSpPr/>
          <p:nvPr/>
        </p:nvGrpSpPr>
        <p:grpSpPr>
          <a:xfrm>
            <a:off x="7398646" y="1522524"/>
            <a:ext cx="254326" cy="257657"/>
            <a:chOff x="-31817400" y="3910025"/>
            <a:chExt cx="301675" cy="294075"/>
          </a:xfrm>
          <a:solidFill>
            <a:schemeClr val="bg1"/>
          </a:solidFill>
        </p:grpSpPr>
        <p:sp>
          <p:nvSpPr>
            <p:cNvPr id="149" name="Google Shape;7356;p75"/>
            <p:cNvSpPr/>
            <p:nvPr/>
          </p:nvSpPr>
          <p:spPr>
            <a:xfrm>
              <a:off x="-31817400" y="3911550"/>
              <a:ext cx="301675" cy="292550"/>
            </a:xfrm>
            <a:custGeom>
              <a:avLst/>
              <a:gdLst/>
              <a:ahLst/>
              <a:cxnLst/>
              <a:rect l="l" t="t" r="r" b="b"/>
              <a:pathLst>
                <a:path w="12067" h="11702" extrusionOk="0">
                  <a:moveTo>
                    <a:pt x="2558" y="0"/>
                  </a:moveTo>
                  <a:cubicBezTo>
                    <a:pt x="2357" y="0"/>
                    <a:pt x="2155" y="24"/>
                    <a:pt x="1954" y="70"/>
                  </a:cubicBezTo>
                  <a:cubicBezTo>
                    <a:pt x="1828" y="102"/>
                    <a:pt x="1733" y="196"/>
                    <a:pt x="1702" y="322"/>
                  </a:cubicBezTo>
                  <a:cubicBezTo>
                    <a:pt x="1670" y="448"/>
                    <a:pt x="1702" y="543"/>
                    <a:pt x="1796" y="637"/>
                  </a:cubicBezTo>
                  <a:lnTo>
                    <a:pt x="2679" y="1551"/>
                  </a:lnTo>
                  <a:cubicBezTo>
                    <a:pt x="2962" y="1803"/>
                    <a:pt x="2962" y="2244"/>
                    <a:pt x="2679" y="2528"/>
                  </a:cubicBezTo>
                  <a:cubicBezTo>
                    <a:pt x="2553" y="2669"/>
                    <a:pt x="2379" y="2740"/>
                    <a:pt x="2202" y="2740"/>
                  </a:cubicBezTo>
                  <a:cubicBezTo>
                    <a:pt x="2025" y="2740"/>
                    <a:pt x="1844" y="2669"/>
                    <a:pt x="1702" y="2528"/>
                  </a:cubicBezTo>
                  <a:lnTo>
                    <a:pt x="788" y="1614"/>
                  </a:lnTo>
                  <a:cubicBezTo>
                    <a:pt x="744" y="1569"/>
                    <a:pt x="668" y="1525"/>
                    <a:pt x="582" y="1525"/>
                  </a:cubicBezTo>
                  <a:cubicBezTo>
                    <a:pt x="547" y="1525"/>
                    <a:pt x="510" y="1532"/>
                    <a:pt x="473" y="1551"/>
                  </a:cubicBezTo>
                  <a:cubicBezTo>
                    <a:pt x="347" y="1582"/>
                    <a:pt x="284" y="1645"/>
                    <a:pt x="253" y="1771"/>
                  </a:cubicBezTo>
                  <a:cubicBezTo>
                    <a:pt x="1" y="2591"/>
                    <a:pt x="253" y="3473"/>
                    <a:pt x="883" y="4103"/>
                  </a:cubicBezTo>
                  <a:cubicBezTo>
                    <a:pt x="1366" y="4494"/>
                    <a:pt x="1932" y="4750"/>
                    <a:pt x="2619" y="4750"/>
                  </a:cubicBezTo>
                  <a:cubicBezTo>
                    <a:pt x="2874" y="4750"/>
                    <a:pt x="3145" y="4715"/>
                    <a:pt x="3435" y="4638"/>
                  </a:cubicBezTo>
                  <a:lnTo>
                    <a:pt x="7247" y="8482"/>
                  </a:lnTo>
                  <a:cubicBezTo>
                    <a:pt x="6963" y="9522"/>
                    <a:pt x="7215" y="10372"/>
                    <a:pt x="7814" y="10971"/>
                  </a:cubicBezTo>
                  <a:cubicBezTo>
                    <a:pt x="8291" y="11472"/>
                    <a:pt x="8895" y="11702"/>
                    <a:pt x="9516" y="11702"/>
                  </a:cubicBezTo>
                  <a:cubicBezTo>
                    <a:pt x="9714" y="11702"/>
                    <a:pt x="9915" y="11678"/>
                    <a:pt x="10114" y="11632"/>
                  </a:cubicBezTo>
                  <a:cubicBezTo>
                    <a:pt x="10240" y="11569"/>
                    <a:pt x="10334" y="11506"/>
                    <a:pt x="10366" y="11380"/>
                  </a:cubicBezTo>
                  <a:cubicBezTo>
                    <a:pt x="10397" y="11254"/>
                    <a:pt x="10366" y="11128"/>
                    <a:pt x="10271" y="11065"/>
                  </a:cubicBezTo>
                  <a:lnTo>
                    <a:pt x="9389" y="10152"/>
                  </a:lnTo>
                  <a:cubicBezTo>
                    <a:pt x="9106" y="9868"/>
                    <a:pt x="9106" y="9459"/>
                    <a:pt x="9389" y="9175"/>
                  </a:cubicBezTo>
                  <a:cubicBezTo>
                    <a:pt x="9515" y="9033"/>
                    <a:pt x="9688" y="8962"/>
                    <a:pt x="9866" y="8962"/>
                  </a:cubicBezTo>
                  <a:cubicBezTo>
                    <a:pt x="10043" y="8962"/>
                    <a:pt x="10224" y="9033"/>
                    <a:pt x="10366" y="9175"/>
                  </a:cubicBezTo>
                  <a:lnTo>
                    <a:pt x="11279" y="10089"/>
                  </a:lnTo>
                  <a:cubicBezTo>
                    <a:pt x="11326" y="10135"/>
                    <a:pt x="11405" y="10164"/>
                    <a:pt x="11494" y="10164"/>
                  </a:cubicBezTo>
                  <a:cubicBezTo>
                    <a:pt x="11527" y="10164"/>
                    <a:pt x="11561" y="10160"/>
                    <a:pt x="11594" y="10152"/>
                  </a:cubicBezTo>
                  <a:cubicBezTo>
                    <a:pt x="11720" y="10120"/>
                    <a:pt x="11783" y="10026"/>
                    <a:pt x="11815" y="9931"/>
                  </a:cubicBezTo>
                  <a:cubicBezTo>
                    <a:pt x="12067" y="9081"/>
                    <a:pt x="11815" y="8230"/>
                    <a:pt x="11185" y="7600"/>
                  </a:cubicBezTo>
                  <a:cubicBezTo>
                    <a:pt x="10778" y="7170"/>
                    <a:pt x="10224" y="6903"/>
                    <a:pt x="9537" y="6903"/>
                  </a:cubicBezTo>
                  <a:cubicBezTo>
                    <a:pt x="9266" y="6903"/>
                    <a:pt x="8975" y="6944"/>
                    <a:pt x="8665" y="7033"/>
                  </a:cubicBezTo>
                  <a:lnTo>
                    <a:pt x="4852" y="3221"/>
                  </a:lnTo>
                  <a:lnTo>
                    <a:pt x="4884" y="3032"/>
                  </a:lnTo>
                  <a:cubicBezTo>
                    <a:pt x="5136" y="2213"/>
                    <a:pt x="4884" y="1330"/>
                    <a:pt x="4254" y="700"/>
                  </a:cubicBezTo>
                  <a:cubicBezTo>
                    <a:pt x="3778" y="225"/>
                    <a:pt x="3177" y="0"/>
                    <a:pt x="255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7357;p75"/>
            <p:cNvSpPr/>
            <p:nvPr/>
          </p:nvSpPr>
          <p:spPr>
            <a:xfrm>
              <a:off x="-31816600" y="4062950"/>
              <a:ext cx="144150" cy="140600"/>
            </a:xfrm>
            <a:custGeom>
              <a:avLst/>
              <a:gdLst/>
              <a:ahLst/>
              <a:cxnLst/>
              <a:rect l="l" t="t" r="r" b="b"/>
              <a:pathLst>
                <a:path w="5766" h="5624" extrusionOk="0">
                  <a:moveTo>
                    <a:pt x="4080" y="1504"/>
                  </a:moveTo>
                  <a:cubicBezTo>
                    <a:pt x="4167" y="1504"/>
                    <a:pt x="4253" y="1528"/>
                    <a:pt x="4316" y="1575"/>
                  </a:cubicBezTo>
                  <a:cubicBezTo>
                    <a:pt x="4442" y="1701"/>
                    <a:pt x="4442" y="1953"/>
                    <a:pt x="4316" y="2048"/>
                  </a:cubicBezTo>
                  <a:lnTo>
                    <a:pt x="2205" y="4159"/>
                  </a:lnTo>
                  <a:cubicBezTo>
                    <a:pt x="2158" y="4206"/>
                    <a:pt x="2072" y="4230"/>
                    <a:pt x="1985" y="4230"/>
                  </a:cubicBezTo>
                  <a:cubicBezTo>
                    <a:pt x="1898" y="4230"/>
                    <a:pt x="1812" y="4206"/>
                    <a:pt x="1764" y="4159"/>
                  </a:cubicBezTo>
                  <a:cubicBezTo>
                    <a:pt x="1638" y="4033"/>
                    <a:pt x="1638" y="3781"/>
                    <a:pt x="1764" y="3686"/>
                  </a:cubicBezTo>
                  <a:lnTo>
                    <a:pt x="3844" y="1575"/>
                  </a:lnTo>
                  <a:cubicBezTo>
                    <a:pt x="3907" y="1528"/>
                    <a:pt x="3993" y="1504"/>
                    <a:pt x="4080" y="1504"/>
                  </a:cubicBezTo>
                  <a:close/>
                  <a:moveTo>
                    <a:pt x="3844" y="0"/>
                  </a:moveTo>
                  <a:lnTo>
                    <a:pt x="567" y="3277"/>
                  </a:lnTo>
                  <a:cubicBezTo>
                    <a:pt x="0" y="3844"/>
                    <a:pt x="0" y="4694"/>
                    <a:pt x="567" y="5198"/>
                  </a:cubicBezTo>
                  <a:cubicBezTo>
                    <a:pt x="835" y="5482"/>
                    <a:pt x="1189" y="5624"/>
                    <a:pt x="1540" y="5624"/>
                  </a:cubicBezTo>
                  <a:cubicBezTo>
                    <a:pt x="1890" y="5624"/>
                    <a:pt x="2237" y="5482"/>
                    <a:pt x="2489" y="5198"/>
                  </a:cubicBezTo>
                  <a:lnTo>
                    <a:pt x="5766" y="1953"/>
                  </a:lnTo>
                  <a:lnTo>
                    <a:pt x="3844"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7358;p75"/>
            <p:cNvSpPr/>
            <p:nvPr/>
          </p:nvSpPr>
          <p:spPr>
            <a:xfrm>
              <a:off x="-31648050" y="3910025"/>
              <a:ext cx="129175" cy="127725"/>
            </a:xfrm>
            <a:custGeom>
              <a:avLst/>
              <a:gdLst/>
              <a:ahLst/>
              <a:cxnLst/>
              <a:rect l="l" t="t" r="r" b="b"/>
              <a:pathLst>
                <a:path w="5167" h="5109" extrusionOk="0">
                  <a:moveTo>
                    <a:pt x="4249" y="1"/>
                  </a:moveTo>
                  <a:cubicBezTo>
                    <a:pt x="4179" y="1"/>
                    <a:pt x="4106" y="24"/>
                    <a:pt x="4033" y="68"/>
                  </a:cubicBezTo>
                  <a:lnTo>
                    <a:pt x="2206" y="1171"/>
                  </a:lnTo>
                  <a:cubicBezTo>
                    <a:pt x="2017" y="1265"/>
                    <a:pt x="1985" y="1549"/>
                    <a:pt x="2143" y="1706"/>
                  </a:cubicBezTo>
                  <a:lnTo>
                    <a:pt x="2300" y="1864"/>
                  </a:lnTo>
                  <a:lnTo>
                    <a:pt x="0" y="4164"/>
                  </a:lnTo>
                  <a:lnTo>
                    <a:pt x="945" y="5109"/>
                  </a:lnTo>
                  <a:lnTo>
                    <a:pt x="3245" y="2809"/>
                  </a:lnTo>
                  <a:lnTo>
                    <a:pt x="3434" y="2998"/>
                  </a:lnTo>
                  <a:cubicBezTo>
                    <a:pt x="3502" y="3066"/>
                    <a:pt x="3594" y="3099"/>
                    <a:pt x="3684" y="3099"/>
                  </a:cubicBezTo>
                  <a:cubicBezTo>
                    <a:pt x="3802" y="3099"/>
                    <a:pt x="3916" y="3042"/>
                    <a:pt x="3970" y="2935"/>
                  </a:cubicBezTo>
                  <a:lnTo>
                    <a:pt x="5073" y="1108"/>
                  </a:lnTo>
                  <a:cubicBezTo>
                    <a:pt x="5167" y="1013"/>
                    <a:pt x="5167" y="793"/>
                    <a:pt x="5041" y="698"/>
                  </a:cubicBezTo>
                  <a:lnTo>
                    <a:pt x="4474" y="100"/>
                  </a:lnTo>
                  <a:cubicBezTo>
                    <a:pt x="4406" y="32"/>
                    <a:pt x="4330" y="1"/>
                    <a:pt x="424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2" name="Google Shape;6609;p73"/>
          <p:cNvSpPr/>
          <p:nvPr/>
        </p:nvSpPr>
        <p:spPr>
          <a:xfrm>
            <a:off x="7374441" y="2872612"/>
            <a:ext cx="277849" cy="287330"/>
          </a:xfrm>
          <a:custGeom>
            <a:avLst/>
            <a:gdLst/>
            <a:ahLst/>
            <a:cxnLst/>
            <a:rect l="l" t="t" r="r" b="b"/>
            <a:pathLst>
              <a:path w="9704" h="11847" extrusionOk="0">
                <a:moveTo>
                  <a:pt x="7687" y="662"/>
                </a:moveTo>
                <a:cubicBezTo>
                  <a:pt x="7813" y="945"/>
                  <a:pt x="7971" y="1134"/>
                  <a:pt x="8160" y="1386"/>
                </a:cubicBezTo>
                <a:lnTo>
                  <a:pt x="1008" y="1386"/>
                </a:lnTo>
                <a:cubicBezTo>
                  <a:pt x="788" y="1386"/>
                  <a:pt x="630" y="1229"/>
                  <a:pt x="630" y="1040"/>
                </a:cubicBezTo>
                <a:cubicBezTo>
                  <a:pt x="630" y="819"/>
                  <a:pt x="788" y="662"/>
                  <a:pt x="1008" y="662"/>
                </a:cubicBezTo>
                <a:close/>
                <a:moveTo>
                  <a:pt x="6553" y="3466"/>
                </a:moveTo>
                <a:cubicBezTo>
                  <a:pt x="6742" y="3466"/>
                  <a:pt x="6900" y="3623"/>
                  <a:pt x="6900" y="3812"/>
                </a:cubicBezTo>
                <a:lnTo>
                  <a:pt x="6900" y="4852"/>
                </a:lnTo>
                <a:lnTo>
                  <a:pt x="7939" y="4852"/>
                </a:lnTo>
                <a:cubicBezTo>
                  <a:pt x="8128" y="4852"/>
                  <a:pt x="8286" y="5009"/>
                  <a:pt x="8286" y="5199"/>
                </a:cubicBezTo>
                <a:lnTo>
                  <a:pt x="8286" y="6585"/>
                </a:lnTo>
                <a:cubicBezTo>
                  <a:pt x="8286" y="6774"/>
                  <a:pt x="8128" y="6931"/>
                  <a:pt x="7939" y="6931"/>
                </a:cubicBezTo>
                <a:lnTo>
                  <a:pt x="6900" y="6931"/>
                </a:lnTo>
                <a:lnTo>
                  <a:pt x="6900" y="7971"/>
                </a:lnTo>
                <a:cubicBezTo>
                  <a:pt x="6900" y="8160"/>
                  <a:pt x="6742" y="8317"/>
                  <a:pt x="6553" y="8317"/>
                </a:cubicBezTo>
                <a:lnTo>
                  <a:pt x="5167" y="8317"/>
                </a:lnTo>
                <a:cubicBezTo>
                  <a:pt x="4978" y="8317"/>
                  <a:pt x="4820" y="8160"/>
                  <a:pt x="4820" y="7971"/>
                </a:cubicBezTo>
                <a:lnTo>
                  <a:pt x="4820" y="6931"/>
                </a:lnTo>
                <a:lnTo>
                  <a:pt x="3781" y="6931"/>
                </a:lnTo>
                <a:cubicBezTo>
                  <a:pt x="3592" y="6931"/>
                  <a:pt x="3434" y="6774"/>
                  <a:pt x="3434" y="6585"/>
                </a:cubicBezTo>
                <a:lnTo>
                  <a:pt x="3434" y="5199"/>
                </a:lnTo>
                <a:cubicBezTo>
                  <a:pt x="3434" y="5009"/>
                  <a:pt x="3592" y="4852"/>
                  <a:pt x="3781" y="4852"/>
                </a:cubicBezTo>
                <a:lnTo>
                  <a:pt x="4820" y="4852"/>
                </a:lnTo>
                <a:lnTo>
                  <a:pt x="4820" y="3812"/>
                </a:lnTo>
                <a:cubicBezTo>
                  <a:pt x="4820" y="3623"/>
                  <a:pt x="4978" y="3466"/>
                  <a:pt x="5167" y="3466"/>
                </a:cubicBezTo>
                <a:close/>
                <a:moveTo>
                  <a:pt x="7939" y="9735"/>
                </a:moveTo>
                <a:cubicBezTo>
                  <a:pt x="8128" y="9735"/>
                  <a:pt x="8286" y="9893"/>
                  <a:pt x="8286" y="10082"/>
                </a:cubicBezTo>
                <a:cubicBezTo>
                  <a:pt x="8286" y="10334"/>
                  <a:pt x="8128" y="10428"/>
                  <a:pt x="7939" y="10428"/>
                </a:cubicBezTo>
                <a:lnTo>
                  <a:pt x="3749" y="10428"/>
                </a:lnTo>
                <a:cubicBezTo>
                  <a:pt x="3560" y="10428"/>
                  <a:pt x="3403" y="10271"/>
                  <a:pt x="3403" y="10082"/>
                </a:cubicBezTo>
                <a:cubicBezTo>
                  <a:pt x="3403" y="9893"/>
                  <a:pt x="3560" y="9735"/>
                  <a:pt x="3749" y="9735"/>
                </a:cubicBezTo>
                <a:close/>
                <a:moveTo>
                  <a:pt x="1040" y="0"/>
                </a:moveTo>
                <a:cubicBezTo>
                  <a:pt x="441" y="0"/>
                  <a:pt x="0" y="473"/>
                  <a:pt x="0" y="1040"/>
                </a:cubicBezTo>
                <a:lnTo>
                  <a:pt x="0" y="10428"/>
                </a:lnTo>
                <a:cubicBezTo>
                  <a:pt x="0" y="11184"/>
                  <a:pt x="630" y="11815"/>
                  <a:pt x="1386" y="11815"/>
                </a:cubicBezTo>
                <a:lnTo>
                  <a:pt x="1386" y="2048"/>
                </a:lnTo>
                <a:lnTo>
                  <a:pt x="2111" y="2048"/>
                </a:lnTo>
                <a:lnTo>
                  <a:pt x="2111" y="11815"/>
                </a:lnTo>
                <a:lnTo>
                  <a:pt x="9357" y="11815"/>
                </a:lnTo>
                <a:lnTo>
                  <a:pt x="9357" y="11846"/>
                </a:lnTo>
                <a:cubicBezTo>
                  <a:pt x="9546" y="11846"/>
                  <a:pt x="9704" y="11688"/>
                  <a:pt x="9704" y="11499"/>
                </a:cubicBezTo>
                <a:lnTo>
                  <a:pt x="9704" y="1733"/>
                </a:lnTo>
                <a:cubicBezTo>
                  <a:pt x="9704" y="1607"/>
                  <a:pt x="9609" y="1449"/>
                  <a:pt x="9452" y="1418"/>
                </a:cubicBezTo>
                <a:cubicBezTo>
                  <a:pt x="8822" y="1166"/>
                  <a:pt x="8443" y="756"/>
                  <a:pt x="8286" y="252"/>
                </a:cubicBezTo>
                <a:cubicBezTo>
                  <a:pt x="8254" y="95"/>
                  <a:pt x="8097" y="0"/>
                  <a:pt x="7971" y="0"/>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6698;p73"/>
          <p:cNvSpPr/>
          <p:nvPr/>
        </p:nvSpPr>
        <p:spPr>
          <a:xfrm>
            <a:off x="7390184" y="3296227"/>
            <a:ext cx="304628" cy="302720"/>
          </a:xfrm>
          <a:custGeom>
            <a:avLst/>
            <a:gdLst/>
            <a:ahLst/>
            <a:cxnLst/>
            <a:rect l="l" t="t" r="r" b="b"/>
            <a:pathLst>
              <a:path w="11815" h="11784" extrusionOk="0">
                <a:moveTo>
                  <a:pt x="6616" y="3434"/>
                </a:moveTo>
                <a:cubicBezTo>
                  <a:pt x="7215" y="3434"/>
                  <a:pt x="7625" y="3907"/>
                  <a:pt x="7625" y="4474"/>
                </a:cubicBezTo>
                <a:lnTo>
                  <a:pt x="7625" y="5514"/>
                </a:lnTo>
                <a:lnTo>
                  <a:pt x="6742" y="5514"/>
                </a:lnTo>
                <a:cubicBezTo>
                  <a:pt x="6648" y="5451"/>
                  <a:pt x="6585" y="5325"/>
                  <a:pt x="6490" y="5262"/>
                </a:cubicBezTo>
                <a:cubicBezTo>
                  <a:pt x="5986" y="4789"/>
                  <a:pt x="5388" y="4411"/>
                  <a:pt x="4695" y="4222"/>
                </a:cubicBezTo>
                <a:lnTo>
                  <a:pt x="4569" y="3434"/>
                </a:lnTo>
                <a:close/>
                <a:moveTo>
                  <a:pt x="3466" y="4884"/>
                </a:moveTo>
                <a:lnTo>
                  <a:pt x="3466" y="5577"/>
                </a:lnTo>
                <a:cubicBezTo>
                  <a:pt x="3056" y="5640"/>
                  <a:pt x="2678" y="5797"/>
                  <a:pt x="2363" y="6018"/>
                </a:cubicBezTo>
                <a:lnTo>
                  <a:pt x="1891" y="5577"/>
                </a:lnTo>
                <a:cubicBezTo>
                  <a:pt x="2332" y="5199"/>
                  <a:pt x="2867" y="4978"/>
                  <a:pt x="3466" y="4884"/>
                </a:cubicBezTo>
                <a:close/>
                <a:moveTo>
                  <a:pt x="4128" y="4852"/>
                </a:moveTo>
                <a:cubicBezTo>
                  <a:pt x="4726" y="4947"/>
                  <a:pt x="5262" y="5167"/>
                  <a:pt x="5703" y="5514"/>
                </a:cubicBezTo>
                <a:lnTo>
                  <a:pt x="5230" y="6049"/>
                </a:lnTo>
                <a:cubicBezTo>
                  <a:pt x="4915" y="5797"/>
                  <a:pt x="4537" y="5640"/>
                  <a:pt x="4128" y="5577"/>
                </a:cubicBezTo>
                <a:lnTo>
                  <a:pt x="4128" y="4852"/>
                </a:lnTo>
                <a:close/>
                <a:moveTo>
                  <a:pt x="1387" y="6049"/>
                </a:moveTo>
                <a:lnTo>
                  <a:pt x="1859" y="6522"/>
                </a:lnTo>
                <a:cubicBezTo>
                  <a:pt x="1607" y="6837"/>
                  <a:pt x="1450" y="7215"/>
                  <a:pt x="1387" y="7625"/>
                </a:cubicBezTo>
                <a:lnTo>
                  <a:pt x="662" y="7625"/>
                </a:lnTo>
                <a:cubicBezTo>
                  <a:pt x="788" y="7026"/>
                  <a:pt x="1009" y="6459"/>
                  <a:pt x="1387" y="6049"/>
                </a:cubicBezTo>
                <a:close/>
                <a:moveTo>
                  <a:pt x="6175" y="6049"/>
                </a:moveTo>
                <a:cubicBezTo>
                  <a:pt x="6553" y="6459"/>
                  <a:pt x="6774" y="7026"/>
                  <a:pt x="6837" y="7625"/>
                </a:cubicBezTo>
                <a:lnTo>
                  <a:pt x="6175" y="7625"/>
                </a:lnTo>
                <a:cubicBezTo>
                  <a:pt x="6112" y="7215"/>
                  <a:pt x="5955" y="6837"/>
                  <a:pt x="5703" y="6522"/>
                </a:cubicBezTo>
                <a:lnTo>
                  <a:pt x="6175" y="6049"/>
                </a:lnTo>
                <a:close/>
                <a:moveTo>
                  <a:pt x="1418" y="8318"/>
                </a:moveTo>
                <a:cubicBezTo>
                  <a:pt x="1481" y="8727"/>
                  <a:pt x="1670" y="9105"/>
                  <a:pt x="1891" y="9420"/>
                </a:cubicBezTo>
                <a:lnTo>
                  <a:pt x="1418" y="9893"/>
                </a:lnTo>
                <a:cubicBezTo>
                  <a:pt x="1009" y="9452"/>
                  <a:pt x="788" y="8916"/>
                  <a:pt x="693" y="8318"/>
                </a:cubicBezTo>
                <a:close/>
                <a:moveTo>
                  <a:pt x="6931" y="8318"/>
                </a:moveTo>
                <a:cubicBezTo>
                  <a:pt x="6805" y="8916"/>
                  <a:pt x="6585" y="9452"/>
                  <a:pt x="6207" y="9893"/>
                </a:cubicBezTo>
                <a:lnTo>
                  <a:pt x="5766" y="9420"/>
                </a:lnTo>
                <a:cubicBezTo>
                  <a:pt x="5986" y="9105"/>
                  <a:pt x="6144" y="8727"/>
                  <a:pt x="6207" y="8318"/>
                </a:cubicBezTo>
                <a:close/>
                <a:moveTo>
                  <a:pt x="2363" y="9893"/>
                </a:moveTo>
                <a:cubicBezTo>
                  <a:pt x="2678" y="10145"/>
                  <a:pt x="3056" y="10303"/>
                  <a:pt x="3466" y="10366"/>
                </a:cubicBezTo>
                <a:lnTo>
                  <a:pt x="3466" y="11027"/>
                </a:lnTo>
                <a:cubicBezTo>
                  <a:pt x="2867" y="10964"/>
                  <a:pt x="2332" y="10712"/>
                  <a:pt x="1891" y="10366"/>
                </a:cubicBezTo>
                <a:lnTo>
                  <a:pt x="2363" y="9893"/>
                </a:lnTo>
                <a:close/>
                <a:moveTo>
                  <a:pt x="5230" y="9861"/>
                </a:moveTo>
                <a:lnTo>
                  <a:pt x="5703" y="10334"/>
                </a:lnTo>
                <a:cubicBezTo>
                  <a:pt x="5262" y="10744"/>
                  <a:pt x="4726" y="10996"/>
                  <a:pt x="4128" y="11027"/>
                </a:cubicBezTo>
                <a:lnTo>
                  <a:pt x="4128" y="10334"/>
                </a:lnTo>
                <a:cubicBezTo>
                  <a:pt x="4537" y="10240"/>
                  <a:pt x="4915" y="10082"/>
                  <a:pt x="5230" y="9861"/>
                </a:cubicBezTo>
                <a:close/>
                <a:moveTo>
                  <a:pt x="9326" y="10366"/>
                </a:moveTo>
                <a:cubicBezTo>
                  <a:pt x="9546" y="10366"/>
                  <a:pt x="9704" y="10523"/>
                  <a:pt x="9704" y="10712"/>
                </a:cubicBezTo>
                <a:cubicBezTo>
                  <a:pt x="9672" y="10933"/>
                  <a:pt x="9546" y="11090"/>
                  <a:pt x="9326" y="11090"/>
                </a:cubicBezTo>
                <a:cubicBezTo>
                  <a:pt x="9137" y="11090"/>
                  <a:pt x="8979" y="10933"/>
                  <a:pt x="8979" y="10712"/>
                </a:cubicBezTo>
                <a:cubicBezTo>
                  <a:pt x="8979" y="10523"/>
                  <a:pt x="9137" y="10366"/>
                  <a:pt x="9326" y="10366"/>
                </a:cubicBezTo>
                <a:close/>
                <a:moveTo>
                  <a:pt x="1103" y="0"/>
                </a:moveTo>
                <a:cubicBezTo>
                  <a:pt x="504" y="0"/>
                  <a:pt x="63" y="473"/>
                  <a:pt x="63" y="1040"/>
                </a:cubicBezTo>
                <a:cubicBezTo>
                  <a:pt x="63" y="1576"/>
                  <a:pt x="536" y="2048"/>
                  <a:pt x="1103" y="2048"/>
                </a:cubicBezTo>
                <a:cubicBezTo>
                  <a:pt x="2048" y="2048"/>
                  <a:pt x="2363" y="2836"/>
                  <a:pt x="2489" y="3497"/>
                </a:cubicBezTo>
                <a:lnTo>
                  <a:pt x="2584" y="4348"/>
                </a:lnTo>
                <a:cubicBezTo>
                  <a:pt x="1072" y="4852"/>
                  <a:pt x="0" y="6301"/>
                  <a:pt x="0" y="7971"/>
                </a:cubicBezTo>
                <a:cubicBezTo>
                  <a:pt x="0" y="10050"/>
                  <a:pt x="1702" y="11783"/>
                  <a:pt x="3812" y="11783"/>
                </a:cubicBezTo>
                <a:cubicBezTo>
                  <a:pt x="5797" y="11783"/>
                  <a:pt x="7436" y="10240"/>
                  <a:pt x="7593" y="8318"/>
                </a:cubicBezTo>
                <a:lnTo>
                  <a:pt x="9011" y="8318"/>
                </a:lnTo>
                <a:lnTo>
                  <a:pt x="9011" y="9767"/>
                </a:lnTo>
                <a:cubicBezTo>
                  <a:pt x="8633" y="9924"/>
                  <a:pt x="8318" y="10271"/>
                  <a:pt x="8318" y="10744"/>
                </a:cubicBezTo>
                <a:cubicBezTo>
                  <a:pt x="8318" y="11342"/>
                  <a:pt x="8790" y="11783"/>
                  <a:pt x="9326" y="11783"/>
                </a:cubicBezTo>
                <a:cubicBezTo>
                  <a:pt x="9767" y="11783"/>
                  <a:pt x="10145" y="11500"/>
                  <a:pt x="10302" y="11059"/>
                </a:cubicBezTo>
                <a:lnTo>
                  <a:pt x="11468" y="11059"/>
                </a:lnTo>
                <a:cubicBezTo>
                  <a:pt x="11657" y="11059"/>
                  <a:pt x="11815" y="10901"/>
                  <a:pt x="11815" y="10712"/>
                </a:cubicBezTo>
                <a:cubicBezTo>
                  <a:pt x="11815" y="10555"/>
                  <a:pt x="11657" y="10397"/>
                  <a:pt x="11468" y="10397"/>
                </a:cubicBezTo>
                <a:lnTo>
                  <a:pt x="10302" y="10397"/>
                </a:lnTo>
                <a:cubicBezTo>
                  <a:pt x="10208" y="10145"/>
                  <a:pt x="9956" y="9893"/>
                  <a:pt x="9672" y="9767"/>
                </a:cubicBezTo>
                <a:lnTo>
                  <a:pt x="9672" y="8318"/>
                </a:lnTo>
                <a:lnTo>
                  <a:pt x="10744" y="8318"/>
                </a:lnTo>
                <a:cubicBezTo>
                  <a:pt x="10933" y="8318"/>
                  <a:pt x="11122" y="8160"/>
                  <a:pt x="11122" y="7971"/>
                </a:cubicBezTo>
                <a:cubicBezTo>
                  <a:pt x="11122" y="7782"/>
                  <a:pt x="10933" y="7593"/>
                  <a:pt x="10744" y="7593"/>
                </a:cubicBezTo>
                <a:lnTo>
                  <a:pt x="10397" y="7593"/>
                </a:lnTo>
                <a:lnTo>
                  <a:pt x="10397" y="7247"/>
                </a:lnTo>
                <a:cubicBezTo>
                  <a:pt x="10397" y="6301"/>
                  <a:pt x="9609" y="5514"/>
                  <a:pt x="8664" y="5514"/>
                </a:cubicBezTo>
                <a:lnTo>
                  <a:pt x="8318" y="5514"/>
                </a:lnTo>
                <a:lnTo>
                  <a:pt x="8318" y="4506"/>
                </a:lnTo>
                <a:cubicBezTo>
                  <a:pt x="8318" y="3560"/>
                  <a:pt x="7530" y="2773"/>
                  <a:pt x="6585" y="2773"/>
                </a:cubicBezTo>
                <a:lnTo>
                  <a:pt x="4411" y="2773"/>
                </a:lnTo>
                <a:cubicBezTo>
                  <a:pt x="3970" y="1040"/>
                  <a:pt x="2741" y="0"/>
                  <a:pt x="1103" y="0"/>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252;p56"/>
          <p:cNvSpPr/>
          <p:nvPr/>
        </p:nvSpPr>
        <p:spPr>
          <a:xfrm>
            <a:off x="7193109" y="4129677"/>
            <a:ext cx="665400" cy="374100"/>
          </a:xfrm>
          <a:prstGeom prst="ellipse">
            <a:avLst/>
          </a:prstGeom>
          <a:solidFill>
            <a:srgbClr val="BF7C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6403;p73"/>
          <p:cNvSpPr/>
          <p:nvPr/>
        </p:nvSpPr>
        <p:spPr>
          <a:xfrm>
            <a:off x="7407273" y="4162520"/>
            <a:ext cx="245138" cy="296414"/>
          </a:xfrm>
          <a:custGeom>
            <a:avLst/>
            <a:gdLst/>
            <a:ahLst/>
            <a:cxnLst/>
            <a:rect l="l" t="t" r="r" b="b"/>
            <a:pathLst>
              <a:path w="12760" h="12382" extrusionOk="0">
                <a:moveTo>
                  <a:pt x="2080" y="1"/>
                </a:moveTo>
                <a:cubicBezTo>
                  <a:pt x="946" y="1"/>
                  <a:pt x="32" y="946"/>
                  <a:pt x="1" y="2080"/>
                </a:cubicBezTo>
                <a:lnTo>
                  <a:pt x="1" y="9515"/>
                </a:lnTo>
                <a:cubicBezTo>
                  <a:pt x="1" y="11090"/>
                  <a:pt x="1261" y="12382"/>
                  <a:pt x="2899" y="12382"/>
                </a:cubicBezTo>
                <a:cubicBezTo>
                  <a:pt x="4537" y="12382"/>
                  <a:pt x="5798" y="11090"/>
                  <a:pt x="5829" y="9515"/>
                </a:cubicBezTo>
                <a:cubicBezTo>
                  <a:pt x="5829" y="9295"/>
                  <a:pt x="6144" y="9137"/>
                  <a:pt x="6365" y="9074"/>
                </a:cubicBezTo>
                <a:cubicBezTo>
                  <a:pt x="6617" y="9074"/>
                  <a:pt x="6932" y="9295"/>
                  <a:pt x="6932" y="9515"/>
                </a:cubicBezTo>
                <a:cubicBezTo>
                  <a:pt x="6932" y="11122"/>
                  <a:pt x="8223" y="12382"/>
                  <a:pt x="9830" y="12382"/>
                </a:cubicBezTo>
                <a:cubicBezTo>
                  <a:pt x="11374" y="12382"/>
                  <a:pt x="12760" y="11216"/>
                  <a:pt x="12760" y="9452"/>
                </a:cubicBezTo>
                <a:lnTo>
                  <a:pt x="12760" y="2080"/>
                </a:lnTo>
                <a:cubicBezTo>
                  <a:pt x="12760" y="946"/>
                  <a:pt x="11815" y="32"/>
                  <a:pt x="10681" y="1"/>
                </a:cubicBezTo>
                <a:cubicBezTo>
                  <a:pt x="10114" y="1"/>
                  <a:pt x="9578" y="221"/>
                  <a:pt x="9200" y="568"/>
                </a:cubicBezTo>
                <a:cubicBezTo>
                  <a:pt x="9043" y="725"/>
                  <a:pt x="9043" y="1009"/>
                  <a:pt x="9200" y="1166"/>
                </a:cubicBezTo>
                <a:cubicBezTo>
                  <a:pt x="9279" y="1245"/>
                  <a:pt x="9389" y="1284"/>
                  <a:pt x="9499" y="1284"/>
                </a:cubicBezTo>
                <a:cubicBezTo>
                  <a:pt x="9610" y="1284"/>
                  <a:pt x="9720" y="1245"/>
                  <a:pt x="9799" y="1166"/>
                </a:cubicBezTo>
                <a:cubicBezTo>
                  <a:pt x="10051" y="946"/>
                  <a:pt x="10366" y="820"/>
                  <a:pt x="10681" y="820"/>
                </a:cubicBezTo>
                <a:cubicBezTo>
                  <a:pt x="11342" y="820"/>
                  <a:pt x="11878" y="1355"/>
                  <a:pt x="11878" y="2080"/>
                </a:cubicBezTo>
                <a:lnTo>
                  <a:pt x="11878" y="7499"/>
                </a:lnTo>
                <a:cubicBezTo>
                  <a:pt x="11374" y="6963"/>
                  <a:pt x="10618" y="6648"/>
                  <a:pt x="9799" y="6648"/>
                </a:cubicBezTo>
                <a:cubicBezTo>
                  <a:pt x="8570" y="6648"/>
                  <a:pt x="7562" y="7404"/>
                  <a:pt x="7121" y="8444"/>
                </a:cubicBezTo>
                <a:cubicBezTo>
                  <a:pt x="6932" y="8349"/>
                  <a:pt x="6585" y="8286"/>
                  <a:pt x="6365" y="8286"/>
                </a:cubicBezTo>
                <a:cubicBezTo>
                  <a:pt x="6144" y="8286"/>
                  <a:pt x="5798" y="8381"/>
                  <a:pt x="5640" y="8444"/>
                </a:cubicBezTo>
                <a:cubicBezTo>
                  <a:pt x="5199" y="7404"/>
                  <a:pt x="4191" y="6648"/>
                  <a:pt x="2962" y="6648"/>
                </a:cubicBezTo>
                <a:cubicBezTo>
                  <a:pt x="2111" y="6648"/>
                  <a:pt x="1418" y="6995"/>
                  <a:pt x="851" y="7499"/>
                </a:cubicBezTo>
                <a:lnTo>
                  <a:pt x="851" y="2080"/>
                </a:lnTo>
                <a:cubicBezTo>
                  <a:pt x="851" y="1418"/>
                  <a:pt x="1418" y="851"/>
                  <a:pt x="2080" y="820"/>
                </a:cubicBezTo>
                <a:cubicBezTo>
                  <a:pt x="2426" y="820"/>
                  <a:pt x="2742" y="977"/>
                  <a:pt x="2962" y="1166"/>
                </a:cubicBezTo>
                <a:cubicBezTo>
                  <a:pt x="3041" y="1245"/>
                  <a:pt x="3151" y="1284"/>
                  <a:pt x="3257" y="1284"/>
                </a:cubicBezTo>
                <a:cubicBezTo>
                  <a:pt x="3364" y="1284"/>
                  <a:pt x="3466" y="1245"/>
                  <a:pt x="3529" y="1166"/>
                </a:cubicBezTo>
                <a:cubicBezTo>
                  <a:pt x="3687" y="1009"/>
                  <a:pt x="3687" y="725"/>
                  <a:pt x="3529" y="568"/>
                </a:cubicBezTo>
                <a:cubicBezTo>
                  <a:pt x="3183" y="221"/>
                  <a:pt x="2647" y="1"/>
                  <a:pt x="2080"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985"/>
        <p:cNvGrpSpPr/>
        <p:nvPr/>
      </p:nvGrpSpPr>
      <p:grpSpPr>
        <a:xfrm>
          <a:off x="0" y="0"/>
          <a:ext cx="0" cy="0"/>
          <a:chOff x="0" y="0"/>
          <a:chExt cx="0" cy="0"/>
        </a:xfrm>
      </p:grpSpPr>
      <p:sp>
        <p:nvSpPr>
          <p:cNvPr id="1986" name="Google Shape;1986;p61"/>
          <p:cNvSpPr txBox="1">
            <a:spLocks noGrp="1"/>
          </p:cNvSpPr>
          <p:nvPr>
            <p:ph type="title"/>
          </p:nvPr>
        </p:nvSpPr>
        <p:spPr>
          <a:xfrm>
            <a:off x="758843" y="655797"/>
            <a:ext cx="7717500" cy="581426"/>
          </a:xfrm>
          <a:prstGeom prst="rect">
            <a:avLst/>
          </a:prstGeom>
        </p:spPr>
        <p:txBody>
          <a:bodyPr spcFirstLastPara="1" wrap="square" lIns="0" tIns="0" rIns="0" bIns="0" anchor="b" anchorCtr="0">
            <a:noAutofit/>
          </a:bodyPr>
          <a:lstStyle/>
          <a:p>
            <a:pPr lvl="0"/>
            <a:r>
              <a:rPr lang="he-IL" dirty="0">
                <a:latin typeface="RUBIK" pitchFamily="2" charset="-79"/>
                <a:cs typeface="RUBIK" pitchFamily="2" charset="-79"/>
              </a:rPr>
              <a:t>כלים נוספים לצמצום פערי השכר</a:t>
            </a:r>
            <a:endParaRPr dirty="0"/>
          </a:p>
        </p:txBody>
      </p:sp>
      <p:sp>
        <p:nvSpPr>
          <p:cNvPr id="1987" name="Google Shape;1987;p61"/>
          <p:cNvSpPr txBox="1">
            <a:spLocks noGrp="1"/>
          </p:cNvSpPr>
          <p:nvPr>
            <p:ph type="subTitle" idx="1"/>
          </p:nvPr>
        </p:nvSpPr>
        <p:spPr>
          <a:xfrm>
            <a:off x="2633700" y="1340718"/>
            <a:ext cx="6056700" cy="1131300"/>
          </a:xfrm>
          <a:prstGeom prst="rect">
            <a:avLst/>
          </a:prstGeom>
        </p:spPr>
        <p:txBody>
          <a:bodyPr spcFirstLastPara="1" wrap="square" lIns="0" tIns="0" rIns="0" bIns="0" anchor="t" anchorCtr="0">
            <a:noAutofit/>
          </a:bodyPr>
          <a:lstStyle/>
          <a:p>
            <a:pPr marL="557213" indent="-557213" algn="r" rtl="1">
              <a:lnSpc>
                <a:spcPct val="150000"/>
              </a:lnSpc>
              <a:spcBef>
                <a:spcPct val="0"/>
              </a:spcBef>
              <a:defRPr/>
            </a:pPr>
            <a:r>
              <a:rPr lang="he-IL" dirty="0">
                <a:solidFill>
                  <a:schemeClr val="hlink"/>
                </a:solidFill>
                <a:uFill>
                  <a:noFill/>
                </a:uFill>
                <a:latin typeface="RUBIK" pitchFamily="2" charset="-79"/>
                <a:cs typeface="RUBIK" pitchFamily="2" charset="-79"/>
              </a:rPr>
              <a:t>הרחבת המענה הטיפולי לילדים (צהרונים, משפחתונים וכדומה)</a:t>
            </a:r>
          </a:p>
          <a:p>
            <a:pPr marL="557213" indent="-557213" algn="r" rtl="1">
              <a:lnSpc>
                <a:spcPct val="150000"/>
              </a:lnSpc>
              <a:spcBef>
                <a:spcPct val="0"/>
              </a:spcBef>
              <a:defRPr/>
            </a:pPr>
            <a:endParaRPr lang="he-IL" dirty="0">
              <a:solidFill>
                <a:schemeClr val="hlink"/>
              </a:solidFill>
              <a:uFill>
                <a:noFill/>
              </a:uFill>
              <a:latin typeface="RUBIK" pitchFamily="2" charset="-79"/>
              <a:cs typeface="RUBIK" pitchFamily="2" charset="-79"/>
            </a:endParaRPr>
          </a:p>
        </p:txBody>
      </p:sp>
      <p:sp>
        <p:nvSpPr>
          <p:cNvPr id="1989" name="Google Shape;1989;p61"/>
          <p:cNvSpPr txBox="1">
            <a:spLocks noGrp="1"/>
          </p:cNvSpPr>
          <p:nvPr>
            <p:ph type="subTitle" idx="3"/>
          </p:nvPr>
        </p:nvSpPr>
        <p:spPr>
          <a:xfrm>
            <a:off x="554400" y="2376624"/>
            <a:ext cx="8136000" cy="2504975"/>
          </a:xfrm>
          <a:prstGeom prst="rect">
            <a:avLst/>
          </a:prstGeom>
        </p:spPr>
        <p:txBody>
          <a:bodyPr spcFirstLastPara="1" wrap="square" lIns="0" tIns="0" rIns="0" bIns="0" anchor="t" anchorCtr="0">
            <a:noAutofit/>
          </a:bodyPr>
          <a:lstStyle/>
          <a:p>
            <a:pPr marL="557213" indent="-557213" algn="r" rtl="1">
              <a:lnSpc>
                <a:spcPct val="150000"/>
              </a:lnSpc>
              <a:spcBef>
                <a:spcPct val="0"/>
              </a:spcBef>
              <a:defRPr/>
            </a:pPr>
            <a:r>
              <a:rPr lang="he-IL" dirty="0">
                <a:solidFill>
                  <a:schemeClr val="hlink"/>
                </a:solidFill>
                <a:uFill>
                  <a:noFill/>
                </a:uFill>
                <a:latin typeface="RUBIK" pitchFamily="2" charset="-79"/>
                <a:cs typeface="RUBIK" pitchFamily="2" charset="-79"/>
              </a:rPr>
              <a:t>תחבורה ציבורית למרכזי תעסוקה</a:t>
            </a:r>
          </a:p>
          <a:p>
            <a:pPr marL="557213" indent="-557213" algn="r" rtl="1">
              <a:lnSpc>
                <a:spcPct val="150000"/>
              </a:lnSpc>
              <a:spcBef>
                <a:spcPct val="0"/>
              </a:spcBef>
              <a:defRPr/>
            </a:pPr>
            <a:r>
              <a:rPr lang="he-IL" dirty="0">
                <a:solidFill>
                  <a:schemeClr val="hlink"/>
                </a:solidFill>
                <a:uFill>
                  <a:noFill/>
                </a:uFill>
                <a:latin typeface="RUBIK" pitchFamily="2" charset="-79"/>
                <a:cs typeface="RUBIK" pitchFamily="2" charset="-79"/>
              </a:rPr>
              <a:t>הסעות מעסיקים למקומות עבודה </a:t>
            </a:r>
          </a:p>
          <a:p>
            <a:pPr marL="557213" indent="-557213" algn="r" rtl="1">
              <a:lnSpc>
                <a:spcPct val="150000"/>
              </a:lnSpc>
              <a:spcBef>
                <a:spcPct val="0"/>
              </a:spcBef>
              <a:defRPr/>
            </a:pPr>
            <a:r>
              <a:rPr lang="he-IL" dirty="0">
                <a:solidFill>
                  <a:schemeClr val="hlink"/>
                </a:solidFill>
                <a:uFill>
                  <a:noFill/>
                </a:uFill>
                <a:latin typeface="RUBIK" pitchFamily="2" charset="-79"/>
                <a:cs typeface="RUBIK" pitchFamily="2" charset="-79"/>
              </a:rPr>
              <a:t>מרכזי תעסוקה בריכוזים החרדיים</a:t>
            </a:r>
          </a:p>
          <a:p>
            <a:pPr marL="0" indent="0" algn="r" rtl="1">
              <a:lnSpc>
                <a:spcPct val="150000"/>
              </a:lnSpc>
              <a:spcBef>
                <a:spcPct val="0"/>
              </a:spcBef>
              <a:buNone/>
              <a:defRPr/>
            </a:pPr>
            <a:r>
              <a:rPr lang="he-IL" i="1" dirty="0">
                <a:solidFill>
                  <a:srgbClr val="C00000"/>
                </a:solidFill>
                <a:latin typeface="RUBIK" pitchFamily="2" charset="-79"/>
                <a:cs typeface="RUBIK" pitchFamily="2" charset="-79"/>
              </a:rPr>
              <a:t>ציטוט מתוך סקר נתוני אמת: "ישנן מלא ערים, בעיקר בפריפריה, שאין מספיק מקומות עבודה לאוכלוסייה החרדית..., לדוגמא בטבריה שכמות החרדים שם הולכת וגדלה ואין מקומות עבודה לכולן..." (חרדית ספרדית, בת 25)</a:t>
            </a:r>
          </a:p>
          <a:p>
            <a:pPr marL="557213" indent="-557213" algn="r" rtl="1">
              <a:lnSpc>
                <a:spcPct val="150000"/>
              </a:lnSpc>
              <a:spcBef>
                <a:spcPct val="0"/>
              </a:spcBef>
              <a:defRPr/>
            </a:pPr>
            <a:r>
              <a:rPr lang="he-IL" dirty="0">
                <a:solidFill>
                  <a:schemeClr val="hlink"/>
                </a:solidFill>
                <a:uFill>
                  <a:noFill/>
                </a:uFill>
                <a:latin typeface="RUBIK" pitchFamily="2" charset="-79"/>
                <a:cs typeface="RUBIK" pitchFamily="2" charset="-79"/>
              </a:rPr>
              <a:t>מרכזים כדוגמת</a:t>
            </a:r>
            <a:r>
              <a:rPr lang="en-US" dirty="0">
                <a:solidFill>
                  <a:schemeClr val="hlink"/>
                </a:solidFill>
                <a:uFill>
                  <a:noFill/>
                </a:uFill>
                <a:latin typeface="RUBIK" pitchFamily="2" charset="-79"/>
                <a:cs typeface="RUBIK" pitchFamily="2" charset="-79"/>
              </a:rPr>
              <a:t>WEWORK </a:t>
            </a:r>
            <a:r>
              <a:rPr lang="he-IL" dirty="0">
                <a:solidFill>
                  <a:schemeClr val="hlink"/>
                </a:solidFill>
                <a:uFill>
                  <a:noFill/>
                </a:uFill>
                <a:latin typeface="RUBIK" pitchFamily="2" charset="-79"/>
                <a:cs typeface="RUBIK" pitchFamily="2" charset="-79"/>
              </a:rPr>
              <a:t> שיאפשרו עבודה מרחוק בקרבה למקום המגורים</a:t>
            </a:r>
          </a:p>
        </p:txBody>
      </p:sp>
      <p:sp>
        <p:nvSpPr>
          <p:cNvPr id="1990" name="Google Shape;1990;p61"/>
          <p:cNvSpPr txBox="1">
            <a:spLocks noGrp="1"/>
          </p:cNvSpPr>
          <p:nvPr>
            <p:ph type="subTitle" idx="4"/>
          </p:nvPr>
        </p:nvSpPr>
        <p:spPr>
          <a:xfrm>
            <a:off x="2065717" y="1984077"/>
            <a:ext cx="6053400" cy="340800"/>
          </a:xfrm>
          <a:prstGeom prst="rect">
            <a:avLst/>
          </a:prstGeom>
        </p:spPr>
        <p:txBody>
          <a:bodyPr spcFirstLastPara="1" wrap="square" lIns="0" tIns="0" rIns="0" bIns="0" anchor="t" anchorCtr="0">
            <a:noAutofit/>
          </a:bodyPr>
          <a:lstStyle/>
          <a:p>
            <a:pPr marL="0" lvl="0" indent="0" algn="r" rtl="1">
              <a:spcBef>
                <a:spcPts val="0"/>
              </a:spcBef>
              <a:spcAft>
                <a:spcPts val="1200"/>
              </a:spcAft>
              <a:buNone/>
            </a:pPr>
            <a:r>
              <a:rPr lang="he-IL" dirty="0">
                <a:latin typeface="RUBIK" pitchFamily="2" charset="-79"/>
                <a:cs typeface="RUBIK" pitchFamily="2" charset="-79"/>
              </a:rPr>
              <a:t>מרכזי תעסוקה</a:t>
            </a:r>
            <a:endParaRPr dirty="0">
              <a:latin typeface="RUBIK" pitchFamily="2" charset="-79"/>
              <a:cs typeface="RUBIK" pitchFamily="2" charset="-79"/>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90">
                                            <p:txEl>
                                              <p:pRg st="0" end="0"/>
                                            </p:txEl>
                                          </p:spTgt>
                                        </p:tgtEl>
                                        <p:attrNameLst>
                                          <p:attrName>style.visibility</p:attrName>
                                        </p:attrNameLst>
                                      </p:cBhvr>
                                      <p:to>
                                        <p:strVal val="visible"/>
                                      </p:to>
                                    </p:set>
                                    <p:animEffect transition="in" filter="barn(inVertical)">
                                      <p:cBhvr>
                                        <p:cTn id="7" dur="500"/>
                                        <p:tgtEl>
                                          <p:spTgt spid="1990">
                                            <p:txEl>
                                              <p:pRg st="0" end="0"/>
                                            </p:txEl>
                                          </p:spTgt>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989">
                                            <p:txEl>
                                              <p:pRg st="0" end="0"/>
                                            </p:txEl>
                                          </p:spTgt>
                                        </p:tgtEl>
                                        <p:attrNameLst>
                                          <p:attrName>style.visibility</p:attrName>
                                        </p:attrNameLst>
                                      </p:cBhvr>
                                      <p:to>
                                        <p:strVal val="visible"/>
                                      </p:to>
                                    </p:set>
                                    <p:animEffect transition="in" filter="barn(inVertical)">
                                      <p:cBhvr>
                                        <p:cTn id="10" dur="500"/>
                                        <p:tgtEl>
                                          <p:spTgt spid="1989">
                                            <p:txEl>
                                              <p:pRg st="0" end="0"/>
                                            </p:txEl>
                                          </p:spTgt>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989">
                                            <p:txEl>
                                              <p:pRg st="1" end="1"/>
                                            </p:txEl>
                                          </p:spTgt>
                                        </p:tgtEl>
                                        <p:attrNameLst>
                                          <p:attrName>style.visibility</p:attrName>
                                        </p:attrNameLst>
                                      </p:cBhvr>
                                      <p:to>
                                        <p:strVal val="visible"/>
                                      </p:to>
                                    </p:set>
                                    <p:animEffect transition="in" filter="barn(inVertical)">
                                      <p:cBhvr>
                                        <p:cTn id="13" dur="500"/>
                                        <p:tgtEl>
                                          <p:spTgt spid="1989">
                                            <p:txEl>
                                              <p:pRg st="1" end="1"/>
                                            </p:txEl>
                                          </p:spTgt>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989">
                                            <p:txEl>
                                              <p:pRg st="2" end="2"/>
                                            </p:txEl>
                                          </p:spTgt>
                                        </p:tgtEl>
                                        <p:attrNameLst>
                                          <p:attrName>style.visibility</p:attrName>
                                        </p:attrNameLst>
                                      </p:cBhvr>
                                      <p:to>
                                        <p:strVal val="visible"/>
                                      </p:to>
                                    </p:set>
                                    <p:animEffect transition="in" filter="barn(inVertical)">
                                      <p:cBhvr>
                                        <p:cTn id="16" dur="500"/>
                                        <p:tgtEl>
                                          <p:spTgt spid="1989">
                                            <p:txEl>
                                              <p:pRg st="2" end="2"/>
                                            </p:txEl>
                                          </p:spTgt>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1989">
                                            <p:txEl>
                                              <p:pRg st="3" end="3"/>
                                            </p:txEl>
                                          </p:spTgt>
                                        </p:tgtEl>
                                        <p:attrNameLst>
                                          <p:attrName>style.visibility</p:attrName>
                                        </p:attrNameLst>
                                      </p:cBhvr>
                                      <p:to>
                                        <p:strVal val="visible"/>
                                      </p:to>
                                    </p:set>
                                    <p:animEffect transition="in" filter="barn(inVertical)">
                                      <p:cBhvr>
                                        <p:cTn id="19" dur="500"/>
                                        <p:tgtEl>
                                          <p:spTgt spid="1989">
                                            <p:txEl>
                                              <p:pRg st="3" end="3"/>
                                            </p:txEl>
                                          </p:spTgt>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989">
                                            <p:txEl>
                                              <p:pRg st="4" end="4"/>
                                            </p:txEl>
                                          </p:spTgt>
                                        </p:tgtEl>
                                        <p:attrNameLst>
                                          <p:attrName>style.visibility</p:attrName>
                                        </p:attrNameLst>
                                      </p:cBhvr>
                                      <p:to>
                                        <p:strVal val="visible"/>
                                      </p:to>
                                    </p:set>
                                    <p:animEffect transition="in" filter="barn(inVertical)">
                                      <p:cBhvr>
                                        <p:cTn id="22" dur="500"/>
                                        <p:tgtEl>
                                          <p:spTgt spid="198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89" grpId="0" uiExpand="1" build="p"/>
      <p:bldP spid="1990"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323682" y="785107"/>
            <a:ext cx="8537098" cy="2249406"/>
          </a:xfrm>
        </p:spPr>
        <p:txBody>
          <a:bodyPr/>
          <a:lstStyle/>
          <a:p>
            <a:pPr algn="ctr" rtl="1">
              <a:lnSpc>
                <a:spcPct val="150000"/>
              </a:lnSpc>
            </a:pPr>
            <a:r>
              <a:rPr lang="he-IL" sz="3000" b="1" dirty="0">
                <a:effectLst>
                  <a:outerShdw blurRad="38100" dist="38100" dir="2700000" algn="tl">
                    <a:srgbClr val="000000">
                      <a:alpha val="43137"/>
                    </a:srgbClr>
                  </a:outerShdw>
                </a:effectLst>
                <a:latin typeface="RUBIK" pitchFamily="2" charset="-79"/>
                <a:cs typeface="RUBIK" pitchFamily="2" charset="-79"/>
              </a:rPr>
              <a:t>תכנית לשיפור ההון האנושי של נשים חרדיות תגדיל את האפשרויות שעומדות בפניהן, מבלי לפגוע בזהותן, ותקדם את הכלכלה הישראלית</a:t>
            </a:r>
            <a:endParaRPr lang="" sz="3000" b="1" dirty="0">
              <a:effectLst>
                <a:outerShdw blurRad="38100" dist="38100" dir="2700000" algn="tl">
                  <a:srgbClr val="000000">
                    <a:alpha val="43137"/>
                  </a:srgbClr>
                </a:outerShdw>
              </a:effectLst>
              <a:latin typeface="RUBIK" pitchFamily="2" charset="-79"/>
              <a:cs typeface="RUBIK" pitchFamily="2" charset="-79"/>
            </a:endParaRPr>
          </a:p>
        </p:txBody>
      </p:sp>
      <p:sp>
        <p:nvSpPr>
          <p:cNvPr id="3" name="כותרת משנה 2"/>
          <p:cNvSpPr>
            <a:spLocks noGrp="1"/>
          </p:cNvSpPr>
          <p:nvPr>
            <p:ph type="subTitle" idx="1"/>
          </p:nvPr>
        </p:nvSpPr>
        <p:spPr>
          <a:xfrm>
            <a:off x="753876" y="2972435"/>
            <a:ext cx="4972687" cy="1882785"/>
          </a:xfrm>
        </p:spPr>
        <p:txBody>
          <a:bodyPr/>
          <a:lstStyle/>
          <a:p>
            <a:pPr marL="127000" indent="0">
              <a:lnSpc>
                <a:spcPct val="150000"/>
              </a:lnSpc>
              <a:buNone/>
            </a:pPr>
            <a:r>
              <a:rPr lang="en-US" sz="3400" b="1" dirty="0">
                <a:hlinkClick r:id="rId3"/>
              </a:rPr>
              <a:t>hila.axelrad@runi.ac.il</a:t>
            </a:r>
            <a:endParaRPr lang="en-US" sz="3400" b="1" dirty="0"/>
          </a:p>
          <a:p>
            <a:pPr marL="127000" indent="0">
              <a:lnSpc>
                <a:spcPct val="150000"/>
              </a:lnSpc>
              <a:buNone/>
            </a:pPr>
            <a:r>
              <a:rPr lang="en-US" sz="3400" b="1" dirty="0">
                <a:hlinkClick r:id="rId4"/>
              </a:rPr>
              <a:t>malchi.asaf@gmail.com</a:t>
            </a:r>
            <a:endParaRPr lang="en-US" sz="3400" b="1" dirty="0"/>
          </a:p>
          <a:p>
            <a:pPr marL="127000" indent="0">
              <a:lnSpc>
                <a:spcPct val="150000"/>
              </a:lnSpc>
              <a:buNone/>
            </a:pPr>
            <a:endParaRPr lang="" sz="3400" b="1" dirty="0"/>
          </a:p>
        </p:txBody>
      </p:sp>
    </p:spTree>
    <p:extLst>
      <p:ext uri="{BB962C8B-B14F-4D97-AF65-F5344CB8AC3E}">
        <p14:creationId xmlns:p14="http://schemas.microsoft.com/office/powerpoint/2010/main" val="1283980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35"/>
          <p:cNvSpPr/>
          <p:nvPr/>
        </p:nvSpPr>
        <p:spPr>
          <a:xfrm>
            <a:off x="3810294" y="1405851"/>
            <a:ext cx="1653900" cy="930000"/>
          </a:xfrm>
          <a:prstGeom prst="ellipse">
            <a:avLst/>
          </a:prstGeom>
          <a:solidFill>
            <a:srgbClr val="BF7C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35"/>
          <p:cNvSpPr txBox="1">
            <a:spLocks noGrp="1"/>
          </p:cNvSpPr>
          <p:nvPr>
            <p:ph type="title"/>
          </p:nvPr>
        </p:nvSpPr>
        <p:spPr>
          <a:xfrm>
            <a:off x="1756194" y="2652251"/>
            <a:ext cx="5762100" cy="520500"/>
          </a:xfrm>
          <a:prstGeom prst="rect">
            <a:avLst/>
          </a:prstGeom>
        </p:spPr>
        <p:txBody>
          <a:bodyPr spcFirstLastPara="1" wrap="square" lIns="0" tIns="0" rIns="0" bIns="0" anchor="t" anchorCtr="0">
            <a:noAutofit/>
          </a:bodyPr>
          <a:lstStyle/>
          <a:p>
            <a:pPr lvl="0" rtl="1"/>
            <a:r>
              <a:rPr lang="he-IL" dirty="0">
                <a:latin typeface="RUBIK" pitchFamily="2" charset="-79"/>
                <a:ea typeface="Poppins ExtraBold"/>
                <a:cs typeface="RUBIK" pitchFamily="2" charset="-79"/>
                <a:sym typeface="Poppins ExtraBold"/>
              </a:rPr>
              <a:t>חסמים "רכים" </a:t>
            </a:r>
            <a:endParaRPr dirty="0">
              <a:latin typeface="RUBIK" pitchFamily="2" charset="-79"/>
              <a:cs typeface="RUBIK" pitchFamily="2" charset="-79"/>
            </a:endParaRPr>
          </a:p>
        </p:txBody>
      </p:sp>
      <p:sp>
        <p:nvSpPr>
          <p:cNvPr id="323" name="Google Shape;323;p35"/>
          <p:cNvSpPr txBox="1">
            <a:spLocks noGrp="1"/>
          </p:cNvSpPr>
          <p:nvPr>
            <p:ph type="subTitle" idx="1"/>
          </p:nvPr>
        </p:nvSpPr>
        <p:spPr>
          <a:xfrm>
            <a:off x="1756944" y="3429849"/>
            <a:ext cx="5760600" cy="307800"/>
          </a:xfrm>
          <a:prstGeom prst="rect">
            <a:avLst/>
          </a:prstGeom>
        </p:spPr>
        <p:txBody>
          <a:bodyPr spcFirstLastPara="1" wrap="square" lIns="0" tIns="0" rIns="0" bIns="0" anchor="t" anchorCtr="0">
            <a:noAutofit/>
          </a:bodyPr>
          <a:lstStyle/>
          <a:p>
            <a:pPr rtl="1"/>
            <a:r>
              <a:rPr lang="he-IL" dirty="0">
                <a:latin typeface="RUBIK" pitchFamily="2" charset="-79"/>
                <a:cs typeface="RUBIK" pitchFamily="2" charset="-79"/>
              </a:rPr>
              <a:t>מבוסס מידע איכותני </a:t>
            </a:r>
          </a:p>
        </p:txBody>
      </p:sp>
      <p:sp>
        <p:nvSpPr>
          <p:cNvPr id="324" name="Google Shape;324;p35"/>
          <p:cNvSpPr/>
          <p:nvPr/>
        </p:nvSpPr>
        <p:spPr>
          <a:xfrm>
            <a:off x="5269771" y="1513701"/>
            <a:ext cx="229551" cy="273877"/>
          </a:xfrm>
          <a:custGeom>
            <a:avLst/>
            <a:gdLst/>
            <a:ahLst/>
            <a:cxnLst/>
            <a:rect l="l" t="t" r="r" b="b"/>
            <a:pathLst>
              <a:path w="5764" h="6877" extrusionOk="0">
                <a:moveTo>
                  <a:pt x="2882" y="0"/>
                </a:moveTo>
                <a:lnTo>
                  <a:pt x="1855" y="2283"/>
                </a:lnTo>
                <a:lnTo>
                  <a:pt x="0" y="3424"/>
                </a:lnTo>
                <a:lnTo>
                  <a:pt x="1855" y="4594"/>
                </a:lnTo>
                <a:lnTo>
                  <a:pt x="2882" y="6877"/>
                </a:lnTo>
                <a:lnTo>
                  <a:pt x="3909" y="4594"/>
                </a:lnTo>
                <a:lnTo>
                  <a:pt x="5764" y="3424"/>
                </a:lnTo>
                <a:lnTo>
                  <a:pt x="3909"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35"/>
          <p:cNvSpPr/>
          <p:nvPr/>
        </p:nvSpPr>
        <p:spPr>
          <a:xfrm>
            <a:off x="3555324" y="1003827"/>
            <a:ext cx="90600" cy="107163"/>
          </a:xfrm>
          <a:custGeom>
            <a:avLst/>
            <a:gdLst/>
            <a:ahLst/>
            <a:cxnLst/>
            <a:rect l="l" t="t" r="r" b="b"/>
            <a:pathLst>
              <a:path w="3282" h="3882" extrusionOk="0">
                <a:moveTo>
                  <a:pt x="1655" y="1"/>
                </a:moveTo>
                <a:lnTo>
                  <a:pt x="1084" y="1285"/>
                </a:lnTo>
                <a:lnTo>
                  <a:pt x="0" y="1970"/>
                </a:lnTo>
                <a:lnTo>
                  <a:pt x="1084" y="2597"/>
                </a:lnTo>
                <a:lnTo>
                  <a:pt x="1655" y="3881"/>
                </a:lnTo>
                <a:lnTo>
                  <a:pt x="2254" y="2597"/>
                </a:lnTo>
                <a:lnTo>
                  <a:pt x="3281" y="1970"/>
                </a:lnTo>
                <a:lnTo>
                  <a:pt x="2254"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35"/>
          <p:cNvSpPr/>
          <p:nvPr/>
        </p:nvSpPr>
        <p:spPr>
          <a:xfrm>
            <a:off x="6947966" y="2007267"/>
            <a:ext cx="159916" cy="189840"/>
          </a:xfrm>
          <a:custGeom>
            <a:avLst/>
            <a:gdLst/>
            <a:ahLst/>
            <a:cxnLst/>
            <a:rect l="l" t="t" r="r" b="b"/>
            <a:pathLst>
              <a:path w="5793" h="6877" extrusionOk="0">
                <a:moveTo>
                  <a:pt x="2882" y="0"/>
                </a:moveTo>
                <a:lnTo>
                  <a:pt x="1855" y="2283"/>
                </a:lnTo>
                <a:lnTo>
                  <a:pt x="0" y="3424"/>
                </a:lnTo>
                <a:lnTo>
                  <a:pt x="1855" y="4594"/>
                </a:lnTo>
                <a:lnTo>
                  <a:pt x="2882" y="6876"/>
                </a:lnTo>
                <a:lnTo>
                  <a:pt x="3938" y="4594"/>
                </a:lnTo>
                <a:lnTo>
                  <a:pt x="5792" y="3424"/>
                </a:lnTo>
                <a:lnTo>
                  <a:pt x="3938"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35"/>
          <p:cNvSpPr/>
          <p:nvPr/>
        </p:nvSpPr>
        <p:spPr>
          <a:xfrm>
            <a:off x="7517554" y="1243413"/>
            <a:ext cx="197735" cy="235526"/>
          </a:xfrm>
          <a:custGeom>
            <a:avLst/>
            <a:gdLst/>
            <a:ahLst/>
            <a:cxnLst/>
            <a:rect l="l" t="t" r="r" b="b"/>
            <a:pathLst>
              <a:path w="7163" h="8532" extrusionOk="0">
                <a:moveTo>
                  <a:pt x="3596" y="1"/>
                </a:moveTo>
                <a:lnTo>
                  <a:pt x="2312" y="2854"/>
                </a:lnTo>
                <a:lnTo>
                  <a:pt x="1" y="4252"/>
                </a:lnTo>
                <a:lnTo>
                  <a:pt x="2312" y="5679"/>
                </a:lnTo>
                <a:lnTo>
                  <a:pt x="3596" y="8532"/>
                </a:lnTo>
                <a:lnTo>
                  <a:pt x="4851" y="5679"/>
                </a:lnTo>
                <a:lnTo>
                  <a:pt x="7162" y="4252"/>
                </a:lnTo>
                <a:lnTo>
                  <a:pt x="4851" y="2854"/>
                </a:lnTo>
                <a:lnTo>
                  <a:pt x="359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35"/>
          <p:cNvSpPr/>
          <p:nvPr/>
        </p:nvSpPr>
        <p:spPr>
          <a:xfrm>
            <a:off x="1121453" y="1189107"/>
            <a:ext cx="197735" cy="235526"/>
          </a:xfrm>
          <a:custGeom>
            <a:avLst/>
            <a:gdLst/>
            <a:ahLst/>
            <a:cxnLst/>
            <a:rect l="l" t="t" r="r" b="b"/>
            <a:pathLst>
              <a:path w="7163" h="8532" extrusionOk="0">
                <a:moveTo>
                  <a:pt x="3567" y="0"/>
                </a:moveTo>
                <a:lnTo>
                  <a:pt x="2283" y="2853"/>
                </a:lnTo>
                <a:lnTo>
                  <a:pt x="1" y="4280"/>
                </a:lnTo>
                <a:lnTo>
                  <a:pt x="2283" y="5678"/>
                </a:lnTo>
                <a:lnTo>
                  <a:pt x="3567" y="8531"/>
                </a:lnTo>
                <a:lnTo>
                  <a:pt x="4851" y="5678"/>
                </a:lnTo>
                <a:lnTo>
                  <a:pt x="7162" y="4280"/>
                </a:lnTo>
                <a:lnTo>
                  <a:pt x="4851" y="2853"/>
                </a:lnTo>
                <a:lnTo>
                  <a:pt x="35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35"/>
          <p:cNvSpPr/>
          <p:nvPr/>
        </p:nvSpPr>
        <p:spPr>
          <a:xfrm>
            <a:off x="2299726" y="1597073"/>
            <a:ext cx="89827" cy="107135"/>
          </a:xfrm>
          <a:custGeom>
            <a:avLst/>
            <a:gdLst/>
            <a:ahLst/>
            <a:cxnLst/>
            <a:rect l="l" t="t" r="r" b="b"/>
            <a:pathLst>
              <a:path w="3254" h="3881" extrusionOk="0">
                <a:moveTo>
                  <a:pt x="1656" y="0"/>
                </a:moveTo>
                <a:lnTo>
                  <a:pt x="1028" y="1313"/>
                </a:lnTo>
                <a:lnTo>
                  <a:pt x="1" y="1940"/>
                </a:lnTo>
                <a:lnTo>
                  <a:pt x="1028" y="2597"/>
                </a:lnTo>
                <a:lnTo>
                  <a:pt x="1656" y="3881"/>
                </a:lnTo>
                <a:lnTo>
                  <a:pt x="2226" y="2597"/>
                </a:lnTo>
                <a:lnTo>
                  <a:pt x="3253" y="1940"/>
                </a:lnTo>
                <a:lnTo>
                  <a:pt x="2226" y="1313"/>
                </a:lnTo>
                <a:lnTo>
                  <a:pt x="165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35"/>
          <p:cNvSpPr/>
          <p:nvPr/>
        </p:nvSpPr>
        <p:spPr>
          <a:xfrm>
            <a:off x="1344363" y="1904269"/>
            <a:ext cx="159916" cy="189840"/>
          </a:xfrm>
          <a:custGeom>
            <a:avLst/>
            <a:gdLst/>
            <a:ahLst/>
            <a:cxnLst/>
            <a:rect l="l" t="t" r="r" b="b"/>
            <a:pathLst>
              <a:path w="5793" h="6877" extrusionOk="0">
                <a:moveTo>
                  <a:pt x="2911" y="0"/>
                </a:moveTo>
                <a:lnTo>
                  <a:pt x="1883" y="2283"/>
                </a:lnTo>
                <a:lnTo>
                  <a:pt x="0" y="3424"/>
                </a:lnTo>
                <a:lnTo>
                  <a:pt x="1883" y="4566"/>
                </a:lnTo>
                <a:lnTo>
                  <a:pt x="2911" y="6877"/>
                </a:lnTo>
                <a:lnTo>
                  <a:pt x="3938" y="4566"/>
                </a:lnTo>
                <a:lnTo>
                  <a:pt x="5792" y="3424"/>
                </a:lnTo>
                <a:lnTo>
                  <a:pt x="3938" y="2283"/>
                </a:lnTo>
                <a:lnTo>
                  <a:pt x="291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35"/>
          <p:cNvSpPr/>
          <p:nvPr/>
        </p:nvSpPr>
        <p:spPr>
          <a:xfrm>
            <a:off x="5086788" y="549519"/>
            <a:ext cx="197735" cy="235526"/>
          </a:xfrm>
          <a:custGeom>
            <a:avLst/>
            <a:gdLst/>
            <a:ahLst/>
            <a:cxnLst/>
            <a:rect l="l" t="t" r="r" b="b"/>
            <a:pathLst>
              <a:path w="7163" h="8532" extrusionOk="0">
                <a:moveTo>
                  <a:pt x="3567" y="0"/>
                </a:moveTo>
                <a:lnTo>
                  <a:pt x="2312" y="2853"/>
                </a:lnTo>
                <a:lnTo>
                  <a:pt x="1" y="4251"/>
                </a:lnTo>
                <a:lnTo>
                  <a:pt x="2312" y="5678"/>
                </a:lnTo>
                <a:lnTo>
                  <a:pt x="3567" y="8531"/>
                </a:lnTo>
                <a:lnTo>
                  <a:pt x="4851" y="5678"/>
                </a:lnTo>
                <a:lnTo>
                  <a:pt x="7163" y="4251"/>
                </a:lnTo>
                <a:lnTo>
                  <a:pt x="4851" y="2853"/>
                </a:lnTo>
                <a:lnTo>
                  <a:pt x="35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35"/>
          <p:cNvSpPr/>
          <p:nvPr/>
        </p:nvSpPr>
        <p:spPr>
          <a:xfrm>
            <a:off x="6394566" y="792882"/>
            <a:ext cx="89827" cy="107135"/>
          </a:xfrm>
          <a:custGeom>
            <a:avLst/>
            <a:gdLst/>
            <a:ahLst/>
            <a:cxnLst/>
            <a:rect l="l" t="t" r="r" b="b"/>
            <a:pathLst>
              <a:path w="3254" h="3881" extrusionOk="0">
                <a:moveTo>
                  <a:pt x="1598" y="1"/>
                </a:moveTo>
                <a:lnTo>
                  <a:pt x="1028" y="1285"/>
                </a:lnTo>
                <a:lnTo>
                  <a:pt x="0" y="1912"/>
                </a:lnTo>
                <a:lnTo>
                  <a:pt x="1028" y="2568"/>
                </a:lnTo>
                <a:lnTo>
                  <a:pt x="1598" y="3881"/>
                </a:lnTo>
                <a:lnTo>
                  <a:pt x="2197" y="2568"/>
                </a:lnTo>
                <a:lnTo>
                  <a:pt x="3253" y="1912"/>
                </a:lnTo>
                <a:lnTo>
                  <a:pt x="2197" y="1285"/>
                </a:lnTo>
                <a:lnTo>
                  <a:pt x="159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35"/>
          <p:cNvSpPr/>
          <p:nvPr/>
        </p:nvSpPr>
        <p:spPr>
          <a:xfrm>
            <a:off x="5855826" y="1371787"/>
            <a:ext cx="90600" cy="107163"/>
          </a:xfrm>
          <a:custGeom>
            <a:avLst/>
            <a:gdLst/>
            <a:ahLst/>
            <a:cxnLst/>
            <a:rect l="l" t="t" r="r" b="b"/>
            <a:pathLst>
              <a:path w="3282" h="3882" extrusionOk="0">
                <a:moveTo>
                  <a:pt x="1655" y="1"/>
                </a:moveTo>
                <a:lnTo>
                  <a:pt x="1028" y="1285"/>
                </a:lnTo>
                <a:lnTo>
                  <a:pt x="0" y="1912"/>
                </a:lnTo>
                <a:lnTo>
                  <a:pt x="1028" y="2569"/>
                </a:lnTo>
                <a:lnTo>
                  <a:pt x="1655" y="3881"/>
                </a:lnTo>
                <a:lnTo>
                  <a:pt x="2226" y="2569"/>
                </a:lnTo>
                <a:lnTo>
                  <a:pt x="3282" y="1912"/>
                </a:lnTo>
                <a:lnTo>
                  <a:pt x="2226"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35"/>
          <p:cNvSpPr/>
          <p:nvPr/>
        </p:nvSpPr>
        <p:spPr>
          <a:xfrm>
            <a:off x="4416833" y="2269695"/>
            <a:ext cx="159115" cy="189840"/>
          </a:xfrm>
          <a:custGeom>
            <a:avLst/>
            <a:gdLst/>
            <a:ahLst/>
            <a:cxnLst/>
            <a:rect l="l" t="t" r="r" b="b"/>
            <a:pathLst>
              <a:path w="5764" h="6877" extrusionOk="0">
                <a:moveTo>
                  <a:pt x="2882" y="0"/>
                </a:moveTo>
                <a:lnTo>
                  <a:pt x="1855" y="2283"/>
                </a:lnTo>
                <a:lnTo>
                  <a:pt x="0" y="3424"/>
                </a:lnTo>
                <a:lnTo>
                  <a:pt x="1855" y="4594"/>
                </a:lnTo>
                <a:lnTo>
                  <a:pt x="2882" y="6877"/>
                </a:lnTo>
                <a:lnTo>
                  <a:pt x="3909" y="4594"/>
                </a:lnTo>
                <a:lnTo>
                  <a:pt x="5764" y="3424"/>
                </a:lnTo>
                <a:lnTo>
                  <a:pt x="3909"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35"/>
          <p:cNvSpPr/>
          <p:nvPr/>
        </p:nvSpPr>
        <p:spPr>
          <a:xfrm>
            <a:off x="2999407" y="2108023"/>
            <a:ext cx="90600" cy="107163"/>
          </a:xfrm>
          <a:custGeom>
            <a:avLst/>
            <a:gdLst/>
            <a:ahLst/>
            <a:cxnLst/>
            <a:rect l="l" t="t" r="r" b="b"/>
            <a:pathLst>
              <a:path w="3282" h="3882" extrusionOk="0">
                <a:moveTo>
                  <a:pt x="1655" y="1"/>
                </a:moveTo>
                <a:lnTo>
                  <a:pt x="1085" y="1285"/>
                </a:lnTo>
                <a:lnTo>
                  <a:pt x="1" y="1941"/>
                </a:lnTo>
                <a:lnTo>
                  <a:pt x="1085" y="2597"/>
                </a:lnTo>
                <a:lnTo>
                  <a:pt x="1655" y="3881"/>
                </a:lnTo>
                <a:lnTo>
                  <a:pt x="2226" y="2597"/>
                </a:lnTo>
                <a:lnTo>
                  <a:pt x="3282" y="1941"/>
                </a:lnTo>
                <a:lnTo>
                  <a:pt x="2226"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25448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A7D60727-FFAA-4AC4-9D77-2A553458C84F}"/>
              </a:ext>
            </a:extLst>
          </p:cNvPr>
          <p:cNvSpPr>
            <a:spLocks noGrp="1"/>
          </p:cNvSpPr>
          <p:nvPr>
            <p:ph type="title"/>
          </p:nvPr>
        </p:nvSpPr>
        <p:spPr>
          <a:xfrm>
            <a:off x="726892" y="137159"/>
            <a:ext cx="7406640" cy="575753"/>
          </a:xfrm>
        </p:spPr>
        <p:txBody>
          <a:bodyPr/>
          <a:lstStyle/>
          <a:p>
            <a:pPr algn="ctr"/>
            <a:r>
              <a:rPr lang="he-IL" dirty="0">
                <a:latin typeface="RUBIK" pitchFamily="2" charset="-79"/>
                <a:cs typeface="RUBIK" pitchFamily="2" charset="-79"/>
              </a:rPr>
              <a:t>מרכז ופריפריה חרדית: פערים פנים מגזריים </a:t>
            </a:r>
          </a:p>
        </p:txBody>
      </p:sp>
      <p:sp>
        <p:nvSpPr>
          <p:cNvPr id="5" name="TextBox 4">
            <a:extLst>
              <a:ext uri="{FF2B5EF4-FFF2-40B4-BE49-F238E27FC236}">
                <a16:creationId xmlns:a16="http://schemas.microsoft.com/office/drawing/2014/main" id="{7C64190A-FDC4-47CF-8F80-5929468E1A64}"/>
              </a:ext>
            </a:extLst>
          </p:cNvPr>
          <p:cNvSpPr txBox="1"/>
          <p:nvPr/>
        </p:nvSpPr>
        <p:spPr>
          <a:xfrm>
            <a:off x="5722484" y="1330650"/>
            <a:ext cx="3149782" cy="1708160"/>
          </a:xfrm>
          <a:prstGeom prst="rect">
            <a:avLst/>
          </a:prstGeom>
        </p:spPr>
        <p:style>
          <a:lnRef idx="2">
            <a:schemeClr val="dk1"/>
          </a:lnRef>
          <a:fillRef idx="1">
            <a:schemeClr val="lt1"/>
          </a:fillRef>
          <a:effectRef idx="0">
            <a:schemeClr val="dk1"/>
          </a:effectRef>
          <a:fontRef idx="minor">
            <a:schemeClr val="dk1"/>
          </a:fontRef>
        </p:style>
        <p:txBody>
          <a:bodyPr wrap="square" rtlCol="1">
            <a:spAutoFit/>
          </a:bodyPr>
          <a:lstStyle/>
          <a:p>
            <a:pPr algn="r"/>
            <a:r>
              <a:rPr lang="he-IL" sz="1500" dirty="0">
                <a:latin typeface="RUBIK" pitchFamily="2" charset="-79"/>
                <a:cs typeface="RUBIK" pitchFamily="2" charset="-79"/>
              </a:rPr>
              <a:t>"[האם] המדינה צריכה לסמן את הנשים החסידיות כאוכלוסיית יעד [...] באופן מסורתי הן מגדלות את הילדים בבית. אם היו יותר מעונות יום הן היו עובדות יותר. אפשר לעשות עבודה מדהימה עם הקהילה הזו כי אין חסם אידיאולוגי"</a:t>
            </a:r>
            <a:r>
              <a:rPr lang="he-IL" sz="1050" dirty="0">
                <a:latin typeface="RUBIK" pitchFamily="2" charset="-79"/>
                <a:cs typeface="RUBIK" pitchFamily="2" charset="-79"/>
              </a:rPr>
              <a:t> </a:t>
            </a:r>
            <a:r>
              <a:rPr lang="he-IL" sz="1500" dirty="0">
                <a:latin typeface="RUBIK" pitchFamily="2" charset="-79"/>
                <a:cs typeface="RUBIK" pitchFamily="2" charset="-79"/>
              </a:rPr>
              <a:t>(יזמת חרדית חסידית) </a:t>
            </a:r>
          </a:p>
        </p:txBody>
      </p:sp>
      <p:sp>
        <p:nvSpPr>
          <p:cNvPr id="6" name="אליפסה 5">
            <a:extLst>
              <a:ext uri="{FF2B5EF4-FFF2-40B4-BE49-F238E27FC236}">
                <a16:creationId xmlns:a16="http://schemas.microsoft.com/office/drawing/2014/main" id="{034AEF83-3FD1-4B89-A6E4-FBF1B6E8FB4D}"/>
              </a:ext>
            </a:extLst>
          </p:cNvPr>
          <p:cNvSpPr/>
          <p:nvPr/>
        </p:nvSpPr>
        <p:spPr>
          <a:xfrm>
            <a:off x="4000227" y="3742255"/>
            <a:ext cx="1498963" cy="705395"/>
          </a:xfrm>
          <a:prstGeom prst="ellipse">
            <a:avLst/>
          </a:prstGeom>
        </p:spPr>
        <p:style>
          <a:lnRef idx="2">
            <a:schemeClr val="accent4"/>
          </a:lnRef>
          <a:fillRef idx="1">
            <a:schemeClr val="lt1"/>
          </a:fillRef>
          <a:effectRef idx="0">
            <a:schemeClr val="accent4"/>
          </a:effectRef>
          <a:fontRef idx="minor">
            <a:schemeClr val="dk1"/>
          </a:fontRef>
        </p:style>
        <p:txBody>
          <a:bodyPr rtlCol="1" anchor="ctr"/>
          <a:lstStyle/>
          <a:p>
            <a:pPr algn="ctr"/>
            <a:r>
              <a:rPr lang="he-IL" sz="2100" b="1" dirty="0"/>
              <a:t>מרכז </a:t>
            </a:r>
          </a:p>
        </p:txBody>
      </p:sp>
      <p:sp>
        <p:nvSpPr>
          <p:cNvPr id="7" name="אליפסה 6">
            <a:extLst>
              <a:ext uri="{FF2B5EF4-FFF2-40B4-BE49-F238E27FC236}">
                <a16:creationId xmlns:a16="http://schemas.microsoft.com/office/drawing/2014/main" id="{7CF60D4D-78C0-4FB0-B3C7-AE1E74C8A251}"/>
              </a:ext>
            </a:extLst>
          </p:cNvPr>
          <p:cNvSpPr/>
          <p:nvPr/>
        </p:nvSpPr>
        <p:spPr>
          <a:xfrm>
            <a:off x="4000227" y="1367414"/>
            <a:ext cx="1498963" cy="705395"/>
          </a:xfrm>
          <a:prstGeom prst="ellipse">
            <a:avLst/>
          </a:prstGeom>
        </p:spPr>
        <p:style>
          <a:lnRef idx="1">
            <a:schemeClr val="accent3"/>
          </a:lnRef>
          <a:fillRef idx="2">
            <a:schemeClr val="accent3"/>
          </a:fillRef>
          <a:effectRef idx="1">
            <a:schemeClr val="accent3"/>
          </a:effectRef>
          <a:fontRef idx="minor">
            <a:schemeClr val="dk1"/>
          </a:fontRef>
        </p:style>
        <p:txBody>
          <a:bodyPr rtlCol="1" anchor="ctr"/>
          <a:lstStyle/>
          <a:p>
            <a:pPr algn="ctr"/>
            <a:r>
              <a:rPr lang="he-IL" sz="1800" dirty="0"/>
              <a:t>פריפריה </a:t>
            </a:r>
          </a:p>
        </p:txBody>
      </p:sp>
      <p:sp>
        <p:nvSpPr>
          <p:cNvPr id="8" name="חץ: למטה 7">
            <a:extLst>
              <a:ext uri="{FF2B5EF4-FFF2-40B4-BE49-F238E27FC236}">
                <a16:creationId xmlns:a16="http://schemas.microsoft.com/office/drawing/2014/main" id="{261A6EB9-BD04-42BC-ACFD-C1C4CA35A57F}"/>
              </a:ext>
            </a:extLst>
          </p:cNvPr>
          <p:cNvSpPr/>
          <p:nvPr/>
        </p:nvSpPr>
        <p:spPr>
          <a:xfrm rot="10800000">
            <a:off x="4589961" y="2290163"/>
            <a:ext cx="319497" cy="1197973"/>
          </a:xfrm>
          <a:prstGeom prst="downArrow">
            <a:avLst/>
          </a:prstGeom>
        </p:spPr>
        <p:style>
          <a:lnRef idx="2">
            <a:schemeClr val="accent6"/>
          </a:lnRef>
          <a:fillRef idx="1">
            <a:schemeClr val="lt1"/>
          </a:fillRef>
          <a:effectRef idx="0">
            <a:schemeClr val="accent6"/>
          </a:effectRef>
          <a:fontRef idx="minor">
            <a:schemeClr val="dk1"/>
          </a:fontRef>
        </p:style>
        <p:txBody>
          <a:bodyPr rtlCol="1" anchor="ctr"/>
          <a:lstStyle/>
          <a:p>
            <a:pPr algn="ctr"/>
            <a:endParaRPr lang="he-IL" sz="1050"/>
          </a:p>
        </p:txBody>
      </p:sp>
      <p:sp>
        <p:nvSpPr>
          <p:cNvPr id="9" name="TextBox 8">
            <a:extLst>
              <a:ext uri="{FF2B5EF4-FFF2-40B4-BE49-F238E27FC236}">
                <a16:creationId xmlns:a16="http://schemas.microsoft.com/office/drawing/2014/main" id="{A8FED32B-35B9-4822-A3B0-42BAA63708B6}"/>
              </a:ext>
            </a:extLst>
          </p:cNvPr>
          <p:cNvSpPr txBox="1"/>
          <p:nvPr/>
        </p:nvSpPr>
        <p:spPr>
          <a:xfrm>
            <a:off x="5722484" y="3125455"/>
            <a:ext cx="3149782" cy="1938992"/>
          </a:xfrm>
          <a:prstGeom prst="rect">
            <a:avLst/>
          </a:prstGeom>
        </p:spPr>
        <p:style>
          <a:lnRef idx="2">
            <a:schemeClr val="dk1"/>
          </a:lnRef>
          <a:fillRef idx="1">
            <a:schemeClr val="lt1"/>
          </a:fillRef>
          <a:effectRef idx="0">
            <a:schemeClr val="dk1"/>
          </a:effectRef>
          <a:fontRef idx="minor">
            <a:schemeClr val="dk1"/>
          </a:fontRef>
        </p:style>
        <p:txBody>
          <a:bodyPr wrap="square" rtlCol="1">
            <a:spAutoFit/>
          </a:bodyPr>
          <a:lstStyle/>
          <a:p>
            <a:pPr algn="r"/>
            <a:r>
              <a:rPr lang="he-IL" sz="1500" dirty="0">
                <a:latin typeface="RUBIK" pitchFamily="2" charset="-79"/>
                <a:cs typeface="RUBIK" pitchFamily="2" charset="-79"/>
              </a:rPr>
              <a:t>"יש להסתכל על מעבר של משפחות חרדיות צעירות לפריפריה המרוחקת מבחינת פרנסה ותעסוקה (יוקר המחייה והדיור). כולם עוברים לצפון ולדרום (קריית גת, קריית מלאכי, צפת, טבריה, חיפה ועפולה ועוד). שם היצע התעסוקה נמוך מאוד, וגם השירותים תומכי התעסוקה נמוכים" (מנהלת חרדית) </a:t>
            </a:r>
          </a:p>
        </p:txBody>
      </p:sp>
      <p:graphicFrame>
        <p:nvGraphicFramePr>
          <p:cNvPr id="10" name="מציין מיקום תוכן 3">
            <a:extLst>
              <a:ext uri="{FF2B5EF4-FFF2-40B4-BE49-F238E27FC236}">
                <a16:creationId xmlns:a16="http://schemas.microsoft.com/office/drawing/2014/main" id="{F42EFECA-CBC8-4023-9DA8-D745831B8CA4}"/>
              </a:ext>
            </a:extLst>
          </p:cNvPr>
          <p:cNvGraphicFramePr>
            <a:graphicFrameLocks/>
          </p:cNvGraphicFramePr>
          <p:nvPr>
            <p:extLst>
              <p:ext uri="{D42A27DB-BD31-4B8C-83A1-F6EECF244321}">
                <p14:modId xmlns:p14="http://schemas.microsoft.com/office/powerpoint/2010/main" val="1514841248"/>
              </p:ext>
            </p:extLst>
          </p:nvPr>
        </p:nvGraphicFramePr>
        <p:xfrm>
          <a:off x="-2376719" y="946793"/>
          <a:ext cx="9046436" cy="40318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87001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35"/>
          <p:cNvSpPr/>
          <p:nvPr/>
        </p:nvSpPr>
        <p:spPr>
          <a:xfrm>
            <a:off x="3810294" y="1405851"/>
            <a:ext cx="1653900" cy="930000"/>
          </a:xfrm>
          <a:prstGeom prst="ellipse">
            <a:avLst/>
          </a:prstGeom>
          <a:solidFill>
            <a:srgbClr val="BF7C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35"/>
          <p:cNvSpPr txBox="1">
            <a:spLocks noGrp="1"/>
          </p:cNvSpPr>
          <p:nvPr>
            <p:ph type="title"/>
          </p:nvPr>
        </p:nvSpPr>
        <p:spPr>
          <a:xfrm>
            <a:off x="1756194" y="2652251"/>
            <a:ext cx="5762100" cy="520500"/>
          </a:xfrm>
          <a:prstGeom prst="rect">
            <a:avLst/>
          </a:prstGeom>
        </p:spPr>
        <p:txBody>
          <a:bodyPr spcFirstLastPara="1" wrap="square" lIns="0" tIns="0" rIns="0" bIns="0" anchor="t" anchorCtr="0">
            <a:noAutofit/>
          </a:bodyPr>
          <a:lstStyle/>
          <a:p>
            <a:pPr lvl="0" rtl="1"/>
            <a:r>
              <a:rPr lang="he-IL" dirty="0">
                <a:latin typeface="RUBIK" pitchFamily="2" charset="-79"/>
                <a:ea typeface="Poppins ExtraBold"/>
                <a:cs typeface="RUBIK" pitchFamily="2" charset="-79"/>
                <a:sym typeface="Poppins ExtraBold"/>
              </a:rPr>
              <a:t>נספחים </a:t>
            </a:r>
            <a:endParaRPr dirty="0">
              <a:latin typeface="RUBIK" pitchFamily="2" charset="-79"/>
              <a:cs typeface="RUBIK" pitchFamily="2" charset="-79"/>
            </a:endParaRPr>
          </a:p>
        </p:txBody>
      </p:sp>
      <p:sp>
        <p:nvSpPr>
          <p:cNvPr id="324" name="Google Shape;324;p35"/>
          <p:cNvSpPr/>
          <p:nvPr/>
        </p:nvSpPr>
        <p:spPr>
          <a:xfrm>
            <a:off x="5269771" y="1513701"/>
            <a:ext cx="229551" cy="273877"/>
          </a:xfrm>
          <a:custGeom>
            <a:avLst/>
            <a:gdLst/>
            <a:ahLst/>
            <a:cxnLst/>
            <a:rect l="l" t="t" r="r" b="b"/>
            <a:pathLst>
              <a:path w="5764" h="6877" extrusionOk="0">
                <a:moveTo>
                  <a:pt x="2882" y="0"/>
                </a:moveTo>
                <a:lnTo>
                  <a:pt x="1855" y="2283"/>
                </a:lnTo>
                <a:lnTo>
                  <a:pt x="0" y="3424"/>
                </a:lnTo>
                <a:lnTo>
                  <a:pt x="1855" y="4594"/>
                </a:lnTo>
                <a:lnTo>
                  <a:pt x="2882" y="6877"/>
                </a:lnTo>
                <a:lnTo>
                  <a:pt x="3909" y="4594"/>
                </a:lnTo>
                <a:lnTo>
                  <a:pt x="5764" y="3424"/>
                </a:lnTo>
                <a:lnTo>
                  <a:pt x="3909"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35"/>
          <p:cNvSpPr/>
          <p:nvPr/>
        </p:nvSpPr>
        <p:spPr>
          <a:xfrm>
            <a:off x="3555324" y="1003827"/>
            <a:ext cx="90600" cy="107163"/>
          </a:xfrm>
          <a:custGeom>
            <a:avLst/>
            <a:gdLst/>
            <a:ahLst/>
            <a:cxnLst/>
            <a:rect l="l" t="t" r="r" b="b"/>
            <a:pathLst>
              <a:path w="3282" h="3882" extrusionOk="0">
                <a:moveTo>
                  <a:pt x="1655" y="1"/>
                </a:moveTo>
                <a:lnTo>
                  <a:pt x="1084" y="1285"/>
                </a:lnTo>
                <a:lnTo>
                  <a:pt x="0" y="1970"/>
                </a:lnTo>
                <a:lnTo>
                  <a:pt x="1084" y="2597"/>
                </a:lnTo>
                <a:lnTo>
                  <a:pt x="1655" y="3881"/>
                </a:lnTo>
                <a:lnTo>
                  <a:pt x="2254" y="2597"/>
                </a:lnTo>
                <a:lnTo>
                  <a:pt x="3281" y="1970"/>
                </a:lnTo>
                <a:lnTo>
                  <a:pt x="2254"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35"/>
          <p:cNvSpPr/>
          <p:nvPr/>
        </p:nvSpPr>
        <p:spPr>
          <a:xfrm>
            <a:off x="6947966" y="2007267"/>
            <a:ext cx="159916" cy="189840"/>
          </a:xfrm>
          <a:custGeom>
            <a:avLst/>
            <a:gdLst/>
            <a:ahLst/>
            <a:cxnLst/>
            <a:rect l="l" t="t" r="r" b="b"/>
            <a:pathLst>
              <a:path w="5793" h="6877" extrusionOk="0">
                <a:moveTo>
                  <a:pt x="2882" y="0"/>
                </a:moveTo>
                <a:lnTo>
                  <a:pt x="1855" y="2283"/>
                </a:lnTo>
                <a:lnTo>
                  <a:pt x="0" y="3424"/>
                </a:lnTo>
                <a:lnTo>
                  <a:pt x="1855" y="4594"/>
                </a:lnTo>
                <a:lnTo>
                  <a:pt x="2882" y="6876"/>
                </a:lnTo>
                <a:lnTo>
                  <a:pt x="3938" y="4594"/>
                </a:lnTo>
                <a:lnTo>
                  <a:pt x="5792" y="3424"/>
                </a:lnTo>
                <a:lnTo>
                  <a:pt x="3938"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35"/>
          <p:cNvSpPr/>
          <p:nvPr/>
        </p:nvSpPr>
        <p:spPr>
          <a:xfrm>
            <a:off x="7517554" y="1243413"/>
            <a:ext cx="197735" cy="235526"/>
          </a:xfrm>
          <a:custGeom>
            <a:avLst/>
            <a:gdLst/>
            <a:ahLst/>
            <a:cxnLst/>
            <a:rect l="l" t="t" r="r" b="b"/>
            <a:pathLst>
              <a:path w="7163" h="8532" extrusionOk="0">
                <a:moveTo>
                  <a:pt x="3596" y="1"/>
                </a:moveTo>
                <a:lnTo>
                  <a:pt x="2312" y="2854"/>
                </a:lnTo>
                <a:lnTo>
                  <a:pt x="1" y="4252"/>
                </a:lnTo>
                <a:lnTo>
                  <a:pt x="2312" y="5679"/>
                </a:lnTo>
                <a:lnTo>
                  <a:pt x="3596" y="8532"/>
                </a:lnTo>
                <a:lnTo>
                  <a:pt x="4851" y="5679"/>
                </a:lnTo>
                <a:lnTo>
                  <a:pt x="7162" y="4252"/>
                </a:lnTo>
                <a:lnTo>
                  <a:pt x="4851" y="2854"/>
                </a:lnTo>
                <a:lnTo>
                  <a:pt x="359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35"/>
          <p:cNvSpPr/>
          <p:nvPr/>
        </p:nvSpPr>
        <p:spPr>
          <a:xfrm>
            <a:off x="1121453" y="1189107"/>
            <a:ext cx="197735" cy="235526"/>
          </a:xfrm>
          <a:custGeom>
            <a:avLst/>
            <a:gdLst/>
            <a:ahLst/>
            <a:cxnLst/>
            <a:rect l="l" t="t" r="r" b="b"/>
            <a:pathLst>
              <a:path w="7163" h="8532" extrusionOk="0">
                <a:moveTo>
                  <a:pt x="3567" y="0"/>
                </a:moveTo>
                <a:lnTo>
                  <a:pt x="2283" y="2853"/>
                </a:lnTo>
                <a:lnTo>
                  <a:pt x="1" y="4280"/>
                </a:lnTo>
                <a:lnTo>
                  <a:pt x="2283" y="5678"/>
                </a:lnTo>
                <a:lnTo>
                  <a:pt x="3567" y="8531"/>
                </a:lnTo>
                <a:lnTo>
                  <a:pt x="4851" y="5678"/>
                </a:lnTo>
                <a:lnTo>
                  <a:pt x="7162" y="4280"/>
                </a:lnTo>
                <a:lnTo>
                  <a:pt x="4851" y="2853"/>
                </a:lnTo>
                <a:lnTo>
                  <a:pt x="35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35"/>
          <p:cNvSpPr/>
          <p:nvPr/>
        </p:nvSpPr>
        <p:spPr>
          <a:xfrm>
            <a:off x="2299726" y="1597073"/>
            <a:ext cx="89827" cy="107135"/>
          </a:xfrm>
          <a:custGeom>
            <a:avLst/>
            <a:gdLst/>
            <a:ahLst/>
            <a:cxnLst/>
            <a:rect l="l" t="t" r="r" b="b"/>
            <a:pathLst>
              <a:path w="3254" h="3881" extrusionOk="0">
                <a:moveTo>
                  <a:pt x="1656" y="0"/>
                </a:moveTo>
                <a:lnTo>
                  <a:pt x="1028" y="1313"/>
                </a:lnTo>
                <a:lnTo>
                  <a:pt x="1" y="1940"/>
                </a:lnTo>
                <a:lnTo>
                  <a:pt x="1028" y="2597"/>
                </a:lnTo>
                <a:lnTo>
                  <a:pt x="1656" y="3881"/>
                </a:lnTo>
                <a:lnTo>
                  <a:pt x="2226" y="2597"/>
                </a:lnTo>
                <a:lnTo>
                  <a:pt x="3253" y="1940"/>
                </a:lnTo>
                <a:lnTo>
                  <a:pt x="2226" y="1313"/>
                </a:lnTo>
                <a:lnTo>
                  <a:pt x="165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35"/>
          <p:cNvSpPr/>
          <p:nvPr/>
        </p:nvSpPr>
        <p:spPr>
          <a:xfrm>
            <a:off x="1344363" y="1904269"/>
            <a:ext cx="159916" cy="189840"/>
          </a:xfrm>
          <a:custGeom>
            <a:avLst/>
            <a:gdLst/>
            <a:ahLst/>
            <a:cxnLst/>
            <a:rect l="l" t="t" r="r" b="b"/>
            <a:pathLst>
              <a:path w="5793" h="6877" extrusionOk="0">
                <a:moveTo>
                  <a:pt x="2911" y="0"/>
                </a:moveTo>
                <a:lnTo>
                  <a:pt x="1883" y="2283"/>
                </a:lnTo>
                <a:lnTo>
                  <a:pt x="0" y="3424"/>
                </a:lnTo>
                <a:lnTo>
                  <a:pt x="1883" y="4566"/>
                </a:lnTo>
                <a:lnTo>
                  <a:pt x="2911" y="6877"/>
                </a:lnTo>
                <a:lnTo>
                  <a:pt x="3938" y="4566"/>
                </a:lnTo>
                <a:lnTo>
                  <a:pt x="5792" y="3424"/>
                </a:lnTo>
                <a:lnTo>
                  <a:pt x="3938" y="2283"/>
                </a:lnTo>
                <a:lnTo>
                  <a:pt x="291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35"/>
          <p:cNvSpPr/>
          <p:nvPr/>
        </p:nvSpPr>
        <p:spPr>
          <a:xfrm>
            <a:off x="5086788" y="549519"/>
            <a:ext cx="197735" cy="235526"/>
          </a:xfrm>
          <a:custGeom>
            <a:avLst/>
            <a:gdLst/>
            <a:ahLst/>
            <a:cxnLst/>
            <a:rect l="l" t="t" r="r" b="b"/>
            <a:pathLst>
              <a:path w="7163" h="8532" extrusionOk="0">
                <a:moveTo>
                  <a:pt x="3567" y="0"/>
                </a:moveTo>
                <a:lnTo>
                  <a:pt x="2312" y="2853"/>
                </a:lnTo>
                <a:lnTo>
                  <a:pt x="1" y="4251"/>
                </a:lnTo>
                <a:lnTo>
                  <a:pt x="2312" y="5678"/>
                </a:lnTo>
                <a:lnTo>
                  <a:pt x="3567" y="8531"/>
                </a:lnTo>
                <a:lnTo>
                  <a:pt x="4851" y="5678"/>
                </a:lnTo>
                <a:lnTo>
                  <a:pt x="7163" y="4251"/>
                </a:lnTo>
                <a:lnTo>
                  <a:pt x="4851" y="2853"/>
                </a:lnTo>
                <a:lnTo>
                  <a:pt x="35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35"/>
          <p:cNvSpPr/>
          <p:nvPr/>
        </p:nvSpPr>
        <p:spPr>
          <a:xfrm>
            <a:off x="6394566" y="792882"/>
            <a:ext cx="89827" cy="107135"/>
          </a:xfrm>
          <a:custGeom>
            <a:avLst/>
            <a:gdLst/>
            <a:ahLst/>
            <a:cxnLst/>
            <a:rect l="l" t="t" r="r" b="b"/>
            <a:pathLst>
              <a:path w="3254" h="3881" extrusionOk="0">
                <a:moveTo>
                  <a:pt x="1598" y="1"/>
                </a:moveTo>
                <a:lnTo>
                  <a:pt x="1028" y="1285"/>
                </a:lnTo>
                <a:lnTo>
                  <a:pt x="0" y="1912"/>
                </a:lnTo>
                <a:lnTo>
                  <a:pt x="1028" y="2568"/>
                </a:lnTo>
                <a:lnTo>
                  <a:pt x="1598" y="3881"/>
                </a:lnTo>
                <a:lnTo>
                  <a:pt x="2197" y="2568"/>
                </a:lnTo>
                <a:lnTo>
                  <a:pt x="3253" y="1912"/>
                </a:lnTo>
                <a:lnTo>
                  <a:pt x="2197" y="1285"/>
                </a:lnTo>
                <a:lnTo>
                  <a:pt x="159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35"/>
          <p:cNvSpPr/>
          <p:nvPr/>
        </p:nvSpPr>
        <p:spPr>
          <a:xfrm>
            <a:off x="5855826" y="1371787"/>
            <a:ext cx="90600" cy="107163"/>
          </a:xfrm>
          <a:custGeom>
            <a:avLst/>
            <a:gdLst/>
            <a:ahLst/>
            <a:cxnLst/>
            <a:rect l="l" t="t" r="r" b="b"/>
            <a:pathLst>
              <a:path w="3282" h="3882" extrusionOk="0">
                <a:moveTo>
                  <a:pt x="1655" y="1"/>
                </a:moveTo>
                <a:lnTo>
                  <a:pt x="1028" y="1285"/>
                </a:lnTo>
                <a:lnTo>
                  <a:pt x="0" y="1912"/>
                </a:lnTo>
                <a:lnTo>
                  <a:pt x="1028" y="2569"/>
                </a:lnTo>
                <a:lnTo>
                  <a:pt x="1655" y="3881"/>
                </a:lnTo>
                <a:lnTo>
                  <a:pt x="2226" y="2569"/>
                </a:lnTo>
                <a:lnTo>
                  <a:pt x="3282" y="1912"/>
                </a:lnTo>
                <a:lnTo>
                  <a:pt x="2226"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35"/>
          <p:cNvSpPr/>
          <p:nvPr/>
        </p:nvSpPr>
        <p:spPr>
          <a:xfrm>
            <a:off x="4416833" y="2269695"/>
            <a:ext cx="159115" cy="189840"/>
          </a:xfrm>
          <a:custGeom>
            <a:avLst/>
            <a:gdLst/>
            <a:ahLst/>
            <a:cxnLst/>
            <a:rect l="l" t="t" r="r" b="b"/>
            <a:pathLst>
              <a:path w="5764" h="6877" extrusionOk="0">
                <a:moveTo>
                  <a:pt x="2882" y="0"/>
                </a:moveTo>
                <a:lnTo>
                  <a:pt x="1855" y="2283"/>
                </a:lnTo>
                <a:lnTo>
                  <a:pt x="0" y="3424"/>
                </a:lnTo>
                <a:lnTo>
                  <a:pt x="1855" y="4594"/>
                </a:lnTo>
                <a:lnTo>
                  <a:pt x="2882" y="6877"/>
                </a:lnTo>
                <a:lnTo>
                  <a:pt x="3909" y="4594"/>
                </a:lnTo>
                <a:lnTo>
                  <a:pt x="5764" y="3424"/>
                </a:lnTo>
                <a:lnTo>
                  <a:pt x="3909"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35"/>
          <p:cNvSpPr/>
          <p:nvPr/>
        </p:nvSpPr>
        <p:spPr>
          <a:xfrm>
            <a:off x="2999407" y="2108023"/>
            <a:ext cx="90600" cy="107163"/>
          </a:xfrm>
          <a:custGeom>
            <a:avLst/>
            <a:gdLst/>
            <a:ahLst/>
            <a:cxnLst/>
            <a:rect l="l" t="t" r="r" b="b"/>
            <a:pathLst>
              <a:path w="3282" h="3882" extrusionOk="0">
                <a:moveTo>
                  <a:pt x="1655" y="1"/>
                </a:moveTo>
                <a:lnTo>
                  <a:pt x="1085" y="1285"/>
                </a:lnTo>
                <a:lnTo>
                  <a:pt x="1" y="1941"/>
                </a:lnTo>
                <a:lnTo>
                  <a:pt x="1085" y="2597"/>
                </a:lnTo>
                <a:lnTo>
                  <a:pt x="1655" y="3881"/>
                </a:lnTo>
                <a:lnTo>
                  <a:pt x="2226" y="2597"/>
                </a:lnTo>
                <a:lnTo>
                  <a:pt x="3282" y="1941"/>
                </a:lnTo>
                <a:lnTo>
                  <a:pt x="2226"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67264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33"/>
          <p:cNvSpPr txBox="1">
            <a:spLocks noGrp="1"/>
          </p:cNvSpPr>
          <p:nvPr>
            <p:ph type="title"/>
          </p:nvPr>
        </p:nvSpPr>
        <p:spPr>
          <a:xfrm>
            <a:off x="644414" y="395381"/>
            <a:ext cx="7717500" cy="940526"/>
          </a:xfrm>
          <a:prstGeom prst="rect">
            <a:avLst/>
          </a:prstGeom>
        </p:spPr>
        <p:txBody>
          <a:bodyPr spcFirstLastPara="1" wrap="square" lIns="0" tIns="0" rIns="0" bIns="0" anchor="b" anchorCtr="0">
            <a:noAutofit/>
          </a:bodyPr>
          <a:lstStyle/>
          <a:p>
            <a:pPr>
              <a:spcBef>
                <a:spcPct val="0"/>
              </a:spcBef>
              <a:defRPr/>
            </a:pPr>
            <a:r>
              <a:rPr lang="he-IL" dirty="0">
                <a:latin typeface="RUBIK" pitchFamily="2" charset="-79"/>
                <a:cs typeface="RUBIK" pitchFamily="2" charset="-79"/>
                <a:hlinkClick r:id="rId3" action="ppaction://hlinksldjump"/>
              </a:rPr>
              <a:t>נתוני ויעדי תעסוקה ל-2020 ול- 2030 </a:t>
            </a:r>
            <a:br>
              <a:rPr lang="he-IL" dirty="0">
                <a:latin typeface="RUBIK" pitchFamily="2" charset="-79"/>
                <a:cs typeface="RUBIK" pitchFamily="2" charset="-79"/>
                <a:hlinkClick r:id="rId3" action="ppaction://hlinksldjump"/>
              </a:rPr>
            </a:br>
            <a:r>
              <a:rPr lang="he-IL" sz="2500" dirty="0">
                <a:latin typeface="RUBIK" pitchFamily="2" charset="-79"/>
                <a:cs typeface="RUBIK" pitchFamily="2" charset="-79"/>
                <a:hlinkClick r:id="rId3" action="ppaction://hlinksldjump"/>
              </a:rPr>
              <a:t>(גילי 25-66)</a:t>
            </a:r>
            <a:endParaRPr sz="2500" dirty="0">
              <a:latin typeface="RUBIK" pitchFamily="2" charset="-79"/>
              <a:cs typeface="RUBIK" pitchFamily="2" charset="-79"/>
            </a:endParaRPr>
          </a:p>
        </p:txBody>
      </p:sp>
      <p:sp>
        <p:nvSpPr>
          <p:cNvPr id="285" name="Google Shape;285;p33"/>
          <p:cNvSpPr/>
          <p:nvPr/>
        </p:nvSpPr>
        <p:spPr>
          <a:xfrm>
            <a:off x="8555366" y="2066679"/>
            <a:ext cx="159916" cy="189840"/>
          </a:xfrm>
          <a:custGeom>
            <a:avLst/>
            <a:gdLst/>
            <a:ahLst/>
            <a:cxnLst/>
            <a:rect l="l" t="t" r="r" b="b"/>
            <a:pathLst>
              <a:path w="5793" h="6877" extrusionOk="0">
                <a:moveTo>
                  <a:pt x="2882" y="0"/>
                </a:moveTo>
                <a:lnTo>
                  <a:pt x="1855" y="2283"/>
                </a:lnTo>
                <a:lnTo>
                  <a:pt x="0" y="3424"/>
                </a:lnTo>
                <a:lnTo>
                  <a:pt x="1855" y="4594"/>
                </a:lnTo>
                <a:lnTo>
                  <a:pt x="2882" y="6876"/>
                </a:lnTo>
                <a:lnTo>
                  <a:pt x="3938" y="4594"/>
                </a:lnTo>
                <a:lnTo>
                  <a:pt x="5792" y="3424"/>
                </a:lnTo>
                <a:lnTo>
                  <a:pt x="3938"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33"/>
          <p:cNvSpPr/>
          <p:nvPr/>
        </p:nvSpPr>
        <p:spPr>
          <a:xfrm>
            <a:off x="8164179" y="963463"/>
            <a:ext cx="197735" cy="235526"/>
          </a:xfrm>
          <a:custGeom>
            <a:avLst/>
            <a:gdLst/>
            <a:ahLst/>
            <a:cxnLst/>
            <a:rect l="l" t="t" r="r" b="b"/>
            <a:pathLst>
              <a:path w="7163" h="8532" extrusionOk="0">
                <a:moveTo>
                  <a:pt x="3596" y="1"/>
                </a:moveTo>
                <a:lnTo>
                  <a:pt x="2312" y="2854"/>
                </a:lnTo>
                <a:lnTo>
                  <a:pt x="1" y="4252"/>
                </a:lnTo>
                <a:lnTo>
                  <a:pt x="2312" y="5679"/>
                </a:lnTo>
                <a:lnTo>
                  <a:pt x="3596" y="8532"/>
                </a:lnTo>
                <a:lnTo>
                  <a:pt x="4851" y="5679"/>
                </a:lnTo>
                <a:lnTo>
                  <a:pt x="7162" y="4252"/>
                </a:lnTo>
                <a:lnTo>
                  <a:pt x="4851" y="2854"/>
                </a:lnTo>
                <a:lnTo>
                  <a:pt x="359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33"/>
          <p:cNvSpPr/>
          <p:nvPr/>
        </p:nvSpPr>
        <p:spPr>
          <a:xfrm>
            <a:off x="8555363" y="531769"/>
            <a:ext cx="197735" cy="235526"/>
          </a:xfrm>
          <a:custGeom>
            <a:avLst/>
            <a:gdLst/>
            <a:ahLst/>
            <a:cxnLst/>
            <a:rect l="l" t="t" r="r" b="b"/>
            <a:pathLst>
              <a:path w="7163" h="8532" extrusionOk="0">
                <a:moveTo>
                  <a:pt x="3567" y="0"/>
                </a:moveTo>
                <a:lnTo>
                  <a:pt x="2312" y="2853"/>
                </a:lnTo>
                <a:lnTo>
                  <a:pt x="1" y="4251"/>
                </a:lnTo>
                <a:lnTo>
                  <a:pt x="2312" y="5678"/>
                </a:lnTo>
                <a:lnTo>
                  <a:pt x="3567" y="8531"/>
                </a:lnTo>
                <a:lnTo>
                  <a:pt x="4851" y="5678"/>
                </a:lnTo>
                <a:lnTo>
                  <a:pt x="7163" y="4251"/>
                </a:lnTo>
                <a:lnTo>
                  <a:pt x="4851" y="2853"/>
                </a:lnTo>
                <a:lnTo>
                  <a:pt x="35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33"/>
          <p:cNvSpPr/>
          <p:nvPr/>
        </p:nvSpPr>
        <p:spPr>
          <a:xfrm>
            <a:off x="8625441" y="1335907"/>
            <a:ext cx="89827" cy="107135"/>
          </a:xfrm>
          <a:custGeom>
            <a:avLst/>
            <a:gdLst/>
            <a:ahLst/>
            <a:cxnLst/>
            <a:rect l="l" t="t" r="r" b="b"/>
            <a:pathLst>
              <a:path w="3254" h="3881" extrusionOk="0">
                <a:moveTo>
                  <a:pt x="1598" y="1"/>
                </a:moveTo>
                <a:lnTo>
                  <a:pt x="1028" y="1285"/>
                </a:lnTo>
                <a:lnTo>
                  <a:pt x="0" y="1912"/>
                </a:lnTo>
                <a:lnTo>
                  <a:pt x="1028" y="2568"/>
                </a:lnTo>
                <a:lnTo>
                  <a:pt x="1598" y="3881"/>
                </a:lnTo>
                <a:lnTo>
                  <a:pt x="2197" y="2568"/>
                </a:lnTo>
                <a:lnTo>
                  <a:pt x="3253" y="1912"/>
                </a:lnTo>
                <a:lnTo>
                  <a:pt x="2197" y="1285"/>
                </a:lnTo>
                <a:lnTo>
                  <a:pt x="159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11" name="Table 5">
            <a:extLst>
              <a:ext uri="{FF2B5EF4-FFF2-40B4-BE49-F238E27FC236}">
                <a16:creationId xmlns:a16="http://schemas.microsoft.com/office/drawing/2014/main" id="{F3DE8B89-6832-4574-9F02-17688212A47D}"/>
              </a:ext>
            </a:extLst>
          </p:cNvPr>
          <p:cNvGraphicFramePr>
            <a:graphicFrameLocks noGrp="1"/>
          </p:cNvGraphicFramePr>
          <p:nvPr/>
        </p:nvGraphicFramePr>
        <p:xfrm>
          <a:off x="508468" y="1443042"/>
          <a:ext cx="8046895" cy="3055266"/>
        </p:xfrm>
        <a:graphic>
          <a:graphicData uri="http://schemas.openxmlformats.org/drawingml/2006/table">
            <a:tbl>
              <a:tblPr rtl="1" firstRow="1" firstCol="1" bandRow="1">
                <a:tableStyleId>{5C22544A-7EE6-4342-B048-85BDC9FD1C3A}</a:tableStyleId>
              </a:tblPr>
              <a:tblGrid>
                <a:gridCol w="1818974">
                  <a:extLst>
                    <a:ext uri="{9D8B030D-6E8A-4147-A177-3AD203B41FA5}">
                      <a16:colId xmlns:a16="http://schemas.microsoft.com/office/drawing/2014/main" val="1174229410"/>
                    </a:ext>
                  </a:extLst>
                </a:gridCol>
                <a:gridCol w="668108">
                  <a:extLst>
                    <a:ext uri="{9D8B030D-6E8A-4147-A177-3AD203B41FA5}">
                      <a16:colId xmlns:a16="http://schemas.microsoft.com/office/drawing/2014/main" val="969415136"/>
                    </a:ext>
                  </a:extLst>
                </a:gridCol>
                <a:gridCol w="1074816">
                  <a:extLst>
                    <a:ext uri="{9D8B030D-6E8A-4147-A177-3AD203B41FA5}">
                      <a16:colId xmlns:a16="http://schemas.microsoft.com/office/drawing/2014/main" val="1665176874"/>
                    </a:ext>
                  </a:extLst>
                </a:gridCol>
                <a:gridCol w="1078633">
                  <a:extLst>
                    <a:ext uri="{9D8B030D-6E8A-4147-A177-3AD203B41FA5}">
                      <a16:colId xmlns:a16="http://schemas.microsoft.com/office/drawing/2014/main" val="599982828"/>
                    </a:ext>
                  </a:extLst>
                </a:gridCol>
                <a:gridCol w="1374106">
                  <a:extLst>
                    <a:ext uri="{9D8B030D-6E8A-4147-A177-3AD203B41FA5}">
                      <a16:colId xmlns:a16="http://schemas.microsoft.com/office/drawing/2014/main" val="2209974230"/>
                    </a:ext>
                  </a:extLst>
                </a:gridCol>
                <a:gridCol w="2032258">
                  <a:extLst>
                    <a:ext uri="{9D8B030D-6E8A-4147-A177-3AD203B41FA5}">
                      <a16:colId xmlns:a16="http://schemas.microsoft.com/office/drawing/2014/main" val="20005"/>
                    </a:ext>
                  </a:extLst>
                </a:gridCol>
              </a:tblGrid>
              <a:tr h="571500">
                <a:tc>
                  <a:txBody>
                    <a:bodyPr/>
                    <a:lstStyle/>
                    <a:p>
                      <a:pPr marL="0" indent="0" algn="r" defTabSz="914377" rtl="1" eaLnBrk="1" latinLnBrk="0" hangingPunct="1">
                        <a:lnSpc>
                          <a:spcPts val="2000"/>
                        </a:lnSpc>
                        <a:spcBef>
                          <a:spcPts val="300"/>
                        </a:spcBef>
                        <a:spcAft>
                          <a:spcPts val="0"/>
                        </a:spcAft>
                      </a:pPr>
                      <a:endParaRPr lang="en-US" sz="1400" b="0" kern="1200" dirty="0">
                        <a:solidFill>
                          <a:srgbClr val="002A52"/>
                        </a:solidFill>
                        <a:latin typeface="Rubik" pitchFamily="2" charset="-79"/>
                        <a:ea typeface="+mn-ea"/>
                        <a:cs typeface="Rubik" pitchFamily="2" charset="-79"/>
                      </a:endParaRPr>
                    </a:p>
                  </a:txBody>
                  <a:tcPr marL="38573" marR="38573"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defTabSz="914377" rtl="1" eaLnBrk="1" latinLnBrk="0" hangingPunct="1">
                        <a:lnSpc>
                          <a:spcPts val="2000"/>
                        </a:lnSpc>
                        <a:spcAft>
                          <a:spcPts val="0"/>
                        </a:spcAft>
                      </a:pPr>
                      <a:r>
                        <a:rPr lang="he-IL" sz="1400" b="0" kern="1200" dirty="0">
                          <a:solidFill>
                            <a:srgbClr val="002A52"/>
                          </a:solidFill>
                          <a:latin typeface="Rubik" pitchFamily="2" charset="-79"/>
                          <a:ea typeface="+mn-ea"/>
                          <a:cs typeface="Rubik" pitchFamily="2" charset="-79"/>
                        </a:rPr>
                        <a:t>נתוני 2019</a:t>
                      </a:r>
                      <a:endParaRPr lang="en-US" sz="1400" b="0" kern="1200" dirty="0">
                        <a:solidFill>
                          <a:srgbClr val="002A52"/>
                        </a:solidFill>
                        <a:latin typeface="Rubik" pitchFamily="2" charset="-79"/>
                        <a:ea typeface="+mn-ea"/>
                        <a:cs typeface="Rubik" pitchFamily="2" charset="-79"/>
                      </a:endParaRPr>
                    </a:p>
                  </a:txBody>
                  <a:tcPr marL="38573" marR="38573"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defTabSz="914377" rtl="1" eaLnBrk="1" latinLnBrk="0" hangingPunct="1">
                        <a:lnSpc>
                          <a:spcPts val="2000"/>
                        </a:lnSpc>
                        <a:spcAft>
                          <a:spcPts val="0"/>
                        </a:spcAft>
                      </a:pPr>
                      <a:r>
                        <a:rPr lang="he-IL" sz="1400" b="0" kern="1200" dirty="0">
                          <a:solidFill>
                            <a:srgbClr val="002A52"/>
                          </a:solidFill>
                          <a:latin typeface="Rubik" pitchFamily="2" charset="-79"/>
                          <a:ea typeface="+mn-ea"/>
                          <a:cs typeface="Rubik" pitchFamily="2" charset="-79"/>
                        </a:rPr>
                        <a:t>יעד שיעור תעסוקה ל-2020</a:t>
                      </a:r>
                      <a:endParaRPr lang="en-US" sz="1400" b="0" kern="1200" dirty="0">
                        <a:solidFill>
                          <a:srgbClr val="002A52"/>
                        </a:solidFill>
                        <a:latin typeface="Rubik" pitchFamily="2" charset="-79"/>
                        <a:ea typeface="+mn-ea"/>
                        <a:cs typeface="Rubik" pitchFamily="2" charset="-79"/>
                      </a:endParaRPr>
                    </a:p>
                  </a:txBody>
                  <a:tcPr marL="38573" marR="3857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defTabSz="914377" rtl="1" eaLnBrk="1" latinLnBrk="0" hangingPunct="1">
                        <a:lnSpc>
                          <a:spcPts val="2000"/>
                        </a:lnSpc>
                        <a:spcAft>
                          <a:spcPts val="0"/>
                        </a:spcAft>
                      </a:pPr>
                      <a:r>
                        <a:rPr lang="he-IL" sz="1400" b="0" kern="1200" dirty="0">
                          <a:solidFill>
                            <a:srgbClr val="002A52"/>
                          </a:solidFill>
                          <a:latin typeface="Rubik" pitchFamily="2" charset="-79"/>
                          <a:ea typeface="+mn-ea"/>
                          <a:cs typeface="Rubik" pitchFamily="2" charset="-79"/>
                        </a:rPr>
                        <a:t>נתוני יולי 2022</a:t>
                      </a:r>
                      <a:endParaRPr lang="en-US" sz="1400" b="0" kern="1200" dirty="0">
                        <a:solidFill>
                          <a:srgbClr val="002A52"/>
                        </a:solidFill>
                        <a:latin typeface="Rubik" pitchFamily="2" charset="-79"/>
                        <a:ea typeface="+mn-ea"/>
                        <a:cs typeface="Rubik" pitchFamily="2" charset="-79"/>
                      </a:endParaRPr>
                    </a:p>
                  </a:txBody>
                  <a:tcPr marL="38573" marR="3857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defTabSz="914377" rtl="1" eaLnBrk="1" latinLnBrk="0" hangingPunct="1">
                        <a:lnSpc>
                          <a:spcPts val="2000"/>
                        </a:lnSpc>
                        <a:spcAft>
                          <a:spcPts val="0"/>
                        </a:spcAft>
                      </a:pPr>
                      <a:r>
                        <a:rPr lang="he-IL" sz="1400" b="0" kern="1200" dirty="0">
                          <a:solidFill>
                            <a:srgbClr val="002A52"/>
                          </a:solidFill>
                          <a:latin typeface="Rubik" pitchFamily="2" charset="-79"/>
                          <a:ea typeface="+mn-ea"/>
                          <a:cs typeface="Rubik" pitchFamily="2" charset="-79"/>
                        </a:rPr>
                        <a:t>יעד שיעור תעסוקה ל-2030</a:t>
                      </a:r>
                      <a:endParaRPr lang="en-US" sz="1100" b="0" kern="1200" dirty="0">
                        <a:solidFill>
                          <a:srgbClr val="002A52"/>
                        </a:solidFill>
                        <a:latin typeface="Rubik" pitchFamily="2" charset="-79"/>
                        <a:ea typeface="+mn-ea"/>
                        <a:cs typeface="Rubik" pitchFamily="2" charset="-79"/>
                      </a:endParaRPr>
                    </a:p>
                  </a:txBody>
                  <a:tcPr marL="38573" marR="3857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377" rtl="1" eaLnBrk="1" fontAlgn="auto" latinLnBrk="0" hangingPunct="1">
                        <a:lnSpc>
                          <a:spcPts val="2000"/>
                        </a:lnSpc>
                        <a:spcBef>
                          <a:spcPts val="0"/>
                        </a:spcBef>
                        <a:spcAft>
                          <a:spcPts val="0"/>
                        </a:spcAft>
                        <a:buClrTx/>
                        <a:buSzTx/>
                        <a:buFontTx/>
                        <a:buNone/>
                        <a:tabLst/>
                        <a:defRPr/>
                      </a:pPr>
                      <a:r>
                        <a:rPr lang="he-IL" sz="1400" b="0" i="0" u="none" strike="noStrike" kern="1200" cap="none" dirty="0">
                          <a:solidFill>
                            <a:srgbClr val="002A52"/>
                          </a:solidFill>
                          <a:latin typeface="Rubik" pitchFamily="2" charset="-79"/>
                          <a:ea typeface="+mn-ea"/>
                          <a:cs typeface="Rubik" pitchFamily="2" charset="-79"/>
                          <a:sym typeface="Arial"/>
                        </a:rPr>
                        <a:t>יעד איכות תעסוקה ל-2030</a:t>
                      </a:r>
                      <a:endParaRPr lang="en-US" sz="1400" b="0" i="0" u="none" strike="noStrike" kern="1200" cap="none" dirty="0">
                        <a:solidFill>
                          <a:srgbClr val="002A52"/>
                        </a:solidFill>
                        <a:latin typeface="Rubik" pitchFamily="2" charset="-79"/>
                        <a:ea typeface="+mn-ea"/>
                        <a:cs typeface="Rubik" pitchFamily="2" charset="-79"/>
                        <a:sym typeface="Arial"/>
                      </a:endParaRPr>
                    </a:p>
                  </a:txBody>
                  <a:tcPr marL="38573" marR="3857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76660592"/>
                  </a:ext>
                </a:extLst>
              </a:tr>
              <a:tr h="392222">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indent="0" algn="r" defTabSz="914377" rtl="1" eaLnBrk="1" latinLnBrk="0" hangingPunct="1">
                        <a:lnSpc>
                          <a:spcPts val="2000"/>
                        </a:lnSpc>
                        <a:spcAft>
                          <a:spcPts val="0"/>
                        </a:spcAft>
                      </a:pPr>
                      <a:r>
                        <a:rPr lang="he-IL" sz="1400" b="0" kern="1200" dirty="0">
                          <a:solidFill>
                            <a:srgbClr val="002A52"/>
                          </a:solidFill>
                          <a:latin typeface="Rubik" pitchFamily="2" charset="-79"/>
                          <a:ea typeface="+mn-ea"/>
                          <a:cs typeface="Rubik" pitchFamily="2" charset="-79"/>
                        </a:rPr>
                        <a:t>גברים חרדים*</a:t>
                      </a:r>
                      <a:endParaRPr lang="en-US" sz="1400" b="0" kern="1200" dirty="0">
                        <a:solidFill>
                          <a:srgbClr val="002A52"/>
                        </a:solidFill>
                        <a:latin typeface="Rubik" pitchFamily="2" charset="-79"/>
                        <a:ea typeface="+mn-ea"/>
                        <a:cs typeface="Rubik" pitchFamily="2" charset="-79"/>
                      </a:endParaRP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a:lnSpc>
                          <a:spcPct val="115000"/>
                        </a:lnSpc>
                        <a:spcAft>
                          <a:spcPts val="0"/>
                        </a:spcAft>
                      </a:pPr>
                      <a:r>
                        <a:rPr lang="he-IL" sz="1400" b="0" kern="1200" dirty="0">
                          <a:solidFill>
                            <a:srgbClr val="002A52"/>
                          </a:solidFill>
                          <a:latin typeface="Rubik" pitchFamily="2" charset="-79"/>
                          <a:ea typeface="+mn-ea"/>
                          <a:cs typeface="Rubik" pitchFamily="2" charset="-79"/>
                        </a:rPr>
                        <a:t>52.2</a:t>
                      </a:r>
                      <a:endParaRPr lang="en-US" sz="1400" b="0" kern="1200" dirty="0">
                        <a:solidFill>
                          <a:srgbClr val="002A52"/>
                        </a:solidFill>
                        <a:latin typeface="Rubik" pitchFamily="2" charset="-79"/>
                        <a:ea typeface="+mn-ea"/>
                        <a:cs typeface="Rubik" pitchFamily="2" charset="-79"/>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a:lnSpc>
                          <a:spcPct val="115000"/>
                        </a:lnSpc>
                        <a:spcAft>
                          <a:spcPts val="0"/>
                        </a:spcAft>
                      </a:pPr>
                      <a:r>
                        <a:rPr lang="he-IL" sz="1400" b="0" kern="1200" dirty="0">
                          <a:solidFill>
                            <a:srgbClr val="002A52"/>
                          </a:solidFill>
                          <a:latin typeface="Rubik" pitchFamily="2" charset="-79"/>
                          <a:ea typeface="+mn-ea"/>
                          <a:cs typeface="Rubik" pitchFamily="2" charset="-79"/>
                        </a:rPr>
                        <a:t>63.0</a:t>
                      </a:r>
                      <a:endParaRPr lang="en-US" sz="1400" b="0" kern="1200" dirty="0">
                        <a:solidFill>
                          <a:srgbClr val="002A52"/>
                        </a:solidFill>
                        <a:latin typeface="Rubik" pitchFamily="2" charset="-79"/>
                        <a:ea typeface="+mn-ea"/>
                        <a:cs typeface="Rubik" pitchFamily="2" charset="-79"/>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a:lnSpc>
                          <a:spcPct val="115000"/>
                        </a:lnSpc>
                        <a:spcAft>
                          <a:spcPts val="0"/>
                        </a:spcAft>
                      </a:pPr>
                      <a:r>
                        <a:rPr lang="he-IL" sz="1400" b="0" kern="1200" dirty="0">
                          <a:solidFill>
                            <a:srgbClr val="002A52"/>
                          </a:solidFill>
                          <a:latin typeface="Rubik" pitchFamily="2" charset="-79"/>
                          <a:ea typeface="+mn-ea"/>
                          <a:cs typeface="Rubik" pitchFamily="2" charset="-79"/>
                        </a:rPr>
                        <a:t>50.4</a:t>
                      </a:r>
                      <a:endParaRPr lang="en-US" sz="1400" b="0" kern="1200" dirty="0">
                        <a:solidFill>
                          <a:srgbClr val="002A52"/>
                        </a:solidFill>
                        <a:latin typeface="Rubik" pitchFamily="2" charset="-79"/>
                        <a:ea typeface="+mn-ea"/>
                        <a:cs typeface="Rubik" pitchFamily="2" charset="-79"/>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1">
                        <a:lnSpc>
                          <a:spcPct val="115000"/>
                        </a:lnSpc>
                        <a:spcAft>
                          <a:spcPts val="0"/>
                        </a:spcAft>
                      </a:pPr>
                      <a:r>
                        <a:rPr lang="he-IL" sz="1400" b="0" kern="1200" dirty="0">
                          <a:solidFill>
                            <a:srgbClr val="002A52"/>
                          </a:solidFill>
                          <a:latin typeface="Rubik" pitchFamily="2" charset="-79"/>
                          <a:ea typeface="+mn-ea"/>
                          <a:cs typeface="Rubik" pitchFamily="2" charset="-79"/>
                        </a:rPr>
                        <a:t>65/70</a:t>
                      </a:r>
                      <a:endParaRPr lang="en-US" sz="1400" b="0" kern="1200" dirty="0">
                        <a:solidFill>
                          <a:srgbClr val="002A52"/>
                        </a:solidFill>
                        <a:latin typeface="Rubik" pitchFamily="2" charset="-79"/>
                        <a:ea typeface="+mn-ea"/>
                        <a:cs typeface="Rubik" pitchFamily="2" charset="-79"/>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a:lnSpc>
                          <a:spcPct val="115000"/>
                        </a:lnSpc>
                        <a:spcAft>
                          <a:spcPts val="0"/>
                        </a:spcAft>
                      </a:pPr>
                      <a:endParaRPr lang="en-US" sz="1400" b="1" kern="1200" dirty="0">
                        <a:solidFill>
                          <a:srgbClr val="002A52"/>
                        </a:solidFill>
                        <a:latin typeface="Rubik" pitchFamily="2" charset="-79"/>
                        <a:ea typeface="+mn-ea"/>
                        <a:cs typeface="Rubik" pitchFamily="2" charset="-79"/>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2643766"/>
                  </a:ext>
                </a:extLst>
              </a:tr>
              <a:tr h="392222">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indent="0" algn="r" defTabSz="914377" rtl="1" eaLnBrk="1" fontAlgn="auto" latinLnBrk="0" hangingPunct="1">
                        <a:lnSpc>
                          <a:spcPts val="2000"/>
                        </a:lnSpc>
                        <a:spcBef>
                          <a:spcPts val="0"/>
                        </a:spcBef>
                        <a:spcAft>
                          <a:spcPts val="0"/>
                        </a:spcAft>
                        <a:buClrTx/>
                        <a:buSzTx/>
                        <a:buFontTx/>
                        <a:buNone/>
                        <a:tabLst/>
                        <a:defRPr/>
                      </a:pPr>
                      <a:r>
                        <a:rPr lang="he-IL" sz="1400" b="0" kern="1200" dirty="0">
                          <a:solidFill>
                            <a:srgbClr val="002A52"/>
                          </a:solidFill>
                          <a:latin typeface="Rubik" pitchFamily="2" charset="-79"/>
                          <a:ea typeface="+mn-ea"/>
                          <a:cs typeface="Rubik" pitchFamily="2" charset="-79"/>
                        </a:rPr>
                        <a:t>נשים ערביות</a:t>
                      </a:r>
                      <a:endParaRPr lang="en-US" sz="1400" b="0" kern="1200" dirty="0">
                        <a:solidFill>
                          <a:srgbClr val="002A52"/>
                        </a:solidFill>
                        <a:latin typeface="Rubik" pitchFamily="2" charset="-79"/>
                        <a:ea typeface="+mn-ea"/>
                        <a:cs typeface="Rubik" pitchFamily="2" charset="-79"/>
                      </a:endParaRP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a:lnSpc>
                          <a:spcPct val="115000"/>
                        </a:lnSpc>
                        <a:spcAft>
                          <a:spcPts val="0"/>
                        </a:spcAft>
                      </a:pPr>
                      <a:r>
                        <a:rPr lang="he-IL" sz="1400" b="0" kern="1200" dirty="0">
                          <a:solidFill>
                            <a:srgbClr val="002A52"/>
                          </a:solidFill>
                          <a:latin typeface="Rubik" pitchFamily="2" charset="-79"/>
                          <a:ea typeface="+mn-ea"/>
                          <a:cs typeface="Rubik" pitchFamily="2" charset="-79"/>
                        </a:rPr>
                        <a:t>37.4</a:t>
                      </a:r>
                      <a:endParaRPr lang="en-US" sz="1400" b="0" kern="1200" dirty="0">
                        <a:solidFill>
                          <a:srgbClr val="002A52"/>
                        </a:solidFill>
                        <a:latin typeface="Rubik" pitchFamily="2" charset="-79"/>
                        <a:ea typeface="+mn-ea"/>
                        <a:cs typeface="Rubik" pitchFamily="2" charset="-79"/>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a:lnSpc>
                          <a:spcPct val="115000"/>
                        </a:lnSpc>
                        <a:spcAft>
                          <a:spcPts val="0"/>
                        </a:spcAft>
                      </a:pPr>
                      <a:r>
                        <a:rPr lang="he-IL" sz="1400" b="0" kern="1200" dirty="0">
                          <a:solidFill>
                            <a:srgbClr val="002A52"/>
                          </a:solidFill>
                          <a:latin typeface="Rubik" pitchFamily="2" charset="-79"/>
                          <a:ea typeface="+mn-ea"/>
                          <a:cs typeface="Rubik" pitchFamily="2" charset="-79"/>
                        </a:rPr>
                        <a:t>41.0</a:t>
                      </a:r>
                      <a:endParaRPr lang="en-US" sz="1400" b="0" kern="1200" dirty="0">
                        <a:solidFill>
                          <a:srgbClr val="002A52"/>
                        </a:solidFill>
                        <a:latin typeface="Rubik" pitchFamily="2" charset="-79"/>
                        <a:ea typeface="+mn-ea"/>
                        <a:cs typeface="Rubik" pitchFamily="2" charset="-79"/>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a:lnSpc>
                          <a:spcPct val="115000"/>
                        </a:lnSpc>
                        <a:spcAft>
                          <a:spcPts val="0"/>
                        </a:spcAft>
                      </a:pPr>
                      <a:r>
                        <a:rPr lang="he-IL" sz="1400" b="0" kern="1200" dirty="0">
                          <a:solidFill>
                            <a:srgbClr val="002A52"/>
                          </a:solidFill>
                          <a:latin typeface="Rubik" pitchFamily="2" charset="-79"/>
                          <a:ea typeface="+mn-ea"/>
                          <a:cs typeface="Rubik" pitchFamily="2" charset="-79"/>
                        </a:rPr>
                        <a:t>40.6</a:t>
                      </a:r>
                      <a:endParaRPr lang="en-US" sz="1400" b="0" kern="1200" dirty="0">
                        <a:solidFill>
                          <a:srgbClr val="002A52"/>
                        </a:solidFill>
                        <a:latin typeface="Rubik" pitchFamily="2" charset="-79"/>
                        <a:ea typeface="+mn-ea"/>
                        <a:cs typeface="Rubik" pitchFamily="2" charset="-79"/>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1">
                        <a:lnSpc>
                          <a:spcPct val="115000"/>
                        </a:lnSpc>
                        <a:spcAft>
                          <a:spcPts val="0"/>
                        </a:spcAft>
                      </a:pPr>
                      <a:r>
                        <a:rPr lang="he-IL" sz="1400" b="0" kern="1200" dirty="0">
                          <a:solidFill>
                            <a:srgbClr val="002A52"/>
                          </a:solidFill>
                          <a:latin typeface="Rubik" pitchFamily="2" charset="-79"/>
                          <a:ea typeface="+mn-ea"/>
                          <a:cs typeface="Rubik" pitchFamily="2" charset="-79"/>
                        </a:rPr>
                        <a:t>53</a:t>
                      </a:r>
                      <a:endParaRPr lang="en-US" sz="1400" b="0" kern="1200" dirty="0">
                        <a:solidFill>
                          <a:srgbClr val="002A52"/>
                        </a:solidFill>
                        <a:latin typeface="Rubik" pitchFamily="2" charset="-79"/>
                        <a:ea typeface="+mn-ea"/>
                        <a:cs typeface="Rubik" pitchFamily="2" charset="-79"/>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a:lnSpc>
                          <a:spcPct val="115000"/>
                        </a:lnSpc>
                        <a:spcAft>
                          <a:spcPts val="0"/>
                        </a:spcAft>
                      </a:pPr>
                      <a:endParaRPr lang="en-US" sz="1400" b="1" kern="1200" dirty="0">
                        <a:solidFill>
                          <a:srgbClr val="002A52"/>
                        </a:solidFill>
                        <a:latin typeface="Rubik" pitchFamily="2" charset="-79"/>
                        <a:ea typeface="+mn-ea"/>
                        <a:cs typeface="Rubik" pitchFamily="2" charset="-79"/>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85668644"/>
                  </a:ext>
                </a:extLst>
              </a:tr>
              <a:tr h="591503">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indent="0" algn="r" defTabSz="914377" rtl="1" eaLnBrk="1" latinLnBrk="0" hangingPunct="1">
                        <a:lnSpc>
                          <a:spcPts val="2000"/>
                        </a:lnSpc>
                        <a:spcAft>
                          <a:spcPts val="0"/>
                        </a:spcAft>
                      </a:pPr>
                      <a:r>
                        <a:rPr lang="he-IL" sz="1400" b="1" kern="1200" dirty="0">
                          <a:solidFill>
                            <a:srgbClr val="002A52"/>
                          </a:solidFill>
                          <a:latin typeface="Rubik" pitchFamily="2" charset="-79"/>
                          <a:ea typeface="+mn-ea"/>
                          <a:cs typeface="Rubik" pitchFamily="2" charset="-79"/>
                        </a:rPr>
                        <a:t>נשים חרדיות*</a:t>
                      </a:r>
                      <a:endParaRPr lang="en-US" sz="1400" b="1" kern="1200" dirty="0">
                        <a:solidFill>
                          <a:srgbClr val="002A52"/>
                        </a:solidFill>
                        <a:latin typeface="Rubik" pitchFamily="2" charset="-79"/>
                        <a:ea typeface="+mn-ea"/>
                        <a:cs typeface="Rubik" pitchFamily="2" charset="-79"/>
                      </a:endParaRP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a:lnSpc>
                          <a:spcPct val="115000"/>
                        </a:lnSpc>
                        <a:spcAft>
                          <a:spcPts val="0"/>
                        </a:spcAft>
                      </a:pPr>
                      <a:r>
                        <a:rPr lang="he-IL" sz="1400" b="1" kern="1200" dirty="0">
                          <a:solidFill>
                            <a:srgbClr val="002A52"/>
                          </a:solidFill>
                          <a:latin typeface="Rubik" pitchFamily="2" charset="-79"/>
                          <a:ea typeface="+mn-ea"/>
                          <a:cs typeface="Rubik" pitchFamily="2" charset="-79"/>
                        </a:rPr>
                        <a:t>77.5</a:t>
                      </a:r>
                      <a:endParaRPr lang="en-US" sz="1400" b="1" kern="1200" dirty="0">
                        <a:solidFill>
                          <a:srgbClr val="002A52"/>
                        </a:solidFill>
                        <a:latin typeface="Rubik" pitchFamily="2" charset="-79"/>
                        <a:ea typeface="+mn-ea"/>
                        <a:cs typeface="Rubik" pitchFamily="2" charset="-79"/>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a:lnSpc>
                          <a:spcPct val="115000"/>
                        </a:lnSpc>
                        <a:spcAft>
                          <a:spcPts val="0"/>
                        </a:spcAft>
                      </a:pPr>
                      <a:r>
                        <a:rPr lang="he-IL" sz="1400" b="1" kern="1200" dirty="0">
                          <a:solidFill>
                            <a:srgbClr val="002A52"/>
                          </a:solidFill>
                          <a:latin typeface="Rubik" pitchFamily="2" charset="-79"/>
                          <a:ea typeface="+mn-ea"/>
                          <a:cs typeface="Rubik" pitchFamily="2" charset="-79"/>
                        </a:rPr>
                        <a:t>63.0</a:t>
                      </a:r>
                      <a:endParaRPr lang="en-US" sz="1400" b="1" kern="1200" dirty="0">
                        <a:solidFill>
                          <a:srgbClr val="002A52"/>
                        </a:solidFill>
                        <a:latin typeface="Rubik" pitchFamily="2" charset="-79"/>
                        <a:ea typeface="+mn-ea"/>
                        <a:cs typeface="Rubik" pitchFamily="2" charset="-79"/>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a:lnSpc>
                          <a:spcPct val="115000"/>
                        </a:lnSpc>
                        <a:spcAft>
                          <a:spcPts val="0"/>
                        </a:spcAft>
                      </a:pPr>
                      <a:r>
                        <a:rPr lang="he-IL" sz="1400" b="1" kern="1200" dirty="0">
                          <a:solidFill>
                            <a:srgbClr val="002A52"/>
                          </a:solidFill>
                          <a:latin typeface="Rubik" pitchFamily="2" charset="-79"/>
                          <a:ea typeface="+mn-ea"/>
                          <a:cs typeface="Rubik" pitchFamily="2" charset="-79"/>
                        </a:rPr>
                        <a:t>80.3</a:t>
                      </a:r>
                      <a:endParaRPr lang="en-US" sz="1400" b="1" kern="1200" dirty="0">
                        <a:solidFill>
                          <a:srgbClr val="002A52"/>
                        </a:solidFill>
                        <a:latin typeface="Rubik" pitchFamily="2" charset="-79"/>
                        <a:ea typeface="+mn-ea"/>
                        <a:cs typeface="Rubik" pitchFamily="2" charset="-79"/>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1">
                        <a:lnSpc>
                          <a:spcPct val="115000"/>
                        </a:lnSpc>
                        <a:spcAft>
                          <a:spcPts val="0"/>
                        </a:spcAft>
                      </a:pPr>
                      <a:r>
                        <a:rPr lang="he-IL" sz="1400" b="1" kern="1200" dirty="0">
                          <a:solidFill>
                            <a:srgbClr val="002A52"/>
                          </a:solidFill>
                          <a:latin typeface="Rubik" pitchFamily="2" charset="-79"/>
                          <a:ea typeface="+mn-ea"/>
                          <a:cs typeface="Rubik" pitchFamily="2" charset="-79"/>
                        </a:rPr>
                        <a:t>81</a:t>
                      </a:r>
                      <a:endParaRPr lang="en-US" sz="1400" b="1" kern="1200" dirty="0">
                        <a:solidFill>
                          <a:srgbClr val="002A52"/>
                        </a:solidFill>
                        <a:latin typeface="Rubik" pitchFamily="2" charset="-79"/>
                        <a:ea typeface="+mn-ea"/>
                        <a:cs typeface="Rubik" pitchFamily="2" charset="-79"/>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a:lnSpc>
                          <a:spcPct val="115000"/>
                        </a:lnSpc>
                        <a:spcAft>
                          <a:spcPts val="0"/>
                        </a:spcAft>
                      </a:pPr>
                      <a:r>
                        <a:rPr lang="he-IL" sz="1100" b="1" kern="1200" dirty="0">
                          <a:solidFill>
                            <a:srgbClr val="2D2A52"/>
                          </a:solidFill>
                          <a:effectLst/>
                          <a:latin typeface="Rubik" pitchFamily="2" charset="-79"/>
                          <a:ea typeface="+mn-ea"/>
                          <a:cs typeface="Rubik" pitchFamily="2" charset="-79"/>
                        </a:rPr>
                        <a:t>(לגילי 25-39) עלייה של</a:t>
                      </a:r>
                      <a:r>
                        <a:rPr lang="en-US" sz="1100" b="1" kern="1200" dirty="0">
                          <a:solidFill>
                            <a:srgbClr val="2D2A52"/>
                          </a:solidFill>
                          <a:effectLst/>
                          <a:latin typeface="Rubik" pitchFamily="2" charset="-79"/>
                          <a:ea typeface="+mn-ea"/>
                          <a:cs typeface="Rubik" pitchFamily="2" charset="-79"/>
                        </a:rPr>
                        <a:t> 3.3% </a:t>
                      </a:r>
                      <a:r>
                        <a:rPr lang="he-IL" sz="1100" b="1" kern="1200" dirty="0">
                          <a:solidFill>
                            <a:srgbClr val="2D2A52"/>
                          </a:solidFill>
                          <a:effectLst/>
                          <a:latin typeface="Rubik" pitchFamily="2" charset="-79"/>
                          <a:ea typeface="+mn-ea"/>
                          <a:cs typeface="Rubik" pitchFamily="2" charset="-79"/>
                        </a:rPr>
                        <a:t> לשנה בשכר החודשי הנומינלי</a:t>
                      </a:r>
                      <a:endParaRPr lang="en-US" sz="1100" b="1" kern="1200" dirty="0">
                        <a:solidFill>
                          <a:srgbClr val="2D2A52"/>
                        </a:solidFill>
                        <a:latin typeface="Rubik" pitchFamily="2" charset="-79"/>
                        <a:ea typeface="+mn-ea"/>
                        <a:cs typeface="Rubik" pitchFamily="2" charset="-79"/>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00207774"/>
                  </a:ext>
                </a:extLst>
              </a:tr>
              <a:tr h="409319">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indent="0" algn="r" defTabSz="914377" rtl="1" eaLnBrk="1" latinLnBrk="0" hangingPunct="1">
                        <a:lnSpc>
                          <a:spcPts val="2000"/>
                        </a:lnSpc>
                        <a:spcAft>
                          <a:spcPts val="0"/>
                        </a:spcAft>
                      </a:pPr>
                      <a:r>
                        <a:rPr lang="he-IL" sz="1400" b="0" kern="1200" dirty="0">
                          <a:solidFill>
                            <a:srgbClr val="002A52"/>
                          </a:solidFill>
                          <a:latin typeface="Rubik" pitchFamily="2" charset="-79"/>
                          <a:ea typeface="+mn-ea"/>
                          <a:cs typeface="Rubik" pitchFamily="2" charset="-79"/>
                        </a:rPr>
                        <a:t>גברים ערבים</a:t>
                      </a:r>
                      <a:endParaRPr lang="en-US" sz="1400" b="0" kern="1200" dirty="0">
                        <a:solidFill>
                          <a:srgbClr val="002A52"/>
                        </a:solidFill>
                        <a:latin typeface="Rubik" pitchFamily="2" charset="-79"/>
                        <a:ea typeface="+mn-ea"/>
                        <a:cs typeface="Rubik" pitchFamily="2" charset="-79"/>
                      </a:endParaRP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a:lnSpc>
                          <a:spcPct val="115000"/>
                        </a:lnSpc>
                        <a:spcAft>
                          <a:spcPts val="0"/>
                        </a:spcAft>
                      </a:pPr>
                      <a:r>
                        <a:rPr lang="he-IL" sz="1400" b="0" kern="1200" dirty="0">
                          <a:solidFill>
                            <a:srgbClr val="002A52"/>
                          </a:solidFill>
                          <a:latin typeface="Rubik" pitchFamily="2" charset="-79"/>
                          <a:ea typeface="+mn-ea"/>
                          <a:cs typeface="Rubik" pitchFamily="2" charset="-79"/>
                        </a:rPr>
                        <a:t>76.1</a:t>
                      </a:r>
                      <a:endParaRPr lang="en-US" sz="1400" b="0" kern="1200" dirty="0">
                        <a:solidFill>
                          <a:srgbClr val="002A52"/>
                        </a:solidFill>
                        <a:latin typeface="Rubik" pitchFamily="2" charset="-79"/>
                        <a:ea typeface="+mn-ea"/>
                        <a:cs typeface="Rubik" pitchFamily="2" charset="-79"/>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a:lnSpc>
                          <a:spcPct val="115000"/>
                        </a:lnSpc>
                        <a:spcAft>
                          <a:spcPts val="0"/>
                        </a:spcAft>
                      </a:pPr>
                      <a:r>
                        <a:rPr lang="he-IL" sz="1400" b="0" kern="1200" dirty="0">
                          <a:solidFill>
                            <a:srgbClr val="002A52"/>
                          </a:solidFill>
                          <a:latin typeface="Rubik" pitchFamily="2" charset="-79"/>
                          <a:ea typeface="+mn-ea"/>
                          <a:cs typeface="Rubik" pitchFamily="2" charset="-79"/>
                        </a:rPr>
                        <a:t>78.0</a:t>
                      </a:r>
                      <a:endParaRPr lang="en-US" sz="1400" b="0" kern="1200" dirty="0">
                        <a:solidFill>
                          <a:srgbClr val="002A52"/>
                        </a:solidFill>
                        <a:latin typeface="Rubik" pitchFamily="2" charset="-79"/>
                        <a:ea typeface="+mn-ea"/>
                        <a:cs typeface="Rubik" pitchFamily="2" charset="-79"/>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a:lnSpc>
                          <a:spcPct val="115000"/>
                        </a:lnSpc>
                        <a:spcAft>
                          <a:spcPts val="0"/>
                        </a:spcAft>
                      </a:pPr>
                      <a:r>
                        <a:rPr lang="he-IL" sz="1400" b="0" kern="1200" dirty="0">
                          <a:solidFill>
                            <a:srgbClr val="002A52"/>
                          </a:solidFill>
                          <a:latin typeface="Rubik" pitchFamily="2" charset="-79"/>
                          <a:ea typeface="+mn-ea"/>
                          <a:cs typeface="Rubik" pitchFamily="2" charset="-79"/>
                        </a:rPr>
                        <a:t>70.6</a:t>
                      </a:r>
                      <a:endParaRPr lang="en-US" sz="1400" b="0" kern="1200" dirty="0">
                        <a:solidFill>
                          <a:srgbClr val="002A52"/>
                        </a:solidFill>
                        <a:latin typeface="Rubik" pitchFamily="2" charset="-79"/>
                        <a:ea typeface="+mn-ea"/>
                        <a:cs typeface="Rubik" pitchFamily="2" charset="-79"/>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1">
                        <a:lnSpc>
                          <a:spcPct val="115000"/>
                        </a:lnSpc>
                        <a:spcAft>
                          <a:spcPts val="0"/>
                        </a:spcAft>
                      </a:pPr>
                      <a:r>
                        <a:rPr lang="he-IL" sz="1400" b="0" kern="1200" dirty="0">
                          <a:solidFill>
                            <a:srgbClr val="002A52"/>
                          </a:solidFill>
                          <a:latin typeface="Rubik" pitchFamily="2" charset="-79"/>
                          <a:ea typeface="+mn-ea"/>
                          <a:cs typeface="Rubik" pitchFamily="2" charset="-79"/>
                        </a:rPr>
                        <a:t>83</a:t>
                      </a:r>
                      <a:endParaRPr lang="en-US" sz="1400" b="0" kern="1200" dirty="0">
                        <a:solidFill>
                          <a:srgbClr val="002A52"/>
                        </a:solidFill>
                        <a:latin typeface="Rubik" pitchFamily="2" charset="-79"/>
                        <a:ea typeface="+mn-ea"/>
                        <a:cs typeface="Rubik" pitchFamily="2" charset="-79"/>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a:lnSpc>
                          <a:spcPct val="115000"/>
                        </a:lnSpc>
                        <a:spcAft>
                          <a:spcPts val="0"/>
                        </a:spcAft>
                      </a:pPr>
                      <a:endParaRPr lang="en-US" sz="1400" b="0" kern="1200" dirty="0">
                        <a:solidFill>
                          <a:srgbClr val="002A52"/>
                        </a:solidFill>
                        <a:latin typeface="Rubik" pitchFamily="2" charset="-79"/>
                        <a:ea typeface="+mn-ea"/>
                        <a:cs typeface="Rubik" pitchFamily="2" charset="-79"/>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3054611"/>
                  </a:ext>
                </a:extLst>
              </a:tr>
              <a:tr h="503153">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indent="0" algn="r" defTabSz="914377" rtl="1" eaLnBrk="1" latinLnBrk="0" hangingPunct="1">
                        <a:lnSpc>
                          <a:spcPts val="2000"/>
                        </a:lnSpc>
                        <a:spcAft>
                          <a:spcPts val="0"/>
                        </a:spcAft>
                      </a:pPr>
                      <a:r>
                        <a:rPr lang="he-IL" sz="1400" b="0" kern="1200" dirty="0">
                          <a:solidFill>
                            <a:srgbClr val="002A52"/>
                          </a:solidFill>
                          <a:latin typeface="Rubik" pitchFamily="2" charset="-79"/>
                          <a:ea typeface="+mn-ea"/>
                          <a:cs typeface="Rubik" pitchFamily="2" charset="-79"/>
                        </a:rPr>
                        <a:t>יהודים לא-חרדים (גברים ונשים)</a:t>
                      </a:r>
                      <a:endParaRPr lang="en-US" sz="1400" b="0" kern="1200" dirty="0">
                        <a:solidFill>
                          <a:srgbClr val="002A52"/>
                        </a:solidFill>
                        <a:latin typeface="Rubik" pitchFamily="2" charset="-79"/>
                        <a:ea typeface="+mn-ea"/>
                        <a:cs typeface="Rubik" pitchFamily="2" charset="-79"/>
                      </a:endParaRPr>
                    </a:p>
                  </a:txBody>
                  <a:tcPr marL="51435" marR="51435" marT="0" marB="0" anchor="ct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a:lnSpc>
                          <a:spcPct val="115000"/>
                        </a:lnSpc>
                        <a:spcAft>
                          <a:spcPts val="0"/>
                        </a:spcAft>
                      </a:pPr>
                      <a:r>
                        <a:rPr lang="he-IL" sz="1400" b="0" kern="1200" dirty="0">
                          <a:solidFill>
                            <a:srgbClr val="002A52"/>
                          </a:solidFill>
                          <a:latin typeface="Rubik" pitchFamily="2" charset="-79"/>
                          <a:ea typeface="+mn-ea"/>
                          <a:cs typeface="Rubik" pitchFamily="2" charset="-79"/>
                        </a:rPr>
                        <a:t>85.6</a:t>
                      </a:r>
                      <a:endParaRPr lang="en-US" sz="1400" b="0" kern="1200" dirty="0">
                        <a:solidFill>
                          <a:srgbClr val="002A52"/>
                        </a:solidFill>
                        <a:latin typeface="Rubik" pitchFamily="2" charset="-79"/>
                        <a:ea typeface="+mn-ea"/>
                        <a:cs typeface="Rubik" pitchFamily="2" charset="-79"/>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a:lnSpc>
                          <a:spcPct val="115000"/>
                        </a:lnSpc>
                        <a:spcAft>
                          <a:spcPts val="0"/>
                        </a:spcAft>
                      </a:pPr>
                      <a:r>
                        <a:rPr lang="he-IL" sz="1400" b="0" kern="1200" dirty="0">
                          <a:solidFill>
                            <a:srgbClr val="002A52"/>
                          </a:solidFill>
                          <a:latin typeface="Rubik" pitchFamily="2" charset="-79"/>
                          <a:ea typeface="+mn-ea"/>
                          <a:cs typeface="Rubik" pitchFamily="2" charset="-79"/>
                        </a:rPr>
                        <a:t>83.0</a:t>
                      </a:r>
                    </a:p>
                  </a:txBody>
                  <a:tcPr marL="68580" marR="68580" marT="0" marB="0" anchor="ctr">
                    <a:lnL w="12700" cap="flat" cmpd="sng" algn="ctr">
                      <a:no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a:lnSpc>
                          <a:spcPct val="115000"/>
                        </a:lnSpc>
                        <a:spcAft>
                          <a:spcPts val="0"/>
                        </a:spcAft>
                      </a:pPr>
                      <a:r>
                        <a:rPr lang="he-IL" sz="1400" b="0" kern="1200" dirty="0">
                          <a:solidFill>
                            <a:srgbClr val="002A52"/>
                          </a:solidFill>
                          <a:latin typeface="Rubik" pitchFamily="2" charset="-79"/>
                          <a:ea typeface="+mn-ea"/>
                          <a:cs typeface="Rubik" pitchFamily="2" charset="-79"/>
                        </a:rPr>
                        <a:t>85.7</a:t>
                      </a:r>
                    </a:p>
                  </a:txBody>
                  <a:tcPr marL="68580" marR="68580" marT="0" marB="0" anchor="ctr">
                    <a:lnL w="12700" cap="flat" cmpd="sng" algn="ctr">
                      <a:no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indent="0" algn="ctr" defTabSz="914400" rtl="1" eaLnBrk="1" fontAlgn="auto" latinLnBrk="0" hangingPunct="1">
                        <a:lnSpc>
                          <a:spcPct val="115000"/>
                        </a:lnSpc>
                        <a:spcBef>
                          <a:spcPts val="0"/>
                        </a:spcBef>
                        <a:spcAft>
                          <a:spcPts val="0"/>
                        </a:spcAft>
                        <a:buClrTx/>
                        <a:buSzTx/>
                        <a:buFontTx/>
                        <a:buNone/>
                        <a:tabLst/>
                        <a:defRPr/>
                      </a:pPr>
                      <a:r>
                        <a:rPr lang="he-IL" sz="1400" b="0" kern="1200" dirty="0">
                          <a:solidFill>
                            <a:srgbClr val="002A52"/>
                          </a:solidFill>
                          <a:latin typeface="Rubik" pitchFamily="2" charset="-79"/>
                          <a:ea typeface="+mn-ea"/>
                          <a:cs typeface="Rubik" pitchFamily="2" charset="-79"/>
                        </a:rPr>
                        <a:t>86</a:t>
                      </a:r>
                      <a:endParaRPr lang="en-US" sz="1400" b="0" kern="1200" dirty="0">
                        <a:solidFill>
                          <a:srgbClr val="002A52"/>
                        </a:solidFill>
                        <a:latin typeface="Rubik" pitchFamily="2" charset="-79"/>
                        <a:ea typeface="+mn-ea"/>
                        <a:cs typeface="Rubik" pitchFamily="2" charset="-79"/>
                      </a:endParaRPr>
                    </a:p>
                  </a:txBody>
                  <a:tcPr marL="51435" marR="51435" marT="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1" eaLnBrk="1" fontAlgn="auto" latinLnBrk="0" hangingPunct="1">
                        <a:lnSpc>
                          <a:spcPct val="115000"/>
                        </a:lnSpc>
                        <a:spcBef>
                          <a:spcPts val="0"/>
                        </a:spcBef>
                        <a:spcAft>
                          <a:spcPts val="0"/>
                        </a:spcAft>
                        <a:buClrTx/>
                        <a:buSzTx/>
                        <a:buFontTx/>
                        <a:buNone/>
                        <a:tabLst/>
                        <a:defRPr/>
                      </a:pPr>
                      <a:endParaRPr lang="en-US" sz="1400" b="0" kern="1200" dirty="0">
                        <a:solidFill>
                          <a:srgbClr val="002A52"/>
                        </a:solidFill>
                        <a:latin typeface="Rubik" pitchFamily="2" charset="-79"/>
                        <a:ea typeface="+mn-ea"/>
                        <a:cs typeface="Rubik" pitchFamily="2" charset="-79"/>
                      </a:endParaRPr>
                    </a:p>
                  </a:txBody>
                  <a:tcPr marL="51435" marR="51435" marT="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9598339"/>
                  </a:ext>
                </a:extLst>
              </a:tr>
            </a:tbl>
          </a:graphicData>
        </a:graphic>
      </p:graphicFrame>
      <p:sp>
        <p:nvSpPr>
          <p:cNvPr id="13" name="Rectangle 1">
            <a:extLst>
              <a:ext uri="{FF2B5EF4-FFF2-40B4-BE49-F238E27FC236}">
                <a16:creationId xmlns:a16="http://schemas.microsoft.com/office/drawing/2014/main" id="{BE9E3BA7-80C0-4EF4-B608-95C6C2EAD85F}"/>
              </a:ext>
            </a:extLst>
          </p:cNvPr>
          <p:cNvSpPr/>
          <p:nvPr/>
        </p:nvSpPr>
        <p:spPr bwMode="auto">
          <a:xfrm>
            <a:off x="355291" y="2952206"/>
            <a:ext cx="8359977" cy="659674"/>
          </a:xfrm>
          <a:prstGeom prst="rect">
            <a:avLst/>
          </a:prstGeom>
          <a:noFill/>
          <a:ln w="57150" cap="flat" cmpd="sng" algn="ctr">
            <a:solidFill>
              <a:srgbClr val="FF0000"/>
            </a:solidFill>
            <a:prstDash val="solid"/>
            <a:round/>
            <a:headEnd type="none" w="med" len="med"/>
            <a:tailEnd type="triangle" w="med" len="med"/>
          </a:ln>
          <a:effectLst/>
        </p:spPr>
        <p:txBody>
          <a:bodyPr vert="horz" wrap="square" lIns="68580" tIns="34290" rIns="68580" bIns="34290" numCol="1" rtlCol="0" anchor="ctr" anchorCtr="0" compatLnSpc="1">
            <a:prstTxWarp prst="textNoShape">
              <a:avLst/>
            </a:prstTxWarp>
          </a:bodyPr>
          <a:lstStyle/>
          <a:p>
            <a:pPr algn="ctr" defTabSz="685800" rtl="1" fontAlgn="base">
              <a:spcBef>
                <a:spcPct val="50000"/>
              </a:spcBef>
              <a:spcAft>
                <a:spcPct val="0"/>
              </a:spcAft>
              <a:buClrTx/>
            </a:pPr>
            <a:endParaRPr lang="x-none" sz="1350">
              <a:solidFill>
                <a:schemeClr val="tx1"/>
              </a:solidFill>
              <a:latin typeface="Arial" charset="0"/>
              <a:cs typeface="Arial" charset="0"/>
            </a:endParaRPr>
          </a:p>
        </p:txBody>
      </p:sp>
      <p:sp>
        <p:nvSpPr>
          <p:cNvPr id="14" name="Rectangle 4">
            <a:extLst>
              <a:ext uri="{FF2B5EF4-FFF2-40B4-BE49-F238E27FC236}">
                <a16:creationId xmlns:a16="http://schemas.microsoft.com/office/drawing/2014/main" id="{C300C01D-7C88-48B7-B60B-BBD2187CAA3B}"/>
              </a:ext>
            </a:extLst>
          </p:cNvPr>
          <p:cNvSpPr/>
          <p:nvPr/>
        </p:nvSpPr>
        <p:spPr>
          <a:xfrm>
            <a:off x="2612017" y="4461960"/>
            <a:ext cx="6099864" cy="525465"/>
          </a:xfrm>
          <a:prstGeom prst="rect">
            <a:avLst/>
          </a:prstGeom>
        </p:spPr>
        <p:txBody>
          <a:bodyPr wrap="square">
            <a:spAutoFit/>
          </a:bodyPr>
          <a:lstStyle/>
          <a:p>
            <a:pPr algn="r">
              <a:lnSpc>
                <a:spcPct val="150000"/>
              </a:lnSpc>
            </a:pPr>
            <a:r>
              <a:rPr lang="he-IL" sz="1500" baseline="30000" dirty="0">
                <a:solidFill>
                  <a:srgbClr val="002A52"/>
                </a:solidFill>
                <a:latin typeface="RUBIK" pitchFamily="2" charset="-79"/>
                <a:cs typeface="RUBIK" pitchFamily="2" charset="-79"/>
              </a:rPr>
              <a:t>חרדים על פי הגדרת המועצה הלאומית לכלכלה, הנתון ליולי 2022 על פי הגדרה עצמית.</a:t>
            </a:r>
          </a:p>
          <a:p>
            <a:pPr algn="r">
              <a:lnSpc>
                <a:spcPct val="150000"/>
              </a:lnSpc>
            </a:pPr>
            <a:r>
              <a:rPr lang="he-IL" sz="1500" baseline="30000" dirty="0">
                <a:solidFill>
                  <a:srgbClr val="002A52"/>
                </a:solidFill>
                <a:latin typeface="RUBIK" pitchFamily="2" charset="-79"/>
                <a:cs typeface="RUBIK" pitchFamily="2" charset="-79"/>
              </a:rPr>
              <a:t>מקור: וועדת תעסוקה 2030 </a:t>
            </a:r>
          </a:p>
        </p:txBody>
      </p:sp>
    </p:spTree>
    <p:extLst>
      <p:ext uri="{BB962C8B-B14F-4D97-AF65-F5344CB8AC3E}">
        <p14:creationId xmlns:p14="http://schemas.microsoft.com/office/powerpoint/2010/main" val="3957949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2145955" y="1586140"/>
            <a:ext cx="4826490" cy="307777"/>
          </a:xfrm>
          <a:noFill/>
          <a:ln w="9525">
            <a:noFill/>
            <a:miter lim="800000"/>
            <a:headEnd/>
            <a:tailEnd/>
          </a:ln>
          <a:effectLst/>
        </p:spPr>
        <p:txBody>
          <a:bodyPr wrap="square" anchor="ctr">
            <a:spAutoFit/>
          </a:bodyPr>
          <a:lstStyle/>
          <a:p>
            <a:pPr algn="r" rtl="1">
              <a:spcBef>
                <a:spcPct val="0"/>
              </a:spcBef>
              <a:buClr>
                <a:srgbClr val="000000"/>
              </a:buClr>
              <a:buFont typeface="Arial"/>
            </a:pPr>
            <a:r>
              <a:rPr lang="he-IL" sz="2000" dirty="0">
                <a:solidFill>
                  <a:srgbClr val="002A52"/>
                </a:solidFill>
                <a:effectLst>
                  <a:outerShdw blurRad="38100" dist="38100" dir="2700000" algn="tl">
                    <a:srgbClr val="C0C0C0"/>
                  </a:outerShdw>
                </a:effectLst>
                <a:cs typeface="RUBIK" pitchFamily="2" charset="-79"/>
                <a:sym typeface="Passion One"/>
              </a:rPr>
              <a:t>שיעורי תעסוקה של נשים חרדיות לפי קבוצת גיל</a:t>
            </a:r>
            <a:endParaRPr lang="" sz="2000" dirty="0">
              <a:solidFill>
                <a:srgbClr val="002A52"/>
              </a:solidFill>
              <a:effectLst>
                <a:outerShdw blurRad="38100" dist="38100" dir="2700000" algn="tl">
                  <a:srgbClr val="C0C0C0"/>
                </a:outerShdw>
              </a:effectLst>
              <a:cs typeface="RUBIK" pitchFamily="2" charset="-79"/>
              <a:sym typeface="Passion One"/>
            </a:endParaRPr>
          </a:p>
        </p:txBody>
      </p:sp>
      <p:sp>
        <p:nvSpPr>
          <p:cNvPr id="4" name="מלבן 3"/>
          <p:cNvSpPr/>
          <p:nvPr/>
        </p:nvSpPr>
        <p:spPr>
          <a:xfrm>
            <a:off x="5519651" y="4564443"/>
            <a:ext cx="3341054" cy="461665"/>
          </a:xfrm>
          <a:prstGeom prst="rect">
            <a:avLst/>
          </a:prstGeom>
        </p:spPr>
        <p:txBody>
          <a:bodyPr wrap="square">
            <a:spAutoFit/>
          </a:bodyPr>
          <a:lstStyle/>
          <a:p>
            <a:pPr algn="r" rtl="1">
              <a:lnSpc>
                <a:spcPct val="150000"/>
              </a:lnSpc>
            </a:pPr>
            <a:r>
              <a:rPr lang="he-IL" sz="1200" baseline="30000" dirty="0">
                <a:solidFill>
                  <a:srgbClr val="002A52"/>
                </a:solidFill>
                <a:latin typeface="RUBIK" pitchFamily="2" charset="-79"/>
                <a:cs typeface="RUBIK" pitchFamily="2" charset="-79"/>
              </a:rPr>
              <a:t>מקור: עיבודים לסקר כוח אדם.</a:t>
            </a:r>
          </a:p>
          <a:p>
            <a:pPr algn="r" rtl="1">
              <a:lnSpc>
                <a:spcPct val="150000"/>
              </a:lnSpc>
            </a:pPr>
            <a:r>
              <a:rPr lang="he-IL" sz="1200" baseline="30000" dirty="0">
                <a:solidFill>
                  <a:srgbClr val="002A52"/>
                </a:solidFill>
                <a:latin typeface="RUBIK" pitchFamily="2" charset="-79"/>
                <a:cs typeface="RUBIK" pitchFamily="2" charset="-79"/>
              </a:rPr>
              <a:t>זיהוי חרדים לפני 2014 לפי מוסד, משנת 2014 לפי הגדרה עצמית, </a:t>
            </a:r>
          </a:p>
        </p:txBody>
      </p:sp>
      <p:graphicFrame>
        <p:nvGraphicFramePr>
          <p:cNvPr id="5" name="Chart 1">
            <a:extLst>
              <a:ext uri="{FF2B5EF4-FFF2-40B4-BE49-F238E27FC236}">
                <a16:creationId xmlns:a16="http://schemas.microsoft.com/office/drawing/2014/main" id="{6F83FBB8-1736-8C6C-EA3D-FF227456C5F9}"/>
              </a:ext>
            </a:extLst>
          </p:cNvPr>
          <p:cNvGraphicFramePr>
            <a:graphicFrameLocks/>
          </p:cNvGraphicFramePr>
          <p:nvPr/>
        </p:nvGraphicFramePr>
        <p:xfrm>
          <a:off x="809284" y="1752600"/>
          <a:ext cx="7831393" cy="2797276"/>
        </p:xfrm>
        <a:graphic>
          <a:graphicData uri="http://schemas.openxmlformats.org/drawingml/2006/chart">
            <c:chart xmlns:c="http://schemas.openxmlformats.org/drawingml/2006/chart" xmlns:r="http://schemas.openxmlformats.org/officeDocument/2006/relationships" r:id="rId3"/>
          </a:graphicData>
        </a:graphic>
      </p:graphicFrame>
      <p:sp>
        <p:nvSpPr>
          <p:cNvPr id="6" name="כותרת 1">
            <a:extLst>
              <a:ext uri="{FF2B5EF4-FFF2-40B4-BE49-F238E27FC236}">
                <a16:creationId xmlns:a16="http://schemas.microsoft.com/office/drawing/2014/main" id="{54BAD883-CD08-4803-8786-BC25E19109FC}"/>
              </a:ext>
            </a:extLst>
          </p:cNvPr>
          <p:cNvSpPr txBox="1">
            <a:spLocks/>
          </p:cNvSpPr>
          <p:nvPr/>
        </p:nvSpPr>
        <p:spPr>
          <a:xfrm>
            <a:off x="257695" y="700103"/>
            <a:ext cx="8603010" cy="572700"/>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2800"/>
              <a:buFont typeface="Vazirmatn Black"/>
              <a:buNone/>
              <a:defRPr sz="3300" b="0" i="0" u="none" strike="noStrike" cap="none">
                <a:solidFill>
                  <a:schemeClr val="accent2"/>
                </a:solidFill>
                <a:latin typeface="Poppins ExtraBold"/>
                <a:ea typeface="Poppins ExtraBold"/>
                <a:cs typeface="Poppins ExtraBold"/>
                <a:sym typeface="Poppins ExtraBold"/>
              </a:defRPr>
            </a:lvl1pPr>
            <a:lvl2pPr marR="0" lvl="1"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2pPr>
            <a:lvl3pPr marR="0" lvl="2"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3pPr>
            <a:lvl4pPr marR="0" lvl="3"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4pPr>
            <a:lvl5pPr marR="0" lvl="4"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5pPr>
            <a:lvl6pPr marR="0" lvl="5"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6pPr>
            <a:lvl7pPr marR="0" lvl="6"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7pPr>
            <a:lvl8pPr marR="0" lvl="7"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8pPr>
            <a:lvl9pPr marR="0" lvl="8"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9pPr>
          </a:lstStyle>
          <a:p>
            <a:pPr lvl="2" algn="ctr">
              <a:lnSpc>
                <a:spcPts val="2500"/>
              </a:lnSpc>
              <a:buClr>
                <a:schemeClr val="accent2"/>
              </a:buClr>
            </a:pPr>
            <a:r>
              <a:rPr lang="he-IL" sz="2500" b="0" dirty="0">
                <a:solidFill>
                  <a:schemeClr val="accent2"/>
                </a:solidFill>
                <a:latin typeface="RUBIK" pitchFamily="2" charset="-79"/>
                <a:ea typeface="Poppins ExtraBold"/>
                <a:cs typeface="RUBIK" pitchFamily="2" charset="-79"/>
                <a:sym typeface="Poppins ExtraBold"/>
                <a:hlinkClick r:id="rId4" action="ppaction://hlinksldjump"/>
              </a:rPr>
              <a:t>העלייה בשיעורי התעסוקה של חרדיות היא בעיקר אצל בנות 35-44</a:t>
            </a:r>
            <a:endParaRPr lang="" sz="2500" b="0" dirty="0">
              <a:solidFill>
                <a:schemeClr val="accent2"/>
              </a:solidFill>
              <a:latin typeface="RUBIK" pitchFamily="2" charset="-79"/>
              <a:ea typeface="Poppins ExtraBold"/>
              <a:cs typeface="RUBIK" pitchFamily="2" charset="-79"/>
            </a:endParaRPr>
          </a:p>
        </p:txBody>
      </p:sp>
    </p:spTree>
    <p:extLst>
      <p:ext uri="{BB962C8B-B14F-4D97-AF65-F5344CB8AC3E}">
        <p14:creationId xmlns:p14="http://schemas.microsoft.com/office/powerpoint/2010/main" val="1437286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Graphic spid="5"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231820" y="688223"/>
            <a:ext cx="8661042" cy="520500"/>
          </a:xfrm>
          <a:noFill/>
        </p:spPr>
        <p:txBody>
          <a:bodyPr/>
          <a:lstStyle/>
          <a:p>
            <a:r>
              <a:rPr lang="he-IL" sz="2700" dirty="0">
                <a:latin typeface="RUBIK" pitchFamily="2" charset="-79"/>
                <a:ea typeface="Poppins ExtraBold"/>
                <a:cs typeface="RUBIK" pitchFamily="2" charset="-79"/>
                <a:sym typeface="Poppins ExtraBold"/>
              </a:rPr>
              <a:t>מבחינת יעד התעסוקה: היעד הושג, כמעט אין פערי תעסוקה</a:t>
            </a:r>
            <a:endParaRPr lang="" sz="2700" dirty="0"/>
          </a:p>
        </p:txBody>
      </p:sp>
      <p:sp>
        <p:nvSpPr>
          <p:cNvPr id="4" name="כותרת משנה 3"/>
          <p:cNvSpPr>
            <a:spLocks noGrp="1"/>
          </p:cNvSpPr>
          <p:nvPr>
            <p:ph type="subTitle" idx="1"/>
          </p:nvPr>
        </p:nvSpPr>
        <p:spPr>
          <a:xfrm>
            <a:off x="2626267" y="1140277"/>
            <a:ext cx="5760600" cy="307800"/>
          </a:xfrm>
        </p:spPr>
        <p:txBody>
          <a:bodyPr/>
          <a:lstStyle/>
          <a:p>
            <a:r>
              <a:rPr lang="he-IL" dirty="0">
                <a:solidFill>
                  <a:srgbClr val="002A52"/>
                </a:solidFill>
                <a:effectLst>
                  <a:outerShdw blurRad="38100" dist="38100" dir="2700000" algn="tl">
                    <a:srgbClr val="C0C0C0"/>
                  </a:outerShdw>
                </a:effectLst>
                <a:latin typeface="RUBIK" pitchFamily="2" charset="-79"/>
                <a:cs typeface="RUBIK" pitchFamily="2" charset="-79"/>
              </a:rPr>
              <a:t>שיעורי תעסוקת נשים לפי אוכלוסיות</a:t>
            </a:r>
            <a:endParaRPr lang="he-IL" dirty="0">
              <a:solidFill>
                <a:srgbClr val="FF0000"/>
              </a:solidFill>
              <a:effectLst>
                <a:outerShdw blurRad="38100" dist="38100" dir="2700000" algn="tl">
                  <a:srgbClr val="C0C0C0"/>
                </a:outerShdw>
              </a:effectLst>
              <a:latin typeface="RUBIK" pitchFamily="2" charset="-79"/>
              <a:cs typeface="RUBIK" pitchFamily="2" charset="-79"/>
            </a:endParaRPr>
          </a:p>
          <a:p>
            <a:endParaRPr lang="" dirty="0"/>
          </a:p>
        </p:txBody>
      </p:sp>
      <p:graphicFrame>
        <p:nvGraphicFramePr>
          <p:cNvPr id="5" name="Chart 1">
            <a:extLst>
              <a:ext uri="{FF2B5EF4-FFF2-40B4-BE49-F238E27FC236}">
                <a16:creationId xmlns:a16="http://schemas.microsoft.com/office/drawing/2014/main" id="{487B25BC-9E00-6F0E-4BB8-86A23122CCA2}"/>
              </a:ext>
            </a:extLst>
          </p:cNvPr>
          <p:cNvGraphicFramePr>
            <a:graphicFrameLocks noGrp="1"/>
          </p:cNvGraphicFramePr>
          <p:nvPr>
            <p:extLst>
              <p:ext uri="{D42A27DB-BD31-4B8C-83A1-F6EECF244321}">
                <p14:modId xmlns:p14="http://schemas.microsoft.com/office/powerpoint/2010/main" val="712716887"/>
              </p:ext>
            </p:extLst>
          </p:nvPr>
        </p:nvGraphicFramePr>
        <p:xfrm>
          <a:off x="372213" y="1208723"/>
          <a:ext cx="8380256" cy="3431831"/>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angle 15">
            <a:extLst>
              <a:ext uri="{FF2B5EF4-FFF2-40B4-BE49-F238E27FC236}">
                <a16:creationId xmlns:a16="http://schemas.microsoft.com/office/drawing/2014/main" id="{C300C01D-7C88-48B7-B60B-BBD2187CAA3B}"/>
              </a:ext>
            </a:extLst>
          </p:cNvPr>
          <p:cNvSpPr/>
          <p:nvPr/>
        </p:nvSpPr>
        <p:spPr>
          <a:xfrm>
            <a:off x="3090072" y="4543691"/>
            <a:ext cx="5805264" cy="646331"/>
          </a:xfrm>
          <a:prstGeom prst="rect">
            <a:avLst/>
          </a:prstGeom>
        </p:spPr>
        <p:txBody>
          <a:bodyPr wrap="square" anchor="ctr">
            <a:spAutoFit/>
          </a:bodyPr>
          <a:lstStyle/>
          <a:p>
            <a:pPr algn="r">
              <a:lnSpc>
                <a:spcPct val="150000"/>
              </a:lnSpc>
            </a:pPr>
            <a:r>
              <a:rPr lang="he-IL" sz="1200" baseline="30000" dirty="0">
                <a:solidFill>
                  <a:srgbClr val="002A52"/>
                </a:solidFill>
                <a:latin typeface="RUBIK" pitchFamily="2" charset="-79"/>
                <a:cs typeface="RUBIK" pitchFamily="2" charset="-79"/>
              </a:rPr>
              <a:t>גילאי 25-64. שיעור תעסוקה אפקטיבי - מועסקים בניכוי עובדים שנעדרו זמנית מעבודתם למשך כל השבוע בגלל סיבות הקשורות בקורונה.</a:t>
            </a:r>
          </a:p>
          <a:p>
            <a:pPr algn="r">
              <a:lnSpc>
                <a:spcPct val="150000"/>
              </a:lnSpc>
            </a:pPr>
            <a:r>
              <a:rPr lang="he-IL" sz="1200" baseline="30000" dirty="0">
                <a:solidFill>
                  <a:srgbClr val="002A52"/>
                </a:solidFill>
                <a:latin typeface="RUBIK" pitchFamily="2" charset="-79"/>
                <a:cs typeface="RUBIK" pitchFamily="2" charset="-79"/>
              </a:rPr>
              <a:t>חרדיות: עד 2013 הגדרת מועצה, מ-2014 הגדרה עצמית</a:t>
            </a:r>
          </a:p>
          <a:p>
            <a:pPr algn="r">
              <a:lnSpc>
                <a:spcPct val="150000"/>
              </a:lnSpc>
            </a:pPr>
            <a:r>
              <a:rPr lang="he-IL" sz="1200" baseline="30000" dirty="0">
                <a:solidFill>
                  <a:srgbClr val="002A52"/>
                </a:solidFill>
                <a:latin typeface="RUBIK" pitchFamily="2" charset="-79"/>
                <a:cs typeface="RUBIK" pitchFamily="2" charset="-79"/>
              </a:rPr>
              <a:t>מקור: הלשכה המרכזית לסטטיסטיקה ועיבודים לסקר כוח אדם.</a:t>
            </a:r>
          </a:p>
        </p:txBody>
      </p:sp>
    </p:spTree>
    <p:extLst>
      <p:ext uri="{BB962C8B-B14F-4D97-AF65-F5344CB8AC3E}">
        <p14:creationId xmlns:p14="http://schemas.microsoft.com/office/powerpoint/2010/main" val="323332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barn(inVertical)">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Graphic spid="5" grpId="0">
        <p:bldAsOne/>
      </p:bldGraphic>
      <p:bldP spid="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35808" y="346439"/>
            <a:ext cx="8342681" cy="530615"/>
          </a:xfrm>
        </p:spPr>
        <p:txBody>
          <a:bodyPr/>
          <a:lstStyle/>
          <a:p>
            <a:pPr rtl="1">
              <a:spcBef>
                <a:spcPct val="0"/>
              </a:spcBef>
              <a:defRPr/>
            </a:pPr>
            <a:r>
              <a:rPr lang="he-IL" sz="2700" dirty="0">
                <a:latin typeface="RUBIK" pitchFamily="2" charset="-79"/>
                <a:cs typeface="RUBIK" pitchFamily="2" charset="-79"/>
                <a:hlinkClick r:id="rId3" action="ppaction://hlinksldjump"/>
              </a:rPr>
              <a:t>פערי השכר גבוהים יותר בקרב המבוגרות </a:t>
            </a:r>
            <a:endParaRPr lang="he-IL" sz="2700" dirty="0">
              <a:latin typeface="RUBIK" pitchFamily="2" charset="-79"/>
              <a:cs typeface="RUBIK" pitchFamily="2" charset="-79"/>
            </a:endParaRPr>
          </a:p>
        </p:txBody>
      </p:sp>
      <p:sp>
        <p:nvSpPr>
          <p:cNvPr id="6" name="מלבן 5"/>
          <p:cNvSpPr/>
          <p:nvPr/>
        </p:nvSpPr>
        <p:spPr>
          <a:xfrm>
            <a:off x="6965172" y="4704096"/>
            <a:ext cx="1813317" cy="256802"/>
          </a:xfrm>
          <a:prstGeom prst="rect">
            <a:avLst/>
          </a:prstGeom>
        </p:spPr>
        <p:txBody>
          <a:bodyPr wrap="none">
            <a:spAutoFit/>
          </a:bodyPr>
          <a:lstStyle/>
          <a:p>
            <a:pPr algn="r">
              <a:lnSpc>
                <a:spcPct val="150000"/>
              </a:lnSpc>
            </a:pPr>
            <a:r>
              <a:rPr lang="he-IL" sz="1200" baseline="30000" dirty="0">
                <a:solidFill>
                  <a:srgbClr val="002A52"/>
                </a:solidFill>
                <a:latin typeface="RUBIK" pitchFamily="2" charset="-79"/>
                <a:cs typeface="RUBIK" pitchFamily="2" charset="-79"/>
              </a:rPr>
              <a:t>מקור: עיבודים לנתונים מנהליים, 2019 </a:t>
            </a:r>
          </a:p>
        </p:txBody>
      </p:sp>
      <p:sp>
        <p:nvSpPr>
          <p:cNvPr id="8" name="TextBox 7"/>
          <p:cNvSpPr txBox="1"/>
          <p:nvPr/>
        </p:nvSpPr>
        <p:spPr>
          <a:xfrm>
            <a:off x="2697480" y="986447"/>
            <a:ext cx="3057214" cy="307777"/>
          </a:xfrm>
          <a:prstGeom prst="rect">
            <a:avLst/>
          </a:prstGeom>
          <a:noFill/>
          <a:ln w="9525">
            <a:noFill/>
            <a:miter lim="800000"/>
            <a:headEnd/>
            <a:tailEnd/>
          </a:ln>
          <a:effectLst/>
        </p:spPr>
        <p:txBody>
          <a:bodyPr spcFirstLastPara="1" wrap="square" lIns="0" tIns="0" rIns="0" bIns="0" anchor="ctr" anchorCtr="0">
            <a:spAutoFit/>
          </a:bodyPr>
          <a:lstStyle>
            <a:defPPr marR="0" lvl="0" algn="l" rtl="0">
              <a:lnSpc>
                <a:spcPct val="100000"/>
              </a:lnSpc>
              <a:spcBef>
                <a:spcPts val="0"/>
              </a:spcBef>
              <a:spcAft>
                <a:spcPts val="0"/>
              </a:spcAft>
              <a:defRPr/>
            </a:defPPr>
            <a:lvl1pPr algn="r" rtl="1">
              <a:spcBef>
                <a:spcPct val="0"/>
              </a:spcBef>
              <a:buSzPts val="2800"/>
              <a:buNone/>
              <a:defRPr sz="2000">
                <a:solidFill>
                  <a:srgbClr val="002A52"/>
                </a:solidFill>
                <a:effectLst>
                  <a:outerShdw blurRad="38100" dist="38100" dir="2700000" algn="tl">
                    <a:srgbClr val="C0C0C0"/>
                  </a:outerShdw>
                </a:effectLst>
                <a:latin typeface="Poppins ExtraBold"/>
                <a:ea typeface="Poppins ExtraBold"/>
                <a:cs typeface="RUBIK" pitchFamily="2" charset="-79"/>
              </a:defRPr>
            </a:lvl1pPr>
            <a:lvl2pPr>
              <a:buClr>
                <a:schemeClr val="dk1"/>
              </a:buClr>
              <a:buSzPts val="2800"/>
              <a:buFont typeface="Passion One"/>
              <a:buNone/>
              <a:defRPr sz="2800" b="1">
                <a:solidFill>
                  <a:schemeClr val="dk1"/>
                </a:solidFill>
                <a:latin typeface="Passion One"/>
                <a:ea typeface="Passion One"/>
                <a:cs typeface="Passion One"/>
              </a:defRPr>
            </a:lvl2pPr>
            <a:lvl3pPr>
              <a:buClr>
                <a:schemeClr val="dk1"/>
              </a:buClr>
              <a:buSzPts val="2800"/>
              <a:buFont typeface="Passion One"/>
              <a:buNone/>
              <a:defRPr sz="2800" b="1">
                <a:solidFill>
                  <a:schemeClr val="dk1"/>
                </a:solidFill>
                <a:latin typeface="Passion One"/>
                <a:ea typeface="Passion One"/>
                <a:cs typeface="Passion One"/>
              </a:defRPr>
            </a:lvl3pPr>
            <a:lvl4pPr>
              <a:buClr>
                <a:schemeClr val="dk1"/>
              </a:buClr>
              <a:buSzPts val="2800"/>
              <a:buFont typeface="Passion One"/>
              <a:buNone/>
              <a:defRPr sz="2800" b="1">
                <a:solidFill>
                  <a:schemeClr val="dk1"/>
                </a:solidFill>
                <a:latin typeface="Passion One"/>
                <a:ea typeface="Passion One"/>
                <a:cs typeface="Passion One"/>
              </a:defRPr>
            </a:lvl4pPr>
            <a:lvl5pPr>
              <a:buClr>
                <a:schemeClr val="dk1"/>
              </a:buClr>
              <a:buSzPts val="2800"/>
              <a:buFont typeface="Passion One"/>
              <a:buNone/>
              <a:defRPr sz="2800" b="1">
                <a:solidFill>
                  <a:schemeClr val="dk1"/>
                </a:solidFill>
                <a:latin typeface="Passion One"/>
                <a:ea typeface="Passion One"/>
                <a:cs typeface="Passion One"/>
              </a:defRPr>
            </a:lvl5pPr>
            <a:lvl6pPr>
              <a:buClr>
                <a:schemeClr val="dk1"/>
              </a:buClr>
              <a:buSzPts val="2800"/>
              <a:buFont typeface="Passion One"/>
              <a:buNone/>
              <a:defRPr sz="2800" b="1">
                <a:solidFill>
                  <a:schemeClr val="dk1"/>
                </a:solidFill>
                <a:latin typeface="Passion One"/>
                <a:ea typeface="Passion One"/>
                <a:cs typeface="Passion One"/>
              </a:defRPr>
            </a:lvl6pPr>
            <a:lvl7pPr>
              <a:buClr>
                <a:schemeClr val="dk1"/>
              </a:buClr>
              <a:buSzPts val="2800"/>
              <a:buFont typeface="Passion One"/>
              <a:buNone/>
              <a:defRPr sz="2800" b="1">
                <a:solidFill>
                  <a:schemeClr val="dk1"/>
                </a:solidFill>
                <a:latin typeface="Passion One"/>
                <a:ea typeface="Passion One"/>
                <a:cs typeface="Passion One"/>
              </a:defRPr>
            </a:lvl7pPr>
            <a:lvl8pPr>
              <a:buClr>
                <a:schemeClr val="dk1"/>
              </a:buClr>
              <a:buSzPts val="2800"/>
              <a:buFont typeface="Passion One"/>
              <a:buNone/>
              <a:defRPr sz="2800" b="1">
                <a:solidFill>
                  <a:schemeClr val="dk1"/>
                </a:solidFill>
                <a:latin typeface="Passion One"/>
                <a:ea typeface="Passion One"/>
                <a:cs typeface="Passion One"/>
              </a:defRPr>
            </a:lvl8pPr>
            <a:lvl9pPr>
              <a:buClr>
                <a:schemeClr val="dk1"/>
              </a:buClr>
              <a:buSzPts val="2800"/>
              <a:buFont typeface="Passion One"/>
              <a:buNone/>
              <a:defRPr sz="2800" b="1">
                <a:solidFill>
                  <a:schemeClr val="dk1"/>
                </a:solidFill>
                <a:latin typeface="Passion One"/>
                <a:ea typeface="Passion One"/>
                <a:cs typeface="Passion One"/>
              </a:defRPr>
            </a:lvl9pPr>
          </a:lstStyle>
          <a:p>
            <a:r>
              <a:rPr lang="he-IL" dirty="0"/>
              <a:t>ממוצע שכר עבודה ברוטו</a:t>
            </a:r>
            <a:endParaRPr lang="" dirty="0"/>
          </a:p>
        </p:txBody>
      </p:sp>
      <p:sp>
        <p:nvSpPr>
          <p:cNvPr id="10" name="TextBox 7"/>
          <p:cNvSpPr txBox="1"/>
          <p:nvPr/>
        </p:nvSpPr>
        <p:spPr>
          <a:xfrm>
            <a:off x="6562439" y="1756202"/>
            <a:ext cx="1522630" cy="261610"/>
          </a:xfrm>
          <a:prstGeom prst="rect">
            <a:avLst/>
          </a:prstGeom>
          <a:noFill/>
        </p:spPr>
        <p:txBody>
          <a:bodyPr wrap="square" rtlCol="0">
            <a:spAutoFit/>
          </a:bodyPr>
          <a:lstStyle>
            <a:defPPr marR="0" lvl="0" algn="l" rtl="0">
              <a:lnSpc>
                <a:spcPct val="100000"/>
              </a:lnSpc>
              <a:spcBef>
                <a:spcPts val="0"/>
              </a:spcBef>
              <a:spcAft>
                <a:spcPts val="0"/>
              </a:spcAft>
              <a:defRPr/>
            </a:defPPr>
            <a:lvl1pPr marL="0" indent="0" algn="r" rtl="1">
              <a:defRPr sz="1100" b="1">
                <a:solidFill>
                  <a:schemeClr val="accent1">
                    <a:lumMod val="25000"/>
                  </a:schemeClr>
                </a:solidFill>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he-IL" dirty="0"/>
              <a:t>26%-</a:t>
            </a:r>
            <a:endParaRPr lang="" dirty="0"/>
          </a:p>
        </p:txBody>
      </p:sp>
      <p:sp>
        <p:nvSpPr>
          <p:cNvPr id="9" name="TextBox 7">
            <a:extLst>
              <a:ext uri="{FF2B5EF4-FFF2-40B4-BE49-F238E27FC236}">
                <a16:creationId xmlns:a16="http://schemas.microsoft.com/office/drawing/2014/main" id="{15208AA1-D3E0-4F1C-B44F-9CAB130AF99B}"/>
              </a:ext>
            </a:extLst>
          </p:cNvPr>
          <p:cNvSpPr txBox="1"/>
          <p:nvPr/>
        </p:nvSpPr>
        <p:spPr>
          <a:xfrm>
            <a:off x="294174" y="2678098"/>
            <a:ext cx="1503849" cy="261610"/>
          </a:xfrm>
          <a:prstGeom prst="rect">
            <a:avLst/>
          </a:prstGeom>
          <a:noFill/>
        </p:spPr>
        <p:txBody>
          <a:bodyPr wrap="square" rtlCol="0">
            <a:spAutoFit/>
          </a:bodyPr>
          <a:lstStyle>
            <a:defPPr marR="0" lvl="0" algn="l" rtl="0">
              <a:lnSpc>
                <a:spcPct val="100000"/>
              </a:lnSpc>
              <a:spcBef>
                <a:spcPts val="0"/>
              </a:spcBef>
              <a:spcAft>
                <a:spcPts val="0"/>
              </a:spcAft>
              <a:defRPr/>
            </a:defPPr>
            <a:lvl1pPr marL="0" indent="0" algn="r" rtl="1">
              <a:defRPr sz="1100" b="1">
                <a:solidFill>
                  <a:schemeClr val="accent1">
                    <a:lumMod val="25000"/>
                  </a:schemeClr>
                </a:solidFill>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he-IL" dirty="0"/>
              <a:t>0.3%</a:t>
            </a:r>
            <a:endParaRPr lang="" dirty="0"/>
          </a:p>
        </p:txBody>
      </p:sp>
      <p:sp>
        <p:nvSpPr>
          <p:cNvPr id="11" name="TextBox 1">
            <a:extLst>
              <a:ext uri="{FF2B5EF4-FFF2-40B4-BE49-F238E27FC236}">
                <a16:creationId xmlns:a16="http://schemas.microsoft.com/office/drawing/2014/main" id="{F71130A1-BF53-40B1-9D43-CAC43C440A5B}"/>
              </a:ext>
            </a:extLst>
          </p:cNvPr>
          <p:cNvSpPr txBox="1"/>
          <p:nvPr/>
        </p:nvSpPr>
        <p:spPr>
          <a:xfrm>
            <a:off x="3329940" y="2244646"/>
            <a:ext cx="431156" cy="261610"/>
          </a:xfrm>
          <a:prstGeom prst="rect">
            <a:avLst/>
          </a:prstGeom>
          <a:noFill/>
        </p:spPr>
        <p:txBody>
          <a:bodyPr wrap="square" rtlCol="0">
            <a:spAutoFit/>
          </a:bodyPr>
          <a:lstStyle>
            <a:defPPr marR="0" lvl="0" algn="l" rtl="0">
              <a:lnSpc>
                <a:spcPct val="100000"/>
              </a:lnSpc>
              <a:spcBef>
                <a:spcPts val="0"/>
              </a:spcBef>
              <a:spcAft>
                <a:spcPts val="0"/>
              </a:spcAft>
            </a:defPPr>
            <a:lvl1pPr marL="0" indent="0" algn="r" rtl="1">
              <a:defRPr sz="1100">
                <a:solidFill>
                  <a:schemeClr val="accent1">
                    <a:lumMod val="25000"/>
                  </a:schemeClr>
                </a:solidFill>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he-IL" b="1" dirty="0"/>
              <a:t>4%-</a:t>
            </a:r>
            <a:endParaRPr lang="" b="1" dirty="0"/>
          </a:p>
        </p:txBody>
      </p:sp>
      <p:sp>
        <p:nvSpPr>
          <p:cNvPr id="12" name="TextBox 7">
            <a:extLst>
              <a:ext uri="{FF2B5EF4-FFF2-40B4-BE49-F238E27FC236}">
                <a16:creationId xmlns:a16="http://schemas.microsoft.com/office/drawing/2014/main" id="{A6250665-C7E5-4DCC-B3AD-ACA84428EA9B}"/>
              </a:ext>
            </a:extLst>
          </p:cNvPr>
          <p:cNvSpPr txBox="1"/>
          <p:nvPr/>
        </p:nvSpPr>
        <p:spPr>
          <a:xfrm>
            <a:off x="4323681" y="1887007"/>
            <a:ext cx="1639639" cy="307777"/>
          </a:xfrm>
          <a:prstGeom prst="rect">
            <a:avLst/>
          </a:prstGeom>
          <a:noFill/>
        </p:spPr>
        <p:txBody>
          <a:bodyPr wrap="square" rtlCol="0">
            <a:spAutoFit/>
          </a:bodyPr>
          <a:lstStyle>
            <a:defPPr marR="0" lvl="0" algn="l" rtl="0">
              <a:lnSpc>
                <a:spcPct val="100000"/>
              </a:lnSpc>
              <a:spcBef>
                <a:spcPts val="0"/>
              </a:spcBef>
              <a:spcAft>
                <a:spcPts val="0"/>
              </a:spcAft>
              <a:defRPr/>
            </a:defPPr>
            <a:lvl1pPr marL="0" indent="0" algn="r" rtl="1">
              <a:defRPr sz="1100" b="1">
                <a:solidFill>
                  <a:schemeClr val="accent1">
                    <a:lumMod val="25000"/>
                  </a:schemeClr>
                </a:solidFill>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he-IL" dirty="0"/>
              <a:t>20%-</a:t>
            </a:r>
            <a:endParaRPr lang="" dirty="0"/>
          </a:p>
        </p:txBody>
      </p:sp>
      <p:graphicFrame>
        <p:nvGraphicFramePr>
          <p:cNvPr id="13" name="תרשים 12"/>
          <p:cNvGraphicFramePr>
            <a:graphicFrameLocks/>
          </p:cNvGraphicFramePr>
          <p:nvPr>
            <p:extLst>
              <p:ext uri="{D42A27DB-BD31-4B8C-83A1-F6EECF244321}">
                <p14:modId xmlns:p14="http://schemas.microsoft.com/office/powerpoint/2010/main" val="3188277140"/>
              </p:ext>
            </p:extLst>
          </p:nvPr>
        </p:nvGraphicFramePr>
        <p:xfrm>
          <a:off x="333512" y="1163295"/>
          <a:ext cx="8562975" cy="3552825"/>
        </p:xfrm>
        <a:graphic>
          <a:graphicData uri="http://schemas.openxmlformats.org/drawingml/2006/chart">
            <c:chart xmlns:c="http://schemas.openxmlformats.org/drawingml/2006/chart" xmlns:r="http://schemas.openxmlformats.org/officeDocument/2006/relationships" r:id="rId4"/>
          </a:graphicData>
        </a:graphic>
      </p:graphicFrame>
      <p:cxnSp>
        <p:nvCxnSpPr>
          <p:cNvPr id="14" name="מחבר ישר 13">
            <a:extLst>
              <a:ext uri="{FF2B5EF4-FFF2-40B4-BE49-F238E27FC236}">
                <a16:creationId xmlns:a16="http://schemas.microsoft.com/office/drawing/2014/main" id="{42E7FFDC-BDF5-4B2E-9B39-8B3855F86AA3}"/>
              </a:ext>
            </a:extLst>
          </p:cNvPr>
          <p:cNvCxnSpPr/>
          <p:nvPr/>
        </p:nvCxnSpPr>
        <p:spPr>
          <a:xfrm flipH="1">
            <a:off x="6677088" y="1294224"/>
            <a:ext cx="9898" cy="2967828"/>
          </a:xfrm>
          <a:prstGeom prst="line">
            <a:avLst/>
          </a:prstGeom>
        </p:spPr>
        <p:style>
          <a:lnRef idx="3">
            <a:schemeClr val="dk1"/>
          </a:lnRef>
          <a:fillRef idx="0">
            <a:schemeClr val="dk1"/>
          </a:fillRef>
          <a:effectRef idx="2">
            <a:schemeClr val="dk1"/>
          </a:effectRef>
          <a:fontRef idx="minor">
            <a:schemeClr val="tx1"/>
          </a:fontRef>
        </p:style>
      </p:cxnSp>
      <p:cxnSp>
        <p:nvCxnSpPr>
          <p:cNvPr id="15" name="מחבר ישר 14">
            <a:extLst>
              <a:ext uri="{FF2B5EF4-FFF2-40B4-BE49-F238E27FC236}">
                <a16:creationId xmlns:a16="http://schemas.microsoft.com/office/drawing/2014/main" id="{42E7FFDC-BDF5-4B2E-9B39-8B3855F86AA3}"/>
              </a:ext>
            </a:extLst>
          </p:cNvPr>
          <p:cNvCxnSpPr/>
          <p:nvPr/>
        </p:nvCxnSpPr>
        <p:spPr>
          <a:xfrm flipH="1">
            <a:off x="2535182" y="1294224"/>
            <a:ext cx="9898" cy="2967828"/>
          </a:xfrm>
          <a:prstGeom prst="line">
            <a:avLst/>
          </a:prstGeom>
        </p:spPr>
        <p:style>
          <a:lnRef idx="3">
            <a:schemeClr val="dk1"/>
          </a:lnRef>
          <a:fillRef idx="0">
            <a:schemeClr val="dk1"/>
          </a:fillRef>
          <a:effectRef idx="2">
            <a:schemeClr val="dk1"/>
          </a:effectRef>
          <a:fontRef idx="minor">
            <a:schemeClr val="tx1"/>
          </a:fontRef>
        </p:style>
      </p:cxnSp>
      <p:cxnSp>
        <p:nvCxnSpPr>
          <p:cNvPr id="16" name="מחבר ישר 15">
            <a:extLst>
              <a:ext uri="{FF2B5EF4-FFF2-40B4-BE49-F238E27FC236}">
                <a16:creationId xmlns:a16="http://schemas.microsoft.com/office/drawing/2014/main" id="{42E7FFDC-BDF5-4B2E-9B39-8B3855F86AA3}"/>
              </a:ext>
            </a:extLst>
          </p:cNvPr>
          <p:cNvCxnSpPr/>
          <p:nvPr/>
        </p:nvCxnSpPr>
        <p:spPr>
          <a:xfrm flipH="1">
            <a:off x="4606135" y="1264023"/>
            <a:ext cx="9898" cy="2967828"/>
          </a:xfrm>
          <a:prstGeom prst="line">
            <a:avLst/>
          </a:prstGeom>
        </p:spPr>
        <p:style>
          <a:lnRef idx="3">
            <a:schemeClr val="dk1"/>
          </a:lnRef>
          <a:fillRef idx="0">
            <a:schemeClr val="dk1"/>
          </a:fillRef>
          <a:effectRef idx="2">
            <a:schemeClr val="dk1"/>
          </a:effectRef>
          <a:fontRef idx="minor">
            <a:schemeClr val="tx1"/>
          </a:fontRef>
        </p:style>
      </p:cxnSp>
      <p:cxnSp>
        <p:nvCxnSpPr>
          <p:cNvPr id="17" name="Straight Arrow Connector 14">
            <a:extLst>
              <a:ext uri="{FF2B5EF4-FFF2-40B4-BE49-F238E27FC236}">
                <a16:creationId xmlns:a16="http://schemas.microsoft.com/office/drawing/2014/main" id="{A39AF94D-6514-45CD-92B4-3AB4FBE0A2B3}"/>
              </a:ext>
            </a:extLst>
          </p:cNvPr>
          <p:cNvCxnSpPr/>
          <p:nvPr/>
        </p:nvCxnSpPr>
        <p:spPr>
          <a:xfrm>
            <a:off x="7357081" y="1598455"/>
            <a:ext cx="727988" cy="77699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8" name="Straight Arrow Connector 14">
            <a:extLst>
              <a:ext uri="{FF2B5EF4-FFF2-40B4-BE49-F238E27FC236}">
                <a16:creationId xmlns:a16="http://schemas.microsoft.com/office/drawing/2014/main" id="{A39AF94D-6514-45CD-92B4-3AB4FBE0A2B3}"/>
              </a:ext>
            </a:extLst>
          </p:cNvPr>
          <p:cNvCxnSpPr/>
          <p:nvPr/>
        </p:nvCxnSpPr>
        <p:spPr>
          <a:xfrm>
            <a:off x="5300208" y="1891020"/>
            <a:ext cx="702603" cy="48443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9" name="Straight Arrow Connector 14">
            <a:extLst>
              <a:ext uri="{FF2B5EF4-FFF2-40B4-BE49-F238E27FC236}">
                <a16:creationId xmlns:a16="http://schemas.microsoft.com/office/drawing/2014/main" id="{A39AF94D-6514-45CD-92B4-3AB4FBE0A2B3}"/>
              </a:ext>
            </a:extLst>
          </p:cNvPr>
          <p:cNvCxnSpPr/>
          <p:nvPr/>
        </p:nvCxnSpPr>
        <p:spPr>
          <a:xfrm>
            <a:off x="3219357" y="2441063"/>
            <a:ext cx="727010" cy="13038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0" name="Straight Arrow Connector 14">
            <a:extLst>
              <a:ext uri="{FF2B5EF4-FFF2-40B4-BE49-F238E27FC236}">
                <a16:creationId xmlns:a16="http://schemas.microsoft.com/office/drawing/2014/main" id="{A39AF94D-6514-45CD-92B4-3AB4FBE0A2B3}"/>
              </a:ext>
            </a:extLst>
          </p:cNvPr>
          <p:cNvCxnSpPr/>
          <p:nvPr/>
        </p:nvCxnSpPr>
        <p:spPr>
          <a:xfrm flipV="1">
            <a:off x="1151449" y="2939708"/>
            <a:ext cx="709456" cy="6282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457794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270208" y="1091291"/>
            <a:ext cx="8342681" cy="1110626"/>
          </a:xfrm>
        </p:spPr>
        <p:txBody>
          <a:bodyPr/>
          <a:lstStyle/>
          <a:p>
            <a:pPr algn="r" rtl="1">
              <a:lnSpc>
                <a:spcPct val="150000"/>
              </a:lnSpc>
              <a:spcBef>
                <a:spcPct val="0"/>
              </a:spcBef>
              <a:defRPr/>
            </a:pPr>
            <a:r>
              <a:rPr lang="he-IL" sz="2000" dirty="0" err="1">
                <a:latin typeface="RUBIK" pitchFamily="2" charset="-79"/>
                <a:cs typeface="RUBIK" pitchFamily="2" charset="-79"/>
                <a:hlinkClick r:id="rId3" action="ppaction://hlinksldjump"/>
              </a:rPr>
              <a:t>בקוהורטה</a:t>
            </a:r>
            <a:r>
              <a:rPr lang="he-IL" sz="2000" dirty="0">
                <a:latin typeface="RUBIK" pitchFamily="2" charset="-79"/>
                <a:cs typeface="RUBIK" pitchFamily="2" charset="-79"/>
                <a:hlinkClick r:id="rId3" action="ppaction://hlinksldjump"/>
              </a:rPr>
              <a:t> 20-24 פערי השכר נפתחו עד 4% בשנת 2019</a:t>
            </a:r>
            <a:br>
              <a:rPr lang="he-IL" sz="2000" dirty="0">
                <a:latin typeface="RUBIK" pitchFamily="2" charset="-79"/>
                <a:cs typeface="RUBIK" pitchFamily="2" charset="-79"/>
                <a:hlinkClick r:id="rId3" action="ppaction://hlinksldjump"/>
              </a:rPr>
            </a:br>
            <a:r>
              <a:rPr lang="he-IL" sz="2000" dirty="0" err="1">
                <a:latin typeface="RUBIK" pitchFamily="2" charset="-79"/>
                <a:cs typeface="RUBIK" pitchFamily="2" charset="-79"/>
                <a:hlinkClick r:id="rId3" action="ppaction://hlinksldjump"/>
              </a:rPr>
              <a:t>בקוהורטה</a:t>
            </a:r>
            <a:r>
              <a:rPr lang="he-IL" sz="2000" dirty="0">
                <a:latin typeface="RUBIK" pitchFamily="2" charset="-79"/>
                <a:cs typeface="RUBIK" pitchFamily="2" charset="-79"/>
                <a:hlinkClick r:id="rId3" action="ppaction://hlinksldjump"/>
              </a:rPr>
              <a:t> 25-29 פערי השכר עלו מ 7% ל 25% בשנת 2019</a:t>
            </a:r>
            <a:br>
              <a:rPr lang="he-IL" sz="2000" dirty="0">
                <a:latin typeface="RUBIK" pitchFamily="2" charset="-79"/>
                <a:cs typeface="RUBIK" pitchFamily="2" charset="-79"/>
                <a:hlinkClick r:id="rId3" action="ppaction://hlinksldjump"/>
              </a:rPr>
            </a:br>
            <a:r>
              <a:rPr lang="he-IL" sz="2000" dirty="0" err="1">
                <a:latin typeface="RUBIK" pitchFamily="2" charset="-79"/>
                <a:cs typeface="RUBIK" pitchFamily="2" charset="-79"/>
                <a:hlinkClick r:id="rId3" action="ppaction://hlinksldjump"/>
              </a:rPr>
              <a:t>בקוהורטה</a:t>
            </a:r>
            <a:r>
              <a:rPr lang="he-IL" sz="2000" dirty="0">
                <a:latin typeface="RUBIK" pitchFamily="2" charset="-79"/>
                <a:cs typeface="RUBIK" pitchFamily="2" charset="-79"/>
                <a:hlinkClick r:id="rId3" action="ppaction://hlinksldjump"/>
              </a:rPr>
              <a:t> 30-34 פערי השכר עלו מ 32% ל 34% בשנת 2019</a:t>
            </a:r>
            <a:endParaRPr lang="he-IL" sz="2000" dirty="0">
              <a:latin typeface="RUBIK" pitchFamily="2" charset="-79"/>
              <a:cs typeface="RUBIK" pitchFamily="2" charset="-79"/>
            </a:endParaRPr>
          </a:p>
        </p:txBody>
      </p:sp>
      <p:sp>
        <p:nvSpPr>
          <p:cNvPr id="6" name="מלבן 5"/>
          <p:cNvSpPr/>
          <p:nvPr/>
        </p:nvSpPr>
        <p:spPr>
          <a:xfrm>
            <a:off x="6811284" y="4704096"/>
            <a:ext cx="1967205" cy="276999"/>
          </a:xfrm>
          <a:prstGeom prst="rect">
            <a:avLst/>
          </a:prstGeom>
        </p:spPr>
        <p:txBody>
          <a:bodyPr wrap="none">
            <a:spAutoFit/>
          </a:bodyPr>
          <a:lstStyle/>
          <a:p>
            <a:pPr algn="r">
              <a:lnSpc>
                <a:spcPct val="150000"/>
              </a:lnSpc>
            </a:pPr>
            <a:r>
              <a:rPr lang="he-IL" sz="1200" baseline="30000" dirty="0">
                <a:solidFill>
                  <a:srgbClr val="002A52"/>
                </a:solidFill>
                <a:latin typeface="RUBIK" pitchFamily="2" charset="-79"/>
                <a:cs typeface="RUBIK" pitchFamily="2" charset="-79"/>
              </a:rPr>
              <a:t>מקור: עיבודים לנתונים מנהליים, 2014, 2019</a:t>
            </a:r>
          </a:p>
        </p:txBody>
      </p:sp>
      <p:sp>
        <p:nvSpPr>
          <p:cNvPr id="8" name="TextBox 7"/>
          <p:cNvSpPr txBox="1"/>
          <p:nvPr/>
        </p:nvSpPr>
        <p:spPr>
          <a:xfrm>
            <a:off x="86400" y="4550207"/>
            <a:ext cx="3057214" cy="307777"/>
          </a:xfrm>
          <a:prstGeom prst="rect">
            <a:avLst/>
          </a:prstGeom>
          <a:noFill/>
          <a:ln w="9525">
            <a:noFill/>
            <a:miter lim="800000"/>
            <a:headEnd/>
            <a:tailEnd/>
          </a:ln>
          <a:effectLst/>
        </p:spPr>
        <p:txBody>
          <a:bodyPr spcFirstLastPara="1" wrap="square" lIns="0" tIns="0" rIns="0" bIns="0" anchor="ctr" anchorCtr="0">
            <a:spAutoFit/>
          </a:bodyPr>
          <a:lstStyle>
            <a:defPPr marR="0" lvl="0" algn="l" rtl="0">
              <a:lnSpc>
                <a:spcPct val="100000"/>
              </a:lnSpc>
              <a:spcBef>
                <a:spcPts val="0"/>
              </a:spcBef>
              <a:spcAft>
                <a:spcPts val="0"/>
              </a:spcAft>
              <a:defRPr/>
            </a:defPPr>
            <a:lvl1pPr algn="r" rtl="1">
              <a:spcBef>
                <a:spcPct val="0"/>
              </a:spcBef>
              <a:buSzPts val="2800"/>
              <a:buNone/>
              <a:defRPr sz="2000">
                <a:solidFill>
                  <a:srgbClr val="002A52"/>
                </a:solidFill>
                <a:effectLst>
                  <a:outerShdw blurRad="38100" dist="38100" dir="2700000" algn="tl">
                    <a:srgbClr val="C0C0C0"/>
                  </a:outerShdw>
                </a:effectLst>
                <a:latin typeface="Poppins ExtraBold"/>
                <a:ea typeface="Poppins ExtraBold"/>
                <a:cs typeface="RUBIK" pitchFamily="2" charset="-79"/>
              </a:defRPr>
            </a:lvl1pPr>
            <a:lvl2pPr>
              <a:buClr>
                <a:schemeClr val="dk1"/>
              </a:buClr>
              <a:buSzPts val="2800"/>
              <a:buFont typeface="Passion One"/>
              <a:buNone/>
              <a:defRPr sz="2800" b="1">
                <a:solidFill>
                  <a:schemeClr val="dk1"/>
                </a:solidFill>
                <a:latin typeface="Passion One"/>
                <a:ea typeface="Passion One"/>
                <a:cs typeface="Passion One"/>
              </a:defRPr>
            </a:lvl2pPr>
            <a:lvl3pPr>
              <a:buClr>
                <a:schemeClr val="dk1"/>
              </a:buClr>
              <a:buSzPts val="2800"/>
              <a:buFont typeface="Passion One"/>
              <a:buNone/>
              <a:defRPr sz="2800" b="1">
                <a:solidFill>
                  <a:schemeClr val="dk1"/>
                </a:solidFill>
                <a:latin typeface="Passion One"/>
                <a:ea typeface="Passion One"/>
                <a:cs typeface="Passion One"/>
              </a:defRPr>
            </a:lvl3pPr>
            <a:lvl4pPr>
              <a:buClr>
                <a:schemeClr val="dk1"/>
              </a:buClr>
              <a:buSzPts val="2800"/>
              <a:buFont typeface="Passion One"/>
              <a:buNone/>
              <a:defRPr sz="2800" b="1">
                <a:solidFill>
                  <a:schemeClr val="dk1"/>
                </a:solidFill>
                <a:latin typeface="Passion One"/>
                <a:ea typeface="Passion One"/>
                <a:cs typeface="Passion One"/>
              </a:defRPr>
            </a:lvl4pPr>
            <a:lvl5pPr>
              <a:buClr>
                <a:schemeClr val="dk1"/>
              </a:buClr>
              <a:buSzPts val="2800"/>
              <a:buFont typeface="Passion One"/>
              <a:buNone/>
              <a:defRPr sz="2800" b="1">
                <a:solidFill>
                  <a:schemeClr val="dk1"/>
                </a:solidFill>
                <a:latin typeface="Passion One"/>
                <a:ea typeface="Passion One"/>
                <a:cs typeface="Passion One"/>
              </a:defRPr>
            </a:lvl5pPr>
            <a:lvl6pPr>
              <a:buClr>
                <a:schemeClr val="dk1"/>
              </a:buClr>
              <a:buSzPts val="2800"/>
              <a:buFont typeface="Passion One"/>
              <a:buNone/>
              <a:defRPr sz="2800" b="1">
                <a:solidFill>
                  <a:schemeClr val="dk1"/>
                </a:solidFill>
                <a:latin typeface="Passion One"/>
                <a:ea typeface="Passion One"/>
                <a:cs typeface="Passion One"/>
              </a:defRPr>
            </a:lvl6pPr>
            <a:lvl7pPr>
              <a:buClr>
                <a:schemeClr val="dk1"/>
              </a:buClr>
              <a:buSzPts val="2800"/>
              <a:buFont typeface="Passion One"/>
              <a:buNone/>
              <a:defRPr sz="2800" b="1">
                <a:solidFill>
                  <a:schemeClr val="dk1"/>
                </a:solidFill>
                <a:latin typeface="Passion One"/>
                <a:ea typeface="Passion One"/>
                <a:cs typeface="Passion One"/>
              </a:defRPr>
            </a:lvl7pPr>
            <a:lvl8pPr>
              <a:buClr>
                <a:schemeClr val="dk1"/>
              </a:buClr>
              <a:buSzPts val="2800"/>
              <a:buFont typeface="Passion One"/>
              <a:buNone/>
              <a:defRPr sz="2800" b="1">
                <a:solidFill>
                  <a:schemeClr val="dk1"/>
                </a:solidFill>
                <a:latin typeface="Passion One"/>
                <a:ea typeface="Passion One"/>
                <a:cs typeface="Passion One"/>
              </a:defRPr>
            </a:lvl8pPr>
            <a:lvl9pPr>
              <a:buClr>
                <a:schemeClr val="dk1"/>
              </a:buClr>
              <a:buSzPts val="2800"/>
              <a:buFont typeface="Passion One"/>
              <a:buNone/>
              <a:defRPr sz="2800" b="1">
                <a:solidFill>
                  <a:schemeClr val="dk1"/>
                </a:solidFill>
                <a:latin typeface="Passion One"/>
                <a:ea typeface="Passion One"/>
                <a:cs typeface="Passion One"/>
              </a:defRPr>
            </a:lvl9pPr>
          </a:lstStyle>
          <a:p>
            <a:r>
              <a:rPr lang="he-IL" dirty="0"/>
              <a:t>ממוצע שכר עבודה ברוטו</a:t>
            </a:r>
            <a:endParaRPr lang="" dirty="0"/>
          </a:p>
        </p:txBody>
      </p:sp>
      <p:graphicFrame>
        <p:nvGraphicFramePr>
          <p:cNvPr id="3" name="טבלה 2"/>
          <p:cNvGraphicFramePr>
            <a:graphicFrameLocks noGrp="1"/>
          </p:cNvGraphicFramePr>
          <p:nvPr>
            <p:extLst>
              <p:ext uri="{D42A27DB-BD31-4B8C-83A1-F6EECF244321}">
                <p14:modId xmlns:p14="http://schemas.microsoft.com/office/powerpoint/2010/main" val="1018309210"/>
              </p:ext>
            </p:extLst>
          </p:nvPr>
        </p:nvGraphicFramePr>
        <p:xfrm>
          <a:off x="756000" y="2039543"/>
          <a:ext cx="7747198" cy="2241461"/>
        </p:xfrm>
        <a:graphic>
          <a:graphicData uri="http://schemas.openxmlformats.org/drawingml/2006/table">
            <a:tbl>
              <a:tblPr>
                <a:tableStyleId>{C6EC91D7-D594-42AD-894E-65D5F5AFFBAB}</a:tableStyleId>
              </a:tblPr>
              <a:tblGrid>
                <a:gridCol w="954589">
                  <a:extLst>
                    <a:ext uri="{9D8B030D-6E8A-4147-A177-3AD203B41FA5}">
                      <a16:colId xmlns:a16="http://schemas.microsoft.com/office/drawing/2014/main" val="20000"/>
                    </a:ext>
                  </a:extLst>
                </a:gridCol>
                <a:gridCol w="954589">
                  <a:extLst>
                    <a:ext uri="{9D8B030D-6E8A-4147-A177-3AD203B41FA5}">
                      <a16:colId xmlns:a16="http://schemas.microsoft.com/office/drawing/2014/main" val="20001"/>
                    </a:ext>
                  </a:extLst>
                </a:gridCol>
                <a:gridCol w="954589">
                  <a:extLst>
                    <a:ext uri="{9D8B030D-6E8A-4147-A177-3AD203B41FA5}">
                      <a16:colId xmlns:a16="http://schemas.microsoft.com/office/drawing/2014/main" val="20002"/>
                    </a:ext>
                  </a:extLst>
                </a:gridCol>
                <a:gridCol w="954589">
                  <a:extLst>
                    <a:ext uri="{9D8B030D-6E8A-4147-A177-3AD203B41FA5}">
                      <a16:colId xmlns:a16="http://schemas.microsoft.com/office/drawing/2014/main" val="20003"/>
                    </a:ext>
                  </a:extLst>
                </a:gridCol>
                <a:gridCol w="1047397">
                  <a:extLst>
                    <a:ext uri="{9D8B030D-6E8A-4147-A177-3AD203B41FA5}">
                      <a16:colId xmlns:a16="http://schemas.microsoft.com/office/drawing/2014/main" val="20004"/>
                    </a:ext>
                  </a:extLst>
                </a:gridCol>
                <a:gridCol w="972267">
                  <a:extLst>
                    <a:ext uri="{9D8B030D-6E8A-4147-A177-3AD203B41FA5}">
                      <a16:colId xmlns:a16="http://schemas.microsoft.com/office/drawing/2014/main" val="20005"/>
                    </a:ext>
                  </a:extLst>
                </a:gridCol>
                <a:gridCol w="954589">
                  <a:extLst>
                    <a:ext uri="{9D8B030D-6E8A-4147-A177-3AD203B41FA5}">
                      <a16:colId xmlns:a16="http://schemas.microsoft.com/office/drawing/2014/main" val="20006"/>
                    </a:ext>
                  </a:extLst>
                </a:gridCol>
                <a:gridCol w="954589">
                  <a:extLst>
                    <a:ext uri="{9D8B030D-6E8A-4147-A177-3AD203B41FA5}">
                      <a16:colId xmlns:a16="http://schemas.microsoft.com/office/drawing/2014/main" val="20007"/>
                    </a:ext>
                  </a:extLst>
                </a:gridCol>
              </a:tblGrid>
              <a:tr h="451657">
                <a:tc gridSpan="4">
                  <a:txBody>
                    <a:bodyPr/>
                    <a:lstStyle/>
                    <a:p>
                      <a:pPr algn="ctr" fontAlgn="b"/>
                      <a:r>
                        <a:rPr lang="he-IL" sz="1100" b="1" i="0" u="none" strike="noStrike" dirty="0">
                          <a:solidFill>
                            <a:srgbClr val="000000"/>
                          </a:solidFill>
                          <a:effectLst/>
                          <a:latin typeface="Arial" panose="020B0604020202020204" pitchFamily="34" charset="0"/>
                        </a:rPr>
                        <a:t>2014</a:t>
                      </a:r>
                      <a:endParaRPr lang="x-none" sz="1100" b="1" i="0" u="none" strike="noStrike" dirty="0">
                        <a:solidFill>
                          <a:srgbClr val="000000"/>
                        </a:solidFill>
                        <a:effectLst/>
                        <a:latin typeface="Arial" panose="020B0604020202020204" pitchFamily="34" charset="0"/>
                      </a:endParaRPr>
                    </a:p>
                  </a:txBody>
                  <a:tcPr marL="9525" marR="9525" marT="9525" marB="0" anchor="b">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hMerge="1">
                  <a:txBody>
                    <a:bodyPr/>
                    <a:lstStyle/>
                    <a:p>
                      <a:pPr algn="l" fontAlgn="b"/>
                      <a:endParaRPr lang="x-none" sz="1100" b="0" i="0" u="none" strike="noStrike" dirty="0">
                        <a:solidFill>
                          <a:srgbClr val="000000"/>
                        </a:solidFill>
                        <a:effectLst/>
                        <a:latin typeface="Arial" panose="020B0604020202020204" pitchFamily="34" charset="0"/>
                      </a:endParaRPr>
                    </a:p>
                  </a:txBody>
                  <a:tcPr marL="9525" marR="9525" marT="9525" marB="0" anchor="b"/>
                </a:tc>
                <a:tc hMerge="1">
                  <a:txBody>
                    <a:bodyPr/>
                    <a:lstStyle/>
                    <a:p>
                      <a:pPr algn="l" fontAlgn="b"/>
                      <a:endParaRPr lang="x-none" sz="1100" b="0" i="0" u="none" strike="noStrike" dirty="0">
                        <a:solidFill>
                          <a:srgbClr val="000000"/>
                        </a:solidFill>
                        <a:effectLst/>
                        <a:latin typeface="Arial" panose="020B0604020202020204" pitchFamily="34" charset="0"/>
                      </a:endParaRPr>
                    </a:p>
                  </a:txBody>
                  <a:tcPr marL="9525" marR="9525" marT="9525" marB="0" anchor="b"/>
                </a:tc>
                <a:tc hMerge="1">
                  <a:txBody>
                    <a:bodyPr/>
                    <a:lstStyle/>
                    <a:p>
                      <a:pPr algn="l" fontAlgn="b"/>
                      <a:endParaRPr lang="x-none" sz="1100" b="0" i="0" u="none" strike="noStrike" dirty="0">
                        <a:solidFill>
                          <a:srgbClr val="000000"/>
                        </a:solidFill>
                        <a:effectLst/>
                        <a:latin typeface="Arial" panose="020B0604020202020204" pitchFamily="34" charset="0"/>
                      </a:endParaRPr>
                    </a:p>
                  </a:txBody>
                  <a:tcPr marL="9525" marR="9525" marT="9525" marB="0" anchor="b"/>
                </a:tc>
                <a:tc gridSpan="4">
                  <a:txBody>
                    <a:bodyPr/>
                    <a:lstStyle/>
                    <a:p>
                      <a:pPr algn="ctr" fontAlgn="b"/>
                      <a:r>
                        <a:rPr lang="he-IL" sz="1100" b="1" i="0" u="none" strike="noStrike" dirty="0">
                          <a:solidFill>
                            <a:srgbClr val="000000"/>
                          </a:solidFill>
                          <a:effectLst/>
                          <a:latin typeface="Arial" panose="020B0604020202020204" pitchFamily="34" charset="0"/>
                        </a:rPr>
                        <a:t>2019</a:t>
                      </a:r>
                      <a:endParaRPr lang="x-none" sz="1100" b="1" i="0" u="none" strike="noStrike" dirty="0">
                        <a:solidFill>
                          <a:srgbClr val="000000"/>
                        </a:solidFill>
                        <a:effectLst/>
                        <a:latin typeface="Arial" panose="020B0604020202020204" pitchFamily="34" charset="0"/>
                      </a:endParaRPr>
                    </a:p>
                  </a:txBody>
                  <a:tcPr marL="9525" marR="9525" marT="9525" marB="0" anchor="b">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hMerge="1">
                  <a:txBody>
                    <a:bodyPr/>
                    <a:lstStyle/>
                    <a:p>
                      <a:pPr algn="l" fontAlgn="b"/>
                      <a:endParaRPr lang="x-none" sz="1100" b="0" i="0" u="none" strike="noStrike" dirty="0">
                        <a:solidFill>
                          <a:srgbClr val="000000"/>
                        </a:solidFill>
                        <a:effectLst/>
                        <a:latin typeface="Arial" panose="020B0604020202020204" pitchFamily="34" charset="0"/>
                      </a:endParaRPr>
                    </a:p>
                  </a:txBody>
                  <a:tcPr marL="9525" marR="9525" marT="9525" marB="0" anchor="b"/>
                </a:tc>
                <a:tc hMerge="1">
                  <a:txBody>
                    <a:bodyPr/>
                    <a:lstStyle/>
                    <a:p>
                      <a:pPr algn="l" fontAlgn="b"/>
                      <a:endParaRPr lang="x-none" sz="1100" b="0" i="0" u="none" strike="noStrike" dirty="0">
                        <a:solidFill>
                          <a:srgbClr val="000000"/>
                        </a:solidFill>
                        <a:effectLst/>
                        <a:latin typeface="Arial" panose="020B0604020202020204" pitchFamily="34" charset="0"/>
                      </a:endParaRPr>
                    </a:p>
                  </a:txBody>
                  <a:tcPr marL="9525" marR="9525" marT="9525" marB="0" anchor="b"/>
                </a:tc>
                <a:tc hMerge="1">
                  <a:txBody>
                    <a:bodyPr/>
                    <a:lstStyle/>
                    <a:p>
                      <a:pPr algn="l" fontAlgn="b"/>
                      <a:endParaRPr lang="x-none" sz="11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0000"/>
                  </a:ext>
                </a:extLst>
              </a:tr>
              <a:tr h="447451">
                <a:tc>
                  <a:txBody>
                    <a:bodyPr/>
                    <a:lstStyle/>
                    <a:p>
                      <a:pPr algn="ctr" rtl="1" fontAlgn="b"/>
                      <a:r>
                        <a:rPr lang="he-IL" sz="1100" b="1" u="none" strike="noStrike" dirty="0">
                          <a:effectLst/>
                        </a:rPr>
                        <a:t>גיל</a:t>
                      </a:r>
                      <a:endParaRPr lang="he-IL" sz="1100" b="1" i="0" u="none" strike="noStrike" dirty="0">
                        <a:solidFill>
                          <a:srgbClr val="000000"/>
                        </a:solidFill>
                        <a:effectLst/>
                        <a:latin typeface="Arial" panose="020B0604020202020204" pitchFamily="34" charset="0"/>
                      </a:endParaRPr>
                    </a:p>
                  </a:txBody>
                  <a:tcPr marL="9525" marR="9525" marT="9525" marB="0" anchor="b">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rtl="1" fontAlgn="b"/>
                      <a:r>
                        <a:rPr lang="he-IL" sz="1100" b="1" u="none" strike="noStrike" dirty="0">
                          <a:effectLst/>
                        </a:rPr>
                        <a:t>לא חרדיות</a:t>
                      </a:r>
                      <a:endParaRPr lang="he-IL" sz="1100" b="1" i="0" u="none" strike="noStrike" dirty="0">
                        <a:solidFill>
                          <a:srgbClr val="000000"/>
                        </a:solidFill>
                        <a:effectLst/>
                        <a:latin typeface="Arial" panose="020B0604020202020204" pitchFamily="34" charset="0"/>
                      </a:endParaRPr>
                    </a:p>
                  </a:txBody>
                  <a:tcPr marL="9525" marR="9525" marT="9525" marB="0" anchor="b">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gradFill flip="none" rotWithShape="1">
                      <a:gsLst>
                        <a:gs pos="0">
                          <a:srgbClr val="002060">
                            <a:tint val="66000"/>
                            <a:satMod val="160000"/>
                          </a:srgbClr>
                        </a:gs>
                        <a:gs pos="50000">
                          <a:srgbClr val="002060">
                            <a:tint val="44500"/>
                            <a:satMod val="160000"/>
                          </a:srgbClr>
                        </a:gs>
                        <a:gs pos="100000">
                          <a:srgbClr val="002060">
                            <a:tint val="23500"/>
                            <a:satMod val="160000"/>
                          </a:srgbClr>
                        </a:gs>
                      </a:gsLst>
                      <a:path path="circle">
                        <a:fillToRect t="100000" r="100000"/>
                      </a:path>
                      <a:tileRect l="-100000" b="-100000"/>
                    </a:gradFill>
                  </a:tcPr>
                </a:tc>
                <a:tc>
                  <a:txBody>
                    <a:bodyPr/>
                    <a:lstStyle/>
                    <a:p>
                      <a:pPr algn="ctr" rtl="1" fontAlgn="b"/>
                      <a:r>
                        <a:rPr lang="he-IL" sz="1100" b="1" u="none" strike="noStrike" dirty="0">
                          <a:effectLst/>
                        </a:rPr>
                        <a:t>חרדיות</a:t>
                      </a:r>
                      <a:endParaRPr lang="he-IL" sz="1100" b="1" i="0" u="none" strike="noStrike" dirty="0">
                        <a:solidFill>
                          <a:srgbClr val="000000"/>
                        </a:solidFill>
                        <a:effectLst/>
                        <a:latin typeface="Arial" panose="020B0604020202020204" pitchFamily="34" charset="0"/>
                      </a:endParaRPr>
                    </a:p>
                  </a:txBody>
                  <a:tcPr marL="9525" marR="9525" marT="9525" marB="0" anchor="b">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gradFill flip="none" rotWithShape="1">
                      <a:gsLst>
                        <a:gs pos="0">
                          <a:srgbClr val="C00000">
                            <a:tint val="66000"/>
                            <a:satMod val="160000"/>
                          </a:srgbClr>
                        </a:gs>
                        <a:gs pos="50000">
                          <a:srgbClr val="C00000">
                            <a:tint val="44500"/>
                            <a:satMod val="160000"/>
                          </a:srgbClr>
                        </a:gs>
                        <a:gs pos="100000">
                          <a:srgbClr val="C00000">
                            <a:tint val="23500"/>
                            <a:satMod val="160000"/>
                          </a:srgbClr>
                        </a:gs>
                      </a:gsLst>
                      <a:lin ang="8100000" scaled="1"/>
                      <a:tileRect/>
                    </a:gradFill>
                  </a:tcPr>
                </a:tc>
                <a:tc>
                  <a:txBody>
                    <a:bodyPr/>
                    <a:lstStyle/>
                    <a:p>
                      <a:pPr algn="ctr" rtl="1" fontAlgn="b"/>
                      <a:r>
                        <a:rPr lang="he-IL" sz="1100" b="1" u="none" strike="noStrike" dirty="0">
                          <a:effectLst/>
                        </a:rPr>
                        <a:t>אחוז הפער</a:t>
                      </a:r>
                      <a:endParaRPr lang="he-IL" sz="1100" b="1" i="0" u="none" strike="noStrike" dirty="0">
                        <a:solidFill>
                          <a:srgbClr val="000000"/>
                        </a:solidFill>
                        <a:effectLst/>
                        <a:latin typeface="Arial" panose="020B0604020202020204" pitchFamily="34" charset="0"/>
                      </a:endParaRPr>
                    </a:p>
                  </a:txBody>
                  <a:tcPr marL="9525" marR="9525" marT="9525" marB="0" anchor="b">
                    <a:lnL w="9525" cap="flat" cmpd="sng">
                      <a:noFill/>
                      <a:prstDash val="solid"/>
                      <a:round/>
                      <a:headEnd type="none" w="sm" len="sm"/>
                      <a:tailEnd type="none" w="sm" len="sm"/>
                    </a:lnL>
                    <a:lnR w="12700" cap="flat" cmpd="sng" algn="ctr">
                      <a:solidFill>
                        <a:schemeClr val="tx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rtl="1" fontAlgn="b"/>
                      <a:r>
                        <a:rPr lang="he-IL" sz="1100" b="1" u="none" strike="noStrike" dirty="0">
                          <a:effectLst/>
                        </a:rPr>
                        <a:t>גיל</a:t>
                      </a:r>
                      <a:endParaRPr lang="he-IL" sz="1100" b="1" i="0" u="none" strike="noStrike" dirty="0">
                        <a:solidFill>
                          <a:srgbClr val="000000"/>
                        </a:solidFill>
                        <a:effectLst/>
                        <a:latin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rtl="1" fontAlgn="b"/>
                      <a:r>
                        <a:rPr lang="he-IL" sz="1100" b="1" u="none" strike="noStrike" dirty="0">
                          <a:effectLst/>
                        </a:rPr>
                        <a:t>לא חרדיות</a:t>
                      </a:r>
                      <a:endParaRPr lang="he-IL" sz="1100" b="1" i="0" u="none" strike="noStrike" dirty="0">
                        <a:solidFill>
                          <a:srgbClr val="000000"/>
                        </a:solidFill>
                        <a:effectLst/>
                        <a:latin typeface="Arial" panose="020B0604020202020204" pitchFamily="34" charset="0"/>
                      </a:endParaRPr>
                    </a:p>
                  </a:txBody>
                  <a:tcPr marL="9525" marR="9525" marT="9525" marB="0" anchor="b">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gradFill flip="none" rotWithShape="1">
                      <a:gsLst>
                        <a:gs pos="0">
                          <a:srgbClr val="002060">
                            <a:tint val="66000"/>
                            <a:satMod val="160000"/>
                          </a:srgbClr>
                        </a:gs>
                        <a:gs pos="50000">
                          <a:srgbClr val="002060">
                            <a:tint val="44500"/>
                            <a:satMod val="160000"/>
                          </a:srgbClr>
                        </a:gs>
                        <a:gs pos="100000">
                          <a:srgbClr val="002060">
                            <a:tint val="23500"/>
                            <a:satMod val="160000"/>
                          </a:srgbClr>
                        </a:gs>
                      </a:gsLst>
                      <a:path path="circle">
                        <a:fillToRect t="100000" r="100000"/>
                      </a:path>
                      <a:tileRect l="-100000" b="-100000"/>
                    </a:gradFill>
                  </a:tcPr>
                </a:tc>
                <a:tc>
                  <a:txBody>
                    <a:bodyPr/>
                    <a:lstStyle/>
                    <a:p>
                      <a:pPr algn="ctr" rtl="1" fontAlgn="b"/>
                      <a:r>
                        <a:rPr lang="he-IL" sz="1100" b="1" i="0" u="none" strike="noStrike" cap="none" dirty="0">
                          <a:solidFill>
                            <a:srgbClr val="000000"/>
                          </a:solidFill>
                          <a:effectLst/>
                          <a:latin typeface="Arial"/>
                          <a:ea typeface="Arial"/>
                          <a:cs typeface="Arial"/>
                          <a:sym typeface="Arial"/>
                        </a:rPr>
                        <a:t>חרדיות</a:t>
                      </a:r>
                    </a:p>
                  </a:txBody>
                  <a:tcPr marL="9525" marR="9525" marT="9525" marB="0" anchor="b">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gradFill flip="none" rotWithShape="1">
                      <a:gsLst>
                        <a:gs pos="0">
                          <a:srgbClr val="C00000">
                            <a:tint val="66000"/>
                            <a:satMod val="160000"/>
                          </a:srgbClr>
                        </a:gs>
                        <a:gs pos="50000">
                          <a:srgbClr val="C00000">
                            <a:tint val="44500"/>
                            <a:satMod val="160000"/>
                          </a:srgbClr>
                        </a:gs>
                        <a:gs pos="100000">
                          <a:srgbClr val="C00000">
                            <a:tint val="23500"/>
                            <a:satMod val="160000"/>
                          </a:srgbClr>
                        </a:gs>
                      </a:gsLst>
                      <a:lin ang="8100000" scaled="1"/>
                      <a:tileRect/>
                    </a:gradFill>
                  </a:tcPr>
                </a:tc>
                <a:tc>
                  <a:txBody>
                    <a:bodyPr/>
                    <a:lstStyle/>
                    <a:p>
                      <a:pPr algn="ctr" rtl="1" fontAlgn="b"/>
                      <a:r>
                        <a:rPr lang="he-IL" sz="1100" b="1" u="none" strike="noStrike" dirty="0">
                          <a:effectLst/>
                        </a:rPr>
                        <a:t>אחוז הפער</a:t>
                      </a:r>
                      <a:endParaRPr lang="he-IL" sz="1100" b="1" i="0" u="none" strike="noStrike" dirty="0">
                        <a:solidFill>
                          <a:srgbClr val="000000"/>
                        </a:solidFill>
                        <a:effectLst/>
                        <a:latin typeface="Arial" panose="020B0604020202020204" pitchFamily="34" charset="0"/>
                      </a:endParaRPr>
                    </a:p>
                  </a:txBody>
                  <a:tcPr marL="9525" marR="9525" marT="9525" marB="0" anchor="b">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447451">
                <a:tc>
                  <a:txBody>
                    <a:bodyPr/>
                    <a:lstStyle/>
                    <a:p>
                      <a:pPr algn="ctr" fontAlgn="b"/>
                      <a:r>
                        <a:rPr lang="x-none" sz="1100" u="none" strike="noStrike" dirty="0">
                          <a:effectLst/>
                        </a:rPr>
                        <a:t>20-24</a:t>
                      </a:r>
                      <a:endParaRPr lang="x-none" sz="1100" b="0" i="0" u="none" strike="noStrike" dirty="0">
                        <a:solidFill>
                          <a:srgbClr val="000000"/>
                        </a:solidFill>
                        <a:effectLst/>
                        <a:latin typeface="Arial" panose="020B0604020202020204" pitchFamily="34" charset="0"/>
                      </a:endParaRPr>
                    </a:p>
                  </a:txBody>
                  <a:tcPr marL="9525" marR="9525" marT="9525" marB="0" anchor="b">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x-none" sz="1100" u="none" strike="noStrike" dirty="0">
                          <a:effectLst/>
                        </a:rPr>
                        <a:t>      3,586 </a:t>
                      </a:r>
                      <a:endParaRPr lang="x-none" sz="1100" b="0" i="0" u="none" strike="noStrike" dirty="0">
                        <a:solidFill>
                          <a:srgbClr val="000000"/>
                        </a:solidFill>
                        <a:effectLst/>
                        <a:latin typeface="Arial" panose="020B0604020202020204" pitchFamily="34" charset="0"/>
                      </a:endParaRPr>
                    </a:p>
                  </a:txBody>
                  <a:tcPr marL="9525" marR="9525" marT="9525" marB="0" anchor="b">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002060">
                            <a:tint val="66000"/>
                            <a:satMod val="160000"/>
                          </a:srgbClr>
                        </a:gs>
                        <a:gs pos="50000">
                          <a:srgbClr val="002060">
                            <a:tint val="44500"/>
                            <a:satMod val="160000"/>
                          </a:srgbClr>
                        </a:gs>
                        <a:gs pos="100000">
                          <a:srgbClr val="002060">
                            <a:tint val="23500"/>
                            <a:satMod val="160000"/>
                          </a:srgbClr>
                        </a:gs>
                      </a:gsLst>
                      <a:path path="circle">
                        <a:fillToRect t="100000" r="100000"/>
                      </a:path>
                      <a:tileRect l="-100000" b="-100000"/>
                    </a:gradFill>
                  </a:tcPr>
                </a:tc>
                <a:tc>
                  <a:txBody>
                    <a:bodyPr/>
                    <a:lstStyle/>
                    <a:p>
                      <a:pPr algn="ctr" fontAlgn="b"/>
                      <a:r>
                        <a:rPr lang="x-none" sz="1100" u="none" strike="noStrike" dirty="0">
                          <a:effectLst/>
                        </a:rPr>
                        <a:t>      3,572 </a:t>
                      </a:r>
                      <a:endParaRPr lang="x-none" sz="1100" b="0" i="0" u="none" strike="noStrike" dirty="0">
                        <a:solidFill>
                          <a:srgbClr val="000000"/>
                        </a:solidFill>
                        <a:effectLst/>
                        <a:latin typeface="Arial" panose="020B0604020202020204" pitchFamily="34" charset="0"/>
                      </a:endParaRPr>
                    </a:p>
                  </a:txBody>
                  <a:tcPr marL="9525" marR="9525" marT="9525" marB="0" anchor="b">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C00000">
                            <a:tint val="66000"/>
                            <a:satMod val="160000"/>
                          </a:srgbClr>
                        </a:gs>
                        <a:gs pos="50000">
                          <a:srgbClr val="C00000">
                            <a:tint val="44500"/>
                            <a:satMod val="160000"/>
                          </a:srgbClr>
                        </a:gs>
                        <a:gs pos="100000">
                          <a:srgbClr val="C00000">
                            <a:tint val="23500"/>
                            <a:satMod val="160000"/>
                          </a:srgbClr>
                        </a:gs>
                      </a:gsLst>
                      <a:lin ang="8100000" scaled="1"/>
                      <a:tileRect/>
                    </a:gradFill>
                  </a:tcPr>
                </a:tc>
                <a:tc>
                  <a:txBody>
                    <a:bodyPr/>
                    <a:lstStyle/>
                    <a:p>
                      <a:pPr algn="ctr" fontAlgn="b"/>
                      <a:r>
                        <a:rPr lang="x-none" sz="1100" u="none" strike="noStrike" dirty="0">
                          <a:effectLst/>
                        </a:rPr>
                        <a:t>0%</a:t>
                      </a:r>
                      <a:endParaRPr lang="x-none" sz="1100" b="0" i="0" u="none" strike="noStrike" dirty="0">
                        <a:solidFill>
                          <a:srgbClr val="000000"/>
                        </a:solidFill>
                        <a:effectLst/>
                        <a:latin typeface="Arial" panose="020B0604020202020204" pitchFamily="34" charset="0"/>
                      </a:endParaRPr>
                    </a:p>
                  </a:txBody>
                  <a:tcPr marL="9525" marR="9525" marT="9525" marB="0" anchor="b">
                    <a:lnL w="9525" cap="flat" cmpd="sng">
                      <a:noFill/>
                      <a:prstDash val="solid"/>
                      <a:round/>
                      <a:headEnd type="none" w="sm" len="sm"/>
                      <a:tailEnd type="none" w="sm" len="sm"/>
                    </a:lnL>
                    <a:lnR w="12700" cap="flat" cmpd="sng" algn="ctr">
                      <a:solidFill>
                        <a:schemeClr val="tx1"/>
                      </a:solidFill>
                      <a:prstDash val="solid"/>
                      <a:round/>
                      <a:headEnd type="none" w="med" len="med"/>
                      <a:tailEnd type="none" w="med" len="med"/>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x-none" sz="1100" u="none" strike="noStrike" dirty="0">
                          <a:effectLst/>
                        </a:rPr>
                        <a:t>25-29</a:t>
                      </a:r>
                      <a:endParaRPr lang="x-none" sz="1100" b="0" i="0" u="none" strike="noStrike" dirty="0">
                        <a:solidFill>
                          <a:srgbClr val="000000"/>
                        </a:solidFill>
                        <a:effectLst/>
                        <a:latin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x-none" sz="1100" u="none" strike="noStrike" dirty="0">
                          <a:effectLst/>
                        </a:rPr>
                        <a:t>       6,995 </a:t>
                      </a:r>
                      <a:endParaRPr lang="x-none" sz="1100" b="0" i="0" u="none" strike="noStrike" dirty="0">
                        <a:solidFill>
                          <a:srgbClr val="000000"/>
                        </a:solidFill>
                        <a:effectLst/>
                        <a:latin typeface="Arial" panose="020B0604020202020204" pitchFamily="34" charset="0"/>
                      </a:endParaRPr>
                    </a:p>
                  </a:txBody>
                  <a:tcPr marL="9525" marR="9525" marT="9525" marB="0" anchor="b">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002060">
                            <a:tint val="66000"/>
                            <a:satMod val="160000"/>
                          </a:srgbClr>
                        </a:gs>
                        <a:gs pos="50000">
                          <a:srgbClr val="002060">
                            <a:tint val="44500"/>
                            <a:satMod val="160000"/>
                          </a:srgbClr>
                        </a:gs>
                        <a:gs pos="100000">
                          <a:srgbClr val="002060">
                            <a:tint val="23500"/>
                            <a:satMod val="160000"/>
                          </a:srgbClr>
                        </a:gs>
                      </a:gsLst>
                      <a:path path="circle">
                        <a:fillToRect t="100000" r="100000"/>
                      </a:path>
                      <a:tileRect l="-100000" b="-100000"/>
                    </a:gradFill>
                  </a:tcPr>
                </a:tc>
                <a:tc>
                  <a:txBody>
                    <a:bodyPr/>
                    <a:lstStyle/>
                    <a:p>
                      <a:pPr algn="ctr" fontAlgn="b"/>
                      <a:r>
                        <a:rPr lang="x-none" sz="1100" b="0" i="0" u="none" strike="noStrike" cap="none" dirty="0">
                          <a:solidFill>
                            <a:srgbClr val="000000"/>
                          </a:solidFill>
                          <a:effectLst/>
                          <a:latin typeface="Arial"/>
                          <a:ea typeface="Arial"/>
                          <a:cs typeface="Arial"/>
                          <a:sym typeface="Arial"/>
                        </a:rPr>
                        <a:t>      6,740 </a:t>
                      </a:r>
                    </a:p>
                  </a:txBody>
                  <a:tcPr marL="9525" marR="9525" marT="9525" marB="0" anchor="b">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C00000">
                            <a:tint val="66000"/>
                            <a:satMod val="160000"/>
                          </a:srgbClr>
                        </a:gs>
                        <a:gs pos="50000">
                          <a:srgbClr val="C00000">
                            <a:tint val="44500"/>
                            <a:satMod val="160000"/>
                          </a:srgbClr>
                        </a:gs>
                        <a:gs pos="100000">
                          <a:srgbClr val="C00000">
                            <a:tint val="23500"/>
                            <a:satMod val="160000"/>
                          </a:srgbClr>
                        </a:gs>
                      </a:gsLst>
                      <a:lin ang="8100000" scaled="1"/>
                      <a:tileRect/>
                    </a:gradFill>
                  </a:tcPr>
                </a:tc>
                <a:tc>
                  <a:txBody>
                    <a:bodyPr/>
                    <a:lstStyle/>
                    <a:p>
                      <a:pPr algn="ctr" fontAlgn="b"/>
                      <a:r>
                        <a:rPr lang="x-none" sz="1100" u="none" strike="noStrike" dirty="0">
                          <a:effectLst/>
                        </a:rPr>
                        <a:t>4%</a:t>
                      </a:r>
                      <a:endParaRPr lang="x-none" sz="1100" b="0" i="0" u="none" strike="noStrike" dirty="0">
                        <a:solidFill>
                          <a:srgbClr val="000000"/>
                        </a:solidFill>
                        <a:effectLst/>
                        <a:latin typeface="Arial" panose="020B0604020202020204" pitchFamily="34" charset="0"/>
                      </a:endParaRPr>
                    </a:p>
                  </a:txBody>
                  <a:tcPr marL="9525" marR="9525" marT="9525" marB="0" anchor="b">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447451">
                <a:tc>
                  <a:txBody>
                    <a:bodyPr/>
                    <a:lstStyle/>
                    <a:p>
                      <a:pPr algn="ctr" fontAlgn="b"/>
                      <a:r>
                        <a:rPr lang="x-none" sz="1100" u="none" strike="noStrike" dirty="0">
                          <a:effectLst/>
                        </a:rPr>
                        <a:t>25-29</a:t>
                      </a:r>
                      <a:endParaRPr lang="x-none" sz="1100" b="0" i="0" u="none" strike="noStrike" dirty="0">
                        <a:solidFill>
                          <a:srgbClr val="000000"/>
                        </a:solidFill>
                        <a:effectLst/>
                        <a:latin typeface="Arial" panose="020B0604020202020204" pitchFamily="34" charset="0"/>
                      </a:endParaRPr>
                    </a:p>
                  </a:txBody>
                  <a:tcPr marL="9525" marR="9525" marT="9525" marB="0" anchor="b">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x-none" sz="1100" u="none" strike="noStrike" dirty="0">
                          <a:effectLst/>
                        </a:rPr>
                        <a:t>      5,715 </a:t>
                      </a:r>
                      <a:endParaRPr lang="x-none" sz="1100" b="0" i="0" u="none" strike="noStrike" dirty="0">
                        <a:solidFill>
                          <a:srgbClr val="000000"/>
                        </a:solidFill>
                        <a:effectLst/>
                        <a:latin typeface="Arial" panose="020B0604020202020204" pitchFamily="34" charset="0"/>
                      </a:endParaRPr>
                    </a:p>
                  </a:txBody>
                  <a:tcPr marL="9525" marR="9525" marT="9525" marB="0" anchor="b">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002060">
                            <a:tint val="66000"/>
                            <a:satMod val="160000"/>
                          </a:srgbClr>
                        </a:gs>
                        <a:gs pos="50000">
                          <a:srgbClr val="002060">
                            <a:tint val="44500"/>
                            <a:satMod val="160000"/>
                          </a:srgbClr>
                        </a:gs>
                        <a:gs pos="100000">
                          <a:srgbClr val="002060">
                            <a:tint val="23500"/>
                            <a:satMod val="160000"/>
                          </a:srgbClr>
                        </a:gs>
                      </a:gsLst>
                      <a:path path="circle">
                        <a:fillToRect t="100000" r="100000"/>
                      </a:path>
                      <a:tileRect l="-100000" b="-100000"/>
                    </a:gradFill>
                  </a:tcPr>
                </a:tc>
                <a:tc>
                  <a:txBody>
                    <a:bodyPr/>
                    <a:lstStyle/>
                    <a:p>
                      <a:pPr algn="ctr" fontAlgn="b"/>
                      <a:r>
                        <a:rPr lang="x-none" sz="1100" u="none" strike="noStrike" dirty="0">
                          <a:effectLst/>
                        </a:rPr>
                        <a:t>      5,321 </a:t>
                      </a:r>
                      <a:endParaRPr lang="x-none" sz="1100" b="0" i="0" u="none" strike="noStrike" dirty="0">
                        <a:solidFill>
                          <a:srgbClr val="000000"/>
                        </a:solidFill>
                        <a:effectLst/>
                        <a:latin typeface="Arial" panose="020B0604020202020204" pitchFamily="34" charset="0"/>
                      </a:endParaRPr>
                    </a:p>
                  </a:txBody>
                  <a:tcPr marL="9525" marR="9525" marT="9525" marB="0" anchor="b">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C00000">
                            <a:tint val="66000"/>
                            <a:satMod val="160000"/>
                          </a:srgbClr>
                        </a:gs>
                        <a:gs pos="50000">
                          <a:srgbClr val="C00000">
                            <a:tint val="44500"/>
                            <a:satMod val="160000"/>
                          </a:srgbClr>
                        </a:gs>
                        <a:gs pos="100000">
                          <a:srgbClr val="C00000">
                            <a:tint val="23500"/>
                            <a:satMod val="160000"/>
                          </a:srgbClr>
                        </a:gs>
                      </a:gsLst>
                      <a:lin ang="8100000" scaled="1"/>
                      <a:tileRect/>
                    </a:gradFill>
                  </a:tcPr>
                </a:tc>
                <a:tc>
                  <a:txBody>
                    <a:bodyPr/>
                    <a:lstStyle/>
                    <a:p>
                      <a:pPr algn="ctr" fontAlgn="b"/>
                      <a:r>
                        <a:rPr lang="x-none" sz="1100" u="none" strike="noStrike" dirty="0">
                          <a:effectLst/>
                        </a:rPr>
                        <a:t>7%</a:t>
                      </a:r>
                      <a:endParaRPr lang="x-none" sz="1100" b="0" i="0" u="none" strike="noStrike" dirty="0">
                        <a:solidFill>
                          <a:srgbClr val="000000"/>
                        </a:solidFill>
                        <a:effectLst/>
                        <a:latin typeface="Arial" panose="020B0604020202020204" pitchFamily="34" charset="0"/>
                      </a:endParaRPr>
                    </a:p>
                  </a:txBody>
                  <a:tcPr marL="9525" marR="9525" marT="9525" marB="0" anchor="b">
                    <a:lnL w="9525" cap="flat" cmpd="sng">
                      <a:noFill/>
                      <a:prstDash val="solid"/>
                      <a:round/>
                      <a:headEnd type="none" w="sm" len="sm"/>
                      <a:tailEnd type="none" w="sm" len="sm"/>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x-none" sz="1100" u="none" strike="noStrike" dirty="0">
                          <a:effectLst/>
                        </a:rPr>
                        <a:t>30-34</a:t>
                      </a:r>
                      <a:endParaRPr lang="x-none" sz="1100" b="0" i="0" u="none" strike="noStrike" dirty="0">
                        <a:solidFill>
                          <a:srgbClr val="000000"/>
                        </a:solidFill>
                        <a:effectLst/>
                        <a:latin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x-none" sz="1100" u="none" strike="noStrike" dirty="0">
                          <a:effectLst/>
                        </a:rPr>
                        <a:t>       9,745 </a:t>
                      </a:r>
                      <a:endParaRPr lang="x-none" sz="1100" b="0" i="0" u="none" strike="noStrike" dirty="0">
                        <a:solidFill>
                          <a:srgbClr val="000000"/>
                        </a:solidFill>
                        <a:effectLst/>
                        <a:latin typeface="Arial" panose="020B0604020202020204" pitchFamily="34" charset="0"/>
                      </a:endParaRPr>
                    </a:p>
                  </a:txBody>
                  <a:tcPr marL="9525" marR="9525" marT="9525" marB="0" anchor="b">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002060">
                            <a:tint val="66000"/>
                            <a:satMod val="160000"/>
                          </a:srgbClr>
                        </a:gs>
                        <a:gs pos="50000">
                          <a:srgbClr val="002060">
                            <a:tint val="44500"/>
                            <a:satMod val="160000"/>
                          </a:srgbClr>
                        </a:gs>
                        <a:gs pos="100000">
                          <a:srgbClr val="002060">
                            <a:tint val="23500"/>
                            <a:satMod val="160000"/>
                          </a:srgbClr>
                        </a:gs>
                      </a:gsLst>
                      <a:path path="circle">
                        <a:fillToRect t="100000" r="100000"/>
                      </a:path>
                      <a:tileRect l="-100000" b="-100000"/>
                    </a:gradFill>
                  </a:tcPr>
                </a:tc>
                <a:tc>
                  <a:txBody>
                    <a:bodyPr/>
                    <a:lstStyle/>
                    <a:p>
                      <a:pPr algn="ctr" fontAlgn="b"/>
                      <a:r>
                        <a:rPr lang="x-none" sz="1100" b="0" i="0" u="none" strike="noStrike" cap="none" dirty="0">
                          <a:solidFill>
                            <a:srgbClr val="000000"/>
                          </a:solidFill>
                          <a:effectLst/>
                          <a:latin typeface="Arial"/>
                          <a:ea typeface="Arial"/>
                          <a:cs typeface="Arial"/>
                          <a:sym typeface="Arial"/>
                        </a:rPr>
                        <a:t>      7,803 </a:t>
                      </a:r>
                    </a:p>
                  </a:txBody>
                  <a:tcPr marL="9525" marR="9525" marT="9525" marB="0" anchor="b">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C00000">
                            <a:tint val="66000"/>
                            <a:satMod val="160000"/>
                          </a:srgbClr>
                        </a:gs>
                        <a:gs pos="50000">
                          <a:srgbClr val="C00000">
                            <a:tint val="44500"/>
                            <a:satMod val="160000"/>
                          </a:srgbClr>
                        </a:gs>
                        <a:gs pos="100000">
                          <a:srgbClr val="C00000">
                            <a:tint val="23500"/>
                            <a:satMod val="160000"/>
                          </a:srgbClr>
                        </a:gs>
                      </a:gsLst>
                      <a:lin ang="8100000" scaled="1"/>
                      <a:tileRect/>
                    </a:gradFill>
                  </a:tcPr>
                </a:tc>
                <a:tc>
                  <a:txBody>
                    <a:bodyPr/>
                    <a:lstStyle/>
                    <a:p>
                      <a:pPr algn="ctr" fontAlgn="b"/>
                      <a:r>
                        <a:rPr lang="x-none" sz="1100" u="none" strike="noStrike" dirty="0">
                          <a:effectLst/>
                        </a:rPr>
                        <a:t>25%</a:t>
                      </a:r>
                      <a:endParaRPr lang="x-none" sz="1100" b="0" i="0" u="none" strike="noStrike" dirty="0">
                        <a:solidFill>
                          <a:srgbClr val="000000"/>
                        </a:solidFill>
                        <a:effectLst/>
                        <a:latin typeface="Arial" panose="020B0604020202020204" pitchFamily="34" charset="0"/>
                      </a:endParaRPr>
                    </a:p>
                  </a:txBody>
                  <a:tcPr marL="9525" marR="9525" marT="9525" marB="0" anchor="b">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447451">
                <a:tc>
                  <a:txBody>
                    <a:bodyPr/>
                    <a:lstStyle/>
                    <a:p>
                      <a:pPr algn="ctr" fontAlgn="b"/>
                      <a:r>
                        <a:rPr lang="x-none" sz="1100" u="none" strike="noStrike" dirty="0">
                          <a:effectLst/>
                        </a:rPr>
                        <a:t>30-34</a:t>
                      </a:r>
                      <a:endParaRPr lang="x-none" sz="1100" b="0" i="0" u="none" strike="noStrike" dirty="0">
                        <a:solidFill>
                          <a:srgbClr val="000000"/>
                        </a:solidFill>
                        <a:effectLst/>
                        <a:latin typeface="Arial" panose="020B0604020202020204" pitchFamily="34" charset="0"/>
                      </a:endParaRPr>
                    </a:p>
                  </a:txBody>
                  <a:tcPr marL="9525" marR="9525" marT="9525" marB="0" anchor="b">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x-none" sz="1100" u="none" strike="noStrike" dirty="0">
                          <a:effectLst/>
                        </a:rPr>
                        <a:t>      8,123 </a:t>
                      </a:r>
                      <a:endParaRPr lang="x-none" sz="1100" b="0" i="0" u="none" strike="noStrike" dirty="0">
                        <a:solidFill>
                          <a:srgbClr val="000000"/>
                        </a:solidFill>
                        <a:effectLst/>
                        <a:latin typeface="Arial" panose="020B0604020202020204" pitchFamily="34" charset="0"/>
                      </a:endParaRPr>
                    </a:p>
                  </a:txBody>
                  <a:tcPr marL="9525" marR="9525" marT="9525" marB="0" anchor="b">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002060">
                            <a:tint val="66000"/>
                            <a:satMod val="160000"/>
                          </a:srgbClr>
                        </a:gs>
                        <a:gs pos="50000">
                          <a:srgbClr val="002060">
                            <a:tint val="44500"/>
                            <a:satMod val="160000"/>
                          </a:srgbClr>
                        </a:gs>
                        <a:gs pos="100000">
                          <a:srgbClr val="002060">
                            <a:tint val="23500"/>
                            <a:satMod val="160000"/>
                          </a:srgbClr>
                        </a:gs>
                      </a:gsLst>
                      <a:path path="circle">
                        <a:fillToRect t="100000" r="100000"/>
                      </a:path>
                      <a:tileRect l="-100000" b="-100000"/>
                    </a:gradFill>
                  </a:tcPr>
                </a:tc>
                <a:tc>
                  <a:txBody>
                    <a:bodyPr/>
                    <a:lstStyle/>
                    <a:p>
                      <a:pPr algn="ctr" fontAlgn="b"/>
                      <a:r>
                        <a:rPr lang="x-none" sz="1100" u="none" strike="noStrike" dirty="0">
                          <a:effectLst/>
                        </a:rPr>
                        <a:t>      6,173 </a:t>
                      </a:r>
                      <a:endParaRPr lang="x-none" sz="1100" b="0" i="0" u="none" strike="noStrike" dirty="0">
                        <a:solidFill>
                          <a:srgbClr val="000000"/>
                        </a:solidFill>
                        <a:effectLst/>
                        <a:latin typeface="Arial" panose="020B0604020202020204" pitchFamily="34" charset="0"/>
                      </a:endParaRPr>
                    </a:p>
                  </a:txBody>
                  <a:tcPr marL="9525" marR="9525" marT="9525" marB="0" anchor="b">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C00000">
                            <a:tint val="66000"/>
                            <a:satMod val="160000"/>
                          </a:srgbClr>
                        </a:gs>
                        <a:gs pos="50000">
                          <a:srgbClr val="C00000">
                            <a:tint val="44500"/>
                            <a:satMod val="160000"/>
                          </a:srgbClr>
                        </a:gs>
                        <a:gs pos="100000">
                          <a:srgbClr val="C00000">
                            <a:tint val="23500"/>
                            <a:satMod val="160000"/>
                          </a:srgbClr>
                        </a:gs>
                      </a:gsLst>
                      <a:lin ang="8100000" scaled="1"/>
                      <a:tileRect/>
                    </a:gradFill>
                  </a:tcPr>
                </a:tc>
                <a:tc>
                  <a:txBody>
                    <a:bodyPr/>
                    <a:lstStyle/>
                    <a:p>
                      <a:pPr algn="ctr" fontAlgn="b"/>
                      <a:r>
                        <a:rPr lang="x-none" sz="1100" u="none" strike="noStrike" dirty="0">
                          <a:effectLst/>
                        </a:rPr>
                        <a:t>32%</a:t>
                      </a:r>
                      <a:endParaRPr lang="x-none" sz="1100" b="0" i="0" u="none" strike="noStrike" dirty="0">
                        <a:solidFill>
                          <a:srgbClr val="000000"/>
                        </a:solidFill>
                        <a:effectLst/>
                        <a:latin typeface="Arial" panose="020B0604020202020204" pitchFamily="34" charset="0"/>
                      </a:endParaRPr>
                    </a:p>
                  </a:txBody>
                  <a:tcPr marL="9525" marR="9525" marT="9525" marB="0" anchor="b">
                    <a:lnL w="9525" cap="flat" cmpd="sng">
                      <a:noFill/>
                      <a:prstDash val="solid"/>
                      <a:round/>
                      <a:headEnd type="none" w="sm" len="sm"/>
                      <a:tailEnd type="none" w="sm" len="sm"/>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x-none" sz="1100" u="none" strike="noStrike" dirty="0">
                          <a:effectLst/>
                        </a:rPr>
                        <a:t>35-39</a:t>
                      </a:r>
                      <a:endParaRPr lang="x-none" sz="1100" b="0" i="0" u="none" strike="noStrike" dirty="0">
                        <a:solidFill>
                          <a:srgbClr val="000000"/>
                        </a:solidFill>
                        <a:effectLst/>
                        <a:latin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x-none" sz="1100" u="none" strike="noStrike" dirty="0">
                          <a:effectLst/>
                        </a:rPr>
                        <a:t>     11,152 </a:t>
                      </a:r>
                      <a:endParaRPr lang="x-none" sz="1100" b="0" i="0" u="none" strike="noStrike" dirty="0">
                        <a:solidFill>
                          <a:srgbClr val="000000"/>
                        </a:solidFill>
                        <a:effectLst/>
                        <a:latin typeface="Arial" panose="020B0604020202020204" pitchFamily="34" charset="0"/>
                      </a:endParaRPr>
                    </a:p>
                  </a:txBody>
                  <a:tcPr marL="9525" marR="9525" marT="9525" marB="0" anchor="b">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002060">
                            <a:tint val="66000"/>
                            <a:satMod val="160000"/>
                          </a:srgbClr>
                        </a:gs>
                        <a:gs pos="50000">
                          <a:srgbClr val="002060">
                            <a:tint val="44500"/>
                            <a:satMod val="160000"/>
                          </a:srgbClr>
                        </a:gs>
                        <a:gs pos="100000">
                          <a:srgbClr val="002060">
                            <a:tint val="23500"/>
                            <a:satMod val="160000"/>
                          </a:srgbClr>
                        </a:gs>
                      </a:gsLst>
                      <a:path path="circle">
                        <a:fillToRect t="100000" r="100000"/>
                      </a:path>
                      <a:tileRect l="-100000" b="-100000"/>
                    </a:gradFill>
                  </a:tcPr>
                </a:tc>
                <a:tc>
                  <a:txBody>
                    <a:bodyPr/>
                    <a:lstStyle/>
                    <a:p>
                      <a:pPr algn="ctr" fontAlgn="b"/>
                      <a:r>
                        <a:rPr lang="x-none" sz="1100" b="0" i="0" u="none" strike="noStrike" cap="none" dirty="0">
                          <a:solidFill>
                            <a:srgbClr val="000000"/>
                          </a:solidFill>
                          <a:effectLst/>
                          <a:latin typeface="Arial"/>
                          <a:ea typeface="Arial"/>
                          <a:cs typeface="Arial"/>
                          <a:sym typeface="Arial"/>
                        </a:rPr>
                        <a:t>      8,311 </a:t>
                      </a:r>
                    </a:p>
                  </a:txBody>
                  <a:tcPr marL="9525" marR="9525" marT="9525" marB="0" anchor="b">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C00000">
                            <a:tint val="66000"/>
                            <a:satMod val="160000"/>
                          </a:srgbClr>
                        </a:gs>
                        <a:gs pos="50000">
                          <a:srgbClr val="C00000">
                            <a:tint val="44500"/>
                            <a:satMod val="160000"/>
                          </a:srgbClr>
                        </a:gs>
                        <a:gs pos="100000">
                          <a:srgbClr val="C00000">
                            <a:tint val="23500"/>
                            <a:satMod val="160000"/>
                          </a:srgbClr>
                        </a:gs>
                      </a:gsLst>
                      <a:lin ang="8100000" scaled="1"/>
                      <a:tileRect/>
                    </a:gradFill>
                  </a:tcPr>
                </a:tc>
                <a:tc>
                  <a:txBody>
                    <a:bodyPr/>
                    <a:lstStyle/>
                    <a:p>
                      <a:pPr algn="ctr" fontAlgn="b"/>
                      <a:r>
                        <a:rPr lang="x-none" sz="1100" u="none" strike="noStrike" dirty="0">
                          <a:effectLst/>
                        </a:rPr>
                        <a:t>34%</a:t>
                      </a:r>
                      <a:endParaRPr lang="x-none" sz="1100" b="0" i="0" u="none" strike="noStrike" dirty="0">
                        <a:solidFill>
                          <a:srgbClr val="000000"/>
                        </a:solidFill>
                        <a:effectLst/>
                        <a:latin typeface="Arial" panose="020B0604020202020204" pitchFamily="34" charset="0"/>
                      </a:endParaRPr>
                    </a:p>
                  </a:txBody>
                  <a:tcPr marL="9525" marR="9525" marT="9525" marB="0" anchor="b">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bl>
          </a:graphicData>
        </a:graphic>
      </p:graphicFrame>
      <p:cxnSp>
        <p:nvCxnSpPr>
          <p:cNvPr id="5" name="מחבר חץ ישר 4"/>
          <p:cNvCxnSpPr/>
          <p:nvPr/>
        </p:nvCxnSpPr>
        <p:spPr>
          <a:xfrm>
            <a:off x="3909600" y="3107483"/>
            <a:ext cx="4007686" cy="21600"/>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10" name="מחבר חץ ישר 9"/>
          <p:cNvCxnSpPr/>
          <p:nvPr/>
        </p:nvCxnSpPr>
        <p:spPr>
          <a:xfrm flipV="1">
            <a:off x="3909600" y="3546328"/>
            <a:ext cx="4007686" cy="16697"/>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11" name="מחבר חץ ישר 10"/>
          <p:cNvCxnSpPr/>
          <p:nvPr/>
        </p:nvCxnSpPr>
        <p:spPr>
          <a:xfrm>
            <a:off x="3909600" y="3996969"/>
            <a:ext cx="4007686" cy="6620"/>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654741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213645" y="425137"/>
            <a:ext cx="8708164" cy="761354"/>
          </a:xfrm>
        </p:spPr>
        <p:txBody>
          <a:bodyPr/>
          <a:lstStyle/>
          <a:p>
            <a:pPr>
              <a:lnSpc>
                <a:spcPct val="150000"/>
              </a:lnSpc>
              <a:spcBef>
                <a:spcPct val="0"/>
              </a:spcBef>
              <a:defRPr/>
            </a:pPr>
            <a:r>
              <a:rPr lang="he-IL" sz="2700" dirty="0">
                <a:latin typeface="RUBIK" pitchFamily="2" charset="-79"/>
                <a:cs typeface="RUBIK" pitchFamily="2" charset="-79"/>
                <a:hlinkClick r:id="rId3" action="ppaction://hlinksldjump"/>
              </a:rPr>
              <a:t>בחיתוך לפי ענפים שכירות חרדיות מרוויחות פחות</a:t>
            </a:r>
            <a:endParaRPr lang="he-IL" sz="2700" dirty="0">
              <a:latin typeface="RUBIK" pitchFamily="2" charset="-79"/>
              <a:cs typeface="RUBIK" pitchFamily="2" charset="-79"/>
            </a:endParaRPr>
          </a:p>
        </p:txBody>
      </p:sp>
      <p:sp>
        <p:nvSpPr>
          <p:cNvPr id="8" name="Rectangle 3"/>
          <p:cNvSpPr>
            <a:spLocks noChangeArrowheads="1"/>
          </p:cNvSpPr>
          <p:nvPr/>
        </p:nvSpPr>
        <p:spPr bwMode="auto">
          <a:xfrm>
            <a:off x="1223628" y="1318071"/>
            <a:ext cx="6858000" cy="323165"/>
          </a:xfrm>
          <a:prstGeom prst="rect">
            <a:avLst/>
          </a:prstGeom>
          <a:noFill/>
          <a:ln w="9525">
            <a:noFill/>
            <a:miter lim="800000"/>
            <a:headEnd/>
            <a:tailEnd/>
          </a:ln>
          <a:effectLst/>
        </p:spPr>
        <p:txBody>
          <a:bodyPr wrap="square" anchor="ctr">
            <a:spAutoFit/>
          </a:bodyPr>
          <a:lstStyle/>
          <a:p>
            <a:pPr>
              <a:spcBef>
                <a:spcPct val="0"/>
              </a:spcBef>
              <a:defRPr/>
            </a:pPr>
            <a:r>
              <a:rPr lang="he-IL" sz="1500" b="1" dirty="0">
                <a:solidFill>
                  <a:srgbClr val="002060"/>
                </a:solidFill>
                <a:effectLst>
                  <a:outerShdw blurRad="38100" dist="38100" dir="2700000" algn="tl">
                    <a:srgbClr val="C0C0C0"/>
                  </a:outerShdw>
                </a:effectLst>
                <a:latin typeface="RUBIK" pitchFamily="2" charset="-79"/>
                <a:cs typeface="RUBIK" pitchFamily="2" charset="-79"/>
              </a:rPr>
              <a:t>שעות עבודה ושכר לשעה – בחיתוך לפי ענפים</a:t>
            </a:r>
          </a:p>
        </p:txBody>
      </p:sp>
      <p:sp>
        <p:nvSpPr>
          <p:cNvPr id="13" name="מלבן 12"/>
          <p:cNvSpPr/>
          <p:nvPr/>
        </p:nvSpPr>
        <p:spPr>
          <a:xfrm>
            <a:off x="4534069" y="4521147"/>
            <a:ext cx="4387740" cy="292388"/>
          </a:xfrm>
          <a:prstGeom prst="rect">
            <a:avLst/>
          </a:prstGeom>
        </p:spPr>
        <p:txBody>
          <a:bodyPr wrap="none">
            <a:spAutoFit/>
          </a:bodyPr>
          <a:lstStyle/>
          <a:p>
            <a:pPr algn="l" rtl="1">
              <a:lnSpc>
                <a:spcPct val="150000"/>
              </a:lnSpc>
            </a:pPr>
            <a:r>
              <a:rPr lang="he-IL" sz="1300" baseline="30000" dirty="0">
                <a:solidFill>
                  <a:srgbClr val="002A52"/>
                </a:solidFill>
                <a:latin typeface="RUBIK" pitchFamily="2" charset="-79"/>
                <a:cs typeface="RUBIK" pitchFamily="2" charset="-79"/>
              </a:rPr>
              <a:t>מקור: עיבודים לסקרי הוצאות והכנסות 2014-2019, גילאי 25-39, למ"ס, מחירים ריאליים, 2021</a:t>
            </a:r>
          </a:p>
        </p:txBody>
      </p:sp>
      <p:graphicFrame>
        <p:nvGraphicFramePr>
          <p:cNvPr id="14" name="תרשים 13"/>
          <p:cNvGraphicFramePr>
            <a:graphicFrameLocks/>
          </p:cNvGraphicFramePr>
          <p:nvPr>
            <p:extLst>
              <p:ext uri="{D42A27DB-BD31-4B8C-83A1-F6EECF244321}">
                <p14:modId xmlns:p14="http://schemas.microsoft.com/office/powerpoint/2010/main" val="2259973003"/>
              </p:ext>
            </p:extLst>
          </p:nvPr>
        </p:nvGraphicFramePr>
        <p:xfrm>
          <a:off x="4759562" y="1702372"/>
          <a:ext cx="4076209" cy="272891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5" name="תרשים 14"/>
          <p:cNvGraphicFramePr>
            <a:graphicFrameLocks/>
          </p:cNvGraphicFramePr>
          <p:nvPr>
            <p:extLst>
              <p:ext uri="{D42A27DB-BD31-4B8C-83A1-F6EECF244321}">
                <p14:modId xmlns:p14="http://schemas.microsoft.com/office/powerpoint/2010/main" val="3508328353"/>
              </p:ext>
            </p:extLst>
          </p:nvPr>
        </p:nvGraphicFramePr>
        <p:xfrm>
          <a:off x="316800" y="1772816"/>
          <a:ext cx="4391999" cy="2655184"/>
        </p:xfrm>
        <a:graphic>
          <a:graphicData uri="http://schemas.openxmlformats.org/drawingml/2006/chart">
            <c:chart xmlns:c="http://schemas.openxmlformats.org/drawingml/2006/chart" xmlns:r="http://schemas.openxmlformats.org/officeDocument/2006/relationships" r:id="rId5"/>
          </a:graphicData>
        </a:graphic>
      </p:graphicFrame>
      <p:sp>
        <p:nvSpPr>
          <p:cNvPr id="4" name="מלבן 3"/>
          <p:cNvSpPr/>
          <p:nvPr/>
        </p:nvSpPr>
        <p:spPr>
          <a:xfrm>
            <a:off x="1663200" y="2492269"/>
            <a:ext cx="2361600" cy="309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
          </a:p>
        </p:txBody>
      </p:sp>
      <p:sp>
        <p:nvSpPr>
          <p:cNvPr id="16" name="מלבן 15"/>
          <p:cNvSpPr/>
          <p:nvPr/>
        </p:nvSpPr>
        <p:spPr>
          <a:xfrm>
            <a:off x="1303428" y="3652902"/>
            <a:ext cx="3392400" cy="309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
          </a:p>
        </p:txBody>
      </p:sp>
    </p:spTree>
    <p:extLst>
      <p:ext uri="{BB962C8B-B14F-4D97-AF65-F5344CB8AC3E}">
        <p14:creationId xmlns:p14="http://schemas.microsoft.com/office/powerpoint/2010/main" val="1599590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barn(inVertical)">
                                      <p:cBhvr>
                                        <p:cTn id="1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5" grpId="0">
        <p:bldAsOne/>
      </p:bldGraphic>
      <p:bldP spid="4" grpId="0" animBg="1"/>
      <p:bldP spid="16"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501827" y="721112"/>
            <a:ext cx="8342681" cy="841499"/>
          </a:xfrm>
        </p:spPr>
        <p:txBody>
          <a:bodyPr/>
          <a:lstStyle/>
          <a:p>
            <a:pPr rtl="1">
              <a:spcBef>
                <a:spcPct val="0"/>
              </a:spcBef>
              <a:defRPr/>
            </a:pPr>
            <a:r>
              <a:rPr lang="he-IL" sz="2500" dirty="0">
                <a:latin typeface="Rubik" pitchFamily="2" charset="-79"/>
                <a:cs typeface="Rubik" pitchFamily="2" charset="-79"/>
                <a:hlinkClick r:id="rId3" action="ppaction://hlinksldjump"/>
              </a:rPr>
              <a:t>ענפי התעסוקה בהן מועסקות נשים חרדיות מאופיינים בשכר נמוך</a:t>
            </a:r>
            <a:endParaRPr lang="he-IL" sz="2500" dirty="0">
              <a:latin typeface="Rubik" pitchFamily="2" charset="-79"/>
              <a:cs typeface="Rubik" pitchFamily="2" charset="-79"/>
            </a:endParaRPr>
          </a:p>
        </p:txBody>
      </p:sp>
      <p:sp>
        <p:nvSpPr>
          <p:cNvPr id="7" name="מלבן 6"/>
          <p:cNvSpPr/>
          <p:nvPr/>
        </p:nvSpPr>
        <p:spPr>
          <a:xfrm>
            <a:off x="6978292" y="4672097"/>
            <a:ext cx="1866216" cy="256802"/>
          </a:xfrm>
          <a:prstGeom prst="rect">
            <a:avLst/>
          </a:prstGeom>
        </p:spPr>
        <p:txBody>
          <a:bodyPr wrap="none">
            <a:spAutoFit/>
          </a:bodyPr>
          <a:lstStyle/>
          <a:p>
            <a:pPr algn="r" rtl="1">
              <a:lnSpc>
                <a:spcPct val="150000"/>
              </a:lnSpc>
            </a:pPr>
            <a:r>
              <a:rPr lang="he-IL" sz="1200" baseline="30000" dirty="0">
                <a:solidFill>
                  <a:srgbClr val="002A52"/>
                </a:solidFill>
                <a:latin typeface="RUBIK" pitchFamily="2" charset="-79"/>
                <a:cs typeface="RUBIK" pitchFamily="2" charset="-79"/>
              </a:rPr>
              <a:t>מקור: עיבודים לסקר הוצאות 2019, למ"ס</a:t>
            </a:r>
          </a:p>
        </p:txBody>
      </p:sp>
      <p:graphicFrame>
        <p:nvGraphicFramePr>
          <p:cNvPr id="5" name="תרשים 4"/>
          <p:cNvGraphicFramePr>
            <a:graphicFrameLocks/>
          </p:cNvGraphicFramePr>
          <p:nvPr>
            <p:extLst>
              <p:ext uri="{D42A27DB-BD31-4B8C-83A1-F6EECF244321}">
                <p14:modId xmlns:p14="http://schemas.microsoft.com/office/powerpoint/2010/main" val="2996601394"/>
              </p:ext>
            </p:extLst>
          </p:nvPr>
        </p:nvGraphicFramePr>
        <p:xfrm>
          <a:off x="1334590" y="1613209"/>
          <a:ext cx="6032650" cy="3299553"/>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Box 2"/>
          <p:cNvSpPr txBox="1"/>
          <p:nvPr/>
        </p:nvSpPr>
        <p:spPr>
          <a:xfrm>
            <a:off x="5575610" y="1968864"/>
            <a:ext cx="3057189" cy="523220"/>
          </a:xfrm>
          <a:prstGeom prst="rect">
            <a:avLst/>
          </a:prstGeom>
          <a:noFill/>
        </p:spPr>
        <p:txBody>
          <a:bodyPr wrap="square" rtlCol="0">
            <a:spAutoFit/>
          </a:bodyPr>
          <a:lstStyle/>
          <a:p>
            <a:pPr algn="r" rtl="1"/>
            <a:r>
              <a:rPr lang="he-IL" b="1" dirty="0">
                <a:latin typeface="Rubik" pitchFamily="2" charset="-79"/>
                <a:cs typeface="Rubik" pitchFamily="2" charset="-79"/>
              </a:rPr>
              <a:t>שיעור הנשים שעובדות בכל אחד מענפי התעסוקה מתוך הנשים המועסקות </a:t>
            </a:r>
            <a:endParaRPr lang="" b="1" dirty="0"/>
          </a:p>
        </p:txBody>
      </p:sp>
      <p:sp>
        <p:nvSpPr>
          <p:cNvPr id="4" name="מלבן 3"/>
          <p:cNvSpPr/>
          <p:nvPr/>
        </p:nvSpPr>
        <p:spPr>
          <a:xfrm>
            <a:off x="1065600" y="3945600"/>
            <a:ext cx="7488000" cy="568097"/>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
          </a:p>
        </p:txBody>
      </p:sp>
    </p:spTree>
    <p:extLst>
      <p:ext uri="{BB962C8B-B14F-4D97-AF65-F5344CB8AC3E}">
        <p14:creationId xmlns:p14="http://schemas.microsoft.com/office/powerpoint/2010/main" val="428339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507145" y="498680"/>
            <a:ext cx="8342681" cy="530615"/>
          </a:xfrm>
        </p:spPr>
        <p:txBody>
          <a:bodyPr/>
          <a:lstStyle/>
          <a:p>
            <a:pPr>
              <a:spcBef>
                <a:spcPct val="0"/>
              </a:spcBef>
              <a:defRPr/>
            </a:pPr>
            <a:r>
              <a:rPr lang="he-IL" sz="2200" dirty="0">
                <a:latin typeface="RUBIK" pitchFamily="2" charset="-79"/>
                <a:cs typeface="RUBIK" pitchFamily="2" charset="-79"/>
                <a:hlinkClick r:id="rId3" action="ppaction://hlinksldjump"/>
              </a:rPr>
              <a:t>למרות שלחרדיות משפחות ברוכות ילדים – שיעורי התעסוקה גבוהים</a:t>
            </a:r>
            <a:endParaRPr lang="he-IL" sz="2200" dirty="0">
              <a:latin typeface="RUBIK" pitchFamily="2" charset="-79"/>
              <a:cs typeface="RUBIK" pitchFamily="2" charset="-79"/>
            </a:endParaRPr>
          </a:p>
        </p:txBody>
      </p:sp>
      <p:sp>
        <p:nvSpPr>
          <p:cNvPr id="9" name="מלבן 8"/>
          <p:cNvSpPr/>
          <p:nvPr/>
        </p:nvSpPr>
        <p:spPr>
          <a:xfrm>
            <a:off x="4734532" y="4664271"/>
            <a:ext cx="4115294" cy="569387"/>
          </a:xfrm>
          <a:prstGeom prst="rect">
            <a:avLst/>
          </a:prstGeom>
        </p:spPr>
        <p:txBody>
          <a:bodyPr wrap="none">
            <a:spAutoFit/>
          </a:bodyPr>
          <a:lstStyle/>
          <a:p>
            <a:pPr algn="r" rtl="1">
              <a:lnSpc>
                <a:spcPct val="150000"/>
              </a:lnSpc>
            </a:pPr>
            <a:r>
              <a:rPr lang="he-IL" sz="1500" baseline="30000" dirty="0">
                <a:solidFill>
                  <a:srgbClr val="002A52"/>
                </a:solidFill>
                <a:latin typeface="RUBIK" pitchFamily="2" charset="-79"/>
                <a:cs typeface="RUBIK" pitchFamily="2" charset="-79"/>
              </a:rPr>
              <a:t>מקור: עיבודים לסקרי כוח אדם. </a:t>
            </a:r>
            <a:r>
              <a:rPr lang="he-IL" sz="1600" baseline="30000" dirty="0">
                <a:solidFill>
                  <a:srgbClr val="002A52"/>
                </a:solidFill>
                <a:latin typeface="RUBIK" pitchFamily="2" charset="-79"/>
                <a:cs typeface="RUBIK" pitchFamily="2" charset="-79"/>
              </a:rPr>
              <a:t>זיהוי חרדים לפי הגדרה עצמית, גילי 25-39</a:t>
            </a:r>
          </a:p>
          <a:p>
            <a:pPr algn="r" rtl="1">
              <a:lnSpc>
                <a:spcPct val="150000"/>
              </a:lnSpc>
            </a:pPr>
            <a:endParaRPr lang="he-IL" sz="1500" baseline="30000" dirty="0">
              <a:solidFill>
                <a:srgbClr val="002A52"/>
              </a:solidFill>
              <a:latin typeface="RUBIK" pitchFamily="2" charset="-79"/>
              <a:cs typeface="RUBIK" pitchFamily="2" charset="-79"/>
            </a:endParaRPr>
          </a:p>
        </p:txBody>
      </p:sp>
      <p:graphicFrame>
        <p:nvGraphicFramePr>
          <p:cNvPr id="8" name="Chart 1"/>
          <p:cNvGraphicFramePr>
            <a:graphicFrameLocks/>
          </p:cNvGraphicFramePr>
          <p:nvPr>
            <p:extLst>
              <p:ext uri="{D42A27DB-BD31-4B8C-83A1-F6EECF244321}">
                <p14:modId xmlns:p14="http://schemas.microsoft.com/office/powerpoint/2010/main" val="2677585240"/>
              </p:ext>
            </p:extLst>
          </p:nvPr>
        </p:nvGraphicFramePr>
        <p:xfrm>
          <a:off x="304801" y="1189529"/>
          <a:ext cx="8305125" cy="3390285"/>
        </p:xfrm>
        <a:graphic>
          <a:graphicData uri="http://schemas.openxmlformats.org/drawingml/2006/chart">
            <c:chart xmlns:c="http://schemas.openxmlformats.org/drawingml/2006/chart" xmlns:r="http://schemas.openxmlformats.org/officeDocument/2006/relationships" r:id="rId4"/>
          </a:graphicData>
        </a:graphic>
      </p:graphicFrame>
      <p:sp>
        <p:nvSpPr>
          <p:cNvPr id="5" name="מלבן 4"/>
          <p:cNvSpPr/>
          <p:nvPr/>
        </p:nvSpPr>
        <p:spPr>
          <a:xfrm>
            <a:off x="5629725" y="3699201"/>
            <a:ext cx="3220101" cy="276999"/>
          </a:xfrm>
          <a:prstGeom prst="rect">
            <a:avLst/>
          </a:prstGeom>
          <a:solidFill>
            <a:schemeClr val="bg1"/>
          </a:solidFill>
        </p:spPr>
        <p:txBody>
          <a:bodyPr wrap="square">
            <a:spAutoFit/>
          </a:bodyPr>
          <a:lstStyle/>
          <a:p>
            <a:pPr algn="r" rtl="1"/>
            <a:r>
              <a:rPr lang="he-IL" sz="1200" dirty="0">
                <a:latin typeface="RUBIK" pitchFamily="2" charset="-79"/>
                <a:cs typeface="RUBIK" pitchFamily="2" charset="-79"/>
              </a:rPr>
              <a:t>שיעור תעסוקה לפי מספר ילדים בגילים 0-17</a:t>
            </a:r>
            <a:endParaRPr lang="" sz="1050" dirty="0"/>
          </a:p>
        </p:txBody>
      </p:sp>
    </p:spTree>
    <p:extLst>
      <p:ext uri="{BB962C8B-B14F-4D97-AF65-F5344CB8AC3E}">
        <p14:creationId xmlns:p14="http://schemas.microsoft.com/office/powerpoint/2010/main" val="3968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92997" y="282356"/>
            <a:ext cx="8342681" cy="761354"/>
          </a:xfrm>
        </p:spPr>
        <p:txBody>
          <a:bodyPr/>
          <a:lstStyle/>
          <a:p>
            <a:pPr rtl="1">
              <a:spcBef>
                <a:spcPct val="0"/>
              </a:spcBef>
              <a:defRPr/>
            </a:pPr>
            <a:r>
              <a:rPr lang="he-IL" sz="2300" dirty="0">
                <a:latin typeface="RUBIK" pitchFamily="2" charset="-79"/>
                <a:cs typeface="RUBIK" pitchFamily="2" charset="-79"/>
              </a:rPr>
              <a:t>היקף עבודה נמוך יותר בקרב נשים מרובות ילדים</a:t>
            </a:r>
          </a:p>
        </p:txBody>
      </p:sp>
      <p:sp>
        <p:nvSpPr>
          <p:cNvPr id="10" name="מלבן 9"/>
          <p:cNvSpPr/>
          <p:nvPr/>
        </p:nvSpPr>
        <p:spPr>
          <a:xfrm>
            <a:off x="6235693" y="4593320"/>
            <a:ext cx="2691763" cy="297902"/>
          </a:xfrm>
          <a:prstGeom prst="rect">
            <a:avLst/>
          </a:prstGeom>
        </p:spPr>
        <p:txBody>
          <a:bodyPr wrap="none">
            <a:spAutoFit/>
          </a:bodyPr>
          <a:lstStyle/>
          <a:p>
            <a:pPr algn="l" rtl="1">
              <a:lnSpc>
                <a:spcPct val="150000"/>
              </a:lnSpc>
            </a:pPr>
            <a:r>
              <a:rPr lang="he-IL" sz="1500" baseline="30000" dirty="0">
                <a:solidFill>
                  <a:srgbClr val="002A52"/>
                </a:solidFill>
                <a:latin typeface="RUBIK" pitchFamily="2" charset="-79"/>
                <a:cs typeface="RUBIK" pitchFamily="2" charset="-79"/>
              </a:rPr>
              <a:t>מקור: עיבודים לסקר כוח אדם, נשים בגילי 25-39</a:t>
            </a:r>
          </a:p>
        </p:txBody>
      </p:sp>
      <p:graphicFrame>
        <p:nvGraphicFramePr>
          <p:cNvPr id="6" name="Chart 1"/>
          <p:cNvGraphicFramePr>
            <a:graphicFrameLocks/>
          </p:cNvGraphicFramePr>
          <p:nvPr>
            <p:extLst>
              <p:ext uri="{D42A27DB-BD31-4B8C-83A1-F6EECF244321}">
                <p14:modId xmlns:p14="http://schemas.microsoft.com/office/powerpoint/2010/main" val="2720037053"/>
              </p:ext>
            </p:extLst>
          </p:nvPr>
        </p:nvGraphicFramePr>
        <p:xfrm>
          <a:off x="359508" y="1315256"/>
          <a:ext cx="8354645" cy="3314700"/>
        </p:xfrm>
        <a:graphic>
          <a:graphicData uri="http://schemas.openxmlformats.org/drawingml/2006/chart">
            <c:chart xmlns:c="http://schemas.openxmlformats.org/drawingml/2006/chart" xmlns:r="http://schemas.openxmlformats.org/officeDocument/2006/relationships" r:id="rId3"/>
          </a:graphicData>
        </a:graphic>
      </p:graphicFrame>
      <p:cxnSp>
        <p:nvCxnSpPr>
          <p:cNvPr id="7" name="Straight Connector 1"/>
          <p:cNvCxnSpPr/>
          <p:nvPr/>
        </p:nvCxnSpPr>
        <p:spPr>
          <a:xfrm flipV="1">
            <a:off x="4037171" y="1328235"/>
            <a:ext cx="512" cy="3223476"/>
          </a:xfrm>
          <a:prstGeom prst="line">
            <a:avLst/>
          </a:prstGeom>
          <a:ln/>
        </p:spPr>
        <p:style>
          <a:lnRef idx="3">
            <a:schemeClr val="dk1"/>
          </a:lnRef>
          <a:fillRef idx="0">
            <a:schemeClr val="dk1"/>
          </a:fillRef>
          <a:effectRef idx="2">
            <a:schemeClr val="dk1"/>
          </a:effectRef>
          <a:fontRef idx="minor">
            <a:schemeClr val="tx1"/>
          </a:fontRef>
        </p:style>
      </p:cxnSp>
      <p:sp>
        <p:nvSpPr>
          <p:cNvPr id="8" name="מלבן 7"/>
          <p:cNvSpPr/>
          <p:nvPr/>
        </p:nvSpPr>
        <p:spPr>
          <a:xfrm>
            <a:off x="5227455" y="1328235"/>
            <a:ext cx="3476715" cy="276999"/>
          </a:xfrm>
          <a:prstGeom prst="rect">
            <a:avLst/>
          </a:prstGeom>
          <a:solidFill>
            <a:schemeClr val="bg1"/>
          </a:solidFill>
        </p:spPr>
        <p:txBody>
          <a:bodyPr wrap="square">
            <a:spAutoFit/>
          </a:bodyPr>
          <a:lstStyle/>
          <a:p>
            <a:pPr algn="r" rtl="1"/>
            <a:r>
              <a:rPr lang="he-IL" sz="1200" dirty="0">
                <a:solidFill>
                  <a:srgbClr val="002A52"/>
                </a:solidFill>
                <a:latin typeface="RUBIK" pitchFamily="2" charset="-79"/>
                <a:cs typeface="RUBIK" pitchFamily="2" charset="-79"/>
              </a:rPr>
              <a:t>שעות עבודה שבועיות, לפי מספר ילדים בגילים 0-17</a:t>
            </a:r>
            <a:endParaRPr lang="he-IL" sz="1200" dirty="0">
              <a:solidFill>
                <a:srgbClr val="FF0000"/>
              </a:solidFill>
              <a:latin typeface="RUBIK" pitchFamily="2" charset="-79"/>
              <a:cs typeface="RUBIK" pitchFamily="2" charset="-79"/>
            </a:endParaRPr>
          </a:p>
        </p:txBody>
      </p:sp>
    </p:spTree>
    <p:extLst>
      <p:ext uri="{BB962C8B-B14F-4D97-AF65-F5344CB8AC3E}">
        <p14:creationId xmlns:p14="http://schemas.microsoft.com/office/powerpoint/2010/main" val="876175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251285" y="689330"/>
            <a:ext cx="8585588" cy="572700"/>
          </a:xfrm>
        </p:spPr>
        <p:txBody>
          <a:bodyPr/>
          <a:lstStyle/>
          <a:p>
            <a:r>
              <a:rPr lang="he-IL" sz="2700" dirty="0">
                <a:latin typeface="RUBIK" pitchFamily="2" charset="-79"/>
                <a:cs typeface="RUBIK" pitchFamily="2" charset="-79"/>
              </a:rPr>
              <a:t>ישנה עלייה עקבית באחוז הבנות החרדיות שזכאיות לבגרות</a:t>
            </a:r>
            <a:endParaRPr lang="" sz="2700" dirty="0"/>
          </a:p>
        </p:txBody>
      </p:sp>
      <p:graphicFrame>
        <p:nvGraphicFramePr>
          <p:cNvPr id="3" name="Chart 2">
            <a:extLst>
              <a:ext uri="{FF2B5EF4-FFF2-40B4-BE49-F238E27FC236}">
                <a16:creationId xmlns:a16="http://schemas.microsoft.com/office/drawing/2014/main" id="{00000000-0008-0000-0200-000003000000}"/>
              </a:ext>
            </a:extLst>
          </p:cNvPr>
          <p:cNvGraphicFramePr>
            <a:graphicFrameLocks/>
          </p:cNvGraphicFramePr>
          <p:nvPr>
            <p:extLst>
              <p:ext uri="{D42A27DB-BD31-4B8C-83A1-F6EECF244321}">
                <p14:modId xmlns:p14="http://schemas.microsoft.com/office/powerpoint/2010/main" val="2187244029"/>
              </p:ext>
            </p:extLst>
          </p:nvPr>
        </p:nvGraphicFramePr>
        <p:xfrm>
          <a:off x="1088904" y="1172666"/>
          <a:ext cx="6847530" cy="3469136"/>
        </p:xfrm>
        <a:graphic>
          <a:graphicData uri="http://schemas.openxmlformats.org/drawingml/2006/chart">
            <c:chart xmlns:c="http://schemas.openxmlformats.org/drawingml/2006/chart" xmlns:r="http://schemas.openxmlformats.org/officeDocument/2006/relationships" r:id="rId3"/>
          </a:graphicData>
        </a:graphic>
      </p:graphicFrame>
      <p:cxnSp>
        <p:nvCxnSpPr>
          <p:cNvPr id="4" name="מחבר ישר 3"/>
          <p:cNvCxnSpPr/>
          <p:nvPr/>
        </p:nvCxnSpPr>
        <p:spPr>
          <a:xfrm>
            <a:off x="4467298" y="1636543"/>
            <a:ext cx="20940" cy="2349124"/>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697001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507145" y="522881"/>
            <a:ext cx="8342681" cy="530615"/>
          </a:xfrm>
        </p:spPr>
        <p:txBody>
          <a:bodyPr/>
          <a:lstStyle/>
          <a:p>
            <a:pPr rtl="1">
              <a:spcBef>
                <a:spcPct val="0"/>
              </a:spcBef>
              <a:defRPr/>
            </a:pPr>
            <a:r>
              <a:rPr lang="he-IL" sz="2700" dirty="0">
                <a:latin typeface="RUBIK" pitchFamily="2" charset="-79"/>
                <a:cs typeface="RUBIK" pitchFamily="2" charset="-79"/>
                <a:hlinkClick r:id="rId3" action="ppaction://hlinksldjump"/>
              </a:rPr>
              <a:t>פערי השכר בקרב זכאיות לבגרות– 27% בממוצע</a:t>
            </a:r>
            <a:endParaRPr lang="he-IL" sz="2700" dirty="0">
              <a:latin typeface="RUBIK" pitchFamily="2" charset="-79"/>
              <a:cs typeface="RUBIK" pitchFamily="2" charset="-79"/>
            </a:endParaRPr>
          </a:p>
        </p:txBody>
      </p:sp>
      <p:sp>
        <p:nvSpPr>
          <p:cNvPr id="6" name="מלבן 5"/>
          <p:cNvSpPr/>
          <p:nvPr/>
        </p:nvSpPr>
        <p:spPr>
          <a:xfrm>
            <a:off x="4960620" y="4708702"/>
            <a:ext cx="3889206" cy="553998"/>
          </a:xfrm>
          <a:prstGeom prst="rect">
            <a:avLst/>
          </a:prstGeom>
        </p:spPr>
        <p:txBody>
          <a:bodyPr wrap="none">
            <a:spAutoFit/>
          </a:bodyPr>
          <a:lstStyle/>
          <a:p>
            <a:pPr algn="r">
              <a:lnSpc>
                <a:spcPct val="150000"/>
              </a:lnSpc>
            </a:pPr>
            <a:r>
              <a:rPr lang="he-IL" sz="1200" baseline="30000" dirty="0">
                <a:solidFill>
                  <a:srgbClr val="002A52"/>
                </a:solidFill>
                <a:latin typeface="RUBIK" pitchFamily="2" charset="-79"/>
                <a:cs typeface="RUBIK" pitchFamily="2" charset="-79"/>
              </a:rPr>
              <a:t>מקור: עיבודים לסקרי הוצאות והכנסות, למ"ס. נתונים ריאליים, מחירי 2021</a:t>
            </a:r>
          </a:p>
          <a:p>
            <a:pPr algn="r">
              <a:lnSpc>
                <a:spcPct val="150000"/>
              </a:lnSpc>
            </a:pPr>
            <a:r>
              <a:rPr lang="he-IL" sz="1200" baseline="30000" dirty="0">
                <a:solidFill>
                  <a:srgbClr val="002A52"/>
                </a:solidFill>
                <a:latin typeface="RUBIK" pitchFamily="2" charset="-79"/>
                <a:cs typeface="RUBIK" pitchFamily="2" charset="-79"/>
              </a:rPr>
              <a:t>הכנסה מעבודה שכירה,  נשים שכירות בגילאי 25-39,</a:t>
            </a:r>
            <a:r>
              <a:rPr lang="he-IL" sz="1200" dirty="0">
                <a:solidFill>
                  <a:srgbClr val="002A52"/>
                </a:solidFill>
                <a:latin typeface="RUBIK" pitchFamily="2" charset="-79"/>
                <a:cs typeface="RUBIK" pitchFamily="2" charset="-79"/>
              </a:rPr>
              <a:t> </a:t>
            </a:r>
            <a:r>
              <a:rPr lang="he-IL" sz="1200" baseline="30000" dirty="0">
                <a:solidFill>
                  <a:srgbClr val="002A52"/>
                </a:solidFill>
                <a:latin typeface="RUBIK" pitchFamily="2" charset="-79"/>
                <a:cs typeface="RUBIK" pitchFamily="2" charset="-79"/>
              </a:rPr>
              <a:t>הכנסה חודשית מעל 500 ₪ לחודש </a:t>
            </a:r>
          </a:p>
        </p:txBody>
      </p:sp>
      <p:sp>
        <p:nvSpPr>
          <p:cNvPr id="5" name="כותרת 1">
            <a:extLst>
              <a:ext uri="{FF2B5EF4-FFF2-40B4-BE49-F238E27FC236}">
                <a16:creationId xmlns:a16="http://schemas.microsoft.com/office/drawing/2014/main" id="{EF0F19EE-F2ED-410F-B588-B7B18759CF1B}"/>
              </a:ext>
            </a:extLst>
          </p:cNvPr>
          <p:cNvSpPr txBox="1">
            <a:spLocks/>
          </p:cNvSpPr>
          <p:nvPr/>
        </p:nvSpPr>
        <p:spPr>
          <a:xfrm>
            <a:off x="819735" y="1314511"/>
            <a:ext cx="7717500" cy="307777"/>
          </a:xfrm>
          <a:prstGeom prst="rect">
            <a:avLst/>
          </a:prstGeom>
          <a:noFill/>
          <a:ln w="9525">
            <a:noFill/>
            <a:miter lim="800000"/>
            <a:headEnd/>
            <a:tailEnd/>
          </a:ln>
          <a:effectLst/>
        </p:spPr>
        <p:txBody>
          <a:bodyPr spcFirstLastPara="1" wrap="square" lIns="0" tIns="0" rIns="0" bIns="0" anchor="ctr" anchorCtr="0">
            <a:sp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2800"/>
              <a:buFont typeface="Vazirmatn Black"/>
              <a:buNone/>
              <a:defRPr sz="3300" b="0" i="0" u="none" strike="noStrike" cap="none">
                <a:solidFill>
                  <a:schemeClr val="accent2"/>
                </a:solidFill>
                <a:latin typeface="Poppins ExtraBold"/>
                <a:ea typeface="Poppins ExtraBold"/>
                <a:cs typeface="Poppins ExtraBold"/>
                <a:sym typeface="Poppins ExtraBold"/>
              </a:defRPr>
            </a:lvl1pPr>
            <a:lvl2pPr marR="0" lvl="1"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2pPr>
            <a:lvl3pPr marR="0" lvl="2"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3pPr>
            <a:lvl4pPr marR="0" lvl="3"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4pPr>
            <a:lvl5pPr marR="0" lvl="4"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5pPr>
            <a:lvl6pPr marR="0" lvl="5"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6pPr>
            <a:lvl7pPr marR="0" lvl="6"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7pPr>
            <a:lvl8pPr marR="0" lvl="7"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8pPr>
            <a:lvl9pPr marR="0" lvl="8"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9pPr>
          </a:lstStyle>
          <a:p>
            <a:pPr rtl="1">
              <a:spcBef>
                <a:spcPct val="0"/>
              </a:spcBef>
              <a:buClr>
                <a:srgbClr val="000000"/>
              </a:buClr>
              <a:buFont typeface="Arial"/>
              <a:buNone/>
            </a:pPr>
            <a:r>
              <a:rPr lang="he-IL" sz="2000" dirty="0">
                <a:solidFill>
                  <a:srgbClr val="002A52"/>
                </a:solidFill>
                <a:effectLst>
                  <a:outerShdw blurRad="38100" dist="38100" dir="2700000" algn="tl">
                    <a:srgbClr val="C0C0C0"/>
                  </a:outerShdw>
                </a:effectLst>
                <a:cs typeface="RUBIK" pitchFamily="2" charset="-79"/>
                <a:sym typeface="Arial"/>
              </a:rPr>
              <a:t>שכר ממוצע, זכאיות לתעודת בגרות (בלבד), לפי קבוצת אוכלוסייה</a:t>
            </a:r>
            <a:endParaRPr lang="" sz="2000" dirty="0">
              <a:solidFill>
                <a:srgbClr val="002A52"/>
              </a:solidFill>
              <a:effectLst>
                <a:outerShdw blurRad="38100" dist="38100" dir="2700000" algn="tl">
                  <a:srgbClr val="C0C0C0"/>
                </a:outerShdw>
              </a:effectLst>
              <a:cs typeface="RUBIK" pitchFamily="2" charset="-79"/>
              <a:sym typeface="Passion One"/>
            </a:endParaRPr>
          </a:p>
        </p:txBody>
      </p:sp>
      <p:graphicFrame>
        <p:nvGraphicFramePr>
          <p:cNvPr id="9" name="תרשים 8"/>
          <p:cNvGraphicFramePr>
            <a:graphicFrameLocks/>
          </p:cNvGraphicFramePr>
          <p:nvPr>
            <p:extLst>
              <p:ext uri="{D42A27DB-BD31-4B8C-83A1-F6EECF244321}">
                <p14:modId xmlns:p14="http://schemas.microsoft.com/office/powerpoint/2010/main" val="3128923400"/>
              </p:ext>
            </p:extLst>
          </p:nvPr>
        </p:nvGraphicFramePr>
        <p:xfrm>
          <a:off x="507145" y="1771329"/>
          <a:ext cx="8030090" cy="277350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603556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00655" y="1082835"/>
            <a:ext cx="8342681" cy="410974"/>
          </a:xfrm>
        </p:spPr>
        <p:txBody>
          <a:bodyPr/>
          <a:lstStyle/>
          <a:p>
            <a:r>
              <a:rPr lang="he-IL" sz="2700" dirty="0">
                <a:latin typeface="RUBIK" pitchFamily="2" charset="-79"/>
                <a:cs typeface="RUBIK" pitchFamily="2" charset="-79"/>
                <a:hlinkClick r:id="rId3" action="ppaction://hlinksldjump"/>
              </a:rPr>
              <a:t>שיעורי התעסוקה של בעלות השכלה מקצועית (לאו דווקא בסמינרים)</a:t>
            </a:r>
            <a:endParaRPr lang="" sz="2700" dirty="0">
              <a:latin typeface="RUBIK" pitchFamily="2" charset="-79"/>
              <a:cs typeface="RUBIK" pitchFamily="2" charset="-79"/>
              <a:sym typeface="Passion One"/>
            </a:endParaRPr>
          </a:p>
        </p:txBody>
      </p:sp>
      <p:sp>
        <p:nvSpPr>
          <p:cNvPr id="4" name="מלבן 3"/>
          <p:cNvSpPr/>
          <p:nvPr/>
        </p:nvSpPr>
        <p:spPr>
          <a:xfrm>
            <a:off x="5567496" y="4680371"/>
            <a:ext cx="3305713" cy="523220"/>
          </a:xfrm>
          <a:prstGeom prst="rect">
            <a:avLst/>
          </a:prstGeom>
        </p:spPr>
        <p:txBody>
          <a:bodyPr wrap="none">
            <a:spAutoFit/>
          </a:bodyPr>
          <a:lstStyle/>
          <a:p>
            <a:pPr algn="r" rtl="1">
              <a:lnSpc>
                <a:spcPct val="150000"/>
              </a:lnSpc>
            </a:pPr>
            <a:r>
              <a:rPr lang="he-IL" baseline="30000" dirty="0">
                <a:solidFill>
                  <a:srgbClr val="002A52"/>
                </a:solidFill>
                <a:latin typeface="RUBIK" pitchFamily="2" charset="-79"/>
                <a:cs typeface="RUBIK" pitchFamily="2" charset="-79"/>
              </a:rPr>
              <a:t>מקור: עיבודים לסקר כוח אדם. גילי 25-64</a:t>
            </a:r>
          </a:p>
          <a:p>
            <a:pPr algn="r" rtl="1">
              <a:lnSpc>
                <a:spcPct val="150000"/>
              </a:lnSpc>
            </a:pPr>
            <a:r>
              <a:rPr lang="he-IL" baseline="30000" dirty="0">
                <a:solidFill>
                  <a:srgbClr val="002A52"/>
                </a:solidFill>
                <a:latin typeface="RUBIK" pitchFamily="2" charset="-79"/>
                <a:cs typeface="RUBIK" pitchFamily="2" charset="-79"/>
              </a:rPr>
              <a:t>זיהוי חרדים לפני 2014 לפי מוסד, משנת 2014 לפי הגדרה עצמית, </a:t>
            </a:r>
          </a:p>
        </p:txBody>
      </p:sp>
      <p:graphicFrame>
        <p:nvGraphicFramePr>
          <p:cNvPr id="6" name="Chart 1">
            <a:extLst>
              <a:ext uri="{FF2B5EF4-FFF2-40B4-BE49-F238E27FC236}">
                <a16:creationId xmlns:a16="http://schemas.microsoft.com/office/drawing/2014/main" id="{E7BC9C5F-77EA-4F15-1238-53079992367C}"/>
              </a:ext>
            </a:extLst>
          </p:cNvPr>
          <p:cNvGraphicFramePr>
            <a:graphicFrameLocks/>
          </p:cNvGraphicFramePr>
          <p:nvPr/>
        </p:nvGraphicFramePr>
        <p:xfrm>
          <a:off x="648930" y="1668780"/>
          <a:ext cx="7868264" cy="3063210"/>
        </p:xfrm>
        <a:graphic>
          <a:graphicData uri="http://schemas.openxmlformats.org/drawingml/2006/chart">
            <c:chart xmlns:c="http://schemas.openxmlformats.org/drawingml/2006/chart" xmlns:r="http://schemas.openxmlformats.org/officeDocument/2006/relationships" r:id="rId4"/>
          </a:graphicData>
        </a:graphic>
      </p:graphicFrame>
      <p:sp>
        <p:nvSpPr>
          <p:cNvPr id="5" name="TextBox 4">
            <a:extLst>
              <a:ext uri="{FF2B5EF4-FFF2-40B4-BE49-F238E27FC236}">
                <a16:creationId xmlns:a16="http://schemas.microsoft.com/office/drawing/2014/main" id="{CF7807A4-BA13-4C34-928F-D1F1C8C493EA}"/>
              </a:ext>
            </a:extLst>
          </p:cNvPr>
          <p:cNvSpPr txBox="1"/>
          <p:nvPr/>
        </p:nvSpPr>
        <p:spPr>
          <a:xfrm>
            <a:off x="1554756" y="1493809"/>
            <a:ext cx="6034481" cy="307777"/>
          </a:xfrm>
          <a:prstGeom prst="rect">
            <a:avLst/>
          </a:prstGeom>
          <a:noFill/>
          <a:ln w="9525">
            <a:noFill/>
            <a:miter lim="800000"/>
            <a:headEnd/>
            <a:tailEnd/>
          </a:ln>
          <a:effectLst/>
        </p:spPr>
        <p:txBody>
          <a:bodyPr spcFirstLastPara="1" wrap="square" lIns="0" tIns="0" rIns="0" bIns="0" anchor="ctr" anchorCtr="0">
            <a:spAutoFit/>
          </a:bodyPr>
          <a:lstStyle>
            <a:defPPr marR="0" lvl="0" algn="l" rtl="0">
              <a:lnSpc>
                <a:spcPct val="100000"/>
              </a:lnSpc>
              <a:spcBef>
                <a:spcPts val="0"/>
              </a:spcBef>
              <a:spcAft>
                <a:spcPts val="0"/>
              </a:spcAft>
              <a:defRPr/>
            </a:defPPr>
            <a:lvl1pPr algn="r" rtl="1">
              <a:spcBef>
                <a:spcPct val="0"/>
              </a:spcBef>
              <a:buSzPts val="2800"/>
              <a:buNone/>
              <a:defRPr sz="2000">
                <a:solidFill>
                  <a:srgbClr val="002A52"/>
                </a:solidFill>
                <a:effectLst>
                  <a:outerShdw blurRad="38100" dist="38100" dir="2700000" algn="tl">
                    <a:srgbClr val="C0C0C0"/>
                  </a:outerShdw>
                </a:effectLst>
                <a:latin typeface="Poppins ExtraBold"/>
                <a:ea typeface="Poppins ExtraBold"/>
                <a:cs typeface="RUBIK" pitchFamily="2" charset="-79"/>
              </a:defRPr>
            </a:lvl1pPr>
            <a:lvl2pPr>
              <a:buClr>
                <a:schemeClr val="dk1"/>
              </a:buClr>
              <a:buSzPts val="2800"/>
              <a:buFont typeface="Passion One"/>
              <a:buNone/>
              <a:defRPr sz="2800" b="1">
                <a:solidFill>
                  <a:schemeClr val="dk1"/>
                </a:solidFill>
                <a:latin typeface="Passion One"/>
                <a:ea typeface="Passion One"/>
                <a:cs typeface="Passion One"/>
              </a:defRPr>
            </a:lvl2pPr>
            <a:lvl3pPr>
              <a:buClr>
                <a:schemeClr val="dk1"/>
              </a:buClr>
              <a:buSzPts val="2800"/>
              <a:buFont typeface="Passion One"/>
              <a:buNone/>
              <a:defRPr sz="2800" b="1">
                <a:solidFill>
                  <a:schemeClr val="dk1"/>
                </a:solidFill>
                <a:latin typeface="Passion One"/>
                <a:ea typeface="Passion One"/>
                <a:cs typeface="Passion One"/>
              </a:defRPr>
            </a:lvl3pPr>
            <a:lvl4pPr>
              <a:buClr>
                <a:schemeClr val="dk1"/>
              </a:buClr>
              <a:buSzPts val="2800"/>
              <a:buFont typeface="Passion One"/>
              <a:buNone/>
              <a:defRPr sz="2800" b="1">
                <a:solidFill>
                  <a:schemeClr val="dk1"/>
                </a:solidFill>
                <a:latin typeface="Passion One"/>
                <a:ea typeface="Passion One"/>
                <a:cs typeface="Passion One"/>
              </a:defRPr>
            </a:lvl4pPr>
            <a:lvl5pPr>
              <a:buClr>
                <a:schemeClr val="dk1"/>
              </a:buClr>
              <a:buSzPts val="2800"/>
              <a:buFont typeface="Passion One"/>
              <a:buNone/>
              <a:defRPr sz="2800" b="1">
                <a:solidFill>
                  <a:schemeClr val="dk1"/>
                </a:solidFill>
                <a:latin typeface="Passion One"/>
                <a:ea typeface="Passion One"/>
                <a:cs typeface="Passion One"/>
              </a:defRPr>
            </a:lvl5pPr>
            <a:lvl6pPr>
              <a:buClr>
                <a:schemeClr val="dk1"/>
              </a:buClr>
              <a:buSzPts val="2800"/>
              <a:buFont typeface="Passion One"/>
              <a:buNone/>
              <a:defRPr sz="2800" b="1">
                <a:solidFill>
                  <a:schemeClr val="dk1"/>
                </a:solidFill>
                <a:latin typeface="Passion One"/>
                <a:ea typeface="Passion One"/>
                <a:cs typeface="Passion One"/>
              </a:defRPr>
            </a:lvl6pPr>
            <a:lvl7pPr>
              <a:buClr>
                <a:schemeClr val="dk1"/>
              </a:buClr>
              <a:buSzPts val="2800"/>
              <a:buFont typeface="Passion One"/>
              <a:buNone/>
              <a:defRPr sz="2800" b="1">
                <a:solidFill>
                  <a:schemeClr val="dk1"/>
                </a:solidFill>
                <a:latin typeface="Passion One"/>
                <a:ea typeface="Passion One"/>
                <a:cs typeface="Passion One"/>
              </a:defRPr>
            </a:lvl7pPr>
            <a:lvl8pPr>
              <a:buClr>
                <a:schemeClr val="dk1"/>
              </a:buClr>
              <a:buSzPts val="2800"/>
              <a:buFont typeface="Passion One"/>
              <a:buNone/>
              <a:defRPr sz="2800" b="1">
                <a:solidFill>
                  <a:schemeClr val="dk1"/>
                </a:solidFill>
                <a:latin typeface="Passion One"/>
                <a:ea typeface="Passion One"/>
                <a:cs typeface="Passion One"/>
              </a:defRPr>
            </a:lvl8pPr>
            <a:lvl9pPr>
              <a:buClr>
                <a:schemeClr val="dk1"/>
              </a:buClr>
              <a:buSzPts val="2800"/>
              <a:buFont typeface="Passion One"/>
              <a:buNone/>
              <a:defRPr sz="2800" b="1">
                <a:solidFill>
                  <a:schemeClr val="dk1"/>
                </a:solidFill>
                <a:latin typeface="Passion One"/>
                <a:ea typeface="Passion One"/>
                <a:cs typeface="Passion One"/>
              </a:defRPr>
            </a:lvl9pPr>
          </a:lstStyle>
          <a:p>
            <a:pPr algn="ctr"/>
            <a:r>
              <a:rPr lang="he-IL" dirty="0"/>
              <a:t>שיעורי תעסוקת חרדיות לפי רמת השכלה</a:t>
            </a:r>
            <a:endParaRPr lang="" dirty="0"/>
          </a:p>
        </p:txBody>
      </p:sp>
    </p:spTree>
    <p:extLst>
      <p:ext uri="{BB962C8B-B14F-4D97-AF65-F5344CB8AC3E}">
        <p14:creationId xmlns:p14="http://schemas.microsoft.com/office/powerpoint/2010/main" val="1776884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507145" y="739897"/>
            <a:ext cx="8342681" cy="486245"/>
          </a:xfrm>
        </p:spPr>
        <p:txBody>
          <a:bodyPr/>
          <a:lstStyle/>
          <a:p>
            <a:pPr rtl="1">
              <a:spcBef>
                <a:spcPct val="0"/>
              </a:spcBef>
              <a:defRPr/>
            </a:pPr>
            <a:r>
              <a:rPr lang="he-IL" sz="2300" dirty="0">
                <a:latin typeface="RUBIK" pitchFamily="2" charset="-79"/>
                <a:cs typeface="RUBIK" pitchFamily="2" charset="-79"/>
                <a:hlinkClick r:id="rId3" action="ppaction://hlinksldjump"/>
              </a:rPr>
              <a:t>שכר נשים עם השכלה מקצועית- הפער 28% בממוצע</a:t>
            </a:r>
            <a:endParaRPr lang="he-IL" sz="2300" dirty="0">
              <a:latin typeface="RUBIK" pitchFamily="2" charset="-79"/>
              <a:cs typeface="RUBIK" pitchFamily="2" charset="-79"/>
            </a:endParaRPr>
          </a:p>
        </p:txBody>
      </p:sp>
      <p:sp>
        <p:nvSpPr>
          <p:cNvPr id="6" name="מלבן 5"/>
          <p:cNvSpPr/>
          <p:nvPr/>
        </p:nvSpPr>
        <p:spPr>
          <a:xfrm>
            <a:off x="4960620" y="4708702"/>
            <a:ext cx="3889206" cy="553998"/>
          </a:xfrm>
          <a:prstGeom prst="rect">
            <a:avLst/>
          </a:prstGeom>
        </p:spPr>
        <p:txBody>
          <a:bodyPr wrap="none">
            <a:spAutoFit/>
          </a:bodyPr>
          <a:lstStyle/>
          <a:p>
            <a:pPr algn="r">
              <a:lnSpc>
                <a:spcPct val="150000"/>
              </a:lnSpc>
            </a:pPr>
            <a:r>
              <a:rPr lang="he-IL" sz="1200" baseline="30000" dirty="0">
                <a:solidFill>
                  <a:srgbClr val="002A52"/>
                </a:solidFill>
                <a:latin typeface="RUBIK" pitchFamily="2" charset="-79"/>
                <a:cs typeface="RUBIK" pitchFamily="2" charset="-79"/>
              </a:rPr>
              <a:t>מקור: עיבודים לסקרי הוצאות והכנסות, למ"ס. נתונים ריאליים, מחירי 2021</a:t>
            </a:r>
          </a:p>
          <a:p>
            <a:pPr algn="r">
              <a:lnSpc>
                <a:spcPct val="150000"/>
              </a:lnSpc>
            </a:pPr>
            <a:r>
              <a:rPr lang="he-IL" sz="1200" baseline="30000" dirty="0">
                <a:solidFill>
                  <a:srgbClr val="002A52"/>
                </a:solidFill>
                <a:latin typeface="RUBIK" pitchFamily="2" charset="-79"/>
                <a:cs typeface="RUBIK" pitchFamily="2" charset="-79"/>
              </a:rPr>
              <a:t>הכנסה מעבודה שכירה,  נשים שכירות בגילאי 25-39,</a:t>
            </a:r>
            <a:r>
              <a:rPr lang="he-IL" sz="1200" dirty="0">
                <a:solidFill>
                  <a:srgbClr val="002A52"/>
                </a:solidFill>
                <a:latin typeface="RUBIK" pitchFamily="2" charset="-79"/>
                <a:cs typeface="RUBIK" pitchFamily="2" charset="-79"/>
              </a:rPr>
              <a:t> </a:t>
            </a:r>
            <a:r>
              <a:rPr lang="he-IL" sz="1200" baseline="30000" dirty="0">
                <a:solidFill>
                  <a:srgbClr val="002A52"/>
                </a:solidFill>
                <a:latin typeface="RUBIK" pitchFamily="2" charset="-79"/>
                <a:cs typeface="RUBIK" pitchFamily="2" charset="-79"/>
              </a:rPr>
              <a:t>הכנסה חודשית מעל 500 ₪ לחודש </a:t>
            </a:r>
          </a:p>
        </p:txBody>
      </p:sp>
      <p:graphicFrame>
        <p:nvGraphicFramePr>
          <p:cNvPr id="5" name="תרשים 4"/>
          <p:cNvGraphicFramePr>
            <a:graphicFrameLocks/>
          </p:cNvGraphicFramePr>
          <p:nvPr>
            <p:extLst>
              <p:ext uri="{D42A27DB-BD31-4B8C-83A1-F6EECF244321}">
                <p14:modId xmlns:p14="http://schemas.microsoft.com/office/powerpoint/2010/main" val="4240964510"/>
              </p:ext>
            </p:extLst>
          </p:nvPr>
        </p:nvGraphicFramePr>
        <p:xfrm>
          <a:off x="663115" y="1184996"/>
          <a:ext cx="7615345" cy="342888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891003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מלבן 5"/>
          <p:cNvSpPr/>
          <p:nvPr/>
        </p:nvSpPr>
        <p:spPr>
          <a:xfrm>
            <a:off x="6136694" y="4700156"/>
            <a:ext cx="2704587" cy="461665"/>
          </a:xfrm>
          <a:prstGeom prst="rect">
            <a:avLst/>
          </a:prstGeom>
        </p:spPr>
        <p:txBody>
          <a:bodyPr wrap="none">
            <a:spAutoFit/>
          </a:bodyPr>
          <a:lstStyle/>
          <a:p>
            <a:pPr algn="r">
              <a:lnSpc>
                <a:spcPct val="150000"/>
              </a:lnSpc>
            </a:pPr>
            <a:r>
              <a:rPr lang="he-IL" sz="1200" baseline="30000" dirty="0">
                <a:solidFill>
                  <a:srgbClr val="002A52"/>
                </a:solidFill>
                <a:latin typeface="RUBIK" pitchFamily="2" charset="-79"/>
                <a:cs typeface="RUBIK" pitchFamily="2" charset="-79"/>
              </a:rPr>
              <a:t>מקור: עיבודים לסקרי הוצאות והכנסות, למ"ס. נתונים ריאליים, </a:t>
            </a:r>
            <a:endParaRPr lang="en-US" sz="1200" baseline="30000" dirty="0">
              <a:solidFill>
                <a:srgbClr val="002A52"/>
              </a:solidFill>
              <a:latin typeface="RUBIK" pitchFamily="2" charset="-79"/>
              <a:cs typeface="RUBIK" pitchFamily="2" charset="-79"/>
            </a:endParaRPr>
          </a:p>
          <a:p>
            <a:pPr algn="r">
              <a:lnSpc>
                <a:spcPct val="150000"/>
              </a:lnSpc>
            </a:pPr>
            <a:r>
              <a:rPr lang="he-IL" sz="1200" baseline="30000" dirty="0">
                <a:solidFill>
                  <a:srgbClr val="002A52"/>
                </a:solidFill>
                <a:latin typeface="RUBIK" pitchFamily="2" charset="-79"/>
                <a:cs typeface="RUBIK" pitchFamily="2" charset="-79"/>
              </a:rPr>
              <a:t>נשים חרדיות, שכירות בגילאי 25-39</a:t>
            </a:r>
            <a:endParaRPr lang="en-US" sz="1200" baseline="30000" dirty="0">
              <a:solidFill>
                <a:srgbClr val="002A52"/>
              </a:solidFill>
              <a:latin typeface="RUBIK" pitchFamily="2" charset="-79"/>
              <a:cs typeface="RUBIK" pitchFamily="2" charset="-79"/>
            </a:endParaRPr>
          </a:p>
        </p:txBody>
      </p:sp>
      <p:sp>
        <p:nvSpPr>
          <p:cNvPr id="2" name="כותרת 1"/>
          <p:cNvSpPr>
            <a:spLocks noGrp="1"/>
          </p:cNvSpPr>
          <p:nvPr>
            <p:ph type="title"/>
          </p:nvPr>
        </p:nvSpPr>
        <p:spPr>
          <a:xfrm>
            <a:off x="200387" y="410400"/>
            <a:ext cx="8704548" cy="1125678"/>
          </a:xfrm>
          <a:noFill/>
        </p:spPr>
        <p:txBody>
          <a:bodyPr/>
          <a:lstStyle/>
          <a:p>
            <a:pPr>
              <a:spcBef>
                <a:spcPct val="0"/>
              </a:spcBef>
              <a:defRPr/>
            </a:pPr>
            <a:r>
              <a:rPr lang="he-IL" sz="2500" dirty="0">
                <a:latin typeface="RUBIK" pitchFamily="2" charset="-79"/>
                <a:cs typeface="RUBIK" pitchFamily="2" charset="-79"/>
              </a:rPr>
              <a:t>נשים חרדיות עובדות פחות מלא- חרדיות בכל רמות ההשכלה</a:t>
            </a:r>
            <a:br>
              <a:rPr lang="he-IL" sz="2500" dirty="0">
                <a:latin typeface="RUBIK" pitchFamily="2" charset="-79"/>
                <a:cs typeface="RUBIK" pitchFamily="2" charset="-79"/>
              </a:rPr>
            </a:br>
            <a:r>
              <a:rPr lang="he-IL" sz="2500" dirty="0">
                <a:latin typeface="RUBIK" pitchFamily="2" charset="-79"/>
                <a:cs typeface="RUBIK" pitchFamily="2" charset="-79"/>
              </a:rPr>
              <a:t>אבל יש גידול בשעות עבודה</a:t>
            </a:r>
          </a:p>
        </p:txBody>
      </p:sp>
      <p:sp>
        <p:nvSpPr>
          <p:cNvPr id="14" name="מלבן 13"/>
          <p:cNvSpPr/>
          <p:nvPr/>
        </p:nvSpPr>
        <p:spPr>
          <a:xfrm>
            <a:off x="3438898" y="4423157"/>
            <a:ext cx="2697796" cy="276999"/>
          </a:xfrm>
          <a:prstGeom prst="rect">
            <a:avLst/>
          </a:prstGeom>
          <a:solidFill>
            <a:schemeClr val="bg1"/>
          </a:solidFill>
        </p:spPr>
        <p:txBody>
          <a:bodyPr wrap="square">
            <a:spAutoFit/>
          </a:bodyPr>
          <a:lstStyle/>
          <a:p>
            <a:pPr algn="r" rtl="1"/>
            <a:r>
              <a:rPr lang="he-IL" sz="1200" dirty="0">
                <a:latin typeface="RUBIK" pitchFamily="2" charset="-79"/>
                <a:cs typeface="RUBIK" pitchFamily="2" charset="-79"/>
              </a:rPr>
              <a:t>שעות עבודה של נשים חרדיות ולא חרדיות</a:t>
            </a:r>
            <a:endParaRPr lang="" sz="1050" dirty="0"/>
          </a:p>
        </p:txBody>
      </p:sp>
      <p:graphicFrame>
        <p:nvGraphicFramePr>
          <p:cNvPr id="9" name="Chart 3" descr="Chart type: Line. Multiple values by 'שנת הסקר'&#10;&#10;Description automatically generated">
            <a:extLst>
              <a:ext uri="{FF2B5EF4-FFF2-40B4-BE49-F238E27FC236}">
                <a16:creationId xmlns:a16="http://schemas.microsoft.com/office/drawing/2014/main" id="{CE6DC8ED-57DB-90B3-0348-0E82DE57FE2D}"/>
              </a:ext>
            </a:extLst>
          </p:cNvPr>
          <p:cNvGraphicFramePr>
            <a:graphicFrameLocks/>
          </p:cNvGraphicFramePr>
          <p:nvPr/>
        </p:nvGraphicFramePr>
        <p:xfrm>
          <a:off x="389755" y="1703717"/>
          <a:ext cx="4214326" cy="267438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4" descr="Chart type: Line. Multiple values by 'שנת הסקר'&#10;&#10;Description automatically generated">
            <a:extLst>
              <a:ext uri="{FF2B5EF4-FFF2-40B4-BE49-F238E27FC236}">
                <a16:creationId xmlns:a16="http://schemas.microsoft.com/office/drawing/2014/main" id="{DFC49F4E-54A9-6ECF-F6A5-B4DB894FD7BA}"/>
              </a:ext>
              <a:ext uri="{147F2762-F138-4A5C-976F-8EAC2B608ADB}">
                <a16:predDERef xmlns:a16="http://schemas.microsoft.com/office/drawing/2014/main" pred="{CE6DC8ED-57DB-90B3-0348-0E82DE57FE2D}"/>
              </a:ext>
            </a:extLst>
          </p:cNvPr>
          <p:cNvGraphicFramePr>
            <a:graphicFrameLocks/>
          </p:cNvGraphicFramePr>
          <p:nvPr/>
        </p:nvGraphicFramePr>
        <p:xfrm>
          <a:off x="4680978" y="1639278"/>
          <a:ext cx="4016303" cy="273347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195139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barn(inVertical)">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4" grpId="0" animBg="1"/>
      <p:bldGraphic spid="9" grpId="0">
        <p:bldAsOne/>
      </p:bldGraphic>
      <p:bldGraphic spid="10" grpId="0">
        <p:bldAsOne/>
      </p:bldGraphic>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מלבן 5"/>
          <p:cNvSpPr/>
          <p:nvPr/>
        </p:nvSpPr>
        <p:spPr>
          <a:xfrm>
            <a:off x="7395581" y="4708702"/>
            <a:ext cx="1454245" cy="276999"/>
          </a:xfrm>
          <a:prstGeom prst="rect">
            <a:avLst/>
          </a:prstGeom>
        </p:spPr>
        <p:txBody>
          <a:bodyPr wrap="none">
            <a:spAutoFit/>
          </a:bodyPr>
          <a:lstStyle/>
          <a:p>
            <a:pPr algn="r">
              <a:lnSpc>
                <a:spcPct val="150000"/>
              </a:lnSpc>
            </a:pPr>
            <a:r>
              <a:rPr lang="he-IL" sz="1200" baseline="30000" dirty="0">
                <a:solidFill>
                  <a:srgbClr val="002A52"/>
                </a:solidFill>
                <a:latin typeface="RUBIK" pitchFamily="2" charset="-79"/>
                <a:cs typeface="RUBIK" pitchFamily="2" charset="-79"/>
              </a:rPr>
              <a:t>מקור: עיבודים לנתונים מנהליים</a:t>
            </a:r>
          </a:p>
        </p:txBody>
      </p:sp>
      <p:sp>
        <p:nvSpPr>
          <p:cNvPr id="3" name="כותרת 2"/>
          <p:cNvSpPr>
            <a:spLocks noGrp="1"/>
          </p:cNvSpPr>
          <p:nvPr>
            <p:ph type="title"/>
          </p:nvPr>
        </p:nvSpPr>
        <p:spPr>
          <a:xfrm>
            <a:off x="676134" y="856799"/>
            <a:ext cx="7717500" cy="465129"/>
          </a:xfrm>
          <a:noFill/>
        </p:spPr>
        <p:txBody>
          <a:bodyPr/>
          <a:lstStyle/>
          <a:p>
            <a:pPr rtl="1"/>
            <a:r>
              <a:rPr lang="he-IL" sz="2500" dirty="0">
                <a:latin typeface="RUBIK" pitchFamily="2" charset="-79"/>
                <a:cs typeface="RUBIK" pitchFamily="2" charset="-79"/>
                <a:hlinkClick r:id="rId3" action="ppaction://hlinksldjump"/>
              </a:rPr>
              <a:t>שכר גבוה יותר לחרדיות </a:t>
            </a:r>
            <a:r>
              <a:rPr lang="he-IL" sz="2500" dirty="0" err="1">
                <a:latin typeface="RUBIK" pitchFamily="2" charset="-79"/>
                <a:cs typeface="RUBIK" pitchFamily="2" charset="-79"/>
                <a:hlinkClick r:id="rId3" action="ppaction://hlinksldjump"/>
              </a:rPr>
              <a:t>במה"ט</a:t>
            </a:r>
            <a:r>
              <a:rPr lang="he-IL" sz="2500" dirty="0">
                <a:latin typeface="RUBIK" pitchFamily="2" charset="-79"/>
                <a:cs typeface="RUBIK" pitchFamily="2" charset="-79"/>
                <a:hlinkClick r:id="rId3" action="ppaction://hlinksldjump"/>
              </a:rPr>
              <a:t> וביג' יד'</a:t>
            </a:r>
            <a:endParaRPr lang="" sz="2500" dirty="0"/>
          </a:p>
        </p:txBody>
      </p:sp>
      <p:graphicFrame>
        <p:nvGraphicFramePr>
          <p:cNvPr id="10" name="תרשים 9"/>
          <p:cNvGraphicFramePr>
            <a:graphicFrameLocks/>
          </p:cNvGraphicFramePr>
          <p:nvPr>
            <p:extLst>
              <p:ext uri="{D42A27DB-BD31-4B8C-83A1-F6EECF244321}">
                <p14:modId xmlns:p14="http://schemas.microsoft.com/office/powerpoint/2010/main" val="3554823837"/>
              </p:ext>
            </p:extLst>
          </p:nvPr>
        </p:nvGraphicFramePr>
        <p:xfrm>
          <a:off x="740935" y="1815145"/>
          <a:ext cx="7650506" cy="2743200"/>
        </p:xfrm>
        <a:graphic>
          <a:graphicData uri="http://schemas.openxmlformats.org/drawingml/2006/chart">
            <c:chart xmlns:c="http://schemas.openxmlformats.org/drawingml/2006/chart" xmlns:r="http://schemas.openxmlformats.org/officeDocument/2006/relationships" r:id="rId4"/>
          </a:graphicData>
        </a:graphic>
      </p:graphicFrame>
      <p:cxnSp>
        <p:nvCxnSpPr>
          <p:cNvPr id="5" name="Straight Arrow Connector 14">
            <a:extLst>
              <a:ext uri="{FF2B5EF4-FFF2-40B4-BE49-F238E27FC236}">
                <a16:creationId xmlns:a16="http://schemas.microsoft.com/office/drawing/2014/main" id="{A39AF94D-6514-45CD-92B4-3AB4FBE0A2B3}"/>
              </a:ext>
            </a:extLst>
          </p:cNvPr>
          <p:cNvCxnSpPr/>
          <p:nvPr/>
        </p:nvCxnSpPr>
        <p:spPr>
          <a:xfrm>
            <a:off x="6174267" y="2325640"/>
            <a:ext cx="515645" cy="242216"/>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cxnSp>
        <p:nvCxnSpPr>
          <p:cNvPr id="7" name="Straight Arrow Connector 14">
            <a:extLst>
              <a:ext uri="{FF2B5EF4-FFF2-40B4-BE49-F238E27FC236}">
                <a16:creationId xmlns:a16="http://schemas.microsoft.com/office/drawing/2014/main" id="{A39AF94D-6514-45CD-92B4-3AB4FBE0A2B3}"/>
              </a:ext>
            </a:extLst>
          </p:cNvPr>
          <p:cNvCxnSpPr/>
          <p:nvPr/>
        </p:nvCxnSpPr>
        <p:spPr>
          <a:xfrm>
            <a:off x="2568215" y="2567856"/>
            <a:ext cx="524609" cy="141727"/>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sp>
        <p:nvSpPr>
          <p:cNvPr id="8" name="TextBox 7"/>
          <p:cNvSpPr txBox="1"/>
          <p:nvPr/>
        </p:nvSpPr>
        <p:spPr>
          <a:xfrm>
            <a:off x="6394076" y="2187140"/>
            <a:ext cx="591671" cy="276999"/>
          </a:xfrm>
          <a:prstGeom prst="rect">
            <a:avLst/>
          </a:prstGeom>
          <a:noFill/>
        </p:spPr>
        <p:txBody>
          <a:bodyPr wrap="square" rtlCol="0">
            <a:spAutoFit/>
          </a:bodyPr>
          <a:lstStyle/>
          <a:p>
            <a:r>
              <a:rPr lang="en-US" sz="1200" b="1" dirty="0"/>
              <a:t>27%</a:t>
            </a:r>
            <a:endParaRPr lang="" sz="1200" b="1" dirty="0"/>
          </a:p>
        </p:txBody>
      </p:sp>
      <p:sp>
        <p:nvSpPr>
          <p:cNvPr id="11" name="TextBox 10"/>
          <p:cNvSpPr txBox="1"/>
          <p:nvPr/>
        </p:nvSpPr>
        <p:spPr>
          <a:xfrm>
            <a:off x="2734322" y="2361720"/>
            <a:ext cx="591671" cy="276999"/>
          </a:xfrm>
          <a:prstGeom prst="rect">
            <a:avLst/>
          </a:prstGeom>
          <a:noFill/>
        </p:spPr>
        <p:txBody>
          <a:bodyPr wrap="square" rtlCol="0">
            <a:spAutoFit/>
          </a:bodyPr>
          <a:lstStyle/>
          <a:p>
            <a:r>
              <a:rPr lang="en-US" sz="1200" b="1" dirty="0"/>
              <a:t>18%</a:t>
            </a:r>
            <a:endParaRPr lang="" sz="1200" b="1" dirty="0"/>
          </a:p>
        </p:txBody>
      </p:sp>
    </p:spTree>
    <p:extLst>
      <p:ext uri="{BB962C8B-B14F-4D97-AF65-F5344CB8AC3E}">
        <p14:creationId xmlns:p14="http://schemas.microsoft.com/office/powerpoint/2010/main" val="1264171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238"/>
        <p:cNvGrpSpPr/>
        <p:nvPr/>
      </p:nvGrpSpPr>
      <p:grpSpPr>
        <a:xfrm>
          <a:off x="0" y="0"/>
          <a:ext cx="0" cy="0"/>
          <a:chOff x="0" y="0"/>
          <a:chExt cx="0" cy="0"/>
        </a:xfrm>
      </p:grpSpPr>
      <p:sp>
        <p:nvSpPr>
          <p:cNvPr id="1239" name="Google Shape;1239;p56"/>
          <p:cNvSpPr txBox="1">
            <a:spLocks noGrp="1"/>
          </p:cNvSpPr>
          <p:nvPr>
            <p:ph type="title"/>
          </p:nvPr>
        </p:nvSpPr>
        <p:spPr>
          <a:xfrm>
            <a:off x="254891" y="579549"/>
            <a:ext cx="8629227" cy="615299"/>
          </a:xfrm>
          <a:prstGeom prst="rect">
            <a:avLst/>
          </a:prstGeom>
        </p:spPr>
        <p:txBody>
          <a:bodyPr spcFirstLastPara="1" wrap="square" lIns="0" tIns="0" rIns="0" bIns="0" anchor="b" anchorCtr="0">
            <a:noAutofit/>
          </a:bodyPr>
          <a:lstStyle/>
          <a:p>
            <a:pPr lvl="0" rtl="1">
              <a:buClr>
                <a:schemeClr val="dk1"/>
              </a:buClr>
              <a:buSzPts val="1100"/>
            </a:pPr>
            <a:r>
              <a:rPr lang="he-IL" sz="2700" dirty="0">
                <a:latin typeface="RUBIK" pitchFamily="2" charset="-79"/>
                <a:cs typeface="RUBIK" pitchFamily="2" charset="-79"/>
                <a:hlinkClick r:id="rId3" action="ppaction://hlinksldjump"/>
              </a:rPr>
              <a:t>תחומים נוספים </a:t>
            </a:r>
            <a:r>
              <a:rPr lang="he-IL" sz="2700" dirty="0" smtClean="0">
                <a:latin typeface="RUBIK" pitchFamily="2" charset="-79"/>
                <a:cs typeface="RUBIK" pitchFamily="2" charset="-79"/>
                <a:hlinkClick r:id="rId3" action="ppaction://hlinksldjump"/>
              </a:rPr>
              <a:t>שיכולים </a:t>
            </a:r>
            <a:r>
              <a:rPr lang="he-IL" sz="2700" dirty="0">
                <a:latin typeface="RUBIK" pitchFamily="2" charset="-79"/>
                <a:cs typeface="RUBIK" pitchFamily="2" charset="-79"/>
                <a:hlinkClick r:id="rId3" action="ppaction://hlinksldjump"/>
              </a:rPr>
              <a:t>לסלול נתיב לתעסוקה איכותית</a:t>
            </a:r>
            <a:endParaRPr sz="2700" dirty="0">
              <a:latin typeface="RUBIK" pitchFamily="2" charset="-79"/>
              <a:cs typeface="RUBIK" pitchFamily="2" charset="-79"/>
            </a:endParaRPr>
          </a:p>
        </p:txBody>
      </p:sp>
      <p:sp>
        <p:nvSpPr>
          <p:cNvPr id="43" name="Google Shape;425;p38"/>
          <p:cNvSpPr txBox="1">
            <a:spLocks/>
          </p:cNvSpPr>
          <p:nvPr/>
        </p:nvSpPr>
        <p:spPr>
          <a:xfrm>
            <a:off x="331698" y="1497502"/>
            <a:ext cx="8475612" cy="3153799"/>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2800"/>
              <a:buFont typeface="Vazirmatn Black"/>
              <a:buNone/>
              <a:defRPr sz="3300" b="0" i="0" u="none" strike="noStrike" cap="none">
                <a:solidFill>
                  <a:schemeClr val="accent2"/>
                </a:solidFill>
                <a:latin typeface="Poppins ExtraBold"/>
                <a:ea typeface="Poppins ExtraBold"/>
                <a:cs typeface="Poppins ExtraBold"/>
                <a:sym typeface="Poppins ExtraBold"/>
              </a:defRPr>
            </a:lvl1pPr>
            <a:lvl2pPr marR="0" lvl="1"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2pPr>
            <a:lvl3pPr marR="0" lvl="2"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3pPr>
            <a:lvl4pPr marR="0" lvl="3"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4pPr>
            <a:lvl5pPr marR="0" lvl="4"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5pPr>
            <a:lvl6pPr marR="0" lvl="5"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6pPr>
            <a:lvl7pPr marR="0" lvl="6"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7pPr>
            <a:lvl8pPr marR="0" lvl="7"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8pPr>
            <a:lvl9pPr marR="0" lvl="8"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9pPr>
          </a:lstStyle>
          <a:p>
            <a:pPr algn="r" rtl="1">
              <a:lnSpc>
                <a:spcPct val="150000"/>
              </a:lnSpc>
              <a:spcBef>
                <a:spcPct val="0"/>
              </a:spcBef>
              <a:defRPr/>
            </a:pPr>
            <a:r>
              <a:rPr lang="he-IL" sz="2000" b="1" dirty="0">
                <a:solidFill>
                  <a:srgbClr val="002060"/>
                </a:solidFill>
                <a:uFill>
                  <a:noFill/>
                </a:uFill>
                <a:latin typeface="RUBIK" pitchFamily="2" charset="-79"/>
                <a:cs typeface="RUBIK" pitchFamily="2" charset="-79"/>
              </a:rPr>
              <a:t>דוגמאות:</a:t>
            </a:r>
          </a:p>
          <a:p>
            <a:pPr marL="342900" indent="-342900" algn="r" rtl="1">
              <a:lnSpc>
                <a:spcPct val="150000"/>
              </a:lnSpc>
              <a:spcBef>
                <a:spcPct val="0"/>
              </a:spcBef>
              <a:buFont typeface="Arial" panose="020B0604020202020204" pitchFamily="34" charset="0"/>
              <a:buChar char="•"/>
              <a:defRPr/>
            </a:pPr>
            <a:r>
              <a:rPr lang="he-IL" sz="2000" dirty="0" smtClean="0">
                <a:solidFill>
                  <a:srgbClr val="002060"/>
                </a:solidFill>
                <a:uFill>
                  <a:noFill/>
                </a:uFill>
                <a:latin typeface="RUBIK" pitchFamily="2" charset="-79"/>
                <a:cs typeface="RUBIK" pitchFamily="2" charset="-79"/>
              </a:rPr>
              <a:t>ביוטכנולוגיה</a:t>
            </a:r>
          </a:p>
          <a:p>
            <a:pPr marL="342900" indent="-342900" algn="r" rtl="1">
              <a:lnSpc>
                <a:spcPct val="150000"/>
              </a:lnSpc>
              <a:spcBef>
                <a:spcPct val="0"/>
              </a:spcBef>
              <a:buFont typeface="Arial" panose="020B0604020202020204" pitchFamily="34" charset="0"/>
              <a:buChar char="•"/>
              <a:defRPr/>
            </a:pPr>
            <a:r>
              <a:rPr lang="he-IL" sz="2000" dirty="0" smtClean="0">
                <a:solidFill>
                  <a:srgbClr val="002060"/>
                </a:solidFill>
                <a:uFill>
                  <a:noFill/>
                </a:uFill>
                <a:latin typeface="RUBIK" pitchFamily="2" charset="-79"/>
                <a:cs typeface="RUBIK" pitchFamily="2" charset="-79"/>
              </a:rPr>
              <a:t>רכש ולוגיסטיקה</a:t>
            </a:r>
            <a:endParaRPr lang="he-IL" sz="2000" dirty="0">
              <a:solidFill>
                <a:srgbClr val="002060"/>
              </a:solidFill>
              <a:uFill>
                <a:noFill/>
              </a:uFill>
              <a:latin typeface="RUBIK" pitchFamily="2" charset="-79"/>
              <a:cs typeface="RUBIK" pitchFamily="2" charset="-79"/>
            </a:endParaRPr>
          </a:p>
          <a:p>
            <a:pPr marL="342900" indent="-342900" algn="r" rtl="1">
              <a:lnSpc>
                <a:spcPct val="150000"/>
              </a:lnSpc>
              <a:spcBef>
                <a:spcPct val="0"/>
              </a:spcBef>
              <a:buFont typeface="Arial" panose="020B0604020202020204" pitchFamily="34" charset="0"/>
              <a:buChar char="•"/>
              <a:defRPr/>
            </a:pPr>
            <a:r>
              <a:rPr lang="he-IL" sz="2000" dirty="0" smtClean="0">
                <a:solidFill>
                  <a:srgbClr val="002060"/>
                </a:solidFill>
                <a:uFill>
                  <a:noFill/>
                </a:uFill>
                <a:latin typeface="RUBIK" pitchFamily="2" charset="-79"/>
                <a:cs typeface="RUBIK" pitchFamily="2" charset="-79"/>
              </a:rPr>
              <a:t>אקטואריה</a:t>
            </a:r>
            <a:endParaRPr lang="he-IL" sz="2000" dirty="0">
              <a:solidFill>
                <a:srgbClr val="002060"/>
              </a:solidFill>
              <a:uFill>
                <a:noFill/>
              </a:uFill>
              <a:latin typeface="RUBIK" pitchFamily="2" charset="-79"/>
              <a:cs typeface="RUBIK" pitchFamily="2" charset="-79"/>
            </a:endParaRPr>
          </a:p>
          <a:p>
            <a:pPr marL="342900" indent="-342900" algn="r" rtl="1">
              <a:lnSpc>
                <a:spcPct val="150000"/>
              </a:lnSpc>
              <a:spcBef>
                <a:spcPct val="0"/>
              </a:spcBef>
              <a:buFont typeface="Arial" panose="020B0604020202020204" pitchFamily="34" charset="0"/>
              <a:buChar char="•"/>
              <a:defRPr/>
            </a:pPr>
            <a:r>
              <a:rPr lang="he-IL" sz="2000" dirty="0">
                <a:solidFill>
                  <a:srgbClr val="002060"/>
                </a:solidFill>
                <a:uFill>
                  <a:noFill/>
                </a:uFill>
                <a:latin typeface="RUBIK" pitchFamily="2" charset="-79"/>
                <a:cs typeface="RUBIK" pitchFamily="2" charset="-79"/>
              </a:rPr>
              <a:t>מעטפת הייטק- מקצועות טכנולוגיים שאינם תכנות </a:t>
            </a:r>
            <a:r>
              <a:rPr lang="he-IL" sz="1500" dirty="0">
                <a:solidFill>
                  <a:srgbClr val="002060"/>
                </a:solidFill>
                <a:uFill>
                  <a:noFill/>
                </a:uFill>
                <a:latin typeface="RUBIK" pitchFamily="2" charset="-79"/>
                <a:cs typeface="RUBIK" pitchFamily="2" charset="-79"/>
              </a:rPr>
              <a:t>(למשל מדעי נתונים, אבטחת מידע, ניהול </a:t>
            </a:r>
            <a:r>
              <a:rPr lang="he-IL" sz="1500" dirty="0" err="1">
                <a:solidFill>
                  <a:srgbClr val="002060"/>
                </a:solidFill>
                <a:uFill>
                  <a:noFill/>
                </a:uFill>
                <a:latin typeface="RUBIK" pitchFamily="2" charset="-79"/>
                <a:cs typeface="RUBIK" pitchFamily="2" charset="-79"/>
              </a:rPr>
              <a:t>דיגיטל</a:t>
            </a:r>
            <a:r>
              <a:rPr lang="he-IL" sz="1500" dirty="0">
                <a:solidFill>
                  <a:srgbClr val="002060"/>
                </a:solidFill>
                <a:uFill>
                  <a:noFill/>
                </a:uFill>
                <a:latin typeface="RUBIK" pitchFamily="2" charset="-79"/>
                <a:cs typeface="RUBIK" pitchFamily="2" charset="-79"/>
              </a:rPr>
              <a:t>, שיווק דיגיטלי)</a:t>
            </a:r>
          </a:p>
          <a:p>
            <a:pPr marL="342900" indent="-342900" algn="r" rtl="1">
              <a:lnSpc>
                <a:spcPct val="150000"/>
              </a:lnSpc>
              <a:spcBef>
                <a:spcPct val="0"/>
              </a:spcBef>
              <a:buFont typeface="Arial" panose="020B0604020202020204" pitchFamily="34" charset="0"/>
              <a:buChar char="•"/>
            </a:pPr>
            <a:r>
              <a:rPr lang="he-IL" sz="2000" dirty="0">
                <a:solidFill>
                  <a:srgbClr val="002060"/>
                </a:solidFill>
                <a:uFill>
                  <a:noFill/>
                </a:uFill>
                <a:latin typeface="RUBIK" pitchFamily="2" charset="-79"/>
                <a:cs typeface="RUBIK" pitchFamily="2" charset="-79"/>
              </a:rPr>
              <a:t>תחומים פרא- רפואיים שלא דורשים תואר </a:t>
            </a:r>
            <a:r>
              <a:rPr lang="he-IL" sz="1500" dirty="0">
                <a:solidFill>
                  <a:srgbClr val="002060"/>
                </a:solidFill>
                <a:uFill>
                  <a:noFill/>
                </a:uFill>
                <a:latin typeface="RUBIK" pitchFamily="2" charset="-79"/>
                <a:cs typeface="RUBIK" pitchFamily="2" charset="-79"/>
              </a:rPr>
              <a:t>(שיננית? מפעילי מכשור רפואי? טכנאי מעבדות?)</a:t>
            </a:r>
          </a:p>
          <a:p>
            <a:pPr algn="r" rtl="1">
              <a:lnSpc>
                <a:spcPct val="150000"/>
              </a:lnSpc>
              <a:spcBef>
                <a:spcPct val="0"/>
              </a:spcBef>
            </a:pPr>
            <a:endParaRPr lang="he-IL" sz="2000" dirty="0">
              <a:solidFill>
                <a:srgbClr val="002060"/>
              </a:solidFill>
              <a:latin typeface="RUBIK" pitchFamily="2" charset="-79"/>
              <a:cs typeface="RUBIK" pitchFamily="2" charset="-79"/>
            </a:endParaRPr>
          </a:p>
          <a:p>
            <a:pPr algn="r" rtl="1">
              <a:lnSpc>
                <a:spcPct val="150000"/>
              </a:lnSpc>
              <a:spcBef>
                <a:spcPct val="0"/>
              </a:spcBef>
            </a:pPr>
            <a:endParaRPr lang="he-IL" sz="2000" dirty="0">
              <a:solidFill>
                <a:srgbClr val="002060"/>
              </a:solidFill>
              <a:latin typeface="RUBIK" pitchFamily="2" charset="-79"/>
              <a:cs typeface="RUBIK" pitchFamily="2" charset="-79"/>
            </a:endParaRPr>
          </a:p>
          <a:p>
            <a:pPr algn="r" rtl="1">
              <a:lnSpc>
                <a:spcPct val="150000"/>
              </a:lnSpc>
              <a:spcBef>
                <a:spcPct val="0"/>
              </a:spcBef>
            </a:pPr>
            <a:endParaRPr lang="he-IL" sz="2000" dirty="0">
              <a:solidFill>
                <a:srgbClr val="002060"/>
              </a:solidFill>
              <a:latin typeface="RUBIK" pitchFamily="2" charset="-79"/>
              <a:cs typeface="RUBIK" pitchFamily="2" charset="-79"/>
            </a:endParaRPr>
          </a:p>
        </p:txBody>
      </p:sp>
    </p:spTree>
    <p:extLst>
      <p:ext uri="{BB962C8B-B14F-4D97-AF65-F5344CB8AC3E}">
        <p14:creationId xmlns:p14="http://schemas.microsoft.com/office/powerpoint/2010/main" val="741805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barn(inVertical)">
                                      <p:cBhvr>
                                        <p:cTn id="7"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00657" y="704677"/>
            <a:ext cx="8342681" cy="410974"/>
          </a:xfrm>
        </p:spPr>
        <p:txBody>
          <a:bodyPr/>
          <a:lstStyle/>
          <a:p>
            <a:r>
              <a:rPr lang="he-IL" sz="2700" dirty="0">
                <a:latin typeface="RUBIK" pitchFamily="2" charset="-79"/>
                <a:cs typeface="RUBIK" pitchFamily="2" charset="-79"/>
                <a:hlinkClick r:id="rId3" action="ppaction://hlinksldjump"/>
              </a:rPr>
              <a:t>שיעורי התעסוקה של חרדיות אקדמאיות גבוהים מאד</a:t>
            </a:r>
            <a:endParaRPr lang="" sz="2700" dirty="0">
              <a:latin typeface="RUBIK" pitchFamily="2" charset="-79"/>
              <a:cs typeface="RUBIK" pitchFamily="2" charset="-79"/>
              <a:sym typeface="Passion One"/>
            </a:endParaRPr>
          </a:p>
        </p:txBody>
      </p:sp>
      <p:sp>
        <p:nvSpPr>
          <p:cNvPr id="4" name="מלבן 3"/>
          <p:cNvSpPr/>
          <p:nvPr/>
        </p:nvSpPr>
        <p:spPr>
          <a:xfrm>
            <a:off x="5567496" y="4680371"/>
            <a:ext cx="3305713" cy="523220"/>
          </a:xfrm>
          <a:prstGeom prst="rect">
            <a:avLst/>
          </a:prstGeom>
        </p:spPr>
        <p:txBody>
          <a:bodyPr wrap="none">
            <a:spAutoFit/>
          </a:bodyPr>
          <a:lstStyle/>
          <a:p>
            <a:pPr algn="r" rtl="1">
              <a:lnSpc>
                <a:spcPct val="150000"/>
              </a:lnSpc>
            </a:pPr>
            <a:r>
              <a:rPr lang="he-IL" baseline="30000" dirty="0">
                <a:solidFill>
                  <a:srgbClr val="002A52"/>
                </a:solidFill>
                <a:latin typeface="RUBIK" pitchFamily="2" charset="-79"/>
                <a:cs typeface="RUBIK" pitchFamily="2" charset="-79"/>
              </a:rPr>
              <a:t>מקור: עיבודים לסקר כוח אדם. גילאי 25-64</a:t>
            </a:r>
          </a:p>
          <a:p>
            <a:pPr algn="r" rtl="1">
              <a:lnSpc>
                <a:spcPct val="150000"/>
              </a:lnSpc>
            </a:pPr>
            <a:r>
              <a:rPr lang="he-IL" baseline="30000" dirty="0">
                <a:solidFill>
                  <a:srgbClr val="002A52"/>
                </a:solidFill>
                <a:latin typeface="RUBIK" pitchFamily="2" charset="-79"/>
                <a:cs typeface="RUBIK" pitchFamily="2" charset="-79"/>
              </a:rPr>
              <a:t>זיהוי חרדים לפני 2014 לפי מוסד, משנת 2014 לפי הגדרה עצמית, </a:t>
            </a:r>
          </a:p>
        </p:txBody>
      </p:sp>
      <p:graphicFrame>
        <p:nvGraphicFramePr>
          <p:cNvPr id="6" name="Chart 1">
            <a:extLst>
              <a:ext uri="{FF2B5EF4-FFF2-40B4-BE49-F238E27FC236}">
                <a16:creationId xmlns:a16="http://schemas.microsoft.com/office/drawing/2014/main" id="{E7BC9C5F-77EA-4F15-1238-53079992367C}"/>
              </a:ext>
            </a:extLst>
          </p:cNvPr>
          <p:cNvGraphicFramePr>
            <a:graphicFrameLocks/>
          </p:cNvGraphicFramePr>
          <p:nvPr>
            <p:extLst>
              <p:ext uri="{D42A27DB-BD31-4B8C-83A1-F6EECF244321}">
                <p14:modId xmlns:p14="http://schemas.microsoft.com/office/powerpoint/2010/main" val="1570892349"/>
              </p:ext>
            </p:extLst>
          </p:nvPr>
        </p:nvGraphicFramePr>
        <p:xfrm>
          <a:off x="648930" y="1668780"/>
          <a:ext cx="7868264" cy="3063210"/>
        </p:xfrm>
        <a:graphic>
          <a:graphicData uri="http://schemas.openxmlformats.org/drawingml/2006/chart">
            <c:chart xmlns:c="http://schemas.openxmlformats.org/drawingml/2006/chart" xmlns:r="http://schemas.openxmlformats.org/officeDocument/2006/relationships" r:id="rId4"/>
          </a:graphicData>
        </a:graphic>
      </p:graphicFrame>
      <p:sp>
        <p:nvSpPr>
          <p:cNvPr id="5" name="TextBox 4">
            <a:extLst>
              <a:ext uri="{FF2B5EF4-FFF2-40B4-BE49-F238E27FC236}">
                <a16:creationId xmlns:a16="http://schemas.microsoft.com/office/drawing/2014/main" id="{CF7807A4-BA13-4C34-928F-D1F1C8C493EA}"/>
              </a:ext>
            </a:extLst>
          </p:cNvPr>
          <p:cNvSpPr txBox="1"/>
          <p:nvPr/>
        </p:nvSpPr>
        <p:spPr>
          <a:xfrm>
            <a:off x="1554756" y="1493809"/>
            <a:ext cx="6034481" cy="307777"/>
          </a:xfrm>
          <a:prstGeom prst="rect">
            <a:avLst/>
          </a:prstGeom>
          <a:noFill/>
          <a:ln w="9525">
            <a:noFill/>
            <a:miter lim="800000"/>
            <a:headEnd/>
            <a:tailEnd/>
          </a:ln>
          <a:effectLst/>
        </p:spPr>
        <p:txBody>
          <a:bodyPr spcFirstLastPara="1" wrap="square" lIns="0" tIns="0" rIns="0" bIns="0" anchor="ctr" anchorCtr="0">
            <a:spAutoFit/>
          </a:bodyPr>
          <a:lstStyle>
            <a:defPPr marR="0" lvl="0" algn="l" rtl="0">
              <a:lnSpc>
                <a:spcPct val="100000"/>
              </a:lnSpc>
              <a:spcBef>
                <a:spcPts val="0"/>
              </a:spcBef>
              <a:spcAft>
                <a:spcPts val="0"/>
              </a:spcAft>
              <a:defRPr/>
            </a:defPPr>
            <a:lvl1pPr algn="r" rtl="1">
              <a:spcBef>
                <a:spcPct val="0"/>
              </a:spcBef>
              <a:buSzPts val="2800"/>
              <a:buNone/>
              <a:defRPr sz="2000">
                <a:solidFill>
                  <a:srgbClr val="002A52"/>
                </a:solidFill>
                <a:effectLst>
                  <a:outerShdw blurRad="38100" dist="38100" dir="2700000" algn="tl">
                    <a:srgbClr val="C0C0C0"/>
                  </a:outerShdw>
                </a:effectLst>
                <a:latin typeface="Poppins ExtraBold"/>
                <a:ea typeface="Poppins ExtraBold"/>
                <a:cs typeface="RUBIK" pitchFamily="2" charset="-79"/>
              </a:defRPr>
            </a:lvl1pPr>
            <a:lvl2pPr>
              <a:buClr>
                <a:schemeClr val="dk1"/>
              </a:buClr>
              <a:buSzPts val="2800"/>
              <a:buFont typeface="Passion One"/>
              <a:buNone/>
              <a:defRPr sz="2800" b="1">
                <a:solidFill>
                  <a:schemeClr val="dk1"/>
                </a:solidFill>
                <a:latin typeface="Passion One"/>
                <a:ea typeface="Passion One"/>
                <a:cs typeface="Passion One"/>
              </a:defRPr>
            </a:lvl2pPr>
            <a:lvl3pPr>
              <a:buClr>
                <a:schemeClr val="dk1"/>
              </a:buClr>
              <a:buSzPts val="2800"/>
              <a:buFont typeface="Passion One"/>
              <a:buNone/>
              <a:defRPr sz="2800" b="1">
                <a:solidFill>
                  <a:schemeClr val="dk1"/>
                </a:solidFill>
                <a:latin typeface="Passion One"/>
                <a:ea typeface="Passion One"/>
                <a:cs typeface="Passion One"/>
              </a:defRPr>
            </a:lvl3pPr>
            <a:lvl4pPr>
              <a:buClr>
                <a:schemeClr val="dk1"/>
              </a:buClr>
              <a:buSzPts val="2800"/>
              <a:buFont typeface="Passion One"/>
              <a:buNone/>
              <a:defRPr sz="2800" b="1">
                <a:solidFill>
                  <a:schemeClr val="dk1"/>
                </a:solidFill>
                <a:latin typeface="Passion One"/>
                <a:ea typeface="Passion One"/>
                <a:cs typeface="Passion One"/>
              </a:defRPr>
            </a:lvl4pPr>
            <a:lvl5pPr>
              <a:buClr>
                <a:schemeClr val="dk1"/>
              </a:buClr>
              <a:buSzPts val="2800"/>
              <a:buFont typeface="Passion One"/>
              <a:buNone/>
              <a:defRPr sz="2800" b="1">
                <a:solidFill>
                  <a:schemeClr val="dk1"/>
                </a:solidFill>
                <a:latin typeface="Passion One"/>
                <a:ea typeface="Passion One"/>
                <a:cs typeface="Passion One"/>
              </a:defRPr>
            </a:lvl5pPr>
            <a:lvl6pPr>
              <a:buClr>
                <a:schemeClr val="dk1"/>
              </a:buClr>
              <a:buSzPts val="2800"/>
              <a:buFont typeface="Passion One"/>
              <a:buNone/>
              <a:defRPr sz="2800" b="1">
                <a:solidFill>
                  <a:schemeClr val="dk1"/>
                </a:solidFill>
                <a:latin typeface="Passion One"/>
                <a:ea typeface="Passion One"/>
                <a:cs typeface="Passion One"/>
              </a:defRPr>
            </a:lvl6pPr>
            <a:lvl7pPr>
              <a:buClr>
                <a:schemeClr val="dk1"/>
              </a:buClr>
              <a:buSzPts val="2800"/>
              <a:buFont typeface="Passion One"/>
              <a:buNone/>
              <a:defRPr sz="2800" b="1">
                <a:solidFill>
                  <a:schemeClr val="dk1"/>
                </a:solidFill>
                <a:latin typeface="Passion One"/>
                <a:ea typeface="Passion One"/>
                <a:cs typeface="Passion One"/>
              </a:defRPr>
            </a:lvl7pPr>
            <a:lvl8pPr>
              <a:buClr>
                <a:schemeClr val="dk1"/>
              </a:buClr>
              <a:buSzPts val="2800"/>
              <a:buFont typeface="Passion One"/>
              <a:buNone/>
              <a:defRPr sz="2800" b="1">
                <a:solidFill>
                  <a:schemeClr val="dk1"/>
                </a:solidFill>
                <a:latin typeface="Passion One"/>
                <a:ea typeface="Passion One"/>
                <a:cs typeface="Passion One"/>
              </a:defRPr>
            </a:lvl8pPr>
            <a:lvl9pPr>
              <a:buClr>
                <a:schemeClr val="dk1"/>
              </a:buClr>
              <a:buSzPts val="2800"/>
              <a:buFont typeface="Passion One"/>
              <a:buNone/>
              <a:defRPr sz="2800" b="1">
                <a:solidFill>
                  <a:schemeClr val="dk1"/>
                </a:solidFill>
                <a:latin typeface="Passion One"/>
                <a:ea typeface="Passion One"/>
                <a:cs typeface="Passion One"/>
              </a:defRPr>
            </a:lvl9pPr>
          </a:lstStyle>
          <a:p>
            <a:pPr algn="ctr"/>
            <a:r>
              <a:rPr lang="he-IL" dirty="0"/>
              <a:t>שיעורי תעסוקת חרדיות לפי רמת השכלה</a:t>
            </a:r>
            <a:endParaRPr lang="" dirty="0"/>
          </a:p>
        </p:txBody>
      </p:sp>
    </p:spTree>
    <p:extLst>
      <p:ext uri="{BB962C8B-B14F-4D97-AF65-F5344CB8AC3E}">
        <p14:creationId xmlns:p14="http://schemas.microsoft.com/office/powerpoint/2010/main" val="1033914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00465" y="556260"/>
            <a:ext cx="8342681" cy="765931"/>
          </a:xfrm>
        </p:spPr>
        <p:txBody>
          <a:bodyPr/>
          <a:lstStyle/>
          <a:p>
            <a:pPr rtl="1">
              <a:spcBef>
                <a:spcPct val="0"/>
              </a:spcBef>
              <a:defRPr/>
            </a:pPr>
            <a:r>
              <a:rPr lang="he-IL" sz="2500" dirty="0">
                <a:latin typeface="RUBIK" pitchFamily="2" charset="-79"/>
                <a:cs typeface="RUBIK" pitchFamily="2" charset="-79"/>
                <a:hlinkClick r:id="rId3" action="ppaction://hlinksldjump"/>
              </a:rPr>
              <a:t>רמת השכר של השכלה אקדמית גבוהה מהממוצע</a:t>
            </a:r>
            <a:br>
              <a:rPr lang="he-IL" sz="2500" dirty="0">
                <a:latin typeface="RUBIK" pitchFamily="2" charset="-79"/>
                <a:cs typeface="RUBIK" pitchFamily="2" charset="-79"/>
                <a:hlinkClick r:id="rId3" action="ppaction://hlinksldjump"/>
              </a:rPr>
            </a:br>
            <a:r>
              <a:rPr lang="he-IL" sz="2500" dirty="0">
                <a:latin typeface="RUBIK" pitchFamily="2" charset="-79"/>
                <a:cs typeface="RUBIK" pitchFamily="2" charset="-79"/>
                <a:hlinkClick r:id="rId3" action="ppaction://hlinksldjump"/>
              </a:rPr>
              <a:t>פערי השכר בהשכלה אקדמית -36% בממוצע</a:t>
            </a:r>
            <a:endParaRPr lang="he-IL" sz="2500" dirty="0">
              <a:latin typeface="RUBIK" pitchFamily="2" charset="-79"/>
              <a:cs typeface="RUBIK" pitchFamily="2" charset="-79"/>
            </a:endParaRPr>
          </a:p>
        </p:txBody>
      </p:sp>
      <p:sp>
        <p:nvSpPr>
          <p:cNvPr id="6" name="מלבן 5"/>
          <p:cNvSpPr/>
          <p:nvPr/>
        </p:nvSpPr>
        <p:spPr>
          <a:xfrm>
            <a:off x="4960620" y="4589502"/>
            <a:ext cx="3889206" cy="553998"/>
          </a:xfrm>
          <a:prstGeom prst="rect">
            <a:avLst/>
          </a:prstGeom>
        </p:spPr>
        <p:txBody>
          <a:bodyPr wrap="none">
            <a:spAutoFit/>
          </a:bodyPr>
          <a:lstStyle/>
          <a:p>
            <a:pPr algn="r">
              <a:lnSpc>
                <a:spcPct val="150000"/>
              </a:lnSpc>
            </a:pPr>
            <a:r>
              <a:rPr lang="he-IL" sz="1200" baseline="30000" dirty="0">
                <a:solidFill>
                  <a:srgbClr val="002A52"/>
                </a:solidFill>
                <a:latin typeface="RUBIK" pitchFamily="2" charset="-79"/>
                <a:cs typeface="RUBIK" pitchFamily="2" charset="-79"/>
              </a:rPr>
              <a:t>מקור: עיבודים לסקרי הוצאות והכנסות, למ"ס. נתונים ריאליים, מחירי 2021</a:t>
            </a:r>
          </a:p>
          <a:p>
            <a:pPr algn="r">
              <a:lnSpc>
                <a:spcPct val="150000"/>
              </a:lnSpc>
            </a:pPr>
            <a:r>
              <a:rPr lang="he-IL" sz="1200" baseline="30000" dirty="0">
                <a:solidFill>
                  <a:srgbClr val="002A52"/>
                </a:solidFill>
                <a:latin typeface="RUBIK" pitchFamily="2" charset="-79"/>
                <a:cs typeface="RUBIK" pitchFamily="2" charset="-79"/>
              </a:rPr>
              <a:t>הכנסה מעבודה שכירה,  נשים שכירות בגילאי 25-39,</a:t>
            </a:r>
            <a:r>
              <a:rPr lang="he-IL" sz="1200" dirty="0">
                <a:solidFill>
                  <a:srgbClr val="002A52"/>
                </a:solidFill>
                <a:latin typeface="RUBIK" pitchFamily="2" charset="-79"/>
                <a:cs typeface="RUBIK" pitchFamily="2" charset="-79"/>
              </a:rPr>
              <a:t> </a:t>
            </a:r>
            <a:r>
              <a:rPr lang="he-IL" sz="1200" baseline="30000" dirty="0">
                <a:solidFill>
                  <a:srgbClr val="002A52"/>
                </a:solidFill>
                <a:latin typeface="RUBIK" pitchFamily="2" charset="-79"/>
                <a:cs typeface="RUBIK" pitchFamily="2" charset="-79"/>
              </a:rPr>
              <a:t>הכנסה חודשית מעל 500 ₪ לחודש </a:t>
            </a:r>
          </a:p>
        </p:txBody>
      </p:sp>
      <p:graphicFrame>
        <p:nvGraphicFramePr>
          <p:cNvPr id="5" name="תרשים 4"/>
          <p:cNvGraphicFramePr>
            <a:graphicFrameLocks/>
          </p:cNvGraphicFramePr>
          <p:nvPr/>
        </p:nvGraphicFramePr>
        <p:xfrm>
          <a:off x="802718" y="1246546"/>
          <a:ext cx="7866632" cy="346215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509364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613085" y="393580"/>
            <a:ext cx="7717500" cy="572700"/>
          </a:xfrm>
        </p:spPr>
        <p:txBody>
          <a:bodyPr/>
          <a:lstStyle/>
          <a:p>
            <a:pPr rtl="1"/>
            <a:r>
              <a:rPr lang="he-IL" sz="2700" dirty="0">
                <a:latin typeface="RUBIK" pitchFamily="2" charset="-79"/>
                <a:cs typeface="RUBIK" pitchFamily="2" charset="-79"/>
                <a:hlinkClick r:id="rId2" action="ppaction://hlinksldjump"/>
              </a:rPr>
              <a:t>מה לומדות נשים חרדיות לעומת לא חרדיות?</a:t>
            </a:r>
            <a:endParaRPr lang="" sz="2700" dirty="0"/>
          </a:p>
        </p:txBody>
      </p:sp>
      <p:sp>
        <p:nvSpPr>
          <p:cNvPr id="9" name="מלבן 8"/>
          <p:cNvSpPr/>
          <p:nvPr/>
        </p:nvSpPr>
        <p:spPr>
          <a:xfrm>
            <a:off x="6785711" y="4763331"/>
            <a:ext cx="1999265" cy="380169"/>
          </a:xfrm>
          <a:prstGeom prst="rect">
            <a:avLst/>
          </a:prstGeom>
        </p:spPr>
        <p:txBody>
          <a:bodyPr wrap="none">
            <a:spAutoFit/>
          </a:bodyPr>
          <a:lstStyle/>
          <a:p>
            <a:pPr algn="r">
              <a:lnSpc>
                <a:spcPct val="150000"/>
              </a:lnSpc>
            </a:pPr>
            <a:r>
              <a:rPr lang="he-IL" baseline="30000" dirty="0">
                <a:solidFill>
                  <a:srgbClr val="002A52"/>
                </a:solidFill>
                <a:latin typeface="RUBIK" pitchFamily="2" charset="-79"/>
                <a:cs typeface="RUBIK" pitchFamily="2" charset="-79"/>
              </a:rPr>
              <a:t>מקור: עיבודים לנתונים מנהליים,</a:t>
            </a:r>
            <a:r>
              <a:rPr lang="he-IL" dirty="0">
                <a:solidFill>
                  <a:srgbClr val="002A52"/>
                </a:solidFill>
                <a:latin typeface="RUBIK" pitchFamily="2" charset="-79"/>
                <a:cs typeface="RUBIK" pitchFamily="2" charset="-79"/>
              </a:rPr>
              <a:t> </a:t>
            </a:r>
            <a:r>
              <a:rPr lang="he-IL" baseline="30000" dirty="0">
                <a:solidFill>
                  <a:srgbClr val="002A52"/>
                </a:solidFill>
                <a:latin typeface="RUBIK" pitchFamily="2" charset="-79"/>
                <a:cs typeface="RUBIK" pitchFamily="2" charset="-79"/>
              </a:rPr>
              <a:t>2019</a:t>
            </a:r>
            <a:endParaRPr lang="en-US" baseline="30000" dirty="0">
              <a:solidFill>
                <a:srgbClr val="002A52"/>
              </a:solidFill>
              <a:latin typeface="RUBIK" pitchFamily="2" charset="-79"/>
              <a:cs typeface="RUBIK" pitchFamily="2" charset="-79"/>
            </a:endParaRPr>
          </a:p>
        </p:txBody>
      </p:sp>
      <p:graphicFrame>
        <p:nvGraphicFramePr>
          <p:cNvPr id="14" name="תרשים 13"/>
          <p:cNvGraphicFramePr>
            <a:graphicFrameLocks/>
          </p:cNvGraphicFramePr>
          <p:nvPr/>
        </p:nvGraphicFramePr>
        <p:xfrm>
          <a:off x="720618" y="1118638"/>
          <a:ext cx="7962581" cy="3693930"/>
        </p:xfrm>
        <a:graphic>
          <a:graphicData uri="http://schemas.openxmlformats.org/drawingml/2006/chart">
            <c:chart xmlns:c="http://schemas.openxmlformats.org/drawingml/2006/chart" xmlns:r="http://schemas.openxmlformats.org/officeDocument/2006/relationships" r:id="rId3"/>
          </a:graphicData>
        </a:graphic>
      </p:graphicFrame>
      <p:cxnSp>
        <p:nvCxnSpPr>
          <p:cNvPr id="11" name="מחבר ישר 10"/>
          <p:cNvCxnSpPr/>
          <p:nvPr/>
        </p:nvCxnSpPr>
        <p:spPr>
          <a:xfrm>
            <a:off x="6945213" y="1569573"/>
            <a:ext cx="27921" cy="2792061"/>
          </a:xfrm>
          <a:prstGeom prst="line">
            <a:avLst/>
          </a:prstGeom>
          <a:ln>
            <a:solidFill>
              <a:srgbClr val="002060"/>
            </a:solidFill>
          </a:ln>
        </p:spPr>
        <p:style>
          <a:lnRef idx="2">
            <a:schemeClr val="accent3"/>
          </a:lnRef>
          <a:fillRef idx="0">
            <a:schemeClr val="accent3"/>
          </a:fillRef>
          <a:effectRef idx="1">
            <a:schemeClr val="accent3"/>
          </a:effectRef>
          <a:fontRef idx="minor">
            <a:schemeClr val="tx1"/>
          </a:fontRef>
        </p:style>
      </p:cxnSp>
      <p:cxnSp>
        <p:nvCxnSpPr>
          <p:cNvPr id="13" name="מחבר ישר 12"/>
          <p:cNvCxnSpPr/>
          <p:nvPr/>
        </p:nvCxnSpPr>
        <p:spPr>
          <a:xfrm>
            <a:off x="5386103" y="1569574"/>
            <a:ext cx="27921" cy="2792061"/>
          </a:xfrm>
          <a:prstGeom prst="line">
            <a:avLst/>
          </a:prstGeom>
          <a:ln>
            <a:solidFill>
              <a:srgbClr val="002060"/>
            </a:solidFill>
          </a:ln>
        </p:spPr>
        <p:style>
          <a:lnRef idx="2">
            <a:schemeClr val="accent3"/>
          </a:lnRef>
          <a:fillRef idx="0">
            <a:schemeClr val="accent3"/>
          </a:fillRef>
          <a:effectRef idx="1">
            <a:schemeClr val="accent3"/>
          </a:effectRef>
          <a:fontRef idx="minor">
            <a:schemeClr val="tx1"/>
          </a:fontRef>
        </p:style>
      </p:cxnSp>
      <p:cxnSp>
        <p:nvCxnSpPr>
          <p:cNvPr id="12" name="מחבר ישר 11"/>
          <p:cNvCxnSpPr/>
          <p:nvPr/>
        </p:nvCxnSpPr>
        <p:spPr>
          <a:xfrm>
            <a:off x="3815239" y="1569575"/>
            <a:ext cx="27921" cy="2792061"/>
          </a:xfrm>
          <a:prstGeom prst="line">
            <a:avLst/>
          </a:prstGeom>
          <a:ln>
            <a:solidFill>
              <a:srgbClr val="002060"/>
            </a:solidFill>
          </a:ln>
        </p:spPr>
        <p:style>
          <a:lnRef idx="2">
            <a:schemeClr val="accent3"/>
          </a:lnRef>
          <a:fillRef idx="0">
            <a:schemeClr val="accent3"/>
          </a:fillRef>
          <a:effectRef idx="1">
            <a:schemeClr val="accent3"/>
          </a:effectRef>
          <a:fontRef idx="minor">
            <a:schemeClr val="tx1"/>
          </a:fontRef>
        </p:style>
      </p:cxnSp>
      <p:sp>
        <p:nvSpPr>
          <p:cNvPr id="3" name="מלבן 2"/>
          <p:cNvSpPr/>
          <p:nvPr/>
        </p:nvSpPr>
        <p:spPr>
          <a:xfrm>
            <a:off x="7113600" y="3168000"/>
            <a:ext cx="525600" cy="77760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
          </a:p>
        </p:txBody>
      </p:sp>
      <p:sp>
        <p:nvSpPr>
          <p:cNvPr id="15" name="מלבן 14"/>
          <p:cNvSpPr/>
          <p:nvPr/>
        </p:nvSpPr>
        <p:spPr>
          <a:xfrm>
            <a:off x="2420400" y="3255600"/>
            <a:ext cx="525600" cy="77760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
          </a:p>
        </p:txBody>
      </p:sp>
      <p:sp>
        <p:nvSpPr>
          <p:cNvPr id="16" name="מלבן 15"/>
          <p:cNvSpPr/>
          <p:nvPr/>
        </p:nvSpPr>
        <p:spPr>
          <a:xfrm>
            <a:off x="7106400" y="2844000"/>
            <a:ext cx="532800" cy="41160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
          </a:p>
        </p:txBody>
      </p:sp>
      <p:sp>
        <p:nvSpPr>
          <p:cNvPr id="17" name="מלבן 16"/>
          <p:cNvSpPr/>
          <p:nvPr/>
        </p:nvSpPr>
        <p:spPr>
          <a:xfrm>
            <a:off x="2413200" y="2940403"/>
            <a:ext cx="532800" cy="41160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
          </a:p>
        </p:txBody>
      </p:sp>
      <p:sp>
        <p:nvSpPr>
          <p:cNvPr id="18" name="מלבן 17"/>
          <p:cNvSpPr/>
          <p:nvPr/>
        </p:nvSpPr>
        <p:spPr>
          <a:xfrm>
            <a:off x="3229516" y="1569546"/>
            <a:ext cx="532800" cy="41160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
          </a:p>
        </p:txBody>
      </p:sp>
      <p:sp>
        <p:nvSpPr>
          <p:cNvPr id="19" name="מלבן 18"/>
          <p:cNvSpPr/>
          <p:nvPr/>
        </p:nvSpPr>
        <p:spPr>
          <a:xfrm>
            <a:off x="2470546" y="1515650"/>
            <a:ext cx="532800" cy="291794"/>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
          </a:p>
        </p:txBody>
      </p:sp>
    </p:spTree>
    <p:extLst>
      <p:ext uri="{BB962C8B-B14F-4D97-AF65-F5344CB8AC3E}">
        <p14:creationId xmlns:p14="http://schemas.microsoft.com/office/powerpoint/2010/main" val="3451500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barn(inVertical)">
                                      <p:cBhvr>
                                        <p:cTn id="15" dur="500"/>
                                        <p:tgtEl>
                                          <p:spTgt spid="16"/>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barn(inVertical)">
                                      <p:cBhvr>
                                        <p:cTn id="18" dur="500"/>
                                        <p:tgtEl>
                                          <p:spTgt spid="17"/>
                                        </p:tgtEl>
                                      </p:cBhvr>
                                    </p:animEffect>
                                  </p:childTnLst>
                                </p:cTn>
                              </p:par>
                              <p:par>
                                <p:cTn id="19" presetID="16" presetClass="exit" presetSubtype="21" fill="hold" grpId="1" nodeType="withEffect">
                                  <p:stCondLst>
                                    <p:cond delay="0"/>
                                  </p:stCondLst>
                                  <p:childTnLst>
                                    <p:animEffect transition="out" filter="barn(inVertical)">
                                      <p:cBhvr>
                                        <p:cTn id="20" dur="500"/>
                                        <p:tgtEl>
                                          <p:spTgt spid="15"/>
                                        </p:tgtEl>
                                      </p:cBhvr>
                                    </p:animEffect>
                                    <p:set>
                                      <p:cBhvr>
                                        <p:cTn id="21" dur="1" fill="hold">
                                          <p:stCondLst>
                                            <p:cond delay="499"/>
                                          </p:stCondLst>
                                        </p:cTn>
                                        <p:tgtEl>
                                          <p:spTgt spid="15"/>
                                        </p:tgtEl>
                                        <p:attrNameLst>
                                          <p:attrName>style.visibility</p:attrName>
                                        </p:attrNameLst>
                                      </p:cBhvr>
                                      <p:to>
                                        <p:strVal val="hidden"/>
                                      </p:to>
                                    </p:set>
                                  </p:childTnLst>
                                </p:cTn>
                              </p:par>
                              <p:par>
                                <p:cTn id="22" presetID="16" presetClass="exit" presetSubtype="21" fill="hold" grpId="1" nodeType="withEffect">
                                  <p:stCondLst>
                                    <p:cond delay="0"/>
                                  </p:stCondLst>
                                  <p:childTnLst>
                                    <p:animEffect transition="out" filter="barn(inVertical)">
                                      <p:cBhvr>
                                        <p:cTn id="23" dur="500"/>
                                        <p:tgtEl>
                                          <p:spTgt spid="3"/>
                                        </p:tgtEl>
                                      </p:cBhvr>
                                    </p:animEffect>
                                    <p:set>
                                      <p:cBhvr>
                                        <p:cTn id="24" dur="1" fill="hold">
                                          <p:stCondLst>
                                            <p:cond delay="499"/>
                                          </p:stCondLst>
                                        </p:cTn>
                                        <p:tgtEl>
                                          <p:spTgt spid="3"/>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barn(inVertical)">
                                      <p:cBhvr>
                                        <p:cTn id="29" dur="500"/>
                                        <p:tgtEl>
                                          <p:spTgt spid="18"/>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barn(inVertical)">
                                      <p:cBhvr>
                                        <p:cTn id="32" dur="500"/>
                                        <p:tgtEl>
                                          <p:spTgt spid="19"/>
                                        </p:tgtEl>
                                      </p:cBhvr>
                                    </p:animEffect>
                                  </p:childTnLst>
                                </p:cTn>
                              </p:par>
                              <p:par>
                                <p:cTn id="33" presetID="16" presetClass="exit" presetSubtype="21" fill="hold" grpId="1" nodeType="withEffect">
                                  <p:stCondLst>
                                    <p:cond delay="0"/>
                                  </p:stCondLst>
                                  <p:childTnLst>
                                    <p:animEffect transition="out" filter="barn(inVertical)">
                                      <p:cBhvr>
                                        <p:cTn id="34" dur="500"/>
                                        <p:tgtEl>
                                          <p:spTgt spid="16"/>
                                        </p:tgtEl>
                                      </p:cBhvr>
                                    </p:animEffect>
                                    <p:set>
                                      <p:cBhvr>
                                        <p:cTn id="35" dur="1" fill="hold">
                                          <p:stCondLst>
                                            <p:cond delay="499"/>
                                          </p:stCondLst>
                                        </p:cTn>
                                        <p:tgtEl>
                                          <p:spTgt spid="16"/>
                                        </p:tgtEl>
                                        <p:attrNameLst>
                                          <p:attrName>style.visibility</p:attrName>
                                        </p:attrNameLst>
                                      </p:cBhvr>
                                      <p:to>
                                        <p:strVal val="hidden"/>
                                      </p:to>
                                    </p:set>
                                  </p:childTnLst>
                                </p:cTn>
                              </p:par>
                              <p:par>
                                <p:cTn id="36" presetID="16" presetClass="exit" presetSubtype="21" fill="hold" grpId="1" nodeType="withEffect">
                                  <p:stCondLst>
                                    <p:cond delay="0"/>
                                  </p:stCondLst>
                                  <p:childTnLst>
                                    <p:animEffect transition="out" filter="barn(inVertical)">
                                      <p:cBhvr>
                                        <p:cTn id="37" dur="500"/>
                                        <p:tgtEl>
                                          <p:spTgt spid="17"/>
                                        </p:tgtEl>
                                      </p:cBhvr>
                                    </p:animEffect>
                                    <p:set>
                                      <p:cBhvr>
                                        <p:cTn id="38" dur="1" fill="hold">
                                          <p:stCondLst>
                                            <p:cond delay="49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15" grpId="0" animBg="1"/>
      <p:bldP spid="15" grpId="1" animBg="1"/>
      <p:bldP spid="16" grpId="0" animBg="1"/>
      <p:bldP spid="16" grpId="1" animBg="1"/>
      <p:bldP spid="17" grpId="0" animBg="1"/>
      <p:bldP spid="17" grpId="1" animBg="1"/>
      <p:bldP spid="18" grpId="0" animBg="1"/>
      <p:bldP spid="19"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00659" y="324572"/>
            <a:ext cx="8342681" cy="410974"/>
          </a:xfrm>
        </p:spPr>
        <p:txBody>
          <a:bodyPr/>
          <a:lstStyle/>
          <a:p>
            <a:r>
              <a:rPr lang="he-IL" sz="2700" dirty="0">
                <a:latin typeface="RUBIK" pitchFamily="2" charset="-79"/>
                <a:cs typeface="RUBIK" pitchFamily="2" charset="-79"/>
              </a:rPr>
              <a:t>שיעורי תעסוקת חרדיות לפי רמת השכלה</a:t>
            </a:r>
            <a:endParaRPr lang="" sz="2700" dirty="0">
              <a:latin typeface="RUBIK" pitchFamily="2" charset="-79"/>
              <a:cs typeface="RUBIK" pitchFamily="2" charset="-79"/>
              <a:sym typeface="Passion One"/>
            </a:endParaRPr>
          </a:p>
        </p:txBody>
      </p:sp>
      <p:sp>
        <p:nvSpPr>
          <p:cNvPr id="4" name="מלבן 3"/>
          <p:cNvSpPr/>
          <p:nvPr/>
        </p:nvSpPr>
        <p:spPr>
          <a:xfrm>
            <a:off x="5567496" y="4680371"/>
            <a:ext cx="3305713" cy="523220"/>
          </a:xfrm>
          <a:prstGeom prst="rect">
            <a:avLst/>
          </a:prstGeom>
        </p:spPr>
        <p:txBody>
          <a:bodyPr wrap="none">
            <a:spAutoFit/>
          </a:bodyPr>
          <a:lstStyle/>
          <a:p>
            <a:pPr algn="r" rtl="1">
              <a:lnSpc>
                <a:spcPct val="150000"/>
              </a:lnSpc>
            </a:pPr>
            <a:r>
              <a:rPr lang="he-IL" baseline="30000" dirty="0">
                <a:solidFill>
                  <a:srgbClr val="002A52"/>
                </a:solidFill>
                <a:latin typeface="RUBIK" pitchFamily="2" charset="-79"/>
                <a:cs typeface="RUBIK" pitchFamily="2" charset="-79"/>
              </a:rPr>
              <a:t>מקור: עיבודים לסקר כוח אדם.</a:t>
            </a:r>
          </a:p>
          <a:p>
            <a:pPr algn="r" rtl="1">
              <a:lnSpc>
                <a:spcPct val="150000"/>
              </a:lnSpc>
            </a:pPr>
            <a:r>
              <a:rPr lang="he-IL" baseline="30000" dirty="0">
                <a:solidFill>
                  <a:srgbClr val="002A52"/>
                </a:solidFill>
                <a:latin typeface="RUBIK" pitchFamily="2" charset="-79"/>
                <a:cs typeface="RUBIK" pitchFamily="2" charset="-79"/>
              </a:rPr>
              <a:t>זיהוי חרדים לפני 2014 לפי מוסד, משנת 2014 לפי הגדרה עצמית, </a:t>
            </a:r>
          </a:p>
        </p:txBody>
      </p:sp>
      <p:graphicFrame>
        <p:nvGraphicFramePr>
          <p:cNvPr id="6" name="Chart 1">
            <a:extLst>
              <a:ext uri="{FF2B5EF4-FFF2-40B4-BE49-F238E27FC236}">
                <a16:creationId xmlns:a16="http://schemas.microsoft.com/office/drawing/2014/main" id="{E7BC9C5F-77EA-4F15-1238-53079992367C}"/>
              </a:ext>
            </a:extLst>
          </p:cNvPr>
          <p:cNvGraphicFramePr>
            <a:graphicFrameLocks/>
          </p:cNvGraphicFramePr>
          <p:nvPr/>
        </p:nvGraphicFramePr>
        <p:xfrm>
          <a:off x="648930" y="870156"/>
          <a:ext cx="7868264" cy="386183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50782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865641" y="1517156"/>
            <a:ext cx="7717500" cy="572700"/>
          </a:xfrm>
        </p:spPr>
        <p:txBody>
          <a:bodyPr/>
          <a:lstStyle/>
          <a:p>
            <a:r>
              <a:rPr lang="he-IL" sz="2700" b="1" dirty="0">
                <a:latin typeface="RUBIK" pitchFamily="2" charset="-79"/>
                <a:cs typeface="RUBIK" pitchFamily="2" charset="-79"/>
              </a:rPr>
              <a:t>ולמרות המגמות החיוביות:</a:t>
            </a:r>
            <a:endParaRPr lang="" sz="2700" b="1" dirty="0">
              <a:latin typeface="RUBIK" pitchFamily="2" charset="-79"/>
              <a:cs typeface="RUBIK" pitchFamily="2" charset="-79"/>
            </a:endParaRPr>
          </a:p>
        </p:txBody>
      </p:sp>
      <p:sp>
        <p:nvSpPr>
          <p:cNvPr id="4" name="כותרת 1"/>
          <p:cNvSpPr txBox="1">
            <a:spLocks/>
          </p:cNvSpPr>
          <p:nvPr/>
        </p:nvSpPr>
        <p:spPr>
          <a:xfrm>
            <a:off x="526273" y="2404799"/>
            <a:ext cx="8056868" cy="1374253"/>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2800"/>
              <a:buFont typeface="Vazirmatn Black"/>
              <a:buNone/>
              <a:defRPr sz="3300" b="0" i="0" u="none" strike="noStrike" cap="none">
                <a:solidFill>
                  <a:schemeClr val="accent2"/>
                </a:solidFill>
                <a:latin typeface="Poppins ExtraBold"/>
                <a:ea typeface="Poppins ExtraBold"/>
                <a:cs typeface="Poppins ExtraBold"/>
                <a:sym typeface="Poppins ExtraBold"/>
              </a:defRPr>
            </a:lvl1pPr>
            <a:lvl2pPr marR="0" lvl="1"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2pPr>
            <a:lvl3pPr marR="0" lvl="2"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3pPr>
            <a:lvl4pPr marR="0" lvl="3"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4pPr>
            <a:lvl5pPr marR="0" lvl="4"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5pPr>
            <a:lvl6pPr marR="0" lvl="5"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6pPr>
            <a:lvl7pPr marR="0" lvl="6"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7pPr>
            <a:lvl8pPr marR="0" lvl="7"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8pPr>
            <a:lvl9pPr marR="0" lvl="8"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9pPr>
          </a:lstStyle>
          <a:p>
            <a:pPr marL="342900" indent="-342900" algn="r" rtl="1">
              <a:lnSpc>
                <a:spcPct val="150000"/>
              </a:lnSpc>
              <a:buFont typeface="Arial" panose="020B0604020202020204" pitchFamily="34" charset="0"/>
              <a:buChar char="•"/>
            </a:pPr>
            <a:r>
              <a:rPr lang="he-IL" sz="2000" b="1" dirty="0">
                <a:solidFill>
                  <a:schemeClr val="tx1"/>
                </a:solidFill>
                <a:latin typeface="RUBIK" pitchFamily="2" charset="-79"/>
                <a:cs typeface="RUBIK" pitchFamily="2" charset="-79"/>
              </a:rPr>
              <a:t>קיימים פערי שכר משמעותיים</a:t>
            </a:r>
            <a:r>
              <a:rPr lang="he-IL" sz="2000" dirty="0">
                <a:solidFill>
                  <a:schemeClr val="tx1"/>
                </a:solidFill>
                <a:latin typeface="RUBIK" pitchFamily="2" charset="-79"/>
                <a:cs typeface="RUBIK" pitchFamily="2" charset="-79"/>
              </a:rPr>
              <a:t> </a:t>
            </a:r>
            <a:r>
              <a:rPr lang="he-IL" sz="1500" dirty="0">
                <a:solidFill>
                  <a:schemeClr val="tx1"/>
                </a:solidFill>
                <a:latin typeface="RUBIK" pitchFamily="2" charset="-79"/>
                <a:cs typeface="RUBIK" pitchFamily="2" charset="-79"/>
              </a:rPr>
              <a:t>נשים חרדיות משתכרות פחות מנשים לא חרדיות</a:t>
            </a:r>
          </a:p>
          <a:p>
            <a:pPr marL="342900" indent="-342900" algn="r" rtl="1">
              <a:lnSpc>
                <a:spcPct val="150000"/>
              </a:lnSpc>
              <a:buFont typeface="Arial" panose="020B0604020202020204" pitchFamily="34" charset="0"/>
              <a:buChar char="•"/>
            </a:pPr>
            <a:r>
              <a:rPr lang="he-IL" sz="2000" b="1" dirty="0">
                <a:solidFill>
                  <a:schemeClr val="tx1"/>
                </a:solidFill>
                <a:latin typeface="RUBIK" pitchFamily="2" charset="-79"/>
                <a:cs typeface="RUBIK" pitchFamily="2" charset="-79"/>
                <a:hlinkClick r:id="rId2" action="ppaction://hlinksldjump"/>
              </a:rPr>
              <a:t>פערי השכר מתרחבים </a:t>
            </a:r>
            <a:r>
              <a:rPr lang="he-IL" sz="1500" dirty="0">
                <a:solidFill>
                  <a:schemeClr val="tx1"/>
                </a:solidFill>
                <a:latin typeface="RUBIK" pitchFamily="2" charset="-79"/>
                <a:cs typeface="RUBIK" pitchFamily="2" charset="-79"/>
                <a:hlinkClick r:id="rId2" action="ppaction://hlinksldjump"/>
              </a:rPr>
              <a:t>עבור כל קבוצת גיל לאורך השנים</a:t>
            </a:r>
            <a:r>
              <a:rPr lang="he-IL" sz="1500" dirty="0">
                <a:solidFill>
                  <a:schemeClr val="tx1"/>
                </a:solidFill>
                <a:latin typeface="RUBIK" pitchFamily="2" charset="-79"/>
                <a:cs typeface="RUBIK" pitchFamily="2" charset="-79"/>
              </a:rPr>
              <a:t>, וכן </a:t>
            </a:r>
            <a:r>
              <a:rPr lang="he-IL" sz="1500" dirty="0">
                <a:solidFill>
                  <a:schemeClr val="tx1"/>
                </a:solidFill>
                <a:latin typeface="RUBIK" pitchFamily="2" charset="-79"/>
                <a:cs typeface="RUBIK" pitchFamily="2" charset="-79"/>
                <a:hlinkClick r:id="rId3" action="ppaction://hlinksldjump"/>
              </a:rPr>
              <a:t>בהשוואה של קבוצות גיל שונות- הפערים מתרחבים עם העלייה בגיל</a:t>
            </a:r>
            <a:endParaRPr lang="" sz="1500" dirty="0">
              <a:solidFill>
                <a:schemeClr val="tx1"/>
              </a:solidFill>
              <a:latin typeface="RUBIK" pitchFamily="2" charset="-79"/>
              <a:cs typeface="RUBIK" pitchFamily="2" charset="-79"/>
            </a:endParaRPr>
          </a:p>
        </p:txBody>
      </p:sp>
    </p:spTree>
    <p:extLst>
      <p:ext uri="{BB962C8B-B14F-4D97-AF65-F5344CB8AC3E}">
        <p14:creationId xmlns:p14="http://schemas.microsoft.com/office/powerpoint/2010/main" val="1886306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231141" y="696701"/>
            <a:ext cx="8607705" cy="894932"/>
          </a:xfrm>
        </p:spPr>
        <p:txBody>
          <a:bodyPr/>
          <a:lstStyle/>
          <a:p>
            <a:pPr algn="r" rtl="1">
              <a:spcBef>
                <a:spcPct val="0"/>
              </a:spcBef>
              <a:defRPr/>
            </a:pPr>
            <a:r>
              <a:rPr lang="he-IL" sz="1800" dirty="0">
                <a:latin typeface="RUBIK" pitchFamily="2" charset="-79"/>
                <a:cs typeface="RUBIK" pitchFamily="2" charset="-79"/>
              </a:rPr>
              <a:t>ב 2014-2019 </a:t>
            </a:r>
            <a:r>
              <a:rPr lang="he-IL" sz="1800" b="1" dirty="0">
                <a:latin typeface="RUBIK" pitchFamily="2" charset="-79"/>
                <a:cs typeface="RUBIK" pitchFamily="2" charset="-79"/>
              </a:rPr>
              <a:t>בקרב בנות 25-39</a:t>
            </a:r>
            <a:r>
              <a:rPr lang="he-IL" sz="1800" dirty="0">
                <a:latin typeface="RUBIK" pitchFamily="2" charset="-79"/>
                <a:cs typeface="RUBIK" pitchFamily="2" charset="-79"/>
              </a:rPr>
              <a:t> קצב עליית השכר בקרב חרדיות 5.8%, גבוה ב-2.2 נקודות האחוז בהשוואה ללא חרדיות. </a:t>
            </a:r>
            <a:r>
              <a:rPr lang="he-IL" sz="1800" dirty="0">
                <a:solidFill>
                  <a:srgbClr val="C00000"/>
                </a:solidFill>
                <a:latin typeface="RUBIK" pitchFamily="2" charset="-79"/>
                <a:cs typeface="RUBIK" pitchFamily="2" charset="-79"/>
              </a:rPr>
              <a:t>האם היעד של וועדת 2030 שאפתני מספיק? </a:t>
            </a:r>
            <a:br>
              <a:rPr lang="he-IL" sz="1800" dirty="0">
                <a:solidFill>
                  <a:srgbClr val="C00000"/>
                </a:solidFill>
                <a:latin typeface="RUBIK" pitchFamily="2" charset="-79"/>
                <a:cs typeface="RUBIK" pitchFamily="2" charset="-79"/>
              </a:rPr>
            </a:br>
            <a:r>
              <a:rPr lang="he-IL" sz="1800" dirty="0">
                <a:latin typeface="RUBIK" pitchFamily="2" charset="-79"/>
                <a:cs typeface="RUBIK" pitchFamily="2" charset="-79"/>
              </a:rPr>
              <a:t>פער השכר צומצם ב-7 נקודות אחוז: מ 35%</a:t>
            </a:r>
            <a:r>
              <a:rPr lang="en-US" sz="1800" dirty="0">
                <a:latin typeface="RUBIK" pitchFamily="2" charset="-79"/>
                <a:cs typeface="RUBIK" pitchFamily="2" charset="-79"/>
              </a:rPr>
              <a:t> </a:t>
            </a:r>
            <a:r>
              <a:rPr lang="he-IL" sz="1800" dirty="0">
                <a:latin typeface="RUBIK" pitchFamily="2" charset="-79"/>
                <a:cs typeface="RUBIK" pitchFamily="2" charset="-79"/>
              </a:rPr>
              <a:t>בשנת 2014 ל 28% בשנת 2019</a:t>
            </a:r>
          </a:p>
        </p:txBody>
      </p:sp>
      <p:sp>
        <p:nvSpPr>
          <p:cNvPr id="6" name="מלבן 5"/>
          <p:cNvSpPr/>
          <p:nvPr/>
        </p:nvSpPr>
        <p:spPr>
          <a:xfrm>
            <a:off x="5815590" y="4575964"/>
            <a:ext cx="3100529" cy="338554"/>
          </a:xfrm>
          <a:prstGeom prst="rect">
            <a:avLst/>
          </a:prstGeom>
        </p:spPr>
        <p:txBody>
          <a:bodyPr wrap="none">
            <a:spAutoFit/>
          </a:bodyPr>
          <a:lstStyle/>
          <a:p>
            <a:pPr algn="r" rtl="1"/>
            <a:r>
              <a:rPr lang="he-IL" sz="1200" baseline="30000" dirty="0">
                <a:solidFill>
                  <a:srgbClr val="002A52"/>
                </a:solidFill>
                <a:latin typeface="RUBIK" pitchFamily="2" charset="-79"/>
                <a:cs typeface="RUBIK" pitchFamily="2" charset="-79"/>
              </a:rPr>
              <a:t>מקור: נתונים מנהליים, שכר נומינלי</a:t>
            </a:r>
          </a:p>
          <a:p>
            <a:pPr algn="r" rtl="1"/>
            <a:r>
              <a:rPr lang="he-IL" sz="1200" baseline="30000" dirty="0">
                <a:solidFill>
                  <a:srgbClr val="002A52"/>
                </a:solidFill>
                <a:latin typeface="RUBIK" pitchFamily="2" charset="-79"/>
                <a:cs typeface="RUBIK" pitchFamily="2" charset="-79"/>
              </a:rPr>
              <a:t>הכנסה מעבודה שכירה, לא חרדיות – שכירות + עצמאיות, גילאי 25-39 </a:t>
            </a:r>
          </a:p>
        </p:txBody>
      </p:sp>
      <p:sp>
        <p:nvSpPr>
          <p:cNvPr id="7" name="כותרת 1">
            <a:extLst>
              <a:ext uri="{FF2B5EF4-FFF2-40B4-BE49-F238E27FC236}">
                <a16:creationId xmlns:a16="http://schemas.microsoft.com/office/drawing/2014/main" id="{8F8A8E4F-81C4-4AE8-9FF8-8DF56A3551F1}"/>
              </a:ext>
            </a:extLst>
          </p:cNvPr>
          <p:cNvSpPr txBox="1">
            <a:spLocks/>
          </p:cNvSpPr>
          <p:nvPr/>
        </p:nvSpPr>
        <p:spPr>
          <a:xfrm>
            <a:off x="3831070" y="1902432"/>
            <a:ext cx="4826490" cy="184666"/>
          </a:xfrm>
          <a:prstGeom prst="rect">
            <a:avLst/>
          </a:prstGeom>
          <a:noFill/>
          <a:ln w="9525">
            <a:noFill/>
            <a:miter lim="800000"/>
            <a:headEnd/>
            <a:tailEnd/>
          </a:ln>
          <a:effectLst/>
        </p:spPr>
        <p:txBody>
          <a:bodyPr spcFirstLastPara="1" wrap="square" lIns="0" tIns="0" rIns="0" bIns="0" anchor="ctr" anchorCtr="0">
            <a:sp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2800"/>
              <a:buFont typeface="Vazirmatn Black"/>
              <a:buNone/>
              <a:defRPr sz="3300" b="0" i="0" u="none" strike="noStrike" cap="none">
                <a:solidFill>
                  <a:schemeClr val="accent2"/>
                </a:solidFill>
                <a:latin typeface="Poppins ExtraBold"/>
                <a:ea typeface="Poppins ExtraBold"/>
                <a:cs typeface="Poppins ExtraBold"/>
                <a:sym typeface="Poppins ExtraBold"/>
              </a:defRPr>
            </a:lvl1pPr>
            <a:lvl2pPr marR="0" lvl="1"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2pPr>
            <a:lvl3pPr marR="0" lvl="2"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3pPr>
            <a:lvl4pPr marR="0" lvl="3"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4pPr>
            <a:lvl5pPr marR="0" lvl="4"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5pPr>
            <a:lvl6pPr marR="0" lvl="5"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6pPr>
            <a:lvl7pPr marR="0" lvl="6"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7pPr>
            <a:lvl8pPr marR="0" lvl="7"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8pPr>
            <a:lvl9pPr marR="0" lvl="8"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9pPr>
          </a:lstStyle>
          <a:p>
            <a:pPr algn="r" rtl="1">
              <a:spcBef>
                <a:spcPct val="0"/>
              </a:spcBef>
              <a:buClr>
                <a:srgbClr val="000000"/>
              </a:buClr>
              <a:buFont typeface="Arial"/>
              <a:buNone/>
            </a:pPr>
            <a:r>
              <a:rPr lang="he-IL" sz="1200" dirty="0">
                <a:solidFill>
                  <a:srgbClr val="002A52"/>
                </a:solidFill>
                <a:effectLst>
                  <a:outerShdw blurRad="38100" dist="38100" dir="2700000" algn="tl">
                    <a:srgbClr val="C0C0C0"/>
                  </a:outerShdw>
                </a:effectLst>
                <a:cs typeface="RUBIK" pitchFamily="2" charset="-79"/>
                <a:sym typeface="Passion One"/>
              </a:rPr>
              <a:t>גילאי 25-39, שכר ממוצע לפי קבוצת אוכלוסייה, 2019-2014</a:t>
            </a:r>
            <a:endParaRPr lang="" sz="1200" dirty="0">
              <a:solidFill>
                <a:srgbClr val="002A52"/>
              </a:solidFill>
              <a:effectLst>
                <a:outerShdw blurRad="38100" dist="38100" dir="2700000" algn="tl">
                  <a:srgbClr val="C0C0C0"/>
                </a:outerShdw>
              </a:effectLst>
              <a:cs typeface="RUBIK" pitchFamily="2" charset="-79"/>
              <a:sym typeface="Passion One"/>
            </a:endParaRPr>
          </a:p>
        </p:txBody>
      </p:sp>
      <p:sp>
        <p:nvSpPr>
          <p:cNvPr id="3" name="Google Shape;321;p35">
            <a:extLst>
              <a:ext uri="{FF2B5EF4-FFF2-40B4-BE49-F238E27FC236}">
                <a16:creationId xmlns:a16="http://schemas.microsoft.com/office/drawing/2014/main" id="{FF68593B-B67C-6BFC-6AC8-9489629BB2DF}"/>
              </a:ext>
            </a:extLst>
          </p:cNvPr>
          <p:cNvSpPr txBox="1">
            <a:spLocks/>
          </p:cNvSpPr>
          <p:nvPr/>
        </p:nvSpPr>
        <p:spPr>
          <a:xfrm>
            <a:off x="7938734" y="2286313"/>
            <a:ext cx="981595" cy="1045217"/>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2800"/>
              <a:buFont typeface="Vazirmatn Black"/>
              <a:buNone/>
              <a:defRPr sz="3300" b="0" i="0" u="none" strike="noStrike" cap="none">
                <a:solidFill>
                  <a:schemeClr val="accent2"/>
                </a:solidFill>
                <a:latin typeface="Poppins ExtraBold"/>
                <a:ea typeface="Poppins ExtraBold"/>
                <a:cs typeface="Poppins ExtraBold"/>
                <a:sym typeface="Poppins ExtraBold"/>
              </a:defRPr>
            </a:lvl1pPr>
            <a:lvl2pPr marR="0" lvl="1"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2pPr>
            <a:lvl3pPr marR="0" lvl="2"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3pPr>
            <a:lvl4pPr marR="0" lvl="3"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4pPr>
            <a:lvl5pPr marR="0" lvl="4"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5pPr>
            <a:lvl6pPr marR="0" lvl="5"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6pPr>
            <a:lvl7pPr marR="0" lvl="6"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7pPr>
            <a:lvl8pPr marR="0" lvl="7"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8pPr>
            <a:lvl9pPr marR="0" lvl="8"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9pPr>
          </a:lstStyle>
          <a:p>
            <a:pPr rtl="1"/>
            <a:r>
              <a:rPr lang="he-IL" sz="1600" b="1" dirty="0">
                <a:solidFill>
                  <a:schemeClr val="tx1"/>
                </a:solidFill>
                <a:latin typeface="RUBIK" pitchFamily="2" charset="-79"/>
                <a:cs typeface="RUBIK" pitchFamily="2" charset="-79"/>
              </a:rPr>
              <a:t>שכר חרדיות נמוך ב 28%</a:t>
            </a:r>
            <a:r>
              <a:rPr lang="en-US" sz="1600" b="1" dirty="0">
                <a:solidFill>
                  <a:schemeClr val="tx1"/>
                </a:solidFill>
                <a:latin typeface="RUBIK" pitchFamily="2" charset="-79"/>
                <a:cs typeface="RUBIK" pitchFamily="2" charset="-79"/>
              </a:rPr>
              <a:t> </a:t>
            </a:r>
            <a:endParaRPr lang="he-IL" sz="1600" b="1" dirty="0">
              <a:solidFill>
                <a:schemeClr val="tx1"/>
              </a:solidFill>
              <a:latin typeface="RUBIK" pitchFamily="2" charset="-79"/>
              <a:cs typeface="RUBIK" pitchFamily="2" charset="-79"/>
            </a:endParaRPr>
          </a:p>
        </p:txBody>
      </p:sp>
      <p:sp>
        <p:nvSpPr>
          <p:cNvPr id="8" name="Google Shape;321;p35">
            <a:extLst>
              <a:ext uri="{FF2B5EF4-FFF2-40B4-BE49-F238E27FC236}">
                <a16:creationId xmlns:a16="http://schemas.microsoft.com/office/drawing/2014/main" id="{EB327F29-ADBF-07E4-B6E4-2939D8528506}"/>
              </a:ext>
            </a:extLst>
          </p:cNvPr>
          <p:cNvSpPr txBox="1">
            <a:spLocks/>
          </p:cNvSpPr>
          <p:nvPr/>
        </p:nvSpPr>
        <p:spPr>
          <a:xfrm>
            <a:off x="282444" y="2516587"/>
            <a:ext cx="981595" cy="638271"/>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2800"/>
              <a:buFont typeface="Vazirmatn Black"/>
              <a:buNone/>
              <a:defRPr sz="3300" b="0" i="0" u="none" strike="noStrike" cap="none">
                <a:solidFill>
                  <a:schemeClr val="accent2"/>
                </a:solidFill>
                <a:latin typeface="Poppins ExtraBold"/>
                <a:ea typeface="Poppins ExtraBold"/>
                <a:cs typeface="Poppins ExtraBold"/>
                <a:sym typeface="Poppins ExtraBold"/>
              </a:defRPr>
            </a:lvl1pPr>
            <a:lvl2pPr marR="0" lvl="1"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2pPr>
            <a:lvl3pPr marR="0" lvl="2"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3pPr>
            <a:lvl4pPr marR="0" lvl="3"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4pPr>
            <a:lvl5pPr marR="0" lvl="4"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5pPr>
            <a:lvl6pPr marR="0" lvl="5"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6pPr>
            <a:lvl7pPr marR="0" lvl="6"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7pPr>
            <a:lvl8pPr marR="0" lvl="7"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8pPr>
            <a:lvl9pPr marR="0" lvl="8"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9pPr>
          </a:lstStyle>
          <a:p>
            <a:pPr rtl="1"/>
            <a:r>
              <a:rPr lang="he-IL" sz="1600" b="1" dirty="0">
                <a:solidFill>
                  <a:schemeClr val="tx1"/>
                </a:solidFill>
                <a:latin typeface="RUBIK" pitchFamily="2" charset="-79"/>
                <a:cs typeface="RUBIK" pitchFamily="2" charset="-79"/>
              </a:rPr>
              <a:t>שכר חרדיות נמוך ב 35%</a:t>
            </a:r>
            <a:r>
              <a:rPr lang="en-US" sz="1600" b="1" dirty="0">
                <a:solidFill>
                  <a:schemeClr val="tx1"/>
                </a:solidFill>
                <a:latin typeface="RUBIK" pitchFamily="2" charset="-79"/>
                <a:cs typeface="RUBIK" pitchFamily="2" charset="-79"/>
              </a:rPr>
              <a:t> </a:t>
            </a:r>
            <a:endParaRPr lang="he-IL" sz="1600" b="1" dirty="0">
              <a:solidFill>
                <a:schemeClr val="tx1"/>
              </a:solidFill>
              <a:latin typeface="RUBIK" pitchFamily="2" charset="-79"/>
              <a:cs typeface="RUBIK" pitchFamily="2" charset="-79"/>
            </a:endParaRPr>
          </a:p>
        </p:txBody>
      </p:sp>
      <p:sp>
        <p:nvSpPr>
          <p:cNvPr id="4" name="Right Brace 3">
            <a:extLst>
              <a:ext uri="{FF2B5EF4-FFF2-40B4-BE49-F238E27FC236}">
                <a16:creationId xmlns:a16="http://schemas.microsoft.com/office/drawing/2014/main" id="{B46B8206-D6C4-DE44-F801-45303D24E470}"/>
              </a:ext>
            </a:extLst>
          </p:cNvPr>
          <p:cNvSpPr/>
          <p:nvPr/>
        </p:nvSpPr>
        <p:spPr>
          <a:xfrm>
            <a:off x="7938734" y="2537126"/>
            <a:ext cx="101474" cy="381972"/>
          </a:xfrm>
          <a:prstGeom prst="righ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aphicFrame>
        <p:nvGraphicFramePr>
          <p:cNvPr id="11" name="תרשים 10"/>
          <p:cNvGraphicFramePr>
            <a:graphicFrameLocks/>
          </p:cNvGraphicFramePr>
          <p:nvPr>
            <p:extLst>
              <p:ext uri="{D42A27DB-BD31-4B8C-83A1-F6EECF244321}">
                <p14:modId xmlns:p14="http://schemas.microsoft.com/office/powerpoint/2010/main" val="2751225469"/>
              </p:ext>
            </p:extLst>
          </p:nvPr>
        </p:nvGraphicFramePr>
        <p:xfrm>
          <a:off x="1167064" y="2000190"/>
          <a:ext cx="6826269"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9" name="Right Brace 8">
            <a:extLst>
              <a:ext uri="{FF2B5EF4-FFF2-40B4-BE49-F238E27FC236}">
                <a16:creationId xmlns:a16="http://schemas.microsoft.com/office/drawing/2014/main" id="{64B3A2B9-E1AB-0439-8329-1C298E542176}"/>
              </a:ext>
            </a:extLst>
          </p:cNvPr>
          <p:cNvSpPr/>
          <p:nvPr/>
        </p:nvSpPr>
        <p:spPr>
          <a:xfrm rot="10800000">
            <a:off x="1156810" y="2666880"/>
            <a:ext cx="214458" cy="504436"/>
          </a:xfrm>
          <a:prstGeom prst="righ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4208334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205227" y="785394"/>
            <a:ext cx="8668459" cy="548440"/>
          </a:xfrm>
        </p:spPr>
        <p:txBody>
          <a:bodyPr/>
          <a:lstStyle/>
          <a:p>
            <a:pPr rtl="1">
              <a:spcBef>
                <a:spcPct val="0"/>
              </a:spcBef>
              <a:defRPr/>
            </a:pPr>
            <a:r>
              <a:rPr lang="he-IL" sz="2200" dirty="0">
                <a:latin typeface="RUBIK" pitchFamily="2" charset="-79"/>
                <a:cs typeface="RUBIK" pitchFamily="2" charset="-79"/>
              </a:rPr>
              <a:t>אם קצב עלית השכר יתמיד- ב 2030 הפער יעמוד על 10% </a:t>
            </a:r>
            <a:br>
              <a:rPr lang="he-IL" sz="2200" dirty="0">
                <a:latin typeface="RUBIK" pitchFamily="2" charset="-79"/>
                <a:cs typeface="RUBIK" pitchFamily="2" charset="-79"/>
              </a:rPr>
            </a:br>
            <a:r>
              <a:rPr lang="he-IL" sz="2200" b="1" dirty="0">
                <a:latin typeface="RUBIK" pitchFamily="2" charset="-79"/>
                <a:cs typeface="RUBIK" pitchFamily="2" charset="-79"/>
              </a:rPr>
              <a:t>האם אפשרי?</a:t>
            </a:r>
          </a:p>
        </p:txBody>
      </p:sp>
      <p:sp>
        <p:nvSpPr>
          <p:cNvPr id="6" name="מלבן 5"/>
          <p:cNvSpPr/>
          <p:nvPr/>
        </p:nvSpPr>
        <p:spPr>
          <a:xfrm>
            <a:off x="7056095" y="4589529"/>
            <a:ext cx="1725151" cy="215444"/>
          </a:xfrm>
          <a:prstGeom prst="rect">
            <a:avLst/>
          </a:prstGeom>
        </p:spPr>
        <p:txBody>
          <a:bodyPr wrap="none">
            <a:spAutoFit/>
          </a:bodyPr>
          <a:lstStyle/>
          <a:p>
            <a:pPr algn="r" rtl="1"/>
            <a:r>
              <a:rPr lang="he-IL" sz="1200" baseline="30000" dirty="0">
                <a:solidFill>
                  <a:srgbClr val="002A52"/>
                </a:solidFill>
                <a:latin typeface="RUBIK" pitchFamily="2" charset="-79"/>
                <a:cs typeface="RUBIK" pitchFamily="2" charset="-79"/>
              </a:rPr>
              <a:t>מקור: עיבודים לנתונים מנהליים, למ"ס</a:t>
            </a:r>
          </a:p>
        </p:txBody>
      </p:sp>
      <p:sp>
        <p:nvSpPr>
          <p:cNvPr id="7" name="כותרת 1">
            <a:extLst>
              <a:ext uri="{FF2B5EF4-FFF2-40B4-BE49-F238E27FC236}">
                <a16:creationId xmlns:a16="http://schemas.microsoft.com/office/drawing/2014/main" id="{8F8A8E4F-81C4-4AE8-9FF8-8DF56A3551F1}"/>
              </a:ext>
            </a:extLst>
          </p:cNvPr>
          <p:cNvSpPr txBox="1">
            <a:spLocks/>
          </p:cNvSpPr>
          <p:nvPr/>
        </p:nvSpPr>
        <p:spPr>
          <a:xfrm>
            <a:off x="2815473" y="1610157"/>
            <a:ext cx="4826490" cy="230832"/>
          </a:xfrm>
          <a:prstGeom prst="rect">
            <a:avLst/>
          </a:prstGeom>
          <a:noFill/>
          <a:ln w="9525">
            <a:noFill/>
            <a:miter lim="800000"/>
            <a:headEnd/>
            <a:tailEnd/>
          </a:ln>
          <a:effectLst/>
        </p:spPr>
        <p:txBody>
          <a:bodyPr spcFirstLastPara="1" wrap="square" lIns="0" tIns="0" rIns="0" bIns="0" anchor="ctr" anchorCtr="0">
            <a:sp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2800"/>
              <a:buFont typeface="Vazirmatn Black"/>
              <a:buNone/>
              <a:defRPr sz="3300" b="0" i="0" u="none" strike="noStrike" cap="none">
                <a:solidFill>
                  <a:schemeClr val="accent2"/>
                </a:solidFill>
                <a:latin typeface="Poppins ExtraBold"/>
                <a:ea typeface="Poppins ExtraBold"/>
                <a:cs typeface="Poppins ExtraBold"/>
                <a:sym typeface="Poppins ExtraBold"/>
              </a:defRPr>
            </a:lvl1pPr>
            <a:lvl2pPr marR="0" lvl="1"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2pPr>
            <a:lvl3pPr marR="0" lvl="2"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3pPr>
            <a:lvl4pPr marR="0" lvl="3"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4pPr>
            <a:lvl5pPr marR="0" lvl="4"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5pPr>
            <a:lvl6pPr marR="0" lvl="5"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6pPr>
            <a:lvl7pPr marR="0" lvl="6"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7pPr>
            <a:lvl8pPr marR="0" lvl="7"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8pPr>
            <a:lvl9pPr marR="0" lvl="8"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9pPr>
          </a:lstStyle>
          <a:p>
            <a:pPr algn="r" rtl="1">
              <a:spcBef>
                <a:spcPct val="0"/>
              </a:spcBef>
              <a:buClr>
                <a:srgbClr val="000000"/>
              </a:buClr>
              <a:buFont typeface="Arial"/>
              <a:buNone/>
            </a:pPr>
            <a:r>
              <a:rPr lang="he-IL" sz="1500" dirty="0">
                <a:solidFill>
                  <a:srgbClr val="002A52"/>
                </a:solidFill>
                <a:effectLst>
                  <a:outerShdw blurRad="38100" dist="38100" dir="2700000" algn="tl">
                    <a:srgbClr val="C0C0C0"/>
                  </a:outerShdw>
                </a:effectLst>
                <a:cs typeface="RUBIK" pitchFamily="2" charset="-79"/>
                <a:sym typeface="Passion One"/>
              </a:rPr>
              <a:t>שכר ממוצע לפי קבוצת אוכלוסייה, 2019-2014</a:t>
            </a:r>
            <a:endParaRPr lang="" sz="1500" dirty="0">
              <a:solidFill>
                <a:srgbClr val="002A52"/>
              </a:solidFill>
              <a:effectLst>
                <a:outerShdw blurRad="38100" dist="38100" dir="2700000" algn="tl">
                  <a:srgbClr val="C0C0C0"/>
                </a:outerShdw>
              </a:effectLst>
              <a:cs typeface="RUBIK" pitchFamily="2" charset="-79"/>
              <a:sym typeface="Passion One"/>
            </a:endParaRPr>
          </a:p>
        </p:txBody>
      </p:sp>
      <p:graphicFrame>
        <p:nvGraphicFramePr>
          <p:cNvPr id="10" name="תרשים 9"/>
          <p:cNvGraphicFramePr>
            <a:graphicFrameLocks/>
          </p:cNvGraphicFramePr>
          <p:nvPr>
            <p:extLst>
              <p:ext uri="{D42A27DB-BD31-4B8C-83A1-F6EECF244321}">
                <p14:modId xmlns:p14="http://schemas.microsoft.com/office/powerpoint/2010/main" val="2942094188"/>
              </p:ext>
            </p:extLst>
          </p:nvPr>
        </p:nvGraphicFramePr>
        <p:xfrm>
          <a:off x="405685" y="1721744"/>
          <a:ext cx="8313312" cy="2743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63138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1">
            <a:extLst>
              <a:ext uri="{FF2B5EF4-FFF2-40B4-BE49-F238E27FC236}">
                <a16:creationId xmlns:a16="http://schemas.microsoft.com/office/drawing/2014/main" id="{9496617F-8096-BD18-D7CE-A25C762EC706}"/>
              </a:ext>
            </a:extLst>
          </p:cNvPr>
          <p:cNvGraphicFramePr>
            <a:graphicFrameLocks noGrp="1"/>
          </p:cNvGraphicFramePr>
          <p:nvPr>
            <p:extLst>
              <p:ext uri="{D42A27DB-BD31-4B8C-83A1-F6EECF244321}">
                <p14:modId xmlns:p14="http://schemas.microsoft.com/office/powerpoint/2010/main" val="3427543391"/>
              </p:ext>
            </p:extLst>
          </p:nvPr>
        </p:nvGraphicFramePr>
        <p:xfrm>
          <a:off x="774611" y="321970"/>
          <a:ext cx="7937155" cy="4391697"/>
        </p:xfrm>
        <a:graphic>
          <a:graphicData uri="http://schemas.openxmlformats.org/drawingml/2006/chart">
            <c:chart xmlns:c="http://schemas.openxmlformats.org/drawingml/2006/chart" xmlns:r="http://schemas.openxmlformats.org/officeDocument/2006/relationships" r:id="rId2"/>
          </a:graphicData>
        </a:graphic>
      </p:graphicFrame>
      <p:sp>
        <p:nvSpPr>
          <p:cNvPr id="2" name="כותרת 1"/>
          <p:cNvSpPr>
            <a:spLocks noGrp="1"/>
          </p:cNvSpPr>
          <p:nvPr>
            <p:ph type="title"/>
          </p:nvPr>
        </p:nvSpPr>
        <p:spPr>
          <a:xfrm>
            <a:off x="263158" y="778145"/>
            <a:ext cx="8648699" cy="572700"/>
          </a:xfrm>
        </p:spPr>
        <p:txBody>
          <a:bodyPr/>
          <a:lstStyle/>
          <a:p>
            <a:pPr rtl="1"/>
            <a:r>
              <a:rPr lang="he-IL" sz="2300" dirty="0">
                <a:latin typeface="RUBIK" pitchFamily="2" charset="-79"/>
                <a:cs typeface="RUBIK" pitchFamily="2" charset="-79"/>
              </a:rPr>
              <a:t>שינוי בהרכב הענפים ומשלחי היד </a:t>
            </a:r>
            <a:r>
              <a:rPr lang="he-IL" sz="2300" dirty="0" smtClean="0">
                <a:latin typeface="RUBIK" pitchFamily="2" charset="-79"/>
                <a:cs typeface="RUBIK" pitchFamily="2" charset="-79"/>
              </a:rPr>
              <a:t>שבהם </a:t>
            </a:r>
            <a:r>
              <a:rPr lang="he-IL" sz="2300" dirty="0">
                <a:latin typeface="RUBIK" pitchFamily="2" charset="-79"/>
                <a:cs typeface="RUBIK" pitchFamily="2" charset="-79"/>
              </a:rPr>
              <a:t>מועסקות </a:t>
            </a:r>
            <a:r>
              <a:rPr lang="he-IL" sz="2300" dirty="0" smtClean="0">
                <a:latin typeface="RUBIK" pitchFamily="2" charset="-79"/>
                <a:cs typeface="RUBIK" pitchFamily="2" charset="-79"/>
              </a:rPr>
              <a:t>צעירות חרדיות בנות 25-39</a:t>
            </a:r>
            <a:endParaRPr lang="" sz="2300" dirty="0">
              <a:latin typeface="RUBIK" pitchFamily="2" charset="-79"/>
              <a:cs typeface="RUBIK" pitchFamily="2" charset="-79"/>
            </a:endParaRPr>
          </a:p>
        </p:txBody>
      </p:sp>
      <p:sp>
        <p:nvSpPr>
          <p:cNvPr id="6" name="מלבן 5"/>
          <p:cNvSpPr/>
          <p:nvPr/>
        </p:nvSpPr>
        <p:spPr>
          <a:xfrm>
            <a:off x="7023483" y="4928056"/>
            <a:ext cx="1688283" cy="215444"/>
          </a:xfrm>
          <a:prstGeom prst="rect">
            <a:avLst/>
          </a:prstGeom>
        </p:spPr>
        <p:txBody>
          <a:bodyPr wrap="none">
            <a:spAutoFit/>
          </a:bodyPr>
          <a:lstStyle/>
          <a:p>
            <a:pPr algn="r" rtl="1"/>
            <a:r>
              <a:rPr lang="he-IL" sz="1200" baseline="30000" dirty="0">
                <a:solidFill>
                  <a:srgbClr val="002A52"/>
                </a:solidFill>
                <a:latin typeface="RUBIK" pitchFamily="2" charset="-79"/>
                <a:cs typeface="RUBIK" pitchFamily="2" charset="-79"/>
              </a:rPr>
              <a:t>מקור: עיבודים לסקרי כוח אדם, למ"ס</a:t>
            </a:r>
          </a:p>
        </p:txBody>
      </p:sp>
      <p:sp>
        <p:nvSpPr>
          <p:cNvPr id="8" name="מלבן 7"/>
          <p:cNvSpPr/>
          <p:nvPr/>
        </p:nvSpPr>
        <p:spPr>
          <a:xfrm>
            <a:off x="1516380" y="2019300"/>
            <a:ext cx="556260" cy="173736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
          </a:p>
        </p:txBody>
      </p:sp>
      <p:sp>
        <p:nvSpPr>
          <p:cNvPr id="9" name="מלבן 8"/>
          <p:cNvSpPr/>
          <p:nvPr/>
        </p:nvSpPr>
        <p:spPr>
          <a:xfrm>
            <a:off x="2324100" y="2019300"/>
            <a:ext cx="556260" cy="173736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
          </a:p>
        </p:txBody>
      </p:sp>
      <p:sp>
        <p:nvSpPr>
          <p:cNvPr id="10" name="מלבן 9"/>
          <p:cNvSpPr/>
          <p:nvPr/>
        </p:nvSpPr>
        <p:spPr>
          <a:xfrm>
            <a:off x="2703394" y="2019300"/>
            <a:ext cx="556260" cy="173736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
          </a:p>
        </p:txBody>
      </p:sp>
      <p:sp>
        <p:nvSpPr>
          <p:cNvPr id="11" name="מלבן 10"/>
          <p:cNvSpPr/>
          <p:nvPr/>
        </p:nvSpPr>
        <p:spPr>
          <a:xfrm>
            <a:off x="1831757" y="2019300"/>
            <a:ext cx="556260" cy="173736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
          </a:p>
        </p:txBody>
      </p:sp>
    </p:spTree>
    <p:extLst>
      <p:ext uri="{BB962C8B-B14F-4D97-AF65-F5344CB8AC3E}">
        <p14:creationId xmlns:p14="http://schemas.microsoft.com/office/powerpoint/2010/main" val="1051941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xit" presetSubtype="21" fill="hold" grpId="1" nodeType="clickEffect">
                                  <p:stCondLst>
                                    <p:cond delay="0"/>
                                  </p:stCondLst>
                                  <p:childTnLst>
                                    <p:animEffect transition="out" filter="barn(inVertical)">
                                      <p:cBhvr>
                                        <p:cTn id="14" dur="500"/>
                                        <p:tgtEl>
                                          <p:spTgt spid="8"/>
                                        </p:tgtEl>
                                      </p:cBhvr>
                                    </p:animEffect>
                                    <p:set>
                                      <p:cBhvr>
                                        <p:cTn id="15" dur="1" fill="hold">
                                          <p:stCondLst>
                                            <p:cond delay="499"/>
                                          </p:stCondLst>
                                        </p:cTn>
                                        <p:tgtEl>
                                          <p:spTgt spid="8"/>
                                        </p:tgtEl>
                                        <p:attrNameLst>
                                          <p:attrName>style.visibility</p:attrName>
                                        </p:attrNameLst>
                                      </p:cBhvr>
                                      <p:to>
                                        <p:strVal val="hidden"/>
                                      </p:to>
                                    </p:set>
                                  </p:childTnLst>
                                </p:cTn>
                              </p:par>
                              <p:par>
                                <p:cTn id="16" presetID="16" presetClass="exit" presetSubtype="21" fill="hold" grpId="1" nodeType="withEffect">
                                  <p:stCondLst>
                                    <p:cond delay="0"/>
                                  </p:stCondLst>
                                  <p:childTnLst>
                                    <p:animEffect transition="out" filter="barn(inVertical)">
                                      <p:cBhvr>
                                        <p:cTn id="17" dur="500"/>
                                        <p:tgtEl>
                                          <p:spTgt spid="9"/>
                                        </p:tgtEl>
                                      </p:cBhvr>
                                    </p:animEffect>
                                    <p:set>
                                      <p:cBhvr>
                                        <p:cTn id="18" dur="1" fill="hold">
                                          <p:stCondLst>
                                            <p:cond delay="499"/>
                                          </p:stCondLst>
                                        </p:cTn>
                                        <p:tgtEl>
                                          <p:spTgt spid="9"/>
                                        </p:tgtEl>
                                        <p:attrNameLst>
                                          <p:attrName>style.visibility</p:attrName>
                                        </p:attrNameLst>
                                      </p:cBhvr>
                                      <p:to>
                                        <p:strVal val="hidden"/>
                                      </p:to>
                                    </p:set>
                                  </p:childTnLst>
                                </p:cTn>
                              </p:par>
                              <p:par>
                                <p:cTn id="19" presetID="16" presetClass="entr" presetSubtype="21"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barn(inVertical)">
                                      <p:cBhvr>
                                        <p:cTn id="21" dur="500"/>
                                        <p:tgtEl>
                                          <p:spTgt spid="10"/>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barn(inVertical)">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10" grpId="0" animBg="1"/>
      <p:bldP spid="11" grpId="0" animBg="1"/>
    </p:bldLst>
  </p:timing>
</p:sld>
</file>

<file path=ppt/theme/theme1.xml><?xml version="1.0" encoding="utf-8"?>
<a:theme xmlns:a="http://schemas.openxmlformats.org/drawingml/2006/main" name="Federal Law Enforcement Training Center by Slidesgo">
  <a:themeElements>
    <a:clrScheme name="Simple Light">
      <a:dk1>
        <a:srgbClr val="000000"/>
      </a:dk1>
      <a:lt1>
        <a:srgbClr val="FFFFFF"/>
      </a:lt1>
      <a:dk2>
        <a:srgbClr val="FFF7EA"/>
      </a:dk2>
      <a:lt2>
        <a:srgbClr val="EEEEEE"/>
      </a:lt2>
      <a:accent1>
        <a:srgbClr val="EAD2C3"/>
      </a:accent1>
      <a:accent2>
        <a:srgbClr val="0D4A80"/>
      </a:accent2>
      <a:accent3>
        <a:srgbClr val="BF7C63"/>
      </a:accent3>
      <a:accent4>
        <a:srgbClr val="C2CBE6"/>
      </a:accent4>
      <a:accent5>
        <a:srgbClr val="D9AE5F"/>
      </a:accent5>
      <a:accent6>
        <a:srgbClr val="670001"/>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85587</TotalTime>
  <Words>4385</Words>
  <Application>Microsoft Office PowerPoint</Application>
  <PresentationFormat>On-screen Show (16:9)</PresentationFormat>
  <Paragraphs>499</Paragraphs>
  <Slides>55</Slides>
  <Notes>48</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55</vt:i4>
      </vt:variant>
    </vt:vector>
  </HeadingPairs>
  <TitlesOfParts>
    <vt:vector size="69" baseType="lpstr">
      <vt:lpstr>Poppins Medium</vt:lpstr>
      <vt:lpstr>Wingdings</vt:lpstr>
      <vt:lpstr>Barlow</vt:lpstr>
      <vt:lpstr>RUBIK</vt:lpstr>
      <vt:lpstr>Georgia</vt:lpstr>
      <vt:lpstr>RUBIK</vt:lpstr>
      <vt:lpstr>Arial</vt:lpstr>
      <vt:lpstr>Poppins Black</vt:lpstr>
      <vt:lpstr>Zen Kaku Gothic New</vt:lpstr>
      <vt:lpstr>Passion One</vt:lpstr>
      <vt:lpstr>Poppins ExtraBold</vt:lpstr>
      <vt:lpstr>Vazirmatn Black</vt:lpstr>
      <vt:lpstr>Poppins</vt:lpstr>
      <vt:lpstr>Federal Law Enforcement Training Center by Slidesgo</vt:lpstr>
      <vt:lpstr>תעסוקה איכותית  לנשים חרדיות הלה אקסלרד, אסף מלחי, סרגיי סומקין, עידית קלישר, איילה פרטוש, נעם קושניר </vt:lpstr>
      <vt:lpstr>נקודות עיקריות לדיון</vt:lpstr>
      <vt:lpstr>תעסוקה איכותית תעסוקה שמאפשרת לצמצם את פערי השכר בין נשים חרדיות ליהודיות לא חרדיות   </vt:lpstr>
      <vt:lpstr>מבחינת יעד התעסוקה: היעד הושג, כמעט אין פערי תעסוקה</vt:lpstr>
      <vt:lpstr>נשים חרדיות עובדות פחות מלא- חרדיות בכל רמות ההשכלה אבל יש גידול בשעות עבודה</vt:lpstr>
      <vt:lpstr>ולמרות המגמות החיוביות:</vt:lpstr>
      <vt:lpstr>ב 2014-2019 בקרב בנות 25-39 קצב עליית השכר בקרב חרדיות 5.8%, גבוה ב-2.2 נקודות האחוז בהשוואה ללא חרדיות. האם היעד של וועדת 2030 שאפתני מספיק?  פער השכר צומצם ב-7 נקודות אחוז: מ 35% בשנת 2014 ל 28% בשנת 2019</vt:lpstr>
      <vt:lpstr>אם קצב עלית השכר יתמיד- ב 2030 הפער יעמוד על 10%  האם אפשרי?</vt:lpstr>
      <vt:lpstr>שינוי בהרכב הענפים ומשלחי היד שבהם מועסקות צעירות חרדיות בנות 25-39</vt:lpstr>
      <vt:lpstr>שינוי בהרכב הענפים ומשלחי היד שבו מועסקות נשים חרדיות</vt:lpstr>
      <vt:lpstr>בין הסיבות לפערי השכר</vt:lpstr>
      <vt:lpstr>בניתוח שכר לשעת עבודה- הפערים יחסית קבועים</vt:lpstr>
      <vt:lpstr>הגדלת ההון האנושי תשפר את התעסוקה, ותצמצם את פערי השכר</vt:lpstr>
      <vt:lpstr>איך ממשיכים לצמצם את פערי השכר?</vt:lpstr>
      <vt:lpstr>השכלה מקצועית/ טכנולוגית</vt:lpstr>
      <vt:lpstr>עליה בשיעור הבנות החרדיות עם השכלה מקצועית</vt:lpstr>
      <vt:lpstr>הכשרה מקצועית: מה"ט</vt:lpstr>
      <vt:lpstr>מה המסלול של הלומדות הכשרה מקצועית?</vt:lpstr>
      <vt:lpstr>חסמים לתעסוקה איכותית שלב ההכשרה המקצועית</vt:lpstr>
      <vt:lpstr>היעד המוצע ל 2030 וכלים להשגתו</vt:lpstr>
      <vt:lpstr>היעד המוצע ל 2030 וכלים להשגתו</vt:lpstr>
      <vt:lpstr>השכלה אקדמית</vt:lpstr>
      <vt:lpstr>אחוז החרדיות הזכאיות לתואר אקדמי - עולה בקרב הצעירות</vt:lpstr>
      <vt:lpstr>מה המסלול של האקדמאיות החרדיות?</vt:lpstr>
      <vt:lpstr>מה לומדות נשים חרדיות באקדמיה? (בסוגריים- מספר הנשים) </vt:lpstr>
      <vt:lpstr>חסמים לתעסוקה איכותית – שלב האקדמיה</vt:lpstr>
      <vt:lpstr>היעד המוצע ל 2030 וכלים להשגתו</vt:lpstr>
      <vt:lpstr>חסמים נוספים לתעסוקה איכותית </vt:lpstr>
      <vt:lpstr>חסמים נוספים לתעסוקה איכותית </vt:lpstr>
      <vt:lpstr>המלצות מדיניות נוספות</vt:lpstr>
      <vt:lpstr>מקצועות שדורשים השכלה אקדמית בישראל ונלמדים במסגרות לא-אקדמיות במדינות אחרות</vt:lpstr>
      <vt:lpstr>תחומים שלא דורשים לימודים אקדמאים במדינות מקבילות: השכלה גבוהה טכנולוגית ומקצועית רמות 4,5</vt:lpstr>
      <vt:lpstr>כלים נוספים לצמצום פערי השכר</vt:lpstr>
      <vt:lpstr>תכנית לשיפור ההון האנושי של נשים חרדיות תגדיל את האפשרויות שעומדות בפניהן, מבלי לפגוע בזהותן, ותקדם את הכלכלה הישראלית</vt:lpstr>
      <vt:lpstr>חסמים "רכים" </vt:lpstr>
      <vt:lpstr>מרכז ופריפריה חרדית: פערים פנים מגזריים </vt:lpstr>
      <vt:lpstr>נספחים </vt:lpstr>
      <vt:lpstr>נתוני ויעדי תעסוקה ל-2020 ול- 2030  (גילי 25-66)</vt:lpstr>
      <vt:lpstr>שיעורי תעסוקה של נשים חרדיות לפי קבוצת גיל</vt:lpstr>
      <vt:lpstr>פערי השכר גבוהים יותר בקרב המבוגרות </vt:lpstr>
      <vt:lpstr>בקוהורטה 20-24 פערי השכר נפתחו עד 4% בשנת 2019 בקוהורטה 25-29 פערי השכר עלו מ 7% ל 25% בשנת 2019 בקוהורטה 30-34 פערי השכר עלו מ 32% ל 34% בשנת 2019</vt:lpstr>
      <vt:lpstr>בחיתוך לפי ענפים שכירות חרדיות מרוויחות פחות</vt:lpstr>
      <vt:lpstr>ענפי התעסוקה בהן מועסקות נשים חרדיות מאופיינים בשכר נמוך</vt:lpstr>
      <vt:lpstr>למרות שלחרדיות משפחות ברוכות ילדים – שיעורי התעסוקה גבוהים</vt:lpstr>
      <vt:lpstr>היקף עבודה נמוך יותר בקרב נשים מרובות ילדים</vt:lpstr>
      <vt:lpstr>ישנה עלייה עקבית באחוז הבנות החרדיות שזכאיות לבגרות</vt:lpstr>
      <vt:lpstr>פערי השכר בקרב זכאיות לבגרות– 27% בממוצע</vt:lpstr>
      <vt:lpstr>שיעורי התעסוקה של בעלות השכלה מקצועית (לאו דווקא בסמינרים)</vt:lpstr>
      <vt:lpstr>שכר נשים עם השכלה מקצועית- הפער 28% בממוצע</vt:lpstr>
      <vt:lpstr>שכר גבוה יותר לחרדיות במה"ט וביג' יד'</vt:lpstr>
      <vt:lpstr>תחומים נוספים שיכולים לסלול נתיב לתעסוקה איכותית</vt:lpstr>
      <vt:lpstr>שיעורי התעסוקה של חרדיות אקדמאיות גבוהים מאד</vt:lpstr>
      <vt:lpstr>רמת השכר של השכלה אקדמית גבוהה מהממוצע פערי השכר בהשכלה אקדמית -36% בממוצע</vt:lpstr>
      <vt:lpstr>מה לומדות נשים חרדיות לעומת לא חרדיות?</vt:lpstr>
      <vt:lpstr>שיעורי תעסוקת חרדיות לפי רמת השכלה</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תעסוקה איכותית לנשים חרדיות</dc:title>
  <dc:creator>Hila Axelrad</dc:creator>
  <cp:lastModifiedBy>Tzabar Vered</cp:lastModifiedBy>
  <cp:revision>697</cp:revision>
  <dcterms:modified xsi:type="dcterms:W3CDTF">2022-12-19T16:28:27Z</dcterms:modified>
</cp:coreProperties>
</file>